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media/audio1.bin" ContentType="audio/unknown"/>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818" r:id="rId1"/>
  </p:sldMasterIdLst>
  <p:notesMasterIdLst>
    <p:notesMasterId r:id="rId90"/>
  </p:notesMasterIdLst>
  <p:handoutMasterIdLst>
    <p:handoutMasterId r:id="rId91"/>
  </p:handoutMasterIdLst>
  <p:sldIdLst>
    <p:sldId id="537" r:id="rId2"/>
    <p:sldId id="821" r:id="rId3"/>
    <p:sldId id="803" r:id="rId4"/>
    <p:sldId id="823" r:id="rId5"/>
    <p:sldId id="824" r:id="rId6"/>
    <p:sldId id="829" r:id="rId7"/>
    <p:sldId id="866" r:id="rId8"/>
    <p:sldId id="867" r:id="rId9"/>
    <p:sldId id="868" r:id="rId10"/>
    <p:sldId id="869" r:id="rId11"/>
    <p:sldId id="870" r:id="rId12"/>
    <p:sldId id="871" r:id="rId13"/>
    <p:sldId id="872" r:id="rId14"/>
    <p:sldId id="844" r:id="rId15"/>
    <p:sldId id="888" r:id="rId16"/>
    <p:sldId id="889" r:id="rId17"/>
    <p:sldId id="890" r:id="rId18"/>
    <p:sldId id="891" r:id="rId19"/>
    <p:sldId id="980" r:id="rId20"/>
    <p:sldId id="892" r:id="rId21"/>
    <p:sldId id="893" r:id="rId22"/>
    <p:sldId id="894" r:id="rId23"/>
    <p:sldId id="895" r:id="rId24"/>
    <p:sldId id="896" r:id="rId25"/>
    <p:sldId id="897" r:id="rId26"/>
    <p:sldId id="898" r:id="rId27"/>
    <p:sldId id="899" r:id="rId28"/>
    <p:sldId id="900" r:id="rId29"/>
    <p:sldId id="901" r:id="rId30"/>
    <p:sldId id="902" r:id="rId31"/>
    <p:sldId id="903" r:id="rId32"/>
    <p:sldId id="904" r:id="rId33"/>
    <p:sldId id="905" r:id="rId34"/>
    <p:sldId id="906" r:id="rId35"/>
    <p:sldId id="940" r:id="rId36"/>
    <p:sldId id="941" r:id="rId37"/>
    <p:sldId id="909" r:id="rId38"/>
    <p:sldId id="910" r:id="rId39"/>
    <p:sldId id="911" r:id="rId40"/>
    <p:sldId id="912" r:id="rId41"/>
    <p:sldId id="913" r:id="rId42"/>
    <p:sldId id="914" r:id="rId43"/>
    <p:sldId id="915" r:id="rId44"/>
    <p:sldId id="916" r:id="rId45"/>
    <p:sldId id="918" r:id="rId46"/>
    <p:sldId id="919" r:id="rId47"/>
    <p:sldId id="920" r:id="rId48"/>
    <p:sldId id="921" r:id="rId49"/>
    <p:sldId id="922" r:id="rId50"/>
    <p:sldId id="944" r:id="rId51"/>
    <p:sldId id="925" r:id="rId52"/>
    <p:sldId id="926" r:id="rId53"/>
    <p:sldId id="979" r:id="rId54"/>
    <p:sldId id="927" r:id="rId55"/>
    <p:sldId id="942" r:id="rId56"/>
    <p:sldId id="931" r:id="rId57"/>
    <p:sldId id="976" r:id="rId58"/>
    <p:sldId id="945" r:id="rId59"/>
    <p:sldId id="946" r:id="rId60"/>
    <p:sldId id="947" r:id="rId61"/>
    <p:sldId id="948" r:id="rId62"/>
    <p:sldId id="949" r:id="rId63"/>
    <p:sldId id="977" r:id="rId64"/>
    <p:sldId id="978" r:id="rId65"/>
    <p:sldId id="950" r:id="rId66"/>
    <p:sldId id="951" r:id="rId67"/>
    <p:sldId id="952" r:id="rId68"/>
    <p:sldId id="953" r:id="rId69"/>
    <p:sldId id="954" r:id="rId70"/>
    <p:sldId id="955" r:id="rId71"/>
    <p:sldId id="956" r:id="rId72"/>
    <p:sldId id="957" r:id="rId73"/>
    <p:sldId id="958" r:id="rId74"/>
    <p:sldId id="959" r:id="rId75"/>
    <p:sldId id="960" r:id="rId76"/>
    <p:sldId id="962" r:id="rId77"/>
    <p:sldId id="963" r:id="rId78"/>
    <p:sldId id="966" r:id="rId79"/>
    <p:sldId id="967" r:id="rId80"/>
    <p:sldId id="968" r:id="rId81"/>
    <p:sldId id="969" r:id="rId82"/>
    <p:sldId id="970" r:id="rId83"/>
    <p:sldId id="971" r:id="rId84"/>
    <p:sldId id="972" r:id="rId85"/>
    <p:sldId id="973" r:id="rId86"/>
    <p:sldId id="974" r:id="rId87"/>
    <p:sldId id="975" r:id="rId88"/>
    <p:sldId id="538" r:id="rId8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charset="-122"/>
        <a:cs typeface="+mn-cs"/>
      </a:defRPr>
    </a:lvl1pPr>
    <a:lvl2pPr marL="457200" algn="l" rtl="0" eaLnBrk="0" fontAlgn="base" hangingPunct="0">
      <a:spcBef>
        <a:spcPct val="0"/>
      </a:spcBef>
      <a:spcAft>
        <a:spcPct val="0"/>
      </a:spcAft>
      <a:defRPr kern="1200">
        <a:solidFill>
          <a:schemeClr val="tx1"/>
        </a:solidFill>
        <a:latin typeface="Arial" charset="0"/>
        <a:ea typeface="宋体" charset="-122"/>
        <a:cs typeface="+mn-cs"/>
      </a:defRPr>
    </a:lvl2pPr>
    <a:lvl3pPr marL="914400" algn="l" rtl="0" eaLnBrk="0" fontAlgn="base" hangingPunct="0">
      <a:spcBef>
        <a:spcPct val="0"/>
      </a:spcBef>
      <a:spcAft>
        <a:spcPct val="0"/>
      </a:spcAft>
      <a:defRPr kern="1200">
        <a:solidFill>
          <a:schemeClr val="tx1"/>
        </a:solidFill>
        <a:latin typeface="Arial" charset="0"/>
        <a:ea typeface="宋体" charset="-122"/>
        <a:cs typeface="+mn-cs"/>
      </a:defRPr>
    </a:lvl3pPr>
    <a:lvl4pPr marL="1371600" algn="l" rtl="0" eaLnBrk="0" fontAlgn="base" hangingPunct="0">
      <a:spcBef>
        <a:spcPct val="0"/>
      </a:spcBef>
      <a:spcAft>
        <a:spcPct val="0"/>
      </a:spcAft>
      <a:defRPr kern="1200">
        <a:solidFill>
          <a:schemeClr val="tx1"/>
        </a:solidFill>
        <a:latin typeface="Arial" charset="0"/>
        <a:ea typeface="宋体" charset="-122"/>
        <a:cs typeface="+mn-cs"/>
      </a:defRPr>
    </a:lvl4pPr>
    <a:lvl5pPr marL="1828800" algn="l" rtl="0" eaLnBrk="0" fontAlgn="base" hangingPunct="0">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CCFF99"/>
    <a:srgbClr val="EAEAEA"/>
    <a:srgbClr val="DDDDDD"/>
    <a:srgbClr val="FFCC99"/>
    <a:srgbClr val="D5EDEF"/>
    <a:srgbClr val="000099"/>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2401B6-A152-D64D-92AD-B8ED681F52F6}" v="21" dt="2021-10-20T12:23:40.249"/>
  </p1510:revLst>
</p1510:revInfo>
</file>

<file path=ppt/tableStyles.xml><?xml version="1.0" encoding="utf-8"?>
<a:tblStyleLst xmlns:a="http://schemas.openxmlformats.org/drawingml/2006/main" def="{5C22544A-7EE6-4342-B048-85BDC9FD1C3A}">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主题样式 1 - 个性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60" autoAdjust="0"/>
    <p:restoredTop sz="92955" autoAdjust="0"/>
  </p:normalViewPr>
  <p:slideViewPr>
    <p:cSldViewPr>
      <p:cViewPr varScale="1">
        <p:scale>
          <a:sx n="106" d="100"/>
          <a:sy n="106" d="100"/>
        </p:scale>
        <p:origin x="1864" y="168"/>
      </p:cViewPr>
      <p:guideLst>
        <p:guide orient="horz" pos="2160"/>
        <p:guide pos="2880"/>
      </p:guideLst>
    </p:cSldViewPr>
  </p:slideViewPr>
  <p:notesTextViewPr>
    <p:cViewPr>
      <p:scale>
        <a:sx n="130" d="100"/>
        <a:sy n="130" d="100"/>
      </p:scale>
      <p:origin x="0" y="0"/>
    </p:cViewPr>
  </p:notesTextViewPr>
  <p:sorterViewPr>
    <p:cViewPr>
      <p:scale>
        <a:sx n="66" d="100"/>
        <a:sy n="66" d="100"/>
      </p:scale>
      <p:origin x="0" y="-4771"/>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9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n Jun" userId="19b97e3efb4b66bf" providerId="LiveId" clId="{132401B6-A152-D64D-92AD-B8ED681F52F6}"/>
    <pc:docChg chg="modSld">
      <pc:chgData name="Jun Jun" userId="19b97e3efb4b66bf" providerId="LiveId" clId="{132401B6-A152-D64D-92AD-B8ED681F52F6}" dt="2021-10-20T12:23:53.187" v="70" actId="20577"/>
      <pc:docMkLst>
        <pc:docMk/>
      </pc:docMkLst>
      <pc:sldChg chg="modSp mod">
        <pc:chgData name="Jun Jun" userId="19b97e3efb4b66bf" providerId="LiveId" clId="{132401B6-A152-D64D-92AD-B8ED681F52F6}" dt="2021-10-08T12:53:01.005" v="24" actId="20577"/>
        <pc:sldMkLst>
          <pc:docMk/>
          <pc:sldMk cId="0" sldId="537"/>
        </pc:sldMkLst>
        <pc:spChg chg="mod">
          <ac:chgData name="Jun Jun" userId="19b97e3efb4b66bf" providerId="LiveId" clId="{132401B6-A152-D64D-92AD-B8ED681F52F6}" dt="2021-10-08T12:52:58.828" v="19" actId="20577"/>
          <ac:spMkLst>
            <pc:docMk/>
            <pc:sldMk cId="0" sldId="537"/>
            <ac:spMk id="14" creationId="{00000000-0000-0000-0000-000000000000}"/>
          </ac:spMkLst>
        </pc:spChg>
        <pc:spChg chg="mod">
          <ac:chgData name="Jun Jun" userId="19b97e3efb4b66bf" providerId="LiveId" clId="{132401B6-A152-D64D-92AD-B8ED681F52F6}" dt="2021-10-08T12:53:01.005" v="24" actId="20577"/>
          <ac:spMkLst>
            <pc:docMk/>
            <pc:sldMk cId="0" sldId="537"/>
            <ac:spMk id="7172" creationId="{00000000-0000-0000-0000-000000000000}"/>
          </ac:spMkLst>
        </pc:spChg>
      </pc:sldChg>
      <pc:sldChg chg="addSp modSp mod">
        <pc:chgData name="Jun Jun" userId="19b97e3efb4b66bf" providerId="LiveId" clId="{132401B6-A152-D64D-92AD-B8ED681F52F6}" dt="2021-10-14T01:33:12.954" v="43" actId="1076"/>
        <pc:sldMkLst>
          <pc:docMk/>
          <pc:sldMk cId="1145560792" sldId="872"/>
        </pc:sldMkLst>
        <pc:spChg chg="add mod">
          <ac:chgData name="Jun Jun" userId="19b97e3efb4b66bf" providerId="LiveId" clId="{132401B6-A152-D64D-92AD-B8ED681F52F6}" dt="2021-10-14T01:33:04.457" v="42" actId="2711"/>
          <ac:spMkLst>
            <pc:docMk/>
            <pc:sldMk cId="1145560792" sldId="872"/>
            <ac:spMk id="3" creationId="{B96B2862-08CF-CA4B-80AF-0BAA9B04FF38}"/>
          </ac:spMkLst>
        </pc:spChg>
        <pc:picChg chg="add mod modCrop">
          <ac:chgData name="Jun Jun" userId="19b97e3efb4b66bf" providerId="LiveId" clId="{132401B6-A152-D64D-92AD-B8ED681F52F6}" dt="2021-10-14T01:33:12.954" v="43" actId="1076"/>
          <ac:picMkLst>
            <pc:docMk/>
            <pc:sldMk cId="1145560792" sldId="872"/>
            <ac:picMk id="2" creationId="{FDA4AC7C-BD94-8048-A7AA-8575DDF96BB1}"/>
          </ac:picMkLst>
        </pc:picChg>
      </pc:sldChg>
      <pc:sldChg chg="modSp mod">
        <pc:chgData name="Jun Jun" userId="19b97e3efb4b66bf" providerId="LiveId" clId="{132401B6-A152-D64D-92AD-B8ED681F52F6}" dt="2021-10-13T06:07:43.427" v="28" actId="113"/>
        <pc:sldMkLst>
          <pc:docMk/>
          <pc:sldMk cId="622303197" sldId="893"/>
        </pc:sldMkLst>
        <pc:spChg chg="mod">
          <ac:chgData name="Jun Jun" userId="19b97e3efb4b66bf" providerId="LiveId" clId="{132401B6-A152-D64D-92AD-B8ED681F52F6}" dt="2021-10-13T06:07:43.427" v="28" actId="113"/>
          <ac:spMkLst>
            <pc:docMk/>
            <pc:sldMk cId="622303197" sldId="893"/>
            <ac:spMk id="7" creationId="{00000000-0000-0000-0000-000000000000}"/>
          </ac:spMkLst>
        </pc:spChg>
      </pc:sldChg>
      <pc:sldChg chg="mod modShow">
        <pc:chgData name="Jun Jun" userId="19b97e3efb4b66bf" providerId="LiveId" clId="{132401B6-A152-D64D-92AD-B8ED681F52F6}" dt="2021-10-14T01:38:08.321" v="44" actId="729"/>
        <pc:sldMkLst>
          <pc:docMk/>
          <pc:sldMk cId="767006754" sldId="898"/>
        </pc:sldMkLst>
      </pc:sldChg>
      <pc:sldChg chg="mod modShow">
        <pc:chgData name="Jun Jun" userId="19b97e3efb4b66bf" providerId="LiveId" clId="{132401B6-A152-D64D-92AD-B8ED681F52F6}" dt="2021-10-14T01:39:01.920" v="45" actId="729"/>
        <pc:sldMkLst>
          <pc:docMk/>
          <pc:sldMk cId="1958568709" sldId="899"/>
        </pc:sldMkLst>
      </pc:sldChg>
      <pc:sldChg chg="mod modShow">
        <pc:chgData name="Jun Jun" userId="19b97e3efb4b66bf" providerId="LiveId" clId="{132401B6-A152-D64D-92AD-B8ED681F52F6}" dt="2021-10-14T01:39:04.725" v="46" actId="729"/>
        <pc:sldMkLst>
          <pc:docMk/>
          <pc:sldMk cId="1950509176" sldId="900"/>
        </pc:sldMkLst>
      </pc:sldChg>
      <pc:sldChg chg="mod modShow">
        <pc:chgData name="Jun Jun" userId="19b97e3efb4b66bf" providerId="LiveId" clId="{132401B6-A152-D64D-92AD-B8ED681F52F6}" dt="2021-10-14T01:39:08.825" v="47" actId="729"/>
        <pc:sldMkLst>
          <pc:docMk/>
          <pc:sldMk cId="1640655510" sldId="901"/>
        </pc:sldMkLst>
      </pc:sldChg>
      <pc:sldChg chg="mod modShow">
        <pc:chgData name="Jun Jun" userId="19b97e3efb4b66bf" providerId="LiveId" clId="{132401B6-A152-D64D-92AD-B8ED681F52F6}" dt="2021-10-14T01:39:13.224" v="48" actId="729"/>
        <pc:sldMkLst>
          <pc:docMk/>
          <pc:sldMk cId="1911901178" sldId="902"/>
        </pc:sldMkLst>
      </pc:sldChg>
      <pc:sldChg chg="mod modShow">
        <pc:chgData name="Jun Jun" userId="19b97e3efb4b66bf" providerId="LiveId" clId="{132401B6-A152-D64D-92AD-B8ED681F52F6}" dt="2021-10-14T01:39:19.851" v="49" actId="729"/>
        <pc:sldMkLst>
          <pc:docMk/>
          <pc:sldMk cId="219975278" sldId="903"/>
        </pc:sldMkLst>
      </pc:sldChg>
      <pc:sldChg chg="modSp mod">
        <pc:chgData name="Jun Jun" userId="19b97e3efb4b66bf" providerId="LiveId" clId="{132401B6-A152-D64D-92AD-B8ED681F52F6}" dt="2021-10-19T02:27:10.532" v="65" actId="1035"/>
        <pc:sldMkLst>
          <pc:docMk/>
          <pc:sldMk cId="424512894" sldId="916"/>
        </pc:sldMkLst>
        <pc:spChg chg="mod">
          <ac:chgData name="Jun Jun" userId="19b97e3efb4b66bf" providerId="LiveId" clId="{132401B6-A152-D64D-92AD-B8ED681F52F6}" dt="2021-10-19T02:27:10.532" v="65" actId="1035"/>
          <ac:spMkLst>
            <pc:docMk/>
            <pc:sldMk cId="424512894" sldId="916"/>
            <ac:spMk id="131" creationId="{00000000-0000-0000-0000-000000000000}"/>
          </ac:spMkLst>
        </pc:spChg>
        <pc:spChg chg="mod">
          <ac:chgData name="Jun Jun" userId="19b97e3efb4b66bf" providerId="LiveId" clId="{132401B6-A152-D64D-92AD-B8ED681F52F6}" dt="2021-10-19T02:27:10.532" v="65" actId="1035"/>
          <ac:spMkLst>
            <pc:docMk/>
            <pc:sldMk cId="424512894" sldId="916"/>
            <ac:spMk id="132" creationId="{00000000-0000-0000-0000-000000000000}"/>
          </ac:spMkLst>
        </pc:spChg>
        <pc:spChg chg="mod">
          <ac:chgData name="Jun Jun" userId="19b97e3efb4b66bf" providerId="LiveId" clId="{132401B6-A152-D64D-92AD-B8ED681F52F6}" dt="2021-10-13T06:27:31.551" v="30" actId="20577"/>
          <ac:spMkLst>
            <pc:docMk/>
            <pc:sldMk cId="424512894" sldId="916"/>
            <ac:spMk id="55300" creationId="{00000000-0000-0000-0000-000000000000}"/>
          </ac:spMkLst>
        </pc:spChg>
      </pc:sldChg>
      <pc:sldChg chg="modNotesTx">
        <pc:chgData name="Jun Jun" userId="19b97e3efb4b66bf" providerId="LiveId" clId="{132401B6-A152-D64D-92AD-B8ED681F52F6}" dt="2021-10-20T12:23:53.187" v="70" actId="20577"/>
        <pc:sldMkLst>
          <pc:docMk/>
          <pc:sldMk cId="3727548346" sldId="977"/>
        </pc:sldMkLst>
      </pc:sldChg>
      <pc:sldChg chg="modSp mod modShow">
        <pc:chgData name="Jun Jun" userId="19b97e3efb4b66bf" providerId="LiveId" clId="{132401B6-A152-D64D-92AD-B8ED681F52F6}" dt="2021-10-13T12:54:10.696" v="31" actId="729"/>
        <pc:sldMkLst>
          <pc:docMk/>
          <pc:sldMk cId="427272958" sldId="980"/>
        </pc:sldMkLst>
        <pc:spChg chg="mod">
          <ac:chgData name="Jun Jun" userId="19b97e3efb4b66bf" providerId="LiveId" clId="{132401B6-A152-D64D-92AD-B8ED681F52F6}" dt="2021-10-13T06:06:33.973" v="26" actId="1076"/>
          <ac:spMkLst>
            <pc:docMk/>
            <pc:sldMk cId="427272958" sldId="980"/>
            <ac:spMk id="17411"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kumimoji="1" sz="1200"/>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kumimoji="1" sz="1200"/>
            </a:lvl1pPr>
          </a:lstStyle>
          <a:p>
            <a:pPr>
              <a:defRPr/>
            </a:pPr>
            <a:fld id="{AD8AB134-8C36-5D4A-A32E-FBBB6F790A5B}" type="datetimeFigureOut">
              <a:rPr lang="zh-CN" altLang="en-US"/>
              <a:pPr>
                <a:defRPr/>
              </a:pPr>
              <a:t>2021/10/20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kumimoji="1" sz="1200"/>
            </a:lvl1pPr>
          </a:lstStyle>
          <a:p>
            <a:pPr>
              <a:defRPr/>
            </a:pPr>
            <a:endParaRPr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kumimoji="1" sz="1200"/>
            </a:lvl1pPr>
          </a:lstStyle>
          <a:p>
            <a:pPr>
              <a:defRPr/>
            </a:pPr>
            <a:fld id="{AA32330F-2CE8-FD45-9AD0-B6E4FCDF8E93}"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endParaRPr lang="en-US"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ea typeface="宋体" panose="02010600030101010101" pitchFamily="2" charset="-122"/>
              </a:defRPr>
            </a:lvl1pPr>
          </a:lstStyle>
          <a:p>
            <a:pPr>
              <a:defRPr/>
            </a:pPr>
            <a:fld id="{E6A43886-0D76-394D-9FC3-FBA574AFA3F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Image Placeholder 1"/>
          <p:cNvSpPr>
            <a:spLocks noGrp="1" noRot="1" noChangeAspect="1" noChangeArrowheads="1" noTextEdit="1"/>
          </p:cNvSpPr>
          <p:nvPr>
            <p:ph type="sldImg" idx="4294967295"/>
          </p:nvPr>
        </p:nvSpPr>
        <p:spPr>
          <a:xfrm>
            <a:off x="1371600" y="1143000"/>
            <a:ext cx="4114800" cy="3086100"/>
          </a:xfrm>
          <a:ln/>
        </p:spPr>
      </p:sp>
      <p:sp>
        <p:nvSpPr>
          <p:cNvPr id="8194" name="Notes Placeholder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195"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fld id="{6DAEC709-3EDC-5F4D-B145-2B0BB50C5643}" type="slidenum">
              <a:rPr lang="zh-CN" altLang="zh-CN">
                <a:latin typeface="Calibri" charset="0"/>
              </a:rPr>
              <a:pPr>
                <a:buFont typeface="Arial" charset="0"/>
                <a:buNone/>
              </a:pPr>
              <a:t>1</a:t>
            </a:fld>
            <a:endParaRPr lang="zh-CN" altLang="zh-CN">
              <a:latin typeface="Calibr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幻灯片图像占位符 1"/>
          <p:cNvSpPr>
            <a:spLocks noGrp="1" noRot="1" noChangeAspect="1" noTextEdit="1"/>
          </p:cNvSpPr>
          <p:nvPr>
            <p:ph type="sldImg"/>
          </p:nvPr>
        </p:nvSpPr>
        <p:spPr>
          <a:ln/>
        </p:spPr>
      </p:sp>
      <p:sp>
        <p:nvSpPr>
          <p:cNvPr id="10649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649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30485867-1AAD-B545-ADB4-3C9972C9BF15}" type="slidenum">
              <a:rPr lang="zh-CN" altLang="en-US" sz="1300" b="0">
                <a:solidFill>
                  <a:schemeClr val="tx1"/>
                </a:solidFill>
                <a:ea typeface="宋体" charset="-122"/>
              </a:rPr>
              <a:pPr/>
              <a:t>12</a:t>
            </a:fld>
            <a:endParaRPr lang="en-US" altLang="zh-CN" sz="1300" b="0">
              <a:solidFill>
                <a:schemeClr val="tx1"/>
              </a:solidFill>
              <a:ea typeface="宋体" charset="-122"/>
            </a:endParaRPr>
          </a:p>
        </p:txBody>
      </p:sp>
    </p:spTree>
    <p:extLst>
      <p:ext uri="{BB962C8B-B14F-4D97-AF65-F5344CB8AC3E}">
        <p14:creationId xmlns:p14="http://schemas.microsoft.com/office/powerpoint/2010/main" val="2132602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657" tIns="43328" rIns="86657" bIns="43328"/>
          <a:lstStyle/>
          <a:p>
            <a:pPr marL="228600" indent="-228600"/>
            <a:endParaRPr lang="en-US" altLang="zh-CN" dirty="0"/>
          </a:p>
        </p:txBody>
      </p:sp>
    </p:spTree>
    <p:extLst>
      <p:ext uri="{BB962C8B-B14F-4D97-AF65-F5344CB8AC3E}">
        <p14:creationId xmlns:p14="http://schemas.microsoft.com/office/powerpoint/2010/main" val="1249335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ChangeArrowheads="1" noTextEdit="1"/>
          </p:cNvSpPr>
          <p:nvPr>
            <p:ph type="sldImg" idx="4294967295"/>
          </p:nvPr>
        </p:nvSpPr>
        <p:spPr>
          <a:xfrm>
            <a:off x="1371600" y="1143000"/>
            <a:ext cx="4114800" cy="3086100"/>
          </a:xfrm>
          <a:ln/>
        </p:spPr>
      </p:sp>
      <p:sp>
        <p:nvSpPr>
          <p:cNvPr id="80898" name="Notes Placeholder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80899"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fld id="{D85F14F6-E696-A54C-A4B5-7F21A989A903}" type="slidenum">
              <a:rPr lang="zh-CN" altLang="zh-CN">
                <a:latin typeface="Calibri" charset="0"/>
              </a:rPr>
              <a:pPr>
                <a:buFont typeface="Arial" charset="0"/>
                <a:buNone/>
              </a:pPr>
              <a:t>14</a:t>
            </a:fld>
            <a:endParaRPr lang="zh-CN" altLang="zh-CN">
              <a:latin typeface="Calibri" charset="0"/>
            </a:endParaRPr>
          </a:p>
        </p:txBody>
      </p:sp>
    </p:spTree>
    <p:extLst>
      <p:ext uri="{BB962C8B-B14F-4D97-AF65-F5344CB8AC3E}">
        <p14:creationId xmlns:p14="http://schemas.microsoft.com/office/powerpoint/2010/main" val="484164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TextEdit="1"/>
          </p:cNvSpPr>
          <p:nvPr>
            <p:ph type="sldImg"/>
          </p:nvPr>
        </p:nvSpPr>
        <p:spPr>
          <a:ln/>
        </p:spPr>
      </p:sp>
      <p:sp>
        <p:nvSpPr>
          <p:cNvPr id="921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1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B1131E95-9F9B-164B-9E37-DE6193B9F3FC}" type="slidenum">
              <a:rPr lang="zh-CN" altLang="en-US" sz="1300" b="0">
                <a:solidFill>
                  <a:schemeClr val="tx1"/>
                </a:solidFill>
                <a:ea typeface="宋体" charset="-122"/>
              </a:rPr>
              <a:pPr/>
              <a:t>15</a:t>
            </a:fld>
            <a:endParaRPr lang="en-US" altLang="zh-CN" sz="1300" b="0">
              <a:solidFill>
                <a:schemeClr val="tx1"/>
              </a:solidFill>
              <a:ea typeface="宋体" charset="-122"/>
            </a:endParaRPr>
          </a:p>
        </p:txBody>
      </p:sp>
    </p:spTree>
    <p:extLst>
      <p:ext uri="{BB962C8B-B14F-4D97-AF65-F5344CB8AC3E}">
        <p14:creationId xmlns:p14="http://schemas.microsoft.com/office/powerpoint/2010/main" val="2104311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p:cNvSpPr>
            <a:spLocks noGrp="1" noRot="1" noChangeAspect="1" noTextEdit="1"/>
          </p:cNvSpPr>
          <p:nvPr>
            <p:ph type="sldImg"/>
          </p:nvPr>
        </p:nvSpPr>
        <p:spPr>
          <a:ln/>
        </p:spPr>
      </p:sp>
      <p:sp>
        <p:nvSpPr>
          <p:cNvPr id="1229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67EDD2F8-97D3-B345-8933-5E4FB6A1FED9}" type="slidenum">
              <a:rPr lang="zh-CN" altLang="en-US" sz="1300" b="0">
                <a:solidFill>
                  <a:schemeClr val="tx1"/>
                </a:solidFill>
                <a:ea typeface="宋体" charset="-122"/>
              </a:rPr>
              <a:pPr/>
              <a:t>16</a:t>
            </a:fld>
            <a:endParaRPr lang="en-US" altLang="zh-CN" sz="1300" b="0">
              <a:solidFill>
                <a:schemeClr val="tx1"/>
              </a:solidFill>
              <a:ea typeface="宋体" charset="-122"/>
            </a:endParaRPr>
          </a:p>
        </p:txBody>
      </p:sp>
    </p:spTree>
    <p:extLst>
      <p:ext uri="{BB962C8B-B14F-4D97-AF65-F5344CB8AC3E}">
        <p14:creationId xmlns:p14="http://schemas.microsoft.com/office/powerpoint/2010/main" val="1874784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p:cNvSpPr>
            <a:spLocks noGrp="1" noRot="1" noChangeAspect="1" noTextEdit="1"/>
          </p:cNvSpPr>
          <p:nvPr>
            <p:ph type="sldImg"/>
          </p:nvPr>
        </p:nvSpPr>
        <p:spPr>
          <a:ln/>
        </p:spPr>
      </p:sp>
      <p:sp>
        <p:nvSpPr>
          <p:cNvPr id="1433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3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B6FB4C07-4F70-B940-84F0-173C035F6528}" type="slidenum">
              <a:rPr lang="zh-CN" altLang="en-US" sz="1300" b="0">
                <a:solidFill>
                  <a:schemeClr val="tx1"/>
                </a:solidFill>
                <a:ea typeface="宋体" charset="-122"/>
              </a:rPr>
              <a:pPr/>
              <a:t>17</a:t>
            </a:fld>
            <a:endParaRPr lang="en-US" altLang="zh-CN" sz="1300" b="0">
              <a:solidFill>
                <a:schemeClr val="tx1"/>
              </a:solidFill>
              <a:ea typeface="宋体" charset="-122"/>
            </a:endParaRPr>
          </a:p>
        </p:txBody>
      </p:sp>
    </p:spTree>
    <p:extLst>
      <p:ext uri="{BB962C8B-B14F-4D97-AF65-F5344CB8AC3E}">
        <p14:creationId xmlns:p14="http://schemas.microsoft.com/office/powerpoint/2010/main" val="29351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a:ln/>
        </p:spPr>
      </p:sp>
      <p:sp>
        <p:nvSpPr>
          <p:cNvPr id="1638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38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9900A557-4DF4-8944-B403-C460E057C7D2}" type="slidenum">
              <a:rPr lang="zh-CN" altLang="en-US" sz="1300" b="0">
                <a:solidFill>
                  <a:schemeClr val="tx1"/>
                </a:solidFill>
                <a:ea typeface="宋体" charset="-122"/>
              </a:rPr>
              <a:pPr/>
              <a:t>18</a:t>
            </a:fld>
            <a:endParaRPr lang="en-US" altLang="zh-CN" sz="1300" b="0">
              <a:solidFill>
                <a:schemeClr val="tx1"/>
              </a:solidFill>
              <a:ea typeface="宋体" charset="-122"/>
            </a:endParaRPr>
          </a:p>
        </p:txBody>
      </p:sp>
    </p:spTree>
    <p:extLst>
      <p:ext uri="{BB962C8B-B14F-4D97-AF65-F5344CB8AC3E}">
        <p14:creationId xmlns:p14="http://schemas.microsoft.com/office/powerpoint/2010/main" val="606697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TextEdit="1"/>
          </p:cNvSpPr>
          <p:nvPr>
            <p:ph type="sldImg"/>
          </p:nvPr>
        </p:nvSpPr>
        <p:spPr>
          <a:ln/>
        </p:spPr>
      </p:sp>
      <p:sp>
        <p:nvSpPr>
          <p:cNvPr id="1843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43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3446C8C5-0B89-3442-B5B3-CB1CA8BEDA73}" type="slidenum">
              <a:rPr lang="zh-CN" altLang="en-US" sz="1300" b="0">
                <a:solidFill>
                  <a:schemeClr val="tx1"/>
                </a:solidFill>
                <a:ea typeface="宋体" charset="-122"/>
              </a:rPr>
              <a:pPr/>
              <a:t>19</a:t>
            </a:fld>
            <a:endParaRPr lang="en-US" altLang="zh-CN" sz="1300" b="0">
              <a:solidFill>
                <a:schemeClr val="tx1"/>
              </a:solidFill>
              <a:ea typeface="宋体" charset="-122"/>
            </a:endParaRPr>
          </a:p>
        </p:txBody>
      </p:sp>
    </p:spTree>
    <p:extLst>
      <p:ext uri="{BB962C8B-B14F-4D97-AF65-F5344CB8AC3E}">
        <p14:creationId xmlns:p14="http://schemas.microsoft.com/office/powerpoint/2010/main" val="27478361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TextEdit="1"/>
          </p:cNvSpPr>
          <p:nvPr>
            <p:ph type="sldImg"/>
          </p:nvPr>
        </p:nvSpPr>
        <p:spPr>
          <a:ln/>
        </p:spPr>
      </p:sp>
      <p:sp>
        <p:nvSpPr>
          <p:cNvPr id="1843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43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3446C8C5-0B89-3442-B5B3-CB1CA8BEDA73}" type="slidenum">
              <a:rPr lang="zh-CN" altLang="en-US" sz="1300" b="0">
                <a:solidFill>
                  <a:schemeClr val="tx1"/>
                </a:solidFill>
                <a:ea typeface="宋体" charset="-122"/>
              </a:rPr>
              <a:pPr/>
              <a:t>20</a:t>
            </a:fld>
            <a:endParaRPr lang="en-US" altLang="zh-CN" sz="1300" b="0">
              <a:solidFill>
                <a:schemeClr val="tx1"/>
              </a:solidFill>
              <a:ea typeface="宋体" charset="-122"/>
            </a:endParaRPr>
          </a:p>
        </p:txBody>
      </p:sp>
    </p:spTree>
    <p:extLst>
      <p:ext uri="{BB962C8B-B14F-4D97-AF65-F5344CB8AC3E}">
        <p14:creationId xmlns:p14="http://schemas.microsoft.com/office/powerpoint/2010/main" val="939425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TextEdit="1"/>
          </p:cNvSpPr>
          <p:nvPr>
            <p:ph type="sldImg"/>
          </p:nvPr>
        </p:nvSpPr>
        <p:spPr>
          <a:ln/>
        </p:spPr>
      </p:sp>
      <p:sp>
        <p:nvSpPr>
          <p:cNvPr id="2048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48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C6FA3DBB-509C-794C-8352-A868C649C97C}" type="slidenum">
              <a:rPr lang="zh-CN" altLang="en-US" sz="1300" b="0">
                <a:solidFill>
                  <a:schemeClr val="tx1"/>
                </a:solidFill>
                <a:ea typeface="宋体" charset="-122"/>
              </a:rPr>
              <a:pPr/>
              <a:t>21</a:t>
            </a:fld>
            <a:endParaRPr lang="en-US" altLang="zh-CN" sz="1300" b="0">
              <a:solidFill>
                <a:schemeClr val="tx1"/>
              </a:solidFill>
              <a:ea typeface="宋体" charset="-122"/>
            </a:endParaRPr>
          </a:p>
        </p:txBody>
      </p:sp>
    </p:spTree>
    <p:extLst>
      <p:ext uri="{BB962C8B-B14F-4D97-AF65-F5344CB8AC3E}">
        <p14:creationId xmlns:p14="http://schemas.microsoft.com/office/powerpoint/2010/main" val="804471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幻灯片图像占位符 1"/>
          <p:cNvSpPr>
            <a:spLocks noGrp="1" noRot="1" noChangeAspect="1" noTextEdit="1"/>
          </p:cNvSpPr>
          <p:nvPr>
            <p:ph type="sldImg"/>
          </p:nvPr>
        </p:nvSpPr>
        <p:spPr>
          <a:ln/>
        </p:spPr>
      </p:sp>
      <p:sp>
        <p:nvSpPr>
          <p:cNvPr id="10240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240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ea typeface="宋体" charset="-122"/>
              </a:defRPr>
            </a:lvl1pPr>
            <a:lvl2pPr marL="742950" indent="-285750" defTabSz="990600">
              <a:defRPr>
                <a:solidFill>
                  <a:schemeClr val="tx1"/>
                </a:solidFill>
                <a:latin typeface="Arial" charset="0"/>
                <a:ea typeface="宋体" charset="-122"/>
              </a:defRPr>
            </a:lvl2pPr>
            <a:lvl3pPr marL="1143000" indent="-228600" defTabSz="990600">
              <a:defRPr>
                <a:solidFill>
                  <a:schemeClr val="tx1"/>
                </a:solidFill>
                <a:latin typeface="Arial" charset="0"/>
                <a:ea typeface="宋体" charset="-122"/>
              </a:defRPr>
            </a:lvl3pPr>
            <a:lvl4pPr marL="1600200" indent="-228600" defTabSz="990600">
              <a:defRPr>
                <a:solidFill>
                  <a:schemeClr val="tx1"/>
                </a:solidFill>
                <a:latin typeface="Arial" charset="0"/>
                <a:ea typeface="宋体" charset="-122"/>
              </a:defRPr>
            </a:lvl4pPr>
            <a:lvl5pPr marL="2057400" indent="-228600" defTabSz="990600">
              <a:defRPr>
                <a:solidFill>
                  <a:schemeClr val="tx1"/>
                </a:solidFill>
                <a:latin typeface="Arial" charset="0"/>
                <a:ea typeface="宋体" charset="-122"/>
              </a:defRPr>
            </a:lvl5pPr>
            <a:lvl6pPr marL="2514600" indent="-228600" defTabSz="990600" eaLnBrk="0" fontAlgn="base" hangingPunct="0">
              <a:spcBef>
                <a:spcPct val="0"/>
              </a:spcBef>
              <a:spcAft>
                <a:spcPct val="0"/>
              </a:spcAft>
              <a:defRPr>
                <a:solidFill>
                  <a:schemeClr val="tx1"/>
                </a:solidFill>
                <a:latin typeface="Arial" charset="0"/>
                <a:ea typeface="宋体" charset="-122"/>
              </a:defRPr>
            </a:lvl6pPr>
            <a:lvl7pPr marL="2971800" indent="-228600" defTabSz="990600" eaLnBrk="0" fontAlgn="base" hangingPunct="0">
              <a:spcBef>
                <a:spcPct val="0"/>
              </a:spcBef>
              <a:spcAft>
                <a:spcPct val="0"/>
              </a:spcAft>
              <a:defRPr>
                <a:solidFill>
                  <a:schemeClr val="tx1"/>
                </a:solidFill>
                <a:latin typeface="Arial" charset="0"/>
                <a:ea typeface="宋体" charset="-122"/>
              </a:defRPr>
            </a:lvl7pPr>
            <a:lvl8pPr marL="3429000" indent="-228600" defTabSz="990600" eaLnBrk="0" fontAlgn="base" hangingPunct="0">
              <a:spcBef>
                <a:spcPct val="0"/>
              </a:spcBef>
              <a:spcAft>
                <a:spcPct val="0"/>
              </a:spcAft>
              <a:defRPr>
                <a:solidFill>
                  <a:schemeClr val="tx1"/>
                </a:solidFill>
                <a:latin typeface="Arial" charset="0"/>
                <a:ea typeface="宋体" charset="-122"/>
              </a:defRPr>
            </a:lvl8pPr>
            <a:lvl9pPr marL="3886200" indent="-228600" defTabSz="990600" eaLnBrk="0" fontAlgn="base" hangingPunct="0">
              <a:spcBef>
                <a:spcPct val="0"/>
              </a:spcBef>
              <a:spcAft>
                <a:spcPct val="0"/>
              </a:spcAft>
              <a:defRPr>
                <a:solidFill>
                  <a:schemeClr val="tx1"/>
                </a:solidFill>
                <a:latin typeface="Arial" charset="0"/>
                <a:ea typeface="宋体" charset="-122"/>
              </a:defRPr>
            </a:lvl9pPr>
          </a:lstStyle>
          <a:p>
            <a:fld id="{BA3068B2-EA36-D14F-BF3D-E61B63EEDC90}" type="slidenum">
              <a:rPr lang="zh-CN" altLang="en-US" sz="1300">
                <a:latin typeface="Times New Roman" charset="0"/>
              </a:rPr>
              <a:pPr/>
              <a:t>3</a:t>
            </a:fld>
            <a:endParaRPr lang="en-US" altLang="zh-CN" sz="1300">
              <a:latin typeface="Times New Roman"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noTextEdit="1"/>
          </p:cNvSpPr>
          <p:nvPr>
            <p:ph type="sldImg"/>
          </p:nvPr>
        </p:nvSpPr>
        <p:spPr>
          <a:ln/>
        </p:spPr>
      </p:sp>
      <p:sp>
        <p:nvSpPr>
          <p:cNvPr id="2253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53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8926C734-3394-0242-B077-D862D07ADEFF}" type="slidenum">
              <a:rPr lang="zh-CN" altLang="en-US" sz="1300" b="0">
                <a:solidFill>
                  <a:schemeClr val="tx1"/>
                </a:solidFill>
                <a:ea typeface="宋体" charset="-122"/>
              </a:rPr>
              <a:pPr/>
              <a:t>22</a:t>
            </a:fld>
            <a:endParaRPr lang="en-US" altLang="zh-CN" sz="1300" b="0">
              <a:solidFill>
                <a:schemeClr val="tx1"/>
              </a:solidFill>
              <a:ea typeface="宋体" charset="-122"/>
            </a:endParaRPr>
          </a:p>
        </p:txBody>
      </p:sp>
    </p:spTree>
    <p:extLst>
      <p:ext uri="{BB962C8B-B14F-4D97-AF65-F5344CB8AC3E}">
        <p14:creationId xmlns:p14="http://schemas.microsoft.com/office/powerpoint/2010/main" val="1443504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noTextEdit="1"/>
          </p:cNvSpPr>
          <p:nvPr>
            <p:ph type="sldImg"/>
          </p:nvPr>
        </p:nvSpPr>
        <p:spPr>
          <a:ln/>
        </p:spPr>
      </p:sp>
      <p:sp>
        <p:nvSpPr>
          <p:cNvPr id="2457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57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4F957CFF-C851-CE4C-BA04-222EA7178546}" type="slidenum">
              <a:rPr lang="zh-CN" altLang="en-US" sz="1300" b="0">
                <a:solidFill>
                  <a:schemeClr val="tx1"/>
                </a:solidFill>
                <a:ea typeface="宋体" charset="-122"/>
              </a:rPr>
              <a:pPr/>
              <a:t>23</a:t>
            </a:fld>
            <a:endParaRPr lang="en-US" altLang="zh-CN" sz="1300" b="0">
              <a:solidFill>
                <a:schemeClr val="tx1"/>
              </a:solidFill>
              <a:ea typeface="宋体" charset="-122"/>
            </a:endParaRPr>
          </a:p>
        </p:txBody>
      </p:sp>
    </p:spTree>
    <p:extLst>
      <p:ext uri="{BB962C8B-B14F-4D97-AF65-F5344CB8AC3E}">
        <p14:creationId xmlns:p14="http://schemas.microsoft.com/office/powerpoint/2010/main" val="2114217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noTextEdit="1"/>
          </p:cNvSpPr>
          <p:nvPr>
            <p:ph type="sldImg"/>
          </p:nvPr>
        </p:nvSpPr>
        <p:spPr>
          <a:ln/>
        </p:spPr>
      </p:sp>
      <p:sp>
        <p:nvSpPr>
          <p:cNvPr id="2662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62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DE9A4AB2-6A26-6F42-A93B-FBE43CC74ADF}" type="slidenum">
              <a:rPr lang="zh-CN" altLang="en-US" sz="1300" b="0">
                <a:solidFill>
                  <a:schemeClr val="tx1"/>
                </a:solidFill>
                <a:ea typeface="宋体" charset="-122"/>
              </a:rPr>
              <a:pPr/>
              <a:t>24</a:t>
            </a:fld>
            <a:endParaRPr lang="en-US" altLang="zh-CN" sz="1300" b="0">
              <a:solidFill>
                <a:schemeClr val="tx1"/>
              </a:solidFill>
              <a:ea typeface="宋体" charset="-122"/>
            </a:endParaRPr>
          </a:p>
        </p:txBody>
      </p:sp>
    </p:spTree>
    <p:extLst>
      <p:ext uri="{BB962C8B-B14F-4D97-AF65-F5344CB8AC3E}">
        <p14:creationId xmlns:p14="http://schemas.microsoft.com/office/powerpoint/2010/main" val="154431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8812A15D-B65D-984C-B733-ACCD58AD251B}" type="slidenum">
              <a:rPr lang="en-US" altLang="zh-CN" sz="1300" b="0">
                <a:solidFill>
                  <a:schemeClr val="tx1"/>
                </a:solidFill>
                <a:latin typeface="Arial" charset="0"/>
                <a:ea typeface="宋体" charset="-122"/>
              </a:rPr>
              <a:pPr/>
              <a:t>25</a:t>
            </a:fld>
            <a:endParaRPr lang="en-US" altLang="zh-CN" sz="1300" b="0">
              <a:solidFill>
                <a:schemeClr val="tx1"/>
              </a:solidFill>
              <a:latin typeface="Arial" charset="0"/>
              <a:ea typeface="宋体" charset="-122"/>
            </a:endParaRPr>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2" tIns="49522" rIns="99042" bIns="49522"/>
          <a:lstStyle/>
          <a:p>
            <a:endParaRPr lang="en-US" altLang="zh-CN"/>
          </a:p>
        </p:txBody>
      </p:sp>
    </p:spTree>
    <p:extLst>
      <p:ext uri="{BB962C8B-B14F-4D97-AF65-F5344CB8AC3E}">
        <p14:creationId xmlns:p14="http://schemas.microsoft.com/office/powerpoint/2010/main" val="134718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noTextEdit="1"/>
          </p:cNvSpPr>
          <p:nvPr>
            <p:ph type="sldImg"/>
          </p:nvPr>
        </p:nvSpPr>
        <p:spPr>
          <a:ln/>
        </p:spPr>
      </p:sp>
      <p:sp>
        <p:nvSpPr>
          <p:cNvPr id="3072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2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25E87E86-F528-AE4B-8235-3FC47D4BB506}" type="slidenum">
              <a:rPr lang="zh-CN" altLang="en-US" sz="1300" b="0">
                <a:solidFill>
                  <a:schemeClr val="tx1"/>
                </a:solidFill>
                <a:ea typeface="宋体" charset="-122"/>
              </a:rPr>
              <a:pPr/>
              <a:t>26</a:t>
            </a:fld>
            <a:endParaRPr lang="en-US" altLang="zh-CN" sz="1300" b="0">
              <a:solidFill>
                <a:schemeClr val="tx1"/>
              </a:solidFill>
              <a:ea typeface="宋体" charset="-122"/>
            </a:endParaRPr>
          </a:p>
        </p:txBody>
      </p:sp>
    </p:spTree>
    <p:extLst>
      <p:ext uri="{BB962C8B-B14F-4D97-AF65-F5344CB8AC3E}">
        <p14:creationId xmlns:p14="http://schemas.microsoft.com/office/powerpoint/2010/main" val="18856651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p:spPr>
      </p:sp>
      <p:sp>
        <p:nvSpPr>
          <p:cNvPr id="327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77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186FF020-54EB-AC45-887E-2A0F18121794}" type="slidenum">
              <a:rPr lang="zh-CN" altLang="en-US" sz="1300" b="0">
                <a:solidFill>
                  <a:schemeClr val="tx1"/>
                </a:solidFill>
                <a:ea typeface="宋体" charset="-122"/>
              </a:rPr>
              <a:pPr/>
              <a:t>27</a:t>
            </a:fld>
            <a:endParaRPr lang="en-US" altLang="zh-CN" sz="1300" b="0">
              <a:solidFill>
                <a:schemeClr val="tx1"/>
              </a:solidFill>
              <a:ea typeface="宋体" charset="-122"/>
            </a:endParaRPr>
          </a:p>
        </p:txBody>
      </p:sp>
    </p:spTree>
    <p:extLst>
      <p:ext uri="{BB962C8B-B14F-4D97-AF65-F5344CB8AC3E}">
        <p14:creationId xmlns:p14="http://schemas.microsoft.com/office/powerpoint/2010/main" val="10349509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p:cNvSpPr>
            <a:spLocks noGrp="1" noRot="1" noChangeAspect="1" noTextEdit="1"/>
          </p:cNvSpPr>
          <p:nvPr>
            <p:ph type="sldImg"/>
          </p:nvPr>
        </p:nvSpPr>
        <p:spPr>
          <a:ln/>
        </p:spPr>
      </p:sp>
      <p:sp>
        <p:nvSpPr>
          <p:cNvPr id="3481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81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548F205A-FF1B-4349-8408-BC56B945F029}" type="slidenum">
              <a:rPr lang="zh-CN" altLang="en-US" sz="1300" b="0">
                <a:solidFill>
                  <a:schemeClr val="tx1"/>
                </a:solidFill>
                <a:ea typeface="宋体" charset="-122"/>
              </a:rPr>
              <a:pPr/>
              <a:t>28</a:t>
            </a:fld>
            <a:endParaRPr lang="en-US" altLang="zh-CN" sz="1300" b="0">
              <a:solidFill>
                <a:schemeClr val="tx1"/>
              </a:solidFill>
              <a:ea typeface="宋体" charset="-122"/>
            </a:endParaRPr>
          </a:p>
        </p:txBody>
      </p:sp>
    </p:spTree>
    <p:extLst>
      <p:ext uri="{BB962C8B-B14F-4D97-AF65-F5344CB8AC3E}">
        <p14:creationId xmlns:p14="http://schemas.microsoft.com/office/powerpoint/2010/main" val="8698495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noTextEdit="1"/>
          </p:cNvSpPr>
          <p:nvPr>
            <p:ph type="sldImg"/>
          </p:nvPr>
        </p:nvSpPr>
        <p:spPr>
          <a:ln/>
        </p:spPr>
      </p:sp>
      <p:sp>
        <p:nvSpPr>
          <p:cNvPr id="3686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686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5CC0A658-B88F-5241-8D07-ED2F0ACB1D7D}" type="slidenum">
              <a:rPr lang="zh-CN" altLang="en-US" sz="1300" b="0">
                <a:solidFill>
                  <a:schemeClr val="tx1"/>
                </a:solidFill>
                <a:ea typeface="宋体" charset="-122"/>
              </a:rPr>
              <a:pPr/>
              <a:t>29</a:t>
            </a:fld>
            <a:endParaRPr lang="en-US" altLang="zh-CN" sz="1300" b="0">
              <a:solidFill>
                <a:schemeClr val="tx1"/>
              </a:solidFill>
              <a:ea typeface="宋体" charset="-122"/>
            </a:endParaRPr>
          </a:p>
        </p:txBody>
      </p:sp>
    </p:spTree>
    <p:extLst>
      <p:ext uri="{BB962C8B-B14F-4D97-AF65-F5344CB8AC3E}">
        <p14:creationId xmlns:p14="http://schemas.microsoft.com/office/powerpoint/2010/main" val="8071290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noTextEdit="1"/>
          </p:cNvSpPr>
          <p:nvPr>
            <p:ph type="sldImg"/>
          </p:nvPr>
        </p:nvSpPr>
        <p:spPr>
          <a:ln/>
        </p:spPr>
      </p:sp>
      <p:sp>
        <p:nvSpPr>
          <p:cNvPr id="3891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91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181AC534-2DE6-3548-BDEF-1602B6332183}" type="slidenum">
              <a:rPr lang="zh-CN" altLang="en-US" sz="1300" b="0">
                <a:solidFill>
                  <a:schemeClr val="tx1"/>
                </a:solidFill>
                <a:ea typeface="宋体" charset="-122"/>
              </a:rPr>
              <a:pPr/>
              <a:t>30</a:t>
            </a:fld>
            <a:endParaRPr lang="en-US" altLang="zh-CN" sz="1300" b="0">
              <a:solidFill>
                <a:schemeClr val="tx1"/>
              </a:solidFill>
              <a:ea typeface="宋体" charset="-122"/>
            </a:endParaRPr>
          </a:p>
        </p:txBody>
      </p:sp>
    </p:spTree>
    <p:extLst>
      <p:ext uri="{BB962C8B-B14F-4D97-AF65-F5344CB8AC3E}">
        <p14:creationId xmlns:p14="http://schemas.microsoft.com/office/powerpoint/2010/main" val="5252885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noTextEdit="1"/>
          </p:cNvSpPr>
          <p:nvPr>
            <p:ph type="sldImg"/>
          </p:nvPr>
        </p:nvSpPr>
        <p:spPr>
          <a:ln/>
        </p:spPr>
      </p:sp>
      <p:sp>
        <p:nvSpPr>
          <p:cNvPr id="4096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96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1C55B017-5D51-5849-ADF0-B338C967785C}" type="slidenum">
              <a:rPr lang="zh-CN" altLang="en-US" sz="1300" b="0">
                <a:solidFill>
                  <a:schemeClr val="tx1"/>
                </a:solidFill>
                <a:ea typeface="宋体" charset="-122"/>
              </a:rPr>
              <a:pPr/>
              <a:t>31</a:t>
            </a:fld>
            <a:endParaRPr lang="en-US" altLang="zh-CN" sz="1300" b="0">
              <a:solidFill>
                <a:schemeClr val="tx1"/>
              </a:solidFill>
              <a:ea typeface="宋体" charset="-122"/>
            </a:endParaRPr>
          </a:p>
        </p:txBody>
      </p:sp>
    </p:spTree>
    <p:extLst>
      <p:ext uri="{BB962C8B-B14F-4D97-AF65-F5344CB8AC3E}">
        <p14:creationId xmlns:p14="http://schemas.microsoft.com/office/powerpoint/2010/main" val="1305140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noTextEdit="1"/>
          </p:cNvSpPr>
          <p:nvPr>
            <p:ph type="sldImg"/>
          </p:nvPr>
        </p:nvSpPr>
        <p:spPr>
          <a:ln/>
        </p:spPr>
      </p:sp>
      <p:sp>
        <p:nvSpPr>
          <p:cNvPr id="66563" name="备注占位符 2"/>
          <p:cNvSpPr>
            <a:spLocks noGrp="1"/>
          </p:cNvSpPr>
          <p:nvPr>
            <p:ph type="body" idx="1"/>
          </p:nvPr>
        </p:nvSpPr>
        <p:spPr>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3993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06B62FBE-B910-F24F-964F-159AAE22646B}" type="slidenum">
              <a:rPr lang="zh-CN" altLang="en-US" sz="1300" b="0">
                <a:solidFill>
                  <a:schemeClr val="tx1"/>
                </a:solidFill>
                <a:ea typeface="宋体" charset="-122"/>
              </a:rPr>
              <a:pPr/>
              <a:t>4</a:t>
            </a:fld>
            <a:endParaRPr lang="en-US" altLang="zh-CN" sz="1300" b="0">
              <a:solidFill>
                <a:schemeClr val="tx1"/>
              </a:solidFill>
              <a:ea typeface="宋体" charset="-122"/>
            </a:endParaRPr>
          </a:p>
        </p:txBody>
      </p:sp>
    </p:spTree>
    <p:extLst>
      <p:ext uri="{BB962C8B-B14F-4D97-AF65-F5344CB8AC3E}">
        <p14:creationId xmlns:p14="http://schemas.microsoft.com/office/powerpoint/2010/main" val="1631544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p:cNvSpPr>
            <a:spLocks noGrp="1" noRot="1" noChangeAspect="1" noTextEdit="1"/>
          </p:cNvSpPr>
          <p:nvPr>
            <p:ph type="sldImg"/>
          </p:nvPr>
        </p:nvSpPr>
        <p:spPr>
          <a:ln/>
        </p:spPr>
      </p:sp>
      <p:sp>
        <p:nvSpPr>
          <p:cNvPr id="4301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01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49E0443E-970F-9947-9AAC-7673B1C40028}" type="slidenum">
              <a:rPr lang="zh-CN" altLang="en-US" sz="1300" b="0">
                <a:solidFill>
                  <a:schemeClr val="tx1"/>
                </a:solidFill>
                <a:ea typeface="宋体" charset="-122"/>
              </a:rPr>
              <a:pPr/>
              <a:t>32</a:t>
            </a:fld>
            <a:endParaRPr lang="en-US" altLang="zh-CN" sz="1300" b="0">
              <a:solidFill>
                <a:schemeClr val="tx1"/>
              </a:solidFill>
              <a:ea typeface="宋体" charset="-122"/>
            </a:endParaRPr>
          </a:p>
        </p:txBody>
      </p:sp>
    </p:spTree>
    <p:extLst>
      <p:ext uri="{BB962C8B-B14F-4D97-AF65-F5344CB8AC3E}">
        <p14:creationId xmlns:p14="http://schemas.microsoft.com/office/powerpoint/2010/main" val="17354502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p:cNvSpPr>
            <a:spLocks noGrp="1" noRot="1" noChangeAspect="1" noTextEdit="1"/>
          </p:cNvSpPr>
          <p:nvPr>
            <p:ph type="sldImg"/>
          </p:nvPr>
        </p:nvSpPr>
        <p:spPr>
          <a:ln/>
        </p:spPr>
      </p:sp>
      <p:sp>
        <p:nvSpPr>
          <p:cNvPr id="4505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505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253280FA-E358-B142-BAD3-AC87177B6D94}" type="slidenum">
              <a:rPr lang="zh-CN" altLang="en-US" sz="1300" b="0">
                <a:solidFill>
                  <a:schemeClr val="tx1"/>
                </a:solidFill>
                <a:ea typeface="宋体" charset="-122"/>
              </a:rPr>
              <a:pPr/>
              <a:t>33</a:t>
            </a:fld>
            <a:endParaRPr lang="en-US" altLang="zh-CN" sz="1300" b="0">
              <a:solidFill>
                <a:schemeClr val="tx1"/>
              </a:solidFill>
              <a:ea typeface="宋体" charset="-122"/>
            </a:endParaRPr>
          </a:p>
        </p:txBody>
      </p:sp>
    </p:spTree>
    <p:extLst>
      <p:ext uri="{BB962C8B-B14F-4D97-AF65-F5344CB8AC3E}">
        <p14:creationId xmlns:p14="http://schemas.microsoft.com/office/powerpoint/2010/main" val="3415227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p:cNvSpPr>
            <a:spLocks noGrp="1" noRot="1" noChangeAspect="1"/>
          </p:cNvSpPr>
          <p:nvPr>
            <p:ph type="sldImg"/>
          </p:nvPr>
        </p:nvSpPr>
        <p:spPr>
          <a:ln/>
        </p:spPr>
      </p:sp>
      <p:sp>
        <p:nvSpPr>
          <p:cNvPr id="4710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710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DEFF667A-C7C1-7742-BB1D-63B89B85540E}" type="slidenum">
              <a:rPr lang="zh-CN" altLang="en-US" sz="1300" b="0">
                <a:solidFill>
                  <a:schemeClr val="tx1"/>
                </a:solidFill>
                <a:ea typeface="宋体" charset="-122"/>
              </a:rPr>
              <a:pPr/>
              <a:t>34</a:t>
            </a:fld>
            <a:endParaRPr lang="en-US" altLang="zh-CN" sz="1300" b="0">
              <a:solidFill>
                <a:schemeClr val="tx1"/>
              </a:solidFill>
              <a:ea typeface="宋体" charset="-122"/>
            </a:endParaRPr>
          </a:p>
        </p:txBody>
      </p:sp>
    </p:spTree>
    <p:extLst>
      <p:ext uri="{BB962C8B-B14F-4D97-AF65-F5344CB8AC3E}">
        <p14:creationId xmlns:p14="http://schemas.microsoft.com/office/powerpoint/2010/main" val="11385633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ChangeArrowheads="1" noTextEdit="1"/>
          </p:cNvSpPr>
          <p:nvPr>
            <p:ph type="sldImg" idx="4294967295"/>
          </p:nvPr>
        </p:nvSpPr>
        <p:spPr>
          <a:xfrm>
            <a:off x="1371600" y="1143000"/>
            <a:ext cx="4114800" cy="3086100"/>
          </a:xfrm>
          <a:ln/>
        </p:spPr>
      </p:sp>
      <p:sp>
        <p:nvSpPr>
          <p:cNvPr id="80898" name="Notes Placeholder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80899"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fld id="{D85F14F6-E696-A54C-A4B5-7F21A989A903}" type="slidenum">
              <a:rPr lang="zh-CN" altLang="zh-CN">
                <a:latin typeface="Calibri" charset="0"/>
              </a:rPr>
              <a:pPr>
                <a:buFont typeface="Arial" charset="0"/>
                <a:buNone/>
              </a:pPr>
              <a:t>35</a:t>
            </a:fld>
            <a:endParaRPr lang="zh-CN" altLang="zh-CN">
              <a:latin typeface="Calibri" charset="0"/>
            </a:endParaRPr>
          </a:p>
        </p:txBody>
      </p:sp>
    </p:spTree>
    <p:extLst>
      <p:ext uri="{BB962C8B-B14F-4D97-AF65-F5344CB8AC3E}">
        <p14:creationId xmlns:p14="http://schemas.microsoft.com/office/powerpoint/2010/main" val="7571189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ChangeArrowheads="1" noTextEdit="1"/>
          </p:cNvSpPr>
          <p:nvPr>
            <p:ph type="sldImg" idx="4294967295"/>
          </p:nvPr>
        </p:nvSpPr>
        <p:spPr>
          <a:xfrm>
            <a:off x="1371600" y="1143000"/>
            <a:ext cx="4114800" cy="3086100"/>
          </a:xfrm>
          <a:ln/>
        </p:spPr>
      </p:sp>
      <p:sp>
        <p:nvSpPr>
          <p:cNvPr id="80898" name="Notes Placeholder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80899"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fld id="{D85F14F6-E696-A54C-A4B5-7F21A989A903}" type="slidenum">
              <a:rPr lang="zh-CN" altLang="zh-CN">
                <a:latin typeface="Calibri" charset="0"/>
              </a:rPr>
              <a:pPr>
                <a:buFont typeface="Arial" charset="0"/>
                <a:buNone/>
              </a:pPr>
              <a:t>36</a:t>
            </a:fld>
            <a:endParaRPr lang="zh-CN" altLang="zh-CN">
              <a:latin typeface="Calibri" charset="0"/>
            </a:endParaRPr>
          </a:p>
        </p:txBody>
      </p:sp>
    </p:spTree>
    <p:extLst>
      <p:ext uri="{BB962C8B-B14F-4D97-AF65-F5344CB8AC3E}">
        <p14:creationId xmlns:p14="http://schemas.microsoft.com/office/powerpoint/2010/main" val="4689919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p:cNvSpPr>
            <a:spLocks noGrp="1" noRot="1" noChangeAspect="1"/>
          </p:cNvSpPr>
          <p:nvPr>
            <p:ph type="sldImg"/>
          </p:nvPr>
        </p:nvSpPr>
        <p:spPr>
          <a:ln/>
        </p:spPr>
      </p:sp>
      <p:sp>
        <p:nvSpPr>
          <p:cNvPr id="1433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3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2BAA107D-DF5F-6841-9922-C53020D42E56}" type="slidenum">
              <a:rPr lang="zh-CN" altLang="en-US" sz="1300" b="0">
                <a:solidFill>
                  <a:schemeClr val="tx1"/>
                </a:solidFill>
                <a:ea typeface="宋体" charset="-122"/>
              </a:rPr>
              <a:pPr/>
              <a:t>37</a:t>
            </a:fld>
            <a:endParaRPr lang="en-US" altLang="zh-CN" sz="1300" b="0">
              <a:solidFill>
                <a:schemeClr val="tx1"/>
              </a:solidFill>
              <a:ea typeface="宋体" charset="-122"/>
            </a:endParaRPr>
          </a:p>
        </p:txBody>
      </p:sp>
    </p:spTree>
    <p:extLst>
      <p:ext uri="{BB962C8B-B14F-4D97-AF65-F5344CB8AC3E}">
        <p14:creationId xmlns:p14="http://schemas.microsoft.com/office/powerpoint/2010/main" val="2595338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a:ln/>
        </p:spPr>
      </p:sp>
      <p:sp>
        <p:nvSpPr>
          <p:cNvPr id="1945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45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68C0A79A-B146-3748-92C6-22CDDD141064}" type="slidenum">
              <a:rPr lang="zh-CN" altLang="en-US" sz="1300" b="0">
                <a:solidFill>
                  <a:schemeClr val="tx1"/>
                </a:solidFill>
                <a:ea typeface="宋体" charset="-122"/>
              </a:rPr>
              <a:pPr/>
              <a:t>38</a:t>
            </a:fld>
            <a:endParaRPr lang="en-US" altLang="zh-CN" sz="1300" b="0">
              <a:solidFill>
                <a:schemeClr val="tx1"/>
              </a:solidFill>
              <a:ea typeface="宋体" charset="-122"/>
            </a:endParaRPr>
          </a:p>
        </p:txBody>
      </p:sp>
    </p:spTree>
    <p:extLst>
      <p:ext uri="{BB962C8B-B14F-4D97-AF65-F5344CB8AC3E}">
        <p14:creationId xmlns:p14="http://schemas.microsoft.com/office/powerpoint/2010/main" val="10150632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a:ln/>
        </p:spPr>
      </p:sp>
      <p:sp>
        <p:nvSpPr>
          <p:cNvPr id="2355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57CD8AEF-365F-E247-B604-382894C3DCC5}" type="slidenum">
              <a:rPr lang="zh-CN" altLang="en-US" sz="1300" b="0">
                <a:solidFill>
                  <a:schemeClr val="tx1"/>
                </a:solidFill>
                <a:ea typeface="宋体" charset="-122"/>
              </a:rPr>
              <a:pPr/>
              <a:t>39</a:t>
            </a:fld>
            <a:endParaRPr lang="en-US" altLang="zh-CN" sz="1300" b="0">
              <a:solidFill>
                <a:schemeClr val="tx1"/>
              </a:solidFill>
              <a:ea typeface="宋体" charset="-122"/>
            </a:endParaRPr>
          </a:p>
        </p:txBody>
      </p:sp>
    </p:spTree>
    <p:extLst>
      <p:ext uri="{BB962C8B-B14F-4D97-AF65-F5344CB8AC3E}">
        <p14:creationId xmlns:p14="http://schemas.microsoft.com/office/powerpoint/2010/main" val="4352919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noTextEdit="1"/>
          </p:cNvSpPr>
          <p:nvPr>
            <p:ph type="sldImg"/>
          </p:nvPr>
        </p:nvSpPr>
        <p:spPr>
          <a:ln/>
        </p:spPr>
      </p:sp>
      <p:sp>
        <p:nvSpPr>
          <p:cNvPr id="15362" name="备注占位符 2"/>
          <p:cNvSpPr>
            <a:spLocks noGrp="1"/>
          </p:cNvSpPr>
          <p:nvPr>
            <p:ph type="body" idx="1"/>
          </p:nvPr>
        </p:nvSpPr>
        <p:spPr>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defRPr/>
            </a:pPr>
            <a:endParaRPr lang="en-US" altLang="zh-CN" dirty="0"/>
          </a:p>
        </p:txBody>
      </p:sp>
      <p:sp>
        <p:nvSpPr>
          <p:cNvPr id="29699"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FA6C7AB2-BDDA-AD4E-9C33-B6E9FFC84CD2}" type="slidenum">
              <a:rPr lang="zh-CN" altLang="en-US" sz="1300" b="0">
                <a:solidFill>
                  <a:schemeClr val="tx1"/>
                </a:solidFill>
                <a:ea typeface="宋体" charset="-122"/>
              </a:rPr>
              <a:pPr/>
              <a:t>40</a:t>
            </a:fld>
            <a:endParaRPr lang="en-US" altLang="zh-CN" sz="1300" b="0">
              <a:solidFill>
                <a:schemeClr val="tx1"/>
              </a:solidFill>
              <a:ea typeface="宋体" charset="-122"/>
            </a:endParaRPr>
          </a:p>
        </p:txBody>
      </p:sp>
    </p:spTree>
    <p:extLst>
      <p:ext uri="{BB962C8B-B14F-4D97-AF65-F5344CB8AC3E}">
        <p14:creationId xmlns:p14="http://schemas.microsoft.com/office/powerpoint/2010/main" val="2517917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noTextEdit="1"/>
          </p:cNvSpPr>
          <p:nvPr>
            <p:ph type="sldImg"/>
          </p:nvPr>
        </p:nvSpPr>
        <p:spPr>
          <a:ln/>
        </p:spPr>
      </p:sp>
      <p:sp>
        <p:nvSpPr>
          <p:cNvPr id="15362" name="备注占位符 2"/>
          <p:cNvSpPr>
            <a:spLocks noGrp="1"/>
          </p:cNvSpPr>
          <p:nvPr>
            <p:ph type="body" idx="1"/>
          </p:nvPr>
        </p:nvSpPr>
        <p:spPr>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zh-CN"/>
          </a:p>
        </p:txBody>
      </p:sp>
      <p:sp>
        <p:nvSpPr>
          <p:cNvPr id="35843"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1F3AACDF-D4E9-654A-AC7D-D9CEF36283D6}" type="slidenum">
              <a:rPr lang="zh-CN" altLang="en-US" sz="1300" b="0">
                <a:solidFill>
                  <a:schemeClr val="tx1"/>
                </a:solidFill>
                <a:ea typeface="宋体" charset="-122"/>
              </a:rPr>
              <a:pPr/>
              <a:t>41</a:t>
            </a:fld>
            <a:endParaRPr lang="en-US" altLang="zh-CN" sz="1300" b="0">
              <a:solidFill>
                <a:schemeClr val="tx1"/>
              </a:solidFill>
              <a:ea typeface="宋体" charset="-122"/>
            </a:endParaRPr>
          </a:p>
        </p:txBody>
      </p:sp>
    </p:spTree>
    <p:extLst>
      <p:ext uri="{BB962C8B-B14F-4D97-AF65-F5344CB8AC3E}">
        <p14:creationId xmlns:p14="http://schemas.microsoft.com/office/powerpoint/2010/main" val="1580890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TextEdit="1"/>
          </p:cNvSpPr>
          <p:nvPr>
            <p:ph type="sldImg"/>
          </p:nvPr>
        </p:nvSpPr>
        <p:spPr>
          <a:ln/>
        </p:spPr>
      </p:sp>
      <p:sp>
        <p:nvSpPr>
          <p:cNvPr id="4403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03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1CF96D52-D5A1-2045-B658-68F5B15E0EFA}" type="slidenum">
              <a:rPr lang="zh-CN" altLang="en-US" sz="1300" b="0">
                <a:solidFill>
                  <a:schemeClr val="tx1"/>
                </a:solidFill>
                <a:ea typeface="宋体" charset="-122"/>
              </a:rPr>
              <a:pPr/>
              <a:t>5</a:t>
            </a:fld>
            <a:endParaRPr lang="en-US" altLang="zh-CN" sz="1300" b="0">
              <a:solidFill>
                <a:schemeClr val="tx1"/>
              </a:solidFill>
              <a:ea typeface="宋体" charset="-122"/>
            </a:endParaRPr>
          </a:p>
        </p:txBody>
      </p:sp>
    </p:spTree>
    <p:extLst>
      <p:ext uri="{BB962C8B-B14F-4D97-AF65-F5344CB8AC3E}">
        <p14:creationId xmlns:p14="http://schemas.microsoft.com/office/powerpoint/2010/main" val="1227679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p:cNvSpPr>
          <p:nvPr>
            <p:ph type="sldImg"/>
          </p:nvPr>
        </p:nvSpPr>
        <p:spPr>
          <a:ln/>
        </p:spPr>
      </p:sp>
      <p:sp>
        <p:nvSpPr>
          <p:cNvPr id="3993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993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C290A8E5-8072-0E4B-A093-77694C2880A5}" type="slidenum">
              <a:rPr lang="zh-CN" altLang="en-US" sz="1300" b="0">
                <a:solidFill>
                  <a:schemeClr val="tx1"/>
                </a:solidFill>
                <a:ea typeface="宋体" charset="-122"/>
              </a:rPr>
              <a:pPr/>
              <a:t>42</a:t>
            </a:fld>
            <a:endParaRPr lang="en-US" altLang="zh-CN" sz="1300" b="0">
              <a:solidFill>
                <a:schemeClr val="tx1"/>
              </a:solidFill>
              <a:ea typeface="宋体" charset="-122"/>
            </a:endParaRPr>
          </a:p>
        </p:txBody>
      </p:sp>
    </p:spTree>
    <p:extLst>
      <p:ext uri="{BB962C8B-B14F-4D97-AF65-F5344CB8AC3E}">
        <p14:creationId xmlns:p14="http://schemas.microsoft.com/office/powerpoint/2010/main" val="19243300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p:cNvSpPr>
            <a:spLocks noGrp="1" noRot="1" noChangeAspect="1"/>
          </p:cNvSpPr>
          <p:nvPr>
            <p:ph type="sldImg"/>
          </p:nvPr>
        </p:nvSpPr>
        <p:spPr>
          <a:ln/>
        </p:spPr>
      </p:sp>
      <p:sp>
        <p:nvSpPr>
          <p:cNvPr id="4710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sym typeface="Wingdings" charset="2"/>
            </a:endParaRPr>
          </a:p>
        </p:txBody>
      </p:sp>
      <p:sp>
        <p:nvSpPr>
          <p:cNvPr id="4710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F9AC4B14-05D1-BE4B-A22C-F965D2C8364B}" type="slidenum">
              <a:rPr lang="zh-CN" altLang="en-US" sz="1300" b="0">
                <a:solidFill>
                  <a:schemeClr val="tx1"/>
                </a:solidFill>
                <a:ea typeface="宋体" charset="-122"/>
              </a:rPr>
              <a:pPr/>
              <a:t>43</a:t>
            </a:fld>
            <a:endParaRPr lang="en-US" altLang="zh-CN" sz="1300" b="0">
              <a:solidFill>
                <a:schemeClr val="tx1"/>
              </a:solidFill>
              <a:ea typeface="宋体" charset="-122"/>
            </a:endParaRPr>
          </a:p>
        </p:txBody>
      </p:sp>
    </p:spTree>
    <p:extLst>
      <p:ext uri="{BB962C8B-B14F-4D97-AF65-F5344CB8AC3E}">
        <p14:creationId xmlns:p14="http://schemas.microsoft.com/office/powerpoint/2010/main" val="10418876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幻灯片图像占位符 1"/>
          <p:cNvSpPr>
            <a:spLocks noGrp="1" noRot="1" noChangeAspect="1"/>
          </p:cNvSpPr>
          <p:nvPr>
            <p:ph type="sldImg"/>
          </p:nvPr>
        </p:nvSpPr>
        <p:spPr>
          <a:ln/>
        </p:spPr>
      </p:sp>
      <p:sp>
        <p:nvSpPr>
          <p:cNvPr id="5632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32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6A230D78-AA20-244B-9E80-E23FC8408B7E}" type="slidenum">
              <a:rPr lang="zh-CN" altLang="en-US" sz="1300" b="0">
                <a:solidFill>
                  <a:schemeClr val="tx1"/>
                </a:solidFill>
                <a:ea typeface="宋体" charset="-122"/>
              </a:rPr>
              <a:pPr/>
              <a:t>44</a:t>
            </a:fld>
            <a:endParaRPr lang="en-US" altLang="zh-CN" sz="1300" b="0">
              <a:solidFill>
                <a:schemeClr val="tx1"/>
              </a:solidFill>
              <a:ea typeface="宋体" charset="-122"/>
            </a:endParaRPr>
          </a:p>
        </p:txBody>
      </p:sp>
    </p:spTree>
    <p:extLst>
      <p:ext uri="{BB962C8B-B14F-4D97-AF65-F5344CB8AC3E}">
        <p14:creationId xmlns:p14="http://schemas.microsoft.com/office/powerpoint/2010/main" val="8475341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p:cNvSpPr>
            <a:spLocks noGrp="1" noRot="1" noChangeAspect="1"/>
          </p:cNvSpPr>
          <p:nvPr>
            <p:ph type="sldImg"/>
          </p:nvPr>
        </p:nvSpPr>
        <p:spPr>
          <a:ln/>
        </p:spPr>
      </p:sp>
      <p:sp>
        <p:nvSpPr>
          <p:cNvPr id="6861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861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C9EB1FE5-8E5A-B04D-85E6-B86CE4C0EF07}" type="slidenum">
              <a:rPr lang="zh-CN" altLang="en-US" sz="1300" b="0">
                <a:solidFill>
                  <a:schemeClr val="tx1"/>
                </a:solidFill>
                <a:ea typeface="宋体" charset="-122"/>
              </a:rPr>
              <a:pPr/>
              <a:t>45</a:t>
            </a:fld>
            <a:endParaRPr lang="en-US" altLang="zh-CN" sz="1300" b="0">
              <a:solidFill>
                <a:schemeClr val="tx1"/>
              </a:solidFill>
              <a:ea typeface="宋体" charset="-122"/>
            </a:endParaRPr>
          </a:p>
        </p:txBody>
      </p:sp>
    </p:spTree>
    <p:extLst>
      <p:ext uri="{BB962C8B-B14F-4D97-AF65-F5344CB8AC3E}">
        <p14:creationId xmlns:p14="http://schemas.microsoft.com/office/powerpoint/2010/main" val="16798154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幻灯片图像占位符 1"/>
          <p:cNvSpPr>
            <a:spLocks noGrp="1" noRot="1" noChangeAspect="1"/>
          </p:cNvSpPr>
          <p:nvPr>
            <p:ph type="sldImg"/>
          </p:nvPr>
        </p:nvSpPr>
        <p:spPr>
          <a:ln/>
        </p:spPr>
      </p:sp>
      <p:sp>
        <p:nvSpPr>
          <p:cNvPr id="7475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75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EFD61CB2-8CED-5F4F-B0D7-5E4D3C1A65E3}" type="slidenum">
              <a:rPr lang="zh-CN" altLang="en-US" sz="1300" b="0">
                <a:solidFill>
                  <a:schemeClr val="tx1"/>
                </a:solidFill>
                <a:ea typeface="宋体" charset="-122"/>
              </a:rPr>
              <a:pPr/>
              <a:t>46</a:t>
            </a:fld>
            <a:endParaRPr lang="en-US" altLang="zh-CN" sz="1300" b="0">
              <a:solidFill>
                <a:schemeClr val="tx1"/>
              </a:solidFill>
              <a:ea typeface="宋体" charset="-122"/>
            </a:endParaRPr>
          </a:p>
        </p:txBody>
      </p:sp>
    </p:spTree>
    <p:extLst>
      <p:ext uri="{BB962C8B-B14F-4D97-AF65-F5344CB8AC3E}">
        <p14:creationId xmlns:p14="http://schemas.microsoft.com/office/powerpoint/2010/main" val="3786675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幻灯片图像占位符 1"/>
          <p:cNvSpPr>
            <a:spLocks noGrp="1" noRot="1" noChangeAspect="1"/>
          </p:cNvSpPr>
          <p:nvPr>
            <p:ph type="sldImg"/>
          </p:nvPr>
        </p:nvSpPr>
        <p:spPr>
          <a:ln/>
        </p:spPr>
      </p:sp>
      <p:sp>
        <p:nvSpPr>
          <p:cNvPr id="8294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94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C95F653B-D925-D842-9E8F-299AA9E28ECA}" type="slidenum">
              <a:rPr lang="zh-CN" altLang="en-US" sz="1300" b="0">
                <a:solidFill>
                  <a:schemeClr val="tx1"/>
                </a:solidFill>
                <a:ea typeface="宋体" charset="-122"/>
              </a:rPr>
              <a:pPr/>
              <a:t>47</a:t>
            </a:fld>
            <a:endParaRPr lang="en-US" altLang="zh-CN" sz="1300" b="0">
              <a:solidFill>
                <a:schemeClr val="tx1"/>
              </a:solidFill>
              <a:ea typeface="宋体" charset="-122"/>
            </a:endParaRPr>
          </a:p>
        </p:txBody>
      </p:sp>
    </p:spTree>
    <p:extLst>
      <p:ext uri="{BB962C8B-B14F-4D97-AF65-F5344CB8AC3E}">
        <p14:creationId xmlns:p14="http://schemas.microsoft.com/office/powerpoint/2010/main" val="2695064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幻灯片图像占位符 1"/>
          <p:cNvSpPr>
            <a:spLocks noGrp="1" noRot="1" noChangeAspect="1" noTextEdit="1"/>
          </p:cNvSpPr>
          <p:nvPr>
            <p:ph type="sldImg"/>
          </p:nvPr>
        </p:nvSpPr>
        <p:spPr>
          <a:ln/>
        </p:spPr>
      </p:sp>
      <p:sp>
        <p:nvSpPr>
          <p:cNvPr id="8704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7043"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3338352A-F0EC-7E47-8073-0ED1C5CFFC48}" type="slidenum">
              <a:rPr lang="zh-CN" altLang="en-US" sz="1300" b="0">
                <a:solidFill>
                  <a:schemeClr val="tx1"/>
                </a:solidFill>
                <a:ea typeface="宋体" charset="-122"/>
              </a:rPr>
              <a:pPr/>
              <a:t>48</a:t>
            </a:fld>
            <a:endParaRPr lang="en-US" altLang="zh-CN" sz="1300" b="0">
              <a:solidFill>
                <a:schemeClr val="tx1"/>
              </a:solidFill>
              <a:ea typeface="宋体" charset="-122"/>
            </a:endParaRPr>
          </a:p>
        </p:txBody>
      </p:sp>
    </p:spTree>
    <p:extLst>
      <p:ext uri="{BB962C8B-B14F-4D97-AF65-F5344CB8AC3E}">
        <p14:creationId xmlns:p14="http://schemas.microsoft.com/office/powerpoint/2010/main" val="16540616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幻灯片图像占位符 1"/>
          <p:cNvSpPr>
            <a:spLocks noGrp="1" noRot="1" noChangeAspect="1" noTextEdit="1"/>
          </p:cNvSpPr>
          <p:nvPr>
            <p:ph type="sldImg"/>
          </p:nvPr>
        </p:nvSpPr>
        <p:spPr>
          <a:ln/>
        </p:spPr>
      </p:sp>
      <p:sp>
        <p:nvSpPr>
          <p:cNvPr id="9113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1139"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9E76E81A-A09A-6149-BBAD-D4E1BD04E33A}" type="slidenum">
              <a:rPr lang="zh-CN" altLang="en-US" sz="1300" b="0">
                <a:solidFill>
                  <a:schemeClr val="tx1"/>
                </a:solidFill>
                <a:ea typeface="宋体" charset="-122"/>
              </a:rPr>
              <a:pPr/>
              <a:t>49</a:t>
            </a:fld>
            <a:endParaRPr lang="en-US" altLang="zh-CN" sz="1300" b="0">
              <a:solidFill>
                <a:schemeClr val="tx1"/>
              </a:solidFill>
              <a:ea typeface="宋体" charset="-122"/>
            </a:endParaRPr>
          </a:p>
        </p:txBody>
      </p:sp>
    </p:spTree>
    <p:extLst>
      <p:ext uri="{BB962C8B-B14F-4D97-AF65-F5344CB8AC3E}">
        <p14:creationId xmlns:p14="http://schemas.microsoft.com/office/powerpoint/2010/main" val="19152804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1144588" y="576263"/>
            <a:ext cx="4586287" cy="3440112"/>
          </a:xfrm>
          <a:ln/>
        </p:spPr>
      </p:sp>
      <p:sp>
        <p:nvSpPr>
          <p:cNvPr id="27651" name="Rectangle 3"/>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39" tIns="44520" rIns="89039" bIns="44520"/>
          <a:lstStyle/>
          <a:p>
            <a:endParaRPr lang="zh-CN" altLang="en-US" dirty="0"/>
          </a:p>
        </p:txBody>
      </p:sp>
    </p:spTree>
    <p:extLst>
      <p:ext uri="{BB962C8B-B14F-4D97-AF65-F5344CB8AC3E}">
        <p14:creationId xmlns:p14="http://schemas.microsoft.com/office/powerpoint/2010/main" val="20303568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ChangeArrowheads="1" noTextEdit="1"/>
          </p:cNvSpPr>
          <p:nvPr>
            <p:ph type="sldImg"/>
          </p:nvPr>
        </p:nvSpPr>
        <p:spPr>
          <a:xfrm>
            <a:off x="990600" y="644525"/>
            <a:ext cx="5135563" cy="3851275"/>
          </a:xfrm>
          <a:ln/>
        </p:spPr>
      </p:sp>
      <p:sp>
        <p:nvSpPr>
          <p:cNvPr id="107522" name="Rectangle 3"/>
          <p:cNvSpPr>
            <a:spLocks noGrp="1" noChangeArrowheads="1"/>
          </p:cNvSpPr>
          <p:nvPr>
            <p:ph type="body" idx="1"/>
          </p:nvPr>
        </p:nvSpPr>
        <p:spPr>
          <a:xfrm>
            <a:off x="946150" y="4821238"/>
            <a:ext cx="5207000" cy="4652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553" tIns="49277" rIns="98553" bIns="49277"/>
          <a:lstStyle/>
          <a:p>
            <a:endParaRPr lang="zh-CN" altLang="en-US"/>
          </a:p>
        </p:txBody>
      </p:sp>
    </p:spTree>
    <p:extLst>
      <p:ext uri="{BB962C8B-B14F-4D97-AF65-F5344CB8AC3E}">
        <p14:creationId xmlns:p14="http://schemas.microsoft.com/office/powerpoint/2010/main" val="1088460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p:cNvSpPr>
            <a:spLocks noGrp="1" noRot="1" noChangeAspect="1" noTextEdit="1"/>
          </p:cNvSpPr>
          <p:nvPr>
            <p:ph type="sldImg"/>
          </p:nvPr>
        </p:nvSpPr>
        <p:spPr>
          <a:ln/>
        </p:spPr>
      </p:sp>
      <p:sp>
        <p:nvSpPr>
          <p:cNvPr id="6656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6656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41C5F905-3886-084B-8862-B0E7EA1C1DA3}" type="slidenum">
              <a:rPr lang="zh-CN" altLang="en-US" sz="1300" b="0">
                <a:solidFill>
                  <a:schemeClr val="tx1"/>
                </a:solidFill>
                <a:ea typeface="宋体" charset="-122"/>
              </a:rPr>
              <a:pPr/>
              <a:t>6</a:t>
            </a:fld>
            <a:endParaRPr lang="en-US" altLang="zh-CN" sz="1300" b="0">
              <a:solidFill>
                <a:schemeClr val="tx1"/>
              </a:solidFill>
              <a:ea typeface="宋体" charset="-122"/>
            </a:endParaRPr>
          </a:p>
        </p:txBody>
      </p:sp>
    </p:spTree>
    <p:extLst>
      <p:ext uri="{BB962C8B-B14F-4D97-AF65-F5344CB8AC3E}">
        <p14:creationId xmlns:p14="http://schemas.microsoft.com/office/powerpoint/2010/main" val="15864298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Rot="1" noChangeAspect="1" noChangeArrowheads="1" noTextEdit="1"/>
          </p:cNvSpPr>
          <p:nvPr>
            <p:ph type="sldImg"/>
          </p:nvPr>
        </p:nvSpPr>
        <p:spPr>
          <a:xfrm>
            <a:off x="990600" y="644525"/>
            <a:ext cx="5135563" cy="3851275"/>
          </a:xfrm>
          <a:ln/>
        </p:spPr>
      </p:sp>
      <p:sp>
        <p:nvSpPr>
          <p:cNvPr id="112642" name="Rectangle 3"/>
          <p:cNvSpPr>
            <a:spLocks noGrp="1" noChangeArrowheads="1"/>
          </p:cNvSpPr>
          <p:nvPr>
            <p:ph type="body" idx="1"/>
          </p:nvPr>
        </p:nvSpPr>
        <p:spPr>
          <a:xfrm>
            <a:off x="946150" y="4821238"/>
            <a:ext cx="5207000" cy="4652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553" tIns="49277" rIns="98553" bIns="49277"/>
          <a:lstStyle/>
          <a:p>
            <a:endParaRPr lang="zh-CN" altLang="en-US"/>
          </a:p>
        </p:txBody>
      </p:sp>
    </p:spTree>
    <p:extLst>
      <p:ext uri="{BB962C8B-B14F-4D97-AF65-F5344CB8AC3E}">
        <p14:creationId xmlns:p14="http://schemas.microsoft.com/office/powerpoint/2010/main" val="4756540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幻灯片图像占位符 1"/>
          <p:cNvSpPr>
            <a:spLocks noGrp="1" noRot="1" noChangeAspect="1"/>
          </p:cNvSpPr>
          <p:nvPr>
            <p:ph type="sldImg"/>
          </p:nvPr>
        </p:nvSpPr>
        <p:spPr>
          <a:ln/>
        </p:spPr>
      </p:sp>
      <p:sp>
        <p:nvSpPr>
          <p:cNvPr id="12390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90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F84738F5-05B0-584B-BE34-23CD0F194284}" type="slidenum">
              <a:rPr lang="zh-CN" altLang="en-US" sz="1300" b="0">
                <a:solidFill>
                  <a:schemeClr val="tx1"/>
                </a:solidFill>
                <a:ea typeface="宋体" charset="-122"/>
              </a:rPr>
              <a:pPr/>
              <a:t>53</a:t>
            </a:fld>
            <a:endParaRPr lang="en-US" altLang="zh-CN" sz="1300" b="0">
              <a:solidFill>
                <a:schemeClr val="tx1"/>
              </a:solidFill>
              <a:ea typeface="宋体" charset="-122"/>
            </a:endParaRPr>
          </a:p>
        </p:txBody>
      </p:sp>
    </p:spTree>
    <p:extLst>
      <p:ext uri="{BB962C8B-B14F-4D97-AF65-F5344CB8AC3E}">
        <p14:creationId xmlns:p14="http://schemas.microsoft.com/office/powerpoint/2010/main" val="7827542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幻灯片图像占位符 1"/>
          <p:cNvSpPr>
            <a:spLocks noGrp="1" noRot="1" noChangeAspect="1"/>
          </p:cNvSpPr>
          <p:nvPr>
            <p:ph type="sldImg"/>
          </p:nvPr>
        </p:nvSpPr>
        <p:spPr>
          <a:ln/>
        </p:spPr>
      </p:sp>
      <p:sp>
        <p:nvSpPr>
          <p:cNvPr id="11878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878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120B6D00-711E-8B4E-9597-748A71495C89}" type="slidenum">
              <a:rPr lang="zh-CN" altLang="en-US" sz="1300" b="0">
                <a:solidFill>
                  <a:schemeClr val="tx1"/>
                </a:solidFill>
                <a:ea typeface="宋体" charset="-122"/>
              </a:rPr>
              <a:pPr/>
              <a:t>54</a:t>
            </a:fld>
            <a:endParaRPr lang="en-US" altLang="zh-CN" sz="1300" b="0">
              <a:solidFill>
                <a:schemeClr val="tx1"/>
              </a:solidFill>
              <a:ea typeface="宋体" charset="-122"/>
            </a:endParaRPr>
          </a:p>
        </p:txBody>
      </p:sp>
    </p:spTree>
    <p:extLst>
      <p:ext uri="{BB962C8B-B14F-4D97-AF65-F5344CB8AC3E}">
        <p14:creationId xmlns:p14="http://schemas.microsoft.com/office/powerpoint/2010/main" val="3383510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1144588" y="576263"/>
            <a:ext cx="4586287" cy="3440112"/>
          </a:xfrm>
          <a:ln/>
        </p:spPr>
      </p:sp>
      <p:sp>
        <p:nvSpPr>
          <p:cNvPr id="27651" name="Rectangle 3"/>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39" tIns="44520" rIns="89039" bIns="44520"/>
          <a:lstStyle/>
          <a:p>
            <a:endParaRPr lang="zh-CN" altLang="en-US" dirty="0"/>
          </a:p>
        </p:txBody>
      </p:sp>
    </p:spTree>
    <p:extLst>
      <p:ext uri="{BB962C8B-B14F-4D97-AF65-F5344CB8AC3E}">
        <p14:creationId xmlns:p14="http://schemas.microsoft.com/office/powerpoint/2010/main" val="42708673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幻灯片图像占位符 1"/>
          <p:cNvSpPr>
            <a:spLocks noGrp="1" noRot="1" noChangeAspect="1"/>
          </p:cNvSpPr>
          <p:nvPr>
            <p:ph type="sldImg"/>
          </p:nvPr>
        </p:nvSpPr>
        <p:spPr>
          <a:ln/>
        </p:spPr>
      </p:sp>
      <p:sp>
        <p:nvSpPr>
          <p:cNvPr id="13926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926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B3487F55-A755-AD4A-8307-C4CF38975511}" type="slidenum">
              <a:rPr lang="zh-CN" altLang="en-US" sz="1300" b="0">
                <a:solidFill>
                  <a:schemeClr val="tx1"/>
                </a:solidFill>
                <a:ea typeface="宋体" charset="-122"/>
              </a:rPr>
              <a:pPr/>
              <a:t>56</a:t>
            </a:fld>
            <a:endParaRPr lang="en-US" altLang="zh-CN" sz="1300" b="0">
              <a:solidFill>
                <a:schemeClr val="tx1"/>
              </a:solidFill>
              <a:ea typeface="宋体" charset="-122"/>
            </a:endParaRPr>
          </a:p>
        </p:txBody>
      </p:sp>
    </p:spTree>
    <p:extLst>
      <p:ext uri="{BB962C8B-B14F-4D97-AF65-F5344CB8AC3E}">
        <p14:creationId xmlns:p14="http://schemas.microsoft.com/office/powerpoint/2010/main" val="4716910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ChangeArrowheads="1" noTextEdit="1"/>
          </p:cNvSpPr>
          <p:nvPr>
            <p:ph type="sldImg" idx="4294967295"/>
          </p:nvPr>
        </p:nvSpPr>
        <p:spPr>
          <a:xfrm>
            <a:off x="1371600" y="1143000"/>
            <a:ext cx="4114800" cy="3086100"/>
          </a:xfrm>
          <a:ln/>
        </p:spPr>
      </p:sp>
      <p:sp>
        <p:nvSpPr>
          <p:cNvPr id="80898" name="Notes Placeholder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80899"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fld id="{D85F14F6-E696-A54C-A4B5-7F21A989A903}" type="slidenum">
              <a:rPr lang="zh-CN" altLang="zh-CN">
                <a:latin typeface="Calibri" charset="0"/>
              </a:rPr>
              <a:pPr>
                <a:buFont typeface="Arial" charset="0"/>
                <a:buNone/>
              </a:pPr>
              <a:t>57</a:t>
            </a:fld>
            <a:endParaRPr lang="zh-CN" altLang="zh-CN">
              <a:latin typeface="Calibri" charset="0"/>
            </a:endParaRPr>
          </a:p>
        </p:txBody>
      </p:sp>
    </p:spTree>
    <p:extLst>
      <p:ext uri="{BB962C8B-B14F-4D97-AF65-F5344CB8AC3E}">
        <p14:creationId xmlns:p14="http://schemas.microsoft.com/office/powerpoint/2010/main" val="17617987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a:defRPr/>
            </a:pPr>
            <a:fld id="{E6A43886-0D76-394D-9FC3-FBA574AFA3F0}" type="slidenum">
              <a:rPr lang="en-US" altLang="zh-CN" smtClean="0"/>
              <a:pPr>
                <a:defRPr/>
              </a:pPr>
              <a:t>58</a:t>
            </a:fld>
            <a:endParaRPr lang="en-US" altLang="zh-CN"/>
          </a:p>
        </p:txBody>
      </p:sp>
    </p:spTree>
    <p:extLst>
      <p:ext uri="{BB962C8B-B14F-4D97-AF65-F5344CB8AC3E}">
        <p14:creationId xmlns:p14="http://schemas.microsoft.com/office/powerpoint/2010/main" val="24486431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a:defRPr/>
            </a:pPr>
            <a:fld id="{E6A43886-0D76-394D-9FC3-FBA574AFA3F0}" type="slidenum">
              <a:rPr lang="en-US" altLang="zh-CN" smtClean="0"/>
              <a:pPr>
                <a:defRPr/>
              </a:pPr>
              <a:t>59</a:t>
            </a:fld>
            <a:endParaRPr lang="en-US" altLang="zh-CN"/>
          </a:p>
        </p:txBody>
      </p:sp>
    </p:spTree>
    <p:extLst>
      <p:ext uri="{BB962C8B-B14F-4D97-AF65-F5344CB8AC3E}">
        <p14:creationId xmlns:p14="http://schemas.microsoft.com/office/powerpoint/2010/main" val="12514283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E6A43886-0D76-394D-9FC3-FBA574AFA3F0}" type="slidenum">
              <a:rPr lang="en-US" altLang="zh-CN" smtClean="0"/>
              <a:pPr>
                <a:defRPr/>
              </a:pPr>
              <a:t>60</a:t>
            </a:fld>
            <a:endParaRPr lang="en-US" altLang="zh-CN"/>
          </a:p>
        </p:txBody>
      </p:sp>
    </p:spTree>
    <p:extLst>
      <p:ext uri="{BB962C8B-B14F-4D97-AF65-F5344CB8AC3E}">
        <p14:creationId xmlns:p14="http://schemas.microsoft.com/office/powerpoint/2010/main" val="39883357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6A43886-0D76-394D-9FC3-FBA574AFA3F0}" type="slidenum">
              <a:rPr lang="en-US" altLang="zh-CN" smtClean="0"/>
              <a:pPr>
                <a:defRPr/>
              </a:pPr>
              <a:t>61</a:t>
            </a:fld>
            <a:endParaRPr lang="en-US" altLang="zh-CN"/>
          </a:p>
        </p:txBody>
      </p:sp>
    </p:spTree>
    <p:extLst>
      <p:ext uri="{BB962C8B-B14F-4D97-AF65-F5344CB8AC3E}">
        <p14:creationId xmlns:p14="http://schemas.microsoft.com/office/powerpoint/2010/main" val="3049803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noChangeArrowheads="1" noTextEdit="1"/>
          </p:cNvSpPr>
          <p:nvPr>
            <p:ph type="sldImg"/>
          </p:nvPr>
        </p:nvSpPr>
        <p:spPr>
          <a:ln/>
        </p:spPr>
      </p:sp>
      <p:sp>
        <p:nvSpPr>
          <p:cNvPr id="90114"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67" tIns="46933" rIns="93867" bIns="46933"/>
          <a:lstStyle/>
          <a:p>
            <a:endParaRPr lang="en-US" altLang="zh-CN" dirty="0"/>
          </a:p>
        </p:txBody>
      </p:sp>
    </p:spTree>
    <p:extLst>
      <p:ext uri="{BB962C8B-B14F-4D97-AF65-F5344CB8AC3E}">
        <p14:creationId xmlns:p14="http://schemas.microsoft.com/office/powerpoint/2010/main" val="131224335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但是有时候，</a:t>
            </a:r>
            <a:r>
              <a:rPr lang="en" altLang="zh-CN" dirty="0"/>
              <a:t>branch</a:t>
            </a:r>
            <a:r>
              <a:rPr lang="zh-CN" altLang="en-US" dirty="0"/>
              <a:t>也会跳转的很远，远远超出</a:t>
            </a:r>
            <a:r>
              <a:rPr lang="en-US" altLang="zh-CN" dirty="0"/>
              <a:t>16</a:t>
            </a:r>
            <a:r>
              <a:rPr lang="zh-CN" altLang="en-US" dirty="0"/>
              <a:t>比特所能表示的地址范围。汇编器采用以下方法来解决这个问题：插入一条</a:t>
            </a:r>
            <a:r>
              <a:rPr lang="en" altLang="zh-CN" dirty="0"/>
              <a:t>unconditional jump</a:t>
            </a:r>
            <a:r>
              <a:rPr lang="zh-CN" altLang="en-US" dirty="0"/>
              <a:t>指令，用于跳转到目标地址，同时修改条件跳转指令，使其根据条件来选择是否跳过这个</a:t>
            </a:r>
            <a:r>
              <a:rPr lang="en" altLang="zh-CN" dirty="0"/>
              <a:t>unconditional jump</a:t>
            </a:r>
            <a:r>
              <a:rPr lang="zh-CN" altLang="en-US" dirty="0"/>
              <a:t>指令。</a:t>
            </a:r>
          </a:p>
          <a:p>
            <a:endParaRPr lang="zh-CN" altLang="en-US" dirty="0"/>
          </a:p>
          <a:p>
            <a:r>
              <a:rPr lang="zh-CN" altLang="en-US" dirty="0"/>
              <a:t>    例如：</a:t>
            </a:r>
            <a:r>
              <a:rPr lang="en" altLang="zh-CN" dirty="0" err="1"/>
              <a:t>beq</a:t>
            </a:r>
            <a:r>
              <a:rPr lang="en" altLang="zh-CN" dirty="0"/>
              <a:t> $s0, $s1, L1</a:t>
            </a:r>
          </a:p>
          <a:p>
            <a:endParaRPr lang="en" altLang="zh-CN" dirty="0"/>
          </a:p>
          <a:p>
            <a:r>
              <a:rPr lang="en" altLang="zh-CN" dirty="0"/>
              <a:t>    </a:t>
            </a:r>
            <a:r>
              <a:rPr lang="zh-CN" altLang="en-US" dirty="0"/>
              <a:t>修改后为： </a:t>
            </a:r>
            <a:r>
              <a:rPr lang="en" altLang="zh-CN" dirty="0" err="1"/>
              <a:t>bne</a:t>
            </a:r>
            <a:r>
              <a:rPr lang="en" altLang="zh-CN" dirty="0"/>
              <a:t> $s0, $s1, L2</a:t>
            </a:r>
          </a:p>
          <a:p>
            <a:endParaRPr lang="en" altLang="zh-CN" dirty="0"/>
          </a:p>
          <a:p>
            <a:r>
              <a:rPr lang="en" altLang="zh-CN" dirty="0"/>
              <a:t>                         j L1</a:t>
            </a:r>
          </a:p>
          <a:p>
            <a:endParaRPr lang="en" altLang="zh-CN" dirty="0"/>
          </a:p>
          <a:p>
            <a:r>
              <a:rPr lang="en" altLang="zh-CN" dirty="0"/>
              <a:t>                   L2:</a:t>
            </a:r>
          </a:p>
          <a:p>
            <a:endParaRPr lang="en" altLang="zh-CN" dirty="0"/>
          </a:p>
          <a:p>
            <a:r>
              <a:rPr lang="en" altLang="zh-CN" dirty="0"/>
              <a:t>————————————————</a:t>
            </a:r>
          </a:p>
          <a:p>
            <a:endParaRPr lang="en" altLang="zh-CN" dirty="0"/>
          </a:p>
        </p:txBody>
      </p:sp>
      <p:sp>
        <p:nvSpPr>
          <p:cNvPr id="4" name="幻灯片编号占位符 3"/>
          <p:cNvSpPr>
            <a:spLocks noGrp="1"/>
          </p:cNvSpPr>
          <p:nvPr>
            <p:ph type="sldNum" sz="quarter" idx="10"/>
          </p:nvPr>
        </p:nvSpPr>
        <p:spPr/>
        <p:txBody>
          <a:bodyPr/>
          <a:lstStyle/>
          <a:p>
            <a:pPr>
              <a:defRPr/>
            </a:pPr>
            <a:fld id="{E6A43886-0D76-394D-9FC3-FBA574AFA3F0}" type="slidenum">
              <a:rPr lang="en-US" altLang="zh-CN" smtClean="0"/>
              <a:pPr>
                <a:defRPr/>
              </a:pPr>
              <a:t>63</a:t>
            </a:fld>
            <a:endParaRPr lang="en-US" altLang="zh-CN"/>
          </a:p>
        </p:txBody>
      </p:sp>
    </p:spTree>
    <p:extLst>
      <p:ext uri="{BB962C8B-B14F-4D97-AF65-F5344CB8AC3E}">
        <p14:creationId xmlns:p14="http://schemas.microsoft.com/office/powerpoint/2010/main" val="341356226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a:defRPr/>
            </a:pPr>
            <a:fld id="{E6A43886-0D76-394D-9FC3-FBA574AFA3F0}" type="slidenum">
              <a:rPr lang="en-US" altLang="zh-CN" smtClean="0"/>
              <a:pPr>
                <a:defRPr/>
              </a:pPr>
              <a:t>64</a:t>
            </a:fld>
            <a:endParaRPr lang="en-US" altLang="zh-CN"/>
          </a:p>
        </p:txBody>
      </p:sp>
    </p:spTree>
    <p:extLst>
      <p:ext uri="{BB962C8B-B14F-4D97-AF65-F5344CB8AC3E}">
        <p14:creationId xmlns:p14="http://schemas.microsoft.com/office/powerpoint/2010/main" val="83644865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a:defRPr/>
            </a:pPr>
            <a:fld id="{E6A43886-0D76-394D-9FC3-FBA574AFA3F0}" type="slidenum">
              <a:rPr lang="en-US" altLang="zh-CN" smtClean="0"/>
              <a:pPr>
                <a:defRPr/>
              </a:pPr>
              <a:t>67</a:t>
            </a:fld>
            <a:endParaRPr lang="en-US" altLang="zh-CN"/>
          </a:p>
        </p:txBody>
      </p:sp>
    </p:spTree>
    <p:extLst>
      <p:ext uri="{BB962C8B-B14F-4D97-AF65-F5344CB8AC3E}">
        <p14:creationId xmlns:p14="http://schemas.microsoft.com/office/powerpoint/2010/main" val="35034462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幻灯片编号占位符 3"/>
          <p:cNvSpPr>
            <a:spLocks noGrp="1"/>
          </p:cNvSpPr>
          <p:nvPr>
            <p:ph type="sldNum" sz="quarter" idx="10"/>
          </p:nvPr>
        </p:nvSpPr>
        <p:spPr/>
        <p:txBody>
          <a:bodyPr/>
          <a:lstStyle/>
          <a:p>
            <a:pPr>
              <a:defRPr/>
            </a:pPr>
            <a:fld id="{E6A43886-0D76-394D-9FC3-FBA574AFA3F0}" type="slidenum">
              <a:rPr lang="en-US" altLang="zh-CN" smtClean="0"/>
              <a:pPr>
                <a:defRPr/>
              </a:pPr>
              <a:t>68</a:t>
            </a:fld>
            <a:endParaRPr lang="en-US" altLang="zh-CN"/>
          </a:p>
        </p:txBody>
      </p:sp>
    </p:spTree>
    <p:extLst>
      <p:ext uri="{BB962C8B-B14F-4D97-AF65-F5344CB8AC3E}">
        <p14:creationId xmlns:p14="http://schemas.microsoft.com/office/powerpoint/2010/main" val="353777312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a:defRPr/>
            </a:pPr>
            <a:fld id="{E6A43886-0D76-394D-9FC3-FBA574AFA3F0}" type="slidenum">
              <a:rPr lang="en-US" altLang="zh-CN" smtClean="0"/>
              <a:pPr>
                <a:defRPr/>
              </a:pPr>
              <a:t>70</a:t>
            </a:fld>
            <a:endParaRPr lang="en-US" altLang="zh-CN"/>
          </a:p>
        </p:txBody>
      </p:sp>
    </p:spTree>
    <p:extLst>
      <p:ext uri="{BB962C8B-B14F-4D97-AF65-F5344CB8AC3E}">
        <p14:creationId xmlns:p14="http://schemas.microsoft.com/office/powerpoint/2010/main" val="259344328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22" indent="-285739">
              <a:spcBef>
                <a:spcPct val="30000"/>
              </a:spcBef>
              <a:defRPr sz="1200">
                <a:solidFill>
                  <a:schemeClr val="tx1"/>
                </a:solidFill>
                <a:latin typeface="Arial" charset="0"/>
                <a:ea typeface="宋体" charset="-122"/>
              </a:defRPr>
            </a:lvl2pPr>
            <a:lvl3pPr marL="1142957" indent="-228591">
              <a:spcBef>
                <a:spcPct val="30000"/>
              </a:spcBef>
              <a:defRPr sz="1200">
                <a:solidFill>
                  <a:schemeClr val="tx1"/>
                </a:solidFill>
                <a:latin typeface="Arial" charset="0"/>
                <a:ea typeface="宋体" charset="-122"/>
              </a:defRPr>
            </a:lvl3pPr>
            <a:lvl4pPr marL="1600140" indent="-228591">
              <a:spcBef>
                <a:spcPct val="30000"/>
              </a:spcBef>
              <a:defRPr sz="1200">
                <a:solidFill>
                  <a:schemeClr val="tx1"/>
                </a:solidFill>
                <a:latin typeface="Arial" charset="0"/>
                <a:ea typeface="宋体" charset="-122"/>
              </a:defRPr>
            </a:lvl4pPr>
            <a:lvl5pPr marL="2057322" indent="-228591">
              <a:spcBef>
                <a:spcPct val="30000"/>
              </a:spcBef>
              <a:defRPr sz="1200">
                <a:solidFill>
                  <a:schemeClr val="tx1"/>
                </a:solidFill>
                <a:latin typeface="Arial" charset="0"/>
                <a:ea typeface="宋体" charset="-122"/>
              </a:defRPr>
            </a:lvl5pPr>
            <a:lvl6pPr marL="2514505" indent="-228591" eaLnBrk="0" fontAlgn="base" hangingPunct="0">
              <a:spcBef>
                <a:spcPct val="30000"/>
              </a:spcBef>
              <a:spcAft>
                <a:spcPct val="0"/>
              </a:spcAft>
              <a:defRPr sz="1200">
                <a:solidFill>
                  <a:schemeClr val="tx1"/>
                </a:solidFill>
                <a:latin typeface="Arial" charset="0"/>
                <a:ea typeface="宋体" charset="-122"/>
              </a:defRPr>
            </a:lvl6pPr>
            <a:lvl7pPr marL="2971687" indent="-228591" eaLnBrk="0" fontAlgn="base" hangingPunct="0">
              <a:spcBef>
                <a:spcPct val="30000"/>
              </a:spcBef>
              <a:spcAft>
                <a:spcPct val="0"/>
              </a:spcAft>
              <a:defRPr sz="1200">
                <a:solidFill>
                  <a:schemeClr val="tx1"/>
                </a:solidFill>
                <a:latin typeface="Arial" charset="0"/>
                <a:ea typeface="宋体" charset="-122"/>
              </a:defRPr>
            </a:lvl7pPr>
            <a:lvl8pPr marL="3428871" indent="-228591" eaLnBrk="0" fontAlgn="base" hangingPunct="0">
              <a:spcBef>
                <a:spcPct val="30000"/>
              </a:spcBef>
              <a:spcAft>
                <a:spcPct val="0"/>
              </a:spcAft>
              <a:defRPr sz="1200">
                <a:solidFill>
                  <a:schemeClr val="tx1"/>
                </a:solidFill>
                <a:latin typeface="Arial" charset="0"/>
                <a:ea typeface="宋体" charset="-122"/>
              </a:defRPr>
            </a:lvl8pPr>
            <a:lvl9pPr marL="3886053" indent="-228591" eaLnBrk="0" fontAlgn="base" hangingPunct="0">
              <a:spcBef>
                <a:spcPct val="30000"/>
              </a:spcBef>
              <a:spcAft>
                <a:spcPct val="0"/>
              </a:spcAft>
              <a:defRPr sz="1200">
                <a:solidFill>
                  <a:schemeClr val="tx1"/>
                </a:solidFill>
                <a:latin typeface="Arial" charset="0"/>
                <a:ea typeface="宋体" charset="-122"/>
              </a:defRPr>
            </a:lvl9pPr>
          </a:lstStyle>
          <a:p>
            <a:pPr eaLnBrk="0" hangingPunct="0">
              <a:spcBef>
                <a:spcPct val="0"/>
              </a:spcBef>
            </a:pPr>
            <a:fld id="{11F72687-2FFC-964C-B630-A955CCC9E838}" type="slidenum">
              <a:rPr lang="zh-CN" altLang="en-US">
                <a:latin typeface="Times New Roman" charset="0"/>
              </a:rPr>
              <a:pPr eaLnBrk="0" hangingPunct="0">
                <a:spcBef>
                  <a:spcPct val="0"/>
                </a:spcBef>
              </a:pPr>
              <a:t>71</a:t>
            </a:fld>
            <a:endParaRPr lang="en-US" altLang="zh-CN">
              <a:latin typeface="Times New Roman"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en-US" dirty="0"/>
          </a:p>
        </p:txBody>
      </p:sp>
    </p:spTree>
    <p:extLst>
      <p:ext uri="{BB962C8B-B14F-4D97-AF65-F5344CB8AC3E}">
        <p14:creationId xmlns:p14="http://schemas.microsoft.com/office/powerpoint/2010/main" val="93847379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22" indent="-285739">
              <a:spcBef>
                <a:spcPct val="30000"/>
              </a:spcBef>
              <a:defRPr sz="1200">
                <a:solidFill>
                  <a:schemeClr val="tx1"/>
                </a:solidFill>
                <a:latin typeface="Arial" charset="0"/>
                <a:ea typeface="宋体" charset="-122"/>
              </a:defRPr>
            </a:lvl2pPr>
            <a:lvl3pPr marL="1142957" indent="-228591">
              <a:spcBef>
                <a:spcPct val="30000"/>
              </a:spcBef>
              <a:defRPr sz="1200">
                <a:solidFill>
                  <a:schemeClr val="tx1"/>
                </a:solidFill>
                <a:latin typeface="Arial" charset="0"/>
                <a:ea typeface="宋体" charset="-122"/>
              </a:defRPr>
            </a:lvl3pPr>
            <a:lvl4pPr marL="1600140" indent="-228591">
              <a:spcBef>
                <a:spcPct val="30000"/>
              </a:spcBef>
              <a:defRPr sz="1200">
                <a:solidFill>
                  <a:schemeClr val="tx1"/>
                </a:solidFill>
                <a:latin typeface="Arial" charset="0"/>
                <a:ea typeface="宋体" charset="-122"/>
              </a:defRPr>
            </a:lvl4pPr>
            <a:lvl5pPr marL="2057322" indent="-228591">
              <a:spcBef>
                <a:spcPct val="30000"/>
              </a:spcBef>
              <a:defRPr sz="1200">
                <a:solidFill>
                  <a:schemeClr val="tx1"/>
                </a:solidFill>
                <a:latin typeface="Arial" charset="0"/>
                <a:ea typeface="宋体" charset="-122"/>
              </a:defRPr>
            </a:lvl5pPr>
            <a:lvl6pPr marL="2514505" indent="-228591" eaLnBrk="0" fontAlgn="base" hangingPunct="0">
              <a:spcBef>
                <a:spcPct val="30000"/>
              </a:spcBef>
              <a:spcAft>
                <a:spcPct val="0"/>
              </a:spcAft>
              <a:defRPr sz="1200">
                <a:solidFill>
                  <a:schemeClr val="tx1"/>
                </a:solidFill>
                <a:latin typeface="Arial" charset="0"/>
                <a:ea typeface="宋体" charset="-122"/>
              </a:defRPr>
            </a:lvl6pPr>
            <a:lvl7pPr marL="2971687" indent="-228591" eaLnBrk="0" fontAlgn="base" hangingPunct="0">
              <a:spcBef>
                <a:spcPct val="30000"/>
              </a:spcBef>
              <a:spcAft>
                <a:spcPct val="0"/>
              </a:spcAft>
              <a:defRPr sz="1200">
                <a:solidFill>
                  <a:schemeClr val="tx1"/>
                </a:solidFill>
                <a:latin typeface="Arial" charset="0"/>
                <a:ea typeface="宋体" charset="-122"/>
              </a:defRPr>
            </a:lvl7pPr>
            <a:lvl8pPr marL="3428871" indent="-228591" eaLnBrk="0" fontAlgn="base" hangingPunct="0">
              <a:spcBef>
                <a:spcPct val="30000"/>
              </a:spcBef>
              <a:spcAft>
                <a:spcPct val="0"/>
              </a:spcAft>
              <a:defRPr sz="1200">
                <a:solidFill>
                  <a:schemeClr val="tx1"/>
                </a:solidFill>
                <a:latin typeface="Arial" charset="0"/>
                <a:ea typeface="宋体" charset="-122"/>
              </a:defRPr>
            </a:lvl8pPr>
            <a:lvl9pPr marL="3886053" indent="-228591" eaLnBrk="0" fontAlgn="base" hangingPunct="0">
              <a:spcBef>
                <a:spcPct val="30000"/>
              </a:spcBef>
              <a:spcAft>
                <a:spcPct val="0"/>
              </a:spcAft>
              <a:defRPr sz="1200">
                <a:solidFill>
                  <a:schemeClr val="tx1"/>
                </a:solidFill>
                <a:latin typeface="Arial" charset="0"/>
                <a:ea typeface="宋体" charset="-122"/>
              </a:defRPr>
            </a:lvl9pPr>
          </a:lstStyle>
          <a:p>
            <a:pPr eaLnBrk="0" hangingPunct="0">
              <a:spcBef>
                <a:spcPct val="0"/>
              </a:spcBef>
            </a:pPr>
            <a:fld id="{C3A92E19-73CB-C747-9FC3-255267C047B4}" type="slidenum">
              <a:rPr lang="zh-CN" altLang="en-US">
                <a:latin typeface="Times New Roman" charset="0"/>
              </a:rPr>
              <a:pPr eaLnBrk="0" hangingPunct="0">
                <a:spcBef>
                  <a:spcPct val="0"/>
                </a:spcBef>
              </a:pPr>
              <a:t>72</a:t>
            </a:fld>
            <a:endParaRPr lang="en-US" altLang="zh-CN">
              <a:latin typeface="Times New Roman"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en-US">
              <a:ea typeface="宋体" charset="-122"/>
            </a:endParaRPr>
          </a:p>
        </p:txBody>
      </p:sp>
    </p:spTree>
    <p:extLst>
      <p:ext uri="{BB962C8B-B14F-4D97-AF65-F5344CB8AC3E}">
        <p14:creationId xmlns:p14="http://schemas.microsoft.com/office/powerpoint/2010/main" val="132522921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22" indent="-285739">
              <a:spcBef>
                <a:spcPct val="30000"/>
              </a:spcBef>
              <a:defRPr sz="1200">
                <a:solidFill>
                  <a:schemeClr val="tx1"/>
                </a:solidFill>
                <a:latin typeface="Arial" charset="0"/>
                <a:ea typeface="宋体" charset="-122"/>
              </a:defRPr>
            </a:lvl2pPr>
            <a:lvl3pPr marL="1142957" indent="-228591">
              <a:spcBef>
                <a:spcPct val="30000"/>
              </a:spcBef>
              <a:defRPr sz="1200">
                <a:solidFill>
                  <a:schemeClr val="tx1"/>
                </a:solidFill>
                <a:latin typeface="Arial" charset="0"/>
                <a:ea typeface="宋体" charset="-122"/>
              </a:defRPr>
            </a:lvl3pPr>
            <a:lvl4pPr marL="1600140" indent="-228591">
              <a:spcBef>
                <a:spcPct val="30000"/>
              </a:spcBef>
              <a:defRPr sz="1200">
                <a:solidFill>
                  <a:schemeClr val="tx1"/>
                </a:solidFill>
                <a:latin typeface="Arial" charset="0"/>
                <a:ea typeface="宋体" charset="-122"/>
              </a:defRPr>
            </a:lvl4pPr>
            <a:lvl5pPr marL="2057322" indent="-228591">
              <a:spcBef>
                <a:spcPct val="30000"/>
              </a:spcBef>
              <a:defRPr sz="1200">
                <a:solidFill>
                  <a:schemeClr val="tx1"/>
                </a:solidFill>
                <a:latin typeface="Arial" charset="0"/>
                <a:ea typeface="宋体" charset="-122"/>
              </a:defRPr>
            </a:lvl5pPr>
            <a:lvl6pPr marL="2514505" indent="-228591" eaLnBrk="0" fontAlgn="base" hangingPunct="0">
              <a:spcBef>
                <a:spcPct val="30000"/>
              </a:spcBef>
              <a:spcAft>
                <a:spcPct val="0"/>
              </a:spcAft>
              <a:defRPr sz="1200">
                <a:solidFill>
                  <a:schemeClr val="tx1"/>
                </a:solidFill>
                <a:latin typeface="Arial" charset="0"/>
                <a:ea typeface="宋体" charset="-122"/>
              </a:defRPr>
            </a:lvl6pPr>
            <a:lvl7pPr marL="2971687" indent="-228591" eaLnBrk="0" fontAlgn="base" hangingPunct="0">
              <a:spcBef>
                <a:spcPct val="30000"/>
              </a:spcBef>
              <a:spcAft>
                <a:spcPct val="0"/>
              </a:spcAft>
              <a:defRPr sz="1200">
                <a:solidFill>
                  <a:schemeClr val="tx1"/>
                </a:solidFill>
                <a:latin typeface="Arial" charset="0"/>
                <a:ea typeface="宋体" charset="-122"/>
              </a:defRPr>
            </a:lvl7pPr>
            <a:lvl8pPr marL="3428871" indent="-228591" eaLnBrk="0" fontAlgn="base" hangingPunct="0">
              <a:spcBef>
                <a:spcPct val="30000"/>
              </a:spcBef>
              <a:spcAft>
                <a:spcPct val="0"/>
              </a:spcAft>
              <a:defRPr sz="1200">
                <a:solidFill>
                  <a:schemeClr val="tx1"/>
                </a:solidFill>
                <a:latin typeface="Arial" charset="0"/>
                <a:ea typeface="宋体" charset="-122"/>
              </a:defRPr>
            </a:lvl8pPr>
            <a:lvl9pPr marL="3886053" indent="-228591" eaLnBrk="0" fontAlgn="base" hangingPunct="0">
              <a:spcBef>
                <a:spcPct val="30000"/>
              </a:spcBef>
              <a:spcAft>
                <a:spcPct val="0"/>
              </a:spcAft>
              <a:defRPr sz="1200">
                <a:solidFill>
                  <a:schemeClr val="tx1"/>
                </a:solidFill>
                <a:latin typeface="Arial" charset="0"/>
                <a:ea typeface="宋体" charset="-122"/>
              </a:defRPr>
            </a:lvl9pPr>
          </a:lstStyle>
          <a:p>
            <a:pPr eaLnBrk="0" hangingPunct="0">
              <a:spcBef>
                <a:spcPct val="0"/>
              </a:spcBef>
            </a:pPr>
            <a:fld id="{835ABB92-2A6E-A142-BE34-FD39F6ACE9CE}" type="slidenum">
              <a:rPr lang="zh-CN" altLang="en-US">
                <a:latin typeface="Times New Roman" charset="0"/>
              </a:rPr>
              <a:pPr eaLnBrk="0" hangingPunct="0">
                <a:spcBef>
                  <a:spcPct val="0"/>
                </a:spcBef>
              </a:pPr>
              <a:t>73</a:t>
            </a:fld>
            <a:endParaRPr lang="en-US" altLang="zh-CN">
              <a:latin typeface="Times New Roman"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en-US">
              <a:ea typeface="宋体" charset="-122"/>
            </a:endParaRPr>
          </a:p>
        </p:txBody>
      </p:sp>
    </p:spTree>
    <p:extLst>
      <p:ext uri="{BB962C8B-B14F-4D97-AF65-F5344CB8AC3E}">
        <p14:creationId xmlns:p14="http://schemas.microsoft.com/office/powerpoint/2010/main" val="407144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22" indent="-285739">
              <a:spcBef>
                <a:spcPct val="30000"/>
              </a:spcBef>
              <a:defRPr sz="1200">
                <a:solidFill>
                  <a:schemeClr val="tx1"/>
                </a:solidFill>
                <a:latin typeface="Arial" charset="0"/>
                <a:ea typeface="宋体" charset="-122"/>
              </a:defRPr>
            </a:lvl2pPr>
            <a:lvl3pPr marL="1142957" indent="-228591">
              <a:spcBef>
                <a:spcPct val="30000"/>
              </a:spcBef>
              <a:defRPr sz="1200">
                <a:solidFill>
                  <a:schemeClr val="tx1"/>
                </a:solidFill>
                <a:latin typeface="Arial" charset="0"/>
                <a:ea typeface="宋体" charset="-122"/>
              </a:defRPr>
            </a:lvl3pPr>
            <a:lvl4pPr marL="1600140" indent="-228591">
              <a:spcBef>
                <a:spcPct val="30000"/>
              </a:spcBef>
              <a:defRPr sz="1200">
                <a:solidFill>
                  <a:schemeClr val="tx1"/>
                </a:solidFill>
                <a:latin typeface="Arial" charset="0"/>
                <a:ea typeface="宋体" charset="-122"/>
              </a:defRPr>
            </a:lvl4pPr>
            <a:lvl5pPr marL="2057322" indent="-228591">
              <a:spcBef>
                <a:spcPct val="30000"/>
              </a:spcBef>
              <a:defRPr sz="1200">
                <a:solidFill>
                  <a:schemeClr val="tx1"/>
                </a:solidFill>
                <a:latin typeface="Arial" charset="0"/>
                <a:ea typeface="宋体" charset="-122"/>
              </a:defRPr>
            </a:lvl5pPr>
            <a:lvl6pPr marL="2514505" indent="-228591" eaLnBrk="0" fontAlgn="base" hangingPunct="0">
              <a:spcBef>
                <a:spcPct val="30000"/>
              </a:spcBef>
              <a:spcAft>
                <a:spcPct val="0"/>
              </a:spcAft>
              <a:defRPr sz="1200">
                <a:solidFill>
                  <a:schemeClr val="tx1"/>
                </a:solidFill>
                <a:latin typeface="Arial" charset="0"/>
                <a:ea typeface="宋体" charset="-122"/>
              </a:defRPr>
            </a:lvl6pPr>
            <a:lvl7pPr marL="2971687" indent="-228591" eaLnBrk="0" fontAlgn="base" hangingPunct="0">
              <a:spcBef>
                <a:spcPct val="30000"/>
              </a:spcBef>
              <a:spcAft>
                <a:spcPct val="0"/>
              </a:spcAft>
              <a:defRPr sz="1200">
                <a:solidFill>
                  <a:schemeClr val="tx1"/>
                </a:solidFill>
                <a:latin typeface="Arial" charset="0"/>
                <a:ea typeface="宋体" charset="-122"/>
              </a:defRPr>
            </a:lvl7pPr>
            <a:lvl8pPr marL="3428871" indent="-228591" eaLnBrk="0" fontAlgn="base" hangingPunct="0">
              <a:spcBef>
                <a:spcPct val="30000"/>
              </a:spcBef>
              <a:spcAft>
                <a:spcPct val="0"/>
              </a:spcAft>
              <a:defRPr sz="1200">
                <a:solidFill>
                  <a:schemeClr val="tx1"/>
                </a:solidFill>
                <a:latin typeface="Arial" charset="0"/>
                <a:ea typeface="宋体" charset="-122"/>
              </a:defRPr>
            </a:lvl8pPr>
            <a:lvl9pPr marL="3886053" indent="-228591" eaLnBrk="0" fontAlgn="base" hangingPunct="0">
              <a:spcBef>
                <a:spcPct val="30000"/>
              </a:spcBef>
              <a:spcAft>
                <a:spcPct val="0"/>
              </a:spcAft>
              <a:defRPr sz="1200">
                <a:solidFill>
                  <a:schemeClr val="tx1"/>
                </a:solidFill>
                <a:latin typeface="Arial" charset="0"/>
                <a:ea typeface="宋体" charset="-122"/>
              </a:defRPr>
            </a:lvl9pPr>
          </a:lstStyle>
          <a:p>
            <a:pPr eaLnBrk="0" hangingPunct="0">
              <a:spcBef>
                <a:spcPct val="0"/>
              </a:spcBef>
            </a:pPr>
            <a:fld id="{80068965-A978-F649-BBE6-D82223E4873E}" type="slidenum">
              <a:rPr lang="zh-CN" altLang="en-US">
                <a:latin typeface="Times New Roman" charset="0"/>
              </a:rPr>
              <a:pPr eaLnBrk="0" hangingPunct="0">
                <a:spcBef>
                  <a:spcPct val="0"/>
                </a:spcBef>
              </a:pPr>
              <a:t>74</a:t>
            </a:fld>
            <a:endParaRPr lang="en-US" altLang="zh-CN">
              <a:latin typeface="Times New Roman"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en-US" dirty="0">
              <a:ea typeface="宋体" charset="-122"/>
            </a:endParaRPr>
          </a:p>
        </p:txBody>
      </p:sp>
    </p:spTree>
    <p:extLst>
      <p:ext uri="{BB962C8B-B14F-4D97-AF65-F5344CB8AC3E}">
        <p14:creationId xmlns:p14="http://schemas.microsoft.com/office/powerpoint/2010/main" val="271060856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22" indent="-285739">
              <a:spcBef>
                <a:spcPct val="30000"/>
              </a:spcBef>
              <a:defRPr sz="1200">
                <a:solidFill>
                  <a:schemeClr val="tx1"/>
                </a:solidFill>
                <a:latin typeface="Arial" charset="0"/>
                <a:ea typeface="宋体" charset="-122"/>
              </a:defRPr>
            </a:lvl2pPr>
            <a:lvl3pPr marL="1142957" indent="-228591">
              <a:spcBef>
                <a:spcPct val="30000"/>
              </a:spcBef>
              <a:defRPr sz="1200">
                <a:solidFill>
                  <a:schemeClr val="tx1"/>
                </a:solidFill>
                <a:latin typeface="Arial" charset="0"/>
                <a:ea typeface="宋体" charset="-122"/>
              </a:defRPr>
            </a:lvl3pPr>
            <a:lvl4pPr marL="1600140" indent="-228591">
              <a:spcBef>
                <a:spcPct val="30000"/>
              </a:spcBef>
              <a:defRPr sz="1200">
                <a:solidFill>
                  <a:schemeClr val="tx1"/>
                </a:solidFill>
                <a:latin typeface="Arial" charset="0"/>
                <a:ea typeface="宋体" charset="-122"/>
              </a:defRPr>
            </a:lvl4pPr>
            <a:lvl5pPr marL="2057322" indent="-228591">
              <a:spcBef>
                <a:spcPct val="30000"/>
              </a:spcBef>
              <a:defRPr sz="1200">
                <a:solidFill>
                  <a:schemeClr val="tx1"/>
                </a:solidFill>
                <a:latin typeface="Arial" charset="0"/>
                <a:ea typeface="宋体" charset="-122"/>
              </a:defRPr>
            </a:lvl5pPr>
            <a:lvl6pPr marL="2514505" indent="-228591" eaLnBrk="0" fontAlgn="base" hangingPunct="0">
              <a:spcBef>
                <a:spcPct val="30000"/>
              </a:spcBef>
              <a:spcAft>
                <a:spcPct val="0"/>
              </a:spcAft>
              <a:defRPr sz="1200">
                <a:solidFill>
                  <a:schemeClr val="tx1"/>
                </a:solidFill>
                <a:latin typeface="Arial" charset="0"/>
                <a:ea typeface="宋体" charset="-122"/>
              </a:defRPr>
            </a:lvl6pPr>
            <a:lvl7pPr marL="2971687" indent="-228591" eaLnBrk="0" fontAlgn="base" hangingPunct="0">
              <a:spcBef>
                <a:spcPct val="30000"/>
              </a:spcBef>
              <a:spcAft>
                <a:spcPct val="0"/>
              </a:spcAft>
              <a:defRPr sz="1200">
                <a:solidFill>
                  <a:schemeClr val="tx1"/>
                </a:solidFill>
                <a:latin typeface="Arial" charset="0"/>
                <a:ea typeface="宋体" charset="-122"/>
              </a:defRPr>
            </a:lvl7pPr>
            <a:lvl8pPr marL="3428871" indent="-228591" eaLnBrk="0" fontAlgn="base" hangingPunct="0">
              <a:spcBef>
                <a:spcPct val="30000"/>
              </a:spcBef>
              <a:spcAft>
                <a:spcPct val="0"/>
              </a:spcAft>
              <a:defRPr sz="1200">
                <a:solidFill>
                  <a:schemeClr val="tx1"/>
                </a:solidFill>
                <a:latin typeface="Arial" charset="0"/>
                <a:ea typeface="宋体" charset="-122"/>
              </a:defRPr>
            </a:lvl8pPr>
            <a:lvl9pPr marL="3886053" indent="-228591" eaLnBrk="0" fontAlgn="base" hangingPunct="0">
              <a:spcBef>
                <a:spcPct val="30000"/>
              </a:spcBef>
              <a:spcAft>
                <a:spcPct val="0"/>
              </a:spcAft>
              <a:defRPr sz="1200">
                <a:solidFill>
                  <a:schemeClr val="tx1"/>
                </a:solidFill>
                <a:latin typeface="Arial" charset="0"/>
                <a:ea typeface="宋体" charset="-122"/>
              </a:defRPr>
            </a:lvl9pPr>
          </a:lstStyle>
          <a:p>
            <a:pPr eaLnBrk="0" hangingPunct="0">
              <a:spcBef>
                <a:spcPct val="0"/>
              </a:spcBef>
            </a:pPr>
            <a:fld id="{11D20A52-D58A-1E41-B7F8-85819BF18375}" type="slidenum">
              <a:rPr lang="zh-CN" altLang="en-US">
                <a:latin typeface="Times New Roman" charset="0"/>
              </a:rPr>
              <a:pPr eaLnBrk="0" hangingPunct="0">
                <a:spcBef>
                  <a:spcPct val="0"/>
                </a:spcBef>
              </a:pPr>
              <a:t>75</a:t>
            </a:fld>
            <a:endParaRPr lang="en-US" altLang="zh-CN">
              <a:latin typeface="Times New Roman"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en-US">
              <a:ea typeface="宋体" charset="-122"/>
            </a:endParaRPr>
          </a:p>
        </p:txBody>
      </p:sp>
    </p:spTree>
    <p:extLst>
      <p:ext uri="{BB962C8B-B14F-4D97-AF65-F5344CB8AC3E}">
        <p14:creationId xmlns:p14="http://schemas.microsoft.com/office/powerpoint/2010/main" val="2673026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幻灯片图像占位符 1"/>
          <p:cNvSpPr>
            <a:spLocks noGrp="1" noRot="1" noChangeAspect="1"/>
          </p:cNvSpPr>
          <p:nvPr>
            <p:ph type="sldImg"/>
          </p:nvPr>
        </p:nvSpPr>
        <p:spPr>
          <a:ln/>
        </p:spPr>
      </p:sp>
      <p:sp>
        <p:nvSpPr>
          <p:cNvPr id="9421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9421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D1A2CABF-2DE9-8D46-A66F-00432014E40B}" type="slidenum">
              <a:rPr lang="zh-CN" altLang="en-US" sz="1300" b="0">
                <a:solidFill>
                  <a:schemeClr val="tx1"/>
                </a:solidFill>
                <a:ea typeface="宋体" charset="-122"/>
              </a:rPr>
              <a:pPr/>
              <a:t>8</a:t>
            </a:fld>
            <a:endParaRPr lang="en-US" altLang="zh-CN" sz="1300" b="0">
              <a:solidFill>
                <a:schemeClr val="tx1"/>
              </a:solidFill>
              <a:ea typeface="宋体" charset="-122"/>
            </a:endParaRPr>
          </a:p>
        </p:txBody>
      </p:sp>
    </p:spTree>
    <p:extLst>
      <p:ext uri="{BB962C8B-B14F-4D97-AF65-F5344CB8AC3E}">
        <p14:creationId xmlns:p14="http://schemas.microsoft.com/office/powerpoint/2010/main" val="147176345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zh-CN" altLang="en-US" dirty="0"/>
          </a:p>
        </p:txBody>
      </p:sp>
      <p:sp>
        <p:nvSpPr>
          <p:cNvPr id="634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22" indent="-285739">
              <a:defRPr>
                <a:solidFill>
                  <a:schemeClr val="tx1"/>
                </a:solidFill>
                <a:latin typeface="Arial" charset="0"/>
                <a:ea typeface="宋体" charset="-122"/>
              </a:defRPr>
            </a:lvl2pPr>
            <a:lvl3pPr marL="1142957" indent="-228591">
              <a:defRPr>
                <a:solidFill>
                  <a:schemeClr val="tx1"/>
                </a:solidFill>
                <a:latin typeface="Arial" charset="0"/>
                <a:ea typeface="宋体" charset="-122"/>
              </a:defRPr>
            </a:lvl3pPr>
            <a:lvl4pPr marL="1600140" indent="-228591">
              <a:defRPr>
                <a:solidFill>
                  <a:schemeClr val="tx1"/>
                </a:solidFill>
                <a:latin typeface="Arial" charset="0"/>
                <a:ea typeface="宋体" charset="-122"/>
              </a:defRPr>
            </a:lvl4pPr>
            <a:lvl5pPr marL="2057322" indent="-228591">
              <a:defRPr>
                <a:solidFill>
                  <a:schemeClr val="tx1"/>
                </a:solidFill>
                <a:latin typeface="Arial" charset="0"/>
                <a:ea typeface="宋体" charset="-122"/>
              </a:defRPr>
            </a:lvl5pPr>
            <a:lvl6pPr marL="2514505" indent="-228591" eaLnBrk="0" fontAlgn="base" hangingPunct="0">
              <a:spcBef>
                <a:spcPct val="0"/>
              </a:spcBef>
              <a:spcAft>
                <a:spcPct val="0"/>
              </a:spcAft>
              <a:defRPr>
                <a:solidFill>
                  <a:schemeClr val="tx1"/>
                </a:solidFill>
                <a:latin typeface="Arial" charset="0"/>
                <a:ea typeface="宋体" charset="-122"/>
              </a:defRPr>
            </a:lvl6pPr>
            <a:lvl7pPr marL="2971687" indent="-228591" eaLnBrk="0" fontAlgn="base" hangingPunct="0">
              <a:spcBef>
                <a:spcPct val="0"/>
              </a:spcBef>
              <a:spcAft>
                <a:spcPct val="0"/>
              </a:spcAft>
              <a:defRPr>
                <a:solidFill>
                  <a:schemeClr val="tx1"/>
                </a:solidFill>
                <a:latin typeface="Arial" charset="0"/>
                <a:ea typeface="宋体" charset="-122"/>
              </a:defRPr>
            </a:lvl7pPr>
            <a:lvl8pPr marL="3428871" indent="-228591" eaLnBrk="0" fontAlgn="base" hangingPunct="0">
              <a:spcBef>
                <a:spcPct val="0"/>
              </a:spcBef>
              <a:spcAft>
                <a:spcPct val="0"/>
              </a:spcAft>
              <a:defRPr>
                <a:solidFill>
                  <a:schemeClr val="tx1"/>
                </a:solidFill>
                <a:latin typeface="Arial" charset="0"/>
                <a:ea typeface="宋体" charset="-122"/>
              </a:defRPr>
            </a:lvl8pPr>
            <a:lvl9pPr marL="3886053" indent="-228591" eaLnBrk="0" fontAlgn="base" hangingPunct="0">
              <a:spcBef>
                <a:spcPct val="0"/>
              </a:spcBef>
              <a:spcAft>
                <a:spcPct val="0"/>
              </a:spcAft>
              <a:defRPr>
                <a:solidFill>
                  <a:schemeClr val="tx1"/>
                </a:solidFill>
                <a:latin typeface="Arial" charset="0"/>
                <a:ea typeface="宋体" charset="-122"/>
              </a:defRPr>
            </a:lvl9pPr>
          </a:lstStyle>
          <a:p>
            <a:fld id="{622C79D7-6E95-3B4A-91D7-FC788C779371}" type="slidenum">
              <a:rPr lang="en-US" altLang="zh-CN"/>
              <a:pPr/>
              <a:t>76</a:t>
            </a:fld>
            <a:endParaRPr lang="en-US" altLang="zh-CN"/>
          </a:p>
        </p:txBody>
      </p:sp>
    </p:spTree>
    <p:extLst>
      <p:ext uri="{BB962C8B-B14F-4D97-AF65-F5344CB8AC3E}">
        <p14:creationId xmlns:p14="http://schemas.microsoft.com/office/powerpoint/2010/main" val="10077040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a:defRPr/>
            </a:pPr>
            <a:fld id="{E6A43886-0D76-394D-9FC3-FBA574AFA3F0}" type="slidenum">
              <a:rPr lang="en-US" altLang="zh-CN" smtClean="0"/>
              <a:pPr>
                <a:defRPr/>
              </a:pPr>
              <a:t>77</a:t>
            </a:fld>
            <a:endParaRPr lang="en-US" altLang="zh-CN"/>
          </a:p>
        </p:txBody>
      </p:sp>
    </p:spTree>
    <p:extLst>
      <p:ext uri="{BB962C8B-B14F-4D97-AF65-F5344CB8AC3E}">
        <p14:creationId xmlns:p14="http://schemas.microsoft.com/office/powerpoint/2010/main" val="375905016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144588" y="576263"/>
            <a:ext cx="4586287" cy="3440112"/>
          </a:xfrm>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lIns="89039" tIns="44520" rIns="89039" bIns="44520"/>
          <a:lstStyle/>
          <a:p>
            <a:endParaRPr lang="zh-CN" altLang="en-US" dirty="0"/>
          </a:p>
        </p:txBody>
      </p:sp>
    </p:spTree>
    <p:extLst>
      <p:ext uri="{BB962C8B-B14F-4D97-AF65-F5344CB8AC3E}">
        <p14:creationId xmlns:p14="http://schemas.microsoft.com/office/powerpoint/2010/main" val="24963831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7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22" indent="-285739">
              <a:spcBef>
                <a:spcPct val="30000"/>
              </a:spcBef>
              <a:defRPr sz="1200">
                <a:solidFill>
                  <a:schemeClr val="tx1"/>
                </a:solidFill>
                <a:latin typeface="Arial" charset="0"/>
                <a:ea typeface="宋体" charset="-122"/>
              </a:defRPr>
            </a:lvl2pPr>
            <a:lvl3pPr marL="1142957" indent="-228591">
              <a:spcBef>
                <a:spcPct val="30000"/>
              </a:spcBef>
              <a:defRPr sz="1200">
                <a:solidFill>
                  <a:schemeClr val="tx1"/>
                </a:solidFill>
                <a:latin typeface="Arial" charset="0"/>
                <a:ea typeface="宋体" charset="-122"/>
              </a:defRPr>
            </a:lvl3pPr>
            <a:lvl4pPr marL="1600140" indent="-228591">
              <a:spcBef>
                <a:spcPct val="30000"/>
              </a:spcBef>
              <a:defRPr sz="1200">
                <a:solidFill>
                  <a:schemeClr val="tx1"/>
                </a:solidFill>
                <a:latin typeface="Arial" charset="0"/>
                <a:ea typeface="宋体" charset="-122"/>
              </a:defRPr>
            </a:lvl4pPr>
            <a:lvl5pPr marL="2057322" indent="-228591">
              <a:spcBef>
                <a:spcPct val="30000"/>
              </a:spcBef>
              <a:defRPr sz="1200">
                <a:solidFill>
                  <a:schemeClr val="tx1"/>
                </a:solidFill>
                <a:latin typeface="Arial" charset="0"/>
                <a:ea typeface="宋体" charset="-122"/>
              </a:defRPr>
            </a:lvl5pPr>
            <a:lvl6pPr marL="2514505" indent="-228591" eaLnBrk="0" fontAlgn="base" hangingPunct="0">
              <a:spcBef>
                <a:spcPct val="30000"/>
              </a:spcBef>
              <a:spcAft>
                <a:spcPct val="0"/>
              </a:spcAft>
              <a:defRPr sz="1200">
                <a:solidFill>
                  <a:schemeClr val="tx1"/>
                </a:solidFill>
                <a:latin typeface="Arial" charset="0"/>
                <a:ea typeface="宋体" charset="-122"/>
              </a:defRPr>
            </a:lvl6pPr>
            <a:lvl7pPr marL="2971687" indent="-228591" eaLnBrk="0" fontAlgn="base" hangingPunct="0">
              <a:spcBef>
                <a:spcPct val="30000"/>
              </a:spcBef>
              <a:spcAft>
                <a:spcPct val="0"/>
              </a:spcAft>
              <a:defRPr sz="1200">
                <a:solidFill>
                  <a:schemeClr val="tx1"/>
                </a:solidFill>
                <a:latin typeface="Arial" charset="0"/>
                <a:ea typeface="宋体" charset="-122"/>
              </a:defRPr>
            </a:lvl7pPr>
            <a:lvl8pPr marL="3428871" indent="-228591" eaLnBrk="0" fontAlgn="base" hangingPunct="0">
              <a:spcBef>
                <a:spcPct val="30000"/>
              </a:spcBef>
              <a:spcAft>
                <a:spcPct val="0"/>
              </a:spcAft>
              <a:defRPr sz="1200">
                <a:solidFill>
                  <a:schemeClr val="tx1"/>
                </a:solidFill>
                <a:latin typeface="Arial" charset="0"/>
                <a:ea typeface="宋体" charset="-122"/>
              </a:defRPr>
            </a:lvl8pPr>
            <a:lvl9pPr marL="3886053" indent="-228591"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55E4165C-AECD-8F49-B872-EC0F047D23D0}" type="slidenum">
              <a:rPr lang="en-US" altLang="zh-CN"/>
              <a:pPr>
                <a:spcBef>
                  <a:spcPct val="0"/>
                </a:spcBef>
              </a:pPr>
              <a:t>81</a:t>
            </a:fld>
            <a:endParaRPr lang="en-US" altLang="zh-CN"/>
          </a:p>
        </p:txBody>
      </p:sp>
    </p:spTree>
    <p:extLst>
      <p:ext uri="{BB962C8B-B14F-4D97-AF65-F5344CB8AC3E}">
        <p14:creationId xmlns:p14="http://schemas.microsoft.com/office/powerpoint/2010/main" val="229617851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6A43886-0D76-394D-9FC3-FBA574AFA3F0}" type="slidenum">
              <a:rPr lang="en-US" altLang="zh-CN" smtClean="0"/>
              <a:pPr>
                <a:defRPr/>
              </a:pPr>
              <a:t>83</a:t>
            </a:fld>
            <a:endParaRPr lang="en-US" altLang="zh-CN"/>
          </a:p>
        </p:txBody>
      </p:sp>
    </p:spTree>
    <p:extLst>
      <p:ext uri="{BB962C8B-B14F-4D97-AF65-F5344CB8AC3E}">
        <p14:creationId xmlns:p14="http://schemas.microsoft.com/office/powerpoint/2010/main" val="13142670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endParaRPr lang="zh-CN" altLang="en-US" dirty="0"/>
          </a:p>
        </p:txBody>
      </p:sp>
    </p:spTree>
    <p:extLst>
      <p:ext uri="{BB962C8B-B14F-4D97-AF65-F5344CB8AC3E}">
        <p14:creationId xmlns:p14="http://schemas.microsoft.com/office/powerpoint/2010/main" val="53657357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endParaRPr lang="zh-CN" altLang="en-US" dirty="0"/>
          </a:p>
        </p:txBody>
      </p:sp>
    </p:spTree>
    <p:extLst>
      <p:ext uri="{BB962C8B-B14F-4D97-AF65-F5344CB8AC3E}">
        <p14:creationId xmlns:p14="http://schemas.microsoft.com/office/powerpoint/2010/main" val="312532977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endParaRPr lang="zh-CN" altLang="en-US" dirty="0"/>
          </a:p>
        </p:txBody>
      </p:sp>
    </p:spTree>
    <p:extLst>
      <p:ext uri="{BB962C8B-B14F-4D97-AF65-F5344CB8AC3E}">
        <p14:creationId xmlns:p14="http://schemas.microsoft.com/office/powerpoint/2010/main" val="2253067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幻灯片图像占位符 1"/>
          <p:cNvSpPr>
            <a:spLocks noGrp="1" noRot="1" noChangeAspect="1"/>
          </p:cNvSpPr>
          <p:nvPr>
            <p:ph type="sldImg"/>
          </p:nvPr>
        </p:nvSpPr>
        <p:spPr>
          <a:ln/>
        </p:spPr>
      </p:sp>
      <p:sp>
        <p:nvSpPr>
          <p:cNvPr id="9728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728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92B1D033-9D15-9646-BE9E-1C11B62C09B9}" type="slidenum">
              <a:rPr lang="zh-CN" altLang="en-US" sz="1300" b="0">
                <a:solidFill>
                  <a:schemeClr val="tx1"/>
                </a:solidFill>
                <a:ea typeface="宋体" charset="-122"/>
              </a:rPr>
              <a:pPr/>
              <a:t>9</a:t>
            </a:fld>
            <a:endParaRPr lang="en-US" altLang="zh-CN" sz="1300" b="0">
              <a:solidFill>
                <a:schemeClr val="tx1"/>
              </a:solidFill>
              <a:ea typeface="宋体" charset="-122"/>
            </a:endParaRPr>
          </a:p>
        </p:txBody>
      </p:sp>
    </p:spTree>
    <p:extLst>
      <p:ext uri="{BB962C8B-B14F-4D97-AF65-F5344CB8AC3E}">
        <p14:creationId xmlns:p14="http://schemas.microsoft.com/office/powerpoint/2010/main" val="1725975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Rot="1" noChangeAspect="1" noChangeArrowheads="1" noTextEdit="1"/>
          </p:cNvSpPr>
          <p:nvPr>
            <p:ph type="sldImg"/>
          </p:nvPr>
        </p:nvSpPr>
        <p:spPr>
          <a:ln/>
        </p:spPr>
      </p:sp>
      <p:sp>
        <p:nvSpPr>
          <p:cNvPr id="100354"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67" tIns="46933" rIns="93867" bIns="46933"/>
          <a:lstStyle/>
          <a:p>
            <a:endParaRPr lang="en-US" altLang="zh-CN" dirty="0"/>
          </a:p>
        </p:txBody>
      </p:sp>
    </p:spTree>
    <p:extLst>
      <p:ext uri="{BB962C8B-B14F-4D97-AF65-F5344CB8AC3E}">
        <p14:creationId xmlns:p14="http://schemas.microsoft.com/office/powerpoint/2010/main" val="1531503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69683" y="116633"/>
            <a:ext cx="5210629" cy="432048"/>
          </a:xfrm>
          <a:prstGeom prst="rect">
            <a:avLst/>
          </a:prstGeom>
        </p:spPr>
        <p:txBody>
          <a:bodyPr/>
          <a:lstStyle>
            <a:lvl1pPr algn="ctr">
              <a:defRPr sz="3200" b="1">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idx="1"/>
          </p:nvPr>
        </p:nvSpPr>
        <p:spPr>
          <a:xfrm>
            <a:off x="240620" y="836713"/>
            <a:ext cx="8723868" cy="4701622"/>
          </a:xfrm>
          <a:prstGeom prst="rect">
            <a:avLst/>
          </a:prstGeom>
        </p:spPr>
        <p:txBody>
          <a:bodyPr/>
          <a:lstStyle>
            <a:lvl1pPr marL="342900" indent="-342900">
              <a:lnSpc>
                <a:spcPct val="150000"/>
              </a:lnSpc>
              <a:buClr>
                <a:srgbClr val="C00000"/>
              </a:buClr>
              <a:buSzPct val="100000"/>
              <a:buFont typeface="Wingdings" panose="05000000000000000000" pitchFamily="2" charset="2"/>
              <a:buChar char="n"/>
              <a:defRPr sz="2400" b="1">
                <a:latin typeface="微软雅黑" panose="020B0503020204020204" pitchFamily="34" charset="-122"/>
                <a:ea typeface="微软雅黑" panose="020B0503020204020204" pitchFamily="34" charset="-122"/>
              </a:defRPr>
            </a:lvl1pPr>
            <a:lvl2pPr marL="742950" indent="-285750">
              <a:lnSpc>
                <a:spcPct val="150000"/>
              </a:lnSpc>
              <a:buClr>
                <a:schemeClr val="accent6"/>
              </a:buClr>
              <a:buFont typeface="Wingdings" panose="05000000000000000000" pitchFamily="2" charset="2"/>
              <a:buChar char="l"/>
              <a:defRPr sz="2000" b="1">
                <a:latin typeface="微软雅黑" panose="020B0503020204020204" pitchFamily="34" charset="-122"/>
                <a:ea typeface="微软雅黑" panose="020B0503020204020204" pitchFamily="34" charset="-122"/>
              </a:defRPr>
            </a:lvl2pPr>
            <a:lvl3pPr>
              <a:lnSpc>
                <a:spcPct val="150000"/>
              </a:lnSpc>
              <a:buClr>
                <a:srgbClr val="0070C0"/>
              </a:buClr>
              <a:buSzPct val="120000"/>
              <a:defRPr sz="1800" b="1">
                <a:latin typeface="微软雅黑" panose="020B0503020204020204" pitchFamily="34" charset="-122"/>
                <a:ea typeface="微软雅黑" panose="020B0503020204020204" pitchFamily="34" charset="-122"/>
              </a:defRPr>
            </a:lvl3pPr>
            <a:lvl4pPr>
              <a:lnSpc>
                <a:spcPct val="150000"/>
              </a:lnSpc>
              <a:defRPr sz="1600" b="1">
                <a:latin typeface="微软雅黑" panose="020B0503020204020204" pitchFamily="34" charset="-122"/>
                <a:ea typeface="微软雅黑" panose="020B0503020204020204" pitchFamily="34" charset="-122"/>
              </a:defRPr>
            </a:lvl4pPr>
            <a:lvl5pPr>
              <a:lnSpc>
                <a:spcPct val="150000"/>
              </a:lnSpc>
              <a:defRPr sz="1600" b="1">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Tree>
    <p:extLst>
      <p:ext uri="{BB962C8B-B14F-4D97-AF65-F5344CB8AC3E}">
        <p14:creationId xmlns:p14="http://schemas.microsoft.com/office/powerpoint/2010/main" val="1651878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Tree>
    <p:extLst>
      <p:ext uri="{BB962C8B-B14F-4D97-AF65-F5344CB8AC3E}">
        <p14:creationId xmlns:p14="http://schemas.microsoft.com/office/powerpoint/2010/main" val="27133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0_目录">
    <p:bg bwMode="auto">
      <p:bgPr>
        <a:solidFill>
          <a:schemeClr val="bg1">
            <a:alpha val="98822"/>
          </a:schemeClr>
        </a:solidFill>
        <a:effectLst/>
      </p:bgPr>
    </p:bg>
    <p:spTree>
      <p:nvGrpSpPr>
        <p:cNvPr id="1" name=""/>
        <p:cNvGrpSpPr/>
        <p:nvPr/>
      </p:nvGrpSpPr>
      <p:grpSpPr>
        <a:xfrm>
          <a:off x="0" y="0"/>
          <a:ext cx="0" cy="0"/>
          <a:chOff x="0" y="0"/>
          <a:chExt cx="0" cy="0"/>
        </a:xfrm>
      </p:grpSpPr>
      <p:sp>
        <p:nvSpPr>
          <p:cNvPr id="2" name="Rectangle 8"/>
          <p:cNvSpPr>
            <a:spLocks noChangeArrowheads="1"/>
          </p:cNvSpPr>
          <p:nvPr/>
        </p:nvSpPr>
        <p:spPr bwMode="auto">
          <a:xfrm>
            <a:off x="120650" y="0"/>
            <a:ext cx="8902700" cy="6570663"/>
          </a:xfrm>
          <a:prstGeom prst="roundRect">
            <a:avLst>
              <a:gd name="adj" fmla="val 375"/>
            </a:avLst>
          </a:prstGeom>
          <a:solidFill>
            <a:schemeClr val="bg1"/>
          </a:solidFill>
          <a:ln>
            <a:noFill/>
          </a:ln>
          <a:effectLst>
            <a:outerShdw blurRad="38100" dist="12700" dir="2700000" algn="tl" rotWithShape="0">
              <a:srgbClr val="000000">
                <a:alpha val="39998"/>
              </a:srgbClr>
            </a:outerShdw>
          </a:effectLst>
          <a:extLst>
            <a:ext uri="{91240B29-F687-4F45-9708-019B960494DF}">
              <a14:hiddenLine xmlns:a14="http://schemas.microsoft.com/office/drawing/2010/main" w="3175">
                <a:solidFill>
                  <a:srgbClr val="000000"/>
                </a:solidFill>
                <a:round/>
                <a:headEnd/>
                <a:tailEnd/>
              </a14:hiddenLine>
            </a:ext>
          </a:extLst>
        </p:spPr>
        <p:txBody>
          <a:bodyPr anchor="ctr"/>
          <a:lstStyle/>
          <a:p>
            <a:pPr algn="ctr" eaLnBrk="1" fontAlgn="auto" hangingPunct="1">
              <a:buFont typeface="Arial" panose="020B0604020202020204" pitchFamily="34" charset="0"/>
              <a:buNone/>
              <a:defRPr/>
            </a:pPr>
            <a:endParaRPr lang="en-US" sz="1350" noProof="1">
              <a:solidFill>
                <a:schemeClr val="lt1"/>
              </a:solidFill>
              <a:latin typeface="+mn-lt"/>
              <a:ea typeface="+mn-ea"/>
            </a:endParaRPr>
          </a:p>
        </p:txBody>
      </p:sp>
      <p:cxnSp>
        <p:nvCxnSpPr>
          <p:cNvPr id="3" name="Straight Connector 11"/>
          <p:cNvCxnSpPr/>
          <p:nvPr/>
        </p:nvCxnSpPr>
        <p:spPr>
          <a:xfrm>
            <a:off x="377825" y="881063"/>
            <a:ext cx="8388350" cy="0"/>
          </a:xfrm>
          <a:prstGeom prst="line">
            <a:avLst/>
          </a:prstGeom>
          <a:ln w="25400">
            <a:solidFill>
              <a:srgbClr val="006600"/>
            </a:solidFill>
          </a:ln>
          <a:effectLst/>
        </p:spPr>
        <p:style>
          <a:lnRef idx="1">
            <a:schemeClr val="accent1"/>
          </a:lnRef>
          <a:fillRef idx="0">
            <a:schemeClr val="accent1"/>
          </a:fillRef>
          <a:effectRef idx="0">
            <a:schemeClr val="accent1"/>
          </a:effectRef>
          <a:fontRef idx="minor">
            <a:schemeClr val="tx1"/>
          </a:fontRef>
        </p:style>
      </p:cxnSp>
      <p:pic>
        <p:nvPicPr>
          <p:cNvPr id="4" name="图片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9263" y="3079750"/>
            <a:ext cx="3494087" cy="34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椭圆 4"/>
          <p:cNvSpPr/>
          <p:nvPr/>
        </p:nvSpPr>
        <p:spPr>
          <a:xfrm>
            <a:off x="5527675" y="3076575"/>
            <a:ext cx="3495675" cy="3495675"/>
          </a:xfrm>
          <a:prstGeom prst="ellipse">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6" name="矩形 5"/>
          <p:cNvSpPr/>
          <p:nvPr/>
        </p:nvSpPr>
        <p:spPr>
          <a:xfrm>
            <a:off x="52388" y="6670675"/>
            <a:ext cx="463550" cy="187325"/>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eaLnBrk="0" fontAlgn="base" hangingPunct="0">
              <a:spcBef>
                <a:spcPct val="0"/>
              </a:spcBef>
              <a:spcAft>
                <a:spcPct val="0"/>
              </a:spcAft>
              <a:defRPr>
                <a:solidFill>
                  <a:schemeClr val="tx1"/>
                </a:solidFill>
                <a:latin typeface="Calibri" charset="0"/>
                <a:ea typeface="宋体" charset="-122"/>
              </a:defRPr>
            </a:lvl6pPr>
            <a:lvl7pPr marL="2971800" indent="-228600" eaLnBrk="0" fontAlgn="base" hangingPunct="0">
              <a:spcBef>
                <a:spcPct val="0"/>
              </a:spcBef>
              <a:spcAft>
                <a:spcPct val="0"/>
              </a:spcAft>
              <a:defRPr>
                <a:solidFill>
                  <a:schemeClr val="tx1"/>
                </a:solidFill>
                <a:latin typeface="Calibri" charset="0"/>
                <a:ea typeface="宋体" charset="-122"/>
              </a:defRPr>
            </a:lvl7pPr>
            <a:lvl8pPr marL="3429000" indent="-228600" eaLnBrk="0" fontAlgn="base" hangingPunct="0">
              <a:spcBef>
                <a:spcPct val="0"/>
              </a:spcBef>
              <a:spcAft>
                <a:spcPct val="0"/>
              </a:spcAft>
              <a:defRPr>
                <a:solidFill>
                  <a:schemeClr val="tx1"/>
                </a:solidFill>
                <a:latin typeface="Calibri" charset="0"/>
                <a:ea typeface="宋体" charset="-122"/>
              </a:defRPr>
            </a:lvl8pPr>
            <a:lvl9pPr marL="3886200" indent="-228600" eaLnBrk="0" fontAlgn="base" hangingPunct="0">
              <a:spcBef>
                <a:spcPct val="0"/>
              </a:spcBef>
              <a:spcAft>
                <a:spcPct val="0"/>
              </a:spcAft>
              <a:defRPr>
                <a:solidFill>
                  <a:schemeClr val="tx1"/>
                </a:solidFill>
                <a:latin typeface="Calibri" charset="0"/>
                <a:ea typeface="宋体" charset="-122"/>
              </a:defRPr>
            </a:lvl9pPr>
          </a:lstStyle>
          <a:p>
            <a:pPr algn="ctr" eaLnBrk="1" fontAlgn="ctr" hangingPunct="1">
              <a:buFont typeface="Arial" charset="0"/>
              <a:buNone/>
              <a:defRPr/>
            </a:pPr>
            <a:r>
              <a:rPr altLang="en-US" sz="1000" noProof="1">
                <a:solidFill>
                  <a:schemeClr val="bg1"/>
                </a:solidFill>
                <a:latin typeface="微软雅黑" charset="-122"/>
                <a:ea typeface="微软雅黑" charset="-122"/>
              </a:rPr>
              <a:t>目录</a:t>
            </a:r>
          </a:p>
        </p:txBody>
      </p:sp>
      <p:sp>
        <p:nvSpPr>
          <p:cNvPr id="7" name="Slide Number Placeholder 5"/>
          <p:cNvSpPr txBox="1"/>
          <p:nvPr/>
        </p:nvSpPr>
        <p:spPr>
          <a:xfrm>
            <a:off x="8637588" y="6308725"/>
            <a:ext cx="390525" cy="261938"/>
          </a:xfrm>
          <a:prstGeom prst="rect">
            <a:avLst/>
          </a:prstGeom>
        </p:spPr>
        <p:txBody>
          <a:bodyPr anchor="ctr"/>
          <a:lstStyle>
            <a:defPPr>
              <a:defRPr lang="en-US"/>
            </a:defPPr>
            <a:lvl1pPr marL="0" algn="r" defTabSz="914400" rtl="0" eaLnBrk="1" latinLnBrk="0" hangingPunct="1">
              <a:defRPr sz="900" kern="1200">
                <a:solidFill>
                  <a:schemeClr val="tx1">
                    <a:tint val="75000"/>
                  </a:schemeClr>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buFont typeface="Arial" panose="020B0604020202020204" pitchFamily="34" charset="0"/>
              <a:buNone/>
              <a:defRPr/>
            </a:pPr>
            <a:fld id="{7170B285-E3A2-3D4A-AC5F-74AD4C679EE4}" type="slidenum">
              <a:rPr lang="en-US" altLang="zh-CN" sz="1100" b="1" noProof="1" smtClean="0"/>
              <a:pPr fontAlgn="auto">
                <a:buFont typeface="Arial" panose="020B0604020202020204" pitchFamily="34" charset="0"/>
                <a:buNone/>
                <a:defRPr/>
              </a:pPr>
              <a:t>‹#›</a:t>
            </a:fld>
            <a:endParaRPr lang="zh-CN" altLang="en-US" b="1" noProof="1"/>
          </a:p>
        </p:txBody>
      </p:sp>
      <p:grpSp>
        <p:nvGrpSpPr>
          <p:cNvPr id="8" name="组合 10"/>
          <p:cNvGrpSpPr>
            <a:grpSpLocks/>
          </p:cNvGrpSpPr>
          <p:nvPr/>
        </p:nvGrpSpPr>
        <p:grpSpPr bwMode="auto">
          <a:xfrm>
            <a:off x="7732713" y="6650038"/>
            <a:ext cx="1452562" cy="215900"/>
            <a:chOff x="7690527" y="6641428"/>
            <a:chExt cx="1453471" cy="216000"/>
          </a:xfrm>
        </p:grpSpPr>
        <p:sp>
          <p:nvSpPr>
            <p:cNvPr id="9" name="Rectangle 9"/>
            <p:cNvSpPr/>
            <p:nvPr userDrawn="1"/>
          </p:nvSpPr>
          <p:spPr>
            <a:xfrm>
              <a:off x="7690527" y="6641428"/>
              <a:ext cx="1453471"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eaLnBrk="0" fontAlgn="base" hangingPunct="0">
                <a:spcBef>
                  <a:spcPct val="0"/>
                </a:spcBef>
                <a:spcAft>
                  <a:spcPct val="0"/>
                </a:spcAft>
                <a:defRPr>
                  <a:solidFill>
                    <a:schemeClr val="tx1"/>
                  </a:solidFill>
                  <a:latin typeface="Calibri" charset="0"/>
                  <a:ea typeface="宋体" charset="-122"/>
                </a:defRPr>
              </a:lvl6pPr>
              <a:lvl7pPr marL="2971800" indent="-228600" eaLnBrk="0" fontAlgn="base" hangingPunct="0">
                <a:spcBef>
                  <a:spcPct val="0"/>
                </a:spcBef>
                <a:spcAft>
                  <a:spcPct val="0"/>
                </a:spcAft>
                <a:defRPr>
                  <a:solidFill>
                    <a:schemeClr val="tx1"/>
                  </a:solidFill>
                  <a:latin typeface="Calibri" charset="0"/>
                  <a:ea typeface="宋体" charset="-122"/>
                </a:defRPr>
              </a:lvl7pPr>
              <a:lvl8pPr marL="3429000" indent="-228600" eaLnBrk="0" fontAlgn="base" hangingPunct="0">
                <a:spcBef>
                  <a:spcPct val="0"/>
                </a:spcBef>
                <a:spcAft>
                  <a:spcPct val="0"/>
                </a:spcAft>
                <a:defRPr>
                  <a:solidFill>
                    <a:schemeClr val="tx1"/>
                  </a:solidFill>
                  <a:latin typeface="Calibri" charset="0"/>
                  <a:ea typeface="宋体" charset="-122"/>
                </a:defRPr>
              </a:lvl8pPr>
              <a:lvl9pPr marL="3886200" indent="-228600" eaLnBrk="0" fontAlgn="base" hangingPunct="0">
                <a:spcBef>
                  <a:spcPct val="0"/>
                </a:spcBef>
                <a:spcAft>
                  <a:spcPct val="0"/>
                </a:spcAft>
                <a:defRPr>
                  <a:solidFill>
                    <a:schemeClr val="tx1"/>
                  </a:solidFill>
                  <a:latin typeface="Calibri" charset="0"/>
                  <a:ea typeface="宋体" charset="-122"/>
                </a:defRPr>
              </a:lvl9pPr>
            </a:lstStyle>
            <a:p>
              <a:pPr algn="r" eaLnBrk="1" hangingPunct="1">
                <a:defRPr/>
              </a:pPr>
              <a:r>
                <a:rPr altLang="en-US" sz="1200" noProof="1">
                  <a:solidFill>
                    <a:srgbClr val="006600"/>
                  </a:solidFill>
                  <a:latin typeface="微软雅黑 Light" charset="-122"/>
                  <a:ea typeface="微软雅黑 Light" charset="-122"/>
                </a:rPr>
                <a:t>硕士学位论文答辩</a:t>
              </a:r>
              <a:endParaRPr altLang="en-US" sz="1300" noProof="1">
                <a:solidFill>
                  <a:srgbClr val="006600"/>
                </a:solidFill>
                <a:latin typeface="微软雅黑 Light" charset="-122"/>
                <a:ea typeface="微软雅黑 Light" charset="-122"/>
              </a:endParaRPr>
            </a:p>
          </p:txBody>
        </p:sp>
        <p:sp>
          <p:nvSpPr>
            <p:cNvPr id="10" name="矩形 9"/>
            <p:cNvSpPr/>
            <p:nvPr userDrawn="1"/>
          </p:nvSpPr>
          <p:spPr>
            <a:xfrm>
              <a:off x="7730239" y="6670016"/>
              <a:ext cx="58775" cy="177882"/>
            </a:xfrm>
            <a:prstGeom prst="rect">
              <a:avLst/>
            </a:prstGeom>
            <a:solidFill>
              <a:srgbClr val="006600">
                <a:alpha val="50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spTree>
    <p:extLst>
      <p:ext uri="{BB962C8B-B14F-4D97-AF65-F5344CB8AC3E}">
        <p14:creationId xmlns:p14="http://schemas.microsoft.com/office/powerpoint/2010/main" val="1168132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 name="矩形 1"/>
          <p:cNvSpPr/>
          <p:nvPr userDrawn="1"/>
        </p:nvSpPr>
        <p:spPr>
          <a:xfrm>
            <a:off x="6624638" y="4221163"/>
            <a:ext cx="2492375" cy="2195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 name="Picture 2"/>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581331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4" name="Picture 2"/>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280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5"/>
          <p:cNvSpPr txBox="1"/>
          <p:nvPr userDrawn="1"/>
        </p:nvSpPr>
        <p:spPr>
          <a:xfrm>
            <a:off x="7591223" y="6613526"/>
            <a:ext cx="1544441" cy="207749"/>
          </a:xfrm>
          <a:prstGeom prst="rect">
            <a:avLst/>
          </a:prstGeom>
          <a:noFill/>
        </p:spPr>
        <p:txBody>
          <a:bodyPr>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lgn="ctr" eaLnBrk="1" hangingPunct="1">
              <a:defRPr/>
            </a:pPr>
            <a:r>
              <a:rPr lang="en-US" altLang="zh-CN" sz="750" b="0" i="1">
                <a:solidFill>
                  <a:srgbClr val="B9E1FF"/>
                </a:solidFill>
                <a:latin typeface="微软雅黑" charset="0"/>
                <a:ea typeface="微软雅黑" charset="0"/>
                <a:cs typeface="微软雅黑" charset="0"/>
              </a:rPr>
              <a:t>COMPUTER   PRINCIPLE</a:t>
            </a:r>
            <a:endParaRPr lang="zh-CN" altLang="en-US" sz="750" b="0" i="1">
              <a:solidFill>
                <a:srgbClr val="B9E1FF"/>
              </a:solidFill>
              <a:latin typeface="微软雅黑" charset="0"/>
              <a:ea typeface="微软雅黑" charset="0"/>
              <a:cs typeface="微软雅黑" charset="0"/>
            </a:endParaRPr>
          </a:p>
        </p:txBody>
      </p:sp>
      <p:grpSp>
        <p:nvGrpSpPr>
          <p:cNvPr id="6" name="组合 2"/>
          <p:cNvGrpSpPr>
            <a:grpSpLocks/>
          </p:cNvGrpSpPr>
          <p:nvPr userDrawn="1"/>
        </p:nvGrpSpPr>
        <p:grpSpPr bwMode="auto">
          <a:xfrm>
            <a:off x="115507" y="6589725"/>
            <a:ext cx="1664710" cy="248209"/>
            <a:chOff x="419615" y="6589923"/>
            <a:chExt cx="2219147" cy="248049"/>
          </a:xfrm>
        </p:grpSpPr>
        <p:sp>
          <p:nvSpPr>
            <p:cNvPr id="7" name="TextBox 4"/>
            <p:cNvSpPr txBox="1"/>
            <p:nvPr userDrawn="1"/>
          </p:nvSpPr>
          <p:spPr>
            <a:xfrm>
              <a:off x="918060" y="6589923"/>
              <a:ext cx="1332147" cy="248049"/>
            </a:xfrm>
            <a:prstGeom prst="rect">
              <a:avLst/>
            </a:prstGeom>
            <a:noFill/>
          </p:spPr>
          <p:txBody>
            <a:bodyPr>
              <a:spAutoFit/>
            </a:bodyPr>
            <a:lstStyle/>
            <a:p>
              <a:pPr eaLnBrk="1" hangingPunct="1">
                <a:spcBef>
                  <a:spcPts val="0"/>
                </a:spcBef>
                <a:defRPr/>
              </a:pPr>
              <a:r>
                <a:rPr lang="zh-CN" altLang="en-US" sz="1013" i="1" spc="225" dirty="0">
                  <a:gradFill>
                    <a:gsLst>
                      <a:gs pos="63000">
                        <a:schemeClr val="bg1"/>
                      </a:gs>
                      <a:gs pos="85000">
                        <a:schemeClr val="bg1">
                          <a:lumMod val="85000"/>
                        </a:schemeClr>
                      </a:gs>
                      <a:gs pos="96000">
                        <a:schemeClr val="bg1"/>
                      </a:gs>
                    </a:gsLst>
                    <a:lin ang="5400000" scaled="0"/>
                  </a:gradFill>
                  <a:latin typeface="+mn-ea"/>
                  <a:ea typeface="+mn-ea"/>
                </a:rPr>
                <a:t>计算机原理</a:t>
              </a:r>
            </a:p>
          </p:txBody>
        </p:sp>
        <p:sp>
          <p:nvSpPr>
            <p:cNvPr id="8" name="矩形 1"/>
            <p:cNvSpPr/>
            <p:nvPr userDrawn="1"/>
          </p:nvSpPr>
          <p:spPr>
            <a:xfrm>
              <a:off x="2099055" y="6705735"/>
              <a:ext cx="539707" cy="34903"/>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60000"/>
                </a:lnSpc>
                <a:spcBef>
                  <a:spcPct val="5000"/>
                </a:spcBef>
                <a:defRPr/>
              </a:pPr>
              <a:endParaRPr lang="zh-CN" altLang="en-US" sz="2100"/>
            </a:p>
          </p:txBody>
        </p:sp>
        <p:sp>
          <p:nvSpPr>
            <p:cNvPr id="9" name="矩形 8"/>
            <p:cNvSpPr/>
            <p:nvPr userDrawn="1"/>
          </p:nvSpPr>
          <p:spPr>
            <a:xfrm flipH="1">
              <a:off x="419615" y="6705735"/>
              <a:ext cx="539707" cy="34903"/>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60000"/>
                </a:lnSpc>
                <a:spcBef>
                  <a:spcPct val="5000"/>
                </a:spcBef>
                <a:defRPr/>
              </a:pPr>
              <a:endParaRPr lang="zh-CN" altLang="en-US" sz="2100"/>
            </a:p>
          </p:txBody>
        </p:sp>
      </p:grpSp>
      <p:sp>
        <p:nvSpPr>
          <p:cNvPr id="11" name="标题 1"/>
          <p:cNvSpPr>
            <a:spLocks noGrp="1"/>
          </p:cNvSpPr>
          <p:nvPr>
            <p:ph type="title"/>
          </p:nvPr>
        </p:nvSpPr>
        <p:spPr>
          <a:xfrm>
            <a:off x="1169179" y="121744"/>
            <a:ext cx="7974821" cy="438582"/>
          </a:xfrm>
          <a:prstGeom prst="rect">
            <a:avLst/>
          </a:prstGeom>
          <a:noFill/>
          <a:ln>
            <a:noFill/>
          </a:ln>
        </p:spPr>
        <p:txBody>
          <a:bodyPr wrap="square">
            <a:spAutoFit/>
          </a:bodyPr>
          <a:lstStyle>
            <a:lvl1pPr marL="0" algn="l" hangingPunct="0">
              <a:defRPr sz="2250" b="1">
                <a:solidFill>
                  <a:schemeClr val="bg1"/>
                </a:solidFill>
                <a:effectLst/>
                <a:latin typeface="+mn-ea"/>
                <a:ea typeface="+mn-ea"/>
              </a:defRPr>
            </a:lvl1pPr>
          </a:lstStyle>
          <a:p>
            <a:r>
              <a:rPr lang="zh-CN" altLang="en-US" dirty="0"/>
              <a:t>单击此处编辑母版标题样式</a:t>
            </a:r>
          </a:p>
        </p:txBody>
      </p:sp>
      <p:sp>
        <p:nvSpPr>
          <p:cNvPr id="12" name="内容占位符 2"/>
          <p:cNvSpPr>
            <a:spLocks noGrp="1"/>
          </p:cNvSpPr>
          <p:nvPr>
            <p:ph idx="1"/>
          </p:nvPr>
        </p:nvSpPr>
        <p:spPr>
          <a:xfrm>
            <a:off x="404865" y="1125538"/>
            <a:ext cx="8191105" cy="5040312"/>
          </a:xfrm>
          <a:prstGeom prst="rect">
            <a:avLst/>
          </a:prstGeom>
        </p:spPr>
        <p:txBody>
          <a:bodyPr/>
          <a:lstStyle>
            <a:lvl1pPr marL="257209" indent="-257209">
              <a:buFont typeface="Wingdings" charset="2"/>
              <a:buChar char=""/>
              <a:defRPr/>
            </a:lvl1pPr>
            <a:lvl2pPr marL="557287" marR="0" indent="-214341" algn="l" defTabSz="685891" rtl="0" eaLnBrk="1" fontAlgn="auto" latinLnBrk="0" hangingPunct="1">
              <a:lnSpc>
                <a:spcPct val="100000"/>
              </a:lnSpc>
              <a:spcBef>
                <a:spcPct val="20000"/>
              </a:spcBef>
              <a:spcAft>
                <a:spcPts val="0"/>
              </a:spcAft>
              <a:buClrTx/>
              <a:buSzTx/>
              <a:buFont typeface="Wingdings" panose="05000000000000000000" pitchFamily="2" charset="2"/>
              <a:buChar char="n"/>
              <a:tabLst/>
              <a:defRPr/>
            </a:lvl2pPr>
            <a:lvl3pPr marL="857364" indent="-171473">
              <a:buFont typeface="Wingdings" panose="05000000000000000000" pitchFamily="2" charset="2"/>
              <a:buChar char="p"/>
              <a:defRPr/>
            </a:lvl3pPr>
            <a:lvl4pPr marL="1200310" indent="-171473">
              <a:buFont typeface="Wingdings" panose="05000000000000000000" pitchFamily="2" charset="2"/>
              <a:buChar char="n"/>
              <a:defRPr/>
            </a:lvl4pPr>
            <a:lvl5pPr marL="1371783" indent="0">
              <a:buFont typeface="Wingdings" panose="05000000000000000000" pitchFamily="2" charset="2"/>
              <a:buNone/>
              <a:defRPr/>
            </a:lvl5pPr>
          </a:lstStyle>
          <a:p>
            <a:pPr lvl="0"/>
            <a:r>
              <a:rPr lang="zh-CN" altLang="en-US" dirty="0"/>
              <a:t>单击此处编辑母版文本样式</a:t>
            </a:r>
          </a:p>
          <a:p>
            <a:pPr lvl="1"/>
            <a:r>
              <a:rPr lang="zh-CN" altLang="en-US" dirty="0"/>
              <a:t>第二级单击此处编辑</a:t>
            </a:r>
          </a:p>
          <a:p>
            <a:pPr lvl="2"/>
            <a:r>
              <a:rPr lang="zh-CN" altLang="en-US" dirty="0"/>
              <a:t>第三级</a:t>
            </a:r>
          </a:p>
          <a:p>
            <a:pPr lvl="3"/>
            <a:r>
              <a:rPr lang="zh-CN" altLang="en-US" dirty="0"/>
              <a:t>第四级</a:t>
            </a:r>
          </a:p>
        </p:txBody>
      </p:sp>
    </p:spTree>
    <p:extLst>
      <p:ext uri="{BB962C8B-B14F-4D97-AF65-F5344CB8AC3E}">
        <p14:creationId xmlns:p14="http://schemas.microsoft.com/office/powerpoint/2010/main" val="154667863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188913"/>
            <a:ext cx="7021513" cy="676275"/>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539750" y="1125538"/>
            <a:ext cx="3924300" cy="5040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6450" y="1125538"/>
            <a:ext cx="3924300" cy="5040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59138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456285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Tree>
    <p:extLst>
      <p:ext uri="{BB962C8B-B14F-4D97-AF65-F5344CB8AC3E}">
        <p14:creationId xmlns:p14="http://schemas.microsoft.com/office/powerpoint/2010/main" val="126328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Tree>
    <p:extLst>
      <p:ext uri="{BB962C8B-B14F-4D97-AF65-F5344CB8AC3E}">
        <p14:creationId xmlns:p14="http://schemas.microsoft.com/office/powerpoint/2010/main" val="1492231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p>
        </p:txBody>
      </p:sp>
    </p:spTree>
    <p:extLst>
      <p:ext uri="{BB962C8B-B14F-4D97-AF65-F5344CB8AC3E}">
        <p14:creationId xmlns:p14="http://schemas.microsoft.com/office/powerpoint/2010/main" val="1614118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544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798358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将图片拖动到占位符，或单击添加图标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539499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Tree>
    <p:extLst>
      <p:ext uri="{BB962C8B-B14F-4D97-AF65-F5344CB8AC3E}">
        <p14:creationId xmlns:p14="http://schemas.microsoft.com/office/powerpoint/2010/main" val="699702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cxnSp>
        <p:nvCxnSpPr>
          <p:cNvPr id="10" name="直接连接符 9"/>
          <p:cNvCxnSpPr/>
          <p:nvPr/>
        </p:nvCxnSpPr>
        <p:spPr>
          <a:xfrm>
            <a:off x="0" y="639763"/>
            <a:ext cx="9144000" cy="0"/>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1027" name="Picture 4" descr="E:\学校\20121109221446303940.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199438"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1"/>
          <p:cNvSpPr>
            <a:spLocks noChangeArrowheads="1"/>
          </p:cNvSpPr>
          <p:nvPr/>
        </p:nvSpPr>
        <p:spPr bwMode="auto">
          <a:xfrm>
            <a:off x="381000" y="6397625"/>
            <a:ext cx="8364538"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nSpc>
                <a:spcPts val="2000"/>
              </a:lnSpc>
              <a:buFont typeface="Arial" panose="020B0604020202020204" pitchFamily="34" charset="0"/>
              <a:buNone/>
              <a:defRPr/>
            </a:pPr>
            <a:r>
              <a:rPr lang="en-US" altLang="zh-CN" sz="1200">
                <a:solidFill>
                  <a:srgbClr val="000000"/>
                </a:solidFill>
                <a:latin typeface="Arial" panose="020B0604020202020204" pitchFamily="34" charset="0"/>
              </a:rPr>
              <a:t>	                                                                                                             		                   </a:t>
            </a:r>
            <a:fld id="{06DE0BB5-E6BC-B540-A521-CF8EBC74A773}" type="slidenum">
              <a:rPr lang="en-US" altLang="zh-CN" sz="1200" smtClean="0">
                <a:solidFill>
                  <a:srgbClr val="000000"/>
                </a:solidFill>
                <a:latin typeface="Arial" panose="020B0604020202020204" pitchFamily="34" charset="0"/>
              </a:rPr>
              <a:pPr>
                <a:lnSpc>
                  <a:spcPts val="2000"/>
                </a:lnSpc>
                <a:buFont typeface="Arial" panose="020B0604020202020204" pitchFamily="34" charset="0"/>
                <a:buNone/>
                <a:defRPr/>
              </a:pPr>
              <a:t>‹#›</a:t>
            </a:fld>
            <a:r>
              <a:rPr lang="en-US" altLang="zh-CN" sz="1200">
                <a:solidFill>
                  <a:srgbClr val="000000"/>
                </a:solidFill>
                <a:latin typeface="Arial" panose="020B0604020202020204" pitchFamily="34" charset="0"/>
              </a:rPr>
              <a:t> </a:t>
            </a:r>
          </a:p>
        </p:txBody>
      </p:sp>
      <p:sp>
        <p:nvSpPr>
          <p:cNvPr id="5" name="Rectangle 34"/>
          <p:cNvSpPr>
            <a:spLocks noChangeArrowheads="1"/>
          </p:cNvSpPr>
          <p:nvPr userDrawn="1"/>
        </p:nvSpPr>
        <p:spPr bwMode="auto">
          <a:xfrm>
            <a:off x="8723313" y="6453188"/>
            <a:ext cx="457200" cy="274637"/>
          </a:xfrm>
          <a:prstGeom prst="rect">
            <a:avLst/>
          </a:prstGeom>
          <a:noFill/>
          <a:ln w="9525">
            <a:noFill/>
            <a:miter lim="800000"/>
            <a:headEnd/>
            <a:tailEnd/>
          </a:ln>
        </p:spPr>
        <p:txBody>
          <a:bodyPr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8CE40796-DC8E-B843-9196-60991238E2B3}" type="slidenum">
              <a:rPr kumimoji="1" lang="en-US" altLang="zh-CN" sz="1200" b="1" smtClean="0">
                <a:solidFill>
                  <a:schemeClr val="bg1"/>
                </a:solidFill>
                <a:latin typeface="Times New Roman" panose="02020603050405020304" pitchFamily="18" charset="0"/>
              </a:rPr>
              <a:pPr>
                <a:defRPr/>
              </a:pPr>
              <a:t>‹#›</a:t>
            </a:fld>
            <a:endParaRPr kumimoji="1" lang="en-US" altLang="zh-CN" sz="1200" b="1">
              <a:solidFill>
                <a:schemeClr val="bg1"/>
              </a:solidFill>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5442" r:id="rId1"/>
    <p:sldLayoutId id="2147485443" r:id="rId2"/>
    <p:sldLayoutId id="2147485444" r:id="rId3"/>
    <p:sldLayoutId id="2147485445" r:id="rId4"/>
    <p:sldLayoutId id="2147485446" r:id="rId5"/>
    <p:sldLayoutId id="2147485447" r:id="rId6"/>
    <p:sldLayoutId id="2147485448" r:id="rId7"/>
    <p:sldLayoutId id="2147485449" r:id="rId8"/>
    <p:sldLayoutId id="2147485450" r:id="rId9"/>
    <p:sldLayoutId id="2147485451" r:id="rId10"/>
    <p:sldLayoutId id="2147485452" r:id="rId11"/>
    <p:sldLayoutId id="2147485453" r:id="rId12"/>
    <p:sldLayoutId id="2147485454" r:id="rId13"/>
    <p:sldLayoutId id="2147485455" r:id="rId1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14.emf"/><Relationship Id="rId4"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17.emf"/><Relationship Id="rId4" Type="http://schemas.openxmlformats.org/officeDocument/2006/relationships/oleObject" Target="../embeddings/oleObject4.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jpe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22.w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57.xml"/><Relationship Id="rId1" Type="http://schemas.openxmlformats.org/officeDocument/2006/relationships/slideLayout" Target="../slideLayouts/slideLayout6.xml"/><Relationship Id="rId4" Type="http://schemas.openxmlformats.org/officeDocument/2006/relationships/image" Target="../media/image25.wmf"/></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27.wmf"/><Relationship Id="rId7" Type="http://schemas.openxmlformats.org/officeDocument/2006/relationships/image" Target="../media/image31.png"/><Relationship Id="rId2" Type="http://schemas.openxmlformats.org/officeDocument/2006/relationships/notesSlide" Target="../notesSlides/notesSlide60.xml"/><Relationship Id="rId1" Type="http://schemas.openxmlformats.org/officeDocument/2006/relationships/slideLayout" Target="../slideLayouts/slideLayout6.xml"/><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png"/></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72.xml"/><Relationship Id="rId1" Type="http://schemas.openxmlformats.org/officeDocument/2006/relationships/slideLayout" Target="../slideLayouts/slideLayout1.xml"/><Relationship Id="rId4" Type="http://schemas.openxmlformats.org/officeDocument/2006/relationships/slide" Target="slide28.xml"/></Relationships>
</file>

<file path=ppt/slides/_rels/slide7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38.png"/><Relationship Id="rId4" Type="http://schemas.openxmlformats.org/officeDocument/2006/relationships/oleObject" Target="../embeddings/oleObject5.bin"/></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75.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85.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76.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86.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7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矩形 7"/>
          <p:cNvSpPr/>
          <p:nvPr/>
        </p:nvSpPr>
        <p:spPr>
          <a:xfrm>
            <a:off x="0" y="1700213"/>
            <a:ext cx="9144000"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7170" name="文本框 10"/>
          <p:cNvSpPr txBox="1">
            <a:spLocks noChangeArrowheads="1"/>
          </p:cNvSpPr>
          <p:nvPr/>
        </p:nvSpPr>
        <p:spPr bwMode="auto">
          <a:xfrm>
            <a:off x="0" y="2193925"/>
            <a:ext cx="9144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4000" b="1">
                <a:solidFill>
                  <a:schemeClr val="bg1"/>
                </a:solidFill>
                <a:latin typeface="微软雅黑" charset="-122"/>
                <a:ea typeface="微软雅黑" charset="-122"/>
              </a:rPr>
              <a:t>计算机组成原理</a:t>
            </a:r>
            <a:endParaRPr lang="en-US" altLang="zh-CN" sz="900" b="1">
              <a:solidFill>
                <a:schemeClr val="bg1"/>
              </a:solidFill>
              <a:latin typeface="微软雅黑" charset="-122"/>
              <a:ea typeface="微软雅黑" charset="-122"/>
            </a:endParaRPr>
          </a:p>
        </p:txBody>
      </p:sp>
      <p:sp>
        <p:nvSpPr>
          <p:cNvPr id="14" name="文本框 13"/>
          <p:cNvSpPr txBox="1"/>
          <p:nvPr/>
        </p:nvSpPr>
        <p:spPr>
          <a:xfrm>
            <a:off x="1116013" y="4473575"/>
            <a:ext cx="7272337" cy="1124154"/>
          </a:xfrm>
          <a:prstGeom prst="rect">
            <a:avLst/>
          </a:prstGeom>
          <a:noFill/>
        </p:spPr>
        <p:txBody>
          <a:bodyPr>
            <a:spAutoFit/>
          </a:bodyPr>
          <a:lstStyle/>
          <a:p>
            <a:pPr algn="ctr">
              <a:lnSpc>
                <a:spcPct val="125000"/>
              </a:lnSpc>
              <a:defRPr/>
            </a:pPr>
            <a:r>
              <a:rPr lang="zh-CN" altLang="en-US" sz="3200" b="1" spc="300" dirty="0">
                <a:latin typeface="微软雅黑" panose="020B0503020204020204" pitchFamily="34" charset="-122"/>
                <a:ea typeface="微软雅黑" panose="020B0503020204020204" pitchFamily="34" charset="-122"/>
              </a:rPr>
              <a:t>周知</a:t>
            </a:r>
            <a:endParaRPr lang="en-US" altLang="zh-CN" sz="3200" b="1" spc="300" dirty="0">
              <a:latin typeface="微软雅黑" panose="020B0503020204020204" pitchFamily="34" charset="-122"/>
              <a:ea typeface="微软雅黑" panose="020B0503020204020204" pitchFamily="34" charset="-122"/>
            </a:endParaRPr>
          </a:p>
          <a:p>
            <a:pPr algn="ctr">
              <a:lnSpc>
                <a:spcPct val="125000"/>
              </a:lnSpc>
              <a:defRPr/>
            </a:pPr>
            <a:r>
              <a:rPr lang="en-US" altLang="zh-CN" sz="2400" dirty="0"/>
              <a:t>zhouzhi9@mail.sysu.edu.cn</a:t>
            </a:r>
            <a:r>
              <a:rPr lang="zh-CN" altLang="en-US" sz="2000" b="1" spc="300" dirty="0">
                <a:latin typeface="微软雅黑" panose="020B0503020204020204" pitchFamily="34" charset="-122"/>
                <a:ea typeface="微软雅黑" panose="020B0503020204020204" pitchFamily="34" charset="-122"/>
              </a:rPr>
              <a:t> </a:t>
            </a:r>
            <a:endParaRPr lang="zh-HK" altLang="en-US" sz="2000" b="1" spc="300" dirty="0">
              <a:latin typeface="微软雅黑" panose="020B0503020204020204" pitchFamily="34" charset="-122"/>
              <a:ea typeface="微软雅黑" panose="020B0503020204020204" pitchFamily="34" charset="-122"/>
            </a:endParaRPr>
          </a:p>
        </p:txBody>
      </p:sp>
      <p:sp>
        <p:nvSpPr>
          <p:cNvPr id="7172" name="文本框 14"/>
          <p:cNvSpPr txBox="1">
            <a:spLocks noChangeArrowheads="1"/>
          </p:cNvSpPr>
          <p:nvPr/>
        </p:nvSpPr>
        <p:spPr bwMode="auto">
          <a:xfrm>
            <a:off x="2268538" y="5732463"/>
            <a:ext cx="52387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2400" b="1" dirty="0">
                <a:latin typeface="微软雅黑" charset="-122"/>
                <a:ea typeface="微软雅黑" charset="-122"/>
              </a:rPr>
              <a:t>计算机学院</a:t>
            </a:r>
            <a:endParaRPr lang="en-US" altLang="zh-CN" sz="2400" b="1" dirty="0">
              <a:latin typeface="微软雅黑" charset="-122"/>
              <a:ea typeface="微软雅黑" charset="-122"/>
            </a:endParaRPr>
          </a:p>
          <a:p>
            <a:pPr algn="ctr"/>
            <a:endParaRPr lang="en-US" altLang="zh-CN" sz="2400" b="1" dirty="0">
              <a:latin typeface="微软雅黑" charset="-122"/>
              <a:ea typeface="微软雅黑" charset="-122"/>
            </a:endParaRPr>
          </a:p>
        </p:txBody>
      </p:sp>
      <p:pic>
        <p:nvPicPr>
          <p:cNvPr id="717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950" y="336550"/>
            <a:ext cx="3070225"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Box 2"/>
          <p:cNvSpPr txBox="1">
            <a:spLocks noChangeArrowheads="1"/>
          </p:cNvSpPr>
          <p:nvPr/>
        </p:nvSpPr>
        <p:spPr bwMode="auto">
          <a:xfrm>
            <a:off x="0" y="3182938"/>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lnSpc>
                <a:spcPct val="120000"/>
              </a:lnSpc>
            </a:pPr>
            <a:r>
              <a:rPr lang="zh-CN" altLang="en-US" sz="2800" b="1" dirty="0">
                <a:solidFill>
                  <a:schemeClr val="bg1"/>
                </a:solidFill>
                <a:latin typeface="Microsoft YaHei" charset="-122"/>
                <a:ea typeface="Microsoft YaHei" charset="-122"/>
                <a:cs typeface="Microsoft YaHei" charset="-122"/>
              </a:rPr>
              <a:t>第二章  指令：计算机的语言（第三讲）</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9" name="Text Box 3"/>
          <p:cNvSpPr txBox="1">
            <a:spLocks noChangeArrowheads="1"/>
          </p:cNvSpPr>
          <p:nvPr/>
        </p:nvSpPr>
        <p:spPr bwMode="auto">
          <a:xfrm>
            <a:off x="1337443" y="2365357"/>
            <a:ext cx="7771031" cy="2857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eaLnBrk="1" hangingPunct="1">
              <a:spcBef>
                <a:spcPct val="50000"/>
              </a:spcBef>
            </a:pPr>
            <a:r>
              <a:rPr kumimoji="1" lang="zh-CN" altLang="en-US" sz="2100" dirty="0">
                <a:solidFill>
                  <a:schemeClr val="tx1"/>
                </a:solidFill>
              </a:rPr>
              <a:t>阶码</a:t>
            </a:r>
            <a:r>
              <a:rPr kumimoji="1" lang="en-US" altLang="zh-CN" sz="2100" dirty="0">
                <a:solidFill>
                  <a:schemeClr val="tx1"/>
                </a:solidFill>
              </a:rPr>
              <a:t>(</a:t>
            </a:r>
            <a:r>
              <a:rPr kumimoji="1" lang="zh-CN" altLang="en-US" sz="2100" dirty="0">
                <a:solidFill>
                  <a:schemeClr val="tx1"/>
                </a:solidFill>
              </a:rPr>
              <a:t>移码</a:t>
            </a:r>
            <a:r>
              <a:rPr kumimoji="1" lang="en-US" altLang="zh-CN" sz="2100" dirty="0">
                <a:solidFill>
                  <a:schemeClr val="tx1"/>
                </a:solidFill>
              </a:rPr>
              <a:t>)       </a:t>
            </a:r>
            <a:r>
              <a:rPr kumimoji="1" lang="zh-CN" altLang="en-US" sz="2100" dirty="0">
                <a:solidFill>
                  <a:schemeClr val="tx1"/>
                </a:solidFill>
              </a:rPr>
              <a:t>尾数</a:t>
            </a:r>
            <a:r>
              <a:rPr kumimoji="1" lang="en-US" altLang="zh-CN" sz="2100" dirty="0">
                <a:solidFill>
                  <a:schemeClr val="tx1"/>
                </a:solidFill>
              </a:rPr>
              <a:t>            </a:t>
            </a:r>
            <a:r>
              <a:rPr kumimoji="1" lang="zh-CN" altLang="en-US" sz="2100" dirty="0">
                <a:solidFill>
                  <a:schemeClr val="tx1"/>
                </a:solidFill>
              </a:rPr>
              <a:t>     </a:t>
            </a:r>
            <a:r>
              <a:rPr kumimoji="1" lang="en-US" altLang="zh-CN" sz="2100" dirty="0">
                <a:solidFill>
                  <a:schemeClr val="tx1"/>
                </a:solidFill>
              </a:rPr>
              <a:t> </a:t>
            </a:r>
            <a:r>
              <a:rPr kumimoji="1" lang="zh-CN" altLang="en-US" sz="2100" dirty="0">
                <a:solidFill>
                  <a:schemeClr val="tx1"/>
                </a:solidFill>
              </a:rPr>
              <a:t>     数据类型</a:t>
            </a:r>
            <a:r>
              <a:rPr kumimoji="1" lang="en-US" altLang="zh-CN" sz="2100" dirty="0">
                <a:solidFill>
                  <a:schemeClr val="tx1"/>
                </a:solidFill>
              </a:rPr>
              <a:t>           </a:t>
            </a:r>
          </a:p>
          <a:p>
            <a:pPr eaLnBrk="1" hangingPunct="1">
              <a:spcBef>
                <a:spcPct val="50000"/>
              </a:spcBef>
            </a:pPr>
            <a:r>
              <a:rPr kumimoji="1" lang="en-US" altLang="zh-CN" sz="2100" b="0" dirty="0">
                <a:solidFill>
                  <a:schemeClr val="tx1"/>
                </a:solidFill>
              </a:rPr>
              <a:t>1~254           </a:t>
            </a:r>
            <a:r>
              <a:rPr kumimoji="1" lang="zh-CN" altLang="en-US" sz="2100" b="0" dirty="0">
                <a:solidFill>
                  <a:schemeClr val="tx1"/>
                </a:solidFill>
              </a:rPr>
              <a:t> </a:t>
            </a:r>
            <a:r>
              <a:rPr kumimoji="1" lang="en-US" altLang="zh-CN" sz="2100" b="0" dirty="0">
                <a:solidFill>
                  <a:schemeClr val="tx1"/>
                </a:solidFill>
              </a:rPr>
              <a:t> </a:t>
            </a:r>
            <a:r>
              <a:rPr kumimoji="1" lang="zh-CN" altLang="en-US" sz="2100" b="0" dirty="0">
                <a:solidFill>
                  <a:schemeClr val="tx1"/>
                </a:solidFill>
              </a:rPr>
              <a:t>任何值</a:t>
            </a:r>
            <a:r>
              <a:rPr kumimoji="1" lang="en-US" altLang="zh-CN" sz="2100" b="0" dirty="0">
                <a:solidFill>
                  <a:schemeClr val="tx1"/>
                </a:solidFill>
              </a:rPr>
              <a:t>            </a:t>
            </a:r>
            <a:r>
              <a:rPr kumimoji="1" lang="zh-CN" altLang="en-US" sz="2100" b="0" dirty="0">
                <a:solidFill>
                  <a:schemeClr val="tx1"/>
                </a:solidFill>
              </a:rPr>
              <a:t>     </a:t>
            </a:r>
            <a:r>
              <a:rPr kumimoji="1" lang="en-US" altLang="zh-CN" sz="2100" b="0" dirty="0">
                <a:solidFill>
                  <a:schemeClr val="tx1"/>
                </a:solidFill>
              </a:rPr>
              <a:t> </a:t>
            </a:r>
            <a:r>
              <a:rPr kumimoji="1" lang="zh-CN" altLang="en-US" sz="2100" b="0" dirty="0">
                <a:solidFill>
                  <a:schemeClr val="tx1"/>
                </a:solidFill>
              </a:rPr>
              <a:t>    规格化数</a:t>
            </a:r>
            <a:endParaRPr kumimoji="1" lang="en-US" altLang="zh-CN" sz="2100" b="0" dirty="0">
              <a:solidFill>
                <a:schemeClr val="tx1"/>
              </a:solidFill>
            </a:endParaRPr>
          </a:p>
          <a:p>
            <a:pPr eaLnBrk="1" hangingPunct="1"/>
            <a:r>
              <a:rPr kumimoji="1" lang="en-US" altLang="zh-CN" sz="2100" b="0" dirty="0">
                <a:solidFill>
                  <a:schemeClr val="tx1"/>
                </a:solidFill>
              </a:rPr>
              <a:t>             </a:t>
            </a:r>
            <a:r>
              <a:rPr kumimoji="1" lang="zh-CN" altLang="en-US" sz="2100" b="0" dirty="0">
                <a:solidFill>
                  <a:schemeClr val="tx1"/>
                </a:solidFill>
              </a:rPr>
              <a:t>（隐含小数点前为“</a:t>
            </a:r>
            <a:r>
              <a:rPr kumimoji="1" lang="en-US" altLang="zh-CN" sz="2100" b="0" dirty="0">
                <a:solidFill>
                  <a:schemeClr val="tx1"/>
                </a:solidFill>
              </a:rPr>
              <a:t>1</a:t>
            </a:r>
            <a:r>
              <a:rPr kumimoji="1" lang="zh-CN" altLang="en-US" sz="2100" b="0" dirty="0">
                <a:solidFill>
                  <a:schemeClr val="tx1"/>
                </a:solidFill>
              </a:rPr>
              <a:t>”）</a:t>
            </a:r>
            <a:endParaRPr kumimoji="1" lang="en-US" altLang="zh-CN" sz="2100" b="0" dirty="0">
              <a:solidFill>
                <a:schemeClr val="tx1"/>
              </a:solidFill>
            </a:endParaRPr>
          </a:p>
          <a:p>
            <a:pPr eaLnBrk="1" hangingPunct="1"/>
            <a:r>
              <a:rPr kumimoji="1" lang="en-US" altLang="zh-CN" sz="2100" dirty="0"/>
              <a:t>  </a:t>
            </a:r>
            <a:r>
              <a:rPr kumimoji="1" lang="en-US" altLang="zh-CN" sz="2100" dirty="0">
                <a:solidFill>
                  <a:srgbClr val="0000FF"/>
                </a:solidFill>
              </a:rPr>
              <a:t>0                      0                                       0</a:t>
            </a:r>
          </a:p>
          <a:p>
            <a:pPr eaLnBrk="1" hangingPunct="1">
              <a:spcBef>
                <a:spcPts val="450"/>
              </a:spcBef>
            </a:pPr>
            <a:r>
              <a:rPr kumimoji="1" lang="en-US" altLang="zh-CN" sz="2100" dirty="0"/>
              <a:t>  0                </a:t>
            </a:r>
            <a:r>
              <a:rPr kumimoji="1" lang="zh-CN" altLang="en-US" sz="2100" dirty="0"/>
              <a:t>非零的数</a:t>
            </a:r>
            <a:r>
              <a:rPr kumimoji="1" lang="en-US" altLang="zh-CN" sz="2100" dirty="0"/>
              <a:t>        </a:t>
            </a:r>
            <a:r>
              <a:rPr kumimoji="1" lang="zh-CN" altLang="en-US" sz="2100" dirty="0"/>
              <a:t>非规格化数</a:t>
            </a:r>
            <a:r>
              <a:rPr kumimoji="1" lang="en-US" altLang="zh-CN" sz="1800" dirty="0" err="1"/>
              <a:t>Denormalized</a:t>
            </a:r>
            <a:r>
              <a:rPr kumimoji="1" lang="en-US" altLang="zh-CN" sz="1800" dirty="0"/>
              <a:t> numbers </a:t>
            </a:r>
          </a:p>
          <a:p>
            <a:pPr eaLnBrk="1" hangingPunct="1">
              <a:spcBef>
                <a:spcPts val="900"/>
              </a:spcBef>
            </a:pPr>
            <a:r>
              <a:rPr kumimoji="1" lang="en-US" altLang="zh-CN" sz="2100" dirty="0">
                <a:solidFill>
                  <a:srgbClr val="0000FF"/>
                </a:solidFill>
              </a:rPr>
              <a:t>255                    0                                 </a:t>
            </a:r>
            <a:r>
              <a:rPr lang="en-US" altLang="zh-CN" sz="2100" dirty="0">
                <a:solidFill>
                  <a:srgbClr val="0000FF"/>
                </a:solidFill>
                <a:latin typeface="微软雅黑" charset="-122"/>
                <a:ea typeface="华文新魏" charset="-122"/>
              </a:rPr>
              <a:t>+∞/-∞</a:t>
            </a:r>
            <a:r>
              <a:rPr kumimoji="1" lang="en-US" altLang="zh-CN" sz="2100" dirty="0">
                <a:solidFill>
                  <a:srgbClr val="0000FF"/>
                </a:solidFill>
              </a:rPr>
              <a:t>       </a:t>
            </a:r>
          </a:p>
          <a:p>
            <a:pPr eaLnBrk="1" hangingPunct="1">
              <a:spcBef>
                <a:spcPct val="50000"/>
              </a:spcBef>
            </a:pPr>
            <a:r>
              <a:rPr kumimoji="1" lang="en-US" altLang="zh-CN" sz="2100" dirty="0"/>
              <a:t>255              </a:t>
            </a:r>
            <a:r>
              <a:rPr kumimoji="1" lang="zh-CN" altLang="en-US" sz="2100" dirty="0"/>
              <a:t>非零的数</a:t>
            </a:r>
            <a:r>
              <a:rPr kumimoji="1" lang="en-US" altLang="zh-CN" sz="2100" dirty="0"/>
              <a:t>           </a:t>
            </a:r>
            <a:r>
              <a:rPr kumimoji="1" lang="zh-CN" altLang="en-US" sz="2100" dirty="0"/>
              <a:t>    非数</a:t>
            </a:r>
            <a:r>
              <a:rPr lang="en-US" altLang="zh-CN" sz="2100" dirty="0" err="1">
                <a:ea typeface="华文新魏" charset="-122"/>
              </a:rPr>
              <a:t>NaN</a:t>
            </a:r>
            <a:r>
              <a:rPr kumimoji="1" lang="en-US" altLang="zh-CN" sz="1800" dirty="0">
                <a:ea typeface="华文新魏" charset="-122"/>
              </a:rPr>
              <a:t>(Not a Number)</a:t>
            </a:r>
            <a:r>
              <a:rPr kumimoji="1" lang="zh-CN" altLang="en-US" sz="1800" dirty="0">
                <a:ea typeface="华文新魏" charset="-122"/>
              </a:rPr>
              <a:t> </a:t>
            </a:r>
            <a:endParaRPr kumimoji="1" lang="en-US" altLang="zh-CN" sz="1800" dirty="0">
              <a:ea typeface="华文新魏" charset="-122"/>
            </a:endParaRPr>
          </a:p>
        </p:txBody>
      </p:sp>
      <p:sp>
        <p:nvSpPr>
          <p:cNvPr id="99330" name="Line 5"/>
          <p:cNvSpPr>
            <a:spLocks noChangeShapeType="1"/>
          </p:cNvSpPr>
          <p:nvPr/>
        </p:nvSpPr>
        <p:spPr bwMode="auto">
          <a:xfrm>
            <a:off x="1313627" y="2791656"/>
            <a:ext cx="6477843"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pic>
        <p:nvPicPr>
          <p:cNvPr id="99332" name="Picture 4" descr="http://img.qoocc.com/news/picture/22b3319720530cfb10af237b34f69f8a.jpg"/>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395536" y="1221017"/>
            <a:ext cx="965722" cy="96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圆角矩形标注 9"/>
          <p:cNvSpPr>
            <a:spLocks noChangeArrowheads="1"/>
          </p:cNvSpPr>
          <p:nvPr/>
        </p:nvSpPr>
        <p:spPr bwMode="auto">
          <a:xfrm>
            <a:off x="1978082" y="1278175"/>
            <a:ext cx="6149188" cy="707323"/>
          </a:xfrm>
          <a:prstGeom prst="wedgeRoundRectCallout">
            <a:avLst>
              <a:gd name="adj1" fmla="val -61898"/>
              <a:gd name="adj2" fmla="val 28477"/>
              <a:gd name="adj3" fmla="val 16667"/>
            </a:avLst>
          </a:prstGeom>
          <a:gradFill rotWithShape="1">
            <a:gsLst>
              <a:gs pos="0">
                <a:srgbClr val="E4FFE9"/>
              </a:gs>
              <a:gs pos="64999">
                <a:srgbClr val="BAFCC7"/>
              </a:gs>
              <a:gs pos="100000">
                <a:srgbClr val="9BFDAF"/>
              </a:gs>
            </a:gsLst>
            <a:lin ang="5400000" scaled="1"/>
          </a:gradFill>
          <a:ln w="9525">
            <a:solidFill>
              <a:srgbClr val="00B04E"/>
            </a:solidFill>
            <a:miter lim="800000"/>
            <a:headEnd/>
            <a:tailEnd/>
          </a:ln>
          <a:effectLst>
            <a:outerShdw blurRad="40000" dist="20000" dir="5400000" rotWithShape="0">
              <a:srgbClr val="000000">
                <a:alpha val="37999"/>
              </a:srgbClr>
            </a:outerShdw>
          </a:effectLst>
        </p:spPr>
        <p:txBody>
          <a:bodyPr anchor="ctr"/>
          <a:lstStyle/>
          <a:p>
            <a:pPr algn="ctr">
              <a:defRPr/>
            </a:pPr>
            <a:r>
              <a:rPr lang="zh-CN" altLang="en-US" sz="2400" dirty="0">
                <a:ea typeface="华文新魏" charset="0"/>
                <a:cs typeface="Arial" charset="0"/>
              </a:rPr>
              <a:t>全</a:t>
            </a:r>
            <a:r>
              <a:rPr lang="en-US" altLang="zh-CN" sz="2400" dirty="0">
                <a:ea typeface="华文新魏" charset="0"/>
                <a:cs typeface="Arial" charset="0"/>
              </a:rPr>
              <a:t>0</a:t>
            </a:r>
            <a:r>
              <a:rPr lang="zh-CN" altLang="en-US" sz="2400" dirty="0">
                <a:ea typeface="华文新魏" charset="0"/>
                <a:cs typeface="Arial" charset="0"/>
              </a:rPr>
              <a:t>和全</a:t>
            </a:r>
            <a:r>
              <a:rPr lang="en-US" altLang="zh-CN" sz="2400" dirty="0">
                <a:ea typeface="华文新魏" charset="0"/>
                <a:cs typeface="Arial" charset="0"/>
              </a:rPr>
              <a:t>1</a:t>
            </a:r>
            <a:r>
              <a:rPr lang="zh-CN" altLang="en-US" sz="2400" dirty="0">
                <a:ea typeface="华文新魏" charset="0"/>
                <a:cs typeface="Arial" charset="0"/>
              </a:rPr>
              <a:t>编码用来</a:t>
            </a:r>
            <a:r>
              <a:rPr lang="zh-CN" altLang="en-US" sz="2400" dirty="0">
                <a:solidFill>
                  <a:srgbClr val="C00000"/>
                </a:solidFill>
                <a:ea typeface="华文新魏" charset="0"/>
                <a:cs typeface="Arial" charset="0"/>
              </a:rPr>
              <a:t>表示什么</a:t>
            </a:r>
            <a:r>
              <a:rPr lang="zh-CN" altLang="en-US" sz="2400" dirty="0">
                <a:ea typeface="华文新魏" charset="0"/>
                <a:cs typeface="Arial" charset="0"/>
              </a:rPr>
              <a:t>特殊的值？</a:t>
            </a:r>
          </a:p>
        </p:txBody>
      </p:sp>
      <p:sp>
        <p:nvSpPr>
          <p:cNvPr id="11" name="Rectangle 4"/>
          <p:cNvSpPr>
            <a:spLocks noChangeArrowheads="1"/>
          </p:cNvSpPr>
          <p:nvPr/>
        </p:nvSpPr>
        <p:spPr bwMode="auto">
          <a:xfrm>
            <a:off x="712836" y="5222549"/>
            <a:ext cx="7884154" cy="1158779"/>
          </a:xfrm>
          <a:prstGeom prst="rect">
            <a:avLst/>
          </a:prstGeom>
          <a:solidFill>
            <a:srgbClr val="00B050"/>
          </a:solidFill>
          <a:ln w="38100">
            <a:solidFill>
              <a:schemeClr val="bg1"/>
            </a:solidFill>
            <a:miter lim="800000"/>
            <a:headEnd/>
            <a:tailEnd/>
          </a:ln>
          <a:effectLst>
            <a:outerShdw blurRad="40000" dist="20000" dir="5400000" rotWithShape="0">
              <a:srgbClr val="000000">
                <a:alpha val="37999"/>
              </a:srgbClr>
            </a:outerShdw>
          </a:effectLst>
        </p:spPr>
        <p:txBody>
          <a:bodyPr>
            <a:spAutoFit/>
          </a:bodyPr>
          <a:lstStyle/>
          <a:p>
            <a:pPr eaLnBrk="1" hangingPunct="1">
              <a:lnSpc>
                <a:spcPct val="90000"/>
              </a:lnSpc>
              <a:spcBef>
                <a:spcPct val="40000"/>
              </a:spcBef>
              <a:buClr>
                <a:schemeClr val="tx1"/>
              </a:buClr>
              <a:buSzPct val="60000"/>
              <a:buFont typeface="Wingdings" charset="0"/>
              <a:buNone/>
              <a:defRPr/>
            </a:pPr>
            <a:r>
              <a:rPr kumimoji="1" lang="zh-CN" altLang="en-US" sz="2100">
                <a:solidFill>
                  <a:schemeClr val="bg1"/>
                </a:solidFill>
                <a:latin typeface="Verdana" charset="0"/>
                <a:ea typeface="Dotum" charset="0"/>
                <a:cs typeface="Dotum" charset="0"/>
              </a:rPr>
              <a:t>非数，示例：</a:t>
            </a:r>
            <a:endParaRPr kumimoji="1" lang="en-US" altLang="zh-CN" sz="2100">
              <a:solidFill>
                <a:schemeClr val="bg1"/>
              </a:solidFill>
              <a:latin typeface="Verdana" charset="0"/>
              <a:ea typeface="黑体" charset="0"/>
              <a:cs typeface="Arial" charset="0"/>
            </a:endParaRPr>
          </a:p>
          <a:p>
            <a:pPr eaLnBrk="1" hangingPunct="1">
              <a:lnSpc>
                <a:spcPct val="90000"/>
              </a:lnSpc>
              <a:spcBef>
                <a:spcPct val="40000"/>
              </a:spcBef>
              <a:buClr>
                <a:schemeClr val="tx1"/>
              </a:buClr>
              <a:buSzPct val="60000"/>
              <a:buFont typeface="Wingdings" charset="0"/>
              <a:buNone/>
              <a:defRPr/>
            </a:pPr>
            <a:r>
              <a:rPr kumimoji="1" lang="en-US" altLang="zh-CN" sz="2100">
                <a:solidFill>
                  <a:schemeClr val="bg1"/>
                </a:solidFill>
                <a:latin typeface="Verdana" charset="0"/>
                <a:ea typeface="黑体" charset="0"/>
                <a:cs typeface="Arial" charset="0"/>
              </a:rPr>
              <a:t>sqrt (-4.0) = NaN               0/0 = NaN</a:t>
            </a:r>
          </a:p>
          <a:p>
            <a:pPr eaLnBrk="1" hangingPunct="1">
              <a:lnSpc>
                <a:spcPct val="90000"/>
              </a:lnSpc>
              <a:spcBef>
                <a:spcPct val="20000"/>
              </a:spcBef>
              <a:buClr>
                <a:schemeClr val="folHlink"/>
              </a:buClr>
              <a:buSzPct val="60000"/>
              <a:buFont typeface="Wingdings" charset="0"/>
              <a:buNone/>
              <a:defRPr/>
            </a:pPr>
            <a:r>
              <a:rPr kumimoji="1" lang="en-US" altLang="zh-CN" sz="2100">
                <a:solidFill>
                  <a:schemeClr val="bg1"/>
                </a:solidFill>
                <a:latin typeface="Verdana" charset="0"/>
                <a:ea typeface="黑体" charset="0"/>
                <a:cs typeface="Arial" charset="0"/>
              </a:rPr>
              <a:t>+∞+(-∞) = NaN                  +∞- (+∞) =NaN</a:t>
            </a:r>
          </a:p>
        </p:txBody>
      </p:sp>
      <p:sp>
        <p:nvSpPr>
          <p:cNvPr id="12" name="Rectangle 2"/>
          <p:cNvSpPr>
            <a:spLocks noGrp="1" noChangeArrowheads="1"/>
          </p:cNvSpPr>
          <p:nvPr>
            <p:ph type="title"/>
          </p:nvPr>
        </p:nvSpPr>
        <p:spPr bwMode="auto">
          <a:xfrm>
            <a:off x="1115616" y="116633"/>
            <a:ext cx="6912767" cy="4320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700" b="1" dirty="0">
                <a:latin typeface="微软雅黑" charset="-122"/>
              </a:rPr>
              <a:t>2.4.3 </a:t>
            </a:r>
            <a:r>
              <a:rPr lang="zh-CN" altLang="en-US" sz="2700" b="1" dirty="0">
                <a:latin typeface="微软雅黑" charset="-122"/>
              </a:rPr>
              <a:t>数值数据的浮点表示</a:t>
            </a:r>
            <a:r>
              <a:rPr lang="en-US" altLang="zh-CN" sz="2700" b="1" dirty="0">
                <a:latin typeface="微软雅黑" charset="-122"/>
              </a:rPr>
              <a:t>——IEEE</a:t>
            </a:r>
            <a:r>
              <a:rPr lang="zh-CN" altLang="en-US" sz="2700" b="1" dirty="0">
                <a:latin typeface="微软雅黑" charset="-122"/>
              </a:rPr>
              <a:t> </a:t>
            </a:r>
            <a:r>
              <a:rPr lang="en-US" altLang="zh-CN" sz="2700" b="1" dirty="0">
                <a:latin typeface="微软雅黑" charset="-122"/>
              </a:rPr>
              <a:t>754</a:t>
            </a:r>
            <a:br>
              <a:rPr lang="en-US" altLang="zh-CN" sz="2700" b="1" dirty="0">
                <a:latin typeface="微软雅黑" charset="-122"/>
              </a:rPr>
            </a:br>
            <a:r>
              <a:rPr lang="en-US" altLang="zh-CN" sz="2800" dirty="0">
                <a:latin typeface="微软雅黑" charset="-122"/>
                <a:ea typeface="微软雅黑" charset="-122"/>
              </a:rPr>
              <a:t> </a:t>
            </a:r>
            <a:r>
              <a:rPr lang="en-US" altLang="zh-CN" sz="2000" dirty="0">
                <a:latin typeface="微软雅黑" charset="-122"/>
                <a:ea typeface="微软雅黑" charset="-122"/>
              </a:rPr>
              <a:t>Float point representation</a:t>
            </a:r>
            <a:r>
              <a:rPr lang="en-US" altLang="zh-CN" sz="2000" dirty="0">
                <a:latin typeface="微软雅黑" charset="-122"/>
              </a:rPr>
              <a:t> ——IEEE754</a:t>
            </a:r>
            <a:endParaRPr lang="en-US" altLang="zh-CN" sz="2000" b="1" dirty="0">
              <a:latin typeface="微软雅黑" charset="-122"/>
            </a:endParaRPr>
          </a:p>
        </p:txBody>
      </p:sp>
    </p:spTree>
    <p:extLst>
      <p:ext uri="{BB962C8B-B14F-4D97-AF65-F5344CB8AC3E}">
        <p14:creationId xmlns:p14="http://schemas.microsoft.com/office/powerpoint/2010/main" val="260620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6419">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316419">
                                            <p:txEl>
                                              <p:pRg st="6" end="6"/>
                                            </p:txEl>
                                          </p:spTgt>
                                        </p:tgtEl>
                                        <p:attrNameLst>
                                          <p:attrName>style.visibility</p:attrName>
                                        </p:attrNameLst>
                                      </p:cBhvr>
                                      <p:to>
                                        <p:strVal val="visible"/>
                                      </p:to>
                                    </p:set>
                                    <p:animEffect transition="in" filter="blinds(horizontal)">
                                      <p:cBhvr>
                                        <p:cTn id="11" dur="500"/>
                                        <p:tgtEl>
                                          <p:spTgt spid="316419">
                                            <p:txEl>
                                              <p:pRg st="6" end="6"/>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1"/>
          </p:nvPr>
        </p:nvSpPr>
        <p:spPr>
          <a:xfrm>
            <a:off x="467544" y="1268760"/>
            <a:ext cx="8104188" cy="4249688"/>
          </a:xfrm>
        </p:spPr>
        <p:txBody>
          <a:bodyPr/>
          <a:lstStyle/>
          <a:p>
            <a:pPr>
              <a:lnSpc>
                <a:spcPct val="100000"/>
              </a:lnSpc>
              <a:spcBef>
                <a:spcPts val="600"/>
              </a:spcBef>
            </a:pPr>
            <a:r>
              <a:rPr kumimoji="1" lang="zh-CN" altLang="en-US" dirty="0">
                <a:solidFill>
                  <a:srgbClr val="000000"/>
                </a:solidFill>
              </a:rPr>
              <a:t>如何表示</a:t>
            </a:r>
            <a:r>
              <a:rPr lang="zh-CN" altLang="en-US" dirty="0"/>
              <a:t>规格化非</a:t>
            </a:r>
            <a:r>
              <a:rPr lang="en-US" altLang="zh-CN" dirty="0"/>
              <a:t>0</a:t>
            </a:r>
            <a:r>
              <a:rPr lang="zh-CN" altLang="en-US" dirty="0"/>
              <a:t>数</a:t>
            </a:r>
            <a:r>
              <a:rPr lang="en-US" altLang="zh-CN" dirty="0"/>
              <a:t>(</a:t>
            </a:r>
            <a:r>
              <a:rPr kumimoji="1" lang="en-US" altLang="zh-CN" dirty="0"/>
              <a:t>Norms</a:t>
            </a:r>
            <a:r>
              <a:rPr lang="en-US" altLang="zh-CN" dirty="0"/>
              <a:t>)</a:t>
            </a:r>
            <a:r>
              <a:rPr kumimoji="1" lang="en-US" altLang="zh-CN" b="0" dirty="0">
                <a:solidFill>
                  <a:srgbClr val="000000"/>
                </a:solidFill>
              </a:rPr>
              <a:t> </a:t>
            </a:r>
          </a:p>
          <a:p>
            <a:pPr lvl="1">
              <a:lnSpc>
                <a:spcPct val="100000"/>
              </a:lnSpc>
              <a:spcBef>
                <a:spcPts val="600"/>
              </a:spcBef>
              <a:buClr>
                <a:schemeClr val="tx2"/>
              </a:buClr>
            </a:pPr>
            <a:r>
              <a:rPr lang="en-US" altLang="zh-CN" dirty="0">
                <a:solidFill>
                  <a:srgbClr val="CC0000"/>
                </a:solidFill>
              </a:rPr>
              <a:t>Exponent</a:t>
            </a:r>
            <a:r>
              <a:rPr kumimoji="1" lang="zh-CN" altLang="en-US" dirty="0">
                <a:solidFill>
                  <a:srgbClr val="000000"/>
                </a:solidFill>
              </a:rPr>
              <a:t>：  </a:t>
            </a:r>
            <a:r>
              <a:rPr kumimoji="1" lang="en-US" altLang="zh-CN" dirty="0">
                <a:solidFill>
                  <a:srgbClr val="000000"/>
                </a:solidFill>
              </a:rPr>
              <a:t>nonzero</a:t>
            </a:r>
          </a:p>
          <a:p>
            <a:pPr lvl="1">
              <a:lnSpc>
                <a:spcPct val="100000"/>
              </a:lnSpc>
              <a:spcBef>
                <a:spcPts val="600"/>
              </a:spcBef>
              <a:buClr>
                <a:schemeClr val="tx2"/>
              </a:buClr>
            </a:pPr>
            <a:r>
              <a:rPr kumimoji="1" lang="en-US" altLang="zh-CN" dirty="0">
                <a:solidFill>
                  <a:srgbClr val="3333FF"/>
                </a:solidFill>
              </a:rPr>
              <a:t>Significand</a:t>
            </a:r>
            <a:r>
              <a:rPr kumimoji="1" lang="zh-CN" altLang="en-US" dirty="0">
                <a:solidFill>
                  <a:srgbClr val="000000"/>
                </a:solidFill>
              </a:rPr>
              <a:t>： </a:t>
            </a:r>
            <a:r>
              <a:rPr kumimoji="1" lang="en-US" altLang="zh-CN" dirty="0">
                <a:solidFill>
                  <a:srgbClr val="000000"/>
                </a:solidFill>
              </a:rPr>
              <a:t>nonzero(</a:t>
            </a:r>
            <a:r>
              <a:rPr kumimoji="1" lang="zh-CN" altLang="en-US" dirty="0">
                <a:solidFill>
                  <a:srgbClr val="000000"/>
                </a:solidFill>
              </a:rPr>
              <a:t>大于等于</a:t>
            </a:r>
            <a:r>
              <a:rPr kumimoji="1" lang="en-US" altLang="zh-CN" dirty="0">
                <a:solidFill>
                  <a:srgbClr val="000000"/>
                </a:solidFill>
              </a:rPr>
              <a:t>1</a:t>
            </a:r>
            <a:r>
              <a:rPr kumimoji="1" lang="zh-CN" altLang="en-US" dirty="0">
                <a:solidFill>
                  <a:srgbClr val="000000"/>
                </a:solidFill>
              </a:rPr>
              <a:t>且小于</a:t>
            </a:r>
            <a:r>
              <a:rPr kumimoji="1" lang="en-US" altLang="zh-CN" dirty="0">
                <a:solidFill>
                  <a:srgbClr val="000000"/>
                </a:solidFill>
              </a:rPr>
              <a:t>2)</a:t>
            </a:r>
          </a:p>
          <a:p>
            <a:pPr>
              <a:lnSpc>
                <a:spcPct val="100000"/>
              </a:lnSpc>
              <a:spcBef>
                <a:spcPts val="600"/>
              </a:spcBef>
            </a:pPr>
            <a:r>
              <a:rPr kumimoji="1" lang="zh-CN" altLang="en-US" dirty="0">
                <a:solidFill>
                  <a:srgbClr val="000000"/>
                </a:solidFill>
              </a:rPr>
              <a:t>如何表示</a:t>
            </a:r>
            <a:r>
              <a:rPr lang="zh-CN" altLang="en-US" dirty="0"/>
              <a:t>非规格化数</a:t>
            </a:r>
            <a:r>
              <a:rPr lang="en-US" altLang="zh-CN" dirty="0">
                <a:ea typeface="宋体" charset="-122"/>
              </a:rPr>
              <a:t> </a:t>
            </a:r>
            <a:r>
              <a:rPr lang="en-US" altLang="zh-CN" dirty="0"/>
              <a:t>(</a:t>
            </a:r>
            <a:r>
              <a:rPr lang="en-US" altLang="zh-CN" dirty="0" err="1">
                <a:ea typeface="宋体" charset="-122"/>
              </a:rPr>
              <a:t>Denorms</a:t>
            </a:r>
            <a:r>
              <a:rPr lang="en-US" altLang="zh-CN" dirty="0"/>
              <a:t>)</a:t>
            </a:r>
            <a:r>
              <a:rPr kumimoji="1" lang="en-US" altLang="zh-CN" b="0" dirty="0">
                <a:solidFill>
                  <a:srgbClr val="000000"/>
                </a:solidFill>
              </a:rPr>
              <a:t> </a:t>
            </a:r>
          </a:p>
          <a:p>
            <a:pPr lvl="1">
              <a:lnSpc>
                <a:spcPct val="100000"/>
              </a:lnSpc>
              <a:spcBef>
                <a:spcPts val="600"/>
              </a:spcBef>
              <a:buClr>
                <a:schemeClr val="tx2"/>
              </a:buClr>
            </a:pPr>
            <a:r>
              <a:rPr lang="en-US" altLang="zh-CN" dirty="0">
                <a:solidFill>
                  <a:srgbClr val="CC0000"/>
                </a:solidFill>
              </a:rPr>
              <a:t>Exponent</a:t>
            </a:r>
            <a:r>
              <a:rPr kumimoji="1" lang="zh-CN" altLang="en-US" dirty="0">
                <a:solidFill>
                  <a:srgbClr val="000000"/>
                </a:solidFill>
              </a:rPr>
              <a:t>： </a:t>
            </a:r>
            <a:r>
              <a:rPr lang="en-US" altLang="zh-CN" dirty="0"/>
              <a:t>all zeros</a:t>
            </a:r>
            <a:endParaRPr kumimoji="1" lang="en-US" altLang="zh-CN" dirty="0">
              <a:solidFill>
                <a:srgbClr val="000000"/>
              </a:solidFill>
            </a:endParaRPr>
          </a:p>
          <a:p>
            <a:pPr lvl="1">
              <a:lnSpc>
                <a:spcPct val="100000"/>
              </a:lnSpc>
              <a:spcBef>
                <a:spcPts val="600"/>
              </a:spcBef>
              <a:buClr>
                <a:schemeClr val="tx2"/>
              </a:buClr>
            </a:pPr>
            <a:r>
              <a:rPr kumimoji="1" lang="en-US" altLang="zh-CN" dirty="0">
                <a:solidFill>
                  <a:srgbClr val="3333FF"/>
                </a:solidFill>
              </a:rPr>
              <a:t>Significand</a:t>
            </a:r>
            <a:r>
              <a:rPr kumimoji="1" lang="zh-CN" altLang="en-US" dirty="0">
                <a:solidFill>
                  <a:srgbClr val="000000"/>
                </a:solidFill>
              </a:rPr>
              <a:t>： </a:t>
            </a:r>
            <a:r>
              <a:rPr kumimoji="1" lang="en-US" altLang="zh-CN" dirty="0">
                <a:solidFill>
                  <a:srgbClr val="000000"/>
                </a:solidFill>
              </a:rPr>
              <a:t>nonzero (</a:t>
            </a:r>
            <a:r>
              <a:rPr kumimoji="1" lang="zh-CN" altLang="en-US" dirty="0">
                <a:solidFill>
                  <a:srgbClr val="000000"/>
                </a:solidFill>
              </a:rPr>
              <a:t>大于</a:t>
            </a:r>
            <a:r>
              <a:rPr kumimoji="1" lang="en-US" altLang="zh-CN" dirty="0">
                <a:solidFill>
                  <a:srgbClr val="000000"/>
                </a:solidFill>
              </a:rPr>
              <a:t>0</a:t>
            </a:r>
            <a:r>
              <a:rPr kumimoji="1" lang="zh-CN" altLang="en-US" dirty="0">
                <a:solidFill>
                  <a:srgbClr val="000000"/>
                </a:solidFill>
              </a:rPr>
              <a:t>且小于</a:t>
            </a:r>
            <a:r>
              <a:rPr kumimoji="1" lang="en-US" altLang="zh-CN" dirty="0">
                <a:solidFill>
                  <a:srgbClr val="000000"/>
                </a:solidFill>
              </a:rPr>
              <a:t>1)</a:t>
            </a:r>
          </a:p>
          <a:p>
            <a:pPr>
              <a:lnSpc>
                <a:spcPct val="100000"/>
              </a:lnSpc>
              <a:spcBef>
                <a:spcPts val="600"/>
              </a:spcBef>
            </a:pPr>
            <a:r>
              <a:rPr kumimoji="1" lang="zh-CN" altLang="en-US" dirty="0">
                <a:solidFill>
                  <a:srgbClr val="000000"/>
                </a:solidFill>
              </a:rPr>
              <a:t>如何表示非数</a:t>
            </a:r>
            <a:r>
              <a:rPr kumimoji="1" lang="en-US" altLang="zh-CN" dirty="0"/>
              <a:t> (</a:t>
            </a:r>
            <a:r>
              <a:rPr kumimoji="1" lang="en-US" altLang="zh-CN" dirty="0" err="1"/>
              <a:t>NaN</a:t>
            </a:r>
            <a:r>
              <a:rPr kumimoji="1" lang="en-US" altLang="zh-CN" dirty="0"/>
              <a:t>)</a:t>
            </a:r>
            <a:r>
              <a:rPr kumimoji="1" lang="zh-CN" altLang="en-US" b="0" dirty="0">
                <a:solidFill>
                  <a:srgbClr val="000000"/>
                </a:solidFill>
              </a:rPr>
              <a:t> </a:t>
            </a:r>
          </a:p>
          <a:p>
            <a:pPr lvl="1">
              <a:lnSpc>
                <a:spcPct val="100000"/>
              </a:lnSpc>
              <a:spcBef>
                <a:spcPts val="600"/>
              </a:spcBef>
              <a:buClr>
                <a:schemeClr val="tx2"/>
              </a:buClr>
            </a:pPr>
            <a:r>
              <a:rPr lang="en-US" altLang="zh-CN" dirty="0">
                <a:solidFill>
                  <a:srgbClr val="CC0000"/>
                </a:solidFill>
              </a:rPr>
              <a:t>Exponent</a:t>
            </a:r>
            <a:r>
              <a:rPr kumimoji="1" lang="en-US" altLang="zh-CN" dirty="0">
                <a:solidFill>
                  <a:srgbClr val="000000"/>
                </a:solidFill>
              </a:rPr>
              <a:t> </a:t>
            </a:r>
            <a:r>
              <a:rPr kumimoji="1" lang="zh-CN" altLang="en-US" dirty="0">
                <a:solidFill>
                  <a:srgbClr val="000000"/>
                </a:solidFill>
              </a:rPr>
              <a:t>：</a:t>
            </a:r>
            <a:r>
              <a:rPr kumimoji="1" lang="en-US" altLang="zh-CN" dirty="0">
                <a:solidFill>
                  <a:srgbClr val="000000"/>
                </a:solidFill>
              </a:rPr>
              <a:t>255</a:t>
            </a:r>
          </a:p>
          <a:p>
            <a:pPr lvl="1">
              <a:lnSpc>
                <a:spcPct val="100000"/>
              </a:lnSpc>
              <a:spcBef>
                <a:spcPts val="600"/>
              </a:spcBef>
              <a:buClr>
                <a:schemeClr val="tx2"/>
              </a:buClr>
            </a:pPr>
            <a:r>
              <a:rPr kumimoji="1" lang="en-US" altLang="zh-CN" dirty="0">
                <a:solidFill>
                  <a:srgbClr val="3333FF"/>
                </a:solidFill>
              </a:rPr>
              <a:t>Significand</a:t>
            </a:r>
            <a:r>
              <a:rPr kumimoji="1" lang="zh-CN" altLang="en-US" dirty="0">
                <a:solidFill>
                  <a:srgbClr val="000000"/>
                </a:solidFill>
              </a:rPr>
              <a:t>： </a:t>
            </a:r>
            <a:r>
              <a:rPr kumimoji="1" lang="en-US" altLang="zh-CN" dirty="0">
                <a:solidFill>
                  <a:srgbClr val="000000"/>
                </a:solidFill>
              </a:rPr>
              <a:t>nonzero</a:t>
            </a:r>
          </a:p>
          <a:p>
            <a:pPr lvl="1">
              <a:lnSpc>
                <a:spcPct val="100000"/>
              </a:lnSpc>
              <a:spcBef>
                <a:spcPts val="600"/>
              </a:spcBef>
              <a:buClr>
                <a:schemeClr val="tx2"/>
              </a:buClr>
            </a:pPr>
            <a:r>
              <a:rPr kumimoji="1" lang="en-US" altLang="zh-CN" dirty="0" err="1">
                <a:solidFill>
                  <a:srgbClr val="FF0000"/>
                </a:solidFill>
              </a:rPr>
              <a:t>NaNs</a:t>
            </a:r>
            <a:r>
              <a:rPr kumimoji="1" lang="en-US" altLang="zh-CN" dirty="0">
                <a:solidFill>
                  <a:srgbClr val="FF0000"/>
                </a:solidFill>
              </a:rPr>
              <a:t> can help with debugging</a:t>
            </a:r>
          </a:p>
          <a:p>
            <a:pPr>
              <a:lnSpc>
                <a:spcPct val="100000"/>
              </a:lnSpc>
              <a:spcBef>
                <a:spcPts val="600"/>
              </a:spcBef>
            </a:pPr>
            <a:endParaRPr lang="zh-CN" altLang="en-US" dirty="0">
              <a:solidFill>
                <a:srgbClr val="FF3300"/>
              </a:solidFill>
            </a:endParaRPr>
          </a:p>
        </p:txBody>
      </p:sp>
      <p:graphicFrame>
        <p:nvGraphicFramePr>
          <p:cNvPr id="37893" name="Object 5"/>
          <p:cNvGraphicFramePr>
            <a:graphicFrameLocks noChangeAspect="1"/>
          </p:cNvGraphicFramePr>
          <p:nvPr>
            <p:extLst>
              <p:ext uri="{D42A27DB-BD31-4B8C-83A1-F6EECF244321}">
                <p14:modId xmlns:p14="http://schemas.microsoft.com/office/powerpoint/2010/main" val="534246076"/>
              </p:ext>
            </p:extLst>
          </p:nvPr>
        </p:nvGraphicFramePr>
        <p:xfrm>
          <a:off x="898529" y="5539733"/>
          <a:ext cx="7242218" cy="875736"/>
        </p:xfrm>
        <a:graphic>
          <a:graphicData uri="http://schemas.openxmlformats.org/presentationml/2006/ole">
            <mc:AlternateContent xmlns:mc="http://schemas.openxmlformats.org/markup-compatibility/2006">
              <mc:Choice xmlns:v="urn:schemas-microsoft-com:vml" Requires="v">
                <p:oleObj spid="_x0000_s1025" name="公式" r:id="rId3" imgW="3911400" imgH="482400" progId="Equation.3">
                  <p:embed/>
                </p:oleObj>
              </mc:Choice>
              <mc:Fallback>
                <p:oleObj name="公式" r:id="rId3" imgW="3911400" imgH="482400" progId="Equation.3">
                  <p:embed/>
                  <p:pic>
                    <p:nvPicPr>
                      <p:cNvPr id="3789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8529" y="5539733"/>
                        <a:ext cx="7242218" cy="875736"/>
                      </a:xfrm>
                      <a:prstGeom prst="rect">
                        <a:avLst/>
                      </a:prstGeom>
                      <a:noFill/>
                      <a:ln>
                        <a:solidFill>
                          <a:srgbClr val="C00000"/>
                        </a:solidFill>
                      </a:ln>
                      <a:effectLst/>
                    </p:spPr>
                  </p:pic>
                </p:oleObj>
              </mc:Fallback>
            </mc:AlternateContent>
          </a:graphicData>
        </a:graphic>
      </p:graphicFrame>
      <p:sp>
        <p:nvSpPr>
          <p:cNvPr id="5" name="Rectangle 2"/>
          <p:cNvSpPr>
            <a:spLocks noGrp="1" noChangeArrowheads="1"/>
          </p:cNvSpPr>
          <p:nvPr>
            <p:ph type="title"/>
          </p:nvPr>
        </p:nvSpPr>
        <p:spPr bwMode="auto">
          <a:xfrm>
            <a:off x="1115616" y="116633"/>
            <a:ext cx="6912767" cy="4320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700" b="1" dirty="0">
                <a:latin typeface="微软雅黑" charset="-122"/>
              </a:rPr>
              <a:t>2.4.3 </a:t>
            </a:r>
            <a:r>
              <a:rPr lang="zh-CN" altLang="en-US" sz="2700" b="1" dirty="0">
                <a:latin typeface="微软雅黑" charset="-122"/>
              </a:rPr>
              <a:t>数值数据的浮点表示</a:t>
            </a:r>
            <a:r>
              <a:rPr lang="en-US" altLang="zh-CN" sz="2700" b="1" dirty="0">
                <a:latin typeface="微软雅黑" charset="-122"/>
              </a:rPr>
              <a:t>——IEEE</a:t>
            </a:r>
            <a:r>
              <a:rPr lang="zh-CN" altLang="en-US" sz="2700" b="1" dirty="0">
                <a:latin typeface="微软雅黑" charset="-122"/>
              </a:rPr>
              <a:t> </a:t>
            </a:r>
            <a:r>
              <a:rPr lang="en-US" altLang="zh-CN" sz="2700" b="1" dirty="0">
                <a:latin typeface="微软雅黑" charset="-122"/>
              </a:rPr>
              <a:t>754</a:t>
            </a:r>
            <a:br>
              <a:rPr lang="en-US" altLang="zh-CN" sz="2700" b="1" dirty="0">
                <a:latin typeface="微软雅黑" charset="-122"/>
              </a:rPr>
            </a:br>
            <a:r>
              <a:rPr lang="en-US" altLang="zh-CN" sz="2800" dirty="0">
                <a:latin typeface="微软雅黑" charset="-122"/>
                <a:ea typeface="微软雅黑" charset="-122"/>
              </a:rPr>
              <a:t> </a:t>
            </a:r>
            <a:r>
              <a:rPr lang="en-US" altLang="zh-CN" sz="2000" dirty="0">
                <a:latin typeface="微软雅黑" charset="-122"/>
                <a:ea typeface="微软雅黑" charset="-122"/>
              </a:rPr>
              <a:t>Float point representation</a:t>
            </a:r>
            <a:r>
              <a:rPr lang="en-US" altLang="zh-CN" sz="2000" dirty="0">
                <a:latin typeface="微软雅黑" charset="-122"/>
              </a:rPr>
              <a:t> ——IEEE754</a:t>
            </a:r>
            <a:endParaRPr lang="en-US" altLang="zh-CN" sz="2000" b="1" dirty="0">
              <a:latin typeface="微软雅黑" charset="-122"/>
            </a:endParaRPr>
          </a:p>
        </p:txBody>
      </p:sp>
    </p:spTree>
    <p:extLst>
      <p:ext uri="{BB962C8B-B14F-4D97-AF65-F5344CB8AC3E}">
        <p14:creationId xmlns:p14="http://schemas.microsoft.com/office/powerpoint/2010/main" val="2363819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890">
                                            <p:txEl>
                                              <p:pRg st="3" end="3"/>
                                            </p:txEl>
                                          </p:spTgt>
                                        </p:tgtEl>
                                        <p:attrNameLst>
                                          <p:attrName>style.visibility</p:attrName>
                                        </p:attrNameLst>
                                      </p:cBhvr>
                                      <p:to>
                                        <p:strVal val="visible"/>
                                      </p:to>
                                    </p:set>
                                    <p:animEffect transition="in" filter="blinds(horizontal)">
                                      <p:cBhvr>
                                        <p:cTn id="7" dur="500"/>
                                        <p:tgtEl>
                                          <p:spTgt spid="37890">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7890">
                                            <p:txEl>
                                              <p:pRg st="4" end="4"/>
                                            </p:txEl>
                                          </p:spTgt>
                                        </p:tgtEl>
                                        <p:attrNameLst>
                                          <p:attrName>style.visibility</p:attrName>
                                        </p:attrNameLst>
                                      </p:cBhvr>
                                      <p:to>
                                        <p:strVal val="visible"/>
                                      </p:to>
                                    </p:set>
                                    <p:animEffect transition="in" filter="blinds(horizontal)">
                                      <p:cBhvr>
                                        <p:cTn id="10" dur="500"/>
                                        <p:tgtEl>
                                          <p:spTgt spid="37890">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7890">
                                            <p:txEl>
                                              <p:pRg st="5" end="5"/>
                                            </p:txEl>
                                          </p:spTgt>
                                        </p:tgtEl>
                                        <p:attrNameLst>
                                          <p:attrName>style.visibility</p:attrName>
                                        </p:attrNameLst>
                                      </p:cBhvr>
                                      <p:to>
                                        <p:strVal val="visible"/>
                                      </p:to>
                                    </p:set>
                                    <p:animEffect transition="in" filter="blinds(horizontal)">
                                      <p:cBhvr>
                                        <p:cTn id="13" dur="500"/>
                                        <p:tgtEl>
                                          <p:spTgt spid="37890">
                                            <p:txEl>
                                              <p:pRg st="5" end="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7893"/>
                                        </p:tgtEl>
                                        <p:attrNameLst>
                                          <p:attrName>style.visibility</p:attrName>
                                        </p:attrNameLst>
                                      </p:cBhvr>
                                      <p:to>
                                        <p:strVal val="visible"/>
                                      </p:to>
                                    </p:set>
                                    <p:animEffect transition="in" filter="blinds(horizontal)">
                                      <p:cBhvr>
                                        <p:cTn id="18" dur="500"/>
                                        <p:tgtEl>
                                          <p:spTgt spid="37893"/>
                                        </p:tgtEl>
                                      </p:cBhvr>
                                    </p:animEffect>
                                  </p:childTnLst>
                                  <p:subTnLst>
                                    <p:set>
                                      <p:cBhvr override="childStyle">
                                        <p:cTn dur="1" fill="hold" display="0" masterRel="nextClick" afterEffect="1"/>
                                        <p:tgtEl>
                                          <p:spTgt spid="37893"/>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37890">
                                            <p:txEl>
                                              <p:pRg st="6" end="6"/>
                                            </p:txEl>
                                          </p:spTgt>
                                        </p:tgtEl>
                                        <p:attrNameLst>
                                          <p:attrName>style.visibility</p:attrName>
                                        </p:attrNameLst>
                                      </p:cBhvr>
                                      <p:to>
                                        <p:strVal val="visible"/>
                                      </p:to>
                                    </p:set>
                                    <p:animEffect transition="in" filter="blinds(horizontal)">
                                      <p:cBhvr>
                                        <p:cTn id="23" dur="500"/>
                                        <p:tgtEl>
                                          <p:spTgt spid="37890">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7890">
                                            <p:txEl>
                                              <p:pRg st="7" end="7"/>
                                            </p:txEl>
                                          </p:spTgt>
                                        </p:tgtEl>
                                        <p:attrNameLst>
                                          <p:attrName>style.visibility</p:attrName>
                                        </p:attrNameLst>
                                      </p:cBhvr>
                                      <p:to>
                                        <p:strVal val="visible"/>
                                      </p:to>
                                    </p:set>
                                    <p:animEffect transition="in" filter="blinds(horizontal)">
                                      <p:cBhvr>
                                        <p:cTn id="26" dur="500"/>
                                        <p:tgtEl>
                                          <p:spTgt spid="37890">
                                            <p:txEl>
                                              <p:pRg st="7" end="7"/>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7890">
                                            <p:txEl>
                                              <p:pRg st="8" end="8"/>
                                            </p:txEl>
                                          </p:spTgt>
                                        </p:tgtEl>
                                        <p:attrNameLst>
                                          <p:attrName>style.visibility</p:attrName>
                                        </p:attrNameLst>
                                      </p:cBhvr>
                                      <p:to>
                                        <p:strVal val="visible"/>
                                      </p:to>
                                    </p:set>
                                    <p:animEffect transition="in" filter="blinds(horizontal)">
                                      <p:cBhvr>
                                        <p:cTn id="29" dur="500"/>
                                        <p:tgtEl>
                                          <p:spTgt spid="37890">
                                            <p:txEl>
                                              <p:pRg st="8" end="8"/>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7890">
                                            <p:txEl>
                                              <p:pRg st="9" end="9"/>
                                            </p:txEl>
                                          </p:spTgt>
                                        </p:tgtEl>
                                        <p:attrNameLst>
                                          <p:attrName>style.visibility</p:attrName>
                                        </p:attrNameLst>
                                      </p:cBhvr>
                                      <p:to>
                                        <p:strVal val="visible"/>
                                      </p:to>
                                    </p:set>
                                    <p:animEffect transition="in" filter="blinds(horizontal)">
                                      <p:cBhvr>
                                        <p:cTn id="32" dur="500"/>
                                        <p:tgtEl>
                                          <p:spTgt spid="3789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AutoShape 6" descr="http://fzone.oushinet.com/bbs/data/attachment/forum/201405/16/051142lrtiydwxrn1xz0lw.jpg"/>
          <p:cNvSpPr>
            <a:spLocks noChangeAspect="1" noChangeArrowheads="1"/>
          </p:cNvSpPr>
          <p:nvPr/>
        </p:nvSpPr>
        <p:spPr bwMode="auto">
          <a:xfrm>
            <a:off x="-72638" y="-613252"/>
            <a:ext cx="228631" cy="22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graphicFrame>
        <p:nvGraphicFramePr>
          <p:cNvPr id="105475" name="Object 4"/>
          <p:cNvGraphicFramePr>
            <a:graphicFrameLocks noChangeAspect="1"/>
          </p:cNvGraphicFramePr>
          <p:nvPr/>
        </p:nvGraphicFramePr>
        <p:xfrm>
          <a:off x="329980" y="1052736"/>
          <a:ext cx="8346475" cy="5805263"/>
        </p:xfrm>
        <a:graphic>
          <a:graphicData uri="http://schemas.openxmlformats.org/presentationml/2006/ole">
            <mc:AlternateContent xmlns:mc="http://schemas.openxmlformats.org/markup-compatibility/2006">
              <mc:Choice xmlns:v="urn:schemas-microsoft-com:vml" Requires="v">
                <p:oleObj spid="_x0000_s2049" name="文档" r:id="rId4" imgW="7124700" imgH="4914900" progId="Word.Document.8">
                  <p:embed/>
                </p:oleObj>
              </mc:Choice>
              <mc:Fallback>
                <p:oleObj name="文档" r:id="rId4" imgW="7124700" imgH="4914900" progId="Word.Document.8">
                  <p:embed/>
                  <p:pic>
                    <p:nvPicPr>
                      <p:cNvPr id="105475" name="Object 4"/>
                      <p:cNvPicPr>
                        <a:picLocks noChangeAspect="1" noChangeArrowheads="1"/>
                      </p:cNvPicPr>
                      <p:nvPr/>
                    </p:nvPicPr>
                    <p:blipFill>
                      <a:blip r:embed="rId5">
                        <a:extLst>
                          <a:ext uri="{28A0092B-C50C-407E-A947-70E740481C1C}">
                            <a14:useLocalDpi xmlns:a14="http://schemas.microsoft.com/office/drawing/2010/main" val="0"/>
                          </a:ext>
                        </a:extLst>
                      </a:blip>
                      <a:srcRect l="21265" r="21838" b="38179"/>
                      <a:stretch>
                        <a:fillRect/>
                      </a:stretch>
                    </p:blipFill>
                    <p:spPr bwMode="auto">
                      <a:xfrm>
                        <a:off x="329980" y="1052736"/>
                        <a:ext cx="8346475" cy="5805263"/>
                      </a:xfrm>
                      <a:prstGeom prst="rect">
                        <a:avLst/>
                      </a:prstGeom>
                      <a:noFill/>
                      <a:ln>
                        <a:noFill/>
                      </a:ln>
                    </p:spPr>
                  </p:pic>
                </p:oleObj>
              </mc:Fallback>
            </mc:AlternateContent>
          </a:graphicData>
        </a:graphic>
      </p:graphicFrame>
      <p:sp>
        <p:nvSpPr>
          <p:cNvPr id="2" name="圆角矩形 1"/>
          <p:cNvSpPr>
            <a:spLocks noChangeArrowheads="1"/>
          </p:cNvSpPr>
          <p:nvPr/>
        </p:nvSpPr>
        <p:spPr bwMode="auto">
          <a:xfrm>
            <a:off x="2775278" y="1505890"/>
            <a:ext cx="1351534" cy="4875437"/>
          </a:xfrm>
          <a:prstGeom prst="roundRect">
            <a:avLst>
              <a:gd name="adj" fmla="val 16667"/>
            </a:avLst>
          </a:prstGeom>
          <a:noFill/>
          <a:ln w="38100">
            <a:solidFill>
              <a:srgbClr val="FF0000"/>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kumimoji="1" lang="zh-CN" altLang="en-US">
              <a:solidFill>
                <a:schemeClr val="lt1"/>
              </a:solidFill>
              <a:latin typeface="+mn-lt"/>
              <a:ea typeface="+mn-ea"/>
            </a:endParaRPr>
          </a:p>
        </p:txBody>
      </p:sp>
      <p:sp>
        <p:nvSpPr>
          <p:cNvPr id="6" name="圆角矩形 5"/>
          <p:cNvSpPr>
            <a:spLocks noChangeArrowheads="1"/>
          </p:cNvSpPr>
          <p:nvPr/>
        </p:nvSpPr>
        <p:spPr bwMode="auto">
          <a:xfrm>
            <a:off x="5580112" y="1451976"/>
            <a:ext cx="1512168" cy="4929351"/>
          </a:xfrm>
          <a:prstGeom prst="roundRect">
            <a:avLst>
              <a:gd name="adj" fmla="val 16667"/>
            </a:avLst>
          </a:prstGeom>
          <a:noFill/>
          <a:ln w="38100">
            <a:solidFill>
              <a:srgbClr val="FF0000"/>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kumimoji="1" lang="zh-CN" altLang="en-US">
              <a:solidFill>
                <a:schemeClr val="lt1"/>
              </a:solidFill>
              <a:latin typeface="+mn-lt"/>
              <a:ea typeface="+mn-ea"/>
            </a:endParaRPr>
          </a:p>
        </p:txBody>
      </p:sp>
      <p:sp>
        <p:nvSpPr>
          <p:cNvPr id="7" name="圆角矩形 6"/>
          <p:cNvSpPr>
            <a:spLocks noChangeArrowheads="1"/>
          </p:cNvSpPr>
          <p:nvPr/>
        </p:nvSpPr>
        <p:spPr bwMode="auto">
          <a:xfrm>
            <a:off x="5273965" y="1047111"/>
            <a:ext cx="3186467" cy="404865"/>
          </a:xfrm>
          <a:prstGeom prst="roundRect">
            <a:avLst>
              <a:gd name="adj" fmla="val 16667"/>
            </a:avLst>
          </a:prstGeom>
          <a:noFill/>
          <a:ln w="38100">
            <a:solidFill>
              <a:srgbClr val="FF0000"/>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kumimoji="1" lang="zh-CN" altLang="en-US">
              <a:solidFill>
                <a:schemeClr val="lt1"/>
              </a:solidFill>
              <a:latin typeface="+mn-lt"/>
              <a:ea typeface="+mn-ea"/>
            </a:endParaRPr>
          </a:p>
        </p:txBody>
      </p:sp>
      <p:sp>
        <p:nvSpPr>
          <p:cNvPr id="10" name="Rectangle 2"/>
          <p:cNvSpPr>
            <a:spLocks noGrp="1" noChangeArrowheads="1"/>
          </p:cNvSpPr>
          <p:nvPr>
            <p:ph type="title"/>
          </p:nvPr>
        </p:nvSpPr>
        <p:spPr bwMode="auto">
          <a:xfrm>
            <a:off x="1115616" y="116633"/>
            <a:ext cx="6912767" cy="4320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700" b="1" dirty="0">
                <a:latin typeface="微软雅黑" charset="-122"/>
              </a:rPr>
              <a:t>2.4.3 </a:t>
            </a:r>
            <a:r>
              <a:rPr lang="zh-CN" altLang="en-US" sz="2700" b="1" dirty="0">
                <a:latin typeface="微软雅黑" charset="-122"/>
              </a:rPr>
              <a:t>数值数据的浮点表示</a:t>
            </a:r>
            <a:r>
              <a:rPr lang="en-US" altLang="zh-CN" sz="2700" b="1" dirty="0">
                <a:latin typeface="微软雅黑" charset="-122"/>
              </a:rPr>
              <a:t>——IEEE</a:t>
            </a:r>
            <a:r>
              <a:rPr lang="zh-CN" altLang="en-US" sz="2700" b="1" dirty="0">
                <a:latin typeface="微软雅黑" charset="-122"/>
              </a:rPr>
              <a:t> </a:t>
            </a:r>
            <a:r>
              <a:rPr lang="en-US" altLang="zh-CN" sz="2700" b="1" dirty="0">
                <a:latin typeface="微软雅黑" charset="-122"/>
              </a:rPr>
              <a:t>754</a:t>
            </a:r>
            <a:br>
              <a:rPr lang="en-US" altLang="zh-CN" sz="2700" b="1" dirty="0">
                <a:latin typeface="微软雅黑" charset="-122"/>
              </a:rPr>
            </a:br>
            <a:r>
              <a:rPr lang="en-US" altLang="zh-CN" sz="2800" dirty="0">
                <a:latin typeface="微软雅黑" charset="-122"/>
                <a:ea typeface="微软雅黑" charset="-122"/>
              </a:rPr>
              <a:t> </a:t>
            </a:r>
            <a:r>
              <a:rPr lang="en-US" altLang="zh-CN" sz="2000" dirty="0">
                <a:latin typeface="微软雅黑" charset="-122"/>
                <a:ea typeface="微软雅黑" charset="-122"/>
              </a:rPr>
              <a:t>Float point representation</a:t>
            </a:r>
            <a:r>
              <a:rPr lang="en-US" altLang="zh-CN" sz="2000" dirty="0">
                <a:latin typeface="微软雅黑" charset="-122"/>
              </a:rPr>
              <a:t> ——IEEE754</a:t>
            </a:r>
            <a:endParaRPr lang="en-US" altLang="zh-CN" sz="2000" b="1" dirty="0">
              <a:latin typeface="微软雅黑" charset="-122"/>
            </a:endParaRPr>
          </a:p>
        </p:txBody>
      </p:sp>
    </p:spTree>
    <p:extLst>
      <p:ext uri="{BB962C8B-B14F-4D97-AF65-F5344CB8AC3E}">
        <p14:creationId xmlns:p14="http://schemas.microsoft.com/office/powerpoint/2010/main" val="260648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par>
                          <p:cTn id="7" fill="hold" nodeType="afterGroup">
                            <p:stCondLst>
                              <p:cond delay="0"/>
                            </p:stCondLst>
                            <p:childTnLst>
                              <p:par>
                                <p:cTn id="8" presetID="9"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
                                        </p:tgtEl>
                                        <p:attrNameLst>
                                          <p:attrName>style.visibility</p:attrName>
                                        </p:attrNameLst>
                                      </p:cBhvr>
                                      <p:to>
                                        <p:strVal val="hidden"/>
                                      </p:to>
                                    </p:set>
                                  </p:childTnLst>
                                </p:cTn>
                              </p:par>
                            </p:childTnLst>
                          </p:cTn>
                        </p:par>
                        <p:par>
                          <p:cTn id="15" fill="hold" nodeType="afterGroup">
                            <p:stCondLst>
                              <p:cond delay="0"/>
                            </p:stCondLst>
                            <p:childTnLst>
                              <p:par>
                                <p:cTn id="16" presetID="9"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ChangeArrowheads="1"/>
          </p:cNvSpPr>
          <p:nvPr>
            <p:ph type="body" idx="1"/>
          </p:nvPr>
        </p:nvSpPr>
        <p:spPr>
          <a:xfrm>
            <a:off x="395288" y="764704"/>
            <a:ext cx="8456612" cy="5616624"/>
          </a:xfrm>
        </p:spPr>
        <p:txBody>
          <a:bodyPr/>
          <a:lstStyle/>
          <a:p>
            <a:pPr marL="342900" indent="-342900">
              <a:lnSpc>
                <a:spcPct val="100000"/>
              </a:lnSpc>
              <a:spcBef>
                <a:spcPts val="900"/>
              </a:spcBef>
              <a:buClr>
                <a:schemeClr val="tx2"/>
              </a:buClr>
            </a:pPr>
            <a:r>
              <a:rPr lang="zh-CN" altLang="en-US" dirty="0">
                <a:solidFill>
                  <a:srgbClr val="FF0000"/>
                </a:solidFill>
              </a:rPr>
              <a:t>单精度可表示值的范围是多少</a:t>
            </a:r>
            <a:r>
              <a:rPr lang="en-US" altLang="zh-CN" dirty="0">
                <a:solidFill>
                  <a:srgbClr val="FF0000"/>
                </a:solidFill>
              </a:rPr>
              <a:t>?</a:t>
            </a:r>
          </a:p>
          <a:p>
            <a:pPr marL="742950" lvl="1" indent="-384175">
              <a:lnSpc>
                <a:spcPct val="100000"/>
              </a:lnSpc>
              <a:spcBef>
                <a:spcPts val="900"/>
              </a:spcBef>
              <a:buFont typeface="Wingdings" charset="2"/>
              <a:buNone/>
            </a:pPr>
            <a:r>
              <a:rPr lang="en-US" altLang="zh-CN" dirty="0"/>
              <a:t>The largest number for single</a:t>
            </a:r>
            <a:r>
              <a:rPr lang="zh-CN" altLang="en-US" dirty="0"/>
              <a:t>：</a:t>
            </a:r>
            <a:r>
              <a:rPr lang="en-US" altLang="zh-CN" dirty="0"/>
              <a:t> +1.11…1×2</a:t>
            </a:r>
            <a:r>
              <a:rPr lang="en-US" altLang="zh-CN" baseline="30000" dirty="0"/>
              <a:t>127</a:t>
            </a:r>
          </a:p>
          <a:p>
            <a:pPr marL="742950" lvl="1" indent="-384175">
              <a:lnSpc>
                <a:spcPct val="100000"/>
              </a:lnSpc>
              <a:spcBef>
                <a:spcPts val="900"/>
              </a:spcBef>
              <a:buFont typeface="Wingdings" charset="2"/>
              <a:buNone/>
            </a:pPr>
            <a:r>
              <a:rPr lang="en-US" altLang="zh-CN" dirty="0"/>
              <a:t>The least number for single</a:t>
            </a:r>
            <a:r>
              <a:rPr lang="zh-CN" altLang="en-US" dirty="0"/>
              <a:t>：</a:t>
            </a:r>
            <a:r>
              <a:rPr lang="en-US" altLang="zh-CN" dirty="0"/>
              <a:t>+1.0…0×2</a:t>
            </a:r>
            <a:r>
              <a:rPr lang="en-US" altLang="zh-CN" baseline="30000" dirty="0"/>
              <a:t>-126</a:t>
            </a:r>
          </a:p>
          <a:p>
            <a:pPr marL="742950" lvl="1" indent="-384175">
              <a:lnSpc>
                <a:spcPct val="100000"/>
              </a:lnSpc>
              <a:spcBef>
                <a:spcPts val="900"/>
              </a:spcBef>
              <a:buFont typeface="Wingdings" charset="2"/>
              <a:buNone/>
            </a:pPr>
            <a:r>
              <a:rPr lang="en-US" altLang="zh-CN" dirty="0"/>
              <a:t> </a:t>
            </a:r>
            <a:r>
              <a:rPr lang="en-US" altLang="zh-CN" dirty="0">
                <a:solidFill>
                  <a:srgbClr val="FF0000"/>
                </a:solidFill>
              </a:rPr>
              <a:t>How about double?   </a:t>
            </a:r>
            <a:r>
              <a:rPr lang="en-US" altLang="zh-CN" dirty="0"/>
              <a:t>+1.11…1×2</a:t>
            </a:r>
            <a:r>
              <a:rPr lang="en-US" altLang="zh-CN" baseline="30000" dirty="0"/>
              <a:t>1023</a:t>
            </a:r>
          </a:p>
          <a:p>
            <a:pPr marL="342900" indent="-342900">
              <a:lnSpc>
                <a:spcPct val="100000"/>
              </a:lnSpc>
              <a:spcBef>
                <a:spcPts val="900"/>
              </a:spcBef>
              <a:buClr>
                <a:schemeClr val="tx2"/>
              </a:buClr>
            </a:pPr>
            <a:r>
              <a:rPr lang="zh-CN" altLang="en-US" dirty="0">
                <a:solidFill>
                  <a:srgbClr val="FF0000"/>
                </a:solidFill>
              </a:rPr>
              <a:t>强制类型转换会如何呢</a:t>
            </a:r>
            <a:r>
              <a:rPr lang="en-US" altLang="zh-CN" dirty="0">
                <a:solidFill>
                  <a:srgbClr val="FF0000"/>
                </a:solidFill>
              </a:rPr>
              <a:t>?</a:t>
            </a:r>
          </a:p>
          <a:p>
            <a:pPr marL="342900" indent="-342900">
              <a:lnSpc>
                <a:spcPct val="100000"/>
              </a:lnSpc>
              <a:spcBef>
                <a:spcPts val="900"/>
              </a:spcBef>
              <a:buFont typeface="Wingdings" charset="2"/>
              <a:buNone/>
            </a:pPr>
            <a:r>
              <a:rPr lang="en-US" altLang="zh-CN" sz="2000" dirty="0"/>
              <a:t>		</a:t>
            </a:r>
            <a:r>
              <a:rPr lang="en-US" altLang="zh-CN" sz="2000" dirty="0" err="1"/>
              <a:t>i</a:t>
            </a:r>
            <a:r>
              <a:rPr lang="en-US" altLang="zh-CN" sz="2000" dirty="0"/>
              <a:t> = </a:t>
            </a:r>
            <a:r>
              <a:rPr lang="en-US" altLang="zh-CN" sz="2000" dirty="0" err="1"/>
              <a:t>int</a:t>
            </a:r>
            <a:r>
              <a:rPr lang="en-US" altLang="zh-CN" sz="2000" dirty="0"/>
              <a:t> (float) </a:t>
            </a:r>
            <a:r>
              <a:rPr lang="en-US" altLang="zh-CN" sz="2000" dirty="0" err="1"/>
              <a:t>i</a:t>
            </a:r>
            <a:endParaRPr lang="en-US" altLang="zh-CN" sz="2000" dirty="0"/>
          </a:p>
          <a:p>
            <a:pPr marL="342900" indent="-342900">
              <a:lnSpc>
                <a:spcPct val="100000"/>
              </a:lnSpc>
              <a:spcBef>
                <a:spcPts val="900"/>
              </a:spcBef>
              <a:buFont typeface="Wingdings" charset="2"/>
              <a:buNone/>
            </a:pPr>
            <a:r>
              <a:rPr lang="en-US" altLang="zh-CN" sz="2000" dirty="0"/>
              <a:t>		f = float (</a:t>
            </a:r>
            <a:r>
              <a:rPr lang="en-US" altLang="zh-CN" sz="2000" dirty="0" err="1"/>
              <a:t>int</a:t>
            </a:r>
            <a:r>
              <a:rPr lang="en-US" altLang="zh-CN" sz="2000" dirty="0"/>
              <a:t>) f</a:t>
            </a:r>
          </a:p>
          <a:p>
            <a:pPr marL="342900" indent="-342900">
              <a:lnSpc>
                <a:spcPct val="100000"/>
              </a:lnSpc>
              <a:spcBef>
                <a:spcPts val="900"/>
              </a:spcBef>
              <a:buClr>
                <a:schemeClr val="tx2"/>
              </a:buClr>
            </a:pPr>
            <a:r>
              <a:rPr lang="zh-CN" altLang="en-US" dirty="0">
                <a:solidFill>
                  <a:srgbClr val="FF0000"/>
                </a:solidFill>
              </a:rPr>
              <a:t>浮点加法满足结合律吗</a:t>
            </a:r>
            <a:r>
              <a:rPr lang="en-US" altLang="zh-CN" sz="2000" dirty="0">
                <a:solidFill>
                  <a:srgbClr val="FF0000"/>
                </a:solidFill>
              </a:rPr>
              <a:t>?    </a:t>
            </a:r>
            <a:r>
              <a:rPr lang="en-US" altLang="zh-CN" sz="2000" dirty="0"/>
              <a:t> </a:t>
            </a:r>
            <a:r>
              <a:rPr lang="en-US" altLang="zh-CN" sz="2000" dirty="0" err="1">
                <a:solidFill>
                  <a:srgbClr val="0000CC"/>
                </a:solidFill>
              </a:rPr>
              <a:t>Flase</a:t>
            </a:r>
            <a:r>
              <a:rPr lang="en-US" altLang="zh-CN" sz="2000" dirty="0">
                <a:solidFill>
                  <a:srgbClr val="0000CC"/>
                </a:solidFill>
              </a:rPr>
              <a:t>!</a:t>
            </a:r>
            <a:endParaRPr lang="en-US" altLang="zh-CN" dirty="0">
              <a:solidFill>
                <a:srgbClr val="0000CC"/>
              </a:solidFill>
            </a:endParaRPr>
          </a:p>
          <a:p>
            <a:pPr marL="342900" indent="-342900">
              <a:lnSpc>
                <a:spcPct val="100000"/>
              </a:lnSpc>
              <a:spcBef>
                <a:spcPts val="900"/>
              </a:spcBef>
              <a:buFont typeface="Wingdings" charset="2"/>
              <a:buNone/>
            </a:pPr>
            <a:r>
              <a:rPr lang="en-US" altLang="zh-CN" sz="3200" dirty="0"/>
              <a:t>     </a:t>
            </a:r>
            <a:r>
              <a:rPr lang="en-US" altLang="zh-CN" sz="2000" dirty="0"/>
              <a:t>x = – 1.5 × 10</a:t>
            </a:r>
            <a:r>
              <a:rPr lang="en-US" altLang="zh-CN" sz="2000" baseline="30000" dirty="0"/>
              <a:t>38</a:t>
            </a:r>
            <a:r>
              <a:rPr lang="en-US" altLang="zh-CN" sz="2000" dirty="0"/>
              <a:t>,   y = 1.5 × 10</a:t>
            </a:r>
            <a:r>
              <a:rPr lang="en-US" altLang="zh-CN" sz="2000" baseline="30000" dirty="0"/>
              <a:t>38</a:t>
            </a:r>
            <a:r>
              <a:rPr lang="en-US" altLang="zh-CN" sz="2000" dirty="0"/>
              <a:t>,    z = 1.0</a:t>
            </a:r>
          </a:p>
          <a:p>
            <a:pPr marL="342900" indent="-342900">
              <a:lnSpc>
                <a:spcPct val="100000"/>
              </a:lnSpc>
              <a:spcBef>
                <a:spcPts val="900"/>
              </a:spcBef>
              <a:buFont typeface="Wingdings" charset="2"/>
              <a:buNone/>
            </a:pPr>
            <a:r>
              <a:rPr lang="en-US" altLang="zh-CN" dirty="0">
                <a:solidFill>
                  <a:srgbClr val="0000CC"/>
                </a:solidFill>
              </a:rPr>
              <a:t>     </a:t>
            </a:r>
            <a:r>
              <a:rPr lang="en-US" altLang="zh-CN" sz="2000" dirty="0">
                <a:solidFill>
                  <a:srgbClr val="0000CC"/>
                </a:solidFill>
              </a:rPr>
              <a:t>(x + y) + z = (–1.5×10</a:t>
            </a:r>
            <a:r>
              <a:rPr lang="en-US" altLang="zh-CN" sz="2000" baseline="30000" dirty="0">
                <a:solidFill>
                  <a:srgbClr val="0000CC"/>
                </a:solidFill>
              </a:rPr>
              <a:t>38 </a:t>
            </a:r>
            <a:r>
              <a:rPr lang="en-US" altLang="zh-CN" sz="2000" dirty="0">
                <a:solidFill>
                  <a:srgbClr val="0000CC"/>
                </a:solidFill>
              </a:rPr>
              <a:t>+ 1.5×10</a:t>
            </a:r>
            <a:r>
              <a:rPr lang="en-US" altLang="zh-CN" sz="2000" baseline="30000" dirty="0">
                <a:solidFill>
                  <a:srgbClr val="0000CC"/>
                </a:solidFill>
              </a:rPr>
              <a:t>38 </a:t>
            </a:r>
            <a:r>
              <a:rPr lang="en-US" altLang="zh-CN" sz="2000" dirty="0">
                <a:solidFill>
                  <a:srgbClr val="0000CC"/>
                </a:solidFill>
              </a:rPr>
              <a:t>)</a:t>
            </a:r>
            <a:r>
              <a:rPr lang="en-US" altLang="zh-CN" sz="2000" baseline="30000" dirty="0">
                <a:solidFill>
                  <a:srgbClr val="0000CC"/>
                </a:solidFill>
              </a:rPr>
              <a:t> </a:t>
            </a:r>
            <a:r>
              <a:rPr lang="en-US" altLang="zh-CN" sz="2000" dirty="0">
                <a:solidFill>
                  <a:srgbClr val="0000CC"/>
                </a:solidFill>
              </a:rPr>
              <a:t>+ 1.0 = 1.0</a:t>
            </a:r>
          </a:p>
          <a:p>
            <a:pPr marL="342900" indent="-342900">
              <a:lnSpc>
                <a:spcPct val="100000"/>
              </a:lnSpc>
              <a:spcBef>
                <a:spcPts val="900"/>
              </a:spcBef>
              <a:buFont typeface="Wingdings" charset="2"/>
              <a:buNone/>
            </a:pPr>
            <a:r>
              <a:rPr lang="en-US" altLang="zh-CN" sz="2000" dirty="0">
                <a:solidFill>
                  <a:srgbClr val="0000CC"/>
                </a:solidFill>
              </a:rPr>
              <a:t>      x + (y + z) = –1.5×10</a:t>
            </a:r>
            <a:r>
              <a:rPr lang="en-US" altLang="zh-CN" sz="2000" baseline="30000" dirty="0">
                <a:solidFill>
                  <a:srgbClr val="0000CC"/>
                </a:solidFill>
              </a:rPr>
              <a:t>38 </a:t>
            </a:r>
            <a:r>
              <a:rPr lang="en-US" altLang="zh-CN" sz="2000" dirty="0">
                <a:solidFill>
                  <a:srgbClr val="0000CC"/>
                </a:solidFill>
              </a:rPr>
              <a:t>+ (1.5×10</a:t>
            </a:r>
            <a:r>
              <a:rPr lang="en-US" altLang="zh-CN" sz="2000" baseline="30000" dirty="0">
                <a:solidFill>
                  <a:srgbClr val="0000CC"/>
                </a:solidFill>
              </a:rPr>
              <a:t>38 </a:t>
            </a:r>
            <a:r>
              <a:rPr lang="en-US" altLang="zh-CN" sz="2000" dirty="0">
                <a:solidFill>
                  <a:srgbClr val="0000CC"/>
                </a:solidFill>
              </a:rPr>
              <a:t>+ 1.0) = 0.0</a:t>
            </a:r>
          </a:p>
          <a:p>
            <a:pPr>
              <a:lnSpc>
                <a:spcPct val="100000"/>
              </a:lnSpc>
              <a:spcBef>
                <a:spcPts val="900"/>
              </a:spcBef>
              <a:buNone/>
            </a:pPr>
            <a:r>
              <a:rPr lang="en-US" altLang="zh-CN" baseline="30000" dirty="0">
                <a:solidFill>
                  <a:srgbClr val="0000CC"/>
                </a:solidFill>
              </a:rPr>
              <a:t>	</a:t>
            </a:r>
            <a:r>
              <a:rPr lang="zh-CN" altLang="en-US" dirty="0">
                <a:solidFill>
                  <a:srgbClr val="FF0000"/>
                </a:solidFill>
              </a:rPr>
              <a:t>结论：</a:t>
            </a:r>
            <a:r>
              <a:rPr lang="en-US" altLang="zh-CN" dirty="0">
                <a:solidFill>
                  <a:srgbClr val="FF0000"/>
                </a:solidFill>
              </a:rPr>
              <a:t>(x + y) + z</a:t>
            </a:r>
            <a:r>
              <a:rPr lang="zh-CN" altLang="en-US" dirty="0">
                <a:solidFill>
                  <a:srgbClr val="FF0000"/>
                </a:solidFill>
              </a:rPr>
              <a:t> </a:t>
            </a:r>
            <a:r>
              <a:rPr lang="en-US" altLang="zh-CN" dirty="0">
                <a:solidFill>
                  <a:srgbClr val="FF0000"/>
                </a:solidFill>
              </a:rPr>
              <a:t> ≠</a:t>
            </a:r>
            <a:r>
              <a:rPr lang="zh-CN" altLang="en-US" dirty="0">
                <a:solidFill>
                  <a:srgbClr val="FF0000"/>
                </a:solidFill>
              </a:rPr>
              <a:t> </a:t>
            </a:r>
            <a:r>
              <a:rPr lang="en-US" altLang="zh-CN" dirty="0">
                <a:solidFill>
                  <a:srgbClr val="FF0000"/>
                </a:solidFill>
              </a:rPr>
              <a:t> x + (y + z) </a:t>
            </a:r>
            <a:r>
              <a:rPr lang="zh-CN" altLang="en-US" dirty="0">
                <a:solidFill>
                  <a:srgbClr val="FF0000"/>
                </a:solidFill>
              </a:rPr>
              <a:t>      </a:t>
            </a:r>
            <a:r>
              <a:rPr lang="zh-CN" altLang="en-US" dirty="0">
                <a:latin typeface="微软雅黑" charset="-122"/>
                <a:ea typeface="微软雅黑" charset="-122"/>
              </a:rPr>
              <a:t>（</a:t>
            </a:r>
            <a:r>
              <a:rPr lang="en-US" altLang="zh-CN" dirty="0">
                <a:latin typeface="微软雅黑" charset="-122"/>
                <a:ea typeface="微软雅黑" charset="-122"/>
              </a:rPr>
              <a:t>ch3.9</a:t>
            </a:r>
            <a:r>
              <a:rPr lang="zh-CN" altLang="en-US" dirty="0">
                <a:latin typeface="微软雅黑" charset="-122"/>
                <a:ea typeface="微软雅黑" charset="-122"/>
              </a:rPr>
              <a:t>）</a:t>
            </a:r>
          </a:p>
          <a:p>
            <a:pPr marL="342900" indent="-342900">
              <a:lnSpc>
                <a:spcPct val="100000"/>
              </a:lnSpc>
              <a:spcBef>
                <a:spcPts val="900"/>
              </a:spcBef>
              <a:buFont typeface="Wingdings" charset="2"/>
              <a:buNone/>
            </a:pPr>
            <a:endParaRPr lang="zh-CN" altLang="en-US" sz="2800" baseline="30000" dirty="0">
              <a:solidFill>
                <a:srgbClr val="FF0000"/>
              </a:solidFill>
            </a:endParaRPr>
          </a:p>
        </p:txBody>
      </p:sp>
      <p:sp>
        <p:nvSpPr>
          <p:cNvPr id="179202" name="Rectangle 2"/>
          <p:cNvSpPr>
            <a:spLocks noGrp="1" noChangeArrowheads="1"/>
          </p:cNvSpPr>
          <p:nvPr>
            <p:ph type="title"/>
          </p:nvPr>
        </p:nvSpPr>
        <p:spPr>
          <a:xfrm>
            <a:off x="646113" y="112117"/>
            <a:ext cx="7021512" cy="436563"/>
          </a:xfrm>
        </p:spPr>
        <p:txBody>
          <a:bodyPr/>
          <a:lstStyle/>
          <a:p>
            <a:pPr>
              <a:buFont typeface="Wingdings" pitchFamily="2" charset="2"/>
              <a:buChar char="Ø"/>
              <a:defRPr/>
            </a:pPr>
            <a:r>
              <a:rPr lang="en-US" altLang="zh-CN" sz="2000" kern="1200" dirty="0">
                <a:solidFill>
                  <a:srgbClr val="A50021"/>
                </a:solidFill>
                <a:ea typeface="微软雅黑" pitchFamily="34" charset="-122"/>
                <a:cs typeface="+mn-cs"/>
              </a:rPr>
              <a:t>Questions about IEEE 754</a:t>
            </a:r>
            <a:endParaRPr lang="zh-CN" altLang="en-US" sz="2000" kern="1200" dirty="0">
              <a:solidFill>
                <a:srgbClr val="A50021"/>
              </a:solidFill>
              <a:ea typeface="微软雅黑" pitchFamily="34" charset="-122"/>
              <a:cs typeface="+mn-cs"/>
            </a:endParaRPr>
          </a:p>
        </p:txBody>
      </p:sp>
      <p:sp>
        <p:nvSpPr>
          <p:cNvPr id="179204" name="Text Box 4"/>
          <p:cNvSpPr txBox="1">
            <a:spLocks noChangeArrowheads="1"/>
          </p:cNvSpPr>
          <p:nvPr/>
        </p:nvSpPr>
        <p:spPr bwMode="auto">
          <a:xfrm>
            <a:off x="3824288" y="2996952"/>
            <a:ext cx="2959100" cy="457200"/>
          </a:xfrm>
          <a:prstGeom prst="rect">
            <a:avLst/>
          </a:prstGeom>
          <a:noFill/>
          <a:ln w="12700">
            <a:noFill/>
            <a:miter lim="800000"/>
            <a:headEnd/>
            <a:tailEnd/>
          </a:ln>
        </p:spPr>
        <p:txBody>
          <a:bodyPr>
            <a:spAutoFit/>
          </a:bodyPr>
          <a:lstStyle/>
          <a:p>
            <a:pPr>
              <a:spcBef>
                <a:spcPct val="50000"/>
              </a:spcBef>
              <a:defRPr/>
            </a:pPr>
            <a:r>
              <a:rPr lang="en-US" altLang="zh-CN" sz="2400" b="1" dirty="0">
                <a:latin typeface="+mn-lt"/>
                <a:ea typeface="宋体" panose="02010600030101010101" pitchFamily="2" charset="-122"/>
                <a:cs typeface="Arial" charset="0"/>
              </a:rPr>
              <a:t>How about double?  </a:t>
            </a:r>
          </a:p>
        </p:txBody>
      </p:sp>
      <p:sp>
        <p:nvSpPr>
          <p:cNvPr id="179205" name="Text Box 5"/>
          <p:cNvSpPr txBox="1">
            <a:spLocks noChangeArrowheads="1"/>
          </p:cNvSpPr>
          <p:nvPr/>
        </p:nvSpPr>
        <p:spPr bwMode="auto">
          <a:xfrm>
            <a:off x="3836988" y="3429000"/>
            <a:ext cx="3271837" cy="457200"/>
          </a:xfrm>
          <a:prstGeom prst="rect">
            <a:avLst/>
          </a:prstGeom>
          <a:noFill/>
          <a:ln w="12700">
            <a:noFill/>
            <a:miter lim="800000"/>
            <a:headEnd/>
            <a:tailEnd/>
          </a:ln>
        </p:spPr>
        <p:txBody>
          <a:bodyPr>
            <a:spAutoFit/>
          </a:bodyPr>
          <a:lstStyle/>
          <a:p>
            <a:pPr>
              <a:spcBef>
                <a:spcPct val="50000"/>
              </a:spcBef>
              <a:defRPr/>
            </a:pPr>
            <a:r>
              <a:rPr lang="en-US" altLang="zh-CN" sz="2400" b="1" dirty="0">
                <a:latin typeface="+mn-lt"/>
                <a:ea typeface="宋体" panose="02010600030101010101" pitchFamily="2" charset="-122"/>
                <a:cs typeface="Arial" charset="0"/>
              </a:rPr>
              <a:t>How about double?</a:t>
            </a:r>
          </a:p>
        </p:txBody>
      </p:sp>
      <p:sp>
        <p:nvSpPr>
          <p:cNvPr id="179206" name="Text Box 6"/>
          <p:cNvSpPr txBox="1">
            <a:spLocks noChangeArrowheads="1"/>
          </p:cNvSpPr>
          <p:nvPr/>
        </p:nvSpPr>
        <p:spPr bwMode="auto">
          <a:xfrm>
            <a:off x="7312025" y="2996952"/>
            <a:ext cx="1720850" cy="427038"/>
          </a:xfrm>
          <a:prstGeom prst="rect">
            <a:avLst/>
          </a:prstGeom>
          <a:noFill/>
          <a:ln w="12700">
            <a:noFill/>
            <a:miter lim="800000"/>
            <a:headEnd/>
            <a:tailEnd/>
          </a:ln>
        </p:spPr>
        <p:txBody>
          <a:bodyPr>
            <a:spAutoFit/>
          </a:bodyPr>
          <a:lstStyle/>
          <a:p>
            <a:pPr>
              <a:spcBef>
                <a:spcPct val="50000"/>
              </a:spcBef>
              <a:defRPr/>
            </a:pPr>
            <a:r>
              <a:rPr lang="en-US" altLang="zh-CN" sz="2200" b="1" dirty="0">
                <a:solidFill>
                  <a:srgbClr val="0000FF"/>
                </a:solidFill>
                <a:latin typeface="+mn-lt"/>
                <a:ea typeface="宋体" panose="02010600030101010101" pitchFamily="2" charset="-122"/>
                <a:cs typeface="Arial" charset="0"/>
              </a:rPr>
              <a:t>True!</a:t>
            </a:r>
          </a:p>
        </p:txBody>
      </p:sp>
      <p:sp>
        <p:nvSpPr>
          <p:cNvPr id="179207" name="Text Box 7"/>
          <p:cNvSpPr txBox="1">
            <a:spLocks noChangeArrowheads="1"/>
          </p:cNvSpPr>
          <p:nvPr/>
        </p:nvSpPr>
        <p:spPr bwMode="auto">
          <a:xfrm>
            <a:off x="6875463" y="3429000"/>
            <a:ext cx="2425700" cy="427037"/>
          </a:xfrm>
          <a:prstGeom prst="rect">
            <a:avLst/>
          </a:prstGeom>
          <a:noFill/>
          <a:ln w="12700">
            <a:noFill/>
            <a:miter lim="800000"/>
            <a:headEnd/>
            <a:tailEnd/>
          </a:ln>
        </p:spPr>
        <p:txBody>
          <a:bodyPr>
            <a:spAutoFit/>
          </a:bodyPr>
          <a:lstStyle/>
          <a:p>
            <a:pPr>
              <a:spcBef>
                <a:spcPct val="50000"/>
              </a:spcBef>
              <a:defRPr/>
            </a:pPr>
            <a:r>
              <a:rPr lang="en-US" altLang="zh-CN" sz="2200" b="1" dirty="0">
                <a:solidFill>
                  <a:srgbClr val="0000FF"/>
                </a:solidFill>
                <a:latin typeface="+mn-lt"/>
                <a:ea typeface="宋体" panose="02010600030101010101" pitchFamily="2" charset="-122"/>
                <a:cs typeface="Arial" charset="0"/>
              </a:rPr>
              <a:t>Not always true!</a:t>
            </a:r>
          </a:p>
        </p:txBody>
      </p:sp>
      <p:sp>
        <p:nvSpPr>
          <p:cNvPr id="179208" name="Rectangle 8"/>
          <p:cNvSpPr>
            <a:spLocks noChangeArrowheads="1"/>
          </p:cNvSpPr>
          <p:nvPr/>
        </p:nvSpPr>
        <p:spPr bwMode="auto">
          <a:xfrm>
            <a:off x="6572250" y="1198588"/>
            <a:ext cx="2392363" cy="430212"/>
          </a:xfrm>
          <a:prstGeom prst="rect">
            <a:avLst/>
          </a:prstGeom>
          <a:noFill/>
          <a:ln w="12700">
            <a:noFill/>
            <a:miter lim="800000"/>
            <a:headEnd/>
            <a:tailEnd/>
          </a:ln>
        </p:spPr>
        <p:txBody>
          <a:bodyPr>
            <a:spAutoFit/>
          </a:bodyPr>
          <a:lstStyle>
            <a:lvl1pPr marL="342900" indent="-342900">
              <a:defRPr>
                <a:solidFill>
                  <a:schemeClr val="tx1"/>
                </a:solidFill>
                <a:latin typeface="Arial" charset="0"/>
                <a:ea typeface="宋体" charset="-122"/>
              </a:defRPr>
            </a:lvl1pPr>
            <a:lvl2pPr>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spcBef>
                <a:spcPct val="10000"/>
              </a:spcBef>
              <a:buSzPct val="100000"/>
            </a:pPr>
            <a:r>
              <a:rPr lang="zh-CN" altLang="en-US" sz="2200" b="1">
                <a:solidFill>
                  <a:srgbClr val="0000FF"/>
                </a:solidFill>
                <a:latin typeface="Times New Roman" charset="0"/>
                <a:ea typeface="华文新魏" charset="-122"/>
              </a:rPr>
              <a:t>约 </a:t>
            </a:r>
            <a:r>
              <a:rPr lang="en-US" altLang="zh-CN" sz="2200" b="1" dirty="0">
                <a:solidFill>
                  <a:srgbClr val="0000FF"/>
                </a:solidFill>
                <a:latin typeface="Times New Roman" charset="0"/>
                <a:ea typeface="华文新魏" charset="-122"/>
              </a:rPr>
              <a:t>+3.4 </a:t>
            </a:r>
            <a:r>
              <a:rPr lang="en-US" altLang="en-US" sz="2200" b="1" dirty="0">
                <a:solidFill>
                  <a:srgbClr val="0000FF"/>
                </a:solidFill>
                <a:latin typeface="Times New Roman" charset="0"/>
                <a:ea typeface="华文新魏" charset="-122"/>
              </a:rPr>
              <a:t>×</a:t>
            </a:r>
            <a:r>
              <a:rPr lang="en-US" altLang="zh-CN" sz="2200" b="1" dirty="0">
                <a:solidFill>
                  <a:srgbClr val="0000FF"/>
                </a:solidFill>
                <a:latin typeface="Times New Roman" charset="0"/>
                <a:ea typeface="华文新魏" charset="-122"/>
              </a:rPr>
              <a:t> 10</a:t>
            </a:r>
            <a:r>
              <a:rPr lang="en-US" altLang="zh-CN" sz="2200" b="1" baseline="30000" dirty="0">
                <a:solidFill>
                  <a:srgbClr val="0000FF"/>
                </a:solidFill>
                <a:latin typeface="Times New Roman" charset="0"/>
                <a:ea typeface="华文新魏" charset="-122"/>
              </a:rPr>
              <a:t>38</a:t>
            </a:r>
            <a:endParaRPr lang="zh-CN" altLang="en-US" sz="2200" b="1" baseline="30000" dirty="0">
              <a:solidFill>
                <a:srgbClr val="0000FF"/>
              </a:solidFill>
              <a:latin typeface="Times New Roman" charset="0"/>
              <a:ea typeface="华文新魏" charset="-122"/>
            </a:endParaRPr>
          </a:p>
        </p:txBody>
      </p:sp>
      <p:sp>
        <p:nvSpPr>
          <p:cNvPr id="179209" name="Rectangle 9"/>
          <p:cNvSpPr>
            <a:spLocks noChangeArrowheads="1"/>
          </p:cNvSpPr>
          <p:nvPr/>
        </p:nvSpPr>
        <p:spPr bwMode="auto">
          <a:xfrm>
            <a:off x="6572250" y="1998663"/>
            <a:ext cx="2562225" cy="430212"/>
          </a:xfrm>
          <a:prstGeom prst="rect">
            <a:avLst/>
          </a:prstGeom>
          <a:noFill/>
          <a:ln w="12700">
            <a:noFill/>
            <a:miter lim="800000"/>
            <a:headEnd/>
            <a:tailEnd/>
          </a:ln>
        </p:spPr>
        <p:txBody>
          <a:bodyPr wrap="none">
            <a:spAutoFit/>
          </a:bodyPr>
          <a:lstStyle>
            <a:lvl1pPr marL="342900" indent="-342900">
              <a:defRPr>
                <a:solidFill>
                  <a:schemeClr val="tx1"/>
                </a:solidFill>
                <a:latin typeface="Arial" charset="0"/>
                <a:ea typeface="宋体" charset="-122"/>
              </a:defRPr>
            </a:lvl1pPr>
            <a:lvl2pPr>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spcBef>
                <a:spcPct val="10000"/>
              </a:spcBef>
              <a:buSzPct val="100000"/>
            </a:pPr>
            <a:r>
              <a:rPr lang="zh-CN" altLang="en-US" sz="2200" b="1">
                <a:solidFill>
                  <a:srgbClr val="0000FF"/>
                </a:solidFill>
                <a:latin typeface="Times New Roman" charset="0"/>
                <a:ea typeface="华文新魏" charset="-122"/>
              </a:rPr>
              <a:t>约 </a:t>
            </a:r>
            <a:r>
              <a:rPr lang="en-US" altLang="zh-CN" sz="2200" b="1">
                <a:solidFill>
                  <a:srgbClr val="0000FF"/>
                </a:solidFill>
                <a:latin typeface="Times New Roman" charset="0"/>
                <a:ea typeface="华文新魏" charset="-122"/>
              </a:rPr>
              <a:t>+1.8 </a:t>
            </a:r>
            <a:r>
              <a:rPr lang="en-US" altLang="en-US" sz="2200" b="1">
                <a:solidFill>
                  <a:srgbClr val="0000FF"/>
                </a:solidFill>
                <a:latin typeface="Times New Roman" charset="0"/>
                <a:ea typeface="华文新魏" charset="-122"/>
              </a:rPr>
              <a:t>×</a:t>
            </a:r>
            <a:r>
              <a:rPr lang="en-US" altLang="zh-CN" sz="2200" b="1">
                <a:solidFill>
                  <a:srgbClr val="0000FF"/>
                </a:solidFill>
                <a:latin typeface="Times New Roman" charset="0"/>
                <a:ea typeface="华文新魏" charset="-122"/>
              </a:rPr>
              <a:t> 10</a:t>
            </a:r>
            <a:r>
              <a:rPr lang="en-US" altLang="zh-CN" sz="2200" b="1" baseline="30000">
                <a:solidFill>
                  <a:srgbClr val="0000FF"/>
                </a:solidFill>
                <a:latin typeface="Times New Roman" charset="0"/>
                <a:ea typeface="华文新魏" charset="-122"/>
              </a:rPr>
              <a:t>308</a:t>
            </a:r>
            <a:endParaRPr lang="zh-CN" altLang="en-US" sz="2200" b="1" baseline="30000">
              <a:solidFill>
                <a:srgbClr val="0000FF"/>
              </a:solidFill>
              <a:latin typeface="Times New Roman" charset="0"/>
              <a:ea typeface="华文新魏" charset="-122"/>
            </a:endParaRPr>
          </a:p>
        </p:txBody>
      </p:sp>
      <p:sp>
        <p:nvSpPr>
          <p:cNvPr id="179210" name="AutoShape 10"/>
          <p:cNvSpPr>
            <a:spLocks noChangeArrowheads="1"/>
          </p:cNvSpPr>
          <p:nvPr/>
        </p:nvSpPr>
        <p:spPr bwMode="auto">
          <a:xfrm>
            <a:off x="4139406" y="2348880"/>
            <a:ext cx="2736850" cy="496887"/>
          </a:xfrm>
          <a:prstGeom prst="wedgeRoundRectCallout">
            <a:avLst>
              <a:gd name="adj1" fmla="val -78634"/>
              <a:gd name="adj2" fmla="val 121676"/>
              <a:gd name="adj3" fmla="val 16667"/>
            </a:avLst>
          </a:prstGeom>
          <a:solidFill>
            <a:srgbClr val="FFFF00"/>
          </a:solidFill>
          <a:ln w="9525">
            <a:solidFill>
              <a:schemeClr val="accent1"/>
            </a:solidFill>
            <a:miter lim="800000"/>
            <a:headEnd/>
            <a:tailEnd/>
          </a:ln>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charset="2"/>
              <a:buNone/>
            </a:pPr>
            <a:r>
              <a:rPr lang="zh-CN" altLang="en-US" sz="2400" b="1">
                <a:latin typeface="华文新魏" charset="-122"/>
                <a:ea typeface="华文新魏" charset="-122"/>
                <a:cs typeface="Arial" charset="0"/>
              </a:rPr>
              <a:t>有效位数可能丢失</a:t>
            </a:r>
          </a:p>
        </p:txBody>
      </p:sp>
      <p:sp>
        <p:nvSpPr>
          <p:cNvPr id="179211" name="AutoShape 11"/>
          <p:cNvSpPr>
            <a:spLocks noChangeArrowheads="1"/>
          </p:cNvSpPr>
          <p:nvPr/>
        </p:nvSpPr>
        <p:spPr bwMode="auto">
          <a:xfrm>
            <a:off x="5303838" y="3839492"/>
            <a:ext cx="2736850" cy="465138"/>
          </a:xfrm>
          <a:prstGeom prst="wedgeRoundRectCallout">
            <a:avLst>
              <a:gd name="adj1" fmla="val -115780"/>
              <a:gd name="adj2" fmla="val -106715"/>
              <a:gd name="adj3" fmla="val 16667"/>
            </a:avLst>
          </a:prstGeom>
          <a:solidFill>
            <a:srgbClr val="FFFF00"/>
          </a:solidFill>
          <a:ln w="9525">
            <a:solidFill>
              <a:schemeClr val="accent1"/>
            </a:solidFill>
            <a:miter lim="800000"/>
            <a:headEnd/>
            <a:tailEnd/>
          </a:ln>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charset="2"/>
              <a:buNone/>
            </a:pPr>
            <a:r>
              <a:rPr lang="zh-CN" altLang="en-US" sz="2400" b="1">
                <a:latin typeface="华文新魏" charset="-122"/>
                <a:ea typeface="华文新魏" charset="-122"/>
                <a:cs typeface="Arial" charset="0"/>
              </a:rPr>
              <a:t>小数部分可能丢失</a:t>
            </a:r>
          </a:p>
        </p:txBody>
      </p:sp>
      <p:pic>
        <p:nvPicPr>
          <p:cNvPr id="2" name="图片 1">
            <a:extLst>
              <a:ext uri="{FF2B5EF4-FFF2-40B4-BE49-F238E27FC236}">
                <a16:creationId xmlns:a16="http://schemas.microsoft.com/office/drawing/2014/main" id="{FDA4AC7C-BD94-8048-A7AA-8575DDF96BB1}"/>
              </a:ext>
            </a:extLst>
          </p:cNvPr>
          <p:cNvPicPr>
            <a:picLocks noChangeAspect="1"/>
          </p:cNvPicPr>
          <p:nvPr/>
        </p:nvPicPr>
        <p:blipFill rotWithShape="1">
          <a:blip r:embed="rId3"/>
          <a:srcRect r="29331" b="412"/>
          <a:stretch/>
        </p:blipFill>
        <p:spPr>
          <a:xfrm>
            <a:off x="6995369" y="2339202"/>
            <a:ext cx="2090637" cy="479357"/>
          </a:xfrm>
          <a:prstGeom prst="rect">
            <a:avLst/>
          </a:prstGeom>
        </p:spPr>
      </p:pic>
      <p:sp>
        <p:nvSpPr>
          <p:cNvPr id="3" name="矩形 2">
            <a:extLst>
              <a:ext uri="{FF2B5EF4-FFF2-40B4-BE49-F238E27FC236}">
                <a16:creationId xmlns:a16="http://schemas.microsoft.com/office/drawing/2014/main" id="{B96B2862-08CF-CA4B-80AF-0BAA9B04FF38}"/>
              </a:ext>
            </a:extLst>
          </p:cNvPr>
          <p:cNvSpPr/>
          <p:nvPr/>
        </p:nvSpPr>
        <p:spPr>
          <a:xfrm>
            <a:off x="4984114" y="2787795"/>
            <a:ext cx="4339650" cy="369332"/>
          </a:xfrm>
          <a:prstGeom prst="rect">
            <a:avLst/>
          </a:prstGeom>
        </p:spPr>
        <p:txBody>
          <a:bodyPr wrap="none">
            <a:spAutoFit/>
          </a:bodyPr>
          <a:lstStyle/>
          <a:p>
            <a:r>
              <a:rPr lang="zh-CN" altLang="en-US" b="1" dirty="0">
                <a:solidFill>
                  <a:srgbClr val="17233F"/>
                </a:solidFill>
                <a:latin typeface="Microsoft YaHei" panose="020B0503020204020204" pitchFamily="34" charset="-122"/>
                <a:ea typeface="Microsoft YaHei" panose="020B0503020204020204" pitchFamily="34" charset="-122"/>
              </a:rPr>
              <a:t>范围、精度从小到大，转换过程没有损失</a:t>
            </a:r>
            <a:endParaRPr lang="zh-CN" altLang="en-US" b="1"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1455607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9203">
                                            <p:txEl>
                                              <p:pRg st="1" end="1"/>
                                            </p:txEl>
                                          </p:spTgt>
                                        </p:tgtEl>
                                        <p:attrNameLst>
                                          <p:attrName>style.visibility</p:attrName>
                                        </p:attrNameLst>
                                      </p:cBhvr>
                                      <p:to>
                                        <p:strVal val="visible"/>
                                      </p:to>
                                    </p:set>
                                    <p:animEffect transition="in" filter="blinds(horizontal)">
                                      <p:cBhvr>
                                        <p:cTn id="7" dur="500"/>
                                        <p:tgtEl>
                                          <p:spTgt spid="1792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9203">
                                            <p:txEl>
                                              <p:pRg st="2" end="2"/>
                                            </p:txEl>
                                          </p:spTgt>
                                        </p:tgtEl>
                                        <p:attrNameLst>
                                          <p:attrName>style.visibility</p:attrName>
                                        </p:attrNameLst>
                                      </p:cBhvr>
                                      <p:to>
                                        <p:strVal val="visible"/>
                                      </p:to>
                                    </p:set>
                                    <p:animEffect transition="in" filter="blinds(horizontal)">
                                      <p:cBhvr>
                                        <p:cTn id="12" dur="500"/>
                                        <p:tgtEl>
                                          <p:spTgt spid="17920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79203">
                                            <p:txEl>
                                              <p:pRg st="3" end="3"/>
                                            </p:txEl>
                                          </p:spTgt>
                                        </p:tgtEl>
                                        <p:attrNameLst>
                                          <p:attrName>style.visibility</p:attrName>
                                        </p:attrNameLst>
                                      </p:cBhvr>
                                      <p:to>
                                        <p:strVal val="visible"/>
                                      </p:to>
                                    </p:set>
                                    <p:animEffect transition="in" filter="blinds(horizontal)">
                                      <p:cBhvr>
                                        <p:cTn id="17" dur="500"/>
                                        <p:tgtEl>
                                          <p:spTgt spid="17920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9208"/>
                                        </p:tgtEl>
                                        <p:attrNameLst>
                                          <p:attrName>style.visibility</p:attrName>
                                        </p:attrNameLst>
                                      </p:cBhvr>
                                      <p:to>
                                        <p:strVal val="visible"/>
                                      </p:to>
                                    </p:set>
                                    <p:animEffect transition="in" filter="blinds(horizontal)">
                                      <p:cBhvr>
                                        <p:cTn id="22" dur="500"/>
                                        <p:tgtEl>
                                          <p:spTgt spid="1792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9209"/>
                                        </p:tgtEl>
                                        <p:attrNameLst>
                                          <p:attrName>style.visibility</p:attrName>
                                        </p:attrNameLst>
                                      </p:cBhvr>
                                      <p:to>
                                        <p:strVal val="visible"/>
                                      </p:to>
                                    </p:set>
                                    <p:animEffect transition="in" filter="blinds(horizontal)">
                                      <p:cBhvr>
                                        <p:cTn id="27" dur="500"/>
                                        <p:tgtEl>
                                          <p:spTgt spid="17920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79203">
                                            <p:txEl>
                                              <p:pRg st="4" end="4"/>
                                            </p:txEl>
                                          </p:spTgt>
                                        </p:tgtEl>
                                        <p:attrNameLst>
                                          <p:attrName>style.visibility</p:attrName>
                                        </p:attrNameLst>
                                      </p:cBhvr>
                                      <p:to>
                                        <p:strVal val="visible"/>
                                      </p:to>
                                    </p:set>
                                    <p:animEffect transition="in" filter="blinds(horizontal)">
                                      <p:cBhvr>
                                        <p:cTn id="32" dur="500"/>
                                        <p:tgtEl>
                                          <p:spTgt spid="17920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79203">
                                            <p:txEl>
                                              <p:pRg st="5" end="5"/>
                                            </p:txEl>
                                          </p:spTgt>
                                        </p:tgtEl>
                                        <p:attrNameLst>
                                          <p:attrName>style.visibility</p:attrName>
                                        </p:attrNameLst>
                                      </p:cBhvr>
                                      <p:to>
                                        <p:strVal val="visible"/>
                                      </p:to>
                                    </p:set>
                                    <p:animEffect transition="in" filter="blinds(horizontal)">
                                      <p:cBhvr>
                                        <p:cTn id="37" dur="500"/>
                                        <p:tgtEl>
                                          <p:spTgt spid="179203">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79210"/>
                                        </p:tgtEl>
                                        <p:attrNameLst>
                                          <p:attrName>style.visibility</p:attrName>
                                        </p:attrNameLst>
                                      </p:cBhvr>
                                      <p:to>
                                        <p:strVal val="visible"/>
                                      </p:to>
                                    </p:set>
                                    <p:animEffect transition="in" filter="blinds(horizontal)">
                                      <p:cBhvr>
                                        <p:cTn id="42" dur="500"/>
                                        <p:tgtEl>
                                          <p:spTgt spid="179210"/>
                                        </p:tgtEl>
                                      </p:cBhvr>
                                    </p:animEffect>
                                  </p:childTnLst>
                                  <p:subTnLst>
                                    <p:set>
                                      <p:cBhvr override="childStyle">
                                        <p:cTn dur="1" fill="hold" display="0" masterRel="nextClick" afterEffect="1"/>
                                        <p:tgtEl>
                                          <p:spTgt spid="179210"/>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79204"/>
                                        </p:tgtEl>
                                        <p:attrNameLst>
                                          <p:attrName>style.visibility</p:attrName>
                                        </p:attrNameLst>
                                      </p:cBhvr>
                                      <p:to>
                                        <p:strVal val="visible"/>
                                      </p:to>
                                    </p:set>
                                    <p:animEffect transition="in" filter="blinds(horizontal)">
                                      <p:cBhvr>
                                        <p:cTn id="47" dur="500"/>
                                        <p:tgtEl>
                                          <p:spTgt spid="17920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79206"/>
                                        </p:tgtEl>
                                        <p:attrNameLst>
                                          <p:attrName>style.visibility</p:attrName>
                                        </p:attrNameLst>
                                      </p:cBhvr>
                                      <p:to>
                                        <p:strVal val="visible"/>
                                      </p:to>
                                    </p:set>
                                    <p:animEffect transition="in" filter="blinds(horizontal)">
                                      <p:cBhvr>
                                        <p:cTn id="52" dur="500"/>
                                        <p:tgtEl>
                                          <p:spTgt spid="17920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179203">
                                            <p:txEl>
                                              <p:pRg st="6" end="6"/>
                                            </p:txEl>
                                          </p:spTgt>
                                        </p:tgtEl>
                                        <p:attrNameLst>
                                          <p:attrName>style.visibility</p:attrName>
                                        </p:attrNameLst>
                                      </p:cBhvr>
                                      <p:to>
                                        <p:strVal val="visible"/>
                                      </p:to>
                                    </p:set>
                                    <p:animEffect transition="in" filter="blinds(horizontal)">
                                      <p:cBhvr>
                                        <p:cTn id="57" dur="500"/>
                                        <p:tgtEl>
                                          <p:spTgt spid="179203">
                                            <p:txEl>
                                              <p:pRg st="6" end="6"/>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79211"/>
                                        </p:tgtEl>
                                        <p:attrNameLst>
                                          <p:attrName>style.visibility</p:attrName>
                                        </p:attrNameLst>
                                      </p:cBhvr>
                                      <p:to>
                                        <p:strVal val="visible"/>
                                      </p:to>
                                    </p:set>
                                    <p:animEffect transition="in" filter="blinds(horizontal)">
                                      <p:cBhvr>
                                        <p:cTn id="62" dur="500"/>
                                        <p:tgtEl>
                                          <p:spTgt spid="179211"/>
                                        </p:tgtEl>
                                      </p:cBhvr>
                                    </p:animEffect>
                                  </p:childTnLst>
                                  <p:subTnLst>
                                    <p:set>
                                      <p:cBhvr override="childStyle">
                                        <p:cTn dur="1" fill="hold" display="0" masterRel="nextClick" afterEffect="1"/>
                                        <p:tgtEl>
                                          <p:spTgt spid="179211"/>
                                        </p:tgtEl>
                                        <p:attrNameLst>
                                          <p:attrName>style.visibility</p:attrName>
                                        </p:attrNameLst>
                                      </p:cBhvr>
                                      <p:to>
                                        <p:strVal val="hidden"/>
                                      </p:to>
                                    </p:set>
                                  </p:sub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79205"/>
                                        </p:tgtEl>
                                        <p:attrNameLst>
                                          <p:attrName>style.visibility</p:attrName>
                                        </p:attrNameLst>
                                      </p:cBhvr>
                                      <p:to>
                                        <p:strVal val="visible"/>
                                      </p:to>
                                    </p:set>
                                    <p:animEffect transition="in" filter="blinds(horizontal)">
                                      <p:cBhvr>
                                        <p:cTn id="67" dur="500"/>
                                        <p:tgtEl>
                                          <p:spTgt spid="17920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79207"/>
                                        </p:tgtEl>
                                        <p:attrNameLst>
                                          <p:attrName>style.visibility</p:attrName>
                                        </p:attrNameLst>
                                      </p:cBhvr>
                                      <p:to>
                                        <p:strVal val="visible"/>
                                      </p:to>
                                    </p:set>
                                    <p:animEffect transition="in" filter="blinds(horizontal)">
                                      <p:cBhvr>
                                        <p:cTn id="72" dur="500"/>
                                        <p:tgtEl>
                                          <p:spTgt spid="17920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179203">
                                            <p:txEl>
                                              <p:pRg st="7" end="7"/>
                                            </p:txEl>
                                          </p:spTgt>
                                        </p:tgtEl>
                                        <p:attrNameLst>
                                          <p:attrName>style.visibility</p:attrName>
                                        </p:attrNameLst>
                                      </p:cBhvr>
                                      <p:to>
                                        <p:strVal val="visible"/>
                                      </p:to>
                                    </p:set>
                                    <p:animEffect transition="in" filter="blinds(horizontal)">
                                      <p:cBhvr>
                                        <p:cTn id="77" dur="500"/>
                                        <p:tgtEl>
                                          <p:spTgt spid="179203">
                                            <p:txEl>
                                              <p:pRg st="7" end="7"/>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nodeType="clickEffect">
                                  <p:stCondLst>
                                    <p:cond delay="0"/>
                                  </p:stCondLst>
                                  <p:childTnLst>
                                    <p:set>
                                      <p:cBhvr>
                                        <p:cTn id="81" dur="1" fill="hold">
                                          <p:stCondLst>
                                            <p:cond delay="0"/>
                                          </p:stCondLst>
                                        </p:cTn>
                                        <p:tgtEl>
                                          <p:spTgt spid="179203">
                                            <p:txEl>
                                              <p:pRg st="8" end="8"/>
                                            </p:txEl>
                                          </p:spTgt>
                                        </p:tgtEl>
                                        <p:attrNameLst>
                                          <p:attrName>style.visibility</p:attrName>
                                        </p:attrNameLst>
                                      </p:cBhvr>
                                      <p:to>
                                        <p:strVal val="visible"/>
                                      </p:to>
                                    </p:set>
                                    <p:animEffect transition="in" filter="blinds(horizontal)">
                                      <p:cBhvr>
                                        <p:cTn id="82" dur="500"/>
                                        <p:tgtEl>
                                          <p:spTgt spid="179203">
                                            <p:txEl>
                                              <p:pRg st="8" end="8"/>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nodeType="clickEffect">
                                  <p:stCondLst>
                                    <p:cond delay="0"/>
                                  </p:stCondLst>
                                  <p:childTnLst>
                                    <p:set>
                                      <p:cBhvr>
                                        <p:cTn id="86" dur="1" fill="hold">
                                          <p:stCondLst>
                                            <p:cond delay="0"/>
                                          </p:stCondLst>
                                        </p:cTn>
                                        <p:tgtEl>
                                          <p:spTgt spid="179203">
                                            <p:txEl>
                                              <p:pRg st="9" end="9"/>
                                            </p:txEl>
                                          </p:spTgt>
                                        </p:tgtEl>
                                        <p:attrNameLst>
                                          <p:attrName>style.visibility</p:attrName>
                                        </p:attrNameLst>
                                      </p:cBhvr>
                                      <p:to>
                                        <p:strVal val="visible"/>
                                      </p:to>
                                    </p:set>
                                    <p:animEffect transition="in" filter="blinds(horizontal)">
                                      <p:cBhvr>
                                        <p:cTn id="87" dur="500"/>
                                        <p:tgtEl>
                                          <p:spTgt spid="179203">
                                            <p:txEl>
                                              <p:pRg st="9" end="9"/>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nodeType="clickEffect">
                                  <p:stCondLst>
                                    <p:cond delay="0"/>
                                  </p:stCondLst>
                                  <p:childTnLst>
                                    <p:set>
                                      <p:cBhvr>
                                        <p:cTn id="91" dur="1" fill="hold">
                                          <p:stCondLst>
                                            <p:cond delay="0"/>
                                          </p:stCondLst>
                                        </p:cTn>
                                        <p:tgtEl>
                                          <p:spTgt spid="179203">
                                            <p:txEl>
                                              <p:pRg st="10" end="10"/>
                                            </p:txEl>
                                          </p:spTgt>
                                        </p:tgtEl>
                                        <p:attrNameLst>
                                          <p:attrName>style.visibility</p:attrName>
                                        </p:attrNameLst>
                                      </p:cBhvr>
                                      <p:to>
                                        <p:strVal val="visible"/>
                                      </p:to>
                                    </p:set>
                                    <p:animEffect transition="in" filter="blinds(horizontal)">
                                      <p:cBhvr>
                                        <p:cTn id="92" dur="500"/>
                                        <p:tgtEl>
                                          <p:spTgt spid="179203">
                                            <p:txEl>
                                              <p:pRg st="10" end="10"/>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nodeType="clickEffect">
                                  <p:stCondLst>
                                    <p:cond delay="0"/>
                                  </p:stCondLst>
                                  <p:childTnLst>
                                    <p:set>
                                      <p:cBhvr>
                                        <p:cTn id="96" dur="1" fill="hold">
                                          <p:stCondLst>
                                            <p:cond delay="0"/>
                                          </p:stCondLst>
                                        </p:cTn>
                                        <p:tgtEl>
                                          <p:spTgt spid="179203">
                                            <p:txEl>
                                              <p:pRg st="11" end="11"/>
                                            </p:txEl>
                                          </p:spTgt>
                                        </p:tgtEl>
                                        <p:attrNameLst>
                                          <p:attrName>style.visibility</p:attrName>
                                        </p:attrNameLst>
                                      </p:cBhvr>
                                      <p:to>
                                        <p:strVal val="visible"/>
                                      </p:to>
                                    </p:set>
                                    <p:animEffect transition="in" filter="blinds(horizontal)">
                                      <p:cBhvr>
                                        <p:cTn id="97" dur="500"/>
                                        <p:tgtEl>
                                          <p:spTgt spid="17920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4" grpId="0"/>
      <p:bldP spid="179205" grpId="0"/>
      <p:bldP spid="179206" grpId="0"/>
      <p:bldP spid="179207" grpId="0"/>
      <p:bldP spid="179208" grpId="0"/>
      <p:bldP spid="179209" grpId="0"/>
      <p:bldP spid="179210" grpId="0" animBg="1"/>
      <p:bldP spid="1792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700213"/>
            <a:ext cx="9144000"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bg1"/>
              </a:solidFill>
              <a:latin typeface="Microsoft YaHei" charset="-122"/>
              <a:ea typeface="Microsoft YaHei" charset="-122"/>
              <a:cs typeface="Microsoft YaHei" charset="-122"/>
            </a:endParaRPr>
          </a:p>
        </p:txBody>
      </p:sp>
      <p:sp>
        <p:nvSpPr>
          <p:cNvPr id="79874" name="文本框 10"/>
          <p:cNvSpPr txBox="1">
            <a:spLocks noChangeArrowheads="1"/>
          </p:cNvSpPr>
          <p:nvPr/>
        </p:nvSpPr>
        <p:spPr bwMode="auto">
          <a:xfrm>
            <a:off x="0" y="1995488"/>
            <a:ext cx="9144000" cy="2317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lnSpc>
                <a:spcPct val="120000"/>
              </a:lnSpc>
            </a:pPr>
            <a:r>
              <a:rPr lang="zh-CN" altLang="en-US" sz="4000" dirty="0">
                <a:solidFill>
                  <a:schemeClr val="bg1"/>
                </a:solidFill>
                <a:latin typeface="微软雅黑" charset="-122"/>
                <a:ea typeface="微软雅黑" charset="-122"/>
              </a:rPr>
              <a:t>  </a:t>
            </a:r>
            <a:r>
              <a:rPr lang="en-US" altLang="zh-CN" sz="4000" dirty="0">
                <a:solidFill>
                  <a:schemeClr val="bg1"/>
                </a:solidFill>
                <a:latin typeface="微软雅黑" charset="-122"/>
                <a:ea typeface="微软雅黑" charset="-122"/>
              </a:rPr>
              <a:t>2.4.8     </a:t>
            </a:r>
            <a:r>
              <a:rPr lang="zh-CN" altLang="en-US" sz="4000" dirty="0">
                <a:solidFill>
                  <a:schemeClr val="bg1"/>
                </a:solidFill>
                <a:latin typeface="微软雅黑" charset="-122"/>
                <a:ea typeface="微软雅黑" charset="-122"/>
              </a:rPr>
              <a:t>基本指令和指令类型</a:t>
            </a:r>
            <a:endParaRPr lang="en-US" altLang="zh-CN" sz="4000" dirty="0">
              <a:solidFill>
                <a:schemeClr val="bg1"/>
              </a:solidFill>
              <a:latin typeface="微软雅黑" charset="-122"/>
            </a:endParaRPr>
          </a:p>
          <a:p>
            <a:pPr algn="ctr">
              <a:lnSpc>
                <a:spcPct val="120000"/>
              </a:lnSpc>
            </a:pPr>
            <a:br>
              <a:rPr lang="en-US" altLang="zh-CN" sz="4000" dirty="0">
                <a:solidFill>
                  <a:schemeClr val="bg1"/>
                </a:solidFill>
                <a:latin typeface="Microsoft YaHei" charset="-122"/>
                <a:ea typeface="Microsoft YaHei" charset="-122"/>
                <a:cs typeface="Microsoft YaHei" charset="-122"/>
              </a:rPr>
            </a:br>
            <a:endParaRPr lang="en-US" altLang="zh-CN" sz="4000" dirty="0">
              <a:solidFill>
                <a:schemeClr val="bg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1008414655"/>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AutoShape 6" descr="http://fzone.oushinet.com/bbs/data/attachment/forum/201405/16/051142lrtiydwxrn1xz0lw.jpg"/>
          <p:cNvSpPr>
            <a:spLocks noChangeAspect="1" noChangeArrowheads="1"/>
          </p:cNvSpPr>
          <p:nvPr/>
        </p:nvSpPr>
        <p:spPr bwMode="auto">
          <a:xfrm>
            <a:off x="-72638" y="-613252"/>
            <a:ext cx="228631" cy="22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pic>
        <p:nvPicPr>
          <p:cNvPr id="44" name="Picture 4" descr="Manchester Mark I"/>
          <p:cNvPicPr>
            <a:picLocks noChangeAspect="1" noChangeArrowheads="1"/>
          </p:cNvPicPr>
          <p:nvPr/>
        </p:nvPicPr>
        <p:blipFill>
          <a:blip r:embed="rId3">
            <a:lum bright="12000"/>
            <a:extLst>
              <a:ext uri="{28A0092B-C50C-407E-A947-70E740481C1C}">
                <a14:useLocalDpi xmlns:a14="http://schemas.microsoft.com/office/drawing/2010/main" val="0"/>
              </a:ext>
            </a:extLst>
          </a:blip>
          <a:srcRect/>
          <a:stretch>
            <a:fillRect/>
          </a:stretch>
        </p:blipFill>
        <p:spPr bwMode="auto">
          <a:xfrm>
            <a:off x="503701" y="1638067"/>
            <a:ext cx="3159139" cy="3780727"/>
          </a:xfrm>
          <a:prstGeom prst="rect">
            <a:avLst/>
          </a:prstGeom>
          <a:solidFill>
            <a:srgbClr val="0000BF"/>
          </a:solidFill>
          <a:ln>
            <a:noFill/>
          </a:ln>
          <a:effectLst>
            <a:outerShdw blurRad="40000" dist="20000" dir="5400000" rotWithShape="0">
              <a:srgbClr val="00000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pic>
      <p:sp>
        <p:nvSpPr>
          <p:cNvPr id="45" name="矩形 44"/>
          <p:cNvSpPr>
            <a:spLocks noChangeArrowheads="1"/>
          </p:cNvSpPr>
          <p:nvPr/>
        </p:nvSpPr>
        <p:spPr bwMode="auto">
          <a:xfrm>
            <a:off x="3804543" y="1589245"/>
            <a:ext cx="520370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kumimoji="1" lang="zh-CN" altLang="en-US" sz="2100">
                <a:solidFill>
                  <a:schemeClr val="tx1"/>
                </a:solidFill>
                <a:ea typeface="微软雅黑" charset="-122"/>
              </a:rPr>
              <a:t>1944</a:t>
            </a:r>
            <a:r>
              <a:rPr kumimoji="1" lang="zh-CN" altLang="en-US" sz="2100" b="0">
                <a:solidFill>
                  <a:schemeClr val="tx1"/>
                </a:solidFill>
                <a:ea typeface="微软雅黑" charset="-122"/>
              </a:rPr>
              <a:t>年哈佛大学， </a:t>
            </a:r>
            <a:r>
              <a:rPr kumimoji="1" lang="en-US" altLang="zh-CN" sz="2100">
                <a:solidFill>
                  <a:srgbClr val="C00000"/>
                </a:solidFill>
                <a:ea typeface="微软雅黑" charset="-122"/>
              </a:rPr>
              <a:t>Mark I</a:t>
            </a:r>
          </a:p>
          <a:p>
            <a:r>
              <a:rPr lang="en-US" altLang="zh-CN" sz="2100">
                <a:solidFill>
                  <a:schemeClr val="tx1"/>
                </a:solidFill>
                <a:ea typeface="微软雅黑" charset="-122"/>
              </a:rPr>
              <a:t>——</a:t>
            </a:r>
            <a:r>
              <a:rPr kumimoji="1" lang="zh-CN" altLang="en-US" sz="2100" b="0">
                <a:solidFill>
                  <a:schemeClr val="tx1"/>
                </a:solidFill>
                <a:ea typeface="微软雅黑" charset="-122"/>
              </a:rPr>
              <a:t>世界最早的继电器通用计算机之一</a:t>
            </a:r>
          </a:p>
        </p:txBody>
      </p:sp>
      <p:grpSp>
        <p:nvGrpSpPr>
          <p:cNvPr id="3" name="组合 2"/>
          <p:cNvGrpSpPr>
            <a:grpSpLocks/>
          </p:cNvGrpSpPr>
          <p:nvPr/>
        </p:nvGrpSpPr>
        <p:grpSpPr bwMode="auto">
          <a:xfrm>
            <a:off x="4091520" y="2489474"/>
            <a:ext cx="4229651" cy="3225872"/>
            <a:chOff x="5433231" y="2165927"/>
            <a:chExt cx="5639508" cy="4300090"/>
          </a:xfrm>
        </p:grpSpPr>
        <p:sp>
          <p:nvSpPr>
            <p:cNvPr id="2" name="圆角矩形 1"/>
            <p:cNvSpPr/>
            <p:nvPr/>
          </p:nvSpPr>
          <p:spPr>
            <a:xfrm>
              <a:off x="5433231" y="2165927"/>
              <a:ext cx="5639508" cy="4300089"/>
            </a:xfrm>
            <a:prstGeom prst="roundRect">
              <a:avLst>
                <a:gd name="adj" fmla="val 5860"/>
              </a:avLst>
            </a:prstGeom>
            <a:solidFill>
              <a:schemeClr val="bg2"/>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199" name="Rectangle 3"/>
            <p:cNvSpPr>
              <a:spLocks noChangeArrowheads="1"/>
            </p:cNvSpPr>
            <p:nvPr/>
          </p:nvSpPr>
          <p:spPr bwMode="auto">
            <a:xfrm>
              <a:off x="5791543" y="2281299"/>
              <a:ext cx="4979239" cy="418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7338" indent="-287338">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0795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20000"/>
                </a:lnSpc>
                <a:buFont typeface="Arial" charset="0"/>
                <a:buChar char="•"/>
              </a:pPr>
              <a:r>
                <a:rPr kumimoji="1" lang="zh-CN" altLang="en-US" sz="1650" dirty="0">
                  <a:solidFill>
                    <a:schemeClr val="tx1"/>
                  </a:solidFill>
                  <a:latin typeface="微软雅黑" charset="-122"/>
                  <a:ea typeface="微软雅黑" charset="-122"/>
                </a:rPr>
                <a:t>存储器大小：32字 (可扩充到8</a:t>
              </a:r>
              <a:r>
                <a:rPr kumimoji="1" lang="en-US" altLang="zh-CN" sz="1650" dirty="0">
                  <a:solidFill>
                    <a:schemeClr val="tx1"/>
                  </a:solidFill>
                  <a:latin typeface="微软雅黑" charset="-122"/>
                  <a:ea typeface="微软雅黑" charset="-122"/>
                </a:rPr>
                <a:t>K</a:t>
              </a:r>
              <a:r>
                <a:rPr kumimoji="1" lang="zh-CN" altLang="en-US" sz="1650" dirty="0">
                  <a:solidFill>
                    <a:schemeClr val="tx1"/>
                  </a:solidFill>
                  <a:latin typeface="微软雅黑" charset="-122"/>
                  <a:ea typeface="微软雅黑" charset="-122"/>
                </a:rPr>
                <a:t>字)</a:t>
              </a:r>
            </a:p>
            <a:p>
              <a:pPr>
                <a:lnSpc>
                  <a:spcPct val="120000"/>
                </a:lnSpc>
                <a:buFont typeface="Arial" charset="0"/>
                <a:buChar char="•"/>
              </a:pPr>
              <a:r>
                <a:rPr kumimoji="1" lang="zh-CN" altLang="en-US" sz="1650" dirty="0">
                  <a:solidFill>
                    <a:schemeClr val="tx1"/>
                  </a:solidFill>
                  <a:latin typeface="微软雅黑" charset="-122"/>
                  <a:ea typeface="微软雅黑" charset="-122"/>
                </a:rPr>
                <a:t>机器字长：32位</a:t>
              </a:r>
            </a:p>
            <a:p>
              <a:pPr>
                <a:lnSpc>
                  <a:spcPct val="120000"/>
                </a:lnSpc>
                <a:buFont typeface="Arial" charset="0"/>
                <a:buChar char="•"/>
              </a:pPr>
              <a:r>
                <a:rPr kumimoji="1" lang="zh-CN" altLang="en-US" sz="1650" dirty="0">
                  <a:solidFill>
                    <a:schemeClr val="tx1"/>
                  </a:solidFill>
                  <a:latin typeface="微软雅黑" charset="-122"/>
                  <a:ea typeface="微软雅黑" charset="-122"/>
                </a:rPr>
                <a:t>提供6条指令：</a:t>
              </a:r>
            </a:p>
            <a:p>
              <a:pPr lvl="2">
                <a:lnSpc>
                  <a:spcPct val="120000"/>
                </a:lnSpc>
              </a:pPr>
              <a:r>
                <a:rPr kumimoji="1" lang="en-US" altLang="zh-CN" sz="1650" dirty="0">
                  <a:solidFill>
                    <a:srgbClr val="C00000"/>
                  </a:solidFill>
                  <a:latin typeface="微软雅黑" charset="-122"/>
                  <a:ea typeface="微软雅黑" charset="-122"/>
                </a:rPr>
                <a:t>jump</a:t>
              </a:r>
            </a:p>
            <a:p>
              <a:pPr lvl="2">
                <a:lnSpc>
                  <a:spcPct val="120000"/>
                </a:lnSpc>
              </a:pPr>
              <a:r>
                <a:rPr kumimoji="1" lang="en-US" altLang="zh-CN" sz="1650" dirty="0">
                  <a:solidFill>
                    <a:srgbClr val="C00000"/>
                  </a:solidFill>
                  <a:latin typeface="微软雅黑" charset="-122"/>
                  <a:ea typeface="微软雅黑" charset="-122"/>
                </a:rPr>
                <a:t>load accumulator</a:t>
              </a:r>
            </a:p>
            <a:p>
              <a:pPr lvl="2">
                <a:lnSpc>
                  <a:spcPct val="120000"/>
                </a:lnSpc>
              </a:pPr>
              <a:r>
                <a:rPr kumimoji="1" lang="en-US" altLang="zh-CN" sz="1650" dirty="0">
                  <a:solidFill>
                    <a:srgbClr val="C00000"/>
                  </a:solidFill>
                  <a:latin typeface="微软雅黑" charset="-122"/>
                  <a:ea typeface="微软雅黑" charset="-122"/>
                </a:rPr>
                <a:t>subtract</a:t>
              </a:r>
            </a:p>
            <a:p>
              <a:pPr lvl="2">
                <a:lnSpc>
                  <a:spcPct val="120000"/>
                </a:lnSpc>
              </a:pPr>
              <a:r>
                <a:rPr kumimoji="1" lang="en-US" altLang="zh-CN" sz="1650" dirty="0">
                  <a:solidFill>
                    <a:srgbClr val="C00000"/>
                  </a:solidFill>
                  <a:latin typeface="微软雅黑" charset="-122"/>
                  <a:ea typeface="微软雅黑" charset="-122"/>
                </a:rPr>
                <a:t>store accumulator</a:t>
              </a:r>
            </a:p>
            <a:p>
              <a:pPr lvl="2">
                <a:lnSpc>
                  <a:spcPct val="120000"/>
                </a:lnSpc>
              </a:pPr>
              <a:r>
                <a:rPr kumimoji="1" lang="en-US" altLang="zh-CN" sz="1650" dirty="0">
                  <a:solidFill>
                    <a:srgbClr val="C00000"/>
                  </a:solidFill>
                  <a:latin typeface="微软雅黑" charset="-122"/>
                  <a:ea typeface="微软雅黑" charset="-122"/>
                </a:rPr>
                <a:t>test for zero</a:t>
              </a:r>
            </a:p>
            <a:p>
              <a:pPr lvl="2">
                <a:lnSpc>
                  <a:spcPct val="120000"/>
                </a:lnSpc>
              </a:pPr>
              <a:r>
                <a:rPr kumimoji="1" lang="en-US" altLang="zh-CN" sz="1650" dirty="0">
                  <a:solidFill>
                    <a:srgbClr val="C00000"/>
                  </a:solidFill>
                  <a:latin typeface="微软雅黑" charset="-122"/>
                  <a:ea typeface="微软雅黑" charset="-122"/>
                </a:rPr>
                <a:t>stop</a:t>
              </a:r>
            </a:p>
          </p:txBody>
        </p:sp>
      </p:grpSp>
      <p:sp>
        <p:nvSpPr>
          <p:cNvPr id="8197"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4" rIns="68589" bIns="34294" numCol="1" anchor="t" anchorCtr="0" compatLnSpc="1">
            <a:prstTxWarp prst="textNoShape">
              <a:avLst/>
            </a:prstTxWarp>
            <a:spAutoFit/>
          </a:bodyPr>
          <a:lstStyle/>
          <a:p>
            <a:pPr eaLnBrk="1" hangingPunct="1"/>
            <a:r>
              <a:rPr lang="en-US" altLang="zh-CN" sz="2100">
                <a:solidFill>
                  <a:srgbClr val="FFFFFF"/>
                </a:solidFill>
                <a:latin typeface="Arial" charset="0"/>
              </a:rPr>
              <a:t>2.4.8 </a:t>
            </a:r>
            <a:r>
              <a:rPr lang="zh-CN" altLang="en-US" sz="2100">
                <a:solidFill>
                  <a:srgbClr val="FFFFFF"/>
                </a:solidFill>
                <a:latin typeface="Arial" charset="0"/>
              </a:rPr>
              <a:t>基本指令和指令类型</a:t>
            </a:r>
          </a:p>
        </p:txBody>
      </p:sp>
    </p:spTree>
    <p:extLst>
      <p:ext uri="{BB962C8B-B14F-4D97-AF65-F5344CB8AC3E}">
        <p14:creationId xmlns:p14="http://schemas.microsoft.com/office/powerpoint/2010/main" val="3223691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AutoShape 6" descr="http://fzone.oushinet.com/bbs/data/attachment/forum/201405/16/051142lrtiydwxrn1xz0lw.jpg"/>
          <p:cNvSpPr>
            <a:spLocks noChangeAspect="1" noChangeArrowheads="1"/>
          </p:cNvSpPr>
          <p:nvPr/>
        </p:nvSpPr>
        <p:spPr bwMode="auto">
          <a:xfrm>
            <a:off x="-72638" y="-613252"/>
            <a:ext cx="228631" cy="22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11266" name="TextBox 6"/>
          <p:cNvSpPr txBox="1">
            <a:spLocks noChangeArrowheads="1"/>
          </p:cNvSpPr>
          <p:nvPr/>
        </p:nvSpPr>
        <p:spPr bwMode="auto">
          <a:xfrm>
            <a:off x="481076" y="1489220"/>
            <a:ext cx="4089139" cy="409628"/>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20000"/>
              </a:lnSpc>
              <a:spcBef>
                <a:spcPts val="450"/>
              </a:spcBef>
              <a:buClr>
                <a:schemeClr val="tx2"/>
              </a:buClr>
            </a:pPr>
            <a:r>
              <a:rPr kumimoji="1" lang="zh-CN" altLang="en-US" sz="2100">
                <a:solidFill>
                  <a:schemeClr val="bg1"/>
                </a:solidFill>
                <a:latin typeface="微软雅黑" charset="-122"/>
                <a:ea typeface="微软雅黑" charset="-122"/>
              </a:rPr>
              <a:t>一个较完善的指令系统应包括</a:t>
            </a:r>
          </a:p>
        </p:txBody>
      </p:sp>
      <p:cxnSp>
        <p:nvCxnSpPr>
          <p:cNvPr id="11" name="直接连接符 10"/>
          <p:cNvCxnSpPr/>
          <p:nvPr/>
        </p:nvCxnSpPr>
        <p:spPr>
          <a:xfrm rot="5400000">
            <a:off x="-511440" y="3465319"/>
            <a:ext cx="3162712" cy="1548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26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4" rIns="68589" bIns="34294" numCol="1" anchor="t" anchorCtr="0" compatLnSpc="1">
            <a:prstTxWarp prst="textNoShape">
              <a:avLst/>
            </a:prstTxWarp>
            <a:spAutoFit/>
          </a:bodyPr>
          <a:lstStyle/>
          <a:p>
            <a:pPr eaLnBrk="1" hangingPunct="1"/>
            <a:r>
              <a:rPr lang="en-US" altLang="zh-CN" sz="2100">
                <a:solidFill>
                  <a:srgbClr val="FFFFFF"/>
                </a:solidFill>
                <a:latin typeface="Arial" charset="0"/>
              </a:rPr>
              <a:t>2.4.8 </a:t>
            </a:r>
            <a:r>
              <a:rPr lang="zh-CN" altLang="en-US" sz="2100">
                <a:solidFill>
                  <a:srgbClr val="FFFFFF"/>
                </a:solidFill>
                <a:latin typeface="Arial" charset="0"/>
              </a:rPr>
              <a:t>基本指令和指令类型</a:t>
            </a:r>
          </a:p>
        </p:txBody>
      </p:sp>
      <p:grpSp>
        <p:nvGrpSpPr>
          <p:cNvPr id="2" name="组合 1"/>
          <p:cNvGrpSpPr>
            <a:grpSpLocks/>
          </p:cNvGrpSpPr>
          <p:nvPr/>
        </p:nvGrpSpPr>
        <p:grpSpPr bwMode="auto">
          <a:xfrm>
            <a:off x="1060986" y="2127476"/>
            <a:ext cx="2212469" cy="346249"/>
            <a:chOff x="1265089" y="1800225"/>
            <a:chExt cx="2949575" cy="461606"/>
          </a:xfrm>
        </p:grpSpPr>
        <p:cxnSp>
          <p:nvCxnSpPr>
            <p:cNvPr id="12" name="直接连接符 11"/>
            <p:cNvCxnSpPr>
              <a:stCxn id="11292" idx="1"/>
            </p:cNvCxnSpPr>
            <p:nvPr/>
          </p:nvCxnSpPr>
          <p:spPr>
            <a:xfrm flipH="1">
              <a:off x="1265089" y="2031029"/>
              <a:ext cx="538162" cy="2558"/>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292" name="TextBox 7"/>
            <p:cNvSpPr txBox="1">
              <a:spLocks noChangeArrowheads="1"/>
            </p:cNvSpPr>
            <p:nvPr/>
          </p:nvSpPr>
          <p:spPr bwMode="auto">
            <a:xfrm>
              <a:off x="1803251" y="1800225"/>
              <a:ext cx="2411413" cy="461606"/>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zh-CN" altLang="en-US" sz="1650" b="0">
                  <a:solidFill>
                    <a:schemeClr val="bg1"/>
                  </a:solidFill>
                  <a:latin typeface="微软雅黑" charset="-122"/>
                  <a:ea typeface="微软雅黑" charset="-122"/>
                </a:rPr>
                <a:t>数据传送指令</a:t>
              </a:r>
            </a:p>
          </p:txBody>
        </p:sp>
      </p:grpSp>
      <p:grpSp>
        <p:nvGrpSpPr>
          <p:cNvPr id="3" name="组合 2"/>
          <p:cNvGrpSpPr>
            <a:grpSpLocks/>
          </p:cNvGrpSpPr>
          <p:nvPr/>
        </p:nvGrpSpPr>
        <p:grpSpPr bwMode="auto">
          <a:xfrm>
            <a:off x="1059795" y="2700245"/>
            <a:ext cx="2213660" cy="346249"/>
            <a:chOff x="1263912" y="2435225"/>
            <a:chExt cx="2950752" cy="461604"/>
          </a:xfrm>
        </p:grpSpPr>
        <p:cxnSp>
          <p:nvCxnSpPr>
            <p:cNvPr id="13" name="直接连接符 12"/>
            <p:cNvCxnSpPr/>
            <p:nvPr/>
          </p:nvCxnSpPr>
          <p:spPr>
            <a:xfrm rot="10800000" flipV="1">
              <a:off x="1263912" y="2647950"/>
              <a:ext cx="576183"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290" name="TextBox 8"/>
            <p:cNvSpPr txBox="1">
              <a:spLocks noChangeArrowheads="1"/>
            </p:cNvSpPr>
            <p:nvPr/>
          </p:nvSpPr>
          <p:spPr bwMode="auto">
            <a:xfrm>
              <a:off x="1803587" y="2435225"/>
              <a:ext cx="2411077" cy="461604"/>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zh-CN" altLang="en-US" sz="1650" b="0">
                  <a:solidFill>
                    <a:schemeClr val="bg1"/>
                  </a:solidFill>
                  <a:latin typeface="微软雅黑" charset="-122"/>
                  <a:ea typeface="微软雅黑" charset="-122"/>
                </a:rPr>
                <a:t>算术运算指令</a:t>
              </a:r>
            </a:p>
          </p:txBody>
        </p:sp>
      </p:grpSp>
      <p:grpSp>
        <p:nvGrpSpPr>
          <p:cNvPr id="4" name="组合 3"/>
          <p:cNvGrpSpPr>
            <a:grpSpLocks/>
          </p:cNvGrpSpPr>
          <p:nvPr/>
        </p:nvGrpSpPr>
        <p:grpSpPr bwMode="auto">
          <a:xfrm>
            <a:off x="1045505" y="3258721"/>
            <a:ext cx="2227950" cy="346249"/>
            <a:chOff x="1244862" y="3071813"/>
            <a:chExt cx="2969802" cy="461604"/>
          </a:xfrm>
        </p:grpSpPr>
        <p:cxnSp>
          <p:nvCxnSpPr>
            <p:cNvPr id="14" name="直接连接符 13"/>
            <p:cNvCxnSpPr/>
            <p:nvPr/>
          </p:nvCxnSpPr>
          <p:spPr>
            <a:xfrm rot="10800000" flipV="1">
              <a:off x="1244862" y="3292475"/>
              <a:ext cx="576183"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288" name="TextBox 9"/>
            <p:cNvSpPr txBox="1">
              <a:spLocks noChangeArrowheads="1"/>
            </p:cNvSpPr>
            <p:nvPr/>
          </p:nvSpPr>
          <p:spPr bwMode="auto">
            <a:xfrm>
              <a:off x="1803585" y="3071813"/>
              <a:ext cx="2411079" cy="461604"/>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zh-CN" altLang="en-US" sz="1650" b="0">
                  <a:solidFill>
                    <a:schemeClr val="bg1"/>
                  </a:solidFill>
                  <a:latin typeface="微软雅黑" charset="-122"/>
                  <a:ea typeface="微软雅黑" charset="-122"/>
                </a:rPr>
                <a:t>逻辑运算指令</a:t>
              </a:r>
            </a:p>
          </p:txBody>
        </p:sp>
      </p:grpSp>
      <p:grpSp>
        <p:nvGrpSpPr>
          <p:cNvPr id="6" name="组合 5"/>
          <p:cNvGrpSpPr>
            <a:grpSpLocks/>
          </p:cNvGrpSpPr>
          <p:nvPr/>
        </p:nvGrpSpPr>
        <p:grpSpPr bwMode="auto">
          <a:xfrm>
            <a:off x="1049078" y="3807671"/>
            <a:ext cx="2224377" cy="346249"/>
            <a:chOff x="1249625" y="4341813"/>
            <a:chExt cx="2965039" cy="461603"/>
          </a:xfrm>
        </p:grpSpPr>
        <p:cxnSp>
          <p:nvCxnSpPr>
            <p:cNvPr id="20" name="直接连接符 19"/>
            <p:cNvCxnSpPr/>
            <p:nvPr/>
          </p:nvCxnSpPr>
          <p:spPr>
            <a:xfrm rot="10800000" flipV="1">
              <a:off x="1249625" y="4532313"/>
              <a:ext cx="576182"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286" name="TextBox 16"/>
            <p:cNvSpPr txBox="1">
              <a:spLocks noChangeArrowheads="1"/>
            </p:cNvSpPr>
            <p:nvPr/>
          </p:nvSpPr>
          <p:spPr bwMode="auto">
            <a:xfrm>
              <a:off x="1803585" y="4341813"/>
              <a:ext cx="2411079" cy="461603"/>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zh-CN" altLang="en-US" sz="1650" b="0">
                  <a:solidFill>
                    <a:schemeClr val="bg1"/>
                  </a:solidFill>
                  <a:latin typeface="微软雅黑" charset="-122"/>
                  <a:ea typeface="微软雅黑" charset="-122"/>
                </a:rPr>
                <a:t>输入输出指令</a:t>
              </a:r>
            </a:p>
          </p:txBody>
        </p:sp>
      </p:grpSp>
      <p:grpSp>
        <p:nvGrpSpPr>
          <p:cNvPr id="15" name="组合 14"/>
          <p:cNvGrpSpPr>
            <a:grpSpLocks/>
          </p:cNvGrpSpPr>
          <p:nvPr/>
        </p:nvGrpSpPr>
        <p:grpSpPr bwMode="auto">
          <a:xfrm>
            <a:off x="1045505" y="4349478"/>
            <a:ext cx="2227950" cy="346249"/>
            <a:chOff x="1244862" y="4978400"/>
            <a:chExt cx="2969802" cy="461604"/>
          </a:xfrm>
        </p:grpSpPr>
        <p:cxnSp>
          <p:nvCxnSpPr>
            <p:cNvPr id="21" name="直接连接符 20"/>
            <p:cNvCxnSpPr/>
            <p:nvPr/>
          </p:nvCxnSpPr>
          <p:spPr>
            <a:xfrm rot="10800000" flipV="1">
              <a:off x="1244862" y="5176837"/>
              <a:ext cx="576183"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284" name="TextBox 17"/>
            <p:cNvSpPr txBox="1">
              <a:spLocks noChangeArrowheads="1"/>
            </p:cNvSpPr>
            <p:nvPr/>
          </p:nvSpPr>
          <p:spPr bwMode="auto">
            <a:xfrm>
              <a:off x="1803585" y="4978400"/>
              <a:ext cx="2411079" cy="461604"/>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zh-CN" altLang="en-US" sz="1650" b="0">
                  <a:solidFill>
                    <a:schemeClr val="bg1"/>
                  </a:solidFill>
                  <a:latin typeface="微软雅黑" charset="-122"/>
                  <a:ea typeface="微软雅黑" charset="-122"/>
                </a:rPr>
                <a:t>系统控制指令</a:t>
              </a:r>
            </a:p>
          </p:txBody>
        </p:sp>
      </p:grpSp>
      <p:grpSp>
        <p:nvGrpSpPr>
          <p:cNvPr id="31" name="组合 30"/>
          <p:cNvGrpSpPr>
            <a:grpSpLocks/>
          </p:cNvGrpSpPr>
          <p:nvPr/>
        </p:nvGrpSpPr>
        <p:grpSpPr bwMode="auto">
          <a:xfrm>
            <a:off x="1049078" y="4873416"/>
            <a:ext cx="2224377" cy="619206"/>
            <a:chOff x="1249625" y="5632113"/>
            <a:chExt cx="2965039" cy="825837"/>
          </a:xfrm>
        </p:grpSpPr>
        <p:cxnSp>
          <p:nvCxnSpPr>
            <p:cNvPr id="23" name="直接连接符 22"/>
            <p:cNvCxnSpPr/>
            <p:nvPr/>
          </p:nvCxnSpPr>
          <p:spPr>
            <a:xfrm rot="10800000" flipV="1">
              <a:off x="1249625" y="5848101"/>
              <a:ext cx="576182"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803585" y="5632113"/>
              <a:ext cx="2411079" cy="825837"/>
            </a:xfrm>
            <a:prstGeom prst="rect">
              <a:avLst/>
            </a:prstGeom>
            <a:solidFill>
              <a:srgbClr val="C00000"/>
            </a:solidFill>
          </p:spPr>
          <p:txBody>
            <a:bodyPr anchor="ctr"/>
            <a:lstStyle/>
            <a:p>
              <a:pPr algn="ctr">
                <a:defRPr/>
              </a:pPr>
              <a:r>
                <a:rPr lang="zh-CN" altLang="en-US" sz="1650" dirty="0">
                  <a:solidFill>
                    <a:schemeClr val="bg1"/>
                  </a:solidFill>
                  <a:latin typeface="+mn-ea"/>
                  <a:ea typeface="+mn-ea"/>
                </a:rPr>
                <a:t>程序控制指令</a:t>
              </a:r>
            </a:p>
          </p:txBody>
        </p:sp>
      </p:grpSp>
      <p:sp>
        <p:nvSpPr>
          <p:cNvPr id="24" name="矩形 23"/>
          <p:cNvSpPr/>
          <p:nvPr/>
        </p:nvSpPr>
        <p:spPr>
          <a:xfrm>
            <a:off x="3274646" y="2127478"/>
            <a:ext cx="5319215" cy="371640"/>
          </a:xfrm>
          <a:prstGeom prst="rect">
            <a:avLst/>
          </a:prstGeom>
          <a:solidFill>
            <a:schemeClr val="bg1">
              <a:lumMod val="95000"/>
            </a:schemeClr>
          </a:solidFill>
        </p:spPr>
        <p:txBody>
          <a:bodyPr>
            <a:spAutoFit/>
          </a:bodyPr>
          <a:lstStyle/>
          <a:p>
            <a:pPr>
              <a:lnSpc>
                <a:spcPct val="110000"/>
              </a:lnSpc>
              <a:defRPr/>
            </a:pPr>
            <a:r>
              <a:rPr lang="en-US" altLang="zh-CN" sz="1650" dirty="0">
                <a:latin typeface="+mn-ea"/>
                <a:ea typeface="+mn-ea"/>
              </a:rPr>
              <a:t>Move</a:t>
            </a:r>
            <a:r>
              <a:rPr lang="zh-CN" altLang="en-US" sz="1650" dirty="0">
                <a:latin typeface="+mn-ea"/>
                <a:ea typeface="+mn-ea"/>
              </a:rPr>
              <a:t>、</a:t>
            </a:r>
            <a:r>
              <a:rPr lang="en-US" altLang="zh-CN" sz="1650" dirty="0">
                <a:latin typeface="+mn-ea"/>
                <a:ea typeface="+mn-ea"/>
              </a:rPr>
              <a:t>Store</a:t>
            </a:r>
            <a:r>
              <a:rPr lang="zh-CN" altLang="en-US" sz="1650" dirty="0">
                <a:latin typeface="+mn-ea"/>
                <a:ea typeface="+mn-ea"/>
              </a:rPr>
              <a:t>、</a:t>
            </a:r>
            <a:r>
              <a:rPr lang="en-US" altLang="zh-CN" sz="1650" dirty="0">
                <a:latin typeface="+mn-ea"/>
                <a:ea typeface="+mn-ea"/>
              </a:rPr>
              <a:t>Load</a:t>
            </a:r>
            <a:r>
              <a:rPr lang="zh-CN" altLang="en-US" sz="1650" dirty="0">
                <a:latin typeface="+mn-ea"/>
                <a:ea typeface="+mn-ea"/>
              </a:rPr>
              <a:t>、</a:t>
            </a:r>
            <a:r>
              <a:rPr lang="en-US" altLang="zh-CN" sz="1650" dirty="0">
                <a:latin typeface="+mn-ea"/>
                <a:ea typeface="+mn-ea"/>
              </a:rPr>
              <a:t>Exchange </a:t>
            </a:r>
            <a:r>
              <a:rPr lang="zh-CN" altLang="en-US" sz="1650" dirty="0">
                <a:latin typeface="+mn-ea"/>
                <a:ea typeface="+mn-ea"/>
              </a:rPr>
              <a:t>等</a:t>
            </a:r>
            <a:endParaRPr kumimoji="1" lang="zh-CN" altLang="en-US" sz="1650" dirty="0">
              <a:latin typeface="+mn-ea"/>
              <a:ea typeface="+mn-ea"/>
            </a:endParaRPr>
          </a:p>
        </p:txBody>
      </p:sp>
      <p:sp>
        <p:nvSpPr>
          <p:cNvPr id="25" name="矩形 24"/>
          <p:cNvSpPr>
            <a:spLocks noChangeArrowheads="1"/>
          </p:cNvSpPr>
          <p:nvPr/>
        </p:nvSpPr>
        <p:spPr bwMode="auto">
          <a:xfrm>
            <a:off x="3274646" y="2700243"/>
            <a:ext cx="5319215" cy="371640"/>
          </a:xfrm>
          <a:prstGeom prst="rect">
            <a:avLst/>
          </a:prstGeom>
          <a:solidFill>
            <a:schemeClr val="bg1">
              <a:lumMod val="95000"/>
            </a:schemeClr>
          </a:solidFill>
          <a:ln>
            <a:noFill/>
          </a:ln>
        </p:spPr>
        <p:txBody>
          <a:bodyPr>
            <a:spAutoFit/>
          </a:bodyPr>
          <a:lstStyle/>
          <a:p>
            <a:pPr>
              <a:lnSpc>
                <a:spcPct val="110000"/>
              </a:lnSpc>
              <a:defRPr/>
            </a:pPr>
            <a:r>
              <a:rPr lang="zh-CN" altLang="en-US" sz="1650">
                <a:latin typeface="微软雅黑" charset="0"/>
                <a:ea typeface="微软雅黑" charset="0"/>
                <a:cs typeface="微软雅黑" charset="0"/>
              </a:rPr>
              <a:t>定点数、浮点数运算和十进制数运算</a:t>
            </a:r>
            <a:endParaRPr kumimoji="1" lang="zh-CN" altLang="en-US" sz="1650">
              <a:latin typeface="微软雅黑" charset="0"/>
              <a:ea typeface="微软雅黑" charset="0"/>
              <a:cs typeface="微软雅黑" charset="0"/>
            </a:endParaRPr>
          </a:p>
        </p:txBody>
      </p:sp>
      <p:sp>
        <p:nvSpPr>
          <p:cNvPr id="26" name="矩形 25"/>
          <p:cNvSpPr/>
          <p:nvPr/>
        </p:nvSpPr>
        <p:spPr>
          <a:xfrm>
            <a:off x="3274646" y="3258719"/>
            <a:ext cx="5319215" cy="371640"/>
          </a:xfrm>
          <a:prstGeom prst="rect">
            <a:avLst/>
          </a:prstGeom>
          <a:solidFill>
            <a:schemeClr val="bg1">
              <a:lumMod val="95000"/>
            </a:schemeClr>
          </a:solidFill>
        </p:spPr>
        <p:txBody>
          <a:bodyPr>
            <a:spAutoFit/>
          </a:bodyPr>
          <a:lstStyle/>
          <a:p>
            <a:pPr>
              <a:lnSpc>
                <a:spcPct val="110000"/>
              </a:lnSpc>
              <a:defRPr/>
            </a:pPr>
            <a:r>
              <a:rPr lang="en-US" altLang="zh-CN" sz="1650" dirty="0">
                <a:latin typeface="+mn-ea"/>
                <a:ea typeface="+mn-ea"/>
              </a:rPr>
              <a:t>And</a:t>
            </a:r>
            <a:r>
              <a:rPr lang="zh-CN" altLang="en-US" sz="1650" dirty="0">
                <a:latin typeface="+mn-ea"/>
                <a:ea typeface="+mn-ea"/>
              </a:rPr>
              <a:t>、</a:t>
            </a:r>
            <a:r>
              <a:rPr lang="en-US" altLang="zh-CN" sz="1650" dirty="0">
                <a:latin typeface="+mn-ea"/>
                <a:ea typeface="+mn-ea"/>
              </a:rPr>
              <a:t>Or</a:t>
            </a:r>
            <a:r>
              <a:rPr lang="zh-CN" altLang="en-US" sz="1650" dirty="0">
                <a:latin typeface="+mn-ea"/>
                <a:ea typeface="+mn-ea"/>
              </a:rPr>
              <a:t>、</a:t>
            </a:r>
            <a:r>
              <a:rPr lang="en-US" altLang="zh-CN" sz="1650" dirty="0">
                <a:latin typeface="+mn-ea"/>
                <a:ea typeface="+mn-ea"/>
              </a:rPr>
              <a:t>Not</a:t>
            </a:r>
            <a:r>
              <a:rPr lang="zh-CN" altLang="en-US" sz="1650" dirty="0">
                <a:latin typeface="+mn-ea"/>
                <a:ea typeface="+mn-ea"/>
              </a:rPr>
              <a:t>、</a:t>
            </a:r>
            <a:r>
              <a:rPr lang="en-US" altLang="zh-CN" sz="1650" dirty="0" err="1">
                <a:latin typeface="+mn-ea"/>
                <a:ea typeface="+mn-ea"/>
              </a:rPr>
              <a:t>Xor</a:t>
            </a:r>
            <a:r>
              <a:rPr lang="zh-CN" altLang="en-US" sz="1650" dirty="0">
                <a:latin typeface="+mn-ea"/>
                <a:ea typeface="+mn-ea"/>
              </a:rPr>
              <a:t>、</a:t>
            </a:r>
            <a:r>
              <a:rPr lang="en-US" altLang="zh-CN" sz="1650" dirty="0">
                <a:latin typeface="+mn-ea"/>
                <a:ea typeface="+mn-ea"/>
              </a:rPr>
              <a:t>Compare</a:t>
            </a:r>
            <a:r>
              <a:rPr lang="zh-CN" altLang="en-US" sz="1650" dirty="0">
                <a:latin typeface="+mn-ea"/>
                <a:ea typeface="+mn-ea"/>
              </a:rPr>
              <a:t>等</a:t>
            </a:r>
            <a:endParaRPr kumimoji="1" lang="zh-CN" altLang="en-US" sz="1650" dirty="0">
              <a:latin typeface="+mn-ea"/>
              <a:ea typeface="+mn-ea"/>
            </a:endParaRPr>
          </a:p>
        </p:txBody>
      </p:sp>
      <p:sp>
        <p:nvSpPr>
          <p:cNvPr id="28" name="矩形 27"/>
          <p:cNvSpPr>
            <a:spLocks noChangeArrowheads="1"/>
          </p:cNvSpPr>
          <p:nvPr/>
        </p:nvSpPr>
        <p:spPr bwMode="auto">
          <a:xfrm>
            <a:off x="3274646" y="3807668"/>
            <a:ext cx="5319215" cy="371640"/>
          </a:xfrm>
          <a:prstGeom prst="rect">
            <a:avLst/>
          </a:prstGeom>
          <a:solidFill>
            <a:schemeClr val="bg1">
              <a:lumMod val="95000"/>
            </a:schemeClr>
          </a:solidFill>
          <a:ln>
            <a:noFill/>
          </a:ln>
        </p:spPr>
        <p:txBody>
          <a:bodyPr>
            <a:spAutoFit/>
          </a:bodyPr>
          <a:lstStyle/>
          <a:p>
            <a:pPr>
              <a:lnSpc>
                <a:spcPct val="110000"/>
              </a:lnSpc>
              <a:defRPr/>
            </a:pPr>
            <a:r>
              <a:rPr lang="en-US" altLang="zh-CN" sz="1650">
                <a:latin typeface="微软雅黑" charset="0"/>
                <a:ea typeface="微软雅黑" charset="0"/>
                <a:cs typeface="微软雅黑" charset="0"/>
              </a:rPr>
              <a:t>IN，OUT</a:t>
            </a:r>
            <a:endParaRPr kumimoji="1" lang="zh-CN" altLang="en-US" sz="1650">
              <a:latin typeface="微软雅黑" charset="0"/>
              <a:ea typeface="微软雅黑" charset="0"/>
              <a:cs typeface="微软雅黑" charset="0"/>
            </a:endParaRPr>
          </a:p>
        </p:txBody>
      </p:sp>
      <p:sp>
        <p:nvSpPr>
          <p:cNvPr id="29" name="矩形 28"/>
          <p:cNvSpPr>
            <a:spLocks noChangeArrowheads="1"/>
          </p:cNvSpPr>
          <p:nvPr/>
        </p:nvSpPr>
        <p:spPr bwMode="auto">
          <a:xfrm>
            <a:off x="3274646" y="4349474"/>
            <a:ext cx="5319215" cy="371640"/>
          </a:xfrm>
          <a:prstGeom prst="rect">
            <a:avLst/>
          </a:prstGeom>
          <a:solidFill>
            <a:schemeClr val="bg1">
              <a:lumMod val="95000"/>
            </a:schemeClr>
          </a:solidFill>
          <a:ln>
            <a:noFill/>
          </a:ln>
        </p:spPr>
        <p:txBody>
          <a:bodyPr>
            <a:spAutoFit/>
          </a:bodyPr>
          <a:lstStyle/>
          <a:p>
            <a:pPr>
              <a:lnSpc>
                <a:spcPct val="110000"/>
              </a:lnSpc>
              <a:defRPr/>
            </a:pPr>
            <a:r>
              <a:rPr kumimoji="1" lang="zh-CN" altLang="en-US" sz="1650">
                <a:latin typeface="微软雅黑" charset="0"/>
                <a:ea typeface="微软雅黑" charset="0"/>
                <a:cs typeface="微软雅黑" charset="0"/>
              </a:rPr>
              <a:t>启动</a:t>
            </a:r>
            <a:r>
              <a:rPr kumimoji="1" lang="en-US" altLang="zh-CN" sz="1650">
                <a:latin typeface="微软雅黑" charset="0"/>
                <a:ea typeface="微软雅黑" charset="0"/>
                <a:cs typeface="微软雅黑" charset="0"/>
              </a:rPr>
              <a:t>IO</a:t>
            </a:r>
            <a:r>
              <a:rPr kumimoji="1" lang="zh-CN" altLang="en-US" sz="1650">
                <a:latin typeface="微软雅黑" charset="0"/>
                <a:ea typeface="微软雅黑" charset="0"/>
                <a:cs typeface="微软雅黑" charset="0"/>
              </a:rPr>
              <a:t>设备指令、存取特殊寄存器指令等</a:t>
            </a:r>
          </a:p>
        </p:txBody>
      </p:sp>
      <p:sp>
        <p:nvSpPr>
          <p:cNvPr id="30" name="矩形 29"/>
          <p:cNvSpPr>
            <a:spLocks noChangeArrowheads="1"/>
          </p:cNvSpPr>
          <p:nvPr/>
        </p:nvSpPr>
        <p:spPr bwMode="auto">
          <a:xfrm>
            <a:off x="3274646" y="4859128"/>
            <a:ext cx="5319215" cy="650947"/>
          </a:xfrm>
          <a:prstGeom prst="rect">
            <a:avLst/>
          </a:prstGeom>
          <a:solidFill>
            <a:schemeClr val="bg1">
              <a:lumMod val="95000"/>
            </a:schemeClr>
          </a:solidFill>
          <a:ln>
            <a:noFill/>
          </a:ln>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zh-CN" altLang="en-US" sz="1650" b="0">
                <a:solidFill>
                  <a:schemeClr val="tx1"/>
                </a:solidFill>
                <a:latin typeface="微软雅黑" charset="-122"/>
                <a:ea typeface="微软雅黑" charset="-122"/>
              </a:rPr>
              <a:t>转移指令、循环控制指令</a:t>
            </a:r>
            <a:r>
              <a:rPr kumimoji="1" lang="en-US" altLang="zh-CN" sz="1650" b="0">
                <a:solidFill>
                  <a:schemeClr val="tx1"/>
                </a:solidFill>
                <a:latin typeface="微软雅黑" charset="-122"/>
                <a:ea typeface="微软雅黑" charset="-122"/>
              </a:rPr>
              <a:t>(LOOP)</a:t>
            </a:r>
            <a:r>
              <a:rPr kumimoji="1" lang="zh-CN" altLang="en-US" sz="1650" b="0">
                <a:solidFill>
                  <a:schemeClr val="tx1"/>
                </a:solidFill>
                <a:latin typeface="微软雅黑" charset="-122"/>
                <a:ea typeface="微软雅黑" charset="-122"/>
              </a:rPr>
              <a:t>、子程序调用与返回指令</a:t>
            </a:r>
            <a:r>
              <a:rPr kumimoji="1" lang="en-US" altLang="zh-CN" sz="1650" b="0">
                <a:solidFill>
                  <a:schemeClr val="tx1"/>
                </a:solidFill>
                <a:latin typeface="微软雅黑" charset="-122"/>
                <a:ea typeface="微软雅黑" charset="-122"/>
              </a:rPr>
              <a:t>(CALL</a:t>
            </a:r>
            <a:r>
              <a:rPr kumimoji="1" lang="zh-CN" altLang="en-US" sz="1650" b="0">
                <a:solidFill>
                  <a:schemeClr val="tx1"/>
                </a:solidFill>
                <a:latin typeface="微软雅黑" charset="-122"/>
                <a:ea typeface="微软雅黑" charset="-122"/>
              </a:rPr>
              <a:t>，</a:t>
            </a:r>
            <a:r>
              <a:rPr kumimoji="1" lang="en-US" altLang="zh-CN" sz="1650" b="0">
                <a:solidFill>
                  <a:schemeClr val="tx1"/>
                </a:solidFill>
                <a:latin typeface="微软雅黑" charset="-122"/>
                <a:ea typeface="微软雅黑" charset="-122"/>
              </a:rPr>
              <a:t>RET)</a:t>
            </a:r>
            <a:r>
              <a:rPr kumimoji="1" lang="zh-CN" altLang="en-US" sz="1650" b="0">
                <a:solidFill>
                  <a:schemeClr val="tx1"/>
                </a:solidFill>
                <a:latin typeface="微软雅黑" charset="-122"/>
                <a:ea typeface="微软雅黑" charset="-122"/>
              </a:rPr>
              <a:t>、程序中断指令及返回</a:t>
            </a:r>
            <a:r>
              <a:rPr kumimoji="1" lang="en-US" altLang="zh-CN" sz="1650" b="0">
                <a:solidFill>
                  <a:schemeClr val="tx1"/>
                </a:solidFill>
                <a:latin typeface="微软雅黑" charset="-122"/>
                <a:ea typeface="微软雅黑" charset="-122"/>
              </a:rPr>
              <a:t>(INT</a:t>
            </a:r>
            <a:r>
              <a:rPr kumimoji="1" lang="zh-CN" altLang="en-US" sz="1650" b="0">
                <a:solidFill>
                  <a:schemeClr val="tx1"/>
                </a:solidFill>
                <a:latin typeface="微软雅黑" charset="-122"/>
                <a:ea typeface="微软雅黑" charset="-122"/>
              </a:rPr>
              <a:t>，</a:t>
            </a:r>
            <a:r>
              <a:rPr kumimoji="1" lang="en-US" altLang="zh-CN" sz="1650" b="0">
                <a:solidFill>
                  <a:schemeClr val="tx1"/>
                </a:solidFill>
                <a:latin typeface="微软雅黑" charset="-122"/>
                <a:ea typeface="微软雅黑" charset="-122"/>
              </a:rPr>
              <a:t>IRET)</a:t>
            </a:r>
            <a:endParaRPr kumimoji="1" lang="zh-CN" altLang="en-US" sz="1650" b="0">
              <a:solidFill>
                <a:schemeClr val="tx1"/>
              </a:solidFill>
              <a:latin typeface="微软雅黑" charset="-122"/>
              <a:ea typeface="微软雅黑" charset="-122"/>
            </a:endParaRPr>
          </a:p>
        </p:txBody>
      </p:sp>
    </p:spTree>
    <p:extLst>
      <p:ext uri="{BB962C8B-B14F-4D97-AF65-F5344CB8AC3E}">
        <p14:creationId xmlns:p14="http://schemas.microsoft.com/office/powerpoint/2010/main" val="2470970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500"/>
                                        <p:tgtEl>
                                          <p:spTgt spid="2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left)">
                                      <p:cBhvr>
                                        <p:cTn id="34" dur="500"/>
                                        <p:tgtEl>
                                          <p:spTgt spid="2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left)">
                                      <p:cBhvr>
                                        <p:cTn id="39" dur="500"/>
                                        <p:tgtEl>
                                          <p:spTgt spid="6"/>
                                        </p:tgtEl>
                                      </p:cBhvr>
                                    </p:animEffect>
                                  </p:childTnLst>
                                </p:cTn>
                              </p:par>
                            </p:childTnLst>
                          </p:cTn>
                        </p:par>
                        <p:par>
                          <p:cTn id="40" fill="hold" nodeType="afterGroup">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left)">
                                      <p:cBhvr>
                                        <p:cTn id="43" dur="500"/>
                                        <p:tgtEl>
                                          <p:spTgt spid="2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childTnLst>
                          </p:cTn>
                        </p:par>
                        <p:par>
                          <p:cTn id="49" fill="hold" nodeType="afterGroup">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left)">
                                      <p:cBhvr>
                                        <p:cTn id="52" dur="500"/>
                                        <p:tgtEl>
                                          <p:spTgt spid="2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left)">
                                      <p:cBhvr>
                                        <p:cTn id="57" dur="500"/>
                                        <p:tgtEl>
                                          <p:spTgt spid="31"/>
                                        </p:tgtEl>
                                      </p:cBhvr>
                                    </p:animEffect>
                                  </p:childTnLst>
                                </p:cTn>
                              </p:par>
                            </p:childTnLst>
                          </p:cTn>
                        </p:par>
                        <p:par>
                          <p:cTn id="58" fill="hold" nodeType="afterGroup">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wipe(left)">
                                      <p:cBhvr>
                                        <p:cTn id="6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8" grpId="0" animBg="1"/>
      <p:bldP spid="29" grpId="0" animBg="1"/>
      <p:bldP spid="3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 38" descr="u=333947788,3160898201&amp;fm=21&amp;gp=0.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54156" y="1935762"/>
            <a:ext cx="2179127" cy="1571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4" name="Rectangle 2"/>
          <p:cNvSpPr>
            <a:spLocks noGrp="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700" b="1">
                <a:solidFill>
                  <a:schemeClr val="bg1"/>
                </a:solidFill>
                <a:latin typeface="微软雅黑" charset="-122"/>
              </a:rPr>
              <a:t>2.4.8  </a:t>
            </a:r>
            <a:r>
              <a:rPr lang="zh-CN" altLang="en-US" sz="2700" b="1">
                <a:solidFill>
                  <a:schemeClr val="bg1"/>
                </a:solidFill>
                <a:latin typeface="微软雅黑" charset="-122"/>
              </a:rPr>
              <a:t>基本指令和指令类型</a:t>
            </a:r>
            <a:endParaRPr lang="en-US" altLang="zh-CN" sz="2700" b="1">
              <a:solidFill>
                <a:schemeClr val="bg1"/>
              </a:solidFill>
              <a:latin typeface="微软雅黑" charset="-122"/>
            </a:endParaRPr>
          </a:p>
        </p:txBody>
      </p:sp>
      <p:sp>
        <p:nvSpPr>
          <p:cNvPr id="13315" name="AutoShape 6" descr="http://fzone.oushinet.com/bbs/data/attachment/forum/201405/16/051142lrtiydwxrn1xz0lw.jpg"/>
          <p:cNvSpPr>
            <a:spLocks noChangeAspect="1" noChangeArrowheads="1"/>
          </p:cNvSpPr>
          <p:nvPr/>
        </p:nvSpPr>
        <p:spPr bwMode="auto">
          <a:xfrm>
            <a:off x="-72638" y="-613252"/>
            <a:ext cx="228631" cy="22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13316" name="TextBox 6"/>
          <p:cNvSpPr txBox="1">
            <a:spLocks noChangeArrowheads="1"/>
          </p:cNvSpPr>
          <p:nvPr/>
        </p:nvSpPr>
        <p:spPr bwMode="auto">
          <a:xfrm>
            <a:off x="3112700" y="1536851"/>
            <a:ext cx="2450625" cy="482266"/>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20000"/>
              </a:lnSpc>
              <a:spcBef>
                <a:spcPts val="450"/>
              </a:spcBef>
              <a:buClr>
                <a:schemeClr val="tx2"/>
              </a:buClr>
            </a:pPr>
            <a:r>
              <a:rPr kumimoji="1" lang="zh-CN" altLang="en-US" dirty="0">
                <a:solidFill>
                  <a:schemeClr val="bg1"/>
                </a:solidFill>
                <a:latin typeface="微软雅黑" charset="-122"/>
                <a:ea typeface="微软雅黑" charset="-122"/>
              </a:rPr>
              <a:t>数据传送指令</a:t>
            </a:r>
          </a:p>
        </p:txBody>
      </p:sp>
      <p:sp>
        <p:nvSpPr>
          <p:cNvPr id="24" name="矩形 23"/>
          <p:cNvSpPr/>
          <p:nvPr/>
        </p:nvSpPr>
        <p:spPr>
          <a:xfrm>
            <a:off x="1205070" y="2041742"/>
            <a:ext cx="4570214" cy="447815"/>
          </a:xfrm>
          <a:prstGeom prst="rect">
            <a:avLst/>
          </a:prstGeom>
        </p:spPr>
        <p:txBody>
          <a:bodyPr>
            <a:spAutoFit/>
          </a:bodyPr>
          <a:lstStyle/>
          <a:p>
            <a:pPr>
              <a:lnSpc>
                <a:spcPct val="110000"/>
              </a:lnSpc>
              <a:defRPr/>
            </a:pPr>
            <a:r>
              <a:rPr kumimoji="1" lang="zh-CN" altLang="en-US" sz="2100" dirty="0">
                <a:solidFill>
                  <a:schemeClr val="accent3">
                    <a:lumMod val="75000"/>
                  </a:schemeClr>
                </a:solidFill>
                <a:latin typeface="+mn-ea"/>
                <a:ea typeface="+mn-ea"/>
              </a:rPr>
              <a:t>功能</a:t>
            </a:r>
            <a:endParaRPr kumimoji="1" lang="en-US" altLang="zh-CN" sz="2100" dirty="0">
              <a:solidFill>
                <a:schemeClr val="accent3">
                  <a:lumMod val="75000"/>
                </a:schemeClr>
              </a:solidFill>
              <a:latin typeface="+mn-ea"/>
              <a:ea typeface="+mn-ea"/>
            </a:endParaRPr>
          </a:p>
        </p:txBody>
      </p:sp>
      <p:sp>
        <p:nvSpPr>
          <p:cNvPr id="31" name="矩形 30"/>
          <p:cNvSpPr>
            <a:spLocks noChangeArrowheads="1"/>
          </p:cNvSpPr>
          <p:nvPr/>
        </p:nvSpPr>
        <p:spPr bwMode="auto">
          <a:xfrm>
            <a:off x="1428937" y="2460896"/>
            <a:ext cx="5375181" cy="752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buFont typeface="Wingdings" charset="2"/>
              <a:buChar char="Ø"/>
            </a:pPr>
            <a:r>
              <a:rPr kumimoji="1" lang="zh-CN" altLang="en-US" sz="1950" dirty="0">
                <a:solidFill>
                  <a:schemeClr val="tx1"/>
                </a:solidFill>
                <a:latin typeface="微软雅黑" charset="-122"/>
                <a:ea typeface="微软雅黑" charset="-122"/>
              </a:rPr>
              <a:t>实现寄存器与寄存器、寄存器与存储单元以及存储单元之间的数据传送</a:t>
            </a:r>
            <a:endParaRPr kumimoji="1" lang="en-US" altLang="zh-CN" sz="1950" dirty="0">
              <a:solidFill>
                <a:schemeClr val="tx1"/>
              </a:solidFill>
              <a:latin typeface="微软雅黑" charset="-122"/>
              <a:ea typeface="微软雅黑" charset="-122"/>
            </a:endParaRPr>
          </a:p>
        </p:txBody>
      </p:sp>
      <p:pic>
        <p:nvPicPr>
          <p:cNvPr id="133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106" y="2081037"/>
            <a:ext cx="446542" cy="31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34" name="TextBox 33"/>
          <p:cNvSpPr txBox="1">
            <a:spLocks noChangeArrowheads="1"/>
          </p:cNvSpPr>
          <p:nvPr/>
        </p:nvSpPr>
        <p:spPr bwMode="auto">
          <a:xfrm>
            <a:off x="5126309" y="3011037"/>
            <a:ext cx="201718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650">
                <a:latin typeface="微软雅黑" charset="-122"/>
                <a:ea typeface="微软雅黑" charset="-122"/>
              </a:rPr>
              <a:t>完成快递员的工作</a:t>
            </a:r>
          </a:p>
        </p:txBody>
      </p:sp>
      <p:sp>
        <p:nvSpPr>
          <p:cNvPr id="35" name="矩形 34"/>
          <p:cNvSpPr/>
          <p:nvPr/>
        </p:nvSpPr>
        <p:spPr>
          <a:xfrm>
            <a:off x="1211024" y="3462342"/>
            <a:ext cx="4570214" cy="447815"/>
          </a:xfrm>
          <a:prstGeom prst="rect">
            <a:avLst/>
          </a:prstGeom>
        </p:spPr>
        <p:txBody>
          <a:bodyPr>
            <a:spAutoFit/>
          </a:bodyPr>
          <a:lstStyle/>
          <a:p>
            <a:pPr>
              <a:lnSpc>
                <a:spcPct val="110000"/>
              </a:lnSpc>
              <a:defRPr/>
            </a:pPr>
            <a:r>
              <a:rPr kumimoji="1" lang="zh-CN" altLang="en-US" sz="2100" dirty="0">
                <a:solidFill>
                  <a:schemeClr val="accent3">
                    <a:lumMod val="75000"/>
                  </a:schemeClr>
                </a:solidFill>
                <a:latin typeface="+mn-ea"/>
                <a:ea typeface="+mn-ea"/>
              </a:rPr>
              <a:t>表征参数</a:t>
            </a:r>
            <a:endParaRPr kumimoji="1" lang="en-US" altLang="zh-CN" sz="2100" dirty="0">
              <a:solidFill>
                <a:schemeClr val="accent3">
                  <a:lumMod val="75000"/>
                </a:schemeClr>
              </a:solidFill>
              <a:latin typeface="+mn-ea"/>
              <a:ea typeface="+mn-ea"/>
            </a:endParaRPr>
          </a:p>
        </p:txBody>
      </p:sp>
      <p:pic>
        <p:nvPicPr>
          <p:cNvPr id="3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060" y="3501639"/>
            <a:ext cx="446543" cy="315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37" name="矩形 36"/>
          <p:cNvSpPr>
            <a:spLocks noChangeArrowheads="1"/>
          </p:cNvSpPr>
          <p:nvPr/>
        </p:nvSpPr>
        <p:spPr bwMode="auto">
          <a:xfrm>
            <a:off x="1422983" y="3849346"/>
            <a:ext cx="6062261"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ts val="3000"/>
              </a:lnSpc>
              <a:buFont typeface="Wingdings" charset="2"/>
              <a:buChar char="Ø"/>
            </a:pPr>
            <a:r>
              <a:rPr kumimoji="1" lang="zh-CN" altLang="en-US" sz="1950" dirty="0">
                <a:solidFill>
                  <a:schemeClr val="tx1"/>
                </a:solidFill>
                <a:latin typeface="微软雅黑" charset="-122"/>
                <a:ea typeface="微软雅黑" charset="-122"/>
              </a:rPr>
              <a:t>源操作数地址，可由指令给出</a:t>
            </a:r>
            <a:endParaRPr kumimoji="1" lang="en-US" altLang="zh-CN" sz="1950" dirty="0">
              <a:solidFill>
                <a:schemeClr val="tx1"/>
              </a:solidFill>
              <a:latin typeface="微软雅黑" charset="-122"/>
              <a:ea typeface="微软雅黑" charset="-122"/>
            </a:endParaRPr>
          </a:p>
          <a:p>
            <a:pPr>
              <a:lnSpc>
                <a:spcPts val="3000"/>
              </a:lnSpc>
              <a:buFont typeface="Wingdings" charset="2"/>
              <a:buChar char="Ø"/>
            </a:pPr>
            <a:r>
              <a:rPr kumimoji="1" lang="zh-CN" altLang="en-US" sz="1950" dirty="0">
                <a:solidFill>
                  <a:schemeClr val="tx1"/>
                </a:solidFill>
                <a:latin typeface="微软雅黑" charset="-122"/>
                <a:ea typeface="微软雅黑" charset="-122"/>
              </a:rPr>
              <a:t>目的操作数地址，可由指令给出</a:t>
            </a:r>
          </a:p>
          <a:p>
            <a:pPr>
              <a:lnSpc>
                <a:spcPts val="3000"/>
              </a:lnSpc>
              <a:buFont typeface="Wingdings" charset="2"/>
              <a:buChar char="Ø"/>
            </a:pPr>
            <a:r>
              <a:rPr kumimoji="1" lang="zh-CN" altLang="en-US" sz="1950" dirty="0">
                <a:solidFill>
                  <a:schemeClr val="tx1"/>
                </a:solidFill>
                <a:latin typeface="微软雅黑" charset="-122"/>
                <a:ea typeface="微软雅黑" charset="-122"/>
              </a:rPr>
              <a:t>传送数据的长度，可由指令</a:t>
            </a:r>
            <a:r>
              <a:rPr kumimoji="1" lang="zh-CN" altLang="en-US" sz="1950" dirty="0">
                <a:latin typeface="微软雅黑" charset="-122"/>
                <a:ea typeface="微软雅黑" charset="-122"/>
              </a:rPr>
              <a:t>隐含</a:t>
            </a:r>
            <a:r>
              <a:rPr kumimoji="1" lang="zh-CN" altLang="en-US" sz="1950" dirty="0">
                <a:solidFill>
                  <a:schemeClr val="tx1"/>
                </a:solidFill>
                <a:latin typeface="微软雅黑" charset="-122"/>
                <a:ea typeface="微软雅黑" charset="-122"/>
              </a:rPr>
              <a:t>给出</a:t>
            </a:r>
            <a:endParaRPr kumimoji="1" lang="en-US" altLang="zh-CN" sz="1950" dirty="0">
              <a:solidFill>
                <a:schemeClr val="tx1"/>
              </a:solidFill>
              <a:latin typeface="微软雅黑" charset="-122"/>
              <a:ea typeface="微软雅黑" charset="-122"/>
            </a:endParaRPr>
          </a:p>
        </p:txBody>
      </p:sp>
      <p:sp>
        <p:nvSpPr>
          <p:cNvPr id="40" name="AutoShape 14"/>
          <p:cNvSpPr>
            <a:spLocks noChangeArrowheads="1"/>
          </p:cNvSpPr>
          <p:nvPr/>
        </p:nvSpPr>
        <p:spPr bwMode="auto">
          <a:xfrm>
            <a:off x="5334695" y="3781471"/>
            <a:ext cx="1295569" cy="379859"/>
          </a:xfrm>
          <a:prstGeom prst="wedgeRoundRectCallout">
            <a:avLst>
              <a:gd name="adj1" fmla="val -81144"/>
              <a:gd name="adj2" fmla="val 22764"/>
              <a:gd name="adj3" fmla="val 16667"/>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6990" tIns="33496" rIns="66990" bIns="33496" anchor="ctr"/>
          <a:lstStyle>
            <a:lvl1pPr defTabSz="1182688">
              <a:defRPr sz="2400" b="1">
                <a:solidFill>
                  <a:srgbClr val="FF0000"/>
                </a:solidFill>
                <a:latin typeface="Times New Roman" charset="0"/>
                <a:ea typeface="黑体" charset="-122"/>
              </a:defRPr>
            </a:lvl1pPr>
            <a:lvl2pPr marL="742950" indent="-285750" defTabSz="1182688">
              <a:defRPr sz="2400" b="1">
                <a:solidFill>
                  <a:srgbClr val="FF0000"/>
                </a:solidFill>
                <a:latin typeface="Times New Roman" charset="0"/>
                <a:ea typeface="黑体" charset="-122"/>
              </a:defRPr>
            </a:lvl2pPr>
            <a:lvl3pPr marL="1143000" indent="-228600" defTabSz="1182688">
              <a:defRPr sz="2400" b="1">
                <a:solidFill>
                  <a:srgbClr val="FF0000"/>
                </a:solidFill>
                <a:latin typeface="Times New Roman" charset="0"/>
                <a:ea typeface="黑体" charset="-122"/>
              </a:defRPr>
            </a:lvl3pPr>
            <a:lvl4pPr marL="1600200" indent="-228600" defTabSz="1182688">
              <a:defRPr sz="2400" b="1">
                <a:solidFill>
                  <a:srgbClr val="FF0000"/>
                </a:solidFill>
                <a:latin typeface="Times New Roman" charset="0"/>
                <a:ea typeface="黑体" charset="-122"/>
              </a:defRPr>
            </a:lvl4pPr>
            <a:lvl5pPr marL="2057400" indent="-228600" defTabSz="1182688">
              <a:defRPr sz="2400" b="1">
                <a:solidFill>
                  <a:srgbClr val="FF0000"/>
                </a:solidFill>
                <a:latin typeface="Times New Roman" charset="0"/>
                <a:ea typeface="黑体" charset="-122"/>
              </a:defRPr>
            </a:lvl5pPr>
            <a:lvl6pPr marL="2514600" indent="-228600" defTabSz="1182688"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1182688"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1182688"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1182688" eaLnBrk="0" fontAlgn="base" hangingPunct="0">
              <a:spcBef>
                <a:spcPct val="0"/>
              </a:spcBef>
              <a:spcAft>
                <a:spcPct val="0"/>
              </a:spcAft>
              <a:defRPr sz="2400" b="1">
                <a:solidFill>
                  <a:srgbClr val="FF0000"/>
                </a:solidFill>
                <a:latin typeface="Times New Roman" charset="0"/>
                <a:ea typeface="黑体" charset="-122"/>
              </a:defRPr>
            </a:lvl9pPr>
          </a:lstStyle>
          <a:p>
            <a:pPr algn="ctr" eaLnBrk="1" hangingPunct="1">
              <a:lnSpc>
                <a:spcPct val="85000"/>
              </a:lnSpc>
              <a:spcBef>
                <a:spcPct val="25000"/>
              </a:spcBef>
              <a:buClr>
                <a:schemeClr val="tx2"/>
              </a:buClr>
              <a:buFont typeface="Wingdings" charset="2"/>
              <a:buNone/>
            </a:pPr>
            <a:r>
              <a:rPr kumimoji="1" lang="zh-CN" altLang="en-US" sz="1650">
                <a:solidFill>
                  <a:schemeClr val="bg1"/>
                </a:solidFill>
                <a:latin typeface="微软雅黑" charset="-122"/>
                <a:ea typeface="微软雅黑" charset="-122"/>
              </a:rPr>
              <a:t>发件人地址</a:t>
            </a:r>
          </a:p>
        </p:txBody>
      </p:sp>
      <p:sp>
        <p:nvSpPr>
          <p:cNvPr id="41" name="AutoShape 14"/>
          <p:cNvSpPr>
            <a:spLocks noChangeArrowheads="1"/>
          </p:cNvSpPr>
          <p:nvPr/>
        </p:nvSpPr>
        <p:spPr bwMode="auto">
          <a:xfrm>
            <a:off x="6265885" y="4178001"/>
            <a:ext cx="1295569" cy="379858"/>
          </a:xfrm>
          <a:prstGeom prst="wedgeRoundRectCallout">
            <a:avLst>
              <a:gd name="adj1" fmla="val -81144"/>
              <a:gd name="adj2" fmla="val 22766"/>
              <a:gd name="adj3" fmla="val 16667"/>
            </a:avLst>
          </a:prstGeom>
          <a:solidFill>
            <a:schemeClr val="accent3">
              <a:lumMod val="75000"/>
            </a:schemeClr>
          </a:solidFill>
          <a:ln w="9525">
            <a:noFill/>
            <a:miter lim="800000"/>
            <a:headEnd/>
            <a:tailEnd/>
          </a:ln>
        </p:spPr>
        <p:txBody>
          <a:bodyPr lIns="66990" tIns="33496" rIns="66990" bIns="33496" anchor="ctr"/>
          <a:lstStyle/>
          <a:p>
            <a:pPr algn="ctr" defTabSz="887134" eaLnBrk="1" hangingPunct="1">
              <a:lnSpc>
                <a:spcPct val="85000"/>
              </a:lnSpc>
              <a:spcBef>
                <a:spcPct val="25000"/>
              </a:spcBef>
              <a:buClr>
                <a:schemeClr val="tx2"/>
              </a:buClr>
              <a:defRPr/>
            </a:pPr>
            <a:r>
              <a:rPr kumimoji="1" lang="zh-CN" altLang="en-US" sz="1650" dirty="0">
                <a:solidFill>
                  <a:schemeClr val="bg1"/>
                </a:solidFill>
                <a:latin typeface="+mn-ea"/>
                <a:ea typeface="+mn-ea"/>
                <a:cs typeface="Times New Roman" pitchFamily="18" charset="0"/>
              </a:rPr>
              <a:t>收件人地址</a:t>
            </a:r>
          </a:p>
        </p:txBody>
      </p:sp>
      <p:sp>
        <p:nvSpPr>
          <p:cNvPr id="42" name="AutoShape 14"/>
          <p:cNvSpPr>
            <a:spLocks noChangeArrowheads="1"/>
          </p:cNvSpPr>
          <p:nvPr/>
        </p:nvSpPr>
        <p:spPr bwMode="auto">
          <a:xfrm>
            <a:off x="6744578" y="4592393"/>
            <a:ext cx="1801651" cy="379858"/>
          </a:xfrm>
          <a:prstGeom prst="wedgeRoundRectCallout">
            <a:avLst>
              <a:gd name="adj1" fmla="val -81144"/>
              <a:gd name="adj2" fmla="val 22766"/>
              <a:gd name="adj3" fmla="val 16667"/>
            </a:avLst>
          </a:prstGeom>
          <a:solidFill>
            <a:srgbClr val="00B050"/>
          </a:solidFill>
          <a:ln w="9525">
            <a:noFill/>
            <a:miter lim="800000"/>
            <a:headEnd/>
            <a:tailEnd/>
          </a:ln>
        </p:spPr>
        <p:txBody>
          <a:bodyPr lIns="66990" tIns="33496" rIns="66990" bIns="33496" anchor="ctr"/>
          <a:lstStyle/>
          <a:p>
            <a:pPr algn="ctr" defTabSz="887134" eaLnBrk="1" hangingPunct="1">
              <a:lnSpc>
                <a:spcPct val="85000"/>
              </a:lnSpc>
              <a:spcBef>
                <a:spcPct val="25000"/>
              </a:spcBef>
              <a:buClr>
                <a:schemeClr val="tx2"/>
              </a:buClr>
              <a:defRPr/>
            </a:pPr>
            <a:r>
              <a:rPr kumimoji="1" lang="zh-CN" altLang="en-US" sz="1650" dirty="0">
                <a:solidFill>
                  <a:schemeClr val="bg1"/>
                </a:solidFill>
                <a:latin typeface="+mn-ea"/>
                <a:ea typeface="+mn-ea"/>
                <a:cs typeface="Times New Roman" pitchFamily="18" charset="0"/>
              </a:rPr>
              <a:t>内件品名及数量</a:t>
            </a:r>
          </a:p>
        </p:txBody>
      </p:sp>
    </p:spTree>
    <p:extLst>
      <p:ext uri="{BB962C8B-B14F-4D97-AF65-F5344CB8AC3E}">
        <p14:creationId xmlns:p14="http://schemas.microsoft.com/office/powerpoint/2010/main" val="16201655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par>
                          <p:cTn id="8" fill="hold" nodeType="afterGroup">
                            <p:stCondLst>
                              <p:cond delay="500"/>
                            </p:stCondLst>
                            <p:childTnLst>
                              <p:par>
                                <p:cTn id="9" presetID="8" presetClass="entr" presetSubtype="16"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diamond(in)">
                                      <p:cBhvr>
                                        <p:cTn id="11" dur="1000"/>
                                        <p:tgtEl>
                                          <p:spTgt spid="34"/>
                                        </p:tgtEl>
                                      </p:cBhvr>
                                    </p:animEffect>
                                  </p:childTnLst>
                                </p:cTn>
                              </p:par>
                            </p:childTnLst>
                          </p:cTn>
                        </p:par>
                        <p:par>
                          <p:cTn id="12" fill="hold" nodeType="afterGroup">
                            <p:stCondLst>
                              <p:cond delay="1500"/>
                            </p:stCondLst>
                            <p:childTnLst>
                              <p:par>
                                <p:cTn id="13" presetID="3" presetClass="entr" presetSubtype="10"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blinds(horizontal)">
                                      <p:cBhvr>
                                        <p:cTn id="15" dur="500"/>
                                        <p:tgtEl>
                                          <p:spTgt spid="3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8" fill="hold"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slide(fromLeft)">
                                      <p:cBhvr>
                                        <p:cTn id="20" dur="500"/>
                                        <p:tgtEl>
                                          <p:spTgt spid="36"/>
                                        </p:tgtEl>
                                      </p:cBhvr>
                                    </p:animEffect>
                                  </p:childTnLst>
                                </p:cTn>
                              </p:par>
                            </p:childTnLst>
                          </p:cTn>
                        </p:par>
                        <p:par>
                          <p:cTn id="21" fill="hold" nodeType="afterGroup">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dissolve">
                                      <p:cBhvr>
                                        <p:cTn id="24" dur="500"/>
                                        <p:tgtEl>
                                          <p:spTgt spid="35"/>
                                        </p:tgtEl>
                                      </p:cBhvr>
                                    </p:animEffect>
                                  </p:childTnLst>
                                </p:cTn>
                              </p:par>
                            </p:childTnLst>
                          </p:cTn>
                        </p:par>
                        <p:par>
                          <p:cTn id="25" fill="hold" nodeType="afterGroup">
                            <p:stCondLst>
                              <p:cond delay="1000"/>
                            </p:stCondLst>
                            <p:childTnLst>
                              <p:par>
                                <p:cTn id="26" presetID="9" presetClass="entr" presetSubtype="0" fill="hold" grpId="0" nodeType="after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dissolve">
                                      <p:cBhvr>
                                        <p:cTn id="28" dur="500"/>
                                        <p:tgtEl>
                                          <p:spTgt spid="37"/>
                                        </p:tgtEl>
                                      </p:cBhvr>
                                    </p:animEffect>
                                  </p:childTnLst>
                                </p:cTn>
                              </p:par>
                            </p:childTnLst>
                          </p:cTn>
                        </p:par>
                        <p:par>
                          <p:cTn id="29" fill="hold" nodeType="afterGroup">
                            <p:stCondLst>
                              <p:cond delay="1500"/>
                            </p:stCondLst>
                            <p:childTnLst>
                              <p:par>
                                <p:cTn id="30" presetID="4" presetClass="entr" presetSubtype="16" fill="hold" grpId="0" nodeType="after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box(in)">
                                      <p:cBhvr>
                                        <p:cTn id="32" dur="500"/>
                                        <p:tgtEl>
                                          <p:spTgt spid="40"/>
                                        </p:tgtEl>
                                      </p:cBhvr>
                                    </p:animEffect>
                                  </p:childTnLst>
                                </p:cTn>
                              </p:par>
                            </p:childTnLst>
                          </p:cTn>
                        </p:par>
                        <p:par>
                          <p:cTn id="33" fill="hold" nodeType="afterGroup">
                            <p:stCondLst>
                              <p:cond delay="2000"/>
                            </p:stCondLst>
                            <p:childTnLst>
                              <p:par>
                                <p:cTn id="34" presetID="4" presetClass="entr" presetSubtype="16" fill="hold" grpId="0" nodeType="after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box(in)">
                                      <p:cBhvr>
                                        <p:cTn id="36" dur="500"/>
                                        <p:tgtEl>
                                          <p:spTgt spid="41"/>
                                        </p:tgtEl>
                                      </p:cBhvr>
                                    </p:animEffect>
                                  </p:childTnLst>
                                </p:cTn>
                              </p:par>
                            </p:childTnLst>
                          </p:cTn>
                        </p:par>
                        <p:par>
                          <p:cTn id="37" fill="hold" nodeType="afterGroup">
                            <p:stCondLst>
                              <p:cond delay="2500"/>
                            </p:stCondLst>
                            <p:childTnLst>
                              <p:par>
                                <p:cTn id="38" presetID="4" presetClass="entr" presetSubtype="16" fill="hold" grpId="0" nodeType="after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box(in)">
                                      <p:cBhvr>
                                        <p:cTn id="4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4" grpId="0"/>
      <p:bldP spid="35" grpId="0"/>
      <p:bldP spid="37" grpId="0"/>
      <p:bldP spid="40" grpId="0" animBg="1"/>
      <p:bldP spid="41" grpId="0" animBg="1"/>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1" name="Object 4"/>
          <p:cNvGraphicFramePr>
            <a:graphicFrameLocks noChangeAspect="1"/>
          </p:cNvGraphicFramePr>
          <p:nvPr/>
        </p:nvGraphicFramePr>
        <p:xfrm>
          <a:off x="1525390" y="1634495"/>
          <a:ext cx="5869354" cy="4071277"/>
        </p:xfrm>
        <a:graphic>
          <a:graphicData uri="http://schemas.openxmlformats.org/presentationml/2006/ole">
            <mc:AlternateContent xmlns:mc="http://schemas.openxmlformats.org/markup-compatibility/2006">
              <mc:Choice xmlns:v="urn:schemas-microsoft-com:vml" Requires="v">
                <p:oleObj spid="_x0000_s3073" name="Document" r:id="rId4" imgW="5918200" imgH="5080000" progId="Word.Document.8">
                  <p:embed/>
                </p:oleObj>
              </mc:Choice>
              <mc:Fallback>
                <p:oleObj name="Document" r:id="rId4" imgW="5918200" imgH="5080000" progId="Word.Document.8">
                  <p:embed/>
                  <p:pic>
                    <p:nvPicPr>
                      <p:cNvPr id="15361" name="Object 4"/>
                      <p:cNvPicPr>
                        <a:picLocks noChangeAspect="1" noChangeArrowheads="1"/>
                      </p:cNvPicPr>
                      <p:nvPr/>
                    </p:nvPicPr>
                    <p:blipFill>
                      <a:blip r:embed="rId5">
                        <a:extLst>
                          <a:ext uri="{28A0092B-C50C-407E-A947-70E740481C1C}">
                            <a14:useLocalDpi xmlns:a14="http://schemas.microsoft.com/office/drawing/2010/main" val="0"/>
                          </a:ext>
                        </a:extLst>
                      </a:blip>
                      <a:srcRect l="8377" r="9784" b="4446"/>
                      <a:stretch>
                        <a:fillRect/>
                      </a:stretch>
                    </p:blipFill>
                    <p:spPr bwMode="auto">
                      <a:xfrm>
                        <a:off x="1525390" y="1634495"/>
                        <a:ext cx="5869354" cy="40712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2" name="Rectangle 2"/>
          <p:cNvSpPr>
            <a:spLocks noGrp="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700" b="1">
                <a:solidFill>
                  <a:schemeClr val="bg1"/>
                </a:solidFill>
                <a:latin typeface="微软雅黑" charset="-122"/>
              </a:rPr>
              <a:t>2.4.8  </a:t>
            </a:r>
            <a:r>
              <a:rPr lang="zh-CN" altLang="en-US" sz="2700" b="1">
                <a:solidFill>
                  <a:schemeClr val="bg1"/>
                </a:solidFill>
                <a:latin typeface="微软雅黑" charset="-122"/>
              </a:rPr>
              <a:t>基本指令和指令类型</a:t>
            </a:r>
            <a:endParaRPr lang="en-US" altLang="zh-CN" sz="2700" b="1">
              <a:solidFill>
                <a:schemeClr val="bg1"/>
              </a:solidFill>
              <a:latin typeface="微软雅黑" charset="-122"/>
            </a:endParaRPr>
          </a:p>
        </p:txBody>
      </p:sp>
      <p:sp>
        <p:nvSpPr>
          <p:cNvPr id="15363" name="AutoShape 6" descr="http://fzone.oushinet.com/bbs/data/attachment/forum/201405/16/051142lrtiydwxrn1xz0lw.jpg"/>
          <p:cNvSpPr>
            <a:spLocks noChangeAspect="1" noChangeArrowheads="1"/>
          </p:cNvSpPr>
          <p:nvPr/>
        </p:nvSpPr>
        <p:spPr bwMode="auto">
          <a:xfrm>
            <a:off x="-72638" y="-613252"/>
            <a:ext cx="228631" cy="22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15364" name="TextBox 6"/>
          <p:cNvSpPr txBox="1">
            <a:spLocks noChangeArrowheads="1"/>
          </p:cNvSpPr>
          <p:nvPr/>
        </p:nvSpPr>
        <p:spPr bwMode="auto">
          <a:xfrm>
            <a:off x="2722124" y="1548759"/>
            <a:ext cx="3527091" cy="408437"/>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20000"/>
              </a:lnSpc>
              <a:spcBef>
                <a:spcPts val="450"/>
              </a:spcBef>
              <a:buClr>
                <a:schemeClr val="tx2"/>
              </a:buClr>
            </a:pPr>
            <a:r>
              <a:rPr kumimoji="1" lang="en-US" altLang="zh-CN" sz="1950">
                <a:solidFill>
                  <a:schemeClr val="bg1"/>
                </a:solidFill>
                <a:latin typeface="微软雅黑" charset="-122"/>
                <a:ea typeface="微软雅黑" charset="-122"/>
              </a:rPr>
              <a:t>IBM S/370</a:t>
            </a:r>
            <a:r>
              <a:rPr kumimoji="1" lang="zh-CN" altLang="en-US" sz="1950">
                <a:solidFill>
                  <a:schemeClr val="bg1"/>
                </a:solidFill>
                <a:latin typeface="微软雅黑" charset="-122"/>
                <a:ea typeface="微软雅黑" charset="-122"/>
              </a:rPr>
              <a:t>数据传送指令举例</a:t>
            </a:r>
          </a:p>
        </p:txBody>
      </p:sp>
    </p:spTree>
    <p:extLst>
      <p:ext uri="{BB962C8B-B14F-4D97-AF65-F5344CB8AC3E}">
        <p14:creationId xmlns:p14="http://schemas.microsoft.com/office/powerpoint/2010/main" val="1537275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700" b="1">
                <a:solidFill>
                  <a:schemeClr val="bg1"/>
                </a:solidFill>
                <a:latin typeface="微软雅黑" charset="-122"/>
              </a:rPr>
              <a:t>2.4.8  </a:t>
            </a:r>
            <a:r>
              <a:rPr lang="zh-CN" altLang="en-US" sz="2700" b="1">
                <a:solidFill>
                  <a:schemeClr val="bg1"/>
                </a:solidFill>
                <a:latin typeface="微软雅黑" charset="-122"/>
              </a:rPr>
              <a:t>基本指令和指令类型</a:t>
            </a:r>
            <a:endParaRPr lang="en-US" altLang="zh-CN" sz="2700" b="1">
              <a:solidFill>
                <a:schemeClr val="bg1"/>
              </a:solidFill>
              <a:latin typeface="微软雅黑" charset="-122"/>
            </a:endParaRPr>
          </a:p>
        </p:txBody>
      </p:sp>
      <p:sp>
        <p:nvSpPr>
          <p:cNvPr id="17410" name="AutoShape 6" descr="http://fzone.oushinet.com/bbs/data/attachment/forum/201405/16/051142lrtiydwxrn1xz0lw.jpg"/>
          <p:cNvSpPr>
            <a:spLocks noChangeAspect="1" noChangeArrowheads="1"/>
          </p:cNvSpPr>
          <p:nvPr/>
        </p:nvSpPr>
        <p:spPr bwMode="auto">
          <a:xfrm>
            <a:off x="-72638" y="-613252"/>
            <a:ext cx="228631" cy="22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17411" name="TextBox 6"/>
          <p:cNvSpPr txBox="1">
            <a:spLocks noChangeArrowheads="1"/>
          </p:cNvSpPr>
          <p:nvPr/>
        </p:nvSpPr>
        <p:spPr bwMode="auto">
          <a:xfrm>
            <a:off x="1242473" y="692696"/>
            <a:ext cx="5001420" cy="444161"/>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20000"/>
              </a:lnSpc>
              <a:spcBef>
                <a:spcPts val="450"/>
              </a:spcBef>
              <a:buClr>
                <a:schemeClr val="tx2"/>
              </a:buClr>
            </a:pPr>
            <a:r>
              <a:rPr kumimoji="1" lang="zh-CN" altLang="en-US" dirty="0">
                <a:solidFill>
                  <a:schemeClr val="bg1"/>
                </a:solidFill>
                <a:latin typeface="微软雅黑" charset="-122"/>
                <a:ea typeface="微软雅黑" charset="-122"/>
              </a:rPr>
              <a:t>特殊数据传输指令</a:t>
            </a:r>
            <a:r>
              <a:rPr kumimoji="1" lang="en-US" altLang="zh-CN" dirty="0">
                <a:solidFill>
                  <a:schemeClr val="bg1"/>
                </a:solidFill>
                <a:latin typeface="微软雅黑" charset="-122"/>
                <a:ea typeface="微软雅黑" charset="-122"/>
              </a:rPr>
              <a:t>——</a:t>
            </a:r>
            <a:r>
              <a:rPr kumimoji="1" lang="zh-CN" altLang="en-US" dirty="0">
                <a:solidFill>
                  <a:schemeClr val="bg1"/>
                </a:solidFill>
                <a:latin typeface="微软雅黑" charset="-122"/>
                <a:ea typeface="微软雅黑" charset="-122"/>
              </a:rPr>
              <a:t>原子操作</a:t>
            </a:r>
          </a:p>
        </p:txBody>
      </p:sp>
      <p:sp>
        <p:nvSpPr>
          <p:cNvPr id="24" name="矩形 23"/>
          <p:cNvSpPr/>
          <p:nvPr/>
        </p:nvSpPr>
        <p:spPr>
          <a:xfrm>
            <a:off x="489972" y="1252364"/>
            <a:ext cx="4570214" cy="447815"/>
          </a:xfrm>
          <a:prstGeom prst="rect">
            <a:avLst/>
          </a:prstGeom>
        </p:spPr>
        <p:txBody>
          <a:bodyPr>
            <a:spAutoFit/>
          </a:bodyPr>
          <a:lstStyle/>
          <a:p>
            <a:pPr>
              <a:lnSpc>
                <a:spcPct val="110000"/>
              </a:lnSpc>
              <a:defRPr/>
            </a:pPr>
            <a:r>
              <a:rPr kumimoji="1" lang="zh-CN" altLang="en-US" sz="2100" dirty="0">
                <a:solidFill>
                  <a:schemeClr val="accent3">
                    <a:lumMod val="75000"/>
                  </a:schemeClr>
                </a:solidFill>
                <a:latin typeface="+mn-ea"/>
                <a:ea typeface="+mn-ea"/>
              </a:rPr>
              <a:t>功能</a:t>
            </a:r>
            <a:endParaRPr kumimoji="1" lang="en-US" altLang="zh-CN" sz="2100" dirty="0">
              <a:solidFill>
                <a:schemeClr val="accent3">
                  <a:lumMod val="75000"/>
                </a:schemeClr>
              </a:solidFill>
              <a:latin typeface="+mn-ea"/>
              <a:ea typeface="+mn-ea"/>
            </a:endParaRPr>
          </a:p>
        </p:txBody>
      </p:sp>
      <p:sp>
        <p:nvSpPr>
          <p:cNvPr id="17413" name="矩形 30"/>
          <p:cNvSpPr>
            <a:spLocks noChangeArrowheads="1"/>
          </p:cNvSpPr>
          <p:nvPr/>
        </p:nvSpPr>
        <p:spPr bwMode="auto">
          <a:xfrm>
            <a:off x="713838" y="1633413"/>
            <a:ext cx="6906524" cy="42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buFont typeface="Wingdings" charset="2"/>
              <a:buChar char="Ø"/>
            </a:pPr>
            <a:r>
              <a:rPr kumimoji="1" lang="zh-CN" altLang="en-US" sz="1950" dirty="0">
                <a:solidFill>
                  <a:schemeClr val="tx1"/>
                </a:solidFill>
                <a:latin typeface="微软雅黑" charset="-122"/>
                <a:ea typeface="微软雅黑" charset="-122"/>
              </a:rPr>
              <a:t>提供原子操作功能，操作系统进一步封装成锁</a:t>
            </a:r>
            <a:endParaRPr kumimoji="1" lang="en-US" altLang="zh-CN" sz="1950" dirty="0">
              <a:solidFill>
                <a:schemeClr val="tx1"/>
              </a:solidFill>
              <a:latin typeface="微软雅黑" charset="-122"/>
              <a:ea typeface="微软雅黑" charset="-122"/>
            </a:endParaRPr>
          </a:p>
        </p:txBody>
      </p:sp>
      <p:pic>
        <p:nvPicPr>
          <p:cNvPr id="174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8" y="1301185"/>
            <a:ext cx="446542" cy="31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35" name="矩形 34"/>
          <p:cNvSpPr>
            <a:spLocks noChangeArrowheads="1"/>
          </p:cNvSpPr>
          <p:nvPr/>
        </p:nvSpPr>
        <p:spPr bwMode="auto">
          <a:xfrm>
            <a:off x="495926" y="1979181"/>
            <a:ext cx="4570214" cy="42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zh-CN" altLang="en-US" sz="2100" dirty="0">
                <a:solidFill>
                  <a:srgbClr val="0000BF"/>
                </a:solidFill>
                <a:latin typeface="微软雅黑" charset="-122"/>
                <a:ea typeface="微软雅黑" charset="-122"/>
              </a:rPr>
              <a:t>典型实现</a:t>
            </a:r>
            <a:endParaRPr kumimoji="1" lang="en-US" altLang="zh-CN" sz="2100" dirty="0">
              <a:solidFill>
                <a:srgbClr val="0000BF"/>
              </a:solidFill>
              <a:latin typeface="微软雅黑" charset="-122"/>
              <a:ea typeface="微软雅黑" charset="-122"/>
            </a:endParaRPr>
          </a:p>
        </p:txBody>
      </p:sp>
      <p:pic>
        <p:nvPicPr>
          <p:cNvPr id="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62" y="2028004"/>
            <a:ext cx="446543" cy="315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37" name="矩形 36"/>
          <p:cNvSpPr>
            <a:spLocks noChangeArrowheads="1"/>
          </p:cNvSpPr>
          <p:nvPr/>
        </p:nvSpPr>
        <p:spPr bwMode="auto">
          <a:xfrm>
            <a:off x="717411" y="2347133"/>
            <a:ext cx="7959045"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ts val="2400"/>
              </a:lnSpc>
              <a:buFont typeface="Wingdings" charset="2"/>
              <a:buChar char="Ø"/>
            </a:pPr>
            <a:r>
              <a:rPr kumimoji="1" lang="zh-CN" altLang="en-US" sz="1950" dirty="0">
                <a:solidFill>
                  <a:schemeClr val="tx1"/>
                </a:solidFill>
                <a:latin typeface="微软雅黑" charset="-122"/>
                <a:ea typeface="微软雅黑" charset="-122"/>
              </a:rPr>
              <a:t>测试与置位</a:t>
            </a:r>
            <a:endParaRPr kumimoji="1" lang="en-US" altLang="zh-CN" sz="1950" dirty="0">
              <a:solidFill>
                <a:schemeClr val="tx1"/>
              </a:solidFill>
              <a:latin typeface="微软雅黑" charset="-122"/>
              <a:ea typeface="微软雅黑" charset="-122"/>
            </a:endParaRPr>
          </a:p>
          <a:p>
            <a:pPr lvl="1">
              <a:lnSpc>
                <a:spcPts val="2400"/>
              </a:lnSpc>
              <a:buFont typeface="Wingdings" charset="2"/>
              <a:buChar char="Ø"/>
            </a:pPr>
            <a:r>
              <a:rPr kumimoji="1" lang="zh-CN" altLang="en-US" sz="1950" dirty="0">
                <a:solidFill>
                  <a:schemeClr val="tx1"/>
                </a:solidFill>
                <a:latin typeface="微软雅黑" charset="-122"/>
                <a:ea typeface="微软雅黑" charset="-122"/>
              </a:rPr>
              <a:t>测试内存中的一个单元，当该单元为</a:t>
            </a:r>
            <a:r>
              <a:rPr kumimoji="1" lang="en-US" altLang="zh-CN" sz="1950" dirty="0">
                <a:solidFill>
                  <a:schemeClr val="tx1"/>
                </a:solidFill>
                <a:latin typeface="微软雅黑" charset="-122"/>
                <a:ea typeface="微软雅黑" charset="-122"/>
              </a:rPr>
              <a:t>0</a:t>
            </a:r>
            <a:r>
              <a:rPr kumimoji="1" lang="zh-CN" altLang="en-US" sz="1950" dirty="0">
                <a:solidFill>
                  <a:schemeClr val="tx1"/>
                </a:solidFill>
                <a:latin typeface="微软雅黑" charset="-122"/>
                <a:ea typeface="微软雅黑" charset="-122"/>
              </a:rPr>
              <a:t>时将其置为</a:t>
            </a:r>
            <a:r>
              <a:rPr kumimoji="1" lang="en-US" altLang="zh-CN" sz="1950" dirty="0">
                <a:solidFill>
                  <a:schemeClr val="tx1"/>
                </a:solidFill>
                <a:latin typeface="微软雅黑" charset="-122"/>
                <a:ea typeface="微软雅黑" charset="-122"/>
              </a:rPr>
              <a:t>1</a:t>
            </a:r>
          </a:p>
          <a:p>
            <a:pPr>
              <a:lnSpc>
                <a:spcPts val="2400"/>
              </a:lnSpc>
              <a:buFont typeface="Wingdings" charset="2"/>
              <a:buChar char="Ø"/>
            </a:pPr>
            <a:r>
              <a:rPr kumimoji="1" lang="zh-CN" altLang="en-US" sz="1950" dirty="0">
                <a:solidFill>
                  <a:schemeClr val="tx1"/>
                </a:solidFill>
                <a:latin typeface="微软雅黑" charset="-122"/>
                <a:ea typeface="微软雅黑" charset="-122"/>
              </a:rPr>
              <a:t>测试与交换</a:t>
            </a:r>
            <a:endParaRPr kumimoji="1" lang="en-US" altLang="zh-CN" sz="1950" dirty="0">
              <a:solidFill>
                <a:schemeClr val="tx1"/>
              </a:solidFill>
              <a:latin typeface="微软雅黑" charset="-122"/>
              <a:ea typeface="微软雅黑" charset="-122"/>
            </a:endParaRPr>
          </a:p>
          <a:p>
            <a:pPr lvl="1">
              <a:lnSpc>
                <a:spcPts val="2400"/>
              </a:lnSpc>
              <a:buFont typeface="Wingdings" charset="2"/>
              <a:buChar char="Ø"/>
            </a:pPr>
            <a:r>
              <a:rPr kumimoji="1" lang="zh-CN" altLang="en-US" sz="1950" dirty="0">
                <a:solidFill>
                  <a:schemeClr val="tx1"/>
                </a:solidFill>
                <a:latin typeface="微软雅黑" charset="-122"/>
                <a:ea typeface="微软雅黑" charset="-122"/>
              </a:rPr>
              <a:t>一个寄存器中的值为</a:t>
            </a:r>
            <a:r>
              <a:rPr kumimoji="1" lang="en-US" altLang="zh-CN" sz="1950" dirty="0">
                <a:solidFill>
                  <a:schemeClr val="tx1"/>
                </a:solidFill>
                <a:latin typeface="微软雅黑" charset="-122"/>
                <a:ea typeface="微软雅黑" charset="-122"/>
              </a:rPr>
              <a:t>1</a:t>
            </a:r>
            <a:r>
              <a:rPr kumimoji="1" lang="zh-CN" altLang="en-US" sz="1950" dirty="0">
                <a:solidFill>
                  <a:schemeClr val="tx1"/>
                </a:solidFill>
                <a:latin typeface="微软雅黑" charset="-122"/>
                <a:ea typeface="微软雅黑" charset="-122"/>
              </a:rPr>
              <a:t>，当一个内存单元中的值为</a:t>
            </a:r>
            <a:r>
              <a:rPr kumimoji="1" lang="en-US" altLang="zh-CN" sz="1950" dirty="0">
                <a:solidFill>
                  <a:schemeClr val="tx1"/>
                </a:solidFill>
                <a:latin typeface="微软雅黑" charset="-122"/>
                <a:ea typeface="微软雅黑" charset="-122"/>
              </a:rPr>
              <a:t>0</a:t>
            </a:r>
            <a:r>
              <a:rPr kumimoji="1" lang="zh-CN" altLang="en-US" sz="1950" dirty="0">
                <a:solidFill>
                  <a:schemeClr val="tx1"/>
                </a:solidFill>
                <a:latin typeface="微软雅黑" charset="-122"/>
                <a:ea typeface="微软雅黑" charset="-122"/>
              </a:rPr>
              <a:t>时，将寄存器与内存单元的值交换</a:t>
            </a:r>
            <a:endParaRPr kumimoji="1" lang="en-US" altLang="zh-CN" sz="1950" dirty="0">
              <a:solidFill>
                <a:schemeClr val="tx1"/>
              </a:solidFill>
              <a:latin typeface="微软雅黑" charset="-122"/>
              <a:ea typeface="微软雅黑" charset="-122"/>
            </a:endParaRPr>
          </a:p>
          <a:p>
            <a:pPr>
              <a:lnSpc>
                <a:spcPts val="2400"/>
              </a:lnSpc>
              <a:buFont typeface="Wingdings" charset="2"/>
              <a:buChar char="Ø"/>
            </a:pPr>
            <a:r>
              <a:rPr kumimoji="1" lang="zh-CN" altLang="en-US" sz="1950" dirty="0">
                <a:solidFill>
                  <a:schemeClr val="tx1"/>
                </a:solidFill>
                <a:latin typeface="微软雅黑" charset="-122"/>
                <a:ea typeface="微软雅黑" charset="-122"/>
              </a:rPr>
              <a:t>连接取数和条件存数两条指令</a:t>
            </a:r>
            <a:endParaRPr kumimoji="1" lang="en-US" altLang="zh-CN" sz="1950" dirty="0">
              <a:solidFill>
                <a:schemeClr val="tx1"/>
              </a:solidFill>
              <a:latin typeface="微软雅黑" charset="-122"/>
              <a:ea typeface="微软雅黑" charset="-122"/>
            </a:endParaRPr>
          </a:p>
          <a:p>
            <a:pPr lvl="1">
              <a:lnSpc>
                <a:spcPts val="2400"/>
              </a:lnSpc>
              <a:buFont typeface="Wingdings" charset="2"/>
              <a:buChar char="Ø"/>
            </a:pPr>
            <a:r>
              <a:rPr kumimoji="1" lang="zh-CN" altLang="en-US" sz="1950" dirty="0">
                <a:solidFill>
                  <a:schemeClr val="tx1"/>
                </a:solidFill>
                <a:latin typeface="微软雅黑" charset="-122"/>
                <a:ea typeface="微软雅黑" charset="-122"/>
              </a:rPr>
              <a:t>某内存单元初值为</a:t>
            </a:r>
            <a:r>
              <a:rPr kumimoji="1" lang="en-US" altLang="zh-CN" sz="1950" dirty="0">
                <a:solidFill>
                  <a:schemeClr val="tx1"/>
                </a:solidFill>
                <a:latin typeface="微软雅黑" charset="-122"/>
                <a:ea typeface="微软雅黑" charset="-122"/>
              </a:rPr>
              <a:t>0</a:t>
            </a:r>
            <a:r>
              <a:rPr kumimoji="1" lang="zh-CN" altLang="en-US" sz="1950" dirty="0">
                <a:solidFill>
                  <a:schemeClr val="tx1"/>
                </a:solidFill>
                <a:latin typeface="微软雅黑" charset="-122"/>
                <a:ea typeface="微软雅黑" charset="-122"/>
              </a:rPr>
              <a:t>，说明没有上锁</a:t>
            </a:r>
            <a:endParaRPr kumimoji="1" lang="en-US" altLang="zh-CN" sz="1950" dirty="0">
              <a:solidFill>
                <a:schemeClr val="tx1"/>
              </a:solidFill>
              <a:latin typeface="微软雅黑" charset="-122"/>
              <a:ea typeface="微软雅黑" charset="-122"/>
            </a:endParaRPr>
          </a:p>
          <a:p>
            <a:pPr lvl="1">
              <a:lnSpc>
                <a:spcPts val="2400"/>
              </a:lnSpc>
              <a:buFont typeface="Wingdings" charset="2"/>
              <a:buChar char="Ø"/>
            </a:pPr>
            <a:r>
              <a:rPr kumimoji="1" lang="zh-CN" altLang="en-US" sz="1950" dirty="0">
                <a:solidFill>
                  <a:schemeClr val="tx1"/>
                </a:solidFill>
                <a:latin typeface="微软雅黑" charset="-122"/>
                <a:ea typeface="微软雅黑" charset="-122"/>
              </a:rPr>
              <a:t>链接取数将该内存单元的值读到寄存器</a:t>
            </a:r>
            <a:r>
              <a:rPr kumimoji="1" lang="en-US" altLang="zh-CN" sz="1950" dirty="0">
                <a:solidFill>
                  <a:schemeClr val="tx1"/>
                </a:solidFill>
                <a:latin typeface="微软雅黑" charset="-122"/>
                <a:ea typeface="微软雅黑" charset="-122"/>
              </a:rPr>
              <a:t>R</a:t>
            </a:r>
            <a:r>
              <a:rPr kumimoji="1" lang="zh-CN" altLang="en-US" sz="1950" dirty="0">
                <a:solidFill>
                  <a:schemeClr val="tx1"/>
                </a:solidFill>
                <a:latin typeface="微软雅黑" charset="-122"/>
                <a:ea typeface="微软雅黑" charset="-122"/>
              </a:rPr>
              <a:t>中</a:t>
            </a:r>
            <a:endParaRPr kumimoji="1" lang="en-US" altLang="zh-CN" sz="1950" dirty="0">
              <a:solidFill>
                <a:schemeClr val="tx1"/>
              </a:solidFill>
              <a:latin typeface="微软雅黑" charset="-122"/>
              <a:ea typeface="微软雅黑" charset="-122"/>
            </a:endParaRPr>
          </a:p>
          <a:p>
            <a:pPr lvl="1">
              <a:lnSpc>
                <a:spcPts val="2400"/>
              </a:lnSpc>
              <a:buFont typeface="Wingdings" charset="2"/>
              <a:buChar char="Ø"/>
            </a:pPr>
            <a:r>
              <a:rPr kumimoji="1" lang="zh-CN" altLang="en-US" sz="1950" dirty="0">
                <a:solidFill>
                  <a:schemeClr val="tx1"/>
                </a:solidFill>
                <a:latin typeface="微软雅黑" charset="-122"/>
                <a:ea typeface="微软雅黑" charset="-122"/>
              </a:rPr>
              <a:t>条件存储试图把</a:t>
            </a:r>
            <a:r>
              <a:rPr kumimoji="1" lang="en-US" altLang="zh-CN" sz="1950" dirty="0">
                <a:solidFill>
                  <a:schemeClr val="tx1"/>
                </a:solidFill>
                <a:latin typeface="微软雅黑" charset="-122"/>
                <a:ea typeface="微软雅黑" charset="-122"/>
              </a:rPr>
              <a:t>1</a:t>
            </a:r>
            <a:r>
              <a:rPr kumimoji="1" lang="zh-CN" altLang="en-US" sz="1950" dirty="0">
                <a:solidFill>
                  <a:schemeClr val="tx1"/>
                </a:solidFill>
                <a:latin typeface="微软雅黑" charset="-122"/>
                <a:ea typeface="微软雅黑" charset="-122"/>
              </a:rPr>
              <a:t>存到该内存单元，但执行成功的前提是：</a:t>
            </a:r>
            <a:endParaRPr kumimoji="1" lang="en-US" altLang="zh-CN" sz="1950" dirty="0">
              <a:solidFill>
                <a:schemeClr val="tx1"/>
              </a:solidFill>
              <a:latin typeface="微软雅黑" charset="-122"/>
              <a:ea typeface="微软雅黑" charset="-122"/>
            </a:endParaRPr>
          </a:p>
          <a:p>
            <a:pPr lvl="2">
              <a:lnSpc>
                <a:spcPts val="2400"/>
              </a:lnSpc>
              <a:buFont typeface="Wingdings" charset="2"/>
              <a:buChar char="Ø"/>
            </a:pPr>
            <a:r>
              <a:rPr kumimoji="1" lang="zh-CN" altLang="en-US" sz="1800" dirty="0">
                <a:solidFill>
                  <a:schemeClr val="tx1"/>
                </a:solidFill>
                <a:latin typeface="微软雅黑" charset="-122"/>
                <a:ea typeface="微软雅黑" charset="-122"/>
              </a:rPr>
              <a:t>存储单元中的值与</a:t>
            </a:r>
            <a:r>
              <a:rPr kumimoji="1" lang="en-US" altLang="zh-CN" sz="1800" dirty="0">
                <a:solidFill>
                  <a:schemeClr val="tx1"/>
                </a:solidFill>
                <a:latin typeface="微软雅黑" charset="-122"/>
                <a:ea typeface="微软雅黑" charset="-122"/>
              </a:rPr>
              <a:t>R</a:t>
            </a:r>
            <a:r>
              <a:rPr kumimoji="1" lang="zh-CN" altLang="en-US" sz="1800" dirty="0">
                <a:solidFill>
                  <a:schemeClr val="tx1"/>
                </a:solidFill>
                <a:latin typeface="微软雅黑" charset="-122"/>
                <a:ea typeface="微软雅黑" charset="-122"/>
              </a:rPr>
              <a:t>中的值相同，即没有被其他指令改变</a:t>
            </a:r>
          </a:p>
        </p:txBody>
      </p:sp>
      <p:pic>
        <p:nvPicPr>
          <p:cNvPr id="2" name="图片 1"/>
          <p:cNvPicPr>
            <a:picLocks noChangeAspect="1"/>
          </p:cNvPicPr>
          <p:nvPr/>
        </p:nvPicPr>
        <p:blipFill>
          <a:blip r:embed="rId4"/>
          <a:stretch>
            <a:fillRect/>
          </a:stretch>
        </p:blipFill>
        <p:spPr>
          <a:xfrm>
            <a:off x="1115616" y="5595100"/>
            <a:ext cx="6465826" cy="1262900"/>
          </a:xfrm>
          <a:prstGeom prst="rect">
            <a:avLst/>
          </a:prstGeom>
        </p:spPr>
      </p:pic>
    </p:spTree>
    <p:extLst>
      <p:ext uri="{BB962C8B-B14F-4D97-AF65-F5344CB8AC3E}">
        <p14:creationId xmlns:p14="http://schemas.microsoft.com/office/powerpoint/2010/main" val="4272729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slide(fromLeft)">
                                      <p:cBhvr>
                                        <p:cTn id="7" dur="500"/>
                                        <p:tgtEl>
                                          <p:spTgt spid="36"/>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dissolve">
                                      <p:cBhvr>
                                        <p:cTn id="11" dur="500"/>
                                        <p:tgtEl>
                                          <p:spTgt spid="35"/>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dissolve">
                                      <p:cBhvr>
                                        <p:cTn id="1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9"/>
          <p:cNvGrpSpPr>
            <a:grpSpLocks/>
          </p:cNvGrpSpPr>
          <p:nvPr/>
        </p:nvGrpSpPr>
        <p:grpSpPr bwMode="auto">
          <a:xfrm>
            <a:off x="539750" y="692696"/>
            <a:ext cx="8135938" cy="3767576"/>
            <a:chOff x="340" y="746"/>
            <a:chExt cx="5125" cy="2424"/>
          </a:xfrm>
        </p:grpSpPr>
        <p:sp>
          <p:nvSpPr>
            <p:cNvPr id="8196" name="Freeform 8"/>
            <p:cNvSpPr>
              <a:spLocks/>
            </p:cNvSpPr>
            <p:nvPr/>
          </p:nvSpPr>
          <p:spPr bwMode="auto">
            <a:xfrm>
              <a:off x="385" y="769"/>
              <a:ext cx="1542" cy="300"/>
            </a:xfrm>
            <a:custGeom>
              <a:avLst/>
              <a:gdLst>
                <a:gd name="T0" fmla="*/ 0 w 1905"/>
                <a:gd name="T1" fmla="*/ 0 h 544"/>
                <a:gd name="T2" fmla="*/ 2 w 1905"/>
                <a:gd name="T3" fmla="*/ 0 h 544"/>
                <a:gd name="T4" fmla="*/ 2 w 1905"/>
                <a:gd name="T5" fmla="*/ 1 h 544"/>
                <a:gd name="T6" fmla="*/ 0 w 1905"/>
                <a:gd name="T7" fmla="*/ 1 h 544"/>
                <a:gd name="T8" fmla="*/ 0 w 1905"/>
                <a:gd name="T9" fmla="*/ 0 h 544"/>
                <a:gd name="T10" fmla="*/ 0 60000 65536"/>
                <a:gd name="T11" fmla="*/ 0 60000 65536"/>
                <a:gd name="T12" fmla="*/ 0 60000 65536"/>
                <a:gd name="T13" fmla="*/ 0 60000 65536"/>
                <a:gd name="T14" fmla="*/ 0 60000 65536"/>
                <a:gd name="T15" fmla="*/ 0 w 1905"/>
                <a:gd name="T16" fmla="*/ 0 h 544"/>
                <a:gd name="T17" fmla="*/ 1905 w 1905"/>
                <a:gd name="T18" fmla="*/ 544 h 544"/>
              </a:gdLst>
              <a:ahLst/>
              <a:cxnLst>
                <a:cxn ang="T10">
                  <a:pos x="T0" y="T1"/>
                </a:cxn>
                <a:cxn ang="T11">
                  <a:pos x="T2" y="T3"/>
                </a:cxn>
                <a:cxn ang="T12">
                  <a:pos x="T4" y="T5"/>
                </a:cxn>
                <a:cxn ang="T13">
                  <a:pos x="T6" y="T7"/>
                </a:cxn>
                <a:cxn ang="T14">
                  <a:pos x="T8" y="T9"/>
                </a:cxn>
              </a:cxnLst>
              <a:rect l="T15" t="T16" r="T17" b="T18"/>
              <a:pathLst>
                <a:path w="1905" h="544">
                  <a:moveTo>
                    <a:pt x="0" y="0"/>
                  </a:moveTo>
                  <a:lnTo>
                    <a:pt x="1361" y="0"/>
                  </a:lnTo>
                  <a:lnTo>
                    <a:pt x="1905" y="544"/>
                  </a:lnTo>
                  <a:lnTo>
                    <a:pt x="0" y="544"/>
                  </a:lnTo>
                  <a:lnTo>
                    <a:pt x="0" y="0"/>
                  </a:lnTo>
                  <a:close/>
                </a:path>
              </a:pathLst>
            </a:custGeom>
            <a:solidFill>
              <a:srgbClr val="A50021"/>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8197" name="Rectangle 9"/>
            <p:cNvSpPr>
              <a:spLocks noChangeArrowheads="1"/>
            </p:cNvSpPr>
            <p:nvPr/>
          </p:nvSpPr>
          <p:spPr bwMode="auto">
            <a:xfrm>
              <a:off x="457" y="746"/>
              <a:ext cx="8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dirty="0">
                  <a:solidFill>
                    <a:schemeClr val="bg1"/>
                  </a:solidFill>
                  <a:ea typeface="楷体_GB2312" charset="0"/>
                </a:rPr>
                <a:t>回顾内容</a:t>
              </a:r>
            </a:p>
          </p:txBody>
        </p:sp>
        <p:sp>
          <p:nvSpPr>
            <p:cNvPr id="8198" name="AutoShape 10"/>
            <p:cNvSpPr>
              <a:spLocks noChangeArrowheads="1"/>
            </p:cNvSpPr>
            <p:nvPr/>
          </p:nvSpPr>
          <p:spPr bwMode="auto">
            <a:xfrm>
              <a:off x="340" y="1007"/>
              <a:ext cx="5125" cy="2163"/>
            </a:xfrm>
            <a:prstGeom prst="roundRect">
              <a:avLst>
                <a:gd name="adj" fmla="val 4231"/>
              </a:avLst>
            </a:prstGeom>
            <a:solidFill>
              <a:srgbClr val="EAEAEA"/>
            </a:solidFill>
            <a:ln w="25400">
              <a:solidFill>
                <a:srgbClr val="A5002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150000"/>
                </a:lnSpc>
              </a:pPr>
              <a:endParaRPr lang="zh-CN" altLang="en-US" sz="4800"/>
            </a:p>
          </p:txBody>
        </p:sp>
        <p:sp>
          <p:nvSpPr>
            <p:cNvPr id="6151" name="Rectangle 12"/>
            <p:cNvSpPr>
              <a:spLocks noChangeArrowheads="1"/>
            </p:cNvSpPr>
            <p:nvPr/>
          </p:nvSpPr>
          <p:spPr bwMode="auto">
            <a:xfrm>
              <a:off x="521" y="1091"/>
              <a:ext cx="4654" cy="2079"/>
            </a:xfrm>
            <a:prstGeom prst="rect">
              <a:avLst/>
            </a:prstGeom>
            <a:noFill/>
            <a:ln w="9525">
              <a:noFill/>
              <a:miter lim="800000"/>
              <a:headEnd/>
              <a:tailEnd/>
            </a:ln>
          </p:spPr>
          <p:txBody>
            <a:bodyPr>
              <a:spAutoFit/>
            </a:bodyPr>
            <a:lstStyle>
              <a:lvl1pPr marL="342900" indent="-342900">
                <a:defRPr>
                  <a:solidFill>
                    <a:schemeClr val="tx1"/>
                  </a:solidFill>
                  <a:latin typeface="Arial" charset="0"/>
                  <a:ea typeface="宋体" charset="-122"/>
                </a:defRPr>
              </a:lvl1pPr>
              <a:lvl2pPr marL="715963" indent="-258763">
                <a:defRPr>
                  <a:solidFill>
                    <a:schemeClr val="tx1"/>
                  </a:solidFill>
                  <a:latin typeface="Arial" charset="0"/>
                  <a:ea typeface="宋体" charset="-122"/>
                </a:defRPr>
              </a:lvl2pPr>
              <a:lvl3pPr marL="1082675" indent="-168275">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Clr>
                  <a:srgbClr val="A50021"/>
                </a:buClr>
                <a:buSzPct val="80000"/>
              </a:pPr>
              <a:r>
                <a:rPr kumimoji="1" lang="en-US" altLang="zh-CN" sz="2400" b="1" dirty="0">
                  <a:latin typeface="Times New Roman" charset="0"/>
                  <a:ea typeface="华文新魏" charset="-122"/>
                </a:rPr>
                <a:t>2.4 </a:t>
              </a:r>
              <a:r>
                <a:rPr kumimoji="1" lang="zh-CN" altLang="en-US" sz="2400" b="1" dirty="0">
                  <a:latin typeface="Times New Roman" charset="0"/>
                  <a:ea typeface="华文新魏" charset="-122"/>
                </a:rPr>
                <a:t>计算机中的数据表示</a:t>
              </a:r>
            </a:p>
            <a:p>
              <a:pPr lvl="1" eaLnBrk="1" hangingPunct="1">
                <a:buClr>
                  <a:srgbClr val="A50021"/>
                </a:buClr>
                <a:buSzPct val="90000"/>
                <a:buFont typeface="Wingdings" charset="2"/>
                <a:buChar char="n"/>
              </a:pPr>
              <a:r>
                <a:rPr kumimoji="1" lang="zh-CN" altLang="en-US" sz="2000" b="1" dirty="0">
                  <a:latin typeface="Times New Roman" charset="0"/>
                  <a:ea typeface="华文新魏" charset="-122"/>
                </a:rPr>
                <a:t>数值表示</a:t>
              </a:r>
            </a:p>
            <a:p>
              <a:pPr lvl="2" eaLnBrk="1" hangingPunct="1">
                <a:buClr>
                  <a:srgbClr val="A50021"/>
                </a:buClr>
                <a:buSzPct val="90000"/>
                <a:buFont typeface="Wingdings" charset="2"/>
                <a:buChar char="l"/>
              </a:pPr>
              <a:r>
                <a:rPr kumimoji="1" lang="zh-CN" altLang="en-US" sz="2000" b="1" dirty="0">
                  <a:latin typeface="Times New Roman" charset="0"/>
                  <a:ea typeface="华文新魏" charset="-122"/>
                </a:rPr>
                <a:t>定点数表示</a:t>
              </a:r>
              <a:r>
                <a:rPr kumimoji="1" lang="en-US" altLang="zh-CN" sz="2000" b="1" dirty="0">
                  <a:latin typeface="Times New Roman" charset="0"/>
                  <a:ea typeface="华文新魏" charset="-122"/>
                </a:rPr>
                <a:t>(</a:t>
              </a:r>
              <a:r>
                <a:rPr kumimoji="1" lang="zh-CN" altLang="en-US" sz="2000" b="1" dirty="0">
                  <a:latin typeface="Times New Roman" charset="0"/>
                  <a:ea typeface="华文新魏" charset="-122"/>
                </a:rPr>
                <a:t>整数、小数</a:t>
              </a:r>
              <a:r>
                <a:rPr kumimoji="1" lang="en-US" altLang="zh-CN" sz="2000" b="1" dirty="0">
                  <a:latin typeface="Times New Roman" charset="0"/>
                  <a:ea typeface="华文新魏" charset="-122"/>
                </a:rPr>
                <a:t>)</a:t>
              </a:r>
            </a:p>
            <a:p>
              <a:pPr lvl="2" eaLnBrk="1" hangingPunct="1">
                <a:buClr>
                  <a:srgbClr val="A50021"/>
                </a:buClr>
                <a:buSzPct val="90000"/>
                <a:buFont typeface="Wingdings" charset="2"/>
                <a:buChar char="l"/>
              </a:pPr>
              <a:r>
                <a:rPr kumimoji="1" lang="zh-CN" altLang="en-US" sz="2000" b="1" dirty="0">
                  <a:latin typeface="Times New Roman" charset="0"/>
                  <a:ea typeface="华文新魏" charset="-122"/>
                </a:rPr>
                <a:t>浮点数表示</a:t>
              </a:r>
              <a:r>
                <a:rPr kumimoji="1" lang="en-US" altLang="zh-CN" sz="2000" b="1" dirty="0">
                  <a:latin typeface="Times New Roman" charset="0"/>
                  <a:ea typeface="华文新魏" charset="-122"/>
                </a:rPr>
                <a:t>(IEEE 754</a:t>
              </a:r>
              <a:r>
                <a:rPr kumimoji="1" lang="zh-CN" altLang="en-US" sz="2000" b="1" dirty="0">
                  <a:latin typeface="Times New Roman" charset="0"/>
                  <a:ea typeface="华文新魏" charset="-122"/>
                </a:rPr>
                <a:t>标准</a:t>
              </a:r>
              <a:r>
                <a:rPr kumimoji="1" lang="en-US" altLang="zh-CN" sz="2000" b="1" dirty="0">
                  <a:latin typeface="Times New Roman" charset="0"/>
                  <a:ea typeface="华文新魏" charset="-122"/>
                </a:rPr>
                <a:t>)</a:t>
              </a:r>
            </a:p>
            <a:p>
              <a:pPr lvl="1" eaLnBrk="1" hangingPunct="1">
                <a:buClr>
                  <a:srgbClr val="A50021"/>
                </a:buClr>
                <a:buSzPct val="90000"/>
                <a:buFont typeface="Wingdings" charset="2"/>
                <a:buChar char="n"/>
              </a:pPr>
              <a:r>
                <a:rPr kumimoji="1" lang="zh-CN" altLang="en-US" sz="2000" b="1" dirty="0">
                  <a:latin typeface="Times New Roman" charset="0"/>
                  <a:ea typeface="华文新魏" charset="-122"/>
                </a:rPr>
                <a:t>非数值表示</a:t>
              </a:r>
            </a:p>
            <a:p>
              <a:pPr lvl="2" eaLnBrk="1" hangingPunct="1">
                <a:buClr>
                  <a:srgbClr val="A50021"/>
                </a:buClr>
                <a:buSzPct val="90000"/>
                <a:buFont typeface="Wingdings" charset="2"/>
                <a:buChar char="l"/>
              </a:pPr>
              <a:r>
                <a:rPr kumimoji="1" lang="zh-CN" altLang="en-US" sz="2000" b="1" dirty="0">
                  <a:latin typeface="Times New Roman" charset="0"/>
                  <a:ea typeface="华文新魏" charset="-122"/>
                </a:rPr>
                <a:t>字符表示</a:t>
              </a:r>
            </a:p>
            <a:p>
              <a:pPr lvl="1" eaLnBrk="1" hangingPunct="1">
                <a:buClr>
                  <a:srgbClr val="A50021"/>
                </a:buClr>
                <a:buSzPct val="90000"/>
                <a:buFont typeface="Wingdings" charset="2"/>
                <a:buChar char="n"/>
              </a:pPr>
              <a:r>
                <a:rPr kumimoji="1" lang="zh-CN" altLang="en-US" sz="2000" b="1" dirty="0">
                  <a:latin typeface="Times New Roman" charset="0"/>
                  <a:ea typeface="华文新魏" charset="-122"/>
                </a:rPr>
                <a:t>数据的度量</a:t>
              </a:r>
            </a:p>
            <a:p>
              <a:pPr lvl="1" eaLnBrk="1" hangingPunct="1">
                <a:buClr>
                  <a:srgbClr val="A50021"/>
                </a:buClr>
                <a:buSzPct val="90000"/>
                <a:buFont typeface="Wingdings" charset="2"/>
                <a:buChar char="n"/>
              </a:pPr>
              <a:r>
                <a:rPr kumimoji="1" lang="zh-CN" altLang="en-US" sz="2000" b="1" dirty="0">
                  <a:latin typeface="Times New Roman" charset="0"/>
                  <a:ea typeface="华文新魏" charset="-122"/>
                </a:rPr>
                <a:t>数据的存储</a:t>
              </a:r>
            </a:p>
            <a:p>
              <a:pPr lvl="1" eaLnBrk="1" hangingPunct="1">
                <a:buClr>
                  <a:srgbClr val="A50021"/>
                </a:buClr>
                <a:buSzPct val="90000"/>
                <a:buFont typeface="Wingdings" charset="2"/>
                <a:buChar char="n"/>
              </a:pPr>
              <a:r>
                <a:rPr kumimoji="1" lang="zh-CN" altLang="en-US" sz="2000" b="1" dirty="0">
                  <a:latin typeface="Times New Roman" charset="0"/>
                  <a:ea typeface="华文新魏" charset="-122"/>
                </a:rPr>
                <a:t>数据对齐问题</a:t>
              </a:r>
              <a:endParaRPr kumimoji="1" lang="en-US" altLang="zh-CN" sz="2000" b="1" dirty="0">
                <a:latin typeface="Times New Roman" charset="0"/>
                <a:ea typeface="华文新魏" charset="-122"/>
              </a:endParaRPr>
            </a:p>
            <a:p>
              <a:pPr lvl="1" eaLnBrk="1" hangingPunct="1">
                <a:buClr>
                  <a:srgbClr val="A50021"/>
                </a:buClr>
                <a:buSzPct val="90000"/>
                <a:buFont typeface="Wingdings" charset="2"/>
                <a:buChar char="l"/>
              </a:pPr>
              <a:endParaRPr kumimoji="1" lang="en-US" altLang="zh-CN" sz="2000" b="1" dirty="0">
                <a:latin typeface="Times New Roman" charset="0"/>
                <a:ea typeface="华文新魏" charset="-122"/>
              </a:endParaRPr>
            </a:p>
          </p:txBody>
        </p:sp>
      </p:grpSp>
      <p:sp>
        <p:nvSpPr>
          <p:cNvPr id="8195" name="Rectangle 2"/>
          <p:cNvSpPr>
            <a:spLocks noChangeArrowheads="1"/>
          </p:cNvSpPr>
          <p:nvPr/>
        </p:nvSpPr>
        <p:spPr bwMode="auto">
          <a:xfrm>
            <a:off x="476250" y="0"/>
            <a:ext cx="295275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charset="2"/>
              <a:buChar char="Ø"/>
            </a:pPr>
            <a:r>
              <a:rPr lang="zh-CN" altLang="en-US" sz="2000" b="1">
                <a:solidFill>
                  <a:srgbClr val="A50021"/>
                </a:solidFill>
                <a:ea typeface="微软雅黑" charset="-122"/>
              </a:rPr>
              <a:t> 上节回顾</a:t>
            </a:r>
          </a:p>
        </p:txBody>
      </p:sp>
      <p:grpSp>
        <p:nvGrpSpPr>
          <p:cNvPr id="8" name="Group 24"/>
          <p:cNvGrpSpPr>
            <a:grpSpLocks/>
          </p:cNvGrpSpPr>
          <p:nvPr/>
        </p:nvGrpSpPr>
        <p:grpSpPr bwMode="auto">
          <a:xfrm>
            <a:off x="539552" y="4653136"/>
            <a:ext cx="8135937" cy="1197677"/>
            <a:chOff x="295" y="563"/>
            <a:chExt cx="5125" cy="1192"/>
          </a:xfrm>
        </p:grpSpPr>
        <p:sp>
          <p:nvSpPr>
            <p:cNvPr id="9" name="Freeform 16"/>
            <p:cNvSpPr>
              <a:spLocks/>
            </p:cNvSpPr>
            <p:nvPr/>
          </p:nvSpPr>
          <p:spPr bwMode="auto">
            <a:xfrm>
              <a:off x="340" y="563"/>
              <a:ext cx="1542" cy="476"/>
            </a:xfrm>
            <a:custGeom>
              <a:avLst/>
              <a:gdLst>
                <a:gd name="T0" fmla="*/ 0 w 1905"/>
                <a:gd name="T1" fmla="*/ 0 h 544"/>
                <a:gd name="T2" fmla="*/ 2 w 1905"/>
                <a:gd name="T3" fmla="*/ 0 h 544"/>
                <a:gd name="T4" fmla="*/ 2 w 1905"/>
                <a:gd name="T5" fmla="*/ 1 h 544"/>
                <a:gd name="T6" fmla="*/ 0 w 1905"/>
                <a:gd name="T7" fmla="*/ 1 h 544"/>
                <a:gd name="T8" fmla="*/ 0 w 1905"/>
                <a:gd name="T9" fmla="*/ 0 h 544"/>
                <a:gd name="T10" fmla="*/ 0 60000 65536"/>
                <a:gd name="T11" fmla="*/ 0 60000 65536"/>
                <a:gd name="T12" fmla="*/ 0 60000 65536"/>
                <a:gd name="T13" fmla="*/ 0 60000 65536"/>
                <a:gd name="T14" fmla="*/ 0 60000 65536"/>
                <a:gd name="T15" fmla="*/ 0 w 1905"/>
                <a:gd name="T16" fmla="*/ 0 h 544"/>
                <a:gd name="T17" fmla="*/ 1905 w 1905"/>
                <a:gd name="T18" fmla="*/ 544 h 544"/>
              </a:gdLst>
              <a:ahLst/>
              <a:cxnLst>
                <a:cxn ang="T10">
                  <a:pos x="T0" y="T1"/>
                </a:cxn>
                <a:cxn ang="T11">
                  <a:pos x="T2" y="T3"/>
                </a:cxn>
                <a:cxn ang="T12">
                  <a:pos x="T4" y="T5"/>
                </a:cxn>
                <a:cxn ang="T13">
                  <a:pos x="T6" y="T7"/>
                </a:cxn>
                <a:cxn ang="T14">
                  <a:pos x="T8" y="T9"/>
                </a:cxn>
              </a:cxnLst>
              <a:rect l="T15" t="T16" r="T17" b="T18"/>
              <a:pathLst>
                <a:path w="1905" h="544">
                  <a:moveTo>
                    <a:pt x="0" y="0"/>
                  </a:moveTo>
                  <a:lnTo>
                    <a:pt x="1361" y="0"/>
                  </a:lnTo>
                  <a:lnTo>
                    <a:pt x="1905" y="544"/>
                  </a:lnTo>
                  <a:lnTo>
                    <a:pt x="0" y="544"/>
                  </a:lnTo>
                  <a:lnTo>
                    <a:pt x="0" y="0"/>
                  </a:lnTo>
                  <a:close/>
                </a:path>
              </a:pathLst>
            </a:custGeom>
            <a:solidFill>
              <a:srgbClr val="A50021"/>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a:p>
          </p:txBody>
        </p:sp>
        <p:sp>
          <p:nvSpPr>
            <p:cNvPr id="10" name="Rectangle 19"/>
            <p:cNvSpPr>
              <a:spLocks noChangeArrowheads="1"/>
            </p:cNvSpPr>
            <p:nvPr/>
          </p:nvSpPr>
          <p:spPr bwMode="auto">
            <a:xfrm>
              <a:off x="446" y="586"/>
              <a:ext cx="89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a:solidFill>
                    <a:schemeClr val="bg1"/>
                  </a:solidFill>
                  <a:ea typeface="楷体_GB2312" charset="0"/>
                </a:rPr>
                <a:t>重点内容</a:t>
              </a:r>
            </a:p>
          </p:txBody>
        </p:sp>
        <p:sp>
          <p:nvSpPr>
            <p:cNvPr id="11" name="AutoShape 6"/>
            <p:cNvSpPr>
              <a:spLocks noChangeArrowheads="1"/>
            </p:cNvSpPr>
            <p:nvPr/>
          </p:nvSpPr>
          <p:spPr bwMode="auto">
            <a:xfrm>
              <a:off x="295" y="993"/>
              <a:ext cx="5125" cy="762"/>
            </a:xfrm>
            <a:prstGeom prst="roundRect">
              <a:avLst>
                <a:gd name="adj" fmla="val 4231"/>
              </a:avLst>
            </a:prstGeom>
            <a:solidFill>
              <a:srgbClr val="EAEAEA"/>
            </a:solidFill>
            <a:ln w="25400">
              <a:solidFill>
                <a:srgbClr val="A5002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lang="zh-CN" altLang="en-US" sz="4400"/>
            </a:p>
          </p:txBody>
        </p:sp>
      </p:grpSp>
      <p:sp>
        <p:nvSpPr>
          <p:cNvPr id="13" name="Rectangle 28"/>
          <p:cNvSpPr>
            <a:spLocks noChangeArrowheads="1"/>
          </p:cNvSpPr>
          <p:nvPr/>
        </p:nvSpPr>
        <p:spPr bwMode="auto">
          <a:xfrm>
            <a:off x="777929" y="5229200"/>
            <a:ext cx="7308676" cy="535146"/>
          </a:xfrm>
          <a:prstGeom prst="rect">
            <a:avLst/>
          </a:prstGeom>
          <a:noFill/>
          <a:ln w="9525">
            <a:noFill/>
            <a:miter lim="800000"/>
            <a:headEnd/>
            <a:tailEnd/>
          </a:ln>
        </p:spPr>
        <p:txBody>
          <a:bodyPr wrap="square">
            <a:spAutoFit/>
          </a:bodyPr>
          <a:lstStyle>
            <a:lvl1pPr marL="342900" indent="-342900">
              <a:defRPr>
                <a:solidFill>
                  <a:schemeClr val="tx1"/>
                </a:solidFill>
                <a:latin typeface="Arial" charset="0"/>
                <a:ea typeface="宋体" charset="-122"/>
              </a:defRPr>
            </a:lvl1pPr>
            <a:lvl2pPr>
              <a:defRPr>
                <a:solidFill>
                  <a:schemeClr val="tx1"/>
                </a:solidFill>
                <a:latin typeface="Arial" charset="0"/>
                <a:ea typeface="宋体" charset="-122"/>
              </a:defRPr>
            </a:lvl2pPr>
            <a:lvl3pPr>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indent="-342900" eaLnBrk="1" hangingPunct="1">
              <a:lnSpc>
                <a:spcPct val="130000"/>
              </a:lnSpc>
              <a:buClr>
                <a:srgbClr val="C00000"/>
              </a:buClr>
              <a:buSzPct val="80000"/>
              <a:buFont typeface="Wingdings" charset="2"/>
              <a:buChar char="n"/>
            </a:pPr>
            <a:r>
              <a:rPr kumimoji="1" lang="en-US" altLang="zh-CN" sz="2400" b="1" dirty="0">
                <a:latin typeface="Times New Roman" charset="0"/>
                <a:ea typeface="华文新魏" charset="-122"/>
              </a:rPr>
              <a:t>2.5</a:t>
            </a:r>
            <a:r>
              <a:rPr kumimoji="1" lang="zh-CN" altLang="en-US" sz="2400" b="1" dirty="0">
                <a:latin typeface="Times New Roman" charset="0"/>
                <a:ea typeface="华文新魏" charset="-122"/>
              </a:rPr>
              <a:t>  </a:t>
            </a:r>
            <a:r>
              <a:rPr kumimoji="1" lang="zh-CN" altLang="en-US" sz="2400" b="1" dirty="0">
                <a:latin typeface="Times New Roman" charset="0"/>
                <a:ea typeface="华文新魏" charset="-122"/>
                <a:sym typeface="Symbol" charset="2"/>
              </a:rPr>
              <a:t>程序的机器级表示</a:t>
            </a:r>
          </a:p>
        </p:txBody>
      </p:sp>
    </p:spTree>
    <p:extLst>
      <p:ext uri="{BB962C8B-B14F-4D97-AF65-F5344CB8AC3E}">
        <p14:creationId xmlns:p14="http://schemas.microsoft.com/office/powerpoint/2010/main" val="1266031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700" b="1">
                <a:solidFill>
                  <a:schemeClr val="bg1"/>
                </a:solidFill>
                <a:latin typeface="微软雅黑" charset="-122"/>
              </a:rPr>
              <a:t>2.4.8  </a:t>
            </a:r>
            <a:r>
              <a:rPr lang="zh-CN" altLang="en-US" sz="2700" b="1">
                <a:solidFill>
                  <a:schemeClr val="bg1"/>
                </a:solidFill>
                <a:latin typeface="微软雅黑" charset="-122"/>
              </a:rPr>
              <a:t>基本指令和指令类型</a:t>
            </a:r>
            <a:endParaRPr lang="en-US" altLang="zh-CN" sz="2700" b="1">
              <a:solidFill>
                <a:schemeClr val="bg1"/>
              </a:solidFill>
              <a:latin typeface="微软雅黑" charset="-122"/>
            </a:endParaRPr>
          </a:p>
        </p:txBody>
      </p:sp>
      <p:sp>
        <p:nvSpPr>
          <p:cNvPr id="17410" name="AutoShape 6" descr="http://fzone.oushinet.com/bbs/data/attachment/forum/201405/16/051142lrtiydwxrn1xz0lw.jpg"/>
          <p:cNvSpPr>
            <a:spLocks noChangeAspect="1" noChangeArrowheads="1"/>
          </p:cNvSpPr>
          <p:nvPr/>
        </p:nvSpPr>
        <p:spPr bwMode="auto">
          <a:xfrm>
            <a:off x="-72638" y="-613252"/>
            <a:ext cx="228631" cy="22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17411" name="TextBox 6"/>
          <p:cNvSpPr txBox="1">
            <a:spLocks noChangeArrowheads="1"/>
          </p:cNvSpPr>
          <p:nvPr/>
        </p:nvSpPr>
        <p:spPr bwMode="auto">
          <a:xfrm>
            <a:off x="3026964" y="1536851"/>
            <a:ext cx="2850727" cy="444161"/>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20000"/>
              </a:lnSpc>
              <a:spcBef>
                <a:spcPts val="450"/>
              </a:spcBef>
              <a:buClr>
                <a:schemeClr val="tx2"/>
              </a:buClr>
            </a:pPr>
            <a:r>
              <a:rPr kumimoji="1" lang="zh-CN" altLang="en-US">
                <a:solidFill>
                  <a:schemeClr val="bg1"/>
                </a:solidFill>
                <a:latin typeface="微软雅黑" charset="-122"/>
                <a:ea typeface="微软雅黑" charset="-122"/>
              </a:rPr>
              <a:t>算术逻辑运算指令</a:t>
            </a:r>
          </a:p>
        </p:txBody>
      </p:sp>
      <p:sp>
        <p:nvSpPr>
          <p:cNvPr id="24" name="矩形 23"/>
          <p:cNvSpPr/>
          <p:nvPr/>
        </p:nvSpPr>
        <p:spPr>
          <a:xfrm>
            <a:off x="1205070" y="1965532"/>
            <a:ext cx="4570214" cy="447815"/>
          </a:xfrm>
          <a:prstGeom prst="rect">
            <a:avLst/>
          </a:prstGeom>
        </p:spPr>
        <p:txBody>
          <a:bodyPr>
            <a:spAutoFit/>
          </a:bodyPr>
          <a:lstStyle/>
          <a:p>
            <a:pPr>
              <a:lnSpc>
                <a:spcPct val="110000"/>
              </a:lnSpc>
              <a:defRPr/>
            </a:pPr>
            <a:r>
              <a:rPr kumimoji="1" lang="zh-CN" altLang="en-US" sz="2100" dirty="0">
                <a:solidFill>
                  <a:schemeClr val="accent3">
                    <a:lumMod val="75000"/>
                  </a:schemeClr>
                </a:solidFill>
                <a:latin typeface="+mn-ea"/>
                <a:ea typeface="+mn-ea"/>
              </a:rPr>
              <a:t>功能</a:t>
            </a:r>
            <a:endParaRPr kumimoji="1" lang="en-US" altLang="zh-CN" sz="2100" dirty="0">
              <a:solidFill>
                <a:schemeClr val="accent3">
                  <a:lumMod val="75000"/>
                </a:schemeClr>
              </a:solidFill>
              <a:latin typeface="+mn-ea"/>
              <a:ea typeface="+mn-ea"/>
            </a:endParaRPr>
          </a:p>
        </p:txBody>
      </p:sp>
      <p:sp>
        <p:nvSpPr>
          <p:cNvPr id="17413" name="矩形 30"/>
          <p:cNvSpPr>
            <a:spLocks noChangeArrowheads="1"/>
          </p:cNvSpPr>
          <p:nvPr/>
        </p:nvSpPr>
        <p:spPr bwMode="auto">
          <a:xfrm>
            <a:off x="1428936" y="2346581"/>
            <a:ext cx="6906524" cy="42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buFont typeface="Wingdings" charset="2"/>
              <a:buChar char="Ø"/>
            </a:pPr>
            <a:r>
              <a:rPr kumimoji="1" lang="zh-CN" altLang="en-US" sz="1950">
                <a:solidFill>
                  <a:schemeClr val="tx1"/>
                </a:solidFill>
                <a:latin typeface="微软雅黑" charset="-122"/>
                <a:ea typeface="微软雅黑" charset="-122"/>
              </a:rPr>
              <a:t>提供二进制定点数的加、减、乘、除等最基本运算指令</a:t>
            </a:r>
            <a:endParaRPr kumimoji="1" lang="en-US" altLang="zh-CN" sz="1950">
              <a:solidFill>
                <a:schemeClr val="tx1"/>
              </a:solidFill>
              <a:latin typeface="微软雅黑" charset="-122"/>
              <a:ea typeface="微软雅黑" charset="-122"/>
            </a:endParaRPr>
          </a:p>
        </p:txBody>
      </p:sp>
      <p:pic>
        <p:nvPicPr>
          <p:cNvPr id="174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106" y="2014353"/>
            <a:ext cx="446542" cy="31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35" name="矩形 34"/>
          <p:cNvSpPr>
            <a:spLocks noChangeArrowheads="1"/>
          </p:cNvSpPr>
          <p:nvPr/>
        </p:nvSpPr>
        <p:spPr bwMode="auto">
          <a:xfrm>
            <a:off x="1211024" y="2862189"/>
            <a:ext cx="4570214" cy="447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zh-CN" altLang="en-US" sz="2100">
                <a:solidFill>
                  <a:srgbClr val="0000BF"/>
                </a:solidFill>
                <a:latin typeface="微软雅黑" charset="-122"/>
                <a:ea typeface="微软雅黑" charset="-122"/>
              </a:rPr>
              <a:t>算术运算指令操作过程</a:t>
            </a:r>
            <a:endParaRPr kumimoji="1" lang="en-US" altLang="zh-CN" sz="2100">
              <a:solidFill>
                <a:srgbClr val="0000BF"/>
              </a:solidFill>
              <a:latin typeface="微软雅黑" charset="-122"/>
              <a:ea typeface="微软雅黑" charset="-122"/>
            </a:endParaRPr>
          </a:p>
        </p:txBody>
      </p:sp>
      <p:pic>
        <p:nvPicPr>
          <p:cNvPr id="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060" y="2911012"/>
            <a:ext cx="446543" cy="315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37" name="矩形 36"/>
          <p:cNvSpPr>
            <a:spLocks noChangeArrowheads="1"/>
          </p:cNvSpPr>
          <p:nvPr/>
        </p:nvSpPr>
        <p:spPr bwMode="auto">
          <a:xfrm>
            <a:off x="1432509" y="3230141"/>
            <a:ext cx="606226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ts val="2400"/>
              </a:lnSpc>
              <a:buFont typeface="Wingdings" charset="2"/>
              <a:buChar char="Ø"/>
            </a:pPr>
            <a:r>
              <a:rPr kumimoji="1" lang="zh-CN" altLang="en-US" sz="1950">
                <a:solidFill>
                  <a:schemeClr val="tx1"/>
                </a:solidFill>
                <a:latin typeface="微软雅黑" charset="-122"/>
                <a:ea typeface="微软雅黑" charset="-122"/>
              </a:rPr>
              <a:t>将源操作数传送到算术逻辑部件</a:t>
            </a:r>
            <a:r>
              <a:rPr kumimoji="1" lang="en-US" altLang="zh-CN" sz="1950">
                <a:solidFill>
                  <a:schemeClr val="tx1"/>
                </a:solidFill>
                <a:latin typeface="微软雅黑" charset="-122"/>
                <a:ea typeface="微软雅黑" charset="-122"/>
              </a:rPr>
              <a:t>ALU</a:t>
            </a:r>
            <a:r>
              <a:rPr kumimoji="1" lang="zh-CN" altLang="en-US" sz="1950">
                <a:solidFill>
                  <a:schemeClr val="tx1"/>
                </a:solidFill>
                <a:latin typeface="微软雅黑" charset="-122"/>
                <a:ea typeface="微软雅黑" charset="-122"/>
              </a:rPr>
              <a:t>输入端</a:t>
            </a:r>
          </a:p>
          <a:p>
            <a:pPr>
              <a:lnSpc>
                <a:spcPts val="2400"/>
              </a:lnSpc>
              <a:buFont typeface="Wingdings" charset="2"/>
              <a:buChar char="Ø"/>
            </a:pPr>
            <a:r>
              <a:rPr kumimoji="1" lang="zh-CN" altLang="en-US" sz="1950">
                <a:solidFill>
                  <a:schemeClr val="tx1"/>
                </a:solidFill>
                <a:latin typeface="微软雅黑" charset="-122"/>
                <a:ea typeface="微软雅黑" charset="-122"/>
              </a:rPr>
              <a:t>进行运算</a:t>
            </a:r>
          </a:p>
          <a:p>
            <a:pPr>
              <a:lnSpc>
                <a:spcPts val="2400"/>
              </a:lnSpc>
              <a:buFont typeface="Wingdings" charset="2"/>
              <a:buChar char="Ø"/>
            </a:pPr>
            <a:r>
              <a:rPr kumimoji="1" lang="zh-CN" altLang="en-US" sz="1950">
                <a:solidFill>
                  <a:schemeClr val="tx1"/>
                </a:solidFill>
                <a:latin typeface="微软雅黑" charset="-122"/>
                <a:ea typeface="微软雅黑" charset="-122"/>
              </a:rPr>
              <a:t>将</a:t>
            </a:r>
            <a:r>
              <a:rPr kumimoji="1" lang="en-US" altLang="zh-CN" sz="1950">
                <a:solidFill>
                  <a:schemeClr val="tx1"/>
                </a:solidFill>
                <a:latin typeface="微软雅黑" charset="-122"/>
                <a:ea typeface="微软雅黑" charset="-122"/>
              </a:rPr>
              <a:t>ALU</a:t>
            </a:r>
            <a:r>
              <a:rPr kumimoji="1" lang="zh-CN" altLang="en-US" sz="1950">
                <a:solidFill>
                  <a:schemeClr val="tx1"/>
                </a:solidFill>
                <a:latin typeface="微软雅黑" charset="-122"/>
                <a:ea typeface="微软雅黑" charset="-122"/>
              </a:rPr>
              <a:t>的运算结果传送到目的操作数地址单元</a:t>
            </a:r>
            <a:endParaRPr kumimoji="1" lang="en-US" altLang="zh-CN" sz="1950">
              <a:solidFill>
                <a:schemeClr val="tx1"/>
              </a:solidFill>
              <a:latin typeface="微软雅黑" charset="-122"/>
              <a:ea typeface="微软雅黑" charset="-122"/>
            </a:endParaRPr>
          </a:p>
        </p:txBody>
      </p:sp>
      <p:sp>
        <p:nvSpPr>
          <p:cNvPr id="40" name="AutoShape 14"/>
          <p:cNvSpPr>
            <a:spLocks noChangeArrowheads="1"/>
          </p:cNvSpPr>
          <p:nvPr/>
        </p:nvSpPr>
        <p:spPr bwMode="auto">
          <a:xfrm>
            <a:off x="4458281" y="2695479"/>
            <a:ext cx="2448244" cy="419155"/>
          </a:xfrm>
          <a:prstGeom prst="wedgeRoundRectCallout">
            <a:avLst>
              <a:gd name="adj1" fmla="val -72287"/>
              <a:gd name="adj2" fmla="val 36000"/>
              <a:gd name="adj3" fmla="val 16667"/>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6990" tIns="33496" rIns="66990" bIns="33496" anchor="ctr"/>
          <a:lstStyle>
            <a:lvl1pPr defTabSz="1182688">
              <a:defRPr sz="2400" b="1">
                <a:solidFill>
                  <a:srgbClr val="FF0000"/>
                </a:solidFill>
                <a:latin typeface="Times New Roman" charset="0"/>
                <a:ea typeface="黑体" charset="-122"/>
              </a:defRPr>
            </a:lvl1pPr>
            <a:lvl2pPr marL="742950" indent="-285750" defTabSz="1182688">
              <a:defRPr sz="2400" b="1">
                <a:solidFill>
                  <a:srgbClr val="FF0000"/>
                </a:solidFill>
                <a:latin typeface="Times New Roman" charset="0"/>
                <a:ea typeface="黑体" charset="-122"/>
              </a:defRPr>
            </a:lvl2pPr>
            <a:lvl3pPr marL="1143000" indent="-228600" defTabSz="1182688">
              <a:defRPr sz="2400" b="1">
                <a:solidFill>
                  <a:srgbClr val="FF0000"/>
                </a:solidFill>
                <a:latin typeface="Times New Roman" charset="0"/>
                <a:ea typeface="黑体" charset="-122"/>
              </a:defRPr>
            </a:lvl3pPr>
            <a:lvl4pPr marL="1600200" indent="-228600" defTabSz="1182688">
              <a:defRPr sz="2400" b="1">
                <a:solidFill>
                  <a:srgbClr val="FF0000"/>
                </a:solidFill>
                <a:latin typeface="Times New Roman" charset="0"/>
                <a:ea typeface="黑体" charset="-122"/>
              </a:defRPr>
            </a:lvl4pPr>
            <a:lvl5pPr marL="2057400" indent="-228600" defTabSz="1182688">
              <a:defRPr sz="2400" b="1">
                <a:solidFill>
                  <a:srgbClr val="FF0000"/>
                </a:solidFill>
                <a:latin typeface="Times New Roman" charset="0"/>
                <a:ea typeface="黑体" charset="-122"/>
              </a:defRPr>
            </a:lvl5pPr>
            <a:lvl6pPr marL="2514600" indent="-228600" defTabSz="1182688"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1182688"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1182688"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1182688" eaLnBrk="0" fontAlgn="base" hangingPunct="0">
              <a:spcBef>
                <a:spcPct val="0"/>
              </a:spcBef>
              <a:spcAft>
                <a:spcPct val="0"/>
              </a:spcAft>
              <a:defRPr sz="2400" b="1">
                <a:solidFill>
                  <a:srgbClr val="FF0000"/>
                </a:solidFill>
                <a:latin typeface="Times New Roman" charset="0"/>
                <a:ea typeface="黑体" charset="-122"/>
              </a:defRPr>
            </a:lvl9pPr>
          </a:lstStyle>
          <a:p>
            <a:pPr algn="ctr" eaLnBrk="1" hangingPunct="1">
              <a:lnSpc>
                <a:spcPct val="85000"/>
              </a:lnSpc>
              <a:spcBef>
                <a:spcPct val="25000"/>
              </a:spcBef>
              <a:buClr>
                <a:schemeClr val="tx2"/>
              </a:buClr>
              <a:buFont typeface="Wingdings" charset="2"/>
              <a:buNone/>
            </a:pPr>
            <a:r>
              <a:rPr kumimoji="1" lang="zh-CN" altLang="en-US" sz="1800">
                <a:solidFill>
                  <a:schemeClr val="bg1"/>
                </a:solidFill>
                <a:latin typeface="微软雅黑" charset="-122"/>
                <a:ea typeface="微软雅黑" charset="-122"/>
              </a:rPr>
              <a:t>包含数据传送的过程</a:t>
            </a:r>
          </a:p>
        </p:txBody>
      </p:sp>
      <p:sp>
        <p:nvSpPr>
          <p:cNvPr id="17" name="矩形 16"/>
          <p:cNvSpPr>
            <a:spLocks noChangeArrowheads="1"/>
          </p:cNvSpPr>
          <p:nvPr/>
        </p:nvSpPr>
        <p:spPr bwMode="auto">
          <a:xfrm>
            <a:off x="1220550" y="4291125"/>
            <a:ext cx="4570214" cy="447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zh-CN" altLang="en-US" sz="2100">
                <a:solidFill>
                  <a:srgbClr val="0000BF"/>
                </a:solidFill>
                <a:latin typeface="微软雅黑" charset="-122"/>
                <a:ea typeface="微软雅黑" charset="-122"/>
              </a:rPr>
              <a:t>逻辑运算指令</a:t>
            </a:r>
            <a:endParaRPr kumimoji="1" lang="en-US" altLang="zh-CN" sz="2100">
              <a:solidFill>
                <a:srgbClr val="0000BF"/>
              </a:solidFill>
              <a:latin typeface="微软雅黑" charset="-122"/>
              <a:ea typeface="微软雅黑" charset="-122"/>
            </a:endParaRPr>
          </a:p>
        </p:txBody>
      </p:sp>
      <p:pic>
        <p:nvPicPr>
          <p:cNvPr id="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586" y="4330421"/>
            <a:ext cx="446543" cy="315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19" name="矩形 18"/>
          <p:cNvSpPr>
            <a:spLocks noChangeArrowheads="1"/>
          </p:cNvSpPr>
          <p:nvPr/>
        </p:nvSpPr>
        <p:spPr bwMode="auto">
          <a:xfrm>
            <a:off x="1432509" y="4668603"/>
            <a:ext cx="771149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ts val="2400"/>
              </a:lnSpc>
              <a:buFont typeface="Wingdings" charset="2"/>
              <a:buChar char="Ø"/>
            </a:pPr>
            <a:r>
              <a:rPr kumimoji="1" lang="zh-CN" altLang="en-US" sz="1950">
                <a:solidFill>
                  <a:schemeClr val="tx1"/>
                </a:solidFill>
                <a:latin typeface="微软雅黑" charset="-122"/>
                <a:ea typeface="微软雅黑" charset="-122"/>
              </a:rPr>
              <a:t>按位进行的运算，可以针对任何一种可寻址单元中的位进行操作</a:t>
            </a:r>
          </a:p>
          <a:p>
            <a:pPr>
              <a:lnSpc>
                <a:spcPts val="2400"/>
              </a:lnSpc>
              <a:buFont typeface="Wingdings" charset="2"/>
              <a:buChar char="Ø"/>
            </a:pPr>
            <a:r>
              <a:rPr kumimoji="1" lang="zh-CN" altLang="en-US" sz="1950">
                <a:solidFill>
                  <a:schemeClr val="tx1"/>
                </a:solidFill>
                <a:latin typeface="微软雅黑" charset="-122"/>
                <a:ea typeface="微软雅黑" charset="-122"/>
              </a:rPr>
              <a:t>运算基础为布尔代数，包括与、或、非、异或等逻辑操作、非运算的位操作（如位测试、位清除等）以及移位操作</a:t>
            </a:r>
            <a:endParaRPr kumimoji="1" lang="en-US" altLang="zh-CN" sz="1950">
              <a:solidFill>
                <a:schemeClr val="tx1"/>
              </a:solidFill>
              <a:latin typeface="微软雅黑" charset="-122"/>
              <a:ea typeface="微软雅黑" charset="-122"/>
            </a:endParaRPr>
          </a:p>
        </p:txBody>
      </p:sp>
    </p:spTree>
    <p:extLst>
      <p:ext uri="{BB962C8B-B14F-4D97-AF65-F5344CB8AC3E}">
        <p14:creationId xmlns:p14="http://schemas.microsoft.com/office/powerpoint/2010/main" val="5105097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slide(fromLeft)">
                                      <p:cBhvr>
                                        <p:cTn id="7" dur="500"/>
                                        <p:tgtEl>
                                          <p:spTgt spid="36"/>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dissolve">
                                      <p:cBhvr>
                                        <p:cTn id="11" dur="500"/>
                                        <p:tgtEl>
                                          <p:spTgt spid="35"/>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dissolve">
                                      <p:cBhvr>
                                        <p:cTn id="15" dur="500"/>
                                        <p:tgtEl>
                                          <p:spTgt spid="3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box(in)">
                                      <p:cBhvr>
                                        <p:cTn id="20" dur="500"/>
                                        <p:tgtEl>
                                          <p:spTgt spid="4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8"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slide(fromLeft)">
                                      <p:cBhvr>
                                        <p:cTn id="25" dur="500"/>
                                        <p:tgtEl>
                                          <p:spTgt spid="18"/>
                                        </p:tgtEl>
                                      </p:cBhvr>
                                    </p:animEffect>
                                  </p:childTnLst>
                                </p:cTn>
                              </p:par>
                            </p:childTnLst>
                          </p:cTn>
                        </p:par>
                        <p:par>
                          <p:cTn id="26" fill="hold" nodeType="afterGroup">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dissolve">
                                      <p:cBhvr>
                                        <p:cTn id="29" dur="500"/>
                                        <p:tgtEl>
                                          <p:spTgt spid="17"/>
                                        </p:tgtEl>
                                      </p:cBhvr>
                                    </p:animEffect>
                                  </p:childTnLst>
                                </p:cTn>
                              </p:par>
                            </p:childTnLst>
                          </p:cTn>
                        </p:par>
                        <p:par>
                          <p:cTn id="30" fill="hold" nodeType="afterGroup">
                            <p:stCondLst>
                              <p:cond delay="1000"/>
                            </p:stCondLst>
                            <p:childTnLst>
                              <p:par>
                                <p:cTn id="31" presetID="9" presetClass="entr" presetSubtype="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dissolve">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P spid="40" grpId="0" animBg="1"/>
      <p:bldP spid="17"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700" b="1">
                <a:solidFill>
                  <a:schemeClr val="bg1"/>
                </a:solidFill>
                <a:latin typeface="微软雅黑" charset="-122"/>
              </a:rPr>
              <a:t>2.4.8  </a:t>
            </a:r>
            <a:r>
              <a:rPr lang="zh-CN" altLang="en-US" sz="2700" b="1">
                <a:solidFill>
                  <a:schemeClr val="bg1"/>
                </a:solidFill>
                <a:latin typeface="微软雅黑" charset="-122"/>
              </a:rPr>
              <a:t>基本指令和指令类型</a:t>
            </a:r>
            <a:endParaRPr lang="en-US" altLang="zh-CN" sz="2700" b="1">
              <a:solidFill>
                <a:schemeClr val="bg1"/>
              </a:solidFill>
              <a:latin typeface="微软雅黑" charset="-122"/>
            </a:endParaRPr>
          </a:p>
        </p:txBody>
      </p:sp>
      <p:sp>
        <p:nvSpPr>
          <p:cNvPr id="19458" name="AutoShape 6" descr="http://fzone.oushinet.com/bbs/data/attachment/forum/201405/16/051142lrtiydwxrn1xz0lw.jpg"/>
          <p:cNvSpPr>
            <a:spLocks noChangeAspect="1" noChangeArrowheads="1"/>
          </p:cNvSpPr>
          <p:nvPr/>
        </p:nvSpPr>
        <p:spPr bwMode="auto">
          <a:xfrm>
            <a:off x="-72638" y="-613252"/>
            <a:ext cx="228631" cy="22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7" name="TextBox 6"/>
          <p:cNvSpPr txBox="1"/>
          <p:nvPr/>
        </p:nvSpPr>
        <p:spPr>
          <a:xfrm>
            <a:off x="3188909" y="1527325"/>
            <a:ext cx="2422047" cy="444161"/>
          </a:xfrm>
          <a:prstGeom prst="rect">
            <a:avLst/>
          </a:prstGeom>
          <a:solidFill>
            <a:srgbClr val="A50021"/>
          </a:solidFill>
        </p:spPr>
        <p:txBody>
          <a:bodyPr anchor="ctr"/>
          <a:lstStyle/>
          <a:p>
            <a:pPr algn="ctr">
              <a:lnSpc>
                <a:spcPct val="120000"/>
              </a:lnSpc>
              <a:spcBef>
                <a:spcPts val="450"/>
              </a:spcBef>
              <a:buClr>
                <a:schemeClr val="tx2"/>
              </a:buClr>
              <a:defRPr/>
            </a:pPr>
            <a:r>
              <a:rPr kumimoji="1" lang="zh-CN" altLang="en-US" sz="2400" b="1" dirty="0">
                <a:solidFill>
                  <a:schemeClr val="bg1"/>
                </a:solidFill>
                <a:latin typeface="Microsoft YaHei" panose="020B0503020204020204" pitchFamily="34" charset="-122"/>
                <a:ea typeface="Microsoft YaHei" panose="020B0503020204020204" pitchFamily="34" charset="-122"/>
              </a:rPr>
              <a:t>程序控制指令</a:t>
            </a:r>
          </a:p>
        </p:txBody>
      </p:sp>
      <p:sp>
        <p:nvSpPr>
          <p:cNvPr id="22" name="矩形 21"/>
          <p:cNvSpPr>
            <a:spLocks noChangeArrowheads="1"/>
          </p:cNvSpPr>
          <p:nvPr/>
        </p:nvSpPr>
        <p:spPr bwMode="auto">
          <a:xfrm>
            <a:off x="1648040" y="2584737"/>
            <a:ext cx="6906524" cy="752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en-US" altLang="zh-CN" sz="1950" dirty="0">
                <a:solidFill>
                  <a:schemeClr val="tx1"/>
                </a:solidFill>
                <a:latin typeface="微软雅黑" charset="-122"/>
                <a:ea typeface="微软雅黑" charset="-122"/>
              </a:rPr>
              <a:t>CPU</a:t>
            </a:r>
            <a:r>
              <a:rPr kumimoji="1" lang="zh-CN" altLang="en-US" sz="1950" dirty="0">
                <a:solidFill>
                  <a:schemeClr val="tx1"/>
                </a:solidFill>
                <a:latin typeface="微软雅黑" charset="-122"/>
                <a:ea typeface="微软雅黑" charset="-122"/>
              </a:rPr>
              <a:t>执行程序时，通常每执行一条指令后，程序计数器</a:t>
            </a:r>
            <a:r>
              <a:rPr kumimoji="1" lang="en-US" altLang="zh-CN" sz="1950" dirty="0">
                <a:solidFill>
                  <a:schemeClr val="tx1"/>
                </a:solidFill>
                <a:latin typeface="微软雅黑" charset="-122"/>
                <a:ea typeface="微软雅黑" charset="-122"/>
              </a:rPr>
              <a:t>PC</a:t>
            </a:r>
            <a:r>
              <a:rPr kumimoji="1" lang="zh-CN" altLang="en-US" sz="1950" dirty="0">
                <a:solidFill>
                  <a:schemeClr val="tx1"/>
                </a:solidFill>
                <a:latin typeface="微软雅黑" charset="-122"/>
                <a:ea typeface="微软雅黑" charset="-122"/>
              </a:rPr>
              <a:t>会自动加∆，要打破这种顺序，需要程序控制指令</a:t>
            </a:r>
            <a:endParaRPr kumimoji="1" lang="en-US" altLang="zh-CN" sz="1950" dirty="0">
              <a:solidFill>
                <a:schemeClr val="tx1"/>
              </a:solidFill>
              <a:latin typeface="微软雅黑" charset="-122"/>
              <a:ea typeface="微软雅黑" charset="-122"/>
            </a:endParaRPr>
          </a:p>
        </p:txBody>
      </p:sp>
      <p:sp>
        <p:nvSpPr>
          <p:cNvPr id="25" name="云形标注 24"/>
          <p:cNvSpPr/>
          <p:nvPr/>
        </p:nvSpPr>
        <p:spPr>
          <a:xfrm>
            <a:off x="3378244" y="3333738"/>
            <a:ext cx="1901675" cy="710896"/>
          </a:xfrm>
          <a:prstGeom prst="cloudCallout">
            <a:avLst>
              <a:gd name="adj1" fmla="val -33857"/>
              <a:gd name="adj2" fmla="val -70163"/>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500" dirty="0">
              <a:solidFill>
                <a:schemeClr val="accent3">
                  <a:lumMod val="75000"/>
                </a:schemeClr>
              </a:solidFill>
              <a:latin typeface="+mn-ea"/>
            </a:endParaRPr>
          </a:p>
        </p:txBody>
      </p:sp>
      <p:sp>
        <p:nvSpPr>
          <p:cNvPr id="26" name="TextBox 25"/>
          <p:cNvSpPr txBox="1">
            <a:spLocks noChangeArrowheads="1"/>
          </p:cNvSpPr>
          <p:nvPr/>
        </p:nvSpPr>
        <p:spPr bwMode="auto">
          <a:xfrm>
            <a:off x="3600919" y="3409947"/>
            <a:ext cx="1514672"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zh-CN" altLang="en-US" sz="1650">
                <a:solidFill>
                  <a:srgbClr val="0000BF"/>
                </a:solidFill>
                <a:latin typeface="微软雅黑" charset="-122"/>
                <a:ea typeface="微软雅黑" charset="-122"/>
              </a:rPr>
              <a:t>什么时候需要变更顺序？</a:t>
            </a:r>
          </a:p>
        </p:txBody>
      </p:sp>
      <p:sp>
        <p:nvSpPr>
          <p:cNvPr id="28" name="矩形 27"/>
          <p:cNvSpPr>
            <a:spLocks noChangeArrowheads="1"/>
          </p:cNvSpPr>
          <p:nvPr/>
        </p:nvSpPr>
        <p:spPr bwMode="auto">
          <a:xfrm>
            <a:off x="5420431" y="3504020"/>
            <a:ext cx="27238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latin typeface="微软雅黑" charset="-122"/>
                <a:ea typeface="微软雅黑" charset="-122"/>
              </a:rPr>
              <a:t>遇到循环、分支、子程序</a:t>
            </a:r>
          </a:p>
        </p:txBody>
      </p:sp>
      <p:sp>
        <p:nvSpPr>
          <p:cNvPr id="29" name="矩形 28"/>
          <p:cNvSpPr>
            <a:spLocks noChangeArrowheads="1"/>
          </p:cNvSpPr>
          <p:nvPr/>
        </p:nvSpPr>
        <p:spPr bwMode="auto">
          <a:xfrm>
            <a:off x="1867143" y="4099410"/>
            <a:ext cx="6906524" cy="447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zh-CN" altLang="en-US" sz="2100">
                <a:solidFill>
                  <a:srgbClr val="0000BF"/>
                </a:solidFill>
                <a:latin typeface="微软雅黑" charset="-122"/>
                <a:ea typeface="微软雅黑" charset="-122"/>
              </a:rPr>
              <a:t>程序控制指令类型</a:t>
            </a:r>
          </a:p>
        </p:txBody>
      </p:sp>
      <p:sp>
        <p:nvSpPr>
          <p:cNvPr id="30" name="矩形 29"/>
          <p:cNvSpPr/>
          <p:nvPr/>
        </p:nvSpPr>
        <p:spPr>
          <a:xfrm>
            <a:off x="1852854" y="2165583"/>
            <a:ext cx="4570214" cy="447815"/>
          </a:xfrm>
          <a:prstGeom prst="rect">
            <a:avLst/>
          </a:prstGeom>
        </p:spPr>
        <p:txBody>
          <a:bodyPr>
            <a:spAutoFit/>
          </a:bodyPr>
          <a:lstStyle/>
          <a:p>
            <a:pPr>
              <a:lnSpc>
                <a:spcPct val="110000"/>
              </a:lnSpc>
              <a:defRPr/>
            </a:pPr>
            <a:r>
              <a:rPr kumimoji="1" lang="zh-CN" altLang="en-US" sz="2100" dirty="0">
                <a:solidFill>
                  <a:schemeClr val="accent3">
                    <a:lumMod val="75000"/>
                  </a:schemeClr>
                </a:solidFill>
                <a:latin typeface="+mn-ea"/>
                <a:ea typeface="+mn-ea"/>
              </a:rPr>
              <a:t>功能</a:t>
            </a:r>
            <a:endParaRPr kumimoji="1" lang="en-US" altLang="zh-CN" sz="2100" dirty="0">
              <a:solidFill>
                <a:schemeClr val="accent3">
                  <a:lumMod val="75000"/>
                </a:schemeClr>
              </a:solidFill>
              <a:latin typeface="+mn-ea"/>
              <a:ea typeface="+mn-ea"/>
            </a:endParaRPr>
          </a:p>
        </p:txBody>
      </p:sp>
      <p:pic>
        <p:nvPicPr>
          <p:cNvPr id="194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4891" y="2204878"/>
            <a:ext cx="446542" cy="31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469" y="4129179"/>
            <a:ext cx="446542" cy="31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38" name="矩形 37"/>
          <p:cNvSpPr>
            <a:spLocks noChangeArrowheads="1"/>
          </p:cNvSpPr>
          <p:nvPr/>
        </p:nvSpPr>
        <p:spPr bwMode="auto">
          <a:xfrm>
            <a:off x="1733776" y="4442354"/>
            <a:ext cx="4570214"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1">
              <a:lnSpc>
                <a:spcPct val="110000"/>
              </a:lnSpc>
              <a:buFont typeface="Wingdings" charset="2"/>
              <a:buChar char="Ø"/>
            </a:pPr>
            <a:r>
              <a:rPr kumimoji="1" lang="zh-CN" altLang="en-US" sz="1800">
                <a:solidFill>
                  <a:schemeClr val="tx1"/>
                </a:solidFill>
                <a:latin typeface="微软雅黑" charset="-122"/>
                <a:ea typeface="微软雅黑" charset="-122"/>
              </a:rPr>
              <a:t>转移指令</a:t>
            </a:r>
            <a:endParaRPr kumimoji="1" lang="en-US" altLang="zh-CN" sz="1800">
              <a:solidFill>
                <a:schemeClr val="tx1"/>
              </a:solidFill>
              <a:latin typeface="微软雅黑" charset="-122"/>
              <a:ea typeface="微软雅黑" charset="-122"/>
            </a:endParaRPr>
          </a:p>
          <a:p>
            <a:pPr lvl="1">
              <a:lnSpc>
                <a:spcPct val="110000"/>
              </a:lnSpc>
              <a:buFont typeface="Wingdings" charset="2"/>
              <a:buChar char="Ø"/>
            </a:pPr>
            <a:r>
              <a:rPr kumimoji="1" lang="zh-CN" altLang="en-US" sz="1800">
                <a:solidFill>
                  <a:schemeClr val="tx1"/>
                </a:solidFill>
                <a:latin typeface="微软雅黑" charset="-122"/>
                <a:ea typeface="微软雅黑" charset="-122"/>
              </a:rPr>
              <a:t>子程序调用和返回指令</a:t>
            </a:r>
          </a:p>
        </p:txBody>
      </p:sp>
    </p:spTree>
    <p:extLst>
      <p:ext uri="{BB962C8B-B14F-4D97-AF65-F5344CB8AC3E}">
        <p14:creationId xmlns:p14="http://schemas.microsoft.com/office/powerpoint/2010/main" val="6223031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up)">
                                      <p:cBhvr>
                                        <p:cTn id="15" dur="500"/>
                                        <p:tgtEl>
                                          <p:spTgt spid="2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7" presetClass="entr" presetSubtype="0" fill="hold" grpId="0" nodeType="clickEffect">
                                  <p:stCondLst>
                                    <p:cond delay="0"/>
                                  </p:stCondLst>
                                  <p:iterate type="lt">
                                    <p:tmPct val="50000"/>
                                  </p:iterate>
                                  <p:childTnLst>
                                    <p:set>
                                      <p:cBhvr>
                                        <p:cTn id="19" dur="1" fill="hold">
                                          <p:stCondLst>
                                            <p:cond delay="0"/>
                                          </p:stCondLst>
                                        </p:cTn>
                                        <p:tgtEl>
                                          <p:spTgt spid="28"/>
                                        </p:tgtEl>
                                        <p:attrNameLst>
                                          <p:attrName>style.visibility</p:attrName>
                                        </p:attrNameLst>
                                      </p:cBhvr>
                                      <p:to>
                                        <p:strVal val="visible"/>
                                      </p:to>
                                    </p:set>
                                    <p:anim calcmode="discrete" valueType="clr">
                                      <p:cBhvr override="childStyle">
                                        <p:cTn id="20" dur="80"/>
                                        <p:tgtEl>
                                          <p:spTgt spid="28"/>
                                        </p:tgtEl>
                                        <p:attrNameLst>
                                          <p:attrName>style.color</p:attrName>
                                        </p:attrNameLst>
                                      </p:cBhvr>
                                      <p:tavLst>
                                        <p:tav tm="0">
                                          <p:val>
                                            <p:clrVal>
                                              <a:schemeClr val="accent2"/>
                                            </p:clrVal>
                                          </p:val>
                                        </p:tav>
                                        <p:tav tm="50000">
                                          <p:val>
                                            <p:clrVal>
                                              <a:schemeClr val="hlink"/>
                                            </p:clrVal>
                                          </p:val>
                                        </p:tav>
                                      </p:tavLst>
                                    </p:anim>
                                    <p:anim calcmode="discrete" valueType="clr">
                                      <p:cBhvr>
                                        <p:cTn id="21" dur="80"/>
                                        <p:tgtEl>
                                          <p:spTgt spid="28"/>
                                        </p:tgtEl>
                                        <p:attrNameLst>
                                          <p:attrName>fillcolor</p:attrName>
                                        </p:attrNameLst>
                                      </p:cBhvr>
                                      <p:tavLst>
                                        <p:tav tm="0">
                                          <p:val>
                                            <p:clrVal>
                                              <a:schemeClr val="accent2"/>
                                            </p:clrVal>
                                          </p:val>
                                        </p:tav>
                                        <p:tav tm="50000">
                                          <p:val>
                                            <p:clrVal>
                                              <a:schemeClr val="hlink"/>
                                            </p:clrVal>
                                          </p:val>
                                        </p:tav>
                                      </p:tavLst>
                                    </p:anim>
                                    <p:set>
                                      <p:cBhvr>
                                        <p:cTn id="22" dur="80"/>
                                        <p:tgtEl>
                                          <p:spTgt spid="28"/>
                                        </p:tgtEl>
                                        <p:attrNameLst>
                                          <p:attrName>fill.type</p:attrName>
                                        </p:attrNameLst>
                                      </p:cBhvr>
                                      <p:to>
                                        <p:strVal val="solid"/>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slide(fromLeft)">
                                      <p:cBhvr>
                                        <p:cTn id="27" dur="500"/>
                                        <p:tgtEl>
                                          <p:spTgt spid="34"/>
                                        </p:tgtEl>
                                      </p:cBhvr>
                                    </p:animEffect>
                                  </p:childTnLst>
                                </p:cTn>
                              </p:par>
                            </p:childTnLst>
                          </p:cTn>
                        </p:par>
                        <p:par>
                          <p:cTn id="28" fill="hold" nodeType="afterGroup">
                            <p:stCondLst>
                              <p:cond delay="500"/>
                            </p:stCondLst>
                            <p:childTnLst>
                              <p:par>
                                <p:cTn id="29" presetID="9" presetClass="entr" presetSubtype="0"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dissolve">
                                      <p:cBhvr>
                                        <p:cTn id="31" dur="500"/>
                                        <p:tgtEl>
                                          <p:spTgt spid="29"/>
                                        </p:tgtEl>
                                      </p:cBhvr>
                                    </p:animEffect>
                                  </p:childTnLst>
                                </p:cTn>
                              </p:par>
                              <p:par>
                                <p:cTn id="32" presetID="27" presetClass="entr" presetSubtype="0" fill="hold" grpId="0" nodeType="withEffect">
                                  <p:stCondLst>
                                    <p:cond delay="0"/>
                                  </p:stCondLst>
                                  <p:iterate type="lt">
                                    <p:tmPct val="50000"/>
                                  </p:iterate>
                                  <p:childTnLst>
                                    <p:set>
                                      <p:cBhvr>
                                        <p:cTn id="33" dur="1" fill="hold">
                                          <p:stCondLst>
                                            <p:cond delay="0"/>
                                          </p:stCondLst>
                                        </p:cTn>
                                        <p:tgtEl>
                                          <p:spTgt spid="38"/>
                                        </p:tgtEl>
                                        <p:attrNameLst>
                                          <p:attrName>style.visibility</p:attrName>
                                        </p:attrNameLst>
                                      </p:cBhvr>
                                      <p:to>
                                        <p:strVal val="visible"/>
                                      </p:to>
                                    </p:set>
                                    <p:anim calcmode="discrete" valueType="clr">
                                      <p:cBhvr override="childStyle">
                                        <p:cTn id="34" dur="80"/>
                                        <p:tgtEl>
                                          <p:spTgt spid="38"/>
                                        </p:tgtEl>
                                        <p:attrNameLst>
                                          <p:attrName>style.color</p:attrName>
                                        </p:attrNameLst>
                                      </p:cBhvr>
                                      <p:tavLst>
                                        <p:tav tm="0">
                                          <p:val>
                                            <p:clrVal>
                                              <a:schemeClr val="accent2"/>
                                            </p:clrVal>
                                          </p:val>
                                        </p:tav>
                                        <p:tav tm="50000">
                                          <p:val>
                                            <p:clrVal>
                                              <a:schemeClr val="hlink"/>
                                            </p:clrVal>
                                          </p:val>
                                        </p:tav>
                                      </p:tavLst>
                                    </p:anim>
                                    <p:anim calcmode="discrete" valueType="clr">
                                      <p:cBhvr>
                                        <p:cTn id="35" dur="80"/>
                                        <p:tgtEl>
                                          <p:spTgt spid="38"/>
                                        </p:tgtEl>
                                        <p:attrNameLst>
                                          <p:attrName>fillcolor</p:attrName>
                                        </p:attrNameLst>
                                      </p:cBhvr>
                                      <p:tavLst>
                                        <p:tav tm="0">
                                          <p:val>
                                            <p:clrVal>
                                              <a:schemeClr val="accent2"/>
                                            </p:clrVal>
                                          </p:val>
                                        </p:tav>
                                        <p:tav tm="50000">
                                          <p:val>
                                            <p:clrVal>
                                              <a:schemeClr val="hlink"/>
                                            </p:clrVal>
                                          </p:val>
                                        </p:tav>
                                      </p:tavLst>
                                    </p:anim>
                                    <p:set>
                                      <p:cBhvr>
                                        <p:cTn id="36" dur="80"/>
                                        <p:tgtEl>
                                          <p:spTgt spid="3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5" grpId="0" animBg="1"/>
      <p:bldP spid="26" grpId="0"/>
      <p:bldP spid="28" grpId="0"/>
      <p:bldP spid="29" grpId="0"/>
      <p:bldP spid="3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700" b="1">
                <a:solidFill>
                  <a:schemeClr val="bg1"/>
                </a:solidFill>
                <a:latin typeface="微软雅黑" charset="-122"/>
              </a:rPr>
              <a:t>2.4.8  </a:t>
            </a:r>
            <a:r>
              <a:rPr lang="zh-CN" altLang="en-US" sz="2700" b="1">
                <a:solidFill>
                  <a:schemeClr val="bg1"/>
                </a:solidFill>
                <a:latin typeface="微软雅黑" charset="-122"/>
              </a:rPr>
              <a:t>基本指令和指令类型</a:t>
            </a:r>
            <a:endParaRPr lang="en-US" altLang="zh-CN" sz="2700" b="1">
              <a:solidFill>
                <a:schemeClr val="bg1"/>
              </a:solidFill>
              <a:latin typeface="微软雅黑" charset="-122"/>
            </a:endParaRPr>
          </a:p>
        </p:txBody>
      </p:sp>
      <p:sp>
        <p:nvSpPr>
          <p:cNvPr id="21506" name="AutoShape 6" descr="http://fzone.oushinet.com/bbs/data/attachment/forum/201405/16/051142lrtiydwxrn1xz0lw.jpg"/>
          <p:cNvSpPr>
            <a:spLocks noChangeAspect="1" noChangeArrowheads="1"/>
          </p:cNvSpPr>
          <p:nvPr/>
        </p:nvSpPr>
        <p:spPr bwMode="auto">
          <a:xfrm>
            <a:off x="-72638" y="-613252"/>
            <a:ext cx="228631" cy="22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21507" name="TextBox 6"/>
          <p:cNvSpPr txBox="1">
            <a:spLocks noChangeArrowheads="1"/>
          </p:cNvSpPr>
          <p:nvPr/>
        </p:nvSpPr>
        <p:spPr bwMode="auto">
          <a:xfrm>
            <a:off x="2712597" y="1527325"/>
            <a:ext cx="3660458" cy="444161"/>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20000"/>
              </a:lnSpc>
              <a:spcBef>
                <a:spcPts val="450"/>
              </a:spcBef>
              <a:buClr>
                <a:schemeClr val="tx2"/>
              </a:buClr>
            </a:pPr>
            <a:r>
              <a:rPr kumimoji="1" lang="zh-CN" altLang="en-US">
                <a:solidFill>
                  <a:schemeClr val="bg1"/>
                </a:solidFill>
                <a:latin typeface="微软雅黑" charset="-122"/>
                <a:ea typeface="微软雅黑" charset="-122"/>
              </a:rPr>
              <a:t>程序控制指令之</a:t>
            </a:r>
            <a:r>
              <a:rPr kumimoji="1" lang="zh-CN" altLang="en-US">
                <a:solidFill>
                  <a:srgbClr val="FFFF00"/>
                </a:solidFill>
                <a:latin typeface="微软雅黑" charset="-122"/>
                <a:ea typeface="微软雅黑" charset="-122"/>
              </a:rPr>
              <a:t>转移指令</a:t>
            </a:r>
          </a:p>
        </p:txBody>
      </p:sp>
      <p:sp>
        <p:nvSpPr>
          <p:cNvPr id="21508" name="矩形 21"/>
          <p:cNvSpPr>
            <a:spLocks noChangeArrowheads="1"/>
          </p:cNvSpPr>
          <p:nvPr/>
        </p:nvSpPr>
        <p:spPr bwMode="auto">
          <a:xfrm>
            <a:off x="1523007" y="2451370"/>
            <a:ext cx="7453093" cy="42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zh-CN" altLang="en-US" sz="1950" dirty="0">
                <a:solidFill>
                  <a:schemeClr val="tx1"/>
                </a:solidFill>
                <a:latin typeface="微软雅黑" charset="-122"/>
                <a:ea typeface="微软雅黑" charset="-122"/>
              </a:rPr>
              <a:t>改变</a:t>
            </a:r>
            <a:r>
              <a:rPr kumimoji="1" lang="en-US" altLang="zh-CN" sz="1950" dirty="0">
                <a:solidFill>
                  <a:schemeClr val="tx1"/>
                </a:solidFill>
                <a:latin typeface="微软雅黑" charset="-122"/>
                <a:ea typeface="微软雅黑" charset="-122"/>
              </a:rPr>
              <a:t>CPU</a:t>
            </a:r>
            <a:r>
              <a:rPr kumimoji="1" lang="zh-CN" altLang="en-US" sz="1950" dirty="0">
                <a:solidFill>
                  <a:schemeClr val="tx1"/>
                </a:solidFill>
                <a:latin typeface="微软雅黑" charset="-122"/>
                <a:ea typeface="微软雅黑" charset="-122"/>
              </a:rPr>
              <a:t>执行指令顺序，即让</a:t>
            </a:r>
            <a:r>
              <a:rPr kumimoji="1" lang="en-US" altLang="zh-CN" sz="1950" dirty="0">
                <a:solidFill>
                  <a:schemeClr val="tx1"/>
                </a:solidFill>
                <a:latin typeface="微软雅黑" charset="-122"/>
                <a:ea typeface="微软雅黑" charset="-122"/>
              </a:rPr>
              <a:t>CPU</a:t>
            </a:r>
            <a:r>
              <a:rPr kumimoji="1" lang="zh-CN" altLang="en-US" sz="1950" dirty="0">
                <a:solidFill>
                  <a:schemeClr val="tx1"/>
                </a:solidFill>
                <a:latin typeface="微软雅黑" charset="-122"/>
                <a:ea typeface="微软雅黑" charset="-122"/>
              </a:rPr>
              <a:t>到新的地址去执行后续指令</a:t>
            </a:r>
          </a:p>
        </p:txBody>
      </p:sp>
      <p:sp>
        <p:nvSpPr>
          <p:cNvPr id="29" name="矩形 28"/>
          <p:cNvSpPr>
            <a:spLocks noChangeArrowheads="1"/>
          </p:cNvSpPr>
          <p:nvPr/>
        </p:nvSpPr>
        <p:spPr bwMode="auto">
          <a:xfrm>
            <a:off x="1399167" y="2851472"/>
            <a:ext cx="6906524" cy="473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zh-CN" altLang="en-US" sz="2250" dirty="0">
                <a:solidFill>
                  <a:srgbClr val="0000BF"/>
                </a:solidFill>
                <a:latin typeface="微软雅黑" charset="-122"/>
                <a:ea typeface="微软雅黑" charset="-122"/>
              </a:rPr>
              <a:t>分类</a:t>
            </a:r>
          </a:p>
        </p:txBody>
      </p:sp>
      <p:sp>
        <p:nvSpPr>
          <p:cNvPr id="30" name="矩形 29"/>
          <p:cNvSpPr/>
          <p:nvPr/>
        </p:nvSpPr>
        <p:spPr>
          <a:xfrm>
            <a:off x="1384878" y="2022689"/>
            <a:ext cx="4570214" cy="473206"/>
          </a:xfrm>
          <a:prstGeom prst="rect">
            <a:avLst/>
          </a:prstGeom>
        </p:spPr>
        <p:txBody>
          <a:bodyPr>
            <a:spAutoFit/>
          </a:bodyPr>
          <a:lstStyle/>
          <a:p>
            <a:pPr>
              <a:lnSpc>
                <a:spcPct val="110000"/>
              </a:lnSpc>
              <a:defRPr/>
            </a:pPr>
            <a:r>
              <a:rPr kumimoji="1" lang="zh-CN" altLang="en-US" sz="2250" dirty="0">
                <a:solidFill>
                  <a:schemeClr val="accent3">
                    <a:lumMod val="75000"/>
                  </a:schemeClr>
                </a:solidFill>
                <a:latin typeface="+mn-ea"/>
                <a:ea typeface="+mn-ea"/>
              </a:rPr>
              <a:t>功能</a:t>
            </a:r>
            <a:endParaRPr kumimoji="1" lang="en-US" altLang="zh-CN" sz="2250" dirty="0">
              <a:solidFill>
                <a:schemeClr val="accent3">
                  <a:lumMod val="75000"/>
                </a:schemeClr>
              </a:solidFill>
              <a:latin typeface="+mn-ea"/>
              <a:ea typeface="+mn-ea"/>
            </a:endParaRPr>
          </a:p>
        </p:txBody>
      </p:sp>
      <p:pic>
        <p:nvPicPr>
          <p:cNvPr id="215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914" y="2061985"/>
            <a:ext cx="446543" cy="31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38" name="矩形 37"/>
          <p:cNvSpPr>
            <a:spLocks noChangeArrowheads="1"/>
          </p:cNvSpPr>
          <p:nvPr/>
        </p:nvSpPr>
        <p:spPr bwMode="auto">
          <a:xfrm>
            <a:off x="1227695" y="3209897"/>
            <a:ext cx="7106575" cy="20428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lvl="1">
              <a:lnSpc>
                <a:spcPct val="130000"/>
              </a:lnSpc>
              <a:buFont typeface="Wingdings" charset="0"/>
              <a:buChar char="Ø"/>
              <a:defRPr/>
            </a:pPr>
            <a:r>
              <a:rPr kumimoji="1" lang="zh-CN" altLang="en-US" sz="1950" dirty="0">
                <a:latin typeface="微软雅黑" charset="0"/>
                <a:ea typeface="微软雅黑" charset="0"/>
                <a:cs typeface="微软雅黑" charset="0"/>
              </a:rPr>
              <a:t>无条件转移：</a:t>
            </a:r>
            <a:r>
              <a:rPr kumimoji="1" lang="zh-CN" altLang="en-US" sz="1950" dirty="0">
                <a:solidFill>
                  <a:schemeClr val="accent3"/>
                </a:solidFill>
                <a:latin typeface="微软雅黑" charset="0"/>
                <a:ea typeface="微软雅黑" charset="0"/>
                <a:cs typeface="微软雅黑" charset="0"/>
              </a:rPr>
              <a:t>直接</a:t>
            </a:r>
            <a:r>
              <a:rPr kumimoji="1" lang="zh-CN" altLang="en-US" sz="1950" dirty="0">
                <a:latin typeface="微软雅黑" charset="0"/>
                <a:ea typeface="微软雅黑" charset="0"/>
                <a:cs typeface="微软雅黑" charset="0"/>
              </a:rPr>
              <a:t>将控制</a:t>
            </a:r>
            <a:r>
              <a:rPr kumimoji="1" lang="zh-CN" altLang="en-US" sz="1950" dirty="0">
                <a:solidFill>
                  <a:srgbClr val="0000FF"/>
                </a:solidFill>
                <a:latin typeface="微软雅黑" charset="0"/>
                <a:ea typeface="微软雅黑" charset="0"/>
                <a:cs typeface="微软雅黑" charset="0"/>
              </a:rPr>
              <a:t>转移</a:t>
            </a:r>
            <a:r>
              <a:rPr kumimoji="1" lang="zh-CN" altLang="en-US" sz="1950" dirty="0">
                <a:latin typeface="微软雅黑" charset="0"/>
                <a:ea typeface="微软雅黑" charset="0"/>
                <a:cs typeface="微软雅黑" charset="0"/>
              </a:rPr>
              <a:t>到指令中所指定的目标，从那里开始执行。</a:t>
            </a:r>
            <a:r>
              <a:rPr kumimoji="1" lang="en-US" altLang="zh-CN" sz="1950" dirty="0">
                <a:latin typeface="微软雅黑" charset="0"/>
                <a:ea typeface="微软雅黑" charset="0"/>
                <a:cs typeface="微软雅黑" charset="0"/>
              </a:rPr>
              <a:t>CPU</a:t>
            </a:r>
            <a:r>
              <a:rPr kumimoji="1" lang="zh-CN" altLang="en-US" sz="1950" dirty="0">
                <a:latin typeface="微软雅黑" charset="0"/>
                <a:ea typeface="微软雅黑" charset="0"/>
                <a:cs typeface="微软雅黑" charset="0"/>
              </a:rPr>
              <a:t>在执行无条件转移指令时，只需将转移目标地址送入程序计数器</a:t>
            </a:r>
            <a:r>
              <a:rPr kumimoji="1" lang="en-US" altLang="zh-CN" sz="1950" dirty="0">
                <a:latin typeface="微软雅黑" charset="0"/>
                <a:ea typeface="微软雅黑" charset="0"/>
                <a:cs typeface="微软雅黑" charset="0"/>
              </a:rPr>
              <a:t>PC</a:t>
            </a:r>
            <a:r>
              <a:rPr kumimoji="1" lang="zh-CN" altLang="en-US" sz="1950" dirty="0">
                <a:latin typeface="微软雅黑" charset="0"/>
                <a:ea typeface="微软雅黑" charset="0"/>
                <a:cs typeface="微软雅黑" charset="0"/>
              </a:rPr>
              <a:t>就可完成</a:t>
            </a:r>
          </a:p>
          <a:p>
            <a:pPr lvl="1">
              <a:lnSpc>
                <a:spcPct val="130000"/>
              </a:lnSpc>
              <a:buFont typeface="Wingdings" charset="0"/>
              <a:buChar char="Ø"/>
              <a:defRPr/>
            </a:pPr>
            <a:r>
              <a:rPr kumimoji="1" lang="zh-CN" altLang="en-US" sz="1950" dirty="0">
                <a:latin typeface="微软雅黑" charset="0"/>
                <a:ea typeface="微软雅黑" charset="0"/>
                <a:cs typeface="微软雅黑" charset="0"/>
              </a:rPr>
              <a:t>条件转移：</a:t>
            </a:r>
            <a:r>
              <a:rPr kumimoji="1" lang="zh-CN" altLang="en-US" sz="1950" dirty="0">
                <a:solidFill>
                  <a:srgbClr val="0000FF"/>
                </a:solidFill>
                <a:latin typeface="微软雅黑" charset="0"/>
                <a:ea typeface="微软雅黑" charset="0"/>
                <a:cs typeface="微软雅黑" charset="0"/>
              </a:rPr>
              <a:t>条件满足时转移</a:t>
            </a:r>
            <a:r>
              <a:rPr kumimoji="1" lang="zh-CN" altLang="en-US" sz="1950" dirty="0">
                <a:latin typeface="微软雅黑" charset="0"/>
                <a:ea typeface="微软雅黑" charset="0"/>
                <a:cs typeface="微软雅黑" charset="0"/>
              </a:rPr>
              <a:t>到指令中所指定的目标，</a:t>
            </a:r>
            <a:r>
              <a:rPr kumimoji="1" lang="zh-CN" altLang="en-US" sz="1950" dirty="0">
                <a:solidFill>
                  <a:srgbClr val="0000FF"/>
                </a:solidFill>
                <a:latin typeface="微软雅黑" charset="0"/>
                <a:ea typeface="微软雅黑" charset="0"/>
                <a:cs typeface="微软雅黑" charset="0"/>
              </a:rPr>
              <a:t>否则顺序</a:t>
            </a:r>
            <a:r>
              <a:rPr kumimoji="1" lang="zh-CN" altLang="en-US" sz="1950" dirty="0">
                <a:latin typeface="微软雅黑" charset="0"/>
                <a:ea typeface="微软雅黑" charset="0"/>
                <a:cs typeface="微软雅黑" charset="0"/>
              </a:rPr>
              <a:t>执行下一条指令</a:t>
            </a:r>
          </a:p>
        </p:txBody>
      </p:sp>
      <p:sp>
        <p:nvSpPr>
          <p:cNvPr id="14" name="AutoShape 14"/>
          <p:cNvSpPr>
            <a:spLocks noChangeArrowheads="1"/>
          </p:cNvSpPr>
          <p:nvPr/>
        </p:nvSpPr>
        <p:spPr bwMode="auto">
          <a:xfrm>
            <a:off x="4649997" y="4881752"/>
            <a:ext cx="4326104" cy="838309"/>
          </a:xfrm>
          <a:prstGeom prst="wedgeRoundRectCallout">
            <a:avLst>
              <a:gd name="adj1" fmla="val -63301"/>
              <a:gd name="adj2" fmla="val -62949"/>
              <a:gd name="adj3" fmla="val 16667"/>
            </a:avLst>
          </a:pr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6990" tIns="33496" rIns="66990" bIns="3349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20000"/>
              </a:lnSpc>
            </a:pPr>
            <a:r>
              <a:rPr lang="zh-CN" altLang="en-US" sz="1800" b="0">
                <a:solidFill>
                  <a:schemeClr val="bg1"/>
                </a:solidFill>
                <a:latin typeface="黑体" charset="-122"/>
              </a:rPr>
              <a:t>实现条件转移的方法：</a:t>
            </a:r>
            <a:endParaRPr lang="en-US" altLang="zh-CN" sz="1800" b="0">
              <a:solidFill>
                <a:schemeClr val="bg1"/>
              </a:solidFill>
              <a:latin typeface="黑体" charset="-122"/>
            </a:endParaRPr>
          </a:p>
          <a:p>
            <a:pPr>
              <a:lnSpc>
                <a:spcPct val="120000"/>
              </a:lnSpc>
            </a:pPr>
            <a:r>
              <a:rPr lang="zh-CN" altLang="en-US" sz="1800" b="0">
                <a:solidFill>
                  <a:schemeClr val="bg1"/>
                </a:solidFill>
                <a:latin typeface="黑体" charset="-122"/>
              </a:rPr>
              <a:t>条件码</a:t>
            </a:r>
            <a:r>
              <a:rPr lang="en-US" altLang="zh-CN" sz="1800" b="0">
                <a:solidFill>
                  <a:schemeClr val="bg1"/>
                </a:solidFill>
                <a:latin typeface="黑体" charset="-122"/>
              </a:rPr>
              <a:t>/</a:t>
            </a:r>
            <a:r>
              <a:rPr lang="zh-CN" altLang="en-US" sz="1800" b="0">
                <a:solidFill>
                  <a:schemeClr val="bg1"/>
                </a:solidFill>
                <a:latin typeface="黑体" charset="-122"/>
              </a:rPr>
              <a:t>条件寄存器</a:t>
            </a:r>
            <a:r>
              <a:rPr lang="en-US" altLang="zh-CN" sz="1800" b="0">
                <a:solidFill>
                  <a:schemeClr val="bg1"/>
                </a:solidFill>
                <a:latin typeface="黑体" charset="-122"/>
              </a:rPr>
              <a:t>/</a:t>
            </a:r>
            <a:r>
              <a:rPr lang="zh-CN" altLang="en-US" sz="1800" b="0">
                <a:solidFill>
                  <a:schemeClr val="bg1"/>
                </a:solidFill>
                <a:latin typeface="黑体" charset="-122"/>
              </a:rPr>
              <a:t>比较与转移指令等</a:t>
            </a:r>
          </a:p>
        </p:txBody>
      </p:sp>
    </p:spTree>
    <p:extLst>
      <p:ext uri="{BB962C8B-B14F-4D97-AF65-F5344CB8AC3E}">
        <p14:creationId xmlns:p14="http://schemas.microsoft.com/office/powerpoint/2010/main" val="1885513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ox(in)">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700" b="1">
                <a:solidFill>
                  <a:schemeClr val="bg1"/>
                </a:solidFill>
                <a:latin typeface="微软雅黑" charset="-122"/>
              </a:rPr>
              <a:t>2.4.8  </a:t>
            </a:r>
            <a:r>
              <a:rPr lang="zh-CN" altLang="en-US" sz="2700" b="1">
                <a:solidFill>
                  <a:schemeClr val="bg1"/>
                </a:solidFill>
                <a:latin typeface="微软雅黑" charset="-122"/>
              </a:rPr>
              <a:t>基本指令和指令类型</a:t>
            </a:r>
            <a:endParaRPr lang="en-US" altLang="zh-CN" sz="2700" b="1">
              <a:solidFill>
                <a:schemeClr val="bg1"/>
              </a:solidFill>
              <a:latin typeface="微软雅黑" charset="-122"/>
            </a:endParaRPr>
          </a:p>
        </p:txBody>
      </p:sp>
      <p:sp>
        <p:nvSpPr>
          <p:cNvPr id="23554" name="AutoShape 6" descr="http://fzone.oushinet.com/bbs/data/attachment/forum/201405/16/051142lrtiydwxrn1xz0lw.jpg"/>
          <p:cNvSpPr>
            <a:spLocks noChangeAspect="1" noChangeArrowheads="1"/>
          </p:cNvSpPr>
          <p:nvPr/>
        </p:nvSpPr>
        <p:spPr bwMode="auto">
          <a:xfrm>
            <a:off x="-72638" y="-613252"/>
            <a:ext cx="228631" cy="22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23555" name="TextBox 6"/>
          <p:cNvSpPr txBox="1">
            <a:spLocks noChangeArrowheads="1"/>
          </p:cNvSpPr>
          <p:nvPr/>
        </p:nvSpPr>
        <p:spPr bwMode="auto">
          <a:xfrm>
            <a:off x="1711152" y="1516607"/>
            <a:ext cx="5550225" cy="444161"/>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20000"/>
              </a:lnSpc>
              <a:spcBef>
                <a:spcPts val="450"/>
              </a:spcBef>
              <a:buClr>
                <a:schemeClr val="tx2"/>
              </a:buClr>
            </a:pPr>
            <a:r>
              <a:rPr kumimoji="1" lang="zh-CN" altLang="en-US">
                <a:solidFill>
                  <a:schemeClr val="bg1"/>
                </a:solidFill>
                <a:latin typeface="微软雅黑" charset="-122"/>
                <a:ea typeface="微软雅黑" charset="-122"/>
              </a:rPr>
              <a:t>程序控制指令之</a:t>
            </a:r>
            <a:r>
              <a:rPr kumimoji="1" lang="zh-CN" altLang="en-US">
                <a:solidFill>
                  <a:srgbClr val="FFFF00"/>
                </a:solidFill>
                <a:latin typeface="微软雅黑" charset="-122"/>
                <a:ea typeface="微软雅黑" charset="-122"/>
              </a:rPr>
              <a:t>子程序调用和返回指令</a:t>
            </a:r>
          </a:p>
        </p:txBody>
      </p:sp>
      <p:sp>
        <p:nvSpPr>
          <p:cNvPr id="22" name="矩形 21"/>
          <p:cNvSpPr>
            <a:spLocks noChangeArrowheads="1"/>
          </p:cNvSpPr>
          <p:nvPr/>
        </p:nvSpPr>
        <p:spPr bwMode="auto">
          <a:xfrm>
            <a:off x="1478949" y="2647848"/>
            <a:ext cx="6906524" cy="752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zh-CN" altLang="en-US" sz="1950">
                <a:solidFill>
                  <a:schemeClr val="tx1"/>
                </a:solidFill>
                <a:latin typeface="微软雅黑" charset="-122"/>
                <a:ea typeface="微软雅黑" charset="-122"/>
              </a:rPr>
              <a:t>子程序是将那些经常使用的、能够独立完成某一特定功能的程序段，独立出来为其他语句调用的整体</a:t>
            </a:r>
          </a:p>
        </p:txBody>
      </p:sp>
      <p:sp>
        <p:nvSpPr>
          <p:cNvPr id="29" name="矩形 28"/>
          <p:cNvSpPr>
            <a:spLocks noChangeArrowheads="1"/>
          </p:cNvSpPr>
          <p:nvPr/>
        </p:nvSpPr>
        <p:spPr bwMode="auto">
          <a:xfrm>
            <a:off x="1355108" y="3439717"/>
            <a:ext cx="6906524" cy="473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zh-CN" altLang="en-US" sz="2250">
                <a:solidFill>
                  <a:srgbClr val="0000BF"/>
                </a:solidFill>
                <a:latin typeface="微软雅黑" charset="-122"/>
                <a:ea typeface="微软雅黑" charset="-122"/>
              </a:rPr>
              <a:t>使用子程序的优势</a:t>
            </a:r>
          </a:p>
        </p:txBody>
      </p:sp>
      <p:sp>
        <p:nvSpPr>
          <p:cNvPr id="23558" name="矩形 29"/>
          <p:cNvSpPr>
            <a:spLocks noChangeArrowheads="1"/>
          </p:cNvSpPr>
          <p:nvPr/>
        </p:nvSpPr>
        <p:spPr bwMode="auto">
          <a:xfrm>
            <a:off x="1340819" y="2219167"/>
            <a:ext cx="4570214" cy="473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zh-CN" altLang="en-US" sz="2250">
                <a:solidFill>
                  <a:srgbClr val="0000BF"/>
                </a:solidFill>
                <a:latin typeface="微软雅黑" charset="-122"/>
                <a:ea typeface="微软雅黑" charset="-122"/>
              </a:rPr>
              <a:t>什么是子程序</a:t>
            </a:r>
            <a:endParaRPr kumimoji="1" lang="en-US" altLang="zh-CN" sz="2250">
              <a:solidFill>
                <a:srgbClr val="0000BF"/>
              </a:solidFill>
              <a:latin typeface="微软雅黑" charset="-122"/>
              <a:ea typeface="微软雅黑" charset="-122"/>
            </a:endParaRPr>
          </a:p>
        </p:txBody>
      </p:sp>
      <p:pic>
        <p:nvPicPr>
          <p:cNvPr id="2355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855" y="2258464"/>
            <a:ext cx="446542" cy="315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329" y="3469487"/>
            <a:ext cx="446542" cy="31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38" name="矩形 37"/>
          <p:cNvSpPr>
            <a:spLocks noChangeArrowheads="1"/>
          </p:cNvSpPr>
          <p:nvPr/>
        </p:nvSpPr>
        <p:spPr bwMode="auto">
          <a:xfrm>
            <a:off x="1183636" y="3830293"/>
            <a:ext cx="710657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1">
              <a:lnSpc>
                <a:spcPts val="2700"/>
              </a:lnSpc>
              <a:buFont typeface="Wingdings" charset="2"/>
              <a:buChar char="Ø"/>
            </a:pPr>
            <a:r>
              <a:rPr kumimoji="1" lang="zh-CN" altLang="en-US" sz="1950">
                <a:solidFill>
                  <a:schemeClr val="tx1"/>
                </a:solidFill>
                <a:latin typeface="微软雅黑" charset="-122"/>
                <a:ea typeface="微软雅黑" charset="-122"/>
              </a:rPr>
              <a:t>降低程序设计的复杂度</a:t>
            </a:r>
          </a:p>
          <a:p>
            <a:pPr lvl="1">
              <a:lnSpc>
                <a:spcPts val="2700"/>
              </a:lnSpc>
              <a:buFont typeface="Wingdings" charset="2"/>
              <a:buChar char="Ø"/>
            </a:pPr>
            <a:r>
              <a:rPr kumimoji="1" lang="zh-CN" altLang="en-US" sz="1950">
                <a:solidFill>
                  <a:schemeClr val="tx1"/>
                </a:solidFill>
                <a:latin typeface="微软雅黑" charset="-122"/>
                <a:ea typeface="微软雅黑" charset="-122"/>
              </a:rPr>
              <a:t>提高程序的可重用性</a:t>
            </a:r>
          </a:p>
          <a:p>
            <a:pPr lvl="1">
              <a:lnSpc>
                <a:spcPts val="2700"/>
              </a:lnSpc>
              <a:buFont typeface="Wingdings" charset="2"/>
              <a:buChar char="Ø"/>
            </a:pPr>
            <a:r>
              <a:rPr kumimoji="1" lang="zh-CN" altLang="en-US" sz="1950">
                <a:solidFill>
                  <a:schemeClr val="tx1"/>
                </a:solidFill>
                <a:latin typeface="微软雅黑" charset="-122"/>
                <a:ea typeface="微软雅黑" charset="-122"/>
              </a:rPr>
              <a:t>节省存储空间</a:t>
            </a:r>
          </a:p>
          <a:p>
            <a:pPr lvl="1">
              <a:lnSpc>
                <a:spcPts val="2700"/>
              </a:lnSpc>
              <a:buFont typeface="Wingdings" charset="2"/>
              <a:buChar char="Ø"/>
            </a:pPr>
            <a:r>
              <a:rPr kumimoji="1" lang="zh-CN" altLang="en-US" sz="1950">
                <a:solidFill>
                  <a:schemeClr val="tx1"/>
                </a:solidFill>
                <a:latin typeface="微软雅黑" charset="-122"/>
                <a:ea typeface="微软雅黑" charset="-122"/>
              </a:rPr>
              <a:t>是模块化程序设计的基础，</a:t>
            </a:r>
            <a:r>
              <a:rPr kumimoji="1" lang="zh-CN" altLang="en-US" sz="1950">
                <a:latin typeface="微软雅黑" charset="-122"/>
                <a:ea typeface="微软雅黑" charset="-122"/>
              </a:rPr>
              <a:t>子程序库</a:t>
            </a:r>
          </a:p>
        </p:txBody>
      </p:sp>
      <p:sp>
        <p:nvSpPr>
          <p:cNvPr id="17" name="AutoShape 14"/>
          <p:cNvSpPr>
            <a:spLocks noChangeArrowheads="1"/>
          </p:cNvSpPr>
          <p:nvPr/>
        </p:nvSpPr>
        <p:spPr bwMode="auto">
          <a:xfrm>
            <a:off x="5214427" y="3483776"/>
            <a:ext cx="3278217" cy="1096709"/>
          </a:xfrm>
          <a:prstGeom prst="wedgeRoundRectCallout">
            <a:avLst>
              <a:gd name="adj1" fmla="val -45315"/>
              <a:gd name="adj2" fmla="val -66088"/>
              <a:gd name="adj3" fmla="val 16667"/>
            </a:avLst>
          </a:pr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6990" tIns="33496" rIns="66990" bIns="33496" anchor="ctr"/>
          <a:lstStyle>
            <a:lvl1pPr defTabSz="1182688">
              <a:defRPr sz="2400" b="1">
                <a:solidFill>
                  <a:srgbClr val="FF0000"/>
                </a:solidFill>
                <a:latin typeface="Times New Roman" charset="0"/>
                <a:ea typeface="黑体" charset="-122"/>
              </a:defRPr>
            </a:lvl1pPr>
            <a:lvl2pPr marL="742950" indent="-285750" defTabSz="1182688">
              <a:defRPr sz="2400" b="1">
                <a:solidFill>
                  <a:srgbClr val="FF0000"/>
                </a:solidFill>
                <a:latin typeface="Times New Roman" charset="0"/>
                <a:ea typeface="黑体" charset="-122"/>
              </a:defRPr>
            </a:lvl2pPr>
            <a:lvl3pPr marL="1143000" indent="-228600" defTabSz="1182688">
              <a:defRPr sz="2400" b="1">
                <a:solidFill>
                  <a:srgbClr val="FF0000"/>
                </a:solidFill>
                <a:latin typeface="Times New Roman" charset="0"/>
                <a:ea typeface="黑体" charset="-122"/>
              </a:defRPr>
            </a:lvl3pPr>
            <a:lvl4pPr marL="1600200" indent="-228600" defTabSz="1182688">
              <a:defRPr sz="2400" b="1">
                <a:solidFill>
                  <a:srgbClr val="FF0000"/>
                </a:solidFill>
                <a:latin typeface="Times New Roman" charset="0"/>
                <a:ea typeface="黑体" charset="-122"/>
              </a:defRPr>
            </a:lvl4pPr>
            <a:lvl5pPr marL="2057400" indent="-228600" defTabSz="1182688">
              <a:defRPr sz="2400" b="1">
                <a:solidFill>
                  <a:srgbClr val="FF0000"/>
                </a:solidFill>
                <a:latin typeface="Times New Roman" charset="0"/>
                <a:ea typeface="黑体" charset="-122"/>
              </a:defRPr>
            </a:lvl5pPr>
            <a:lvl6pPr marL="2514600" indent="-228600" defTabSz="1182688"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1182688"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1182688"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1182688" eaLnBrk="0" fontAlgn="base" hangingPunct="0">
              <a:spcBef>
                <a:spcPct val="0"/>
              </a:spcBef>
              <a:spcAft>
                <a:spcPct val="0"/>
              </a:spcAft>
              <a:defRPr sz="2400" b="1">
                <a:solidFill>
                  <a:srgbClr val="FF0000"/>
                </a:solidFill>
                <a:latin typeface="Times New Roman" charset="0"/>
                <a:ea typeface="黑体" charset="-122"/>
              </a:defRPr>
            </a:lvl9pPr>
          </a:lstStyle>
          <a:p>
            <a:pPr eaLnBrk="1" hangingPunct="1">
              <a:lnSpc>
                <a:spcPts val="2100"/>
              </a:lnSpc>
              <a:spcBef>
                <a:spcPct val="25000"/>
              </a:spcBef>
              <a:buClr>
                <a:schemeClr val="tx2"/>
              </a:buClr>
            </a:pPr>
            <a:r>
              <a:rPr kumimoji="1" lang="zh-CN" altLang="en-US" sz="1800">
                <a:solidFill>
                  <a:schemeClr val="bg1"/>
                </a:solidFill>
                <a:latin typeface="微软雅黑" charset="-122"/>
                <a:ea typeface="微软雅黑" charset="-122"/>
              </a:rPr>
              <a:t>子程序的使用称为</a:t>
            </a:r>
            <a:r>
              <a:rPr kumimoji="1" lang="zh-CN" altLang="en-US" sz="1800">
                <a:solidFill>
                  <a:srgbClr val="0000BF"/>
                </a:solidFill>
                <a:latin typeface="微软雅黑" charset="-122"/>
                <a:ea typeface="微软雅黑" charset="-122"/>
              </a:rPr>
              <a:t>子程序调用</a:t>
            </a:r>
          </a:p>
          <a:p>
            <a:pPr eaLnBrk="1" hangingPunct="1">
              <a:lnSpc>
                <a:spcPts val="2100"/>
              </a:lnSpc>
              <a:spcBef>
                <a:spcPct val="25000"/>
              </a:spcBef>
              <a:buClr>
                <a:schemeClr val="tx2"/>
              </a:buClr>
            </a:pPr>
            <a:r>
              <a:rPr kumimoji="1" lang="zh-CN" altLang="en-US" sz="1800">
                <a:solidFill>
                  <a:schemeClr val="bg1"/>
                </a:solidFill>
                <a:latin typeface="微软雅黑" charset="-122"/>
                <a:ea typeface="微软雅黑" charset="-122"/>
              </a:rPr>
              <a:t>调用子程序的程序称之为</a:t>
            </a:r>
            <a:r>
              <a:rPr kumimoji="1" lang="zh-CN" altLang="en-US" sz="1800">
                <a:solidFill>
                  <a:srgbClr val="0000BF"/>
                </a:solidFill>
                <a:latin typeface="微软雅黑" charset="-122"/>
                <a:ea typeface="微软雅黑" charset="-122"/>
              </a:rPr>
              <a:t>调用程序或主程序</a:t>
            </a:r>
          </a:p>
        </p:txBody>
      </p:sp>
    </p:spTree>
    <p:extLst>
      <p:ext uri="{BB962C8B-B14F-4D97-AF65-F5344CB8AC3E}">
        <p14:creationId xmlns:p14="http://schemas.microsoft.com/office/powerpoint/2010/main" val="8599260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1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8"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slide(fromLeft)">
                                      <p:cBhvr>
                                        <p:cTn id="15" dur="500"/>
                                        <p:tgtEl>
                                          <p:spTgt spid="34"/>
                                        </p:tgtEl>
                                      </p:cBhvr>
                                    </p:animEffect>
                                  </p:childTnLst>
                                </p:cTn>
                              </p:par>
                            </p:childTnLst>
                          </p:cTn>
                        </p:par>
                        <p:par>
                          <p:cTn id="16" fill="hold" nodeType="afterGroup">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childTnLst>
                          </p:cTn>
                        </p:par>
                        <p:par>
                          <p:cTn id="20" fill="hold" nodeType="afterGroup">
                            <p:stCondLst>
                              <p:cond delay="1000"/>
                            </p:stCondLst>
                            <p:childTnLst>
                              <p:par>
                                <p:cTn id="21" presetID="27" presetClass="entr" presetSubtype="0" fill="hold" grpId="0" nodeType="afterEffect">
                                  <p:stCondLst>
                                    <p:cond delay="0"/>
                                  </p:stCondLst>
                                  <p:iterate type="lt">
                                    <p:tmPct val="50000"/>
                                  </p:iterate>
                                  <p:childTnLst>
                                    <p:set>
                                      <p:cBhvr>
                                        <p:cTn id="22" dur="1" fill="hold">
                                          <p:stCondLst>
                                            <p:cond delay="0"/>
                                          </p:stCondLst>
                                        </p:cTn>
                                        <p:tgtEl>
                                          <p:spTgt spid="38"/>
                                        </p:tgtEl>
                                        <p:attrNameLst>
                                          <p:attrName>style.visibility</p:attrName>
                                        </p:attrNameLst>
                                      </p:cBhvr>
                                      <p:to>
                                        <p:strVal val="visible"/>
                                      </p:to>
                                    </p:set>
                                    <p:anim calcmode="discrete" valueType="clr">
                                      <p:cBhvr override="childStyle">
                                        <p:cTn id="23" dur="80"/>
                                        <p:tgtEl>
                                          <p:spTgt spid="38"/>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38"/>
                                        </p:tgtEl>
                                        <p:attrNameLst>
                                          <p:attrName>fillcolor</p:attrName>
                                        </p:attrNameLst>
                                      </p:cBhvr>
                                      <p:tavLst>
                                        <p:tav tm="0">
                                          <p:val>
                                            <p:clrVal>
                                              <a:schemeClr val="accent2"/>
                                            </p:clrVal>
                                          </p:val>
                                        </p:tav>
                                        <p:tav tm="50000">
                                          <p:val>
                                            <p:clrVal>
                                              <a:schemeClr val="hlink"/>
                                            </p:clrVal>
                                          </p:val>
                                        </p:tav>
                                      </p:tavLst>
                                    </p:anim>
                                    <p:set>
                                      <p:cBhvr>
                                        <p:cTn id="25" dur="80"/>
                                        <p:tgtEl>
                                          <p:spTgt spid="3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9" grpId="0"/>
      <p:bldP spid="38" grpId="0"/>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5" descr="ws_16C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128" y="2333483"/>
            <a:ext cx="4197499" cy="3280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2" name="Rectangle 2"/>
          <p:cNvSpPr>
            <a:spLocks noGrp="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700" b="1">
                <a:solidFill>
                  <a:schemeClr val="bg1"/>
                </a:solidFill>
                <a:latin typeface="微软雅黑" charset="-122"/>
              </a:rPr>
              <a:t>2.4.8  </a:t>
            </a:r>
            <a:r>
              <a:rPr lang="zh-CN" altLang="en-US" sz="2700" b="1">
                <a:solidFill>
                  <a:schemeClr val="bg1"/>
                </a:solidFill>
                <a:latin typeface="微软雅黑" charset="-122"/>
              </a:rPr>
              <a:t>基本指令和指令类型</a:t>
            </a:r>
            <a:endParaRPr lang="en-US" altLang="zh-CN" sz="2700" b="1">
              <a:solidFill>
                <a:schemeClr val="bg1"/>
              </a:solidFill>
              <a:latin typeface="微软雅黑" charset="-122"/>
            </a:endParaRPr>
          </a:p>
        </p:txBody>
      </p:sp>
      <p:sp>
        <p:nvSpPr>
          <p:cNvPr id="25603" name="AutoShape 6" descr="http://fzone.oushinet.com/bbs/data/attachment/forum/201405/16/051142lrtiydwxrn1xz0lw.jpg"/>
          <p:cNvSpPr>
            <a:spLocks noChangeAspect="1" noChangeArrowheads="1"/>
          </p:cNvSpPr>
          <p:nvPr/>
        </p:nvSpPr>
        <p:spPr bwMode="auto">
          <a:xfrm>
            <a:off x="-72638" y="-613252"/>
            <a:ext cx="228631" cy="22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25604" name="TextBox 6"/>
          <p:cNvSpPr txBox="1">
            <a:spLocks noChangeArrowheads="1"/>
          </p:cNvSpPr>
          <p:nvPr/>
        </p:nvSpPr>
        <p:spPr bwMode="auto">
          <a:xfrm>
            <a:off x="1711152" y="1516607"/>
            <a:ext cx="5550225" cy="444161"/>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20000"/>
              </a:lnSpc>
              <a:spcBef>
                <a:spcPts val="450"/>
              </a:spcBef>
              <a:buClr>
                <a:schemeClr val="tx2"/>
              </a:buClr>
            </a:pPr>
            <a:r>
              <a:rPr kumimoji="1" lang="zh-CN" altLang="en-US">
                <a:solidFill>
                  <a:schemeClr val="bg1"/>
                </a:solidFill>
                <a:latin typeface="微软雅黑" charset="-122"/>
                <a:ea typeface="微软雅黑" charset="-122"/>
              </a:rPr>
              <a:t>程序控制指令之</a:t>
            </a:r>
            <a:r>
              <a:rPr kumimoji="1" lang="zh-CN" altLang="en-US">
                <a:solidFill>
                  <a:srgbClr val="FFFF00"/>
                </a:solidFill>
                <a:latin typeface="微软雅黑" charset="-122"/>
                <a:ea typeface="微软雅黑" charset="-122"/>
              </a:rPr>
              <a:t>子程序调用和返回指令</a:t>
            </a:r>
          </a:p>
        </p:txBody>
      </p:sp>
      <p:sp>
        <p:nvSpPr>
          <p:cNvPr id="25605" name="矩形 29"/>
          <p:cNvSpPr>
            <a:spLocks noChangeArrowheads="1"/>
          </p:cNvSpPr>
          <p:nvPr/>
        </p:nvSpPr>
        <p:spPr bwMode="auto">
          <a:xfrm>
            <a:off x="5968190" y="3209897"/>
            <a:ext cx="2926937" cy="42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zh-CN" altLang="en-US" sz="1950">
                <a:solidFill>
                  <a:srgbClr val="0000BF"/>
                </a:solidFill>
                <a:latin typeface="微软雅黑" charset="-122"/>
                <a:ea typeface="微软雅黑" charset="-122"/>
              </a:rPr>
              <a:t>子程序设计应解决的问题</a:t>
            </a:r>
            <a:endParaRPr kumimoji="1" lang="en-US" altLang="zh-CN" sz="1950">
              <a:solidFill>
                <a:srgbClr val="0000BF"/>
              </a:solidFill>
              <a:latin typeface="微软雅黑" charset="-122"/>
              <a:ea typeface="微软雅黑" charset="-122"/>
            </a:endParaRPr>
          </a:p>
        </p:txBody>
      </p:sp>
      <p:sp>
        <p:nvSpPr>
          <p:cNvPr id="14" name="矩形 13"/>
          <p:cNvSpPr>
            <a:spLocks noChangeArrowheads="1"/>
          </p:cNvSpPr>
          <p:nvPr/>
        </p:nvSpPr>
        <p:spPr bwMode="auto">
          <a:xfrm>
            <a:off x="5737179" y="3595709"/>
            <a:ext cx="3190100" cy="38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en-US" altLang="zh-CN" sz="1725">
                <a:solidFill>
                  <a:schemeClr val="tx1"/>
                </a:solidFill>
                <a:latin typeface="微软雅黑" charset="-122"/>
                <a:ea typeface="微软雅黑" charset="-122"/>
              </a:rPr>
              <a:t>1</a:t>
            </a:r>
            <a:r>
              <a:rPr kumimoji="1" lang="zh-CN" altLang="en-US" sz="1725">
                <a:solidFill>
                  <a:schemeClr val="tx1"/>
                </a:solidFill>
                <a:latin typeface="微软雅黑" charset="-122"/>
                <a:ea typeface="微软雅黑" charset="-122"/>
              </a:rPr>
              <a:t>、调用程序与子程序间的转返</a:t>
            </a:r>
            <a:endParaRPr kumimoji="1" lang="en-US" altLang="zh-CN" sz="1725">
              <a:solidFill>
                <a:schemeClr val="tx1"/>
              </a:solidFill>
              <a:latin typeface="微软雅黑" charset="-122"/>
              <a:ea typeface="微软雅黑" charset="-122"/>
            </a:endParaRPr>
          </a:p>
        </p:txBody>
      </p:sp>
      <p:sp>
        <p:nvSpPr>
          <p:cNvPr id="15" name="TextBox 14"/>
          <p:cNvSpPr txBox="1">
            <a:spLocks noChangeArrowheads="1"/>
          </p:cNvSpPr>
          <p:nvPr/>
        </p:nvSpPr>
        <p:spPr bwMode="auto">
          <a:xfrm flipH="1">
            <a:off x="1" y="3251574"/>
            <a:ext cx="5019138" cy="1546823"/>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ts val="2400"/>
              </a:lnSpc>
              <a:spcAft>
                <a:spcPts val="600"/>
              </a:spcAft>
              <a:buFont typeface="Wingdings" charset="2"/>
              <a:buChar char="Ø"/>
            </a:pPr>
            <a:r>
              <a:rPr lang="zh-CN" altLang="en-US" sz="1725">
                <a:solidFill>
                  <a:schemeClr val="bg1"/>
                </a:solidFill>
                <a:latin typeface="微软雅黑" charset="-122"/>
                <a:ea typeface="微软雅黑" charset="-122"/>
              </a:rPr>
              <a:t>子程序调用和返回，实质上就是程序控制的转移 </a:t>
            </a:r>
          </a:p>
          <a:p>
            <a:pPr>
              <a:lnSpc>
                <a:spcPts val="2400"/>
              </a:lnSpc>
              <a:spcAft>
                <a:spcPts val="600"/>
              </a:spcAft>
              <a:buFont typeface="Wingdings" charset="2"/>
              <a:buChar char="Ø"/>
            </a:pPr>
            <a:r>
              <a:rPr lang="zh-CN" altLang="en-US" sz="1725">
                <a:solidFill>
                  <a:schemeClr val="bg1"/>
                </a:solidFill>
                <a:latin typeface="微软雅黑" charset="-122"/>
                <a:ea typeface="微软雅黑" charset="-122"/>
              </a:rPr>
              <a:t>主程序是主动的、预知的；子程序是被动的，不能预知主程序什么时刻、在什么位置调用它  </a:t>
            </a:r>
          </a:p>
          <a:p>
            <a:pPr>
              <a:lnSpc>
                <a:spcPts val="2400"/>
              </a:lnSpc>
              <a:buFont typeface="Wingdings" charset="2"/>
              <a:buChar char="Ø"/>
            </a:pPr>
            <a:r>
              <a:rPr lang="zh-CN" altLang="en-US" sz="1725">
                <a:solidFill>
                  <a:schemeClr val="bg1"/>
                </a:solidFill>
                <a:latin typeface="微软雅黑" charset="-122"/>
                <a:ea typeface="微软雅黑" charset="-122"/>
              </a:rPr>
              <a:t>通过设置专门调用</a:t>
            </a:r>
            <a:r>
              <a:rPr lang="en-US" altLang="zh-CN" sz="1725">
                <a:solidFill>
                  <a:schemeClr val="bg1"/>
                </a:solidFill>
                <a:latin typeface="微软雅黑" charset="-122"/>
                <a:ea typeface="微软雅黑" charset="-122"/>
              </a:rPr>
              <a:t>(CALL)</a:t>
            </a:r>
            <a:r>
              <a:rPr lang="zh-CN" altLang="en-US" sz="1725">
                <a:solidFill>
                  <a:schemeClr val="bg1"/>
                </a:solidFill>
                <a:latin typeface="微软雅黑" charset="-122"/>
                <a:ea typeface="微软雅黑" charset="-122"/>
              </a:rPr>
              <a:t>和返回</a:t>
            </a:r>
            <a:r>
              <a:rPr lang="en-US" altLang="zh-CN" sz="1725">
                <a:solidFill>
                  <a:schemeClr val="bg1"/>
                </a:solidFill>
                <a:latin typeface="微软雅黑" charset="-122"/>
                <a:ea typeface="微软雅黑" charset="-122"/>
              </a:rPr>
              <a:t>(RET)</a:t>
            </a:r>
            <a:r>
              <a:rPr lang="zh-CN" altLang="en-US" sz="1725">
                <a:solidFill>
                  <a:schemeClr val="bg1"/>
                </a:solidFill>
                <a:latin typeface="微软雅黑" charset="-122"/>
                <a:ea typeface="微软雅黑" charset="-122"/>
              </a:rPr>
              <a:t>指令实现</a:t>
            </a:r>
          </a:p>
        </p:txBody>
      </p:sp>
    </p:spTree>
    <p:extLst>
      <p:ext uri="{BB962C8B-B14F-4D97-AF65-F5344CB8AC3E}">
        <p14:creationId xmlns:p14="http://schemas.microsoft.com/office/powerpoint/2010/main" val="14269799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4" rIns="68589" bIns="34294" numCol="1" anchor="t" anchorCtr="0" compatLnSpc="1">
            <a:prstTxWarp prst="textNoShape">
              <a:avLst/>
            </a:prstTxWarp>
            <a:spAutoFit/>
          </a:bodyPr>
          <a:lstStyle/>
          <a:p>
            <a:pPr eaLnBrk="1" hangingPunct="1"/>
            <a:r>
              <a:rPr lang="zh-CN" altLang="en-US" sz="2100">
                <a:solidFill>
                  <a:srgbClr val="A50021"/>
                </a:solidFill>
                <a:latin typeface="Arial" charset="0"/>
              </a:rPr>
              <a:t>示例：调用程序和子程序的转返</a:t>
            </a:r>
          </a:p>
        </p:txBody>
      </p:sp>
      <p:sp>
        <p:nvSpPr>
          <p:cNvPr id="27649" name="Rectangle 2"/>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9065" tIns="34533" rIns="69065" bIns="34533" numCol="1" anchor="t" anchorCtr="0" compatLnSpc="1">
            <a:prstTxWarp prst="textNoShape">
              <a:avLst/>
            </a:prstTxWarp>
          </a:bodyPr>
          <a:lstStyle/>
          <a:p>
            <a:pPr>
              <a:spcBef>
                <a:spcPct val="0"/>
              </a:spcBef>
              <a:buFontTx/>
              <a:buNone/>
            </a:pPr>
            <a:r>
              <a:rPr lang="zh-CN" altLang="en-US" sz="2100">
                <a:latin typeface="Times New Roman" charset="0"/>
                <a:ea typeface="华文新魏" charset="-122"/>
              </a:rPr>
              <a:t>例：若有一个主程序</a:t>
            </a:r>
            <a:r>
              <a:rPr lang="en-US" altLang="zh-CN" sz="2100">
                <a:latin typeface="Times New Roman" charset="0"/>
                <a:ea typeface="华文新魏" charset="-122"/>
              </a:rPr>
              <a:t>M</a:t>
            </a:r>
            <a:r>
              <a:rPr lang="zh-CN" altLang="en-US" sz="2100">
                <a:latin typeface="Times New Roman" charset="0"/>
                <a:ea typeface="华文新魏" charset="-122"/>
              </a:rPr>
              <a:t>和两个子程序</a:t>
            </a:r>
            <a:r>
              <a:rPr lang="en-US" altLang="zh-CN" sz="2100">
                <a:latin typeface="Times New Roman" charset="0"/>
                <a:ea typeface="华文新魏" charset="-122"/>
              </a:rPr>
              <a:t>A</a:t>
            </a:r>
            <a:r>
              <a:rPr lang="zh-CN" altLang="en-US" sz="2100">
                <a:latin typeface="Times New Roman" charset="0"/>
                <a:ea typeface="华文新魏" charset="-122"/>
              </a:rPr>
              <a:t>、</a:t>
            </a:r>
            <a:r>
              <a:rPr lang="en-US" altLang="zh-CN" sz="2100">
                <a:latin typeface="Times New Roman" charset="0"/>
                <a:ea typeface="华文新魏" charset="-122"/>
              </a:rPr>
              <a:t>B</a:t>
            </a:r>
            <a:r>
              <a:rPr lang="zh-CN" altLang="en-US" sz="2100">
                <a:latin typeface="Times New Roman" charset="0"/>
                <a:ea typeface="华文新魏" charset="-122"/>
              </a:rPr>
              <a:t>，它们的调用关系是</a:t>
            </a:r>
            <a:r>
              <a:rPr lang="en-US" altLang="zh-CN" sz="2100">
                <a:latin typeface="Times New Roman" charset="0"/>
                <a:ea typeface="华文新魏" charset="-122"/>
              </a:rPr>
              <a:t>M</a:t>
            </a:r>
            <a:r>
              <a:rPr lang="zh-CN" altLang="en-US" sz="2100">
                <a:latin typeface="Times New Roman" charset="0"/>
                <a:ea typeface="华文新魏" charset="-122"/>
              </a:rPr>
              <a:t>调用</a:t>
            </a:r>
            <a:r>
              <a:rPr lang="en-US" altLang="zh-CN" sz="2100">
                <a:latin typeface="Times New Roman" charset="0"/>
                <a:ea typeface="华文新魏" charset="-122"/>
              </a:rPr>
              <a:t>A</a:t>
            </a:r>
            <a:r>
              <a:rPr lang="zh-CN" altLang="en-US" sz="2100">
                <a:latin typeface="Times New Roman" charset="0"/>
                <a:ea typeface="华文新魏" charset="-122"/>
              </a:rPr>
              <a:t>，</a:t>
            </a:r>
            <a:r>
              <a:rPr lang="en-US" altLang="zh-CN" sz="2100">
                <a:latin typeface="Times New Roman" charset="0"/>
                <a:ea typeface="华文新魏" charset="-122"/>
              </a:rPr>
              <a:t>A</a:t>
            </a:r>
            <a:r>
              <a:rPr lang="zh-CN" altLang="en-US" sz="2100">
                <a:latin typeface="Times New Roman" charset="0"/>
                <a:ea typeface="华文新魏" charset="-122"/>
              </a:rPr>
              <a:t>又调用</a:t>
            </a:r>
            <a:r>
              <a:rPr lang="en-US" altLang="zh-CN" sz="2100">
                <a:latin typeface="Times New Roman" charset="0"/>
                <a:ea typeface="华文新魏" charset="-122"/>
              </a:rPr>
              <a:t>B</a:t>
            </a:r>
            <a:r>
              <a:rPr lang="zh-CN" altLang="en-US" sz="2100">
                <a:latin typeface="Times New Roman" charset="0"/>
                <a:ea typeface="华文新魏" charset="-122"/>
              </a:rPr>
              <a:t>。</a:t>
            </a:r>
          </a:p>
        </p:txBody>
      </p:sp>
      <p:graphicFrame>
        <p:nvGraphicFramePr>
          <p:cNvPr id="27650" name="Object 3"/>
          <p:cNvGraphicFramePr>
            <a:graphicFrameLocks noChangeAspect="1"/>
          </p:cNvGraphicFramePr>
          <p:nvPr/>
        </p:nvGraphicFramePr>
        <p:xfrm>
          <a:off x="420347" y="2294187"/>
          <a:ext cx="8399762" cy="3706898"/>
        </p:xfrm>
        <a:graphic>
          <a:graphicData uri="http://schemas.openxmlformats.org/presentationml/2006/ole">
            <mc:AlternateContent xmlns:mc="http://schemas.openxmlformats.org/markup-compatibility/2006">
              <mc:Choice xmlns:v="urn:schemas-microsoft-com:vml" Requires="v">
                <p:oleObj spid="_x0000_s4097" name="文档" r:id="rId4" imgW="9563100" imgH="6375400" progId="Word.Document.8">
                  <p:embed/>
                </p:oleObj>
              </mc:Choice>
              <mc:Fallback>
                <p:oleObj name="文档" r:id="rId4" imgW="9563100" imgH="6375400" progId="Word.Document.8">
                  <p:embed/>
                  <p:pic>
                    <p:nvPicPr>
                      <p:cNvPr id="27650" name="Object 3"/>
                      <p:cNvPicPr>
                        <a:picLocks noChangeAspect="1" noChangeArrowheads="1"/>
                      </p:cNvPicPr>
                      <p:nvPr/>
                    </p:nvPicPr>
                    <p:blipFill>
                      <a:blip r:embed="rId5">
                        <a:extLst>
                          <a:ext uri="{28A0092B-C50C-407E-A947-70E740481C1C}">
                            <a14:useLocalDpi xmlns:a14="http://schemas.microsoft.com/office/drawing/2010/main" val="0"/>
                          </a:ext>
                        </a:extLst>
                      </a:blip>
                      <a:srcRect l="23370" r="23253" b="40535"/>
                      <a:stretch>
                        <a:fillRect/>
                      </a:stretch>
                    </p:blipFill>
                    <p:spPr bwMode="auto">
                      <a:xfrm>
                        <a:off x="420347" y="2294187"/>
                        <a:ext cx="8399762" cy="3706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AutoShape 4"/>
          <p:cNvSpPr>
            <a:spLocks noChangeArrowheads="1"/>
          </p:cNvSpPr>
          <p:nvPr/>
        </p:nvSpPr>
        <p:spPr bwMode="auto">
          <a:xfrm>
            <a:off x="4432084" y="3951753"/>
            <a:ext cx="4398742" cy="1134813"/>
          </a:xfrm>
          <a:prstGeom prst="cloudCallout">
            <a:avLst>
              <a:gd name="adj1" fmla="val -33417"/>
              <a:gd name="adj2" fmla="val -6630"/>
            </a:avLst>
          </a:prstGeom>
          <a:solidFill>
            <a:srgbClr val="FFFF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a:defRPr/>
            </a:pPr>
            <a:r>
              <a:rPr kumimoji="1" lang="zh-CN" altLang="en-US" sz="2100" dirty="0">
                <a:latin typeface="华文新魏" charset="0"/>
                <a:ea typeface="华文新魏" charset="0"/>
                <a:cs typeface="华文新魏" charset="0"/>
              </a:rPr>
              <a:t>问题：区分子程序调用指令</a:t>
            </a:r>
            <a:endParaRPr kumimoji="1" lang="en-US" altLang="zh-CN" sz="2100" dirty="0">
              <a:latin typeface="华文新魏" charset="0"/>
              <a:ea typeface="华文新魏" charset="0"/>
              <a:cs typeface="华文新魏" charset="0"/>
            </a:endParaRPr>
          </a:p>
          <a:p>
            <a:pPr>
              <a:defRPr/>
            </a:pPr>
            <a:r>
              <a:rPr kumimoji="1" lang="zh-CN" altLang="en-US" sz="2100" dirty="0">
                <a:latin typeface="华文新魏" charset="0"/>
                <a:ea typeface="华文新魏" charset="0"/>
                <a:cs typeface="华文新魏" charset="0"/>
              </a:rPr>
              <a:t>和转移指令？</a:t>
            </a:r>
            <a:endParaRPr kumimoji="1" lang="en-US" altLang="zh-CN" sz="2100" dirty="0">
              <a:solidFill>
                <a:schemeClr val="accent3"/>
              </a:solidFill>
              <a:latin typeface="华文新魏" charset="0"/>
              <a:ea typeface="华文新魏" charset="0"/>
              <a:cs typeface="华文新魏" charset="0"/>
            </a:endParaRPr>
          </a:p>
        </p:txBody>
      </p:sp>
    </p:spTree>
    <p:extLst>
      <p:ext uri="{BB962C8B-B14F-4D97-AF65-F5344CB8AC3E}">
        <p14:creationId xmlns:p14="http://schemas.microsoft.com/office/powerpoint/2010/main" val="1369353065"/>
      </p:ext>
    </p:extLst>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700" b="1">
                <a:solidFill>
                  <a:schemeClr val="bg1"/>
                </a:solidFill>
                <a:latin typeface="微软雅黑" charset="-122"/>
              </a:rPr>
              <a:t>2.4.8  </a:t>
            </a:r>
            <a:r>
              <a:rPr lang="zh-CN" altLang="en-US" sz="2700" b="1">
                <a:solidFill>
                  <a:schemeClr val="bg1"/>
                </a:solidFill>
                <a:latin typeface="微软雅黑" charset="-122"/>
              </a:rPr>
              <a:t>基本指令和指令类型</a:t>
            </a:r>
            <a:endParaRPr lang="en-US" altLang="zh-CN" sz="2700" b="1">
              <a:solidFill>
                <a:schemeClr val="bg1"/>
              </a:solidFill>
              <a:latin typeface="微软雅黑" charset="-122"/>
            </a:endParaRPr>
          </a:p>
        </p:txBody>
      </p:sp>
      <p:sp>
        <p:nvSpPr>
          <p:cNvPr id="29698" name="AutoShape 6" descr="http://fzone.oushinet.com/bbs/data/attachment/forum/201405/16/051142lrtiydwxrn1xz0lw.jpg"/>
          <p:cNvSpPr>
            <a:spLocks noChangeAspect="1" noChangeArrowheads="1"/>
          </p:cNvSpPr>
          <p:nvPr/>
        </p:nvSpPr>
        <p:spPr bwMode="auto">
          <a:xfrm>
            <a:off x="-72638" y="-613252"/>
            <a:ext cx="228631" cy="22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29699" name="TextBox 6"/>
          <p:cNvSpPr txBox="1">
            <a:spLocks noChangeArrowheads="1"/>
          </p:cNvSpPr>
          <p:nvPr/>
        </p:nvSpPr>
        <p:spPr bwMode="auto">
          <a:xfrm>
            <a:off x="1711152" y="1483266"/>
            <a:ext cx="5550225" cy="444161"/>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20000"/>
              </a:lnSpc>
              <a:spcBef>
                <a:spcPts val="450"/>
              </a:spcBef>
              <a:buClr>
                <a:schemeClr val="tx2"/>
              </a:buClr>
            </a:pPr>
            <a:r>
              <a:rPr kumimoji="1" lang="zh-CN" altLang="en-US" dirty="0">
                <a:solidFill>
                  <a:schemeClr val="bg1"/>
                </a:solidFill>
                <a:latin typeface="微软雅黑" charset="-122"/>
                <a:ea typeface="微软雅黑" charset="-122"/>
              </a:rPr>
              <a:t>程序控制指令之</a:t>
            </a:r>
            <a:r>
              <a:rPr kumimoji="1" lang="zh-CN" altLang="en-US" dirty="0">
                <a:solidFill>
                  <a:srgbClr val="FFFF00"/>
                </a:solidFill>
                <a:latin typeface="微软雅黑" charset="-122"/>
                <a:ea typeface="微软雅黑" charset="-122"/>
              </a:rPr>
              <a:t>子程序调用和返回指令</a:t>
            </a:r>
          </a:p>
        </p:txBody>
      </p:sp>
      <p:sp>
        <p:nvSpPr>
          <p:cNvPr id="30" name="矩形 29"/>
          <p:cNvSpPr>
            <a:spLocks noChangeArrowheads="1"/>
          </p:cNvSpPr>
          <p:nvPr/>
        </p:nvSpPr>
        <p:spPr bwMode="auto">
          <a:xfrm>
            <a:off x="597772" y="2185825"/>
            <a:ext cx="8330697" cy="85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zh-CN" altLang="en-US" sz="2250" dirty="0">
                <a:latin typeface="微软雅黑" charset="-122"/>
                <a:ea typeface="微软雅黑" charset="-122"/>
              </a:rPr>
              <a:t>子程序调用和转移指令均可改变程序的执行顺序，它们有什么不同呢？</a:t>
            </a:r>
            <a:endParaRPr kumimoji="1" lang="en-US" altLang="zh-CN" sz="2250" dirty="0">
              <a:latin typeface="微软雅黑" charset="-122"/>
              <a:ea typeface="微软雅黑" charset="-122"/>
            </a:endParaRPr>
          </a:p>
        </p:txBody>
      </p:sp>
      <p:sp>
        <p:nvSpPr>
          <p:cNvPr id="14" name="矩形 13"/>
          <p:cNvSpPr>
            <a:spLocks noChangeArrowheads="1"/>
          </p:cNvSpPr>
          <p:nvPr/>
        </p:nvSpPr>
        <p:spPr bwMode="auto">
          <a:xfrm>
            <a:off x="1208642" y="3095582"/>
            <a:ext cx="6662414"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ts val="3000"/>
              </a:lnSpc>
              <a:buFont typeface="Wingdings" charset="2"/>
              <a:buChar char="Ø"/>
            </a:pPr>
            <a:r>
              <a:rPr kumimoji="1" lang="zh-CN" altLang="en-US" sz="2100" dirty="0">
                <a:solidFill>
                  <a:schemeClr val="tx1"/>
                </a:solidFill>
                <a:latin typeface="微软雅黑" charset="-122"/>
                <a:ea typeface="微软雅黑" charset="-122"/>
              </a:rPr>
              <a:t>子程序要求返回，可嵌套和递归调用；转移指令不要求返回，通常只在同一程序段中出现</a:t>
            </a:r>
          </a:p>
          <a:p>
            <a:pPr>
              <a:lnSpc>
                <a:spcPts val="3000"/>
              </a:lnSpc>
              <a:buFont typeface="Wingdings" charset="2"/>
              <a:buChar char="Ø"/>
            </a:pPr>
            <a:r>
              <a:rPr kumimoji="1" lang="zh-CN" altLang="en-US" sz="2100" dirty="0">
                <a:solidFill>
                  <a:schemeClr val="tx1"/>
                </a:solidFill>
                <a:latin typeface="微软雅黑" charset="-122"/>
                <a:ea typeface="微软雅黑" charset="-122"/>
              </a:rPr>
              <a:t>子程序用于实现程序与程序之间转移；转移指令用于实现同一程序内转移</a:t>
            </a:r>
            <a:endParaRPr kumimoji="1" lang="en-US" altLang="zh-CN" sz="2100" dirty="0">
              <a:latin typeface="微软雅黑" charset="-122"/>
              <a:ea typeface="微软雅黑" charset="-122"/>
            </a:endParaRPr>
          </a:p>
        </p:txBody>
      </p:sp>
    </p:spTree>
    <p:extLst>
      <p:ext uri="{BB962C8B-B14F-4D97-AF65-F5344CB8AC3E}">
        <p14:creationId xmlns:p14="http://schemas.microsoft.com/office/powerpoint/2010/main" val="7670067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700" b="1">
                <a:solidFill>
                  <a:schemeClr val="bg1"/>
                </a:solidFill>
                <a:latin typeface="微软雅黑" charset="-122"/>
              </a:rPr>
              <a:t>2.4.8  </a:t>
            </a:r>
            <a:r>
              <a:rPr lang="zh-CN" altLang="en-US" sz="2700" b="1">
                <a:solidFill>
                  <a:schemeClr val="bg1"/>
                </a:solidFill>
                <a:latin typeface="微软雅黑" charset="-122"/>
              </a:rPr>
              <a:t>基本指令和指令类型</a:t>
            </a:r>
            <a:endParaRPr lang="en-US" altLang="zh-CN" sz="2700" b="1">
              <a:solidFill>
                <a:schemeClr val="bg1"/>
              </a:solidFill>
              <a:latin typeface="微软雅黑" charset="-122"/>
            </a:endParaRPr>
          </a:p>
        </p:txBody>
      </p:sp>
      <p:sp>
        <p:nvSpPr>
          <p:cNvPr id="31746" name="AutoShape 6" descr="http://fzone.oushinet.com/bbs/data/attachment/forum/201405/16/051142lrtiydwxrn1xz0lw.jpg"/>
          <p:cNvSpPr>
            <a:spLocks noChangeAspect="1" noChangeArrowheads="1"/>
          </p:cNvSpPr>
          <p:nvPr/>
        </p:nvSpPr>
        <p:spPr bwMode="auto">
          <a:xfrm>
            <a:off x="-72638" y="-613252"/>
            <a:ext cx="228631" cy="22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1747" name="TextBox 6"/>
          <p:cNvSpPr txBox="1">
            <a:spLocks noChangeArrowheads="1"/>
          </p:cNvSpPr>
          <p:nvPr/>
        </p:nvSpPr>
        <p:spPr bwMode="auto">
          <a:xfrm>
            <a:off x="1711152" y="1516607"/>
            <a:ext cx="5550225" cy="444161"/>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20000"/>
              </a:lnSpc>
              <a:spcBef>
                <a:spcPts val="450"/>
              </a:spcBef>
              <a:buClr>
                <a:schemeClr val="tx2"/>
              </a:buClr>
            </a:pPr>
            <a:r>
              <a:rPr kumimoji="1" lang="zh-CN" altLang="en-US">
                <a:solidFill>
                  <a:schemeClr val="bg1"/>
                </a:solidFill>
                <a:latin typeface="微软雅黑" charset="-122"/>
                <a:ea typeface="微软雅黑" charset="-122"/>
              </a:rPr>
              <a:t>程序控制指令之</a:t>
            </a:r>
            <a:r>
              <a:rPr kumimoji="1" lang="zh-CN" altLang="en-US">
                <a:solidFill>
                  <a:srgbClr val="FFFF00"/>
                </a:solidFill>
                <a:latin typeface="微软雅黑" charset="-122"/>
                <a:ea typeface="微软雅黑" charset="-122"/>
              </a:rPr>
              <a:t>子程序调用和返回指令</a:t>
            </a:r>
          </a:p>
        </p:txBody>
      </p:sp>
      <p:sp>
        <p:nvSpPr>
          <p:cNvPr id="31748" name="Rectangle 2"/>
          <p:cNvSpPr txBox="1">
            <a:spLocks noChangeArrowheads="1"/>
          </p:cNvSpPr>
          <p:nvPr/>
        </p:nvSpPr>
        <p:spPr bwMode="auto">
          <a:xfrm>
            <a:off x="610871" y="2390640"/>
            <a:ext cx="8077061" cy="3661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65" tIns="34533" rIns="69065" bIns="34533"/>
          <a:lstStyle>
            <a:lvl1pPr marL="685800" indent="-685800">
              <a:defRPr sz="2400" b="1">
                <a:solidFill>
                  <a:srgbClr val="FF0000"/>
                </a:solidFill>
                <a:latin typeface="Times New Roman" charset="0"/>
                <a:ea typeface="黑体" charset="-122"/>
              </a:defRPr>
            </a:lvl1pPr>
            <a:lvl2pPr marL="625475" indent="-266700">
              <a:defRPr sz="2400" b="1">
                <a:solidFill>
                  <a:srgbClr val="FF0000"/>
                </a:solidFill>
                <a:latin typeface="Times New Roman" charset="0"/>
                <a:ea typeface="黑体" charset="-122"/>
              </a:defRPr>
            </a:lvl2pPr>
            <a:lvl3pPr marL="984250" indent="-2667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just">
              <a:spcBef>
                <a:spcPct val="20000"/>
              </a:spcBef>
              <a:buFont typeface="Wingdings" charset="2"/>
              <a:buNone/>
            </a:pPr>
            <a:r>
              <a:rPr kumimoji="1" lang="en-US" altLang="zh-CN">
                <a:solidFill>
                  <a:schemeClr val="tx1"/>
                </a:solidFill>
                <a:ea typeface="华文新魏" charset="-122"/>
              </a:rPr>
              <a:t>	CALL    X；	</a:t>
            </a:r>
          </a:p>
          <a:p>
            <a:pPr algn="just">
              <a:lnSpc>
                <a:spcPct val="125000"/>
              </a:lnSpc>
              <a:spcBef>
                <a:spcPct val="20000"/>
              </a:spcBef>
              <a:buFont typeface="Wingdings" charset="2"/>
              <a:buNone/>
            </a:pPr>
            <a:r>
              <a:rPr kumimoji="1" lang="en-US" altLang="zh-CN">
                <a:solidFill>
                  <a:schemeClr val="tx1"/>
                </a:solidFill>
                <a:ea typeface="华文新魏" charset="-122"/>
              </a:rPr>
              <a:t>	X</a:t>
            </a:r>
            <a:r>
              <a:rPr kumimoji="1" lang="zh-CN" altLang="en-US">
                <a:solidFill>
                  <a:schemeClr val="tx1"/>
                </a:solidFill>
                <a:ea typeface="华文新魏" charset="-122"/>
              </a:rPr>
              <a:t>为子程序的地址，△为本指令的长度</a:t>
            </a:r>
          </a:p>
          <a:p>
            <a:pPr lvl="1" algn="just" eaLnBrk="1" hangingPunct="1">
              <a:lnSpc>
                <a:spcPct val="145000"/>
              </a:lnSpc>
              <a:spcBef>
                <a:spcPct val="20000"/>
              </a:spcBef>
              <a:buClr>
                <a:schemeClr val="tx2"/>
              </a:buClr>
              <a:buFont typeface="Wingdings" charset="2"/>
              <a:buChar char="n"/>
            </a:pPr>
            <a:r>
              <a:rPr kumimoji="1" lang="zh-CN" altLang="en-US" sz="2100">
                <a:solidFill>
                  <a:schemeClr val="tx1"/>
                </a:solidFill>
                <a:ea typeface="华文新魏" charset="-122"/>
              </a:rPr>
              <a:t>采用寄存器存放返回地址</a:t>
            </a:r>
          </a:p>
          <a:p>
            <a:pPr lvl="2" algn="just">
              <a:lnSpc>
                <a:spcPct val="105000"/>
              </a:lnSpc>
              <a:spcBef>
                <a:spcPct val="20000"/>
              </a:spcBef>
              <a:buClr>
                <a:schemeClr val="tx2"/>
              </a:buClr>
              <a:buFont typeface="Wingdings" charset="2"/>
              <a:buChar char="p"/>
            </a:pPr>
            <a:r>
              <a:rPr kumimoji="1" lang="en-US" altLang="zh-CN" sz="2100">
                <a:solidFill>
                  <a:schemeClr val="tx1"/>
                </a:solidFill>
                <a:ea typeface="华文新魏" charset="-122"/>
              </a:rPr>
              <a:t>RA ← PC +△</a:t>
            </a:r>
          </a:p>
          <a:p>
            <a:pPr lvl="2" algn="just">
              <a:lnSpc>
                <a:spcPct val="105000"/>
              </a:lnSpc>
              <a:spcBef>
                <a:spcPct val="20000"/>
              </a:spcBef>
              <a:buClr>
                <a:schemeClr val="tx2"/>
              </a:buClr>
              <a:buFont typeface="Wingdings" charset="2"/>
              <a:buChar char="p"/>
            </a:pPr>
            <a:r>
              <a:rPr kumimoji="1" lang="en-US" altLang="zh-CN" sz="2100">
                <a:solidFill>
                  <a:schemeClr val="tx1"/>
                </a:solidFill>
                <a:ea typeface="华文新魏" charset="-122"/>
              </a:rPr>
              <a:t>PC ← X</a:t>
            </a:r>
          </a:p>
        </p:txBody>
      </p:sp>
      <p:sp>
        <p:nvSpPr>
          <p:cNvPr id="8" name="AutoShape 3"/>
          <p:cNvSpPr>
            <a:spLocks noChangeArrowheads="1"/>
          </p:cNvSpPr>
          <p:nvPr/>
        </p:nvSpPr>
        <p:spPr bwMode="auto">
          <a:xfrm>
            <a:off x="5069151" y="3714788"/>
            <a:ext cx="3609254" cy="1537297"/>
          </a:xfrm>
          <a:prstGeom prst="irregularSeal2">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40000"/>
              </a:lnSpc>
            </a:pPr>
            <a:r>
              <a:rPr kumimoji="1" lang="zh-CN" altLang="en-US" sz="2100">
                <a:latin typeface="华文新魏" charset="-122"/>
                <a:ea typeface="华文新魏" charset="-122"/>
              </a:rPr>
              <a:t>不支持子程序</a:t>
            </a:r>
          </a:p>
          <a:p>
            <a:r>
              <a:rPr kumimoji="1" lang="zh-CN" altLang="en-US" sz="2100">
                <a:latin typeface="华文新魏" charset="-122"/>
                <a:ea typeface="华文新魏" charset="-122"/>
              </a:rPr>
              <a:t>的再入！</a:t>
            </a:r>
          </a:p>
        </p:txBody>
      </p:sp>
    </p:spTree>
    <p:extLst>
      <p:ext uri="{BB962C8B-B14F-4D97-AF65-F5344CB8AC3E}">
        <p14:creationId xmlns:p14="http://schemas.microsoft.com/office/powerpoint/2010/main" val="1958568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out)">
                                      <p:cBhvr>
                                        <p:cTn id="7" dur="500"/>
                                        <p:tgtEl>
                                          <p:spTgt spid="8"/>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700" b="1">
                <a:solidFill>
                  <a:schemeClr val="bg1"/>
                </a:solidFill>
                <a:latin typeface="微软雅黑" charset="-122"/>
              </a:rPr>
              <a:t>2.4.8  </a:t>
            </a:r>
            <a:r>
              <a:rPr lang="zh-CN" altLang="en-US" sz="2700" b="1">
                <a:solidFill>
                  <a:schemeClr val="bg1"/>
                </a:solidFill>
                <a:latin typeface="微软雅黑" charset="-122"/>
              </a:rPr>
              <a:t>基本指令和指令类型</a:t>
            </a:r>
            <a:endParaRPr lang="en-US" altLang="zh-CN" sz="2700" b="1">
              <a:solidFill>
                <a:schemeClr val="bg1"/>
              </a:solidFill>
              <a:latin typeface="微软雅黑" charset="-122"/>
            </a:endParaRPr>
          </a:p>
        </p:txBody>
      </p:sp>
      <p:sp>
        <p:nvSpPr>
          <p:cNvPr id="33794" name="AutoShape 6" descr="http://fzone.oushinet.com/bbs/data/attachment/forum/201405/16/051142lrtiydwxrn1xz0lw.jpg"/>
          <p:cNvSpPr>
            <a:spLocks noChangeAspect="1" noChangeArrowheads="1"/>
          </p:cNvSpPr>
          <p:nvPr/>
        </p:nvSpPr>
        <p:spPr bwMode="auto">
          <a:xfrm>
            <a:off x="-72638" y="-613252"/>
            <a:ext cx="228631" cy="22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3795" name="TextBox 6"/>
          <p:cNvSpPr txBox="1">
            <a:spLocks noChangeArrowheads="1"/>
          </p:cNvSpPr>
          <p:nvPr/>
        </p:nvSpPr>
        <p:spPr bwMode="auto">
          <a:xfrm>
            <a:off x="1711152" y="1483266"/>
            <a:ext cx="5550225" cy="444161"/>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20000"/>
              </a:lnSpc>
              <a:spcBef>
                <a:spcPts val="450"/>
              </a:spcBef>
              <a:buClr>
                <a:schemeClr val="tx2"/>
              </a:buClr>
            </a:pPr>
            <a:r>
              <a:rPr kumimoji="1" lang="zh-CN" altLang="en-US">
                <a:solidFill>
                  <a:schemeClr val="bg1"/>
                </a:solidFill>
                <a:latin typeface="微软雅黑" charset="-122"/>
                <a:ea typeface="微软雅黑" charset="-122"/>
              </a:rPr>
              <a:t>程序控制指令之</a:t>
            </a:r>
            <a:r>
              <a:rPr kumimoji="1" lang="zh-CN" altLang="en-US">
                <a:solidFill>
                  <a:srgbClr val="FFFF00"/>
                </a:solidFill>
                <a:latin typeface="微软雅黑" charset="-122"/>
                <a:ea typeface="微软雅黑" charset="-122"/>
              </a:rPr>
              <a:t>子程序调用和返回指令</a:t>
            </a:r>
          </a:p>
        </p:txBody>
      </p:sp>
      <p:sp>
        <p:nvSpPr>
          <p:cNvPr id="33796" name="矩形 29"/>
          <p:cNvSpPr>
            <a:spLocks noChangeArrowheads="1"/>
          </p:cNvSpPr>
          <p:nvPr/>
        </p:nvSpPr>
        <p:spPr bwMode="auto">
          <a:xfrm>
            <a:off x="789488" y="2156057"/>
            <a:ext cx="5943183" cy="447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zh-CN" altLang="en-US" sz="2100">
                <a:solidFill>
                  <a:srgbClr val="0000BF"/>
                </a:solidFill>
                <a:latin typeface="微软雅黑" charset="-122"/>
                <a:ea typeface="微软雅黑" charset="-122"/>
              </a:rPr>
              <a:t>程序再入的形式：嵌套和递归</a:t>
            </a:r>
            <a:endParaRPr kumimoji="1" lang="en-US" altLang="zh-CN" sz="2100">
              <a:solidFill>
                <a:srgbClr val="0000BF"/>
              </a:solidFill>
              <a:latin typeface="微软雅黑" charset="-122"/>
              <a:ea typeface="微软雅黑" charset="-122"/>
            </a:endParaRPr>
          </a:p>
        </p:txBody>
      </p:sp>
      <p:sp>
        <p:nvSpPr>
          <p:cNvPr id="33797" name="矩形 13"/>
          <p:cNvSpPr>
            <a:spLocks noChangeArrowheads="1"/>
          </p:cNvSpPr>
          <p:nvPr/>
        </p:nvSpPr>
        <p:spPr bwMode="auto">
          <a:xfrm>
            <a:off x="650166" y="2644276"/>
            <a:ext cx="8121120" cy="2806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20000"/>
              </a:lnSpc>
              <a:buFont typeface="Wingdings" charset="2"/>
              <a:buChar char="Ø"/>
            </a:pPr>
            <a:r>
              <a:rPr kumimoji="1" lang="zh-CN" altLang="en-US" sz="2100" dirty="0">
                <a:solidFill>
                  <a:schemeClr val="tx1"/>
                </a:solidFill>
                <a:latin typeface="微软雅黑" charset="-122"/>
                <a:ea typeface="微软雅黑" charset="-122"/>
              </a:rPr>
              <a:t>采用寄存器存放返回地址</a:t>
            </a:r>
          </a:p>
          <a:p>
            <a:pPr lvl="1">
              <a:lnSpc>
                <a:spcPct val="120000"/>
              </a:lnSpc>
              <a:buFont typeface="Wingdings" charset="2"/>
              <a:buChar char="ü"/>
            </a:pPr>
            <a:r>
              <a:rPr kumimoji="1" lang="zh-CN" altLang="en-US" sz="2100" dirty="0">
                <a:solidFill>
                  <a:schemeClr val="tx1"/>
                </a:solidFill>
                <a:latin typeface="微软雅黑" charset="-122"/>
                <a:ea typeface="微软雅黑" charset="-122"/>
              </a:rPr>
              <a:t>单寄存器不支持嵌套和递归；多寄存器支持嵌套，不支持递归</a:t>
            </a:r>
          </a:p>
          <a:p>
            <a:pPr>
              <a:lnSpc>
                <a:spcPct val="120000"/>
              </a:lnSpc>
              <a:buFont typeface="Wingdings" charset="2"/>
              <a:buChar char="Ø"/>
            </a:pPr>
            <a:r>
              <a:rPr kumimoji="1" lang="zh-CN" altLang="en-US" sz="2100" dirty="0">
                <a:solidFill>
                  <a:schemeClr val="tx1"/>
                </a:solidFill>
                <a:latin typeface="微软雅黑" charset="-122"/>
                <a:ea typeface="微软雅黑" charset="-122"/>
              </a:rPr>
              <a:t>放在子程序的起始位置</a:t>
            </a:r>
          </a:p>
          <a:p>
            <a:pPr lvl="1">
              <a:lnSpc>
                <a:spcPct val="120000"/>
              </a:lnSpc>
              <a:buFont typeface="Wingdings" charset="2"/>
              <a:buChar char="ü"/>
            </a:pPr>
            <a:r>
              <a:rPr kumimoji="1" lang="zh-CN" altLang="en-US" sz="2100" dirty="0">
                <a:solidFill>
                  <a:schemeClr val="tx1"/>
                </a:solidFill>
                <a:latin typeface="微软雅黑" charset="-122"/>
                <a:ea typeface="微软雅黑" charset="-122"/>
              </a:rPr>
              <a:t>支持嵌套，不支持递归</a:t>
            </a:r>
          </a:p>
          <a:p>
            <a:pPr>
              <a:lnSpc>
                <a:spcPct val="120000"/>
              </a:lnSpc>
              <a:buFont typeface="Wingdings" charset="2"/>
              <a:buChar char="Ø"/>
            </a:pPr>
            <a:r>
              <a:rPr kumimoji="1" lang="zh-CN" altLang="en-US" sz="2100" dirty="0">
                <a:solidFill>
                  <a:schemeClr val="tx1"/>
                </a:solidFill>
                <a:latin typeface="微软雅黑" charset="-122"/>
                <a:ea typeface="微软雅黑" charset="-122"/>
              </a:rPr>
              <a:t>用堆栈来保存返回地址</a:t>
            </a:r>
          </a:p>
          <a:p>
            <a:pPr lvl="1">
              <a:lnSpc>
                <a:spcPct val="120000"/>
              </a:lnSpc>
              <a:buFont typeface="Wingdings" charset="2"/>
              <a:buChar char="ü"/>
            </a:pPr>
            <a:r>
              <a:rPr kumimoji="1" lang="zh-CN" altLang="en-US" sz="2100" dirty="0">
                <a:solidFill>
                  <a:schemeClr val="tx1"/>
                </a:solidFill>
                <a:latin typeface="微软雅黑" charset="-122"/>
                <a:ea typeface="微软雅黑" charset="-122"/>
              </a:rPr>
              <a:t>由于堆栈具有后进先出的性质，因而</a:t>
            </a:r>
            <a:r>
              <a:rPr kumimoji="1" lang="zh-CN" altLang="en-US" sz="2100" dirty="0">
                <a:latin typeface="微软雅黑" charset="-122"/>
                <a:ea typeface="微软雅黑" charset="-122"/>
              </a:rPr>
              <a:t>用堆栈保存返回地址可实现子程序嵌套和递归调用</a:t>
            </a:r>
            <a:endParaRPr kumimoji="1" lang="en-US" altLang="zh-CN" sz="2100" dirty="0">
              <a:latin typeface="微软雅黑" charset="-122"/>
              <a:ea typeface="微软雅黑" charset="-122"/>
            </a:endParaRPr>
          </a:p>
        </p:txBody>
      </p:sp>
      <p:pic>
        <p:nvPicPr>
          <p:cNvPr id="33798" name="图片 10" descr="5daf8e4dg68d893be86d6.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9860" y="1819066"/>
            <a:ext cx="379858" cy="725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0509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5841" name="Picture 5" descr="ws_16C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128" y="2333483"/>
            <a:ext cx="4197499" cy="3280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2" name="Rectangle 2"/>
          <p:cNvSpPr>
            <a:spLocks noGrp="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700" b="1">
                <a:solidFill>
                  <a:schemeClr val="bg1"/>
                </a:solidFill>
                <a:latin typeface="微软雅黑" charset="-122"/>
              </a:rPr>
              <a:t>2.4.8  </a:t>
            </a:r>
            <a:r>
              <a:rPr lang="zh-CN" altLang="en-US" sz="2700" b="1">
                <a:solidFill>
                  <a:schemeClr val="bg1"/>
                </a:solidFill>
                <a:latin typeface="微软雅黑" charset="-122"/>
              </a:rPr>
              <a:t>基本指令和指令类型</a:t>
            </a:r>
            <a:endParaRPr lang="en-US" altLang="zh-CN" sz="2700" b="1">
              <a:solidFill>
                <a:schemeClr val="bg1"/>
              </a:solidFill>
              <a:latin typeface="微软雅黑" charset="-122"/>
            </a:endParaRPr>
          </a:p>
        </p:txBody>
      </p:sp>
      <p:sp>
        <p:nvSpPr>
          <p:cNvPr id="35843" name="AutoShape 6" descr="http://fzone.oushinet.com/bbs/data/attachment/forum/201405/16/051142lrtiydwxrn1xz0lw.jpg"/>
          <p:cNvSpPr>
            <a:spLocks noChangeAspect="1" noChangeArrowheads="1"/>
          </p:cNvSpPr>
          <p:nvPr/>
        </p:nvSpPr>
        <p:spPr bwMode="auto">
          <a:xfrm>
            <a:off x="-72638" y="-613252"/>
            <a:ext cx="228631" cy="22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5844" name="TextBox 6"/>
          <p:cNvSpPr txBox="1">
            <a:spLocks noChangeArrowheads="1"/>
          </p:cNvSpPr>
          <p:nvPr/>
        </p:nvSpPr>
        <p:spPr bwMode="auto">
          <a:xfrm>
            <a:off x="1711152" y="1516607"/>
            <a:ext cx="5550225" cy="444161"/>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20000"/>
              </a:lnSpc>
              <a:spcBef>
                <a:spcPts val="450"/>
              </a:spcBef>
              <a:buClr>
                <a:schemeClr val="tx2"/>
              </a:buClr>
            </a:pPr>
            <a:r>
              <a:rPr kumimoji="1" lang="zh-CN" altLang="en-US">
                <a:solidFill>
                  <a:schemeClr val="bg1"/>
                </a:solidFill>
                <a:latin typeface="微软雅黑" charset="-122"/>
                <a:ea typeface="微软雅黑" charset="-122"/>
              </a:rPr>
              <a:t>程序控制指令之</a:t>
            </a:r>
            <a:r>
              <a:rPr kumimoji="1" lang="zh-CN" altLang="en-US">
                <a:solidFill>
                  <a:srgbClr val="FFFF00"/>
                </a:solidFill>
                <a:latin typeface="微软雅黑" charset="-122"/>
                <a:ea typeface="微软雅黑" charset="-122"/>
              </a:rPr>
              <a:t>子程序调用和返回指令</a:t>
            </a:r>
          </a:p>
        </p:txBody>
      </p:sp>
      <p:sp>
        <p:nvSpPr>
          <p:cNvPr id="35845" name="矩形 29"/>
          <p:cNvSpPr>
            <a:spLocks noChangeArrowheads="1"/>
          </p:cNvSpPr>
          <p:nvPr/>
        </p:nvSpPr>
        <p:spPr bwMode="auto">
          <a:xfrm>
            <a:off x="5968190" y="3209897"/>
            <a:ext cx="2926937" cy="42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zh-CN" altLang="en-US" sz="1950">
                <a:solidFill>
                  <a:srgbClr val="0000BF"/>
                </a:solidFill>
                <a:latin typeface="微软雅黑" charset="-122"/>
                <a:ea typeface="微软雅黑" charset="-122"/>
              </a:rPr>
              <a:t>子程序设计应解决的问题</a:t>
            </a:r>
            <a:endParaRPr kumimoji="1" lang="en-US" altLang="zh-CN" sz="1950">
              <a:solidFill>
                <a:srgbClr val="0000BF"/>
              </a:solidFill>
              <a:latin typeface="微软雅黑" charset="-122"/>
              <a:ea typeface="微软雅黑" charset="-122"/>
            </a:endParaRPr>
          </a:p>
        </p:txBody>
      </p:sp>
      <p:sp>
        <p:nvSpPr>
          <p:cNvPr id="35846" name="矩形 13"/>
          <p:cNvSpPr>
            <a:spLocks noChangeArrowheads="1"/>
          </p:cNvSpPr>
          <p:nvPr/>
        </p:nvSpPr>
        <p:spPr bwMode="auto">
          <a:xfrm>
            <a:off x="5737179" y="3595709"/>
            <a:ext cx="3190100" cy="38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en-US" altLang="zh-CN" sz="1725">
                <a:solidFill>
                  <a:schemeClr val="tx1"/>
                </a:solidFill>
                <a:latin typeface="微软雅黑" charset="-122"/>
                <a:ea typeface="微软雅黑" charset="-122"/>
              </a:rPr>
              <a:t>1</a:t>
            </a:r>
            <a:r>
              <a:rPr kumimoji="1" lang="zh-CN" altLang="en-US" sz="1725">
                <a:solidFill>
                  <a:schemeClr val="tx1"/>
                </a:solidFill>
                <a:latin typeface="微软雅黑" charset="-122"/>
                <a:ea typeface="微软雅黑" charset="-122"/>
              </a:rPr>
              <a:t>、调用程序与子程序间的转返</a:t>
            </a:r>
            <a:endParaRPr kumimoji="1" lang="en-US" altLang="zh-CN" sz="1725">
              <a:solidFill>
                <a:schemeClr val="tx1"/>
              </a:solidFill>
              <a:latin typeface="微软雅黑" charset="-122"/>
              <a:ea typeface="微软雅黑" charset="-122"/>
            </a:endParaRPr>
          </a:p>
        </p:txBody>
      </p:sp>
      <p:sp>
        <p:nvSpPr>
          <p:cNvPr id="16" name="矩形 15"/>
          <p:cNvSpPr>
            <a:spLocks noChangeArrowheads="1"/>
          </p:cNvSpPr>
          <p:nvPr/>
        </p:nvSpPr>
        <p:spPr bwMode="auto">
          <a:xfrm>
            <a:off x="5732416" y="3982713"/>
            <a:ext cx="3190100" cy="676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en-US" altLang="zh-CN" sz="1725">
                <a:solidFill>
                  <a:schemeClr val="tx1"/>
                </a:solidFill>
                <a:latin typeface="微软雅黑" charset="-122"/>
                <a:ea typeface="微软雅黑" charset="-122"/>
              </a:rPr>
              <a:t>2</a:t>
            </a:r>
            <a:r>
              <a:rPr kumimoji="1" lang="zh-CN" altLang="en-US" sz="1725">
                <a:solidFill>
                  <a:schemeClr val="tx1"/>
                </a:solidFill>
                <a:latin typeface="微软雅黑" charset="-122"/>
                <a:ea typeface="微软雅黑" charset="-122"/>
              </a:rPr>
              <a:t>、调用程序与子程序间的参数传递 </a:t>
            </a:r>
            <a:endParaRPr kumimoji="1" lang="en-US" altLang="zh-CN" sz="1725">
              <a:solidFill>
                <a:schemeClr val="tx1"/>
              </a:solidFill>
              <a:latin typeface="微软雅黑" charset="-122"/>
              <a:ea typeface="微软雅黑" charset="-122"/>
            </a:endParaRPr>
          </a:p>
        </p:txBody>
      </p:sp>
      <p:sp>
        <p:nvSpPr>
          <p:cNvPr id="18" name="TextBox 17"/>
          <p:cNvSpPr txBox="1">
            <a:spLocks noChangeArrowheads="1"/>
          </p:cNvSpPr>
          <p:nvPr/>
        </p:nvSpPr>
        <p:spPr bwMode="auto">
          <a:xfrm flipH="1">
            <a:off x="16672" y="2092945"/>
            <a:ext cx="4746449" cy="218627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rIns="0"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30000"/>
              </a:lnSpc>
              <a:spcAft>
                <a:spcPts val="600"/>
              </a:spcAft>
              <a:buFont typeface="Wingdings" charset="2"/>
              <a:buChar char="Ø"/>
            </a:pPr>
            <a:r>
              <a:rPr lang="zh-CN" altLang="en-US" sz="1800">
                <a:solidFill>
                  <a:srgbClr val="00007F"/>
                </a:solidFill>
                <a:latin typeface="微软雅黑" charset="-122"/>
                <a:ea typeface="微软雅黑" charset="-122"/>
              </a:rPr>
              <a:t>调用程序提供给子程序以便加工处理的信息称入口参数；经子程序加工处理后回送给调用程序的信息称出口参数</a:t>
            </a:r>
          </a:p>
          <a:p>
            <a:pPr>
              <a:lnSpc>
                <a:spcPct val="130000"/>
              </a:lnSpc>
              <a:buFont typeface="Wingdings" charset="2"/>
              <a:buChar char="Ø"/>
            </a:pPr>
            <a:r>
              <a:rPr lang="zh-CN" altLang="en-US" sz="1800">
                <a:solidFill>
                  <a:srgbClr val="00007F"/>
                </a:solidFill>
                <a:latin typeface="微软雅黑" charset="-122"/>
                <a:ea typeface="微软雅黑" charset="-122"/>
              </a:rPr>
              <a:t>参数传递方法包括</a:t>
            </a:r>
            <a:r>
              <a:rPr lang="zh-CN" altLang="en-US" sz="1800">
                <a:solidFill>
                  <a:srgbClr val="C00000"/>
                </a:solidFill>
                <a:latin typeface="微软雅黑" charset="-122"/>
                <a:ea typeface="微软雅黑" charset="-122"/>
              </a:rPr>
              <a:t>约定寄存器法</a:t>
            </a:r>
            <a:r>
              <a:rPr lang="zh-CN" altLang="en-US" sz="1800">
                <a:solidFill>
                  <a:srgbClr val="00007F"/>
                </a:solidFill>
                <a:latin typeface="微软雅黑" charset="-122"/>
                <a:ea typeface="微软雅黑" charset="-122"/>
              </a:rPr>
              <a:t>、</a:t>
            </a:r>
            <a:r>
              <a:rPr lang="zh-CN" altLang="en-US" sz="1800">
                <a:solidFill>
                  <a:srgbClr val="C00000"/>
                </a:solidFill>
                <a:latin typeface="微软雅黑" charset="-122"/>
                <a:ea typeface="微软雅黑" charset="-122"/>
              </a:rPr>
              <a:t>约定存储单元法</a:t>
            </a:r>
            <a:r>
              <a:rPr lang="zh-CN" altLang="en-US" sz="1800">
                <a:solidFill>
                  <a:srgbClr val="00007F"/>
                </a:solidFill>
                <a:latin typeface="微软雅黑" charset="-122"/>
                <a:ea typeface="微软雅黑" charset="-122"/>
              </a:rPr>
              <a:t>、参数赋值法、堆栈法</a:t>
            </a:r>
          </a:p>
        </p:txBody>
      </p:sp>
    </p:spTree>
    <p:extLst>
      <p:ext uri="{BB962C8B-B14F-4D97-AF65-F5344CB8AC3E}">
        <p14:creationId xmlns:p14="http://schemas.microsoft.com/office/powerpoint/2010/main" val="16406555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p:nvPr>
        </p:nvSpPr>
        <p:spPr bwMode="auto">
          <a:xfrm>
            <a:off x="323528" y="115888"/>
            <a:ext cx="8208912" cy="433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2700" dirty="0">
                <a:latin typeface="微软雅黑" charset="-122"/>
                <a:ea typeface="微软雅黑" charset="-122"/>
              </a:rPr>
              <a:t>回顾</a:t>
            </a:r>
            <a:r>
              <a:rPr lang="en-US" altLang="zh-CN" sz="2700" dirty="0">
                <a:latin typeface="微软雅黑" charset="-122"/>
                <a:ea typeface="微软雅黑" charset="-122"/>
              </a:rPr>
              <a:t>——2.4.2 </a:t>
            </a:r>
            <a:r>
              <a:rPr lang="zh-CN" altLang="en-US" sz="2700" dirty="0">
                <a:latin typeface="微软雅黑" charset="-122"/>
                <a:ea typeface="微软雅黑" charset="-122"/>
              </a:rPr>
              <a:t>数值数据的定点表示</a:t>
            </a:r>
            <a:br>
              <a:rPr lang="en-US" altLang="zh-CN" sz="2700" dirty="0">
                <a:latin typeface="微软雅黑" charset="-122"/>
                <a:ea typeface="微软雅黑" charset="-122"/>
              </a:rPr>
            </a:br>
            <a:r>
              <a:rPr lang="en-US" altLang="zh-CN" sz="2700" dirty="0">
                <a:latin typeface="微软雅黑" charset="-122"/>
                <a:ea typeface="微软雅黑" charset="-122"/>
              </a:rPr>
              <a:t> </a:t>
            </a:r>
            <a:r>
              <a:rPr lang="en-US" altLang="zh-CN" sz="2000" dirty="0">
                <a:latin typeface="微软雅黑" charset="-122"/>
                <a:ea typeface="微软雅黑" charset="-122"/>
              </a:rPr>
              <a:t>Review——Fixed point representation of numerical data</a:t>
            </a:r>
            <a:r>
              <a:rPr lang="zh-CN" altLang="en-US" sz="2000" dirty="0">
                <a:latin typeface="微软雅黑" charset="-122"/>
                <a:ea typeface="微软雅黑" charset="-122"/>
              </a:rPr>
              <a:t> </a:t>
            </a:r>
            <a:endParaRPr lang="en-US" altLang="zh-CN" sz="2700" dirty="0">
              <a:latin typeface="微软雅黑" charset="-122"/>
              <a:ea typeface="微软雅黑" charset="-122"/>
            </a:endParaRPr>
          </a:p>
        </p:txBody>
      </p:sp>
      <p:sp>
        <p:nvSpPr>
          <p:cNvPr id="101378" name="AutoShape 6" descr="http://fzone.oushinet.com/bbs/data/attachment/forum/201405/16/051142lrtiydwxrn1xz0lw.jpg"/>
          <p:cNvSpPr>
            <a:spLocks noChangeAspect="1" noChangeArrowheads="1"/>
          </p:cNvSpPr>
          <p:nvPr/>
        </p:nvSpPr>
        <p:spPr bwMode="auto">
          <a:xfrm>
            <a:off x="-73025" y="-612775"/>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b="1">
              <a:solidFill>
                <a:srgbClr val="FF0000"/>
              </a:solidFill>
              <a:latin typeface="Times New Roman" charset="0"/>
              <a:ea typeface="黑体" charset="-122"/>
            </a:endParaRPr>
          </a:p>
        </p:txBody>
      </p:sp>
      <p:sp>
        <p:nvSpPr>
          <p:cNvPr id="29" name="_s1031"/>
          <p:cNvSpPr>
            <a:spLocks noChangeArrowheads="1"/>
          </p:cNvSpPr>
          <p:nvPr/>
        </p:nvSpPr>
        <p:spPr bwMode="auto">
          <a:xfrm>
            <a:off x="411136" y="1751360"/>
            <a:ext cx="8553352" cy="4701976"/>
          </a:xfrm>
          <a:prstGeom prst="roundRect">
            <a:avLst>
              <a:gd name="adj" fmla="val 16667"/>
            </a:avLst>
          </a:prstGeom>
          <a:ln/>
        </p:spPr>
        <p:style>
          <a:lnRef idx="2">
            <a:schemeClr val="accent3"/>
          </a:lnRef>
          <a:fillRef idx="1">
            <a:schemeClr val="lt1"/>
          </a:fillRef>
          <a:effectRef idx="0">
            <a:schemeClr val="accent3"/>
          </a:effectRef>
          <a:fontRef idx="minor">
            <a:schemeClr val="dk1"/>
          </a:fontRef>
        </p:style>
        <p:txBody>
          <a:bodyPr lIns="67509" tIns="35105" rIns="67509" bIns="35105" anchor="b"/>
          <a:lstStyle/>
          <a:p>
            <a:pPr marL="257209" indent="-257209">
              <a:lnSpc>
                <a:spcPct val="150000"/>
              </a:lnSpc>
              <a:spcBef>
                <a:spcPts val="600"/>
              </a:spcBef>
              <a:spcAft>
                <a:spcPts val="600"/>
              </a:spcAft>
              <a:defRPr/>
            </a:pPr>
            <a:r>
              <a:rPr lang="en-US" altLang="zh-CN" sz="2100" dirty="0">
                <a:solidFill>
                  <a:schemeClr val="tx1"/>
                </a:solidFill>
                <a:latin typeface="Microsoft YaHei" charset="-122"/>
                <a:ea typeface="Microsoft YaHei" charset="-122"/>
                <a:cs typeface="Microsoft YaHei" charset="-122"/>
              </a:rPr>
              <a:t>1</a:t>
            </a:r>
            <a:r>
              <a:rPr lang="zh-CN" altLang="en-US" sz="2100" dirty="0">
                <a:solidFill>
                  <a:schemeClr val="tx1"/>
                </a:solidFill>
                <a:latin typeface="Microsoft YaHei" charset="-122"/>
                <a:ea typeface="Microsoft YaHei" charset="-122"/>
                <a:cs typeface="Microsoft YaHei" charset="-122"/>
              </a:rPr>
              <a:t>、第一个问题：正数与负数的表示？ </a:t>
            </a:r>
            <a:r>
              <a:rPr lang="en-US" altLang="zh-CN" sz="1400" dirty="0">
                <a:solidFill>
                  <a:schemeClr val="tx1"/>
                </a:solidFill>
                <a:latin typeface="Microsoft YaHei" charset="-122"/>
                <a:ea typeface="Microsoft YaHei" charset="-122"/>
                <a:cs typeface="Microsoft YaHei" charset="-122"/>
              </a:rPr>
              <a:t>Positive and negative representations</a:t>
            </a:r>
          </a:p>
          <a:p>
            <a:pPr marL="257209" indent="-257209">
              <a:lnSpc>
                <a:spcPct val="150000"/>
              </a:lnSpc>
              <a:spcBef>
                <a:spcPts val="600"/>
              </a:spcBef>
              <a:spcAft>
                <a:spcPts val="600"/>
              </a:spcAft>
              <a:defRPr/>
            </a:pPr>
            <a:r>
              <a:rPr lang="zh-CN" altLang="en-US" sz="1600" b="1" dirty="0">
                <a:latin typeface="微软雅黑" charset="-122"/>
                <a:ea typeface="微软雅黑" charset="-122"/>
              </a:rPr>
              <a:t>所有数前面</a:t>
            </a:r>
            <a:r>
              <a:rPr lang="zh-CN" altLang="en-US" sz="1600" b="1" dirty="0">
                <a:solidFill>
                  <a:srgbClr val="0000FF"/>
                </a:solidFill>
                <a:latin typeface="微软雅黑" charset="-122"/>
                <a:ea typeface="微软雅黑" charset="-122"/>
              </a:rPr>
              <a:t>设置符号位  </a:t>
            </a:r>
            <a:r>
              <a:rPr lang="en-US" altLang="zh-CN" sz="1600" dirty="0">
                <a:latin typeface="Microsoft YaHei" charset="-122"/>
                <a:ea typeface="Microsoft YaHei" charset="-122"/>
                <a:cs typeface="Microsoft YaHei" charset="-122"/>
              </a:rPr>
              <a:t>Set symbol bit in front of all numbers</a:t>
            </a:r>
            <a:endParaRPr lang="zh-CN" altLang="en-US" sz="1600" dirty="0">
              <a:solidFill>
                <a:schemeClr val="tx1"/>
              </a:solidFill>
              <a:latin typeface="Microsoft YaHei" charset="-122"/>
              <a:ea typeface="Microsoft YaHei" charset="-122"/>
              <a:cs typeface="Microsoft YaHei" charset="-122"/>
            </a:endParaRPr>
          </a:p>
          <a:p>
            <a:pPr marL="257209" indent="-257209">
              <a:lnSpc>
                <a:spcPct val="150000"/>
              </a:lnSpc>
              <a:spcBef>
                <a:spcPts val="600"/>
              </a:spcBef>
              <a:spcAft>
                <a:spcPts val="600"/>
              </a:spcAft>
              <a:defRPr/>
            </a:pPr>
            <a:r>
              <a:rPr lang="en-US" altLang="zh-CN" sz="2100" dirty="0">
                <a:solidFill>
                  <a:schemeClr val="tx1"/>
                </a:solidFill>
                <a:latin typeface="Microsoft YaHei" charset="-122"/>
                <a:ea typeface="Microsoft YaHei" charset="-122"/>
                <a:cs typeface="Microsoft YaHei" charset="-122"/>
              </a:rPr>
              <a:t>2</a:t>
            </a:r>
            <a:r>
              <a:rPr lang="zh-CN" altLang="en-US" sz="2100" dirty="0">
                <a:solidFill>
                  <a:schemeClr val="tx1"/>
                </a:solidFill>
                <a:latin typeface="Microsoft YaHei" charset="-122"/>
                <a:ea typeface="Microsoft YaHei" charset="-122"/>
                <a:cs typeface="Microsoft YaHei" charset="-122"/>
              </a:rPr>
              <a:t>、第二个问题：小数点的表示？ </a:t>
            </a:r>
            <a:r>
              <a:rPr lang="en-US" altLang="zh-CN" sz="1600" dirty="0">
                <a:solidFill>
                  <a:schemeClr val="tx1"/>
                </a:solidFill>
                <a:latin typeface="Microsoft YaHei" charset="-122"/>
                <a:ea typeface="Microsoft YaHei" charset="-122"/>
                <a:cs typeface="Microsoft YaHei" charset="-122"/>
              </a:rPr>
              <a:t>Representation of decimal point</a:t>
            </a:r>
          </a:p>
          <a:p>
            <a:pPr>
              <a:lnSpc>
                <a:spcPct val="150000"/>
              </a:lnSpc>
              <a:spcBef>
                <a:spcPts val="600"/>
              </a:spcBef>
              <a:spcAft>
                <a:spcPts val="600"/>
              </a:spcAft>
            </a:pPr>
            <a:r>
              <a:rPr lang="zh-CN" altLang="en-US" sz="1600" b="1" dirty="0">
                <a:latin typeface="微软雅黑" charset="-122"/>
                <a:ea typeface="微软雅黑" charset="-122"/>
              </a:rPr>
              <a:t>小数点的位置固定 </a:t>
            </a:r>
            <a:r>
              <a:rPr lang="en-US" altLang="zh-CN" sz="1600" dirty="0">
                <a:latin typeface="微软雅黑" charset="-122"/>
                <a:ea typeface="微软雅黑" charset="-122"/>
              </a:rPr>
              <a:t>Fixed</a:t>
            </a:r>
            <a:r>
              <a:rPr lang="zh-CN" altLang="en-US" sz="1600" dirty="0">
                <a:latin typeface="微软雅黑" charset="-122"/>
                <a:ea typeface="微软雅黑" charset="-122"/>
              </a:rPr>
              <a:t> </a:t>
            </a:r>
            <a:r>
              <a:rPr lang="en-US" altLang="zh-CN" sz="1600" dirty="0">
                <a:solidFill>
                  <a:schemeClr val="tx1"/>
                </a:solidFill>
                <a:latin typeface="Microsoft YaHei" charset="-122"/>
                <a:ea typeface="Microsoft YaHei" charset="-122"/>
                <a:cs typeface="Microsoft YaHei" charset="-122"/>
              </a:rPr>
              <a:t>decimal</a:t>
            </a:r>
            <a:r>
              <a:rPr lang="en-US" altLang="zh-CN" sz="1600" dirty="0">
                <a:latin typeface="微软雅黑" charset="-122"/>
                <a:ea typeface="微软雅黑" charset="-122"/>
              </a:rPr>
              <a:t> point</a:t>
            </a:r>
            <a:endParaRPr lang="zh-CN" altLang="en-US" sz="1600" dirty="0">
              <a:solidFill>
                <a:schemeClr val="tx1"/>
              </a:solidFill>
              <a:latin typeface="Microsoft YaHei" charset="-122"/>
              <a:ea typeface="Microsoft YaHei" charset="-122"/>
              <a:cs typeface="Microsoft YaHei" charset="-122"/>
            </a:endParaRPr>
          </a:p>
          <a:p>
            <a:pPr marL="257209" indent="-257209">
              <a:lnSpc>
                <a:spcPct val="150000"/>
              </a:lnSpc>
              <a:spcBef>
                <a:spcPts val="600"/>
              </a:spcBef>
              <a:spcAft>
                <a:spcPts val="600"/>
              </a:spcAft>
              <a:defRPr/>
            </a:pPr>
            <a:r>
              <a:rPr lang="en-US" altLang="zh-CN" sz="2100" dirty="0">
                <a:solidFill>
                  <a:schemeClr val="tx1"/>
                </a:solidFill>
                <a:latin typeface="Microsoft YaHei" charset="-122"/>
                <a:ea typeface="Microsoft YaHei" charset="-122"/>
                <a:cs typeface="Microsoft YaHei" charset="-122"/>
              </a:rPr>
              <a:t>3</a:t>
            </a:r>
            <a:r>
              <a:rPr lang="zh-CN" altLang="en-US" sz="2100" dirty="0">
                <a:solidFill>
                  <a:schemeClr val="tx1"/>
                </a:solidFill>
                <a:latin typeface="Microsoft YaHei" charset="-122"/>
                <a:ea typeface="Microsoft YaHei" charset="-122"/>
                <a:cs typeface="Microsoft YaHei" charset="-122"/>
              </a:rPr>
              <a:t>、第三个问题：零的表示？ </a:t>
            </a:r>
            <a:r>
              <a:rPr lang="en-US" altLang="zh-CN" sz="1600" dirty="0">
                <a:solidFill>
                  <a:schemeClr val="tx1"/>
                </a:solidFill>
                <a:latin typeface="Microsoft YaHei" charset="-122"/>
                <a:ea typeface="Microsoft YaHei" charset="-122"/>
                <a:cs typeface="Microsoft YaHei" charset="-122"/>
              </a:rPr>
              <a:t>Representation of zero</a:t>
            </a:r>
          </a:p>
          <a:p>
            <a:pPr marL="257209" indent="-257209">
              <a:lnSpc>
                <a:spcPct val="150000"/>
              </a:lnSpc>
              <a:spcBef>
                <a:spcPts val="600"/>
              </a:spcBef>
              <a:spcAft>
                <a:spcPts val="600"/>
              </a:spcAft>
              <a:defRPr/>
            </a:pPr>
            <a:r>
              <a:rPr lang="zh-CN" altLang="en-US" sz="1600" b="1" dirty="0">
                <a:solidFill>
                  <a:schemeClr val="tx1"/>
                </a:solidFill>
                <a:latin typeface="Microsoft YaHei" charset="-122"/>
                <a:ea typeface="Microsoft YaHei" charset="-122"/>
                <a:cs typeface="Microsoft YaHei" charset="-122"/>
              </a:rPr>
              <a:t>二进制补码表示</a:t>
            </a:r>
            <a:r>
              <a:rPr lang="zh-CN" altLang="en-US" sz="1600" dirty="0">
                <a:solidFill>
                  <a:schemeClr val="tx1"/>
                </a:solidFill>
                <a:latin typeface="Microsoft YaHei" charset="-122"/>
                <a:ea typeface="Microsoft YaHei" charset="-122"/>
                <a:cs typeface="Microsoft YaHei" charset="-122"/>
              </a:rPr>
              <a:t> </a:t>
            </a:r>
            <a:r>
              <a:rPr lang="en-US" altLang="zh-CN" sz="1600" dirty="0">
                <a:solidFill>
                  <a:schemeClr val="tx1"/>
                </a:solidFill>
                <a:latin typeface="Microsoft YaHei" charset="-122"/>
                <a:ea typeface="Microsoft YaHei" charset="-122"/>
                <a:cs typeface="Microsoft YaHei" charset="-122"/>
              </a:rPr>
              <a:t>two’s complement</a:t>
            </a:r>
            <a:r>
              <a:rPr lang="zh-CN" altLang="en-US" sz="1600" dirty="0">
                <a:solidFill>
                  <a:schemeClr val="tx1"/>
                </a:solidFill>
                <a:latin typeface="Microsoft YaHei" charset="-122"/>
                <a:ea typeface="Microsoft YaHei" charset="-122"/>
                <a:cs typeface="Microsoft YaHei" charset="-122"/>
              </a:rPr>
              <a:t> </a:t>
            </a:r>
            <a:r>
              <a:rPr lang="en-US" altLang="zh-CN" sz="1600" dirty="0">
                <a:solidFill>
                  <a:schemeClr val="tx1"/>
                </a:solidFill>
                <a:latin typeface="Microsoft YaHei" charset="-122"/>
                <a:ea typeface="Microsoft YaHei" charset="-122"/>
                <a:cs typeface="Microsoft YaHei" charset="-122"/>
              </a:rPr>
              <a:t>representation</a:t>
            </a:r>
            <a:r>
              <a:rPr lang="zh-CN" altLang="en-US" sz="1600" dirty="0">
                <a:solidFill>
                  <a:schemeClr val="tx1"/>
                </a:solidFill>
                <a:latin typeface="Microsoft YaHei" charset="-122"/>
                <a:ea typeface="Microsoft YaHei" charset="-122"/>
                <a:cs typeface="Microsoft YaHei" charset="-122"/>
              </a:rPr>
              <a:t> </a:t>
            </a:r>
            <a:endParaRPr lang="zh-CN" altLang="en-US" sz="2100" dirty="0">
              <a:solidFill>
                <a:schemeClr val="tx1"/>
              </a:solidFill>
              <a:latin typeface="Microsoft YaHei" charset="-122"/>
              <a:ea typeface="Microsoft YaHei" charset="-122"/>
              <a:cs typeface="Microsoft YaHei" charset="-122"/>
            </a:endParaRPr>
          </a:p>
          <a:p>
            <a:pPr marL="257209" indent="-257209">
              <a:lnSpc>
                <a:spcPct val="150000"/>
              </a:lnSpc>
              <a:spcBef>
                <a:spcPts val="600"/>
              </a:spcBef>
              <a:spcAft>
                <a:spcPts val="600"/>
              </a:spcAft>
              <a:defRPr/>
            </a:pPr>
            <a:r>
              <a:rPr lang="en-US" altLang="zh-CN" sz="2100" dirty="0">
                <a:solidFill>
                  <a:schemeClr val="tx1"/>
                </a:solidFill>
                <a:latin typeface="Microsoft YaHei" charset="-122"/>
                <a:ea typeface="Microsoft YaHei" charset="-122"/>
                <a:cs typeface="Microsoft YaHei" charset="-122"/>
              </a:rPr>
              <a:t>4</a:t>
            </a:r>
            <a:r>
              <a:rPr lang="zh-CN" altLang="en-US" sz="2100" dirty="0">
                <a:solidFill>
                  <a:schemeClr val="tx1"/>
                </a:solidFill>
                <a:latin typeface="Microsoft YaHei" charset="-122"/>
                <a:ea typeface="Microsoft YaHei" charset="-122"/>
                <a:cs typeface="Microsoft YaHei" charset="-122"/>
              </a:rPr>
              <a:t>、第四个问题：实数的表示？ </a:t>
            </a:r>
            <a:r>
              <a:rPr lang="en-US" altLang="zh-CN" sz="1600" dirty="0">
                <a:solidFill>
                  <a:schemeClr val="tx1"/>
                </a:solidFill>
                <a:latin typeface="Microsoft YaHei" charset="-122"/>
                <a:ea typeface="Microsoft YaHei" charset="-122"/>
                <a:cs typeface="Microsoft YaHei" charset="-122"/>
              </a:rPr>
              <a:t>Representation of real</a:t>
            </a:r>
            <a:r>
              <a:rPr lang="zh-CN" altLang="en-US" sz="1600" dirty="0">
                <a:solidFill>
                  <a:schemeClr val="tx1"/>
                </a:solidFill>
                <a:latin typeface="Microsoft YaHei" charset="-122"/>
                <a:ea typeface="Microsoft YaHei" charset="-122"/>
                <a:cs typeface="Microsoft YaHei" charset="-122"/>
              </a:rPr>
              <a:t> </a:t>
            </a:r>
            <a:r>
              <a:rPr lang="en-US" altLang="zh-CN" sz="1600" dirty="0">
                <a:solidFill>
                  <a:schemeClr val="tx1"/>
                </a:solidFill>
                <a:latin typeface="Microsoft YaHei" charset="-122"/>
                <a:ea typeface="Microsoft YaHei" charset="-122"/>
                <a:cs typeface="Microsoft YaHei" charset="-122"/>
              </a:rPr>
              <a:t>number</a:t>
            </a:r>
          </a:p>
          <a:p>
            <a:pPr marL="257209" indent="-257209">
              <a:lnSpc>
                <a:spcPct val="150000"/>
              </a:lnSpc>
              <a:spcBef>
                <a:spcPts val="600"/>
              </a:spcBef>
              <a:spcAft>
                <a:spcPts val="600"/>
              </a:spcAft>
              <a:defRPr/>
            </a:pPr>
            <a:r>
              <a:rPr lang="zh-CN" altLang="en-US" sz="1600" b="1" dirty="0">
                <a:latin typeface="微软雅黑" charset="-122"/>
                <a:ea typeface="微软雅黑" charset="-122"/>
              </a:rPr>
              <a:t>将实数分成两部分：尾数和指数</a:t>
            </a:r>
            <a:r>
              <a:rPr lang="en-US" altLang="zh-CN" sz="1600" b="1" dirty="0">
                <a:latin typeface="微软雅黑" charset="-122"/>
                <a:ea typeface="微软雅黑" charset="-122"/>
              </a:rPr>
              <a:t>(</a:t>
            </a:r>
            <a:r>
              <a:rPr lang="zh-CN" altLang="en-US" sz="1600" b="1" dirty="0">
                <a:latin typeface="微软雅黑" charset="-122"/>
                <a:ea typeface="微软雅黑" charset="-122"/>
              </a:rPr>
              <a:t>阶码</a:t>
            </a:r>
            <a:r>
              <a:rPr lang="en-US" altLang="zh-CN" sz="1600" b="1" dirty="0">
                <a:latin typeface="微软雅黑" charset="-122"/>
                <a:ea typeface="微软雅黑" charset="-122"/>
              </a:rPr>
              <a:t>)—</a:t>
            </a:r>
            <a:r>
              <a:rPr lang="zh-CN" altLang="en-US" sz="1600" b="1" dirty="0">
                <a:latin typeface="微软雅黑" charset="-122"/>
                <a:ea typeface="微软雅黑" charset="-122"/>
              </a:rPr>
              <a:t>浮点数的表示 </a:t>
            </a:r>
            <a:r>
              <a:rPr lang="en-US" altLang="zh-CN" sz="1600" dirty="0">
                <a:solidFill>
                  <a:schemeClr val="tx1"/>
                </a:solidFill>
                <a:latin typeface="Microsoft YaHei" charset="-122"/>
                <a:ea typeface="Microsoft YaHei" charset="-122"/>
                <a:cs typeface="Microsoft YaHei" charset="-122"/>
              </a:rPr>
              <a:t>Float point representation</a:t>
            </a:r>
            <a:endParaRPr lang="zh-CN" altLang="en-US" sz="1600" dirty="0">
              <a:solidFill>
                <a:schemeClr val="tx1"/>
              </a:solidFill>
              <a:latin typeface="Microsoft YaHei" charset="-122"/>
              <a:ea typeface="Microsoft YaHei" charset="-122"/>
              <a:cs typeface="Microsoft YaHei" charset="-122"/>
            </a:endParaRPr>
          </a:p>
        </p:txBody>
      </p:sp>
      <p:sp>
        <p:nvSpPr>
          <p:cNvPr id="30" name="_s1031"/>
          <p:cNvSpPr>
            <a:spLocks noChangeArrowheads="1"/>
          </p:cNvSpPr>
          <p:nvPr/>
        </p:nvSpPr>
        <p:spPr bwMode="auto">
          <a:xfrm>
            <a:off x="802878" y="1268760"/>
            <a:ext cx="3289784" cy="482600"/>
          </a:xfrm>
          <a:prstGeom prst="roundRect">
            <a:avLst>
              <a:gd name="adj" fmla="val 16667"/>
            </a:avLst>
          </a:prstGeom>
          <a:solidFill>
            <a:srgbClr val="C00000"/>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67509" tIns="35105" rIns="67509" bIns="35105"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2400" b="1" dirty="0">
                <a:solidFill>
                  <a:schemeClr val="bg1"/>
                </a:solidFill>
                <a:latin typeface="Microsoft YaHei" charset="-122"/>
                <a:ea typeface="Microsoft YaHei" charset="-122"/>
                <a:cs typeface="Microsoft YaHei" charset="-122"/>
              </a:rPr>
              <a:t>要解决的问题</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7889" name="Picture 5" descr="ws_16C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128" y="2333483"/>
            <a:ext cx="4197499" cy="3431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2"/>
          <p:cNvSpPr>
            <a:spLocks noGrp="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700" b="1">
                <a:solidFill>
                  <a:schemeClr val="bg1"/>
                </a:solidFill>
                <a:latin typeface="微软雅黑" charset="-122"/>
              </a:rPr>
              <a:t>2.4.8  </a:t>
            </a:r>
            <a:r>
              <a:rPr lang="zh-CN" altLang="en-US" sz="2700" b="1">
                <a:solidFill>
                  <a:schemeClr val="bg1"/>
                </a:solidFill>
                <a:latin typeface="微软雅黑" charset="-122"/>
              </a:rPr>
              <a:t>基本指令和指令类型</a:t>
            </a:r>
            <a:endParaRPr lang="en-US" altLang="zh-CN" sz="2700" b="1">
              <a:solidFill>
                <a:schemeClr val="bg1"/>
              </a:solidFill>
              <a:latin typeface="微软雅黑" charset="-122"/>
            </a:endParaRPr>
          </a:p>
        </p:txBody>
      </p:sp>
      <p:sp>
        <p:nvSpPr>
          <p:cNvPr id="37891" name="AutoShape 6" descr="http://fzone.oushinet.com/bbs/data/attachment/forum/201405/16/051142lrtiydwxrn1xz0lw.jpg"/>
          <p:cNvSpPr>
            <a:spLocks noChangeAspect="1" noChangeArrowheads="1"/>
          </p:cNvSpPr>
          <p:nvPr/>
        </p:nvSpPr>
        <p:spPr bwMode="auto">
          <a:xfrm>
            <a:off x="-72638" y="-613252"/>
            <a:ext cx="228631" cy="22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7892" name="TextBox 6"/>
          <p:cNvSpPr txBox="1">
            <a:spLocks noChangeArrowheads="1"/>
          </p:cNvSpPr>
          <p:nvPr/>
        </p:nvSpPr>
        <p:spPr bwMode="auto">
          <a:xfrm>
            <a:off x="1711152" y="1516607"/>
            <a:ext cx="5550225" cy="444161"/>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20000"/>
              </a:lnSpc>
              <a:spcBef>
                <a:spcPts val="450"/>
              </a:spcBef>
              <a:buClr>
                <a:schemeClr val="tx2"/>
              </a:buClr>
            </a:pPr>
            <a:r>
              <a:rPr kumimoji="1" lang="zh-CN" altLang="en-US">
                <a:solidFill>
                  <a:schemeClr val="bg1"/>
                </a:solidFill>
                <a:latin typeface="微软雅黑" charset="-122"/>
                <a:ea typeface="微软雅黑" charset="-122"/>
              </a:rPr>
              <a:t>程序控制指令之</a:t>
            </a:r>
            <a:r>
              <a:rPr kumimoji="1" lang="zh-CN" altLang="en-US">
                <a:solidFill>
                  <a:srgbClr val="FFFF00"/>
                </a:solidFill>
                <a:latin typeface="微软雅黑" charset="-122"/>
                <a:ea typeface="微软雅黑" charset="-122"/>
              </a:rPr>
              <a:t>子程序调用和返回指令</a:t>
            </a:r>
          </a:p>
        </p:txBody>
      </p:sp>
      <p:sp>
        <p:nvSpPr>
          <p:cNvPr id="37893" name="矩形 29"/>
          <p:cNvSpPr>
            <a:spLocks noChangeArrowheads="1"/>
          </p:cNvSpPr>
          <p:nvPr/>
        </p:nvSpPr>
        <p:spPr bwMode="auto">
          <a:xfrm>
            <a:off x="5968190" y="3209897"/>
            <a:ext cx="2926937" cy="42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zh-CN" altLang="en-US" sz="1950">
                <a:solidFill>
                  <a:srgbClr val="0000BF"/>
                </a:solidFill>
                <a:latin typeface="微软雅黑" charset="-122"/>
                <a:ea typeface="微软雅黑" charset="-122"/>
              </a:rPr>
              <a:t>子程序设计应解决的问题</a:t>
            </a:r>
            <a:endParaRPr kumimoji="1" lang="en-US" altLang="zh-CN" sz="1950">
              <a:solidFill>
                <a:srgbClr val="0000BF"/>
              </a:solidFill>
              <a:latin typeface="微软雅黑" charset="-122"/>
              <a:ea typeface="微软雅黑" charset="-122"/>
            </a:endParaRPr>
          </a:p>
        </p:txBody>
      </p:sp>
      <p:sp>
        <p:nvSpPr>
          <p:cNvPr id="37894" name="矩形 13"/>
          <p:cNvSpPr>
            <a:spLocks noChangeArrowheads="1"/>
          </p:cNvSpPr>
          <p:nvPr/>
        </p:nvSpPr>
        <p:spPr bwMode="auto">
          <a:xfrm>
            <a:off x="5737179" y="3595709"/>
            <a:ext cx="3190100" cy="38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en-US" altLang="zh-CN" sz="1725">
                <a:solidFill>
                  <a:schemeClr val="tx1"/>
                </a:solidFill>
                <a:latin typeface="微软雅黑" charset="-122"/>
                <a:ea typeface="微软雅黑" charset="-122"/>
              </a:rPr>
              <a:t>1</a:t>
            </a:r>
            <a:r>
              <a:rPr kumimoji="1" lang="zh-CN" altLang="en-US" sz="1725">
                <a:solidFill>
                  <a:schemeClr val="tx1"/>
                </a:solidFill>
                <a:latin typeface="微软雅黑" charset="-122"/>
                <a:ea typeface="微软雅黑" charset="-122"/>
              </a:rPr>
              <a:t>、调用程序与子程序间的转返</a:t>
            </a:r>
            <a:endParaRPr kumimoji="1" lang="en-US" altLang="zh-CN" sz="1725">
              <a:solidFill>
                <a:schemeClr val="tx1"/>
              </a:solidFill>
              <a:latin typeface="微软雅黑" charset="-122"/>
              <a:ea typeface="微软雅黑" charset="-122"/>
            </a:endParaRPr>
          </a:p>
        </p:txBody>
      </p:sp>
      <p:sp>
        <p:nvSpPr>
          <p:cNvPr id="37895" name="矩形 15"/>
          <p:cNvSpPr>
            <a:spLocks noChangeArrowheads="1"/>
          </p:cNvSpPr>
          <p:nvPr/>
        </p:nvSpPr>
        <p:spPr bwMode="auto">
          <a:xfrm>
            <a:off x="5732416" y="3982713"/>
            <a:ext cx="3190100" cy="676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en-US" altLang="zh-CN" sz="1725" dirty="0">
                <a:solidFill>
                  <a:schemeClr val="tx1"/>
                </a:solidFill>
                <a:latin typeface="微软雅黑" charset="-122"/>
                <a:ea typeface="微软雅黑" charset="-122"/>
              </a:rPr>
              <a:t>2</a:t>
            </a:r>
            <a:r>
              <a:rPr kumimoji="1" lang="zh-CN" altLang="en-US" sz="1725" dirty="0">
                <a:solidFill>
                  <a:schemeClr val="tx1"/>
                </a:solidFill>
                <a:latin typeface="微软雅黑" charset="-122"/>
                <a:ea typeface="微软雅黑" charset="-122"/>
              </a:rPr>
              <a:t>、调用程序与子程序间的参数传递 </a:t>
            </a:r>
            <a:endParaRPr kumimoji="1" lang="en-US" altLang="zh-CN" sz="1725" dirty="0">
              <a:solidFill>
                <a:schemeClr val="tx1"/>
              </a:solidFill>
              <a:latin typeface="微软雅黑" charset="-122"/>
              <a:ea typeface="微软雅黑" charset="-122"/>
            </a:endParaRPr>
          </a:p>
        </p:txBody>
      </p:sp>
      <p:sp>
        <p:nvSpPr>
          <p:cNvPr id="19" name="矩形 18"/>
          <p:cNvSpPr>
            <a:spLocks noChangeArrowheads="1"/>
          </p:cNvSpPr>
          <p:nvPr/>
        </p:nvSpPr>
        <p:spPr bwMode="auto">
          <a:xfrm>
            <a:off x="5732415" y="4581675"/>
            <a:ext cx="3411585" cy="676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en-US" altLang="zh-CN" sz="1725" dirty="0">
                <a:solidFill>
                  <a:schemeClr val="tx1"/>
                </a:solidFill>
                <a:latin typeface="微软雅黑" charset="-122"/>
                <a:ea typeface="微软雅黑" charset="-122"/>
              </a:rPr>
              <a:t>3</a:t>
            </a:r>
            <a:r>
              <a:rPr kumimoji="1" lang="zh-CN" altLang="en-US" sz="1725" dirty="0">
                <a:solidFill>
                  <a:schemeClr val="tx1"/>
                </a:solidFill>
                <a:latin typeface="微软雅黑" charset="-122"/>
                <a:ea typeface="微软雅黑" charset="-122"/>
              </a:rPr>
              <a:t>、调用程序和子程序公用寄存器的问题</a:t>
            </a:r>
            <a:endParaRPr kumimoji="1" lang="en-US" altLang="zh-CN" sz="1725" dirty="0">
              <a:solidFill>
                <a:schemeClr val="tx1"/>
              </a:solidFill>
              <a:latin typeface="微软雅黑" charset="-122"/>
              <a:ea typeface="微软雅黑" charset="-122"/>
            </a:endParaRPr>
          </a:p>
        </p:txBody>
      </p:sp>
      <p:sp>
        <p:nvSpPr>
          <p:cNvPr id="20" name="TextBox 19"/>
          <p:cNvSpPr txBox="1">
            <a:spLocks noChangeArrowheads="1"/>
          </p:cNvSpPr>
          <p:nvPr/>
        </p:nvSpPr>
        <p:spPr bwMode="auto">
          <a:xfrm flipH="1">
            <a:off x="-5954" y="2946735"/>
            <a:ext cx="5019138" cy="1873097"/>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20000"/>
              </a:lnSpc>
              <a:spcAft>
                <a:spcPts val="600"/>
              </a:spcAft>
              <a:buFont typeface="Wingdings" charset="2"/>
              <a:buChar char="Ø"/>
            </a:pPr>
            <a:r>
              <a:rPr lang="zh-CN" altLang="en-US" sz="1800">
                <a:solidFill>
                  <a:schemeClr val="bg1"/>
                </a:solidFill>
                <a:latin typeface="微软雅黑" charset="-122"/>
                <a:ea typeface="微软雅黑" charset="-122"/>
              </a:rPr>
              <a:t>在子程序的开始处保护现场，返回前恢复现场</a:t>
            </a:r>
            <a:endParaRPr lang="en-US" altLang="zh-CN" sz="1800">
              <a:solidFill>
                <a:schemeClr val="bg1"/>
              </a:solidFill>
              <a:latin typeface="微软雅黑" charset="-122"/>
              <a:ea typeface="微软雅黑" charset="-122"/>
            </a:endParaRPr>
          </a:p>
          <a:p>
            <a:pPr>
              <a:lnSpc>
                <a:spcPct val="120000"/>
              </a:lnSpc>
              <a:spcAft>
                <a:spcPts val="600"/>
              </a:spcAft>
              <a:buFont typeface="Wingdings" charset="2"/>
              <a:buChar char="Ø"/>
            </a:pPr>
            <a:r>
              <a:rPr lang="zh-CN" altLang="en-US" sz="1800">
                <a:solidFill>
                  <a:schemeClr val="bg1"/>
                </a:solidFill>
                <a:latin typeface="微软雅黑" charset="-122"/>
                <a:ea typeface="微软雅黑" charset="-122"/>
              </a:rPr>
              <a:t>保护和恢复现场的原则：破坏什么现场就保护什么现场，保护什么现场就恢复什么现场</a:t>
            </a:r>
          </a:p>
          <a:p>
            <a:pPr>
              <a:lnSpc>
                <a:spcPct val="120000"/>
              </a:lnSpc>
              <a:buFont typeface="Wingdings" charset="2"/>
              <a:buChar char="Ø"/>
            </a:pPr>
            <a:r>
              <a:rPr lang="zh-CN" altLang="en-US" sz="1800">
                <a:solidFill>
                  <a:schemeClr val="bg1"/>
                </a:solidFill>
                <a:latin typeface="微软雅黑" charset="-122"/>
                <a:ea typeface="微软雅黑" charset="-122"/>
              </a:rPr>
              <a:t>用</a:t>
            </a:r>
            <a:r>
              <a:rPr lang="en-US" altLang="zh-CN" sz="1800">
                <a:solidFill>
                  <a:schemeClr val="bg1"/>
                </a:solidFill>
                <a:latin typeface="微软雅黑" charset="-122"/>
                <a:ea typeface="微软雅黑" charset="-122"/>
              </a:rPr>
              <a:t>PUSH</a:t>
            </a:r>
            <a:r>
              <a:rPr lang="zh-CN" altLang="en-US" sz="1800">
                <a:solidFill>
                  <a:schemeClr val="bg1"/>
                </a:solidFill>
                <a:latin typeface="微软雅黑" charset="-122"/>
                <a:ea typeface="微软雅黑" charset="-122"/>
              </a:rPr>
              <a:t>指令构成保护程序段，</a:t>
            </a:r>
            <a:r>
              <a:rPr lang="en-US" altLang="zh-CN" sz="1800">
                <a:solidFill>
                  <a:schemeClr val="bg1"/>
                </a:solidFill>
                <a:latin typeface="微软雅黑" charset="-122"/>
                <a:ea typeface="微软雅黑" charset="-122"/>
              </a:rPr>
              <a:t>POP</a:t>
            </a:r>
            <a:r>
              <a:rPr lang="zh-CN" altLang="en-US" sz="1800">
                <a:solidFill>
                  <a:schemeClr val="bg1"/>
                </a:solidFill>
                <a:latin typeface="微软雅黑" charset="-122"/>
                <a:ea typeface="微软雅黑" charset="-122"/>
              </a:rPr>
              <a:t>指令构成恢复程序段，注意进出栈的顺序是相反的</a:t>
            </a:r>
          </a:p>
        </p:txBody>
      </p:sp>
    </p:spTree>
    <p:extLst>
      <p:ext uri="{BB962C8B-B14F-4D97-AF65-F5344CB8AC3E}">
        <p14:creationId xmlns:p14="http://schemas.microsoft.com/office/powerpoint/2010/main" val="19119011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amond(in)">
                                      <p:cBhvr>
                                        <p:cTn id="12"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700" b="1">
                <a:solidFill>
                  <a:schemeClr val="bg1"/>
                </a:solidFill>
                <a:latin typeface="微软雅黑" charset="-122"/>
              </a:rPr>
              <a:t>2.4.8  </a:t>
            </a:r>
            <a:r>
              <a:rPr lang="zh-CN" altLang="en-US" sz="2700" b="1">
                <a:solidFill>
                  <a:schemeClr val="bg1"/>
                </a:solidFill>
                <a:latin typeface="微软雅黑" charset="-122"/>
              </a:rPr>
              <a:t>基本指令和指令类型</a:t>
            </a:r>
            <a:endParaRPr lang="en-US" altLang="zh-CN" sz="2700" b="1">
              <a:solidFill>
                <a:schemeClr val="bg1"/>
              </a:solidFill>
              <a:latin typeface="微软雅黑" charset="-122"/>
            </a:endParaRPr>
          </a:p>
        </p:txBody>
      </p:sp>
      <p:sp>
        <p:nvSpPr>
          <p:cNvPr id="39938" name="AutoShape 6" descr="http://fzone.oushinet.com/bbs/data/attachment/forum/201405/16/051142lrtiydwxrn1xz0lw.jpg"/>
          <p:cNvSpPr>
            <a:spLocks noChangeAspect="1" noChangeArrowheads="1"/>
          </p:cNvSpPr>
          <p:nvPr/>
        </p:nvSpPr>
        <p:spPr bwMode="auto">
          <a:xfrm>
            <a:off x="-72638" y="-613252"/>
            <a:ext cx="228631" cy="22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9939" name="TextBox 6"/>
          <p:cNvSpPr txBox="1">
            <a:spLocks noChangeArrowheads="1"/>
          </p:cNvSpPr>
          <p:nvPr/>
        </p:nvSpPr>
        <p:spPr bwMode="auto">
          <a:xfrm>
            <a:off x="1711152" y="1516607"/>
            <a:ext cx="5550225" cy="444161"/>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20000"/>
              </a:lnSpc>
              <a:spcBef>
                <a:spcPts val="450"/>
              </a:spcBef>
              <a:buClr>
                <a:schemeClr val="tx2"/>
              </a:buClr>
            </a:pPr>
            <a:r>
              <a:rPr kumimoji="1" lang="zh-CN" altLang="en-US">
                <a:solidFill>
                  <a:schemeClr val="bg1"/>
                </a:solidFill>
                <a:latin typeface="微软雅黑" charset="-122"/>
                <a:ea typeface="微软雅黑" charset="-122"/>
              </a:rPr>
              <a:t>程序控制指令之</a:t>
            </a:r>
            <a:r>
              <a:rPr kumimoji="1" lang="zh-CN" altLang="en-US">
                <a:solidFill>
                  <a:srgbClr val="FFFF00"/>
                </a:solidFill>
                <a:latin typeface="微软雅黑" charset="-122"/>
                <a:ea typeface="微软雅黑" charset="-122"/>
              </a:rPr>
              <a:t>子程序调用和返回指令</a:t>
            </a:r>
          </a:p>
        </p:txBody>
      </p:sp>
      <p:sp>
        <p:nvSpPr>
          <p:cNvPr id="30" name="矩形 29"/>
          <p:cNvSpPr>
            <a:spLocks noChangeArrowheads="1"/>
          </p:cNvSpPr>
          <p:nvPr/>
        </p:nvSpPr>
        <p:spPr bwMode="auto">
          <a:xfrm>
            <a:off x="612061" y="2011972"/>
            <a:ext cx="5904155"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zh-CN" altLang="en-US" dirty="0">
                <a:solidFill>
                  <a:srgbClr val="0000BF"/>
                </a:solidFill>
                <a:latin typeface="微软雅黑" charset="-122"/>
                <a:ea typeface="微软雅黑" charset="-122"/>
              </a:rPr>
              <a:t>子程序的结构（编译后机器代码的视角）</a:t>
            </a:r>
            <a:endParaRPr kumimoji="1" lang="en-US" altLang="zh-CN" dirty="0">
              <a:solidFill>
                <a:srgbClr val="0000BF"/>
              </a:solidFill>
              <a:latin typeface="微软雅黑" charset="-122"/>
              <a:ea typeface="微软雅黑" charset="-122"/>
            </a:endParaRPr>
          </a:p>
        </p:txBody>
      </p:sp>
      <p:sp>
        <p:nvSpPr>
          <p:cNvPr id="14" name="矩形 13"/>
          <p:cNvSpPr>
            <a:spLocks noChangeArrowheads="1"/>
          </p:cNvSpPr>
          <p:nvPr/>
        </p:nvSpPr>
        <p:spPr bwMode="auto">
          <a:xfrm>
            <a:off x="827593" y="2451370"/>
            <a:ext cx="7920871" cy="2419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20000"/>
              </a:lnSpc>
              <a:buFont typeface="Wingdings" charset="2"/>
              <a:buChar char="Ø"/>
            </a:pPr>
            <a:r>
              <a:rPr kumimoji="1" lang="zh-CN" altLang="en-US" sz="2100" dirty="0">
                <a:solidFill>
                  <a:schemeClr val="tx1"/>
                </a:solidFill>
                <a:latin typeface="微软雅黑" charset="-122"/>
                <a:ea typeface="微软雅黑" charset="-122"/>
              </a:rPr>
              <a:t>保存子程序运行时将被破坏的寄存器的内容，即保存现场</a:t>
            </a:r>
            <a:endParaRPr kumimoji="1" lang="en-US" altLang="zh-CN" sz="2100" dirty="0">
              <a:solidFill>
                <a:schemeClr val="tx1"/>
              </a:solidFill>
              <a:latin typeface="微软雅黑" charset="-122"/>
              <a:ea typeface="微软雅黑" charset="-122"/>
            </a:endParaRPr>
          </a:p>
          <a:p>
            <a:pPr>
              <a:lnSpc>
                <a:spcPct val="120000"/>
              </a:lnSpc>
              <a:buFont typeface="Wingdings" charset="2"/>
              <a:buChar char="Ø"/>
            </a:pPr>
            <a:r>
              <a:rPr kumimoji="1" lang="zh-CN" altLang="en-US" sz="2100" dirty="0">
                <a:solidFill>
                  <a:schemeClr val="tx1"/>
                </a:solidFill>
                <a:latin typeface="微软雅黑" charset="-122"/>
                <a:ea typeface="微软雅黑" charset="-122"/>
              </a:rPr>
              <a:t>依入口参数从指定位置取要加工处理的信息</a:t>
            </a:r>
            <a:endParaRPr kumimoji="1" lang="en-US" altLang="zh-CN" sz="2100" dirty="0">
              <a:solidFill>
                <a:schemeClr val="tx1"/>
              </a:solidFill>
              <a:latin typeface="微软雅黑" charset="-122"/>
              <a:ea typeface="微软雅黑" charset="-122"/>
            </a:endParaRPr>
          </a:p>
          <a:p>
            <a:pPr>
              <a:lnSpc>
                <a:spcPct val="120000"/>
              </a:lnSpc>
              <a:buFont typeface="Wingdings" charset="2"/>
              <a:buChar char="Ø"/>
            </a:pPr>
            <a:r>
              <a:rPr kumimoji="1" lang="zh-CN" altLang="en-US" sz="2100" dirty="0">
                <a:solidFill>
                  <a:schemeClr val="tx1"/>
                </a:solidFill>
                <a:latin typeface="微软雅黑" charset="-122"/>
                <a:ea typeface="微软雅黑" charset="-122"/>
              </a:rPr>
              <a:t>加工处理</a:t>
            </a:r>
            <a:endParaRPr kumimoji="1" lang="en-US" altLang="zh-CN" sz="2100" dirty="0">
              <a:solidFill>
                <a:schemeClr val="tx1"/>
              </a:solidFill>
              <a:latin typeface="微软雅黑" charset="-122"/>
              <a:ea typeface="微软雅黑" charset="-122"/>
            </a:endParaRPr>
          </a:p>
          <a:p>
            <a:pPr>
              <a:lnSpc>
                <a:spcPct val="120000"/>
              </a:lnSpc>
              <a:buFont typeface="Wingdings" charset="2"/>
              <a:buChar char="Ø"/>
            </a:pPr>
            <a:r>
              <a:rPr kumimoji="1" lang="zh-CN" altLang="en-US" sz="2100" dirty="0">
                <a:solidFill>
                  <a:schemeClr val="tx1"/>
                </a:solidFill>
                <a:latin typeface="微软雅黑" charset="-122"/>
                <a:ea typeface="微软雅黑" charset="-122"/>
              </a:rPr>
              <a:t>依出口参数向指定位置送经加工处理后的结果信息</a:t>
            </a:r>
            <a:endParaRPr kumimoji="1" lang="en-US" altLang="zh-CN" sz="2100" dirty="0">
              <a:solidFill>
                <a:schemeClr val="tx1"/>
              </a:solidFill>
              <a:latin typeface="微软雅黑" charset="-122"/>
              <a:ea typeface="微软雅黑" charset="-122"/>
            </a:endParaRPr>
          </a:p>
          <a:p>
            <a:pPr>
              <a:lnSpc>
                <a:spcPct val="120000"/>
              </a:lnSpc>
              <a:buFont typeface="Wingdings" charset="2"/>
              <a:buChar char="Ø"/>
            </a:pPr>
            <a:r>
              <a:rPr kumimoji="1" lang="zh-CN" altLang="en-US" sz="2100" dirty="0">
                <a:solidFill>
                  <a:schemeClr val="tx1"/>
                </a:solidFill>
                <a:latin typeface="微软雅黑" charset="-122"/>
                <a:ea typeface="微软雅黑" charset="-122"/>
              </a:rPr>
              <a:t>将进入子程序时保存的寄存器的内容送回寄存器，即恢复现场</a:t>
            </a:r>
            <a:endParaRPr kumimoji="1" lang="en-US" altLang="zh-CN" sz="2100" dirty="0">
              <a:solidFill>
                <a:schemeClr val="tx1"/>
              </a:solidFill>
              <a:latin typeface="微软雅黑" charset="-122"/>
              <a:ea typeface="微软雅黑" charset="-122"/>
            </a:endParaRPr>
          </a:p>
          <a:p>
            <a:pPr>
              <a:lnSpc>
                <a:spcPct val="120000"/>
              </a:lnSpc>
              <a:buFont typeface="Wingdings" charset="2"/>
              <a:buChar char="Ø"/>
            </a:pPr>
            <a:r>
              <a:rPr kumimoji="1" lang="zh-CN" altLang="en-US" sz="2100" dirty="0">
                <a:solidFill>
                  <a:schemeClr val="tx1"/>
                </a:solidFill>
                <a:latin typeface="微软雅黑" charset="-122"/>
                <a:ea typeface="微软雅黑" charset="-122"/>
              </a:rPr>
              <a:t>返回调用程序 </a:t>
            </a:r>
            <a:endParaRPr kumimoji="1" lang="en-US" altLang="zh-CN" sz="2100" dirty="0">
              <a:solidFill>
                <a:schemeClr val="tx1"/>
              </a:solidFill>
              <a:latin typeface="微软雅黑" charset="-122"/>
              <a:ea typeface="微软雅黑" charset="-122"/>
            </a:endParaRPr>
          </a:p>
        </p:txBody>
      </p:sp>
    </p:spTree>
    <p:extLst>
      <p:ext uri="{BB962C8B-B14F-4D97-AF65-F5344CB8AC3E}">
        <p14:creationId xmlns:p14="http://schemas.microsoft.com/office/powerpoint/2010/main" val="2199752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700" b="1">
                <a:solidFill>
                  <a:schemeClr val="bg1"/>
                </a:solidFill>
                <a:latin typeface="微软雅黑" charset="-122"/>
              </a:rPr>
              <a:t>2.4.8  </a:t>
            </a:r>
            <a:r>
              <a:rPr lang="zh-CN" altLang="en-US" sz="2700" b="1">
                <a:solidFill>
                  <a:schemeClr val="bg1"/>
                </a:solidFill>
                <a:latin typeface="微软雅黑" charset="-122"/>
              </a:rPr>
              <a:t>基本指令和指令类型</a:t>
            </a:r>
            <a:endParaRPr lang="en-US" altLang="zh-CN" sz="2700" b="1">
              <a:solidFill>
                <a:schemeClr val="bg1"/>
              </a:solidFill>
              <a:latin typeface="微软雅黑" charset="-122"/>
            </a:endParaRPr>
          </a:p>
        </p:txBody>
      </p:sp>
      <p:sp>
        <p:nvSpPr>
          <p:cNvPr id="41986" name="AutoShape 6" descr="http://fzone.oushinet.com/bbs/data/attachment/forum/201405/16/051142lrtiydwxrn1xz0lw.jpg"/>
          <p:cNvSpPr>
            <a:spLocks noChangeAspect="1" noChangeArrowheads="1"/>
          </p:cNvSpPr>
          <p:nvPr/>
        </p:nvSpPr>
        <p:spPr bwMode="auto">
          <a:xfrm>
            <a:off x="-72638" y="-613252"/>
            <a:ext cx="228631" cy="22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41987" name="TextBox 6"/>
          <p:cNvSpPr txBox="1">
            <a:spLocks noChangeArrowheads="1"/>
          </p:cNvSpPr>
          <p:nvPr/>
        </p:nvSpPr>
        <p:spPr bwMode="auto">
          <a:xfrm>
            <a:off x="3188909" y="1527325"/>
            <a:ext cx="2422047" cy="444161"/>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20000"/>
              </a:lnSpc>
              <a:spcBef>
                <a:spcPts val="450"/>
              </a:spcBef>
              <a:buClr>
                <a:schemeClr val="tx2"/>
              </a:buClr>
            </a:pPr>
            <a:r>
              <a:rPr kumimoji="1" lang="zh-CN" altLang="en-US">
                <a:solidFill>
                  <a:schemeClr val="bg1"/>
                </a:solidFill>
                <a:latin typeface="微软雅黑" charset="-122"/>
                <a:ea typeface="微软雅黑" charset="-122"/>
              </a:rPr>
              <a:t>输入输出指令</a:t>
            </a:r>
          </a:p>
        </p:txBody>
      </p:sp>
      <p:sp>
        <p:nvSpPr>
          <p:cNvPr id="22" name="矩形 21"/>
          <p:cNvSpPr>
            <a:spLocks noChangeArrowheads="1"/>
          </p:cNvSpPr>
          <p:nvPr/>
        </p:nvSpPr>
        <p:spPr bwMode="auto">
          <a:xfrm>
            <a:off x="1103854" y="2192970"/>
            <a:ext cx="6906524" cy="3080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ts val="3375"/>
              </a:lnSpc>
              <a:buFont typeface="Wingdings" charset="2"/>
              <a:buChar char="Ø"/>
            </a:pPr>
            <a:r>
              <a:rPr kumimoji="1" lang="zh-CN" altLang="en-US" sz="2100">
                <a:latin typeface="微软雅黑" charset="-122"/>
                <a:ea typeface="微软雅黑" charset="-122"/>
              </a:rPr>
              <a:t>专用的</a:t>
            </a:r>
            <a:r>
              <a:rPr kumimoji="1" lang="en-US" altLang="zh-CN" sz="2100">
                <a:latin typeface="微软雅黑" charset="-122"/>
                <a:ea typeface="微软雅黑" charset="-122"/>
              </a:rPr>
              <a:t>I/O</a:t>
            </a:r>
            <a:r>
              <a:rPr kumimoji="1" lang="zh-CN" altLang="en-US" sz="2100">
                <a:latin typeface="微软雅黑" charset="-122"/>
                <a:ea typeface="微软雅黑" charset="-122"/>
              </a:rPr>
              <a:t>指令</a:t>
            </a:r>
            <a:r>
              <a:rPr kumimoji="1" lang="zh-CN" altLang="en-US" sz="2100">
                <a:solidFill>
                  <a:schemeClr val="tx1"/>
                </a:solidFill>
                <a:latin typeface="微软雅黑" charset="-122"/>
                <a:ea typeface="微软雅黑" charset="-122"/>
              </a:rPr>
              <a:t>：通常包含两个操作数（数据的地址，外部设备的地址）</a:t>
            </a:r>
          </a:p>
          <a:p>
            <a:pPr>
              <a:lnSpc>
                <a:spcPts val="2850"/>
              </a:lnSpc>
            </a:pPr>
            <a:r>
              <a:rPr kumimoji="1" lang="en-US" altLang="zh-CN" sz="2100">
                <a:solidFill>
                  <a:schemeClr val="tx1"/>
                </a:solidFill>
                <a:latin typeface="微软雅黑" charset="-122"/>
                <a:ea typeface="微软雅黑" charset="-122"/>
              </a:rPr>
              <a:t>         </a:t>
            </a:r>
            <a:r>
              <a:rPr kumimoji="1" lang="zh-CN" altLang="en-US" sz="2100">
                <a:solidFill>
                  <a:srgbClr val="0000BF"/>
                </a:solidFill>
                <a:latin typeface="微软雅黑" charset="-122"/>
                <a:ea typeface="微软雅黑" charset="-122"/>
              </a:rPr>
              <a:t>如</a:t>
            </a:r>
            <a:r>
              <a:rPr kumimoji="1" lang="en-US" altLang="zh-CN" sz="2100">
                <a:solidFill>
                  <a:srgbClr val="0000BF"/>
                </a:solidFill>
                <a:latin typeface="微软雅黑" charset="-122"/>
                <a:ea typeface="微软雅黑" charset="-122"/>
              </a:rPr>
              <a:t>Intel</a:t>
            </a:r>
            <a:r>
              <a:rPr kumimoji="1" lang="zh-CN" altLang="en-US" sz="2100">
                <a:solidFill>
                  <a:srgbClr val="0000BF"/>
                </a:solidFill>
                <a:latin typeface="微软雅黑" charset="-122"/>
                <a:ea typeface="微软雅黑" charset="-122"/>
              </a:rPr>
              <a:t>公司</a:t>
            </a:r>
            <a:r>
              <a:rPr kumimoji="1" lang="en-US" altLang="zh-CN" sz="2100">
                <a:solidFill>
                  <a:srgbClr val="0000BF"/>
                </a:solidFill>
                <a:latin typeface="微软雅黑" charset="-122"/>
                <a:ea typeface="微软雅黑" charset="-122"/>
              </a:rPr>
              <a:t>X86</a:t>
            </a:r>
            <a:r>
              <a:rPr kumimoji="1" lang="zh-CN" altLang="en-US" sz="2100">
                <a:solidFill>
                  <a:srgbClr val="0000BF"/>
                </a:solidFill>
                <a:latin typeface="微软雅黑" charset="-122"/>
                <a:ea typeface="微软雅黑" charset="-122"/>
              </a:rPr>
              <a:t>的</a:t>
            </a:r>
            <a:r>
              <a:rPr kumimoji="1" lang="en-US" altLang="zh-CN" sz="2100">
                <a:solidFill>
                  <a:srgbClr val="0000BF"/>
                </a:solidFill>
                <a:latin typeface="微软雅黑" charset="-122"/>
                <a:ea typeface="微软雅黑" charset="-122"/>
              </a:rPr>
              <a:t>IN</a:t>
            </a:r>
            <a:r>
              <a:rPr kumimoji="1" lang="zh-CN" altLang="en-US" sz="2100">
                <a:solidFill>
                  <a:srgbClr val="0000BF"/>
                </a:solidFill>
                <a:latin typeface="微软雅黑" charset="-122"/>
                <a:ea typeface="微软雅黑" charset="-122"/>
              </a:rPr>
              <a:t>、</a:t>
            </a:r>
            <a:r>
              <a:rPr kumimoji="1" lang="en-US" altLang="zh-CN" sz="2100">
                <a:solidFill>
                  <a:srgbClr val="0000BF"/>
                </a:solidFill>
                <a:latin typeface="微软雅黑" charset="-122"/>
                <a:ea typeface="微软雅黑" charset="-122"/>
              </a:rPr>
              <a:t>OUT</a:t>
            </a:r>
            <a:r>
              <a:rPr kumimoji="1" lang="zh-CN" altLang="en-US" sz="2100">
                <a:solidFill>
                  <a:srgbClr val="0000BF"/>
                </a:solidFill>
                <a:latin typeface="微软雅黑" charset="-122"/>
                <a:ea typeface="微软雅黑" charset="-122"/>
              </a:rPr>
              <a:t>指令</a:t>
            </a:r>
          </a:p>
          <a:p>
            <a:pPr>
              <a:lnSpc>
                <a:spcPts val="3375"/>
              </a:lnSpc>
              <a:buFont typeface="Wingdings" charset="2"/>
              <a:buChar char="Ø"/>
            </a:pPr>
            <a:r>
              <a:rPr kumimoji="1" lang="zh-CN" altLang="en-US" sz="2100">
                <a:latin typeface="微软雅黑" charset="-122"/>
                <a:ea typeface="微软雅黑" charset="-122"/>
              </a:rPr>
              <a:t>通用的数据传送指令</a:t>
            </a:r>
            <a:r>
              <a:rPr kumimoji="1" lang="zh-CN" altLang="en-US" sz="2100">
                <a:solidFill>
                  <a:schemeClr val="tx1"/>
                </a:solidFill>
                <a:latin typeface="微软雅黑" charset="-122"/>
                <a:ea typeface="微软雅黑" charset="-122"/>
              </a:rPr>
              <a:t>：称为存储器映像的</a:t>
            </a:r>
            <a:r>
              <a:rPr kumimoji="1" lang="en-US" altLang="zh-CN" sz="2100">
                <a:solidFill>
                  <a:schemeClr val="tx1"/>
                </a:solidFill>
                <a:latin typeface="微软雅黑" charset="-122"/>
                <a:ea typeface="微软雅黑" charset="-122"/>
              </a:rPr>
              <a:t>I/O</a:t>
            </a:r>
            <a:r>
              <a:rPr kumimoji="1" lang="zh-CN" altLang="en-US" sz="2100">
                <a:solidFill>
                  <a:schemeClr val="tx1"/>
                </a:solidFill>
                <a:latin typeface="微软雅黑" charset="-122"/>
                <a:ea typeface="微软雅黑" charset="-122"/>
              </a:rPr>
              <a:t>操作。要求外部设备的寄存器与主存单元统一编址</a:t>
            </a:r>
          </a:p>
          <a:p>
            <a:pPr>
              <a:lnSpc>
                <a:spcPts val="3375"/>
              </a:lnSpc>
              <a:buFont typeface="Wingdings" charset="2"/>
              <a:buChar char="Ø"/>
            </a:pPr>
            <a:r>
              <a:rPr kumimoji="1" lang="zh-CN" altLang="en-US" sz="2100">
                <a:latin typeface="微软雅黑" charset="-122"/>
                <a:ea typeface="微软雅黑" charset="-122"/>
              </a:rPr>
              <a:t>通过</a:t>
            </a:r>
            <a:r>
              <a:rPr kumimoji="1" lang="en-US" altLang="zh-CN" sz="2100">
                <a:latin typeface="微软雅黑" charset="-122"/>
                <a:ea typeface="微软雅黑" charset="-122"/>
              </a:rPr>
              <a:t>I/O</a:t>
            </a:r>
            <a:r>
              <a:rPr kumimoji="1" lang="zh-CN" altLang="en-US" sz="2100">
                <a:latin typeface="微软雅黑" charset="-122"/>
                <a:ea typeface="微软雅黑" charset="-122"/>
              </a:rPr>
              <a:t>处理机执行</a:t>
            </a:r>
            <a:r>
              <a:rPr kumimoji="1" lang="en-US" altLang="zh-CN" sz="2100">
                <a:latin typeface="微软雅黑" charset="-122"/>
                <a:ea typeface="微软雅黑" charset="-122"/>
              </a:rPr>
              <a:t>I/O</a:t>
            </a:r>
            <a:r>
              <a:rPr kumimoji="1" lang="zh-CN" altLang="en-US" sz="2100">
                <a:latin typeface="微软雅黑" charset="-122"/>
                <a:ea typeface="微软雅黑" charset="-122"/>
              </a:rPr>
              <a:t>操作</a:t>
            </a:r>
            <a:r>
              <a:rPr kumimoji="1" lang="zh-CN" altLang="en-US" sz="2100">
                <a:solidFill>
                  <a:schemeClr val="tx1"/>
                </a:solidFill>
                <a:latin typeface="微软雅黑" charset="-122"/>
                <a:ea typeface="微软雅黑" charset="-122"/>
              </a:rPr>
              <a:t>：对</a:t>
            </a:r>
            <a:r>
              <a:rPr kumimoji="1" lang="en-US" altLang="zh-CN" sz="2100">
                <a:solidFill>
                  <a:schemeClr val="tx1"/>
                </a:solidFill>
                <a:latin typeface="微软雅黑" charset="-122"/>
                <a:ea typeface="微软雅黑" charset="-122"/>
              </a:rPr>
              <a:t>I/O</a:t>
            </a:r>
            <a:r>
              <a:rPr kumimoji="1" lang="zh-CN" altLang="en-US" sz="2100">
                <a:solidFill>
                  <a:schemeClr val="tx1"/>
                </a:solidFill>
                <a:latin typeface="微软雅黑" charset="-122"/>
                <a:ea typeface="微软雅黑" charset="-122"/>
              </a:rPr>
              <a:t>系统的管理和控制都是由通道和</a:t>
            </a:r>
            <a:r>
              <a:rPr kumimoji="1" lang="en-US" altLang="zh-CN" sz="2100">
                <a:solidFill>
                  <a:schemeClr val="tx1"/>
                </a:solidFill>
                <a:latin typeface="微软雅黑" charset="-122"/>
                <a:ea typeface="微软雅黑" charset="-122"/>
              </a:rPr>
              <a:t>IOP</a:t>
            </a:r>
            <a:r>
              <a:rPr kumimoji="1" lang="zh-CN" altLang="en-US" sz="2100">
                <a:solidFill>
                  <a:schemeClr val="tx1"/>
                </a:solidFill>
                <a:latin typeface="微软雅黑" charset="-122"/>
                <a:ea typeface="微软雅黑" charset="-122"/>
              </a:rPr>
              <a:t>完成</a:t>
            </a:r>
            <a:endParaRPr kumimoji="1" lang="en-US" altLang="zh-CN" sz="2100">
              <a:solidFill>
                <a:schemeClr val="tx1"/>
              </a:solidFill>
              <a:latin typeface="微软雅黑" charset="-122"/>
              <a:ea typeface="微软雅黑" charset="-122"/>
            </a:endParaRPr>
          </a:p>
        </p:txBody>
      </p:sp>
    </p:spTree>
    <p:extLst>
      <p:ext uri="{BB962C8B-B14F-4D97-AF65-F5344CB8AC3E}">
        <p14:creationId xmlns:p14="http://schemas.microsoft.com/office/powerpoint/2010/main" val="11044467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700" b="1">
                <a:solidFill>
                  <a:schemeClr val="bg1"/>
                </a:solidFill>
                <a:latin typeface="微软雅黑" charset="-122"/>
              </a:rPr>
              <a:t>2.4.8  </a:t>
            </a:r>
            <a:r>
              <a:rPr lang="zh-CN" altLang="en-US" sz="2700" b="1">
                <a:solidFill>
                  <a:schemeClr val="bg1"/>
                </a:solidFill>
                <a:latin typeface="微软雅黑" charset="-122"/>
              </a:rPr>
              <a:t>基本指令和指令类型</a:t>
            </a:r>
            <a:endParaRPr lang="en-US" altLang="zh-CN" sz="2700" b="1">
              <a:solidFill>
                <a:schemeClr val="bg1"/>
              </a:solidFill>
              <a:latin typeface="微软雅黑" charset="-122"/>
            </a:endParaRPr>
          </a:p>
        </p:txBody>
      </p:sp>
      <p:sp>
        <p:nvSpPr>
          <p:cNvPr id="44034" name="AutoShape 6" descr="http://fzone.oushinet.com/bbs/data/attachment/forum/201405/16/051142lrtiydwxrn1xz0lw.jpg"/>
          <p:cNvSpPr>
            <a:spLocks noChangeAspect="1" noChangeArrowheads="1"/>
          </p:cNvSpPr>
          <p:nvPr/>
        </p:nvSpPr>
        <p:spPr bwMode="auto">
          <a:xfrm>
            <a:off x="-72638" y="-613252"/>
            <a:ext cx="228631" cy="22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44035" name="TextBox 6"/>
          <p:cNvSpPr txBox="1">
            <a:spLocks noChangeArrowheads="1"/>
          </p:cNvSpPr>
          <p:nvPr/>
        </p:nvSpPr>
        <p:spPr bwMode="auto">
          <a:xfrm>
            <a:off x="3188909" y="1527325"/>
            <a:ext cx="2422047" cy="444161"/>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20000"/>
              </a:lnSpc>
              <a:spcBef>
                <a:spcPts val="450"/>
              </a:spcBef>
              <a:buClr>
                <a:schemeClr val="tx2"/>
              </a:buClr>
            </a:pPr>
            <a:r>
              <a:rPr kumimoji="1" lang="zh-CN" altLang="en-US">
                <a:solidFill>
                  <a:schemeClr val="bg1"/>
                </a:solidFill>
                <a:latin typeface="微软雅黑" charset="-122"/>
                <a:ea typeface="微软雅黑" charset="-122"/>
              </a:rPr>
              <a:t>系统控制指令</a:t>
            </a:r>
          </a:p>
        </p:txBody>
      </p:sp>
      <p:sp>
        <p:nvSpPr>
          <p:cNvPr id="44036" name="矩形 21"/>
          <p:cNvSpPr>
            <a:spLocks noChangeArrowheads="1"/>
          </p:cNvSpPr>
          <p:nvPr/>
        </p:nvSpPr>
        <p:spPr bwMode="auto">
          <a:xfrm>
            <a:off x="765672" y="2116760"/>
            <a:ext cx="7900825" cy="3580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ts val="3375"/>
              </a:lnSpc>
              <a:buFont typeface="Wingdings" charset="2"/>
              <a:buChar char="Ø"/>
            </a:pPr>
            <a:r>
              <a:rPr kumimoji="1" lang="zh-CN" altLang="en-US" sz="2100" dirty="0">
                <a:solidFill>
                  <a:schemeClr val="tx1"/>
                </a:solidFill>
                <a:latin typeface="微软雅黑" charset="-122"/>
                <a:ea typeface="微软雅黑" charset="-122"/>
              </a:rPr>
              <a:t>系统控制指令是指那些通常只能</a:t>
            </a:r>
            <a:r>
              <a:rPr kumimoji="1" lang="zh-CN" altLang="en-US" sz="2100" dirty="0">
                <a:solidFill>
                  <a:srgbClr val="0000FF"/>
                </a:solidFill>
                <a:latin typeface="微软雅黑" charset="-122"/>
                <a:ea typeface="微软雅黑" charset="-122"/>
              </a:rPr>
              <a:t>由操作系统执行</a:t>
            </a:r>
            <a:r>
              <a:rPr kumimoji="1" lang="zh-CN" altLang="en-US" sz="2100" dirty="0">
                <a:solidFill>
                  <a:schemeClr val="tx1"/>
                </a:solidFill>
                <a:latin typeface="微软雅黑" charset="-122"/>
                <a:ea typeface="微软雅黑" charset="-122"/>
              </a:rPr>
              <a:t>，而不直接提供给一般用户使用的</a:t>
            </a:r>
            <a:r>
              <a:rPr kumimoji="1" lang="zh-CN" altLang="en-US" sz="2100" dirty="0">
                <a:solidFill>
                  <a:srgbClr val="0000FF"/>
                </a:solidFill>
                <a:latin typeface="微软雅黑" charset="-122"/>
                <a:ea typeface="微软雅黑" charset="-122"/>
              </a:rPr>
              <a:t>特权指令</a:t>
            </a:r>
            <a:r>
              <a:rPr kumimoji="1" lang="zh-CN" altLang="en-US" sz="2100" dirty="0">
                <a:solidFill>
                  <a:schemeClr val="tx1"/>
                </a:solidFill>
                <a:latin typeface="微软雅黑" charset="-122"/>
                <a:ea typeface="微软雅黑" charset="-122"/>
              </a:rPr>
              <a:t>，处理机只有在处于特权状态时才能执行这些指令</a:t>
            </a:r>
          </a:p>
          <a:p>
            <a:pPr>
              <a:lnSpc>
                <a:spcPts val="3375"/>
              </a:lnSpc>
              <a:buFont typeface="Wingdings" charset="2"/>
              <a:buChar char="Ø"/>
            </a:pPr>
            <a:r>
              <a:rPr kumimoji="1" lang="zh-CN" altLang="en-US" sz="2100" dirty="0">
                <a:solidFill>
                  <a:schemeClr val="tx1"/>
                </a:solidFill>
                <a:latin typeface="微软雅黑" charset="-122"/>
                <a:ea typeface="微软雅黑" charset="-122"/>
              </a:rPr>
              <a:t>系统控制指令主要用于实现</a:t>
            </a:r>
            <a:r>
              <a:rPr kumimoji="1" lang="zh-CN" altLang="en-US" sz="2100" dirty="0">
                <a:solidFill>
                  <a:srgbClr val="0000FF"/>
                </a:solidFill>
                <a:latin typeface="微软雅黑" charset="-122"/>
                <a:ea typeface="微软雅黑" charset="-122"/>
              </a:rPr>
              <a:t>对控制寄存器</a:t>
            </a:r>
            <a:r>
              <a:rPr kumimoji="1" lang="zh-CN" altLang="en-US" sz="2100" dirty="0">
                <a:solidFill>
                  <a:schemeClr val="tx1"/>
                </a:solidFill>
                <a:latin typeface="微软雅黑" charset="-122"/>
                <a:ea typeface="微软雅黑" charset="-122"/>
              </a:rPr>
              <a:t>进行</a:t>
            </a:r>
            <a:r>
              <a:rPr kumimoji="1" lang="zh-CN" altLang="en-US" sz="2100" dirty="0">
                <a:solidFill>
                  <a:srgbClr val="0000FF"/>
                </a:solidFill>
                <a:latin typeface="微软雅黑" charset="-122"/>
                <a:ea typeface="微软雅黑" charset="-122"/>
              </a:rPr>
              <a:t>操作</a:t>
            </a:r>
            <a:r>
              <a:rPr kumimoji="1" lang="zh-CN" altLang="en-US" sz="2100" dirty="0">
                <a:solidFill>
                  <a:schemeClr val="tx1"/>
                </a:solidFill>
                <a:latin typeface="微软雅黑" charset="-122"/>
                <a:ea typeface="微软雅黑" charset="-122"/>
              </a:rPr>
              <a:t>，</a:t>
            </a:r>
            <a:r>
              <a:rPr kumimoji="1" lang="zh-CN" altLang="en-US" sz="2100" dirty="0">
                <a:solidFill>
                  <a:srgbClr val="0000FF"/>
                </a:solidFill>
                <a:latin typeface="微软雅黑" charset="-122"/>
                <a:ea typeface="微软雅黑" charset="-122"/>
              </a:rPr>
              <a:t>检测或修改访问权限</a:t>
            </a:r>
            <a:r>
              <a:rPr kumimoji="1" lang="zh-CN" altLang="en-US" sz="2100" dirty="0">
                <a:solidFill>
                  <a:schemeClr val="tx1"/>
                </a:solidFill>
                <a:latin typeface="微软雅黑" charset="-122"/>
                <a:ea typeface="微软雅黑" charset="-122"/>
              </a:rPr>
              <a:t>，</a:t>
            </a:r>
            <a:r>
              <a:rPr kumimoji="1" lang="zh-CN" altLang="en-US" sz="2100" dirty="0">
                <a:solidFill>
                  <a:srgbClr val="0000FF"/>
                </a:solidFill>
                <a:latin typeface="微软雅黑" charset="-122"/>
                <a:ea typeface="微软雅黑" charset="-122"/>
              </a:rPr>
              <a:t>改变系统</a:t>
            </a:r>
            <a:r>
              <a:rPr kumimoji="1" lang="zh-CN" altLang="en-US" sz="2100" dirty="0">
                <a:solidFill>
                  <a:schemeClr val="tx1"/>
                </a:solidFill>
                <a:latin typeface="微软雅黑" charset="-122"/>
                <a:ea typeface="微软雅黑" charset="-122"/>
              </a:rPr>
              <a:t>的</a:t>
            </a:r>
            <a:r>
              <a:rPr kumimoji="1" lang="zh-CN" altLang="en-US" sz="2100" dirty="0">
                <a:solidFill>
                  <a:srgbClr val="0000FF"/>
                </a:solidFill>
                <a:latin typeface="微软雅黑" charset="-122"/>
                <a:ea typeface="微软雅黑" charset="-122"/>
              </a:rPr>
              <a:t>工作方式</a:t>
            </a:r>
            <a:r>
              <a:rPr kumimoji="1" lang="zh-CN" altLang="en-US" sz="2100" dirty="0">
                <a:solidFill>
                  <a:schemeClr val="tx1"/>
                </a:solidFill>
                <a:latin typeface="微软雅黑" charset="-122"/>
                <a:ea typeface="微软雅黑" charset="-122"/>
              </a:rPr>
              <a:t>，</a:t>
            </a:r>
            <a:r>
              <a:rPr kumimoji="1" lang="zh-CN" altLang="en-US" sz="2100" dirty="0">
                <a:solidFill>
                  <a:srgbClr val="0000FF"/>
                </a:solidFill>
                <a:latin typeface="微软雅黑" charset="-122"/>
                <a:ea typeface="微软雅黑" charset="-122"/>
              </a:rPr>
              <a:t>访向进程控制块</a:t>
            </a:r>
            <a:r>
              <a:rPr kumimoji="1" lang="zh-CN" altLang="en-US" sz="2100" dirty="0">
                <a:solidFill>
                  <a:schemeClr val="tx1"/>
                </a:solidFill>
                <a:latin typeface="微软雅黑" charset="-122"/>
                <a:ea typeface="微软雅黑" charset="-122"/>
              </a:rPr>
              <a:t>等。在多用户、多任务环境下使用较多</a:t>
            </a:r>
          </a:p>
          <a:p>
            <a:pPr>
              <a:lnSpc>
                <a:spcPts val="3375"/>
              </a:lnSpc>
              <a:buFont typeface="Wingdings" charset="2"/>
              <a:buChar char="Ø"/>
            </a:pPr>
            <a:r>
              <a:rPr kumimoji="1" lang="zh-CN" altLang="en-US" sz="2100" dirty="0">
                <a:solidFill>
                  <a:schemeClr val="tx1"/>
                </a:solidFill>
                <a:latin typeface="微软雅黑" charset="-122"/>
                <a:ea typeface="微软雅黑" charset="-122"/>
              </a:rPr>
              <a:t>一般用户需要计算机系统的特权服务时，通过系统控制指令向操作系统发出请求，由操作系统处理，并将处理的结果返回给用户</a:t>
            </a:r>
            <a:endParaRPr kumimoji="1" lang="en-US" altLang="zh-CN" sz="2100" dirty="0">
              <a:solidFill>
                <a:schemeClr val="tx1"/>
              </a:solidFill>
              <a:latin typeface="微软雅黑" charset="-122"/>
              <a:ea typeface="微软雅黑" charset="-122"/>
            </a:endParaRPr>
          </a:p>
        </p:txBody>
      </p:sp>
    </p:spTree>
    <p:extLst>
      <p:ext uri="{BB962C8B-B14F-4D97-AF65-F5344CB8AC3E}">
        <p14:creationId xmlns:p14="http://schemas.microsoft.com/office/powerpoint/2010/main" val="5896934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700" b="1">
                <a:solidFill>
                  <a:schemeClr val="bg1"/>
                </a:solidFill>
                <a:latin typeface="微软雅黑" charset="-122"/>
              </a:rPr>
              <a:t>小 结</a:t>
            </a:r>
            <a:endParaRPr lang="en-US" altLang="zh-CN" sz="2700" b="1">
              <a:solidFill>
                <a:schemeClr val="bg1"/>
              </a:solidFill>
              <a:latin typeface="微软雅黑" charset="-122"/>
            </a:endParaRPr>
          </a:p>
        </p:txBody>
      </p:sp>
      <p:sp>
        <p:nvSpPr>
          <p:cNvPr id="10"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4" rIns="68589" bIns="34294" numCol="1" anchor="t" anchorCtr="0" compatLnSpc="1">
            <a:prstTxWarp prst="textNoShape">
              <a:avLst/>
            </a:prstTxWarp>
          </a:bodyPr>
          <a:lstStyle/>
          <a:p>
            <a:pPr>
              <a:lnSpc>
                <a:spcPct val="150000"/>
              </a:lnSpc>
            </a:pPr>
            <a:r>
              <a:rPr lang="zh-CN" altLang="en-US" b="1" dirty="0">
                <a:solidFill>
                  <a:srgbClr val="00008F"/>
                </a:solidFill>
                <a:latin typeface="微软雅黑" charset="-122"/>
              </a:rPr>
              <a:t>基本指令和指令类型</a:t>
            </a:r>
            <a:endParaRPr lang="en-US" altLang="zh-CN" b="1" dirty="0">
              <a:solidFill>
                <a:srgbClr val="00008F"/>
              </a:solidFill>
              <a:latin typeface="微软雅黑" charset="-122"/>
            </a:endParaRPr>
          </a:p>
          <a:p>
            <a:pPr lvl="1" fontAlgn="base">
              <a:lnSpc>
                <a:spcPct val="150000"/>
              </a:lnSpc>
              <a:spcAft>
                <a:spcPct val="0"/>
              </a:spcAft>
              <a:buFont typeface="Wingdings" charset="2"/>
              <a:buChar char="Ø"/>
            </a:pPr>
            <a:r>
              <a:rPr lang="zh-CN" altLang="en-US" b="1" dirty="0">
                <a:solidFill>
                  <a:srgbClr val="FF0000"/>
                </a:solidFill>
                <a:latin typeface="微软雅黑" charset="-122"/>
              </a:rPr>
              <a:t>数据传送指令</a:t>
            </a:r>
            <a:endParaRPr lang="en-US" altLang="zh-CN" b="1" dirty="0">
              <a:solidFill>
                <a:srgbClr val="FF0000"/>
              </a:solidFill>
              <a:latin typeface="微软雅黑" charset="-122"/>
            </a:endParaRPr>
          </a:p>
          <a:p>
            <a:pPr lvl="1" fontAlgn="base">
              <a:lnSpc>
                <a:spcPct val="150000"/>
              </a:lnSpc>
              <a:spcAft>
                <a:spcPct val="0"/>
              </a:spcAft>
              <a:buFont typeface="Wingdings" charset="2"/>
              <a:buChar char="Ø"/>
            </a:pPr>
            <a:r>
              <a:rPr lang="zh-CN" altLang="en-US" b="1" dirty="0">
                <a:solidFill>
                  <a:srgbClr val="FF0000"/>
                </a:solidFill>
                <a:latin typeface="微软雅黑" charset="-122"/>
              </a:rPr>
              <a:t>算术逻辑运算指令</a:t>
            </a:r>
            <a:endParaRPr lang="en-US" altLang="zh-CN" b="1" dirty="0">
              <a:solidFill>
                <a:srgbClr val="FF0000"/>
              </a:solidFill>
              <a:latin typeface="微软雅黑" charset="-122"/>
            </a:endParaRPr>
          </a:p>
          <a:p>
            <a:pPr lvl="1" fontAlgn="base">
              <a:lnSpc>
                <a:spcPct val="150000"/>
              </a:lnSpc>
              <a:spcAft>
                <a:spcPct val="0"/>
              </a:spcAft>
              <a:buFont typeface="Wingdings" charset="2"/>
              <a:buChar char="Ø"/>
            </a:pPr>
            <a:r>
              <a:rPr lang="zh-CN" altLang="en-US" b="1" dirty="0">
                <a:solidFill>
                  <a:srgbClr val="FF0000"/>
                </a:solidFill>
                <a:latin typeface="微软雅黑" charset="-122"/>
              </a:rPr>
              <a:t>程序控制指令</a:t>
            </a:r>
            <a:endParaRPr lang="en-US" altLang="zh-CN" b="1" dirty="0">
              <a:solidFill>
                <a:srgbClr val="FF0000"/>
              </a:solidFill>
              <a:latin typeface="微软雅黑" charset="-122"/>
            </a:endParaRPr>
          </a:p>
          <a:p>
            <a:pPr lvl="1" fontAlgn="base">
              <a:lnSpc>
                <a:spcPct val="150000"/>
              </a:lnSpc>
              <a:spcAft>
                <a:spcPct val="0"/>
              </a:spcAft>
              <a:buFont typeface="Wingdings" charset="2"/>
              <a:buChar char="Ø"/>
            </a:pPr>
            <a:r>
              <a:rPr lang="zh-CN" altLang="en-US" b="1" dirty="0">
                <a:solidFill>
                  <a:srgbClr val="FF0000"/>
                </a:solidFill>
                <a:latin typeface="微软雅黑" charset="-122"/>
              </a:rPr>
              <a:t>输入输出指令</a:t>
            </a:r>
            <a:endParaRPr lang="en-US" altLang="zh-CN" b="1" dirty="0">
              <a:solidFill>
                <a:srgbClr val="FF0000"/>
              </a:solidFill>
              <a:latin typeface="微软雅黑" charset="-122"/>
            </a:endParaRPr>
          </a:p>
          <a:p>
            <a:pPr lvl="1" fontAlgn="base">
              <a:lnSpc>
                <a:spcPct val="150000"/>
              </a:lnSpc>
              <a:spcAft>
                <a:spcPct val="0"/>
              </a:spcAft>
              <a:buFont typeface="Wingdings" charset="2"/>
              <a:buChar char="Ø"/>
            </a:pPr>
            <a:r>
              <a:rPr lang="zh-CN" altLang="en-US" b="1" dirty="0">
                <a:solidFill>
                  <a:srgbClr val="FF0000"/>
                </a:solidFill>
                <a:latin typeface="微软雅黑" charset="-122"/>
              </a:rPr>
              <a:t>系统控制指令</a:t>
            </a:r>
          </a:p>
        </p:txBody>
      </p:sp>
    </p:spTree>
    <p:extLst>
      <p:ext uri="{BB962C8B-B14F-4D97-AF65-F5344CB8AC3E}">
        <p14:creationId xmlns:p14="http://schemas.microsoft.com/office/powerpoint/2010/main" val="18966048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0">
                                            <p:txEl>
                                              <p:pRg st="0" end="0"/>
                                            </p:txEl>
                                          </p:spTgt>
                                        </p:tgtEl>
                                        <p:attrNameLst>
                                          <p:attrName>style.visibility</p:attrName>
                                        </p:attrNameLst>
                                      </p:cBhvr>
                                      <p:to>
                                        <p:strVal val="visible"/>
                                      </p:to>
                                    </p:set>
                                    <p:anim calcmode="discrete" valueType="clr">
                                      <p:cBhvr override="childStyle">
                                        <p:cTn id="7" dur="80"/>
                                        <p:tgtEl>
                                          <p:spTgt spid="10">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0">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0">
                                            <p:txEl>
                                              <p:pRg st="1" end="1"/>
                                            </p:txEl>
                                          </p:spTgt>
                                        </p:tgtEl>
                                        <p:attrNameLst>
                                          <p:attrName>style.visibility</p:attrName>
                                        </p:attrNameLst>
                                      </p:cBhvr>
                                      <p:to>
                                        <p:strVal val="visible"/>
                                      </p:to>
                                    </p:set>
                                    <p:anim calcmode="discrete" valueType="clr">
                                      <p:cBhvr override="childStyle">
                                        <p:cTn id="14" dur="80"/>
                                        <p:tgtEl>
                                          <p:spTgt spid="10">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0">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10">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10">
                                            <p:txEl>
                                              <p:pRg st="2" end="2"/>
                                            </p:txEl>
                                          </p:spTgt>
                                        </p:tgtEl>
                                        <p:attrNameLst>
                                          <p:attrName>style.visibility</p:attrName>
                                        </p:attrNameLst>
                                      </p:cBhvr>
                                      <p:to>
                                        <p:strVal val="visible"/>
                                      </p:to>
                                    </p:set>
                                    <p:anim calcmode="discrete" valueType="clr">
                                      <p:cBhvr override="childStyle">
                                        <p:cTn id="21" dur="80"/>
                                        <p:tgtEl>
                                          <p:spTgt spid="10">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0">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10">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10">
                                            <p:txEl>
                                              <p:pRg st="3" end="3"/>
                                            </p:txEl>
                                          </p:spTgt>
                                        </p:tgtEl>
                                        <p:attrNameLst>
                                          <p:attrName>style.visibility</p:attrName>
                                        </p:attrNameLst>
                                      </p:cBhvr>
                                      <p:to>
                                        <p:strVal val="visible"/>
                                      </p:to>
                                    </p:set>
                                    <p:anim calcmode="discrete" valueType="clr">
                                      <p:cBhvr override="childStyle">
                                        <p:cTn id="28" dur="80"/>
                                        <p:tgtEl>
                                          <p:spTgt spid="10">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10">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10">
                                            <p:txEl>
                                              <p:pRg st="3" end="3"/>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10">
                                            <p:txEl>
                                              <p:pRg st="4" end="4"/>
                                            </p:txEl>
                                          </p:spTgt>
                                        </p:tgtEl>
                                        <p:attrNameLst>
                                          <p:attrName>style.visibility</p:attrName>
                                        </p:attrNameLst>
                                      </p:cBhvr>
                                      <p:to>
                                        <p:strVal val="visible"/>
                                      </p:to>
                                    </p:set>
                                    <p:anim calcmode="discrete" valueType="clr">
                                      <p:cBhvr override="childStyle">
                                        <p:cTn id="35" dur="80"/>
                                        <p:tgtEl>
                                          <p:spTgt spid="10">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10">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10">
                                            <p:txEl>
                                              <p:pRg st="4" end="4"/>
                                            </p:txEl>
                                          </p:spTgt>
                                        </p:tgtEl>
                                        <p:attrNameLst>
                                          <p:attrName>fill.type</p:attrName>
                                        </p:attrNameLst>
                                      </p:cBhvr>
                                      <p:to>
                                        <p:strVal val="solid"/>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10">
                                            <p:txEl>
                                              <p:pRg st="5" end="5"/>
                                            </p:txEl>
                                          </p:spTgt>
                                        </p:tgtEl>
                                        <p:attrNameLst>
                                          <p:attrName>style.visibility</p:attrName>
                                        </p:attrNameLst>
                                      </p:cBhvr>
                                      <p:to>
                                        <p:strVal val="visible"/>
                                      </p:to>
                                    </p:set>
                                    <p:anim calcmode="discrete" valueType="clr">
                                      <p:cBhvr override="childStyle">
                                        <p:cTn id="42" dur="80"/>
                                        <p:tgtEl>
                                          <p:spTgt spid="10">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10">
                                            <p:txEl>
                                              <p:pRg st="5" end="5"/>
                                            </p:txEl>
                                          </p:spTgt>
                                        </p:tgtEl>
                                        <p:attrNameLst>
                                          <p:attrName>fillcolor</p:attrName>
                                        </p:attrNameLst>
                                      </p:cBhvr>
                                      <p:tavLst>
                                        <p:tav tm="0">
                                          <p:val>
                                            <p:clrVal>
                                              <a:schemeClr val="accent2"/>
                                            </p:clrVal>
                                          </p:val>
                                        </p:tav>
                                        <p:tav tm="50000">
                                          <p:val>
                                            <p:clrVal>
                                              <a:schemeClr val="hlink"/>
                                            </p:clrVal>
                                          </p:val>
                                        </p:tav>
                                      </p:tavLst>
                                    </p:anim>
                                    <p:set>
                                      <p:cBhvr>
                                        <p:cTn id="44" dur="80"/>
                                        <p:tgtEl>
                                          <p:spTgt spid="10">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700213"/>
            <a:ext cx="9144000"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bg1"/>
              </a:solidFill>
              <a:latin typeface="Microsoft YaHei" charset="-122"/>
              <a:ea typeface="Microsoft YaHei" charset="-122"/>
              <a:cs typeface="Microsoft YaHei" charset="-122"/>
            </a:endParaRPr>
          </a:p>
        </p:txBody>
      </p:sp>
      <p:sp>
        <p:nvSpPr>
          <p:cNvPr id="5" name="Rectangle 5"/>
          <p:cNvSpPr txBox="1">
            <a:spLocks noChangeArrowheads="1"/>
          </p:cNvSpPr>
          <p:nvPr/>
        </p:nvSpPr>
        <p:spPr bwMode="auto">
          <a:xfrm>
            <a:off x="1753042" y="3123171"/>
            <a:ext cx="6131326" cy="449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0118" tIns="39867" rIns="60118" bIns="39867">
            <a:spAutoFit/>
          </a:bodyPr>
          <a:lstStyle>
            <a:lvl1pPr defTabSz="1211263">
              <a:defRPr sz="2400" b="1">
                <a:solidFill>
                  <a:srgbClr val="FF0000"/>
                </a:solidFill>
                <a:latin typeface="Times New Roman" charset="0"/>
                <a:ea typeface="黑体" charset="-122"/>
              </a:defRPr>
            </a:lvl1pPr>
            <a:lvl2pPr marL="742950" indent="-285750" defTabSz="1211263">
              <a:defRPr sz="2400" b="1">
                <a:solidFill>
                  <a:srgbClr val="FF0000"/>
                </a:solidFill>
                <a:latin typeface="Times New Roman" charset="0"/>
                <a:ea typeface="黑体" charset="-122"/>
              </a:defRPr>
            </a:lvl2pPr>
            <a:lvl3pPr marL="1143000" indent="-228600" defTabSz="1211263">
              <a:defRPr sz="2400" b="1">
                <a:solidFill>
                  <a:srgbClr val="FF0000"/>
                </a:solidFill>
                <a:latin typeface="Times New Roman" charset="0"/>
                <a:ea typeface="黑体" charset="-122"/>
              </a:defRPr>
            </a:lvl3pPr>
            <a:lvl4pPr marL="1600200" indent="-228600" defTabSz="1211263">
              <a:defRPr sz="2400" b="1">
                <a:solidFill>
                  <a:srgbClr val="FF0000"/>
                </a:solidFill>
                <a:latin typeface="Times New Roman" charset="0"/>
                <a:ea typeface="黑体" charset="-122"/>
              </a:defRPr>
            </a:lvl4pPr>
            <a:lvl5pPr marL="2057400" indent="-228600" defTabSz="1211263">
              <a:defRPr sz="2400" b="1">
                <a:solidFill>
                  <a:srgbClr val="FF0000"/>
                </a:solidFill>
                <a:latin typeface="Times New Roman" charset="0"/>
                <a:ea typeface="黑体" charset="-122"/>
              </a:defRPr>
            </a:lvl5pPr>
            <a:lvl6pPr marL="2514600" indent="-228600" defTabSz="1211263"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1211263"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1211263"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1211263" eaLnBrk="0" fontAlgn="base" hangingPunct="0">
              <a:spcBef>
                <a:spcPct val="0"/>
              </a:spcBef>
              <a:spcAft>
                <a:spcPct val="0"/>
              </a:spcAft>
              <a:defRPr sz="2400" b="1">
                <a:solidFill>
                  <a:srgbClr val="FF0000"/>
                </a:solidFill>
                <a:latin typeface="Times New Roman" charset="0"/>
                <a:ea typeface="黑体" charset="-122"/>
              </a:defRPr>
            </a:lvl9pPr>
          </a:lstStyle>
          <a:p>
            <a:pPr algn="ctr" eaLnBrk="1" hangingPunct="1"/>
            <a:r>
              <a:rPr lang="en-US" altLang="zh-CN">
                <a:solidFill>
                  <a:schemeClr val="bg1"/>
                </a:solidFill>
                <a:latin typeface="+mn-lt"/>
                <a:ea typeface="微软雅黑" charset="-122"/>
                <a:sym typeface="Symbol" charset="2"/>
              </a:rPr>
              <a:t>Machine level representation of programs</a:t>
            </a:r>
            <a:endParaRPr lang="zh-CN" altLang="en-US" dirty="0">
              <a:solidFill>
                <a:schemeClr val="bg1"/>
              </a:solidFill>
              <a:latin typeface="+mn-lt"/>
              <a:ea typeface="微软雅黑" charset="-122"/>
            </a:endParaRPr>
          </a:p>
        </p:txBody>
      </p:sp>
      <p:sp>
        <p:nvSpPr>
          <p:cNvPr id="6" name="Rectangle 5"/>
          <p:cNvSpPr txBox="1">
            <a:spLocks noChangeArrowheads="1"/>
          </p:cNvSpPr>
          <p:nvPr/>
        </p:nvSpPr>
        <p:spPr bwMode="auto">
          <a:xfrm>
            <a:off x="755576" y="2204864"/>
            <a:ext cx="7921069" cy="757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0118" tIns="39867" rIns="60118" bIns="39867">
            <a:spAutoFit/>
          </a:bodyPr>
          <a:lstStyle>
            <a:lvl1pPr defTabSz="1211263">
              <a:defRPr sz="2400" b="1">
                <a:solidFill>
                  <a:srgbClr val="FF0000"/>
                </a:solidFill>
                <a:latin typeface="Times New Roman" charset="0"/>
                <a:ea typeface="黑体" charset="-122"/>
              </a:defRPr>
            </a:lvl1pPr>
            <a:lvl2pPr marL="742950" indent="-285750" defTabSz="1211263">
              <a:defRPr sz="2400" b="1">
                <a:solidFill>
                  <a:srgbClr val="FF0000"/>
                </a:solidFill>
                <a:latin typeface="Times New Roman" charset="0"/>
                <a:ea typeface="黑体" charset="-122"/>
              </a:defRPr>
            </a:lvl2pPr>
            <a:lvl3pPr marL="1143000" indent="-228600" defTabSz="1211263">
              <a:defRPr sz="2400" b="1">
                <a:solidFill>
                  <a:srgbClr val="FF0000"/>
                </a:solidFill>
                <a:latin typeface="Times New Roman" charset="0"/>
                <a:ea typeface="黑体" charset="-122"/>
              </a:defRPr>
            </a:lvl3pPr>
            <a:lvl4pPr marL="1600200" indent="-228600" defTabSz="1211263">
              <a:defRPr sz="2400" b="1">
                <a:solidFill>
                  <a:srgbClr val="FF0000"/>
                </a:solidFill>
                <a:latin typeface="Times New Roman" charset="0"/>
                <a:ea typeface="黑体" charset="-122"/>
              </a:defRPr>
            </a:lvl4pPr>
            <a:lvl5pPr marL="2057400" indent="-228600" defTabSz="1211263">
              <a:defRPr sz="2400" b="1">
                <a:solidFill>
                  <a:srgbClr val="FF0000"/>
                </a:solidFill>
                <a:latin typeface="Times New Roman" charset="0"/>
                <a:ea typeface="黑体" charset="-122"/>
              </a:defRPr>
            </a:lvl5pPr>
            <a:lvl6pPr marL="2514600" indent="-228600" defTabSz="1211263"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1211263"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1211263"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1211263" eaLnBrk="0" fontAlgn="base" hangingPunct="0">
              <a:spcBef>
                <a:spcPct val="0"/>
              </a:spcBef>
              <a:spcAft>
                <a:spcPct val="0"/>
              </a:spcAft>
              <a:defRPr sz="2400" b="1">
                <a:solidFill>
                  <a:srgbClr val="FF0000"/>
                </a:solidFill>
                <a:latin typeface="Times New Roman" charset="0"/>
                <a:ea typeface="黑体" charset="-122"/>
              </a:defRPr>
            </a:lvl9pPr>
          </a:lstStyle>
          <a:p>
            <a:pPr algn="ctr" eaLnBrk="1" hangingPunct="1"/>
            <a:r>
              <a:rPr lang="en-US" altLang="zh-CN" sz="4051" dirty="0">
                <a:solidFill>
                  <a:schemeClr val="bg1"/>
                </a:solidFill>
                <a:latin typeface="微软雅黑" charset="-122"/>
                <a:ea typeface="微软雅黑" charset="-122"/>
              </a:rPr>
              <a:t>2.5</a:t>
            </a:r>
            <a:r>
              <a:rPr lang="zh-CN" altLang="en-US" sz="4051" dirty="0">
                <a:solidFill>
                  <a:schemeClr val="bg1"/>
                </a:solidFill>
                <a:latin typeface="微软雅黑" charset="-122"/>
                <a:ea typeface="微软雅黑" charset="-122"/>
              </a:rPr>
              <a:t>  </a:t>
            </a:r>
            <a:r>
              <a:rPr lang="zh-CN" altLang="en-US" sz="4400" dirty="0">
                <a:solidFill>
                  <a:schemeClr val="bg1"/>
                </a:solidFill>
                <a:ea typeface="微软雅黑" charset="-122"/>
                <a:sym typeface="Symbol" charset="2"/>
              </a:rPr>
              <a:t>程序的机器级表示</a:t>
            </a:r>
            <a:endParaRPr lang="zh-CN" altLang="en-US" sz="4400" dirty="0">
              <a:solidFill>
                <a:schemeClr val="bg1"/>
              </a:solidFill>
              <a:ea typeface="微软雅黑" charset="-122"/>
            </a:endParaRPr>
          </a:p>
        </p:txBody>
      </p:sp>
    </p:spTree>
    <p:extLst>
      <p:ext uri="{BB962C8B-B14F-4D97-AF65-F5344CB8AC3E}">
        <p14:creationId xmlns:p14="http://schemas.microsoft.com/office/powerpoint/2010/main" val="760423175"/>
      </p:ext>
    </p:extLst>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700213"/>
            <a:ext cx="9144000"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bg1"/>
              </a:solidFill>
              <a:latin typeface="Microsoft YaHei" charset="-122"/>
              <a:ea typeface="Microsoft YaHei" charset="-122"/>
              <a:cs typeface="Microsoft YaHei" charset="-122"/>
            </a:endParaRPr>
          </a:p>
        </p:txBody>
      </p:sp>
      <p:sp>
        <p:nvSpPr>
          <p:cNvPr id="6" name="Rectangle 5"/>
          <p:cNvSpPr txBox="1">
            <a:spLocks noChangeArrowheads="1"/>
          </p:cNvSpPr>
          <p:nvPr/>
        </p:nvSpPr>
        <p:spPr bwMode="auto">
          <a:xfrm>
            <a:off x="755576" y="2509088"/>
            <a:ext cx="7921069" cy="70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0118" tIns="39867" rIns="60118" bIns="39867">
            <a:spAutoFit/>
          </a:bodyPr>
          <a:lstStyle>
            <a:lvl1pPr defTabSz="1211263">
              <a:defRPr sz="2400" b="1">
                <a:solidFill>
                  <a:srgbClr val="FF0000"/>
                </a:solidFill>
                <a:latin typeface="Times New Roman" charset="0"/>
                <a:ea typeface="黑体" charset="-122"/>
              </a:defRPr>
            </a:lvl1pPr>
            <a:lvl2pPr marL="742950" indent="-285750" defTabSz="1211263">
              <a:defRPr sz="2400" b="1">
                <a:solidFill>
                  <a:srgbClr val="FF0000"/>
                </a:solidFill>
                <a:latin typeface="Times New Roman" charset="0"/>
                <a:ea typeface="黑体" charset="-122"/>
              </a:defRPr>
            </a:lvl2pPr>
            <a:lvl3pPr marL="1143000" indent="-228600" defTabSz="1211263">
              <a:defRPr sz="2400" b="1">
                <a:solidFill>
                  <a:srgbClr val="FF0000"/>
                </a:solidFill>
                <a:latin typeface="Times New Roman" charset="0"/>
                <a:ea typeface="黑体" charset="-122"/>
              </a:defRPr>
            </a:lvl3pPr>
            <a:lvl4pPr marL="1600200" indent="-228600" defTabSz="1211263">
              <a:defRPr sz="2400" b="1">
                <a:solidFill>
                  <a:srgbClr val="FF0000"/>
                </a:solidFill>
                <a:latin typeface="Times New Roman" charset="0"/>
                <a:ea typeface="黑体" charset="-122"/>
              </a:defRPr>
            </a:lvl4pPr>
            <a:lvl5pPr marL="2057400" indent="-228600" defTabSz="1211263">
              <a:defRPr sz="2400" b="1">
                <a:solidFill>
                  <a:srgbClr val="FF0000"/>
                </a:solidFill>
                <a:latin typeface="Times New Roman" charset="0"/>
                <a:ea typeface="黑体" charset="-122"/>
              </a:defRPr>
            </a:lvl5pPr>
            <a:lvl6pPr marL="2514600" indent="-228600" defTabSz="1211263"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1211263"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1211263"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1211263" eaLnBrk="0" fontAlgn="base" hangingPunct="0">
              <a:spcBef>
                <a:spcPct val="0"/>
              </a:spcBef>
              <a:spcAft>
                <a:spcPct val="0"/>
              </a:spcAft>
              <a:defRPr sz="2400" b="1">
                <a:solidFill>
                  <a:srgbClr val="FF0000"/>
                </a:solidFill>
                <a:latin typeface="Times New Roman" charset="0"/>
                <a:ea typeface="黑体" charset="-122"/>
              </a:defRPr>
            </a:lvl9pPr>
          </a:lstStyle>
          <a:p>
            <a:pPr algn="ctr" eaLnBrk="1" hangingPunct="1">
              <a:spcBef>
                <a:spcPct val="50000"/>
              </a:spcBef>
              <a:buFont typeface="Arial" charset="0"/>
              <a:buNone/>
            </a:pPr>
            <a:r>
              <a:rPr lang="en-US" altLang="zh-CN" sz="4051" b="0" dirty="0">
                <a:solidFill>
                  <a:schemeClr val="bg1"/>
                </a:solidFill>
                <a:latin typeface="微软雅黑" charset="-122"/>
                <a:ea typeface="微软雅黑" charset="-122"/>
              </a:rPr>
              <a:t>2.5.1 MIPS</a:t>
            </a:r>
            <a:r>
              <a:rPr lang="zh-CN" altLang="en-US" sz="4051" b="0" dirty="0">
                <a:solidFill>
                  <a:schemeClr val="bg1"/>
                </a:solidFill>
                <a:latin typeface="微软雅黑" charset="-122"/>
                <a:ea typeface="微软雅黑" charset="-122"/>
              </a:rPr>
              <a:t>指令系统介绍</a:t>
            </a:r>
          </a:p>
        </p:txBody>
      </p:sp>
    </p:spTree>
    <p:extLst>
      <p:ext uri="{BB962C8B-B14F-4D97-AF65-F5344CB8AC3E}">
        <p14:creationId xmlns:p14="http://schemas.microsoft.com/office/powerpoint/2010/main" val="109401737"/>
      </p:ext>
    </p:extLst>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4" rIns="68589" bIns="34294" numCol="1" anchor="t" anchorCtr="0" compatLnSpc="1">
            <a:prstTxWarp prst="textNoShape">
              <a:avLst/>
            </a:prstTxWarp>
            <a:spAutoFit/>
          </a:bodyPr>
          <a:lstStyle/>
          <a:p>
            <a:pPr algn="ctr" eaLnBrk="1" hangingPunct="1"/>
            <a:r>
              <a:rPr lang="en-US" altLang="zh-CN" sz="2700"/>
              <a:t>1. MIPS</a:t>
            </a:r>
            <a:r>
              <a:rPr lang="zh-CN" altLang="en-US" sz="2700">
                <a:latin typeface="Arial" charset="0"/>
              </a:rPr>
              <a:t>指令格式</a:t>
            </a:r>
          </a:p>
        </p:txBody>
      </p:sp>
      <p:sp>
        <p:nvSpPr>
          <p:cNvPr id="96259" name="Rectangle 3"/>
          <p:cNvSpPr>
            <a:spLocks noChangeArrowheads="1"/>
          </p:cNvSpPr>
          <p:nvPr/>
        </p:nvSpPr>
        <p:spPr bwMode="auto">
          <a:xfrm>
            <a:off x="323892" y="836712"/>
            <a:ext cx="8820108" cy="53630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47631" tIns="19052" rIns="47631" bIns="19052">
            <a:spAutoFit/>
          </a:bodyPr>
          <a:lstStyle>
            <a:lvl1pPr marL="342900" indent="-3429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ts val="1200"/>
              </a:spcBef>
              <a:buFont typeface="Wingdings" charset="2"/>
              <a:buChar char="p"/>
            </a:pPr>
            <a:r>
              <a:rPr lang="zh-CN" altLang="en-US" dirty="0">
                <a:solidFill>
                  <a:srgbClr val="000000"/>
                </a:solidFill>
                <a:latin typeface="微软雅黑" charset="-122"/>
                <a:ea typeface="微软雅黑" charset="-122"/>
              </a:rPr>
              <a:t>所有指令都是</a:t>
            </a:r>
            <a:r>
              <a:rPr lang="en-US" altLang="zh-CN" dirty="0">
                <a:solidFill>
                  <a:srgbClr val="000000"/>
                </a:solidFill>
                <a:latin typeface="微软雅黑" charset="-122"/>
                <a:ea typeface="华文新魏" charset="-122"/>
              </a:rPr>
              <a:t>32</a:t>
            </a:r>
            <a:r>
              <a:rPr lang="zh-CN" altLang="en-US" dirty="0">
                <a:solidFill>
                  <a:srgbClr val="000000"/>
                </a:solidFill>
                <a:latin typeface="微软雅黑" charset="-122"/>
                <a:ea typeface="微软雅黑" charset="-122"/>
              </a:rPr>
              <a:t>位宽，按字地址对齐</a:t>
            </a:r>
          </a:p>
          <a:p>
            <a:pPr>
              <a:spcBef>
                <a:spcPts val="1200"/>
              </a:spcBef>
              <a:buFont typeface="Wingdings" charset="2"/>
              <a:buChar char="p"/>
            </a:pPr>
            <a:r>
              <a:rPr lang="zh-CN" altLang="en-US" dirty="0">
                <a:solidFill>
                  <a:srgbClr val="000000"/>
                </a:solidFill>
                <a:latin typeface="微软雅黑" charset="-122"/>
                <a:ea typeface="微软雅黑" charset="-122"/>
              </a:rPr>
              <a:t>三种指令格式</a:t>
            </a:r>
            <a:endParaRPr lang="en-US" altLang="zh-CN" dirty="0">
              <a:solidFill>
                <a:srgbClr val="000000"/>
              </a:solidFill>
              <a:latin typeface="微软雅黑" charset="-122"/>
              <a:ea typeface="华文新魏" charset="-122"/>
            </a:endParaRPr>
          </a:p>
          <a:p>
            <a:pPr lvl="1">
              <a:spcBef>
                <a:spcPts val="1200"/>
              </a:spcBef>
              <a:buSzPct val="80000"/>
              <a:buFont typeface="Wingdings" charset="2"/>
              <a:buChar char="n"/>
            </a:pPr>
            <a:r>
              <a:rPr lang="en-US" altLang="zh-CN" sz="2000" dirty="0">
                <a:solidFill>
                  <a:srgbClr val="000000"/>
                </a:solidFill>
                <a:latin typeface="微软雅黑" charset="-122"/>
                <a:ea typeface="微软雅黑" charset="-122"/>
                <a:cs typeface="华文新魏" charset="-122"/>
              </a:rPr>
              <a:t>R-Type(</a:t>
            </a:r>
            <a:r>
              <a:rPr lang="zh-CN" altLang="en-US" sz="2000" dirty="0">
                <a:solidFill>
                  <a:srgbClr val="000000"/>
                </a:solidFill>
                <a:latin typeface="微软雅黑" charset="-122"/>
                <a:ea typeface="微软雅黑" charset="-122"/>
                <a:cs typeface="华文新魏" charset="-122"/>
              </a:rPr>
              <a:t>用于寄存器</a:t>
            </a:r>
            <a:r>
              <a:rPr lang="en-US" altLang="zh-CN" sz="2000" dirty="0">
                <a:solidFill>
                  <a:srgbClr val="000000"/>
                </a:solidFill>
                <a:latin typeface="微软雅黑" charset="-122"/>
                <a:ea typeface="微软雅黑" charset="-122"/>
                <a:cs typeface="华文新魏" charset="-122"/>
              </a:rPr>
              <a:t>)</a:t>
            </a:r>
          </a:p>
          <a:p>
            <a:pPr lvl="2">
              <a:spcBef>
                <a:spcPts val="1200"/>
              </a:spcBef>
              <a:buSzPct val="80000"/>
              <a:buFont typeface="Wingdings" charset="2"/>
              <a:buChar char="l"/>
            </a:pPr>
            <a:r>
              <a:rPr lang="zh-CN" altLang="en-US" sz="1800" dirty="0">
                <a:solidFill>
                  <a:srgbClr val="000000"/>
                </a:solidFill>
                <a:latin typeface="微软雅黑" charset="-122"/>
                <a:ea typeface="微软雅黑" charset="-122"/>
              </a:rPr>
              <a:t>两个操作数都是寄存器的运算指令。如：</a:t>
            </a:r>
            <a:r>
              <a:rPr lang="en-US" altLang="zh-CN" sz="1800" dirty="0">
                <a:solidFill>
                  <a:srgbClr val="000000"/>
                </a:solidFill>
                <a:latin typeface="微软雅黑" charset="-122"/>
                <a:ea typeface="华文新魏" charset="-122"/>
              </a:rPr>
              <a:t>sub </a:t>
            </a:r>
            <a:r>
              <a:rPr lang="en-US" altLang="zh-CN" sz="1800" dirty="0" err="1">
                <a:solidFill>
                  <a:srgbClr val="000000"/>
                </a:solidFill>
                <a:latin typeface="微软雅黑" charset="-122"/>
                <a:ea typeface="华文新魏" charset="-122"/>
              </a:rPr>
              <a:t>rd</a:t>
            </a:r>
            <a:r>
              <a:rPr lang="en-US" altLang="zh-CN" sz="1800" dirty="0">
                <a:solidFill>
                  <a:srgbClr val="000000"/>
                </a:solidFill>
                <a:latin typeface="微软雅黑" charset="-122"/>
                <a:ea typeface="华文新魏" charset="-122"/>
              </a:rPr>
              <a:t>, </a:t>
            </a:r>
            <a:r>
              <a:rPr lang="en-US" altLang="zh-CN" sz="1800" dirty="0" err="1">
                <a:solidFill>
                  <a:srgbClr val="000000"/>
                </a:solidFill>
                <a:latin typeface="微软雅黑" charset="-122"/>
                <a:ea typeface="华文新魏" charset="-122"/>
              </a:rPr>
              <a:t>rs</a:t>
            </a:r>
            <a:r>
              <a:rPr lang="en-US" altLang="zh-CN" sz="1800" dirty="0">
                <a:solidFill>
                  <a:srgbClr val="000000"/>
                </a:solidFill>
                <a:latin typeface="微软雅黑" charset="-122"/>
                <a:ea typeface="华文新魏" charset="-122"/>
              </a:rPr>
              <a:t>, </a:t>
            </a:r>
            <a:r>
              <a:rPr lang="en-US" altLang="zh-CN" sz="1800" dirty="0" err="1">
                <a:solidFill>
                  <a:srgbClr val="000000"/>
                </a:solidFill>
                <a:latin typeface="微软雅黑" charset="-122"/>
                <a:ea typeface="华文新魏" charset="-122"/>
              </a:rPr>
              <a:t>rt</a:t>
            </a:r>
            <a:endParaRPr lang="en-US" altLang="zh-CN" sz="1800" dirty="0">
              <a:solidFill>
                <a:srgbClr val="000000"/>
              </a:solidFill>
              <a:latin typeface="微软雅黑" charset="-122"/>
              <a:ea typeface="华文新魏" charset="-122"/>
            </a:endParaRPr>
          </a:p>
          <a:p>
            <a:pPr lvl="1">
              <a:spcBef>
                <a:spcPts val="1200"/>
              </a:spcBef>
              <a:buFont typeface="Wingdings" charset="2"/>
              <a:buChar char="n"/>
            </a:pPr>
            <a:endParaRPr lang="en-US" altLang="zh-CN" sz="1800" dirty="0">
              <a:solidFill>
                <a:srgbClr val="000000"/>
              </a:solidFill>
              <a:latin typeface="微软雅黑" charset="-122"/>
              <a:ea typeface="华文新魏" charset="-122"/>
            </a:endParaRPr>
          </a:p>
          <a:p>
            <a:pPr lvl="1">
              <a:spcBef>
                <a:spcPts val="1200"/>
              </a:spcBef>
              <a:buFont typeface="Wingdings" charset="2"/>
              <a:buChar char="n"/>
            </a:pPr>
            <a:r>
              <a:rPr lang="en-US" altLang="zh-CN" sz="2000" dirty="0">
                <a:solidFill>
                  <a:srgbClr val="000000"/>
                </a:solidFill>
                <a:latin typeface="微软雅黑" charset="-122"/>
                <a:ea typeface="华文新魏" charset="-122"/>
              </a:rPr>
              <a:t>I-Type</a:t>
            </a:r>
          </a:p>
          <a:p>
            <a:pPr lvl="2">
              <a:spcBef>
                <a:spcPts val="1200"/>
              </a:spcBef>
              <a:buSzPct val="80000"/>
              <a:buFont typeface="Wingdings" charset="2"/>
              <a:buChar char="l"/>
            </a:pPr>
            <a:r>
              <a:rPr lang="zh-CN" altLang="en-US" sz="1800" dirty="0">
                <a:solidFill>
                  <a:srgbClr val="000000"/>
                </a:solidFill>
                <a:latin typeface="微软雅黑" charset="-122"/>
                <a:ea typeface="微软雅黑" charset="-122"/>
              </a:rPr>
              <a:t>运算指令：一个寄存器、一个立即数。如：</a:t>
            </a:r>
            <a:r>
              <a:rPr lang="en-US" altLang="zh-CN" sz="1800" dirty="0" err="1">
                <a:solidFill>
                  <a:srgbClr val="000000"/>
                </a:solidFill>
                <a:latin typeface="微软雅黑" charset="-122"/>
                <a:ea typeface="华文新魏" charset="-122"/>
              </a:rPr>
              <a:t>ori</a:t>
            </a:r>
            <a:r>
              <a:rPr lang="en-US" altLang="zh-CN" sz="1800" dirty="0">
                <a:solidFill>
                  <a:srgbClr val="000000"/>
                </a:solidFill>
                <a:latin typeface="微软雅黑" charset="-122"/>
                <a:ea typeface="华文新魏" charset="-122"/>
              </a:rPr>
              <a:t>  </a:t>
            </a:r>
            <a:r>
              <a:rPr lang="en-US" altLang="zh-CN" sz="1800" dirty="0" err="1">
                <a:solidFill>
                  <a:srgbClr val="000000"/>
                </a:solidFill>
                <a:latin typeface="微软雅黑" charset="-122"/>
                <a:ea typeface="华文新魏" charset="-122"/>
              </a:rPr>
              <a:t>rt</a:t>
            </a:r>
            <a:r>
              <a:rPr lang="en-US" altLang="zh-CN" sz="1800" dirty="0">
                <a:solidFill>
                  <a:srgbClr val="000000"/>
                </a:solidFill>
                <a:latin typeface="微软雅黑" charset="-122"/>
                <a:ea typeface="华文新魏" charset="-122"/>
              </a:rPr>
              <a:t>, </a:t>
            </a:r>
            <a:r>
              <a:rPr lang="en-US" altLang="zh-CN" sz="1800" dirty="0" err="1">
                <a:solidFill>
                  <a:srgbClr val="000000"/>
                </a:solidFill>
                <a:latin typeface="微软雅黑" charset="-122"/>
                <a:ea typeface="华文新魏" charset="-122"/>
              </a:rPr>
              <a:t>rs</a:t>
            </a:r>
            <a:r>
              <a:rPr lang="en-US" altLang="zh-CN" sz="1800" dirty="0">
                <a:solidFill>
                  <a:srgbClr val="000000"/>
                </a:solidFill>
                <a:latin typeface="微软雅黑" charset="-122"/>
                <a:ea typeface="华文新魏" charset="-122"/>
              </a:rPr>
              <a:t>, imm16</a:t>
            </a:r>
          </a:p>
          <a:p>
            <a:pPr lvl="2">
              <a:spcBef>
                <a:spcPts val="1200"/>
              </a:spcBef>
              <a:buSzPct val="80000"/>
              <a:buFont typeface="Wingdings" charset="2"/>
              <a:buChar char="l"/>
            </a:pPr>
            <a:r>
              <a:rPr lang="en-US" altLang="zh-CN" sz="1800" dirty="0">
                <a:solidFill>
                  <a:srgbClr val="000000"/>
                </a:solidFill>
                <a:latin typeface="微软雅黑" charset="-122"/>
                <a:ea typeface="华文新魏" charset="-122"/>
              </a:rPr>
              <a:t>Load</a:t>
            </a:r>
            <a:r>
              <a:rPr lang="zh-CN" altLang="en-US" sz="1800" dirty="0">
                <a:solidFill>
                  <a:srgbClr val="000000"/>
                </a:solidFill>
                <a:latin typeface="微软雅黑" charset="-122"/>
                <a:ea typeface="微软雅黑" charset="-122"/>
              </a:rPr>
              <a:t>和</a:t>
            </a:r>
            <a:r>
              <a:rPr lang="en-US" altLang="zh-CN" sz="1800" dirty="0">
                <a:solidFill>
                  <a:srgbClr val="000000"/>
                </a:solidFill>
                <a:latin typeface="微软雅黑" charset="-122"/>
                <a:ea typeface="华文新魏" charset="-122"/>
              </a:rPr>
              <a:t>Store</a:t>
            </a:r>
            <a:r>
              <a:rPr lang="zh-CN" altLang="en-US" sz="1800" dirty="0">
                <a:solidFill>
                  <a:srgbClr val="000000"/>
                </a:solidFill>
                <a:latin typeface="微软雅黑" charset="-122"/>
                <a:ea typeface="微软雅黑" charset="-122"/>
              </a:rPr>
              <a:t>指令。如：</a:t>
            </a:r>
            <a:r>
              <a:rPr lang="en-US" altLang="zh-CN" sz="1800" dirty="0" err="1">
                <a:solidFill>
                  <a:srgbClr val="000000"/>
                </a:solidFill>
                <a:latin typeface="微软雅黑" charset="-122"/>
                <a:ea typeface="华文新魏" charset="-122"/>
              </a:rPr>
              <a:t>lw</a:t>
            </a:r>
            <a:r>
              <a:rPr lang="en-US" altLang="zh-CN" sz="1800" dirty="0">
                <a:solidFill>
                  <a:srgbClr val="000000"/>
                </a:solidFill>
                <a:latin typeface="微软雅黑" charset="-122"/>
                <a:ea typeface="华文新魏" charset="-122"/>
              </a:rPr>
              <a:t> </a:t>
            </a:r>
            <a:r>
              <a:rPr lang="en-US" altLang="zh-CN" sz="1800" dirty="0" err="1">
                <a:solidFill>
                  <a:srgbClr val="000000"/>
                </a:solidFill>
                <a:latin typeface="微软雅黑" charset="-122"/>
                <a:ea typeface="华文新魏" charset="-122"/>
              </a:rPr>
              <a:t>rt</a:t>
            </a:r>
            <a:r>
              <a:rPr lang="en-US" altLang="zh-CN" sz="1800" dirty="0">
                <a:solidFill>
                  <a:srgbClr val="000000"/>
                </a:solidFill>
                <a:latin typeface="微软雅黑" charset="-122"/>
                <a:ea typeface="华文新魏" charset="-122"/>
              </a:rPr>
              <a:t>, </a:t>
            </a:r>
            <a:r>
              <a:rPr lang="en-US" altLang="zh-CN" sz="1800" dirty="0" err="1">
                <a:solidFill>
                  <a:srgbClr val="000000"/>
                </a:solidFill>
                <a:latin typeface="微软雅黑" charset="-122"/>
                <a:ea typeface="华文新魏" charset="-122"/>
              </a:rPr>
              <a:t>rs</a:t>
            </a:r>
            <a:r>
              <a:rPr lang="en-US" altLang="zh-CN" sz="1800" dirty="0">
                <a:solidFill>
                  <a:srgbClr val="000000"/>
                </a:solidFill>
                <a:latin typeface="微软雅黑" charset="-122"/>
                <a:ea typeface="华文新魏" charset="-122"/>
              </a:rPr>
              <a:t>, imm16</a:t>
            </a:r>
          </a:p>
          <a:p>
            <a:pPr lvl="2">
              <a:spcBef>
                <a:spcPts val="1200"/>
              </a:spcBef>
              <a:buSzPct val="80000"/>
              <a:buFont typeface="Wingdings" charset="2"/>
              <a:buChar char="l"/>
            </a:pPr>
            <a:r>
              <a:rPr lang="zh-CN" altLang="en-US" sz="1800" dirty="0">
                <a:solidFill>
                  <a:srgbClr val="000000"/>
                </a:solidFill>
                <a:latin typeface="微软雅黑" charset="-122"/>
                <a:ea typeface="微软雅黑" charset="-122"/>
              </a:rPr>
              <a:t>条件分支指令。如：</a:t>
            </a:r>
            <a:r>
              <a:rPr lang="en-US" altLang="zh-CN" sz="1800" dirty="0" err="1">
                <a:solidFill>
                  <a:srgbClr val="000000"/>
                </a:solidFill>
                <a:latin typeface="微软雅黑" charset="-122"/>
                <a:ea typeface="华文新魏" charset="-122"/>
              </a:rPr>
              <a:t>beq</a:t>
            </a:r>
            <a:r>
              <a:rPr lang="en-US" altLang="zh-CN" sz="1800" dirty="0">
                <a:solidFill>
                  <a:srgbClr val="000000"/>
                </a:solidFill>
                <a:latin typeface="微软雅黑" charset="-122"/>
                <a:ea typeface="华文新魏" charset="-122"/>
              </a:rPr>
              <a:t> </a:t>
            </a:r>
            <a:r>
              <a:rPr lang="en-US" altLang="zh-CN" sz="1800" dirty="0" err="1">
                <a:solidFill>
                  <a:srgbClr val="000000"/>
                </a:solidFill>
                <a:latin typeface="微软雅黑" charset="-122"/>
                <a:ea typeface="华文新魏" charset="-122"/>
              </a:rPr>
              <a:t>rs</a:t>
            </a:r>
            <a:r>
              <a:rPr lang="en-US" altLang="zh-CN" sz="1800" dirty="0">
                <a:solidFill>
                  <a:srgbClr val="000000"/>
                </a:solidFill>
                <a:latin typeface="微软雅黑" charset="-122"/>
                <a:ea typeface="华文新魏" charset="-122"/>
              </a:rPr>
              <a:t>, </a:t>
            </a:r>
            <a:r>
              <a:rPr lang="en-US" altLang="zh-CN" sz="1800" dirty="0" err="1">
                <a:solidFill>
                  <a:srgbClr val="000000"/>
                </a:solidFill>
                <a:latin typeface="微软雅黑" charset="-122"/>
                <a:ea typeface="华文新魏" charset="-122"/>
              </a:rPr>
              <a:t>rt</a:t>
            </a:r>
            <a:r>
              <a:rPr lang="en-US" altLang="zh-CN" sz="1800" dirty="0">
                <a:solidFill>
                  <a:srgbClr val="000000"/>
                </a:solidFill>
                <a:latin typeface="微软雅黑" charset="-122"/>
                <a:ea typeface="华文新魏" charset="-122"/>
              </a:rPr>
              <a:t>, imm16</a:t>
            </a:r>
          </a:p>
          <a:p>
            <a:pPr lvl="1">
              <a:spcBef>
                <a:spcPts val="1200"/>
              </a:spcBef>
              <a:buFont typeface="Wingdings" charset="2"/>
              <a:buChar char="n"/>
            </a:pPr>
            <a:endParaRPr lang="en-US" altLang="zh-CN" sz="2000" dirty="0">
              <a:solidFill>
                <a:srgbClr val="000000"/>
              </a:solidFill>
              <a:latin typeface="微软雅黑" charset="-122"/>
              <a:ea typeface="华文新魏" charset="-122"/>
            </a:endParaRPr>
          </a:p>
          <a:p>
            <a:pPr lvl="1">
              <a:spcBef>
                <a:spcPts val="1200"/>
              </a:spcBef>
              <a:buFont typeface="Wingdings" charset="2"/>
              <a:buChar char="n"/>
            </a:pPr>
            <a:r>
              <a:rPr lang="en-US" altLang="zh-CN" sz="2000" dirty="0">
                <a:solidFill>
                  <a:srgbClr val="000000"/>
                </a:solidFill>
                <a:latin typeface="微软雅黑" charset="-122"/>
                <a:ea typeface="华文新魏" charset="-122"/>
              </a:rPr>
              <a:t>J-Type</a:t>
            </a:r>
          </a:p>
          <a:p>
            <a:pPr lvl="2">
              <a:spcBef>
                <a:spcPts val="1200"/>
              </a:spcBef>
              <a:buSzPct val="80000"/>
              <a:buFont typeface="Wingdings" charset="2"/>
              <a:buChar char="l"/>
            </a:pPr>
            <a:r>
              <a:rPr lang="zh-CN" altLang="en-US" sz="1800" dirty="0">
                <a:solidFill>
                  <a:srgbClr val="000000"/>
                </a:solidFill>
                <a:latin typeface="微软雅黑" charset="-122"/>
                <a:ea typeface="微软雅黑" charset="-122"/>
              </a:rPr>
              <a:t>无条件跳转指令。如：</a:t>
            </a:r>
            <a:r>
              <a:rPr lang="en-US" altLang="zh-CN" sz="1800" dirty="0">
                <a:solidFill>
                  <a:srgbClr val="000000"/>
                </a:solidFill>
                <a:latin typeface="微软雅黑" charset="-122"/>
                <a:ea typeface="华文新魏" charset="-122"/>
              </a:rPr>
              <a:t>j  target</a:t>
            </a:r>
          </a:p>
        </p:txBody>
      </p:sp>
      <p:grpSp>
        <p:nvGrpSpPr>
          <p:cNvPr id="2" name="Group 4"/>
          <p:cNvGrpSpPr>
            <a:grpSpLocks/>
          </p:cNvGrpSpPr>
          <p:nvPr/>
        </p:nvGrpSpPr>
        <p:grpSpPr bwMode="auto">
          <a:xfrm>
            <a:off x="3104747" y="980181"/>
            <a:ext cx="5837202" cy="1099090"/>
            <a:chOff x="1931" y="458"/>
            <a:chExt cx="3677" cy="923"/>
          </a:xfrm>
        </p:grpSpPr>
        <p:grpSp>
          <p:nvGrpSpPr>
            <p:cNvPr id="13354" name="Group 5"/>
            <p:cNvGrpSpPr>
              <a:grpSpLocks/>
            </p:cNvGrpSpPr>
            <p:nvPr/>
          </p:nvGrpSpPr>
          <p:grpSpPr bwMode="auto">
            <a:xfrm>
              <a:off x="1931" y="708"/>
              <a:ext cx="3677" cy="673"/>
              <a:chOff x="1918" y="672"/>
              <a:chExt cx="3677" cy="673"/>
            </a:xfrm>
          </p:grpSpPr>
          <p:grpSp>
            <p:nvGrpSpPr>
              <p:cNvPr id="13356" name="Group 6"/>
              <p:cNvGrpSpPr>
                <a:grpSpLocks/>
              </p:cNvGrpSpPr>
              <p:nvPr/>
            </p:nvGrpSpPr>
            <p:grpSpPr bwMode="auto">
              <a:xfrm>
                <a:off x="1918" y="672"/>
                <a:ext cx="3677" cy="443"/>
                <a:chOff x="1918" y="672"/>
                <a:chExt cx="3677" cy="443"/>
              </a:xfrm>
            </p:grpSpPr>
            <p:grpSp>
              <p:nvGrpSpPr>
                <p:cNvPr id="13363" name="Group 7"/>
                <p:cNvGrpSpPr>
                  <a:grpSpLocks/>
                </p:cNvGrpSpPr>
                <p:nvPr/>
              </p:nvGrpSpPr>
              <p:grpSpPr bwMode="auto">
                <a:xfrm>
                  <a:off x="1979" y="801"/>
                  <a:ext cx="3607" cy="314"/>
                  <a:chOff x="1979" y="801"/>
                  <a:chExt cx="3607" cy="314"/>
                </a:xfrm>
              </p:grpSpPr>
              <p:sp>
                <p:nvSpPr>
                  <p:cNvPr id="13371" name="Rectangle 8"/>
                  <p:cNvSpPr>
                    <a:spLocks noChangeArrowheads="1"/>
                  </p:cNvSpPr>
                  <p:nvPr/>
                </p:nvSpPr>
                <p:spPr bwMode="auto">
                  <a:xfrm>
                    <a:off x="1983" y="872"/>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grpSp>
                <p:nvGrpSpPr>
                  <p:cNvPr id="13372" name="Group 9"/>
                  <p:cNvGrpSpPr>
                    <a:grpSpLocks/>
                  </p:cNvGrpSpPr>
                  <p:nvPr/>
                </p:nvGrpSpPr>
                <p:grpSpPr bwMode="auto">
                  <a:xfrm>
                    <a:off x="1979" y="801"/>
                    <a:ext cx="3607" cy="314"/>
                    <a:chOff x="1979" y="801"/>
                    <a:chExt cx="3607" cy="314"/>
                  </a:xfrm>
                </p:grpSpPr>
                <p:grpSp>
                  <p:nvGrpSpPr>
                    <p:cNvPr id="13373" name="Group 10"/>
                    <p:cNvGrpSpPr>
                      <a:grpSpLocks/>
                    </p:cNvGrpSpPr>
                    <p:nvPr/>
                  </p:nvGrpSpPr>
                  <p:grpSpPr bwMode="auto">
                    <a:xfrm>
                      <a:off x="1979" y="801"/>
                      <a:ext cx="624" cy="289"/>
                      <a:chOff x="1979" y="801"/>
                      <a:chExt cx="624" cy="289"/>
                    </a:xfrm>
                  </p:grpSpPr>
                  <p:sp>
                    <p:nvSpPr>
                      <p:cNvPr id="13389" name="Rectangle 11"/>
                      <p:cNvSpPr>
                        <a:spLocks noChangeArrowheads="1"/>
                      </p:cNvSpPr>
                      <p:nvPr/>
                    </p:nvSpPr>
                    <p:spPr bwMode="auto">
                      <a:xfrm>
                        <a:off x="1979" y="868"/>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13390" name="Rectangle 12"/>
                      <p:cNvSpPr>
                        <a:spLocks noChangeArrowheads="1"/>
                      </p:cNvSpPr>
                      <p:nvPr/>
                    </p:nvSpPr>
                    <p:spPr bwMode="auto">
                      <a:xfrm>
                        <a:off x="2161" y="801"/>
                        <a:ext cx="24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op</a:t>
                        </a:r>
                      </a:p>
                    </p:txBody>
                  </p:sp>
                </p:grpSp>
                <p:grpSp>
                  <p:nvGrpSpPr>
                    <p:cNvPr id="13374" name="Group 13"/>
                    <p:cNvGrpSpPr>
                      <a:grpSpLocks/>
                    </p:cNvGrpSpPr>
                    <p:nvPr/>
                  </p:nvGrpSpPr>
                  <p:grpSpPr bwMode="auto">
                    <a:xfrm>
                      <a:off x="2611" y="816"/>
                      <a:ext cx="580" cy="289"/>
                      <a:chOff x="2611" y="816"/>
                      <a:chExt cx="580" cy="289"/>
                    </a:xfrm>
                  </p:grpSpPr>
                  <p:sp>
                    <p:nvSpPr>
                      <p:cNvPr id="13387" name="Rectangle 14"/>
                      <p:cNvSpPr>
                        <a:spLocks noChangeArrowheads="1"/>
                      </p:cNvSpPr>
                      <p:nvPr/>
                    </p:nvSpPr>
                    <p:spPr bwMode="auto">
                      <a:xfrm>
                        <a:off x="2611" y="868"/>
                        <a:ext cx="58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13388" name="Rectangle 15"/>
                      <p:cNvSpPr>
                        <a:spLocks noChangeArrowheads="1"/>
                      </p:cNvSpPr>
                      <p:nvPr/>
                    </p:nvSpPr>
                    <p:spPr bwMode="auto">
                      <a:xfrm>
                        <a:off x="2776" y="816"/>
                        <a:ext cx="20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rs</a:t>
                        </a:r>
                      </a:p>
                    </p:txBody>
                  </p:sp>
                </p:grpSp>
                <p:grpSp>
                  <p:nvGrpSpPr>
                    <p:cNvPr id="13375" name="Group 16"/>
                    <p:cNvGrpSpPr>
                      <a:grpSpLocks/>
                    </p:cNvGrpSpPr>
                    <p:nvPr/>
                  </p:nvGrpSpPr>
                  <p:grpSpPr bwMode="auto">
                    <a:xfrm>
                      <a:off x="3199" y="826"/>
                      <a:ext cx="579" cy="289"/>
                      <a:chOff x="3199" y="826"/>
                      <a:chExt cx="579" cy="289"/>
                    </a:xfrm>
                  </p:grpSpPr>
                  <p:sp>
                    <p:nvSpPr>
                      <p:cNvPr id="13385" name="Rectangle 17"/>
                      <p:cNvSpPr>
                        <a:spLocks noChangeArrowheads="1"/>
                      </p:cNvSpPr>
                      <p:nvPr/>
                    </p:nvSpPr>
                    <p:spPr bwMode="auto">
                      <a:xfrm>
                        <a:off x="3199" y="868"/>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13386" name="Rectangle 18"/>
                      <p:cNvSpPr>
                        <a:spLocks noChangeArrowheads="1"/>
                      </p:cNvSpPr>
                      <p:nvPr/>
                    </p:nvSpPr>
                    <p:spPr bwMode="auto">
                      <a:xfrm>
                        <a:off x="3363" y="826"/>
                        <a:ext cx="199"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rt</a:t>
                        </a:r>
                      </a:p>
                    </p:txBody>
                  </p:sp>
                </p:grpSp>
                <p:grpSp>
                  <p:nvGrpSpPr>
                    <p:cNvPr id="13376" name="Group 19"/>
                    <p:cNvGrpSpPr>
                      <a:grpSpLocks/>
                    </p:cNvGrpSpPr>
                    <p:nvPr/>
                  </p:nvGrpSpPr>
                  <p:grpSpPr bwMode="auto">
                    <a:xfrm>
                      <a:off x="3786" y="826"/>
                      <a:ext cx="579" cy="289"/>
                      <a:chOff x="3786" y="826"/>
                      <a:chExt cx="579" cy="289"/>
                    </a:xfrm>
                  </p:grpSpPr>
                  <p:sp>
                    <p:nvSpPr>
                      <p:cNvPr id="13383" name="Rectangle 20"/>
                      <p:cNvSpPr>
                        <a:spLocks noChangeArrowheads="1"/>
                      </p:cNvSpPr>
                      <p:nvPr/>
                    </p:nvSpPr>
                    <p:spPr bwMode="auto">
                      <a:xfrm>
                        <a:off x="3786" y="868"/>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13384" name="Rectangle 21"/>
                      <p:cNvSpPr>
                        <a:spLocks noChangeArrowheads="1"/>
                      </p:cNvSpPr>
                      <p:nvPr/>
                    </p:nvSpPr>
                    <p:spPr bwMode="auto">
                      <a:xfrm>
                        <a:off x="3951" y="826"/>
                        <a:ext cx="23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rd</a:t>
                        </a:r>
                      </a:p>
                    </p:txBody>
                  </p:sp>
                </p:grpSp>
                <p:grpSp>
                  <p:nvGrpSpPr>
                    <p:cNvPr id="13377" name="Group 22"/>
                    <p:cNvGrpSpPr>
                      <a:grpSpLocks/>
                    </p:cNvGrpSpPr>
                    <p:nvPr/>
                  </p:nvGrpSpPr>
                  <p:grpSpPr bwMode="auto">
                    <a:xfrm>
                      <a:off x="4373" y="817"/>
                      <a:ext cx="580" cy="289"/>
                      <a:chOff x="4373" y="817"/>
                      <a:chExt cx="580" cy="289"/>
                    </a:xfrm>
                  </p:grpSpPr>
                  <p:sp>
                    <p:nvSpPr>
                      <p:cNvPr id="13381" name="Rectangle 23"/>
                      <p:cNvSpPr>
                        <a:spLocks noChangeArrowheads="1"/>
                      </p:cNvSpPr>
                      <p:nvPr/>
                    </p:nvSpPr>
                    <p:spPr bwMode="auto">
                      <a:xfrm>
                        <a:off x="4373" y="868"/>
                        <a:ext cx="58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13382" name="Rectangle 24"/>
                      <p:cNvSpPr>
                        <a:spLocks noChangeArrowheads="1"/>
                      </p:cNvSpPr>
                      <p:nvPr/>
                    </p:nvSpPr>
                    <p:spPr bwMode="auto">
                      <a:xfrm>
                        <a:off x="4390" y="817"/>
                        <a:ext cx="46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shamt</a:t>
                        </a:r>
                      </a:p>
                    </p:txBody>
                  </p:sp>
                </p:grpSp>
                <p:grpSp>
                  <p:nvGrpSpPr>
                    <p:cNvPr id="13378" name="Group 25"/>
                    <p:cNvGrpSpPr>
                      <a:grpSpLocks/>
                    </p:cNvGrpSpPr>
                    <p:nvPr/>
                  </p:nvGrpSpPr>
                  <p:grpSpPr bwMode="auto">
                    <a:xfrm>
                      <a:off x="4961" y="826"/>
                      <a:ext cx="625" cy="289"/>
                      <a:chOff x="4961" y="826"/>
                      <a:chExt cx="625" cy="289"/>
                    </a:xfrm>
                  </p:grpSpPr>
                  <p:sp>
                    <p:nvSpPr>
                      <p:cNvPr id="13379" name="Rectangle 26"/>
                      <p:cNvSpPr>
                        <a:spLocks noChangeArrowheads="1"/>
                      </p:cNvSpPr>
                      <p:nvPr/>
                    </p:nvSpPr>
                    <p:spPr bwMode="auto">
                      <a:xfrm>
                        <a:off x="4961" y="868"/>
                        <a:ext cx="625"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13380" name="Rectangle 27"/>
                      <p:cNvSpPr>
                        <a:spLocks noChangeArrowheads="1"/>
                      </p:cNvSpPr>
                      <p:nvPr/>
                    </p:nvSpPr>
                    <p:spPr bwMode="auto">
                      <a:xfrm>
                        <a:off x="5037" y="826"/>
                        <a:ext cx="409"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funct</a:t>
                        </a:r>
                      </a:p>
                    </p:txBody>
                  </p:sp>
                </p:grpSp>
              </p:grpSp>
            </p:grpSp>
            <p:sp>
              <p:nvSpPr>
                <p:cNvPr id="13364" name="Rectangle 28"/>
                <p:cNvSpPr>
                  <a:spLocks noChangeArrowheads="1"/>
                </p:cNvSpPr>
                <p:nvPr/>
              </p:nvSpPr>
              <p:spPr bwMode="auto">
                <a:xfrm>
                  <a:off x="5436" y="672"/>
                  <a:ext cx="159"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0</a:t>
                  </a:r>
                </a:p>
              </p:txBody>
            </p:sp>
            <p:sp>
              <p:nvSpPr>
                <p:cNvPr id="13365" name="Rectangle 29"/>
                <p:cNvSpPr>
                  <a:spLocks noChangeArrowheads="1"/>
                </p:cNvSpPr>
                <p:nvPr/>
              </p:nvSpPr>
              <p:spPr bwMode="auto">
                <a:xfrm>
                  <a:off x="4810" y="672"/>
                  <a:ext cx="159"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6</a:t>
                  </a:r>
                </a:p>
              </p:txBody>
            </p:sp>
            <p:sp>
              <p:nvSpPr>
                <p:cNvPr id="13366" name="Rectangle 30"/>
                <p:cNvSpPr>
                  <a:spLocks noChangeArrowheads="1"/>
                </p:cNvSpPr>
                <p:nvPr/>
              </p:nvSpPr>
              <p:spPr bwMode="auto">
                <a:xfrm>
                  <a:off x="4177" y="672"/>
                  <a:ext cx="22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11</a:t>
                  </a:r>
                </a:p>
              </p:txBody>
            </p:sp>
            <p:sp>
              <p:nvSpPr>
                <p:cNvPr id="13367" name="Rectangle 31"/>
                <p:cNvSpPr>
                  <a:spLocks noChangeArrowheads="1"/>
                </p:cNvSpPr>
                <p:nvPr/>
              </p:nvSpPr>
              <p:spPr bwMode="auto">
                <a:xfrm>
                  <a:off x="3590" y="672"/>
                  <a:ext cx="23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16</a:t>
                  </a:r>
                </a:p>
              </p:txBody>
            </p:sp>
            <p:sp>
              <p:nvSpPr>
                <p:cNvPr id="13368" name="Rectangle 32"/>
                <p:cNvSpPr>
                  <a:spLocks noChangeArrowheads="1"/>
                </p:cNvSpPr>
                <p:nvPr/>
              </p:nvSpPr>
              <p:spPr bwMode="auto">
                <a:xfrm>
                  <a:off x="3002" y="672"/>
                  <a:ext cx="23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21</a:t>
                  </a:r>
                </a:p>
              </p:txBody>
            </p:sp>
            <p:sp>
              <p:nvSpPr>
                <p:cNvPr id="13369" name="Rectangle 33"/>
                <p:cNvSpPr>
                  <a:spLocks noChangeArrowheads="1"/>
                </p:cNvSpPr>
                <p:nvPr/>
              </p:nvSpPr>
              <p:spPr bwMode="auto">
                <a:xfrm>
                  <a:off x="2414" y="672"/>
                  <a:ext cx="23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26</a:t>
                  </a:r>
                </a:p>
              </p:txBody>
            </p:sp>
            <p:sp>
              <p:nvSpPr>
                <p:cNvPr id="13370" name="Rectangle 34"/>
                <p:cNvSpPr>
                  <a:spLocks noChangeArrowheads="1"/>
                </p:cNvSpPr>
                <p:nvPr/>
              </p:nvSpPr>
              <p:spPr bwMode="auto">
                <a:xfrm>
                  <a:off x="1918" y="672"/>
                  <a:ext cx="23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31</a:t>
                  </a:r>
                </a:p>
              </p:txBody>
            </p:sp>
          </p:grpSp>
          <p:sp>
            <p:nvSpPr>
              <p:cNvPr id="13357" name="Rectangle 35"/>
              <p:cNvSpPr>
                <a:spLocks noChangeArrowheads="1"/>
              </p:cNvSpPr>
              <p:nvPr/>
            </p:nvSpPr>
            <p:spPr bwMode="auto">
              <a:xfrm>
                <a:off x="2143" y="1056"/>
                <a:ext cx="42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6 </a:t>
                </a:r>
                <a:r>
                  <a:rPr lang="en-US" altLang="zh-CN" sz="1800"/>
                  <a:t>bits</a:t>
                </a:r>
              </a:p>
            </p:txBody>
          </p:sp>
          <p:sp>
            <p:nvSpPr>
              <p:cNvPr id="13358" name="Rectangle 36"/>
              <p:cNvSpPr>
                <a:spLocks noChangeArrowheads="1"/>
              </p:cNvSpPr>
              <p:nvPr/>
            </p:nvSpPr>
            <p:spPr bwMode="auto">
              <a:xfrm>
                <a:off x="5126" y="1056"/>
                <a:ext cx="42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6 </a:t>
                </a:r>
                <a:r>
                  <a:rPr lang="en-US" altLang="zh-CN" sz="1800"/>
                  <a:t>bits</a:t>
                </a:r>
              </a:p>
            </p:txBody>
          </p:sp>
          <p:sp>
            <p:nvSpPr>
              <p:cNvPr id="13359" name="Rectangle 37"/>
              <p:cNvSpPr>
                <a:spLocks noChangeArrowheads="1"/>
              </p:cNvSpPr>
              <p:nvPr/>
            </p:nvSpPr>
            <p:spPr bwMode="auto">
              <a:xfrm>
                <a:off x="4493" y="1056"/>
                <a:ext cx="42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5 </a:t>
                </a:r>
                <a:r>
                  <a:rPr lang="en-US" altLang="zh-CN" sz="1800"/>
                  <a:t>bits</a:t>
                </a:r>
              </a:p>
            </p:txBody>
          </p:sp>
          <p:sp>
            <p:nvSpPr>
              <p:cNvPr id="13360" name="Rectangle 38"/>
              <p:cNvSpPr>
                <a:spLocks noChangeArrowheads="1"/>
              </p:cNvSpPr>
              <p:nvPr/>
            </p:nvSpPr>
            <p:spPr bwMode="auto">
              <a:xfrm>
                <a:off x="3906" y="1056"/>
                <a:ext cx="42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5 </a:t>
                </a:r>
                <a:r>
                  <a:rPr lang="en-US" altLang="zh-CN" sz="1800"/>
                  <a:t>bits</a:t>
                </a:r>
              </a:p>
            </p:txBody>
          </p:sp>
          <p:sp>
            <p:nvSpPr>
              <p:cNvPr id="13361" name="Rectangle 39"/>
              <p:cNvSpPr>
                <a:spLocks noChangeArrowheads="1"/>
              </p:cNvSpPr>
              <p:nvPr/>
            </p:nvSpPr>
            <p:spPr bwMode="auto">
              <a:xfrm>
                <a:off x="3318" y="1056"/>
                <a:ext cx="42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5 </a:t>
                </a:r>
                <a:r>
                  <a:rPr lang="en-US" altLang="zh-CN" sz="1800"/>
                  <a:t>bits</a:t>
                </a:r>
              </a:p>
            </p:txBody>
          </p:sp>
          <p:sp>
            <p:nvSpPr>
              <p:cNvPr id="13362" name="Rectangle 40"/>
              <p:cNvSpPr>
                <a:spLocks noChangeArrowheads="1"/>
              </p:cNvSpPr>
              <p:nvPr/>
            </p:nvSpPr>
            <p:spPr bwMode="auto">
              <a:xfrm>
                <a:off x="2731" y="1056"/>
                <a:ext cx="42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5 </a:t>
                </a:r>
                <a:r>
                  <a:rPr lang="en-US" altLang="zh-CN" sz="1800"/>
                  <a:t>bits</a:t>
                </a:r>
              </a:p>
            </p:txBody>
          </p:sp>
        </p:grpSp>
        <p:sp>
          <p:nvSpPr>
            <p:cNvPr id="13355" name="Text Box 41"/>
            <p:cNvSpPr txBox="1">
              <a:spLocks noChangeArrowheads="1"/>
            </p:cNvSpPr>
            <p:nvPr/>
          </p:nvSpPr>
          <p:spPr bwMode="auto">
            <a:xfrm>
              <a:off x="3876" y="458"/>
              <a:ext cx="124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lang="en-US" altLang="zh-CN" sz="1800">
                  <a:solidFill>
                    <a:schemeClr val="accent2"/>
                  </a:solidFill>
                  <a:latin typeface="Arial" charset="0"/>
                  <a:ea typeface="宋体" charset="-122"/>
                </a:rPr>
                <a:t> </a:t>
              </a:r>
              <a:endParaRPr lang="zh-CN" altLang="en-US" sz="1800">
                <a:solidFill>
                  <a:schemeClr val="accent2"/>
                </a:solidFill>
                <a:latin typeface="Arial" charset="0"/>
                <a:ea typeface="宋体" charset="-122"/>
              </a:endParaRPr>
            </a:p>
          </p:txBody>
        </p:sp>
      </p:grpSp>
      <p:grpSp>
        <p:nvGrpSpPr>
          <p:cNvPr id="13" name="Group 42"/>
          <p:cNvGrpSpPr>
            <a:grpSpLocks/>
          </p:cNvGrpSpPr>
          <p:nvPr/>
        </p:nvGrpSpPr>
        <p:grpSpPr bwMode="auto">
          <a:xfrm>
            <a:off x="3103954" y="2550285"/>
            <a:ext cx="5824501" cy="1043124"/>
            <a:chOff x="1889" y="2514"/>
            <a:chExt cx="3669" cy="876"/>
          </a:xfrm>
        </p:grpSpPr>
        <p:grpSp>
          <p:nvGrpSpPr>
            <p:cNvPr id="13331" name="Group 43"/>
            <p:cNvGrpSpPr>
              <a:grpSpLocks/>
            </p:cNvGrpSpPr>
            <p:nvPr/>
          </p:nvGrpSpPr>
          <p:grpSpPr bwMode="auto">
            <a:xfrm>
              <a:off x="1889" y="2647"/>
              <a:ext cx="3669" cy="743"/>
              <a:chOff x="1918" y="1322"/>
              <a:chExt cx="3669" cy="743"/>
            </a:xfrm>
          </p:grpSpPr>
          <p:sp>
            <p:nvSpPr>
              <p:cNvPr id="13333" name="Rectangle 44"/>
              <p:cNvSpPr>
                <a:spLocks noChangeArrowheads="1"/>
              </p:cNvSpPr>
              <p:nvPr/>
            </p:nvSpPr>
            <p:spPr bwMode="auto">
              <a:xfrm>
                <a:off x="1983" y="1592"/>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grpSp>
            <p:nvGrpSpPr>
              <p:cNvPr id="13334" name="Group 45"/>
              <p:cNvGrpSpPr>
                <a:grpSpLocks/>
              </p:cNvGrpSpPr>
              <p:nvPr/>
            </p:nvGrpSpPr>
            <p:grpSpPr bwMode="auto">
              <a:xfrm>
                <a:off x="1979" y="1526"/>
                <a:ext cx="624" cy="289"/>
                <a:chOff x="1979" y="1526"/>
                <a:chExt cx="624" cy="289"/>
              </a:xfrm>
            </p:grpSpPr>
            <p:sp>
              <p:nvSpPr>
                <p:cNvPr id="13352" name="Rectangle 46"/>
                <p:cNvSpPr>
                  <a:spLocks noChangeArrowheads="1"/>
                </p:cNvSpPr>
                <p:nvPr/>
              </p:nvSpPr>
              <p:spPr bwMode="auto">
                <a:xfrm>
                  <a:off x="1979" y="1588"/>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13353" name="Rectangle 47"/>
                <p:cNvSpPr>
                  <a:spLocks noChangeArrowheads="1"/>
                </p:cNvSpPr>
                <p:nvPr/>
              </p:nvSpPr>
              <p:spPr bwMode="auto">
                <a:xfrm>
                  <a:off x="2155" y="1526"/>
                  <a:ext cx="24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op</a:t>
                  </a:r>
                </a:p>
              </p:txBody>
            </p:sp>
          </p:grpSp>
          <p:grpSp>
            <p:nvGrpSpPr>
              <p:cNvPr id="13335" name="Group 48"/>
              <p:cNvGrpSpPr>
                <a:grpSpLocks/>
              </p:cNvGrpSpPr>
              <p:nvPr/>
            </p:nvGrpSpPr>
            <p:grpSpPr bwMode="auto">
              <a:xfrm>
                <a:off x="2611" y="1536"/>
                <a:ext cx="580" cy="289"/>
                <a:chOff x="2611" y="1536"/>
                <a:chExt cx="580" cy="289"/>
              </a:xfrm>
            </p:grpSpPr>
            <p:sp>
              <p:nvSpPr>
                <p:cNvPr id="13350" name="Rectangle 49"/>
                <p:cNvSpPr>
                  <a:spLocks noChangeArrowheads="1"/>
                </p:cNvSpPr>
                <p:nvPr/>
              </p:nvSpPr>
              <p:spPr bwMode="auto">
                <a:xfrm>
                  <a:off x="2611" y="1588"/>
                  <a:ext cx="58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13351" name="Rectangle 50"/>
                <p:cNvSpPr>
                  <a:spLocks noChangeArrowheads="1"/>
                </p:cNvSpPr>
                <p:nvPr/>
              </p:nvSpPr>
              <p:spPr bwMode="auto">
                <a:xfrm>
                  <a:off x="2776" y="1536"/>
                  <a:ext cx="20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rs</a:t>
                  </a:r>
                </a:p>
              </p:txBody>
            </p:sp>
          </p:grpSp>
          <p:grpSp>
            <p:nvGrpSpPr>
              <p:cNvPr id="13336" name="Group 51"/>
              <p:cNvGrpSpPr>
                <a:grpSpLocks/>
              </p:cNvGrpSpPr>
              <p:nvPr/>
            </p:nvGrpSpPr>
            <p:grpSpPr bwMode="auto">
              <a:xfrm>
                <a:off x="3199" y="1536"/>
                <a:ext cx="579" cy="289"/>
                <a:chOff x="3199" y="1536"/>
                <a:chExt cx="579" cy="289"/>
              </a:xfrm>
            </p:grpSpPr>
            <p:sp>
              <p:nvSpPr>
                <p:cNvPr id="13348" name="Rectangle 52"/>
                <p:cNvSpPr>
                  <a:spLocks noChangeArrowheads="1"/>
                </p:cNvSpPr>
                <p:nvPr/>
              </p:nvSpPr>
              <p:spPr bwMode="auto">
                <a:xfrm>
                  <a:off x="3199" y="1588"/>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13349" name="Rectangle 53"/>
                <p:cNvSpPr>
                  <a:spLocks noChangeArrowheads="1"/>
                </p:cNvSpPr>
                <p:nvPr/>
              </p:nvSpPr>
              <p:spPr bwMode="auto">
                <a:xfrm>
                  <a:off x="3373" y="1536"/>
                  <a:ext cx="199"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rt</a:t>
                  </a:r>
                </a:p>
              </p:txBody>
            </p:sp>
          </p:grpSp>
          <p:sp>
            <p:nvSpPr>
              <p:cNvPr id="13337" name="Rectangle 54"/>
              <p:cNvSpPr>
                <a:spLocks noChangeArrowheads="1"/>
              </p:cNvSpPr>
              <p:nvPr/>
            </p:nvSpPr>
            <p:spPr bwMode="auto">
              <a:xfrm>
                <a:off x="3786" y="1588"/>
                <a:ext cx="180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endParaRPr lang="zh-CN" altLang="en-US" sz="1800">
                  <a:solidFill>
                    <a:srgbClr val="0000FF"/>
                  </a:solidFill>
                </a:endParaRPr>
              </a:p>
            </p:txBody>
          </p:sp>
          <p:sp>
            <p:nvSpPr>
              <p:cNvPr id="13338" name="Rectangle 55"/>
              <p:cNvSpPr>
                <a:spLocks noChangeArrowheads="1"/>
              </p:cNvSpPr>
              <p:nvPr/>
            </p:nvSpPr>
            <p:spPr bwMode="auto">
              <a:xfrm>
                <a:off x="4289" y="1536"/>
                <a:ext cx="74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immediate</a:t>
                </a:r>
              </a:p>
            </p:txBody>
          </p:sp>
          <p:sp>
            <p:nvSpPr>
              <p:cNvPr id="13339" name="Rectangle 56"/>
              <p:cNvSpPr>
                <a:spLocks noChangeArrowheads="1"/>
              </p:cNvSpPr>
              <p:nvPr/>
            </p:nvSpPr>
            <p:spPr bwMode="auto">
              <a:xfrm>
                <a:off x="5428" y="1322"/>
                <a:ext cx="159"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0</a:t>
                </a:r>
              </a:p>
            </p:txBody>
          </p:sp>
          <p:sp>
            <p:nvSpPr>
              <p:cNvPr id="13340" name="Rectangle 57"/>
              <p:cNvSpPr>
                <a:spLocks noChangeArrowheads="1"/>
              </p:cNvSpPr>
              <p:nvPr/>
            </p:nvSpPr>
            <p:spPr bwMode="auto">
              <a:xfrm>
                <a:off x="3590" y="1322"/>
                <a:ext cx="23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16</a:t>
                </a:r>
              </a:p>
            </p:txBody>
          </p:sp>
          <p:sp>
            <p:nvSpPr>
              <p:cNvPr id="13341" name="Rectangle 58"/>
              <p:cNvSpPr>
                <a:spLocks noChangeArrowheads="1"/>
              </p:cNvSpPr>
              <p:nvPr/>
            </p:nvSpPr>
            <p:spPr bwMode="auto">
              <a:xfrm>
                <a:off x="3002" y="1322"/>
                <a:ext cx="23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21</a:t>
                </a:r>
              </a:p>
            </p:txBody>
          </p:sp>
          <p:sp>
            <p:nvSpPr>
              <p:cNvPr id="13342" name="Rectangle 59"/>
              <p:cNvSpPr>
                <a:spLocks noChangeArrowheads="1"/>
              </p:cNvSpPr>
              <p:nvPr/>
            </p:nvSpPr>
            <p:spPr bwMode="auto">
              <a:xfrm>
                <a:off x="2414" y="1322"/>
                <a:ext cx="23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dirty="0"/>
                  <a:t>26</a:t>
                </a:r>
              </a:p>
            </p:txBody>
          </p:sp>
          <p:sp>
            <p:nvSpPr>
              <p:cNvPr id="13343" name="Rectangle 60"/>
              <p:cNvSpPr>
                <a:spLocks noChangeArrowheads="1"/>
              </p:cNvSpPr>
              <p:nvPr/>
            </p:nvSpPr>
            <p:spPr bwMode="auto">
              <a:xfrm>
                <a:off x="1918" y="1322"/>
                <a:ext cx="23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31</a:t>
                </a:r>
              </a:p>
            </p:txBody>
          </p:sp>
          <p:sp>
            <p:nvSpPr>
              <p:cNvPr id="13344" name="Rectangle 61"/>
              <p:cNvSpPr>
                <a:spLocks noChangeArrowheads="1"/>
              </p:cNvSpPr>
              <p:nvPr/>
            </p:nvSpPr>
            <p:spPr bwMode="auto">
              <a:xfrm>
                <a:off x="2143" y="1776"/>
                <a:ext cx="42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6 </a:t>
                </a:r>
                <a:r>
                  <a:rPr lang="en-US" altLang="zh-CN" sz="1800"/>
                  <a:t>bits</a:t>
                </a:r>
              </a:p>
            </p:txBody>
          </p:sp>
          <p:sp>
            <p:nvSpPr>
              <p:cNvPr id="13345" name="Rectangle 62"/>
              <p:cNvSpPr>
                <a:spLocks noChangeArrowheads="1"/>
              </p:cNvSpPr>
              <p:nvPr/>
            </p:nvSpPr>
            <p:spPr bwMode="auto">
              <a:xfrm>
                <a:off x="4448" y="1776"/>
                <a:ext cx="49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16 </a:t>
                </a:r>
                <a:r>
                  <a:rPr lang="en-US" altLang="zh-CN" sz="1800"/>
                  <a:t>bits</a:t>
                </a:r>
              </a:p>
            </p:txBody>
          </p:sp>
          <p:sp>
            <p:nvSpPr>
              <p:cNvPr id="13346" name="Rectangle 63"/>
              <p:cNvSpPr>
                <a:spLocks noChangeArrowheads="1"/>
              </p:cNvSpPr>
              <p:nvPr/>
            </p:nvSpPr>
            <p:spPr bwMode="auto">
              <a:xfrm>
                <a:off x="3318" y="1776"/>
                <a:ext cx="42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5 </a:t>
                </a:r>
                <a:r>
                  <a:rPr lang="en-US" altLang="zh-CN" sz="1800"/>
                  <a:t>bits</a:t>
                </a:r>
              </a:p>
            </p:txBody>
          </p:sp>
          <p:sp>
            <p:nvSpPr>
              <p:cNvPr id="13347" name="Rectangle 64"/>
              <p:cNvSpPr>
                <a:spLocks noChangeArrowheads="1"/>
              </p:cNvSpPr>
              <p:nvPr/>
            </p:nvSpPr>
            <p:spPr bwMode="auto">
              <a:xfrm>
                <a:off x="2731" y="1776"/>
                <a:ext cx="42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5 </a:t>
                </a:r>
                <a:r>
                  <a:rPr lang="en-US" altLang="zh-CN" sz="1800"/>
                  <a:t>bits</a:t>
                </a:r>
              </a:p>
            </p:txBody>
          </p:sp>
        </p:grpSp>
        <p:sp>
          <p:nvSpPr>
            <p:cNvPr id="13332" name="Text Box 65"/>
            <p:cNvSpPr txBox="1">
              <a:spLocks noChangeArrowheads="1"/>
            </p:cNvSpPr>
            <p:nvPr/>
          </p:nvSpPr>
          <p:spPr bwMode="auto">
            <a:xfrm>
              <a:off x="3912" y="2514"/>
              <a:ext cx="124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lang="en-US" altLang="zh-CN" sz="1800">
                  <a:solidFill>
                    <a:schemeClr val="accent2"/>
                  </a:solidFill>
                  <a:latin typeface="Arial" charset="0"/>
                  <a:ea typeface="宋体" charset="-122"/>
                </a:rPr>
                <a:t> </a:t>
              </a:r>
              <a:endParaRPr lang="zh-CN" altLang="en-US" sz="1800">
                <a:solidFill>
                  <a:schemeClr val="accent2"/>
                </a:solidFill>
                <a:latin typeface="Arial" charset="0"/>
                <a:ea typeface="宋体" charset="-122"/>
              </a:endParaRPr>
            </a:p>
          </p:txBody>
        </p:sp>
      </p:grpSp>
      <p:grpSp>
        <p:nvGrpSpPr>
          <p:cNvPr id="18" name="Group 66"/>
          <p:cNvGrpSpPr>
            <a:grpSpLocks/>
          </p:cNvGrpSpPr>
          <p:nvPr/>
        </p:nvGrpSpPr>
        <p:grpSpPr bwMode="auto">
          <a:xfrm>
            <a:off x="3059832" y="4796740"/>
            <a:ext cx="5824501" cy="864507"/>
            <a:chOff x="1886" y="3536"/>
            <a:chExt cx="3669" cy="726"/>
          </a:xfrm>
        </p:grpSpPr>
        <p:grpSp>
          <p:nvGrpSpPr>
            <p:cNvPr id="13318" name="Group 67"/>
            <p:cNvGrpSpPr>
              <a:grpSpLocks/>
            </p:cNvGrpSpPr>
            <p:nvPr/>
          </p:nvGrpSpPr>
          <p:grpSpPr bwMode="auto">
            <a:xfrm>
              <a:off x="1886" y="3536"/>
              <a:ext cx="3669" cy="726"/>
              <a:chOff x="1918" y="3307"/>
              <a:chExt cx="3669" cy="726"/>
            </a:xfrm>
          </p:grpSpPr>
          <p:sp>
            <p:nvSpPr>
              <p:cNvPr id="13320" name="Rectangle 68"/>
              <p:cNvSpPr>
                <a:spLocks noChangeArrowheads="1"/>
              </p:cNvSpPr>
              <p:nvPr/>
            </p:nvSpPr>
            <p:spPr bwMode="auto">
              <a:xfrm>
                <a:off x="1983" y="3560"/>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grpSp>
            <p:nvGrpSpPr>
              <p:cNvPr id="13321" name="Group 69"/>
              <p:cNvGrpSpPr>
                <a:grpSpLocks/>
              </p:cNvGrpSpPr>
              <p:nvPr/>
            </p:nvGrpSpPr>
            <p:grpSpPr bwMode="auto">
              <a:xfrm>
                <a:off x="1979" y="3490"/>
                <a:ext cx="624" cy="289"/>
                <a:chOff x="1979" y="3490"/>
                <a:chExt cx="624" cy="289"/>
              </a:xfrm>
            </p:grpSpPr>
            <p:sp>
              <p:nvSpPr>
                <p:cNvPr id="13329" name="Rectangle 70"/>
                <p:cNvSpPr>
                  <a:spLocks noChangeArrowheads="1"/>
                </p:cNvSpPr>
                <p:nvPr/>
              </p:nvSpPr>
              <p:spPr bwMode="auto">
                <a:xfrm>
                  <a:off x="1979" y="3556"/>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13330" name="Rectangle 71"/>
                <p:cNvSpPr>
                  <a:spLocks noChangeArrowheads="1"/>
                </p:cNvSpPr>
                <p:nvPr/>
              </p:nvSpPr>
              <p:spPr bwMode="auto">
                <a:xfrm>
                  <a:off x="2161" y="3490"/>
                  <a:ext cx="24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op</a:t>
                  </a:r>
                </a:p>
              </p:txBody>
            </p:sp>
          </p:grpSp>
          <p:sp>
            <p:nvSpPr>
              <p:cNvPr id="13322" name="Rectangle 72"/>
              <p:cNvSpPr>
                <a:spLocks noChangeArrowheads="1"/>
              </p:cNvSpPr>
              <p:nvPr/>
            </p:nvSpPr>
            <p:spPr bwMode="auto">
              <a:xfrm>
                <a:off x="2611" y="3556"/>
                <a:ext cx="2975"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13323" name="Rectangle 73"/>
              <p:cNvSpPr>
                <a:spLocks noChangeArrowheads="1"/>
              </p:cNvSpPr>
              <p:nvPr/>
            </p:nvSpPr>
            <p:spPr bwMode="auto">
              <a:xfrm>
                <a:off x="3554" y="3494"/>
                <a:ext cx="96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target address</a:t>
                </a:r>
              </a:p>
            </p:txBody>
          </p:sp>
          <p:sp>
            <p:nvSpPr>
              <p:cNvPr id="13324" name="Rectangle 74"/>
              <p:cNvSpPr>
                <a:spLocks noChangeArrowheads="1"/>
              </p:cNvSpPr>
              <p:nvPr/>
            </p:nvSpPr>
            <p:spPr bwMode="auto">
              <a:xfrm>
                <a:off x="5428" y="3307"/>
                <a:ext cx="159"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0</a:t>
                </a:r>
              </a:p>
            </p:txBody>
          </p:sp>
          <p:sp>
            <p:nvSpPr>
              <p:cNvPr id="13325" name="Rectangle 75"/>
              <p:cNvSpPr>
                <a:spLocks noChangeArrowheads="1"/>
              </p:cNvSpPr>
              <p:nvPr/>
            </p:nvSpPr>
            <p:spPr bwMode="auto">
              <a:xfrm>
                <a:off x="2414" y="3307"/>
                <a:ext cx="23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26</a:t>
                </a:r>
              </a:p>
            </p:txBody>
          </p:sp>
          <p:sp>
            <p:nvSpPr>
              <p:cNvPr id="13326" name="Rectangle 76"/>
              <p:cNvSpPr>
                <a:spLocks noChangeArrowheads="1"/>
              </p:cNvSpPr>
              <p:nvPr/>
            </p:nvSpPr>
            <p:spPr bwMode="auto">
              <a:xfrm>
                <a:off x="1918" y="3307"/>
                <a:ext cx="23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31</a:t>
                </a:r>
              </a:p>
            </p:txBody>
          </p:sp>
          <p:sp>
            <p:nvSpPr>
              <p:cNvPr id="13327" name="Rectangle 77"/>
              <p:cNvSpPr>
                <a:spLocks noChangeArrowheads="1"/>
              </p:cNvSpPr>
              <p:nvPr/>
            </p:nvSpPr>
            <p:spPr bwMode="auto">
              <a:xfrm>
                <a:off x="2143" y="3744"/>
                <a:ext cx="42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6 </a:t>
                </a:r>
                <a:r>
                  <a:rPr lang="en-US" altLang="zh-CN" sz="1800"/>
                  <a:t>bits</a:t>
                </a:r>
              </a:p>
            </p:txBody>
          </p:sp>
          <p:sp>
            <p:nvSpPr>
              <p:cNvPr id="13328" name="Rectangle 78"/>
              <p:cNvSpPr>
                <a:spLocks noChangeArrowheads="1"/>
              </p:cNvSpPr>
              <p:nvPr/>
            </p:nvSpPr>
            <p:spPr bwMode="auto">
              <a:xfrm>
                <a:off x="3816" y="3744"/>
                <a:ext cx="49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26 </a:t>
                </a:r>
                <a:r>
                  <a:rPr lang="en-US" altLang="zh-CN" sz="1800"/>
                  <a:t>bits</a:t>
                </a:r>
              </a:p>
            </p:txBody>
          </p:sp>
        </p:grpSp>
        <p:sp>
          <p:nvSpPr>
            <p:cNvPr id="13319" name="Text Box 79"/>
            <p:cNvSpPr txBox="1">
              <a:spLocks noChangeArrowheads="1"/>
            </p:cNvSpPr>
            <p:nvPr/>
          </p:nvSpPr>
          <p:spPr bwMode="auto">
            <a:xfrm>
              <a:off x="3838" y="3544"/>
              <a:ext cx="124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lang="en-US" altLang="zh-CN" sz="1800">
                  <a:solidFill>
                    <a:schemeClr val="accent2"/>
                  </a:solidFill>
                  <a:latin typeface="Arial" charset="0"/>
                  <a:ea typeface="宋体" charset="-122"/>
                </a:rPr>
                <a:t> </a:t>
              </a:r>
              <a:endParaRPr lang="zh-CN" altLang="en-US" sz="1800">
                <a:solidFill>
                  <a:schemeClr val="accent2"/>
                </a:solidFill>
                <a:latin typeface="Arial" charset="0"/>
                <a:ea typeface="宋体" charset="-122"/>
              </a:endParaRPr>
            </a:p>
          </p:txBody>
        </p:sp>
      </p:grpSp>
    </p:spTree>
    <p:extLst>
      <p:ext uri="{BB962C8B-B14F-4D97-AF65-F5344CB8AC3E}">
        <p14:creationId xmlns:p14="http://schemas.microsoft.com/office/powerpoint/2010/main" val="16537835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6259">
                                            <p:txEl>
                                              <p:pRg st="1" end="1"/>
                                            </p:txEl>
                                          </p:spTgt>
                                        </p:tgtEl>
                                        <p:attrNameLst>
                                          <p:attrName>style.visibility</p:attrName>
                                        </p:attrNameLst>
                                      </p:cBhvr>
                                      <p:to>
                                        <p:strVal val="visible"/>
                                      </p:to>
                                    </p:set>
                                    <p:animEffect transition="in" filter="blinds(horizontal)">
                                      <p:cBhvr>
                                        <p:cTn id="7" dur="500"/>
                                        <p:tgtEl>
                                          <p:spTgt spid="96259">
                                            <p:txEl>
                                              <p:pRg st="1" end="1"/>
                                            </p:txEl>
                                          </p:spTgt>
                                        </p:tgtEl>
                                      </p:cBhvr>
                                    </p:animEffect>
                                  </p:childTnLst>
                                  <p:subTnLst>
                                    <p:animClr clrSpc="rgb" dir="cw">
                                      <p:cBhvr override="childStyle">
                                        <p:cTn dur="1" fill="hold" display="0" masterRel="nextClick" afterEffect="1"/>
                                        <p:tgtEl>
                                          <p:spTgt spid="96259">
                                            <p:txEl>
                                              <p:pRg st="1" end="1"/>
                                            </p:txEl>
                                          </p:spTgt>
                                        </p:tgtEl>
                                        <p:attrNameLst>
                                          <p:attrName>ppt_c</p:attrName>
                                        </p:attrNameLst>
                                      </p:cBhvr>
                                      <p:to>
                                        <a:srgbClr val="0000F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6259">
                                            <p:txEl>
                                              <p:pRg st="2" end="2"/>
                                            </p:txEl>
                                          </p:spTgt>
                                        </p:tgtEl>
                                        <p:attrNameLst>
                                          <p:attrName>style.visibility</p:attrName>
                                        </p:attrNameLst>
                                      </p:cBhvr>
                                      <p:to>
                                        <p:strVal val="visible"/>
                                      </p:to>
                                    </p:set>
                                    <p:animEffect transition="in" filter="blinds(horizontal)">
                                      <p:cBhvr>
                                        <p:cTn id="12" dur="500"/>
                                        <p:tgtEl>
                                          <p:spTgt spid="96259">
                                            <p:txEl>
                                              <p:pRg st="2" end="2"/>
                                            </p:txEl>
                                          </p:spTgt>
                                        </p:tgtEl>
                                      </p:cBhvr>
                                    </p:animEffect>
                                  </p:childTnLst>
                                  <p:subTnLst>
                                    <p:animClr clrSpc="rgb" dir="cw">
                                      <p:cBhvr override="childStyle">
                                        <p:cTn dur="1" fill="hold" display="0" masterRel="nextClick" afterEffect="1"/>
                                        <p:tgtEl>
                                          <p:spTgt spid="96259">
                                            <p:txEl>
                                              <p:pRg st="2" end="2"/>
                                            </p:txEl>
                                          </p:spTgt>
                                        </p:tgtEl>
                                        <p:attrNameLst>
                                          <p:attrName>ppt_c</p:attrName>
                                        </p:attrNameLst>
                                      </p:cBhvr>
                                      <p:to>
                                        <a:srgbClr val="0000CC"/>
                                      </p:to>
                                    </p:animClr>
                                  </p:sub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96259">
                                            <p:txEl>
                                              <p:pRg st="3" end="3"/>
                                            </p:txEl>
                                          </p:spTgt>
                                        </p:tgtEl>
                                        <p:attrNameLst>
                                          <p:attrName>style.visibility</p:attrName>
                                        </p:attrNameLst>
                                      </p:cBhvr>
                                      <p:to>
                                        <p:strVal val="visible"/>
                                      </p:to>
                                    </p:set>
                                    <p:animEffect transition="in" filter="blinds(horizontal)">
                                      <p:cBhvr>
                                        <p:cTn id="21" dur="500"/>
                                        <p:tgtEl>
                                          <p:spTgt spid="96259">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96259">
                                            <p:txEl>
                                              <p:pRg st="5" end="5"/>
                                            </p:txEl>
                                          </p:spTgt>
                                        </p:tgtEl>
                                        <p:attrNameLst>
                                          <p:attrName>style.visibility</p:attrName>
                                        </p:attrNameLst>
                                      </p:cBhvr>
                                      <p:to>
                                        <p:strVal val="visible"/>
                                      </p:to>
                                    </p:set>
                                    <p:animEffect transition="in" filter="blinds(horizontal)">
                                      <p:cBhvr>
                                        <p:cTn id="26" dur="500"/>
                                        <p:tgtEl>
                                          <p:spTgt spid="96259">
                                            <p:txEl>
                                              <p:pRg st="5" end="5"/>
                                            </p:txEl>
                                          </p:spTgt>
                                        </p:tgtEl>
                                      </p:cBhvr>
                                    </p:animEffect>
                                  </p:childTnLst>
                                  <p:subTnLst>
                                    <p:animClr clrSpc="rgb" dir="cw">
                                      <p:cBhvr override="childStyle">
                                        <p:cTn dur="1" fill="hold" display="0" masterRel="nextClick" afterEffect="1"/>
                                        <p:tgtEl>
                                          <p:spTgt spid="96259">
                                            <p:txEl>
                                              <p:pRg st="5" end="5"/>
                                            </p:txEl>
                                          </p:spTgt>
                                        </p:tgtEl>
                                        <p:attrNameLst>
                                          <p:attrName>ppt_c</p:attrName>
                                        </p:attrNameLst>
                                      </p:cBhvr>
                                      <p:to>
                                        <a:srgbClr val="0000CC"/>
                                      </p:to>
                                    </p:animClr>
                                  </p:subTnLst>
                                </p:cTn>
                              </p:par>
                            </p:childTnLst>
                          </p:cTn>
                        </p:par>
                        <p:par>
                          <p:cTn id="27" fill="hold" nodeType="afterGroup">
                            <p:stCondLst>
                              <p:cond delay="500"/>
                            </p:stCondLst>
                            <p:childTnLst>
                              <p:par>
                                <p:cTn id="28" presetID="3" presetClass="entr" presetSubtype="10"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linds(horizontal)">
                                      <p:cBhvr>
                                        <p:cTn id="30" dur="500"/>
                                        <p:tgtEl>
                                          <p:spTgt spid="1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96259">
                                            <p:txEl>
                                              <p:pRg st="6" end="6"/>
                                            </p:txEl>
                                          </p:spTgt>
                                        </p:tgtEl>
                                        <p:attrNameLst>
                                          <p:attrName>style.visibility</p:attrName>
                                        </p:attrNameLst>
                                      </p:cBhvr>
                                      <p:to>
                                        <p:strVal val="visible"/>
                                      </p:to>
                                    </p:set>
                                    <p:animEffect transition="in" filter="blinds(horizontal)">
                                      <p:cBhvr>
                                        <p:cTn id="35" dur="500"/>
                                        <p:tgtEl>
                                          <p:spTgt spid="96259">
                                            <p:txEl>
                                              <p:pRg st="6" end="6"/>
                                            </p:txEl>
                                          </p:spTgt>
                                        </p:tgtEl>
                                      </p:cBhvr>
                                    </p:animEffect>
                                  </p:childTnLst>
                                </p:cTn>
                              </p:par>
                            </p:childTnLst>
                          </p:cTn>
                        </p:par>
                        <p:par>
                          <p:cTn id="36" fill="hold" nodeType="afterGroup">
                            <p:stCondLst>
                              <p:cond delay="500"/>
                            </p:stCondLst>
                            <p:childTnLst>
                              <p:par>
                                <p:cTn id="37" presetID="3" presetClass="entr" presetSubtype="10" fill="hold" nodeType="afterEffect">
                                  <p:stCondLst>
                                    <p:cond delay="0"/>
                                  </p:stCondLst>
                                  <p:childTnLst>
                                    <p:set>
                                      <p:cBhvr>
                                        <p:cTn id="38" dur="1" fill="hold">
                                          <p:stCondLst>
                                            <p:cond delay="0"/>
                                          </p:stCondLst>
                                        </p:cTn>
                                        <p:tgtEl>
                                          <p:spTgt spid="96259">
                                            <p:txEl>
                                              <p:pRg st="7" end="7"/>
                                            </p:txEl>
                                          </p:spTgt>
                                        </p:tgtEl>
                                        <p:attrNameLst>
                                          <p:attrName>style.visibility</p:attrName>
                                        </p:attrNameLst>
                                      </p:cBhvr>
                                      <p:to>
                                        <p:strVal val="visible"/>
                                      </p:to>
                                    </p:set>
                                    <p:animEffect transition="in" filter="blinds(horizontal)">
                                      <p:cBhvr>
                                        <p:cTn id="39" dur="500"/>
                                        <p:tgtEl>
                                          <p:spTgt spid="96259">
                                            <p:txEl>
                                              <p:pRg st="7" end="7"/>
                                            </p:txEl>
                                          </p:spTgt>
                                        </p:tgtEl>
                                      </p:cBhvr>
                                    </p:animEffect>
                                  </p:childTnLst>
                                </p:cTn>
                              </p:par>
                            </p:childTnLst>
                          </p:cTn>
                        </p:par>
                        <p:par>
                          <p:cTn id="40" fill="hold" nodeType="afterGroup">
                            <p:stCondLst>
                              <p:cond delay="1000"/>
                            </p:stCondLst>
                            <p:childTnLst>
                              <p:par>
                                <p:cTn id="41" presetID="3" presetClass="entr" presetSubtype="10" fill="hold" nodeType="afterEffect">
                                  <p:stCondLst>
                                    <p:cond delay="0"/>
                                  </p:stCondLst>
                                  <p:childTnLst>
                                    <p:set>
                                      <p:cBhvr>
                                        <p:cTn id="42" dur="1" fill="hold">
                                          <p:stCondLst>
                                            <p:cond delay="0"/>
                                          </p:stCondLst>
                                        </p:cTn>
                                        <p:tgtEl>
                                          <p:spTgt spid="96259">
                                            <p:txEl>
                                              <p:pRg st="8" end="8"/>
                                            </p:txEl>
                                          </p:spTgt>
                                        </p:tgtEl>
                                        <p:attrNameLst>
                                          <p:attrName>style.visibility</p:attrName>
                                        </p:attrNameLst>
                                      </p:cBhvr>
                                      <p:to>
                                        <p:strVal val="visible"/>
                                      </p:to>
                                    </p:set>
                                    <p:animEffect transition="in" filter="blinds(horizontal)">
                                      <p:cBhvr>
                                        <p:cTn id="43" dur="500"/>
                                        <p:tgtEl>
                                          <p:spTgt spid="96259">
                                            <p:txEl>
                                              <p:pRg st="8" end="8"/>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96259">
                                            <p:txEl>
                                              <p:pRg st="10" end="10"/>
                                            </p:txEl>
                                          </p:spTgt>
                                        </p:tgtEl>
                                        <p:attrNameLst>
                                          <p:attrName>style.visibility</p:attrName>
                                        </p:attrNameLst>
                                      </p:cBhvr>
                                      <p:to>
                                        <p:strVal val="visible"/>
                                      </p:to>
                                    </p:set>
                                    <p:animEffect transition="in" filter="blinds(horizontal)">
                                      <p:cBhvr>
                                        <p:cTn id="48" dur="500"/>
                                        <p:tgtEl>
                                          <p:spTgt spid="96259">
                                            <p:txEl>
                                              <p:pRg st="10" end="10"/>
                                            </p:txEl>
                                          </p:spTgt>
                                        </p:tgtEl>
                                      </p:cBhvr>
                                    </p:animEffect>
                                  </p:childTnLst>
                                  <p:subTnLst>
                                    <p:animClr clrSpc="rgb" dir="cw">
                                      <p:cBhvr override="childStyle">
                                        <p:cTn dur="1" fill="hold" display="0" masterRel="nextClick" afterEffect="1"/>
                                        <p:tgtEl>
                                          <p:spTgt spid="96259">
                                            <p:txEl>
                                              <p:pRg st="10" end="10"/>
                                            </p:txEl>
                                          </p:spTgt>
                                        </p:tgtEl>
                                        <p:attrNameLst>
                                          <p:attrName>ppt_c</p:attrName>
                                        </p:attrNameLst>
                                      </p:cBhvr>
                                      <p:to>
                                        <a:srgbClr val="0000CC"/>
                                      </p:to>
                                    </p:animClr>
                                  </p:subTnLst>
                                </p:cTn>
                              </p:par>
                            </p:childTnLst>
                          </p:cTn>
                        </p:par>
                        <p:par>
                          <p:cTn id="49" fill="hold" nodeType="afterGroup">
                            <p:stCondLst>
                              <p:cond delay="500"/>
                            </p:stCondLst>
                            <p:childTnLst>
                              <p:par>
                                <p:cTn id="50" presetID="3" presetClass="entr" presetSubtype="10" fill="hold"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linds(horizontal)">
                                      <p:cBhvr>
                                        <p:cTn id="52" dur="500"/>
                                        <p:tgtEl>
                                          <p:spTgt spid="1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96259">
                                            <p:txEl>
                                              <p:pRg st="11" end="11"/>
                                            </p:txEl>
                                          </p:spTgt>
                                        </p:tgtEl>
                                        <p:attrNameLst>
                                          <p:attrName>style.visibility</p:attrName>
                                        </p:attrNameLst>
                                      </p:cBhvr>
                                      <p:to>
                                        <p:strVal val="visible"/>
                                      </p:to>
                                    </p:set>
                                    <p:animEffect transition="in" filter="blinds(horizontal)">
                                      <p:cBhvr>
                                        <p:cTn id="57" dur="500"/>
                                        <p:tgtEl>
                                          <p:spTgt spid="9625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bwMode="auto">
          <a:xfrm>
            <a:off x="2169683" y="116633"/>
            <a:ext cx="5210629" cy="39242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4" rIns="68589" bIns="34294" numCol="1" anchor="t" anchorCtr="0" compatLnSpc="1">
            <a:prstTxWarp prst="textNoShape">
              <a:avLst/>
            </a:prstTxWarp>
            <a:spAutoFit/>
          </a:bodyPr>
          <a:lstStyle/>
          <a:p>
            <a:pPr algn="ctr" eaLnBrk="1" hangingPunct="1"/>
            <a:r>
              <a:rPr lang="en-US" altLang="zh-CN" sz="2100"/>
              <a:t>1. </a:t>
            </a:r>
            <a:r>
              <a:rPr lang="zh-CN" altLang="en-US" sz="2100" dirty="0">
                <a:latin typeface="Arial" charset="0"/>
              </a:rPr>
              <a:t>指令格式</a:t>
            </a:r>
            <a:r>
              <a:rPr lang="en-US" altLang="zh-CN" sz="2100" dirty="0">
                <a:latin typeface="Arial" charset="0"/>
              </a:rPr>
              <a:t>——MIPS </a:t>
            </a:r>
            <a:r>
              <a:rPr lang="zh-CN" altLang="en-US" sz="2100" dirty="0">
                <a:latin typeface="Arial" charset="0"/>
              </a:rPr>
              <a:t>指令字段含义</a:t>
            </a:r>
          </a:p>
        </p:txBody>
      </p:sp>
      <p:sp>
        <p:nvSpPr>
          <p:cNvPr id="97283" name="Rectangle 3"/>
          <p:cNvSpPr>
            <a:spLocks noGrp="1" noChangeArrowheads="1"/>
          </p:cNvSpPr>
          <p:nvPr>
            <p:ph idx="1"/>
          </p:nvPr>
        </p:nvSpPr>
        <p:spPr/>
        <p:txBody>
          <a:bodyPr/>
          <a:lstStyle/>
          <a:p>
            <a:pPr>
              <a:spcBef>
                <a:spcPct val="0"/>
              </a:spcBef>
              <a:buFont typeface="Wingdings" charset="0"/>
              <a:buNone/>
              <a:defRPr/>
            </a:pPr>
            <a:r>
              <a:rPr lang="en-US" altLang="zh-CN" sz="2000" dirty="0">
                <a:solidFill>
                  <a:srgbClr val="0000CC"/>
                </a:solidFill>
                <a:latin typeface="Microsoft YaHei" charset="-122"/>
                <a:ea typeface="Microsoft YaHei" charset="-122"/>
                <a:cs typeface="Microsoft YaHei" charset="-122"/>
              </a:rPr>
              <a:t>OP</a:t>
            </a:r>
            <a:r>
              <a:rPr lang="zh-CN" altLang="en-US" sz="2000" dirty="0">
                <a:solidFill>
                  <a:srgbClr val="0000CC"/>
                </a:solidFill>
                <a:latin typeface="Microsoft YaHei" charset="-122"/>
                <a:ea typeface="Microsoft YaHei" charset="-122"/>
                <a:cs typeface="Microsoft YaHei" charset="-122"/>
              </a:rPr>
              <a:t>：</a:t>
            </a:r>
            <a:r>
              <a:rPr lang="zh-CN" altLang="en-US" sz="2000" dirty="0">
                <a:latin typeface="Microsoft YaHei" charset="-122"/>
                <a:ea typeface="Microsoft YaHei" charset="-122"/>
                <a:cs typeface="Microsoft YaHei" charset="-122"/>
              </a:rPr>
              <a:t>操作码</a:t>
            </a:r>
          </a:p>
          <a:p>
            <a:pPr>
              <a:spcBef>
                <a:spcPct val="0"/>
              </a:spcBef>
              <a:buFont typeface="Wingdings" charset="0"/>
              <a:buNone/>
              <a:defRPr/>
            </a:pPr>
            <a:r>
              <a:rPr lang="en-US" altLang="zh-CN" sz="2000" dirty="0" err="1">
                <a:solidFill>
                  <a:srgbClr val="0000CC"/>
                </a:solidFill>
                <a:latin typeface="Microsoft YaHei" charset="-122"/>
                <a:ea typeface="Microsoft YaHei" charset="-122"/>
                <a:cs typeface="Microsoft YaHei" charset="-122"/>
              </a:rPr>
              <a:t>rs</a:t>
            </a:r>
            <a:r>
              <a:rPr lang="zh-CN" altLang="en-US" sz="2000" dirty="0">
                <a:solidFill>
                  <a:srgbClr val="0000CC"/>
                </a:solidFill>
                <a:latin typeface="Microsoft YaHei" charset="-122"/>
                <a:ea typeface="Microsoft YaHei" charset="-122"/>
                <a:cs typeface="Microsoft YaHei" charset="-122"/>
              </a:rPr>
              <a:t>：</a:t>
            </a:r>
            <a:r>
              <a:rPr lang="zh-CN" altLang="en-US" sz="2000" dirty="0">
                <a:latin typeface="Microsoft YaHei" charset="-122"/>
                <a:ea typeface="Microsoft YaHei" charset="-122"/>
                <a:cs typeface="Microsoft YaHei" charset="-122"/>
              </a:rPr>
              <a:t>第一个源操</a:t>
            </a:r>
          </a:p>
          <a:p>
            <a:pPr>
              <a:spcBef>
                <a:spcPct val="0"/>
              </a:spcBef>
              <a:buFont typeface="Wingdings" charset="0"/>
              <a:buNone/>
              <a:defRPr/>
            </a:pPr>
            <a:r>
              <a:rPr lang="zh-CN" altLang="en-US" sz="2000" dirty="0">
                <a:latin typeface="Microsoft YaHei" charset="-122"/>
                <a:ea typeface="Microsoft YaHei" charset="-122"/>
                <a:cs typeface="Microsoft YaHei" charset="-122"/>
              </a:rPr>
              <a:t>      作数寄存器</a:t>
            </a:r>
          </a:p>
          <a:p>
            <a:pPr>
              <a:spcBef>
                <a:spcPct val="0"/>
              </a:spcBef>
              <a:buFont typeface="Wingdings" charset="0"/>
              <a:buNone/>
              <a:defRPr/>
            </a:pPr>
            <a:r>
              <a:rPr lang="en-US" altLang="zh-CN" sz="2000" dirty="0" err="1">
                <a:solidFill>
                  <a:srgbClr val="0000CC"/>
                </a:solidFill>
                <a:latin typeface="Microsoft YaHei" charset="-122"/>
                <a:ea typeface="Microsoft YaHei" charset="-122"/>
                <a:cs typeface="Microsoft YaHei" charset="-122"/>
              </a:rPr>
              <a:t>rt</a:t>
            </a:r>
            <a:r>
              <a:rPr lang="zh-CN" altLang="en-US" sz="2000" dirty="0">
                <a:solidFill>
                  <a:srgbClr val="0000CC"/>
                </a:solidFill>
                <a:latin typeface="Microsoft YaHei" charset="-122"/>
                <a:ea typeface="Microsoft YaHei" charset="-122"/>
                <a:cs typeface="Microsoft YaHei" charset="-122"/>
              </a:rPr>
              <a:t>：</a:t>
            </a:r>
            <a:r>
              <a:rPr lang="zh-CN" altLang="en-US" sz="2000" dirty="0">
                <a:latin typeface="Microsoft YaHei" charset="-122"/>
                <a:ea typeface="Microsoft YaHei" charset="-122"/>
                <a:cs typeface="Microsoft YaHei" charset="-122"/>
              </a:rPr>
              <a:t>第二个源操</a:t>
            </a:r>
          </a:p>
          <a:p>
            <a:pPr>
              <a:spcBef>
                <a:spcPct val="0"/>
              </a:spcBef>
              <a:buFont typeface="Wingdings" charset="0"/>
              <a:buNone/>
              <a:defRPr/>
            </a:pPr>
            <a:r>
              <a:rPr lang="zh-CN" altLang="en-US" sz="2000" dirty="0">
                <a:latin typeface="Microsoft YaHei" charset="-122"/>
                <a:ea typeface="Microsoft YaHei" charset="-122"/>
                <a:cs typeface="Microsoft YaHei" charset="-122"/>
              </a:rPr>
              <a:t>      作数寄存器</a:t>
            </a:r>
          </a:p>
          <a:p>
            <a:pPr>
              <a:spcBef>
                <a:spcPct val="0"/>
              </a:spcBef>
              <a:buFont typeface="Wingdings" charset="0"/>
              <a:buNone/>
              <a:defRPr/>
            </a:pPr>
            <a:r>
              <a:rPr lang="en-US" altLang="zh-CN" sz="2000" dirty="0" err="1">
                <a:solidFill>
                  <a:srgbClr val="0000CC"/>
                </a:solidFill>
                <a:latin typeface="Microsoft YaHei" charset="-122"/>
                <a:ea typeface="Microsoft YaHei" charset="-122"/>
                <a:cs typeface="Microsoft YaHei" charset="-122"/>
              </a:rPr>
              <a:t>rd</a:t>
            </a:r>
            <a:r>
              <a:rPr lang="zh-CN" altLang="en-US" sz="2000" dirty="0">
                <a:solidFill>
                  <a:srgbClr val="0000CC"/>
                </a:solidFill>
                <a:latin typeface="Microsoft YaHei" charset="-122"/>
                <a:ea typeface="Microsoft YaHei" charset="-122"/>
                <a:cs typeface="Microsoft YaHei" charset="-122"/>
              </a:rPr>
              <a:t>：</a:t>
            </a:r>
            <a:r>
              <a:rPr lang="zh-CN" altLang="en-US" sz="2000" dirty="0">
                <a:latin typeface="Microsoft YaHei" charset="-122"/>
                <a:ea typeface="Microsoft YaHei" charset="-122"/>
                <a:cs typeface="Microsoft YaHei" charset="-122"/>
              </a:rPr>
              <a:t>结果寄存器</a:t>
            </a:r>
          </a:p>
          <a:p>
            <a:pPr>
              <a:spcBef>
                <a:spcPct val="0"/>
              </a:spcBef>
              <a:buFont typeface="Wingdings" charset="0"/>
              <a:buNone/>
              <a:defRPr/>
            </a:pPr>
            <a:r>
              <a:rPr lang="en-US" altLang="zh-CN" sz="2000" dirty="0" err="1">
                <a:solidFill>
                  <a:srgbClr val="0000CC"/>
                </a:solidFill>
                <a:latin typeface="Microsoft YaHei" charset="-122"/>
                <a:ea typeface="Microsoft YaHei" charset="-122"/>
                <a:cs typeface="Microsoft YaHei" charset="-122"/>
              </a:rPr>
              <a:t>shamt</a:t>
            </a:r>
            <a:r>
              <a:rPr lang="zh-CN" altLang="en-US" sz="2000" dirty="0">
                <a:solidFill>
                  <a:srgbClr val="0000CC"/>
                </a:solidFill>
                <a:latin typeface="Microsoft YaHei" charset="-122"/>
                <a:ea typeface="Microsoft YaHei" charset="-122"/>
                <a:cs typeface="Microsoft YaHei" charset="-122"/>
              </a:rPr>
              <a:t>：</a:t>
            </a:r>
            <a:r>
              <a:rPr lang="zh-CN" altLang="en-US" sz="2000" dirty="0">
                <a:latin typeface="Microsoft YaHei" charset="-122"/>
                <a:ea typeface="Microsoft YaHei" charset="-122"/>
                <a:cs typeface="Microsoft YaHei" charset="-122"/>
              </a:rPr>
              <a:t>移位指令</a:t>
            </a:r>
          </a:p>
          <a:p>
            <a:pPr>
              <a:spcBef>
                <a:spcPct val="0"/>
              </a:spcBef>
              <a:buFont typeface="Wingdings" charset="0"/>
              <a:buNone/>
              <a:defRPr/>
            </a:pPr>
            <a:r>
              <a:rPr lang="zh-CN" altLang="en-US" sz="2000" dirty="0">
                <a:latin typeface="Microsoft YaHei" charset="-122"/>
                <a:ea typeface="Microsoft YaHei" charset="-122"/>
                <a:cs typeface="Microsoft YaHei" charset="-122"/>
              </a:rPr>
              <a:t>		的位移量</a:t>
            </a:r>
          </a:p>
          <a:p>
            <a:pPr>
              <a:spcBef>
                <a:spcPct val="0"/>
              </a:spcBef>
              <a:buFont typeface="Wingdings" charset="0"/>
              <a:buNone/>
              <a:defRPr/>
            </a:pPr>
            <a:endParaRPr lang="en-US" altLang="zh-CN" sz="2000" dirty="0">
              <a:solidFill>
                <a:srgbClr val="0000CC"/>
              </a:solidFill>
              <a:latin typeface="Microsoft YaHei" charset="-122"/>
              <a:ea typeface="Microsoft YaHei" charset="-122"/>
              <a:cs typeface="Microsoft YaHei" charset="-122"/>
            </a:endParaRPr>
          </a:p>
        </p:txBody>
      </p:sp>
      <p:grpSp>
        <p:nvGrpSpPr>
          <p:cNvPr id="18435" name="Group 83"/>
          <p:cNvGrpSpPr>
            <a:grpSpLocks/>
          </p:cNvGrpSpPr>
          <p:nvPr/>
        </p:nvGrpSpPr>
        <p:grpSpPr bwMode="auto">
          <a:xfrm>
            <a:off x="2819767" y="1310603"/>
            <a:ext cx="5893965" cy="2548268"/>
            <a:chOff x="1800" y="274"/>
            <a:chExt cx="3713" cy="2140"/>
          </a:xfrm>
        </p:grpSpPr>
        <p:grpSp>
          <p:nvGrpSpPr>
            <p:cNvPr id="18441" name="Group 5"/>
            <p:cNvGrpSpPr>
              <a:grpSpLocks/>
            </p:cNvGrpSpPr>
            <p:nvPr/>
          </p:nvGrpSpPr>
          <p:grpSpPr bwMode="auto">
            <a:xfrm>
              <a:off x="1800" y="505"/>
              <a:ext cx="3713" cy="621"/>
              <a:chOff x="1918" y="672"/>
              <a:chExt cx="3713" cy="621"/>
            </a:xfrm>
          </p:grpSpPr>
          <p:grpSp>
            <p:nvGrpSpPr>
              <p:cNvPr id="18480" name="Group 6"/>
              <p:cNvGrpSpPr>
                <a:grpSpLocks/>
              </p:cNvGrpSpPr>
              <p:nvPr/>
            </p:nvGrpSpPr>
            <p:grpSpPr bwMode="auto">
              <a:xfrm>
                <a:off x="1918" y="672"/>
                <a:ext cx="3713" cy="447"/>
                <a:chOff x="1918" y="672"/>
                <a:chExt cx="3713" cy="447"/>
              </a:xfrm>
            </p:grpSpPr>
            <p:grpSp>
              <p:nvGrpSpPr>
                <p:cNvPr id="18487" name="Group 7"/>
                <p:cNvGrpSpPr>
                  <a:grpSpLocks/>
                </p:cNvGrpSpPr>
                <p:nvPr/>
              </p:nvGrpSpPr>
              <p:grpSpPr bwMode="auto">
                <a:xfrm>
                  <a:off x="1979" y="788"/>
                  <a:ext cx="3607" cy="331"/>
                  <a:chOff x="1979" y="788"/>
                  <a:chExt cx="3607" cy="331"/>
                </a:xfrm>
              </p:grpSpPr>
              <p:sp>
                <p:nvSpPr>
                  <p:cNvPr id="18495" name="Rectangle 8"/>
                  <p:cNvSpPr>
                    <a:spLocks noChangeArrowheads="1"/>
                  </p:cNvSpPr>
                  <p:nvPr/>
                </p:nvSpPr>
                <p:spPr bwMode="auto">
                  <a:xfrm>
                    <a:off x="1983" y="872"/>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2000"/>
                  </a:p>
                </p:txBody>
              </p:sp>
              <p:grpSp>
                <p:nvGrpSpPr>
                  <p:cNvPr id="18496" name="Group 9"/>
                  <p:cNvGrpSpPr>
                    <a:grpSpLocks/>
                  </p:cNvGrpSpPr>
                  <p:nvPr/>
                </p:nvGrpSpPr>
                <p:grpSpPr bwMode="auto">
                  <a:xfrm>
                    <a:off x="1979" y="788"/>
                    <a:ext cx="3607" cy="331"/>
                    <a:chOff x="1979" y="788"/>
                    <a:chExt cx="3607" cy="331"/>
                  </a:xfrm>
                </p:grpSpPr>
                <p:grpSp>
                  <p:nvGrpSpPr>
                    <p:cNvPr id="18497" name="Group 10"/>
                    <p:cNvGrpSpPr>
                      <a:grpSpLocks/>
                    </p:cNvGrpSpPr>
                    <p:nvPr/>
                  </p:nvGrpSpPr>
                  <p:grpSpPr bwMode="auto">
                    <a:xfrm>
                      <a:off x="1979" y="788"/>
                      <a:ext cx="624" cy="315"/>
                      <a:chOff x="1979" y="788"/>
                      <a:chExt cx="624" cy="315"/>
                    </a:xfrm>
                  </p:grpSpPr>
                  <p:sp>
                    <p:nvSpPr>
                      <p:cNvPr id="18513" name="Rectangle 11"/>
                      <p:cNvSpPr>
                        <a:spLocks noChangeArrowheads="1"/>
                      </p:cNvSpPr>
                      <p:nvPr/>
                    </p:nvSpPr>
                    <p:spPr bwMode="auto">
                      <a:xfrm>
                        <a:off x="1979" y="868"/>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2000"/>
                      </a:p>
                    </p:txBody>
                  </p:sp>
                  <p:sp>
                    <p:nvSpPr>
                      <p:cNvPr id="18514" name="Rectangle 12"/>
                      <p:cNvSpPr>
                        <a:spLocks noChangeArrowheads="1"/>
                      </p:cNvSpPr>
                      <p:nvPr/>
                    </p:nvSpPr>
                    <p:spPr bwMode="auto">
                      <a:xfrm>
                        <a:off x="2161" y="788"/>
                        <a:ext cx="257"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2000">
                            <a:solidFill>
                              <a:srgbClr val="0000FF"/>
                            </a:solidFill>
                          </a:rPr>
                          <a:t>op</a:t>
                        </a:r>
                      </a:p>
                    </p:txBody>
                  </p:sp>
                </p:grpSp>
                <p:grpSp>
                  <p:nvGrpSpPr>
                    <p:cNvPr id="18498" name="Group 13"/>
                    <p:cNvGrpSpPr>
                      <a:grpSpLocks/>
                    </p:cNvGrpSpPr>
                    <p:nvPr/>
                  </p:nvGrpSpPr>
                  <p:grpSpPr bwMode="auto">
                    <a:xfrm>
                      <a:off x="2603" y="799"/>
                      <a:ext cx="596" cy="315"/>
                      <a:chOff x="2603" y="799"/>
                      <a:chExt cx="596" cy="315"/>
                    </a:xfrm>
                  </p:grpSpPr>
                  <p:sp>
                    <p:nvSpPr>
                      <p:cNvPr id="18511" name="Rectangle 14"/>
                      <p:cNvSpPr>
                        <a:spLocks noChangeArrowheads="1"/>
                      </p:cNvSpPr>
                      <p:nvPr/>
                    </p:nvSpPr>
                    <p:spPr bwMode="auto">
                      <a:xfrm>
                        <a:off x="2603" y="868"/>
                        <a:ext cx="596"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2000"/>
                      </a:p>
                    </p:txBody>
                  </p:sp>
                  <p:sp>
                    <p:nvSpPr>
                      <p:cNvPr id="18512" name="Rectangle 15"/>
                      <p:cNvSpPr>
                        <a:spLocks noChangeArrowheads="1"/>
                      </p:cNvSpPr>
                      <p:nvPr/>
                    </p:nvSpPr>
                    <p:spPr bwMode="auto">
                      <a:xfrm>
                        <a:off x="2776" y="799"/>
                        <a:ext cx="221"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2000">
                            <a:solidFill>
                              <a:srgbClr val="0000FF"/>
                            </a:solidFill>
                          </a:rPr>
                          <a:t>rs</a:t>
                        </a:r>
                      </a:p>
                    </p:txBody>
                  </p:sp>
                </p:grpSp>
                <p:grpSp>
                  <p:nvGrpSpPr>
                    <p:cNvPr id="18499" name="Group 16"/>
                    <p:cNvGrpSpPr>
                      <a:grpSpLocks/>
                    </p:cNvGrpSpPr>
                    <p:nvPr/>
                  </p:nvGrpSpPr>
                  <p:grpSpPr bwMode="auto">
                    <a:xfrm>
                      <a:off x="3199" y="801"/>
                      <a:ext cx="579" cy="315"/>
                      <a:chOff x="3199" y="801"/>
                      <a:chExt cx="579" cy="315"/>
                    </a:xfrm>
                  </p:grpSpPr>
                  <p:sp>
                    <p:nvSpPr>
                      <p:cNvPr id="18509" name="Rectangle 17"/>
                      <p:cNvSpPr>
                        <a:spLocks noChangeArrowheads="1"/>
                      </p:cNvSpPr>
                      <p:nvPr/>
                    </p:nvSpPr>
                    <p:spPr bwMode="auto">
                      <a:xfrm>
                        <a:off x="3199" y="868"/>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2000"/>
                      </a:p>
                    </p:txBody>
                  </p:sp>
                  <p:sp>
                    <p:nvSpPr>
                      <p:cNvPr id="18510" name="Rectangle 18"/>
                      <p:cNvSpPr>
                        <a:spLocks noChangeArrowheads="1"/>
                      </p:cNvSpPr>
                      <p:nvPr/>
                    </p:nvSpPr>
                    <p:spPr bwMode="auto">
                      <a:xfrm>
                        <a:off x="3363" y="801"/>
                        <a:ext cx="212"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2000">
                            <a:solidFill>
                              <a:srgbClr val="0000FF"/>
                            </a:solidFill>
                          </a:rPr>
                          <a:t>rt</a:t>
                        </a:r>
                      </a:p>
                    </p:txBody>
                  </p:sp>
                </p:grpSp>
                <p:grpSp>
                  <p:nvGrpSpPr>
                    <p:cNvPr id="18500" name="Group 19"/>
                    <p:cNvGrpSpPr>
                      <a:grpSpLocks/>
                    </p:cNvGrpSpPr>
                    <p:nvPr/>
                  </p:nvGrpSpPr>
                  <p:grpSpPr bwMode="auto">
                    <a:xfrm>
                      <a:off x="3778" y="801"/>
                      <a:ext cx="595" cy="315"/>
                      <a:chOff x="3778" y="801"/>
                      <a:chExt cx="595" cy="315"/>
                    </a:xfrm>
                  </p:grpSpPr>
                  <p:sp>
                    <p:nvSpPr>
                      <p:cNvPr id="18507" name="Rectangle 20"/>
                      <p:cNvSpPr>
                        <a:spLocks noChangeArrowheads="1"/>
                      </p:cNvSpPr>
                      <p:nvPr/>
                    </p:nvSpPr>
                    <p:spPr bwMode="auto">
                      <a:xfrm>
                        <a:off x="3778" y="868"/>
                        <a:ext cx="595"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2000"/>
                      </a:p>
                    </p:txBody>
                  </p:sp>
                  <p:sp>
                    <p:nvSpPr>
                      <p:cNvPr id="18508" name="Rectangle 21"/>
                      <p:cNvSpPr>
                        <a:spLocks noChangeArrowheads="1"/>
                      </p:cNvSpPr>
                      <p:nvPr/>
                    </p:nvSpPr>
                    <p:spPr bwMode="auto">
                      <a:xfrm>
                        <a:off x="3951" y="801"/>
                        <a:ext cx="248"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2000">
                            <a:solidFill>
                              <a:srgbClr val="0000FF"/>
                            </a:solidFill>
                          </a:rPr>
                          <a:t>rd</a:t>
                        </a:r>
                      </a:p>
                    </p:txBody>
                  </p:sp>
                </p:grpSp>
                <p:grpSp>
                  <p:nvGrpSpPr>
                    <p:cNvPr id="18501" name="Group 22"/>
                    <p:cNvGrpSpPr>
                      <a:grpSpLocks/>
                    </p:cNvGrpSpPr>
                    <p:nvPr/>
                  </p:nvGrpSpPr>
                  <p:grpSpPr bwMode="auto">
                    <a:xfrm>
                      <a:off x="4373" y="801"/>
                      <a:ext cx="582" cy="315"/>
                      <a:chOff x="4373" y="801"/>
                      <a:chExt cx="582" cy="315"/>
                    </a:xfrm>
                  </p:grpSpPr>
                  <p:sp>
                    <p:nvSpPr>
                      <p:cNvPr id="18505" name="Rectangle 23"/>
                      <p:cNvSpPr>
                        <a:spLocks noChangeArrowheads="1"/>
                      </p:cNvSpPr>
                      <p:nvPr/>
                    </p:nvSpPr>
                    <p:spPr bwMode="auto">
                      <a:xfrm>
                        <a:off x="4373" y="868"/>
                        <a:ext cx="58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2000"/>
                      </a:p>
                    </p:txBody>
                  </p:sp>
                  <p:sp>
                    <p:nvSpPr>
                      <p:cNvPr id="18506" name="Rectangle 24"/>
                      <p:cNvSpPr>
                        <a:spLocks noChangeArrowheads="1"/>
                      </p:cNvSpPr>
                      <p:nvPr/>
                    </p:nvSpPr>
                    <p:spPr bwMode="auto">
                      <a:xfrm>
                        <a:off x="4448" y="801"/>
                        <a:ext cx="507"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2000">
                            <a:solidFill>
                              <a:srgbClr val="0000FF"/>
                            </a:solidFill>
                          </a:rPr>
                          <a:t>shamt</a:t>
                        </a:r>
                      </a:p>
                    </p:txBody>
                  </p:sp>
                </p:grpSp>
                <p:grpSp>
                  <p:nvGrpSpPr>
                    <p:cNvPr id="18502" name="Group 25"/>
                    <p:cNvGrpSpPr>
                      <a:grpSpLocks/>
                    </p:cNvGrpSpPr>
                    <p:nvPr/>
                  </p:nvGrpSpPr>
                  <p:grpSpPr bwMode="auto">
                    <a:xfrm>
                      <a:off x="4953" y="804"/>
                      <a:ext cx="633" cy="315"/>
                      <a:chOff x="4953" y="804"/>
                      <a:chExt cx="633" cy="315"/>
                    </a:xfrm>
                  </p:grpSpPr>
                  <p:sp>
                    <p:nvSpPr>
                      <p:cNvPr id="18503" name="Rectangle 26"/>
                      <p:cNvSpPr>
                        <a:spLocks noChangeArrowheads="1"/>
                      </p:cNvSpPr>
                      <p:nvPr/>
                    </p:nvSpPr>
                    <p:spPr bwMode="auto">
                      <a:xfrm>
                        <a:off x="4953" y="868"/>
                        <a:ext cx="633"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2000"/>
                      </a:p>
                    </p:txBody>
                  </p:sp>
                  <p:sp>
                    <p:nvSpPr>
                      <p:cNvPr id="18504" name="Rectangle 27"/>
                      <p:cNvSpPr>
                        <a:spLocks noChangeArrowheads="1"/>
                      </p:cNvSpPr>
                      <p:nvPr/>
                    </p:nvSpPr>
                    <p:spPr bwMode="auto">
                      <a:xfrm>
                        <a:off x="5085" y="804"/>
                        <a:ext cx="445"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2000">
                            <a:solidFill>
                              <a:srgbClr val="0000FF"/>
                            </a:solidFill>
                          </a:rPr>
                          <a:t>funct</a:t>
                        </a:r>
                      </a:p>
                    </p:txBody>
                  </p:sp>
                </p:grpSp>
              </p:grpSp>
            </p:grpSp>
            <p:sp>
              <p:nvSpPr>
                <p:cNvPr id="18488" name="Rectangle 28"/>
                <p:cNvSpPr>
                  <a:spLocks noChangeArrowheads="1"/>
                </p:cNvSpPr>
                <p:nvPr/>
              </p:nvSpPr>
              <p:spPr bwMode="auto">
                <a:xfrm>
                  <a:off x="5488" y="672"/>
                  <a:ext cx="143"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0</a:t>
                  </a:r>
                </a:p>
              </p:txBody>
            </p:sp>
            <p:sp>
              <p:nvSpPr>
                <p:cNvPr id="18489" name="Rectangle 29"/>
                <p:cNvSpPr>
                  <a:spLocks noChangeArrowheads="1"/>
                </p:cNvSpPr>
                <p:nvPr/>
              </p:nvSpPr>
              <p:spPr bwMode="auto">
                <a:xfrm>
                  <a:off x="4810" y="672"/>
                  <a:ext cx="143"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6</a:t>
                  </a:r>
                </a:p>
              </p:txBody>
            </p:sp>
            <p:sp>
              <p:nvSpPr>
                <p:cNvPr id="18490" name="Rectangle 30"/>
                <p:cNvSpPr>
                  <a:spLocks noChangeArrowheads="1"/>
                </p:cNvSpPr>
                <p:nvPr/>
              </p:nvSpPr>
              <p:spPr bwMode="auto">
                <a:xfrm>
                  <a:off x="4177" y="672"/>
                  <a:ext cx="193"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11</a:t>
                  </a:r>
                </a:p>
              </p:txBody>
            </p:sp>
            <p:sp>
              <p:nvSpPr>
                <p:cNvPr id="18491" name="Rectangle 31"/>
                <p:cNvSpPr>
                  <a:spLocks noChangeArrowheads="1"/>
                </p:cNvSpPr>
                <p:nvPr/>
              </p:nvSpPr>
              <p:spPr bwMode="auto">
                <a:xfrm>
                  <a:off x="3590" y="672"/>
                  <a:ext cx="199"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16</a:t>
                  </a:r>
                </a:p>
              </p:txBody>
            </p:sp>
            <p:sp>
              <p:nvSpPr>
                <p:cNvPr id="18492" name="Rectangle 32"/>
                <p:cNvSpPr>
                  <a:spLocks noChangeArrowheads="1"/>
                </p:cNvSpPr>
                <p:nvPr/>
              </p:nvSpPr>
              <p:spPr bwMode="auto">
                <a:xfrm>
                  <a:off x="3002" y="672"/>
                  <a:ext cx="199"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21</a:t>
                  </a:r>
                </a:p>
              </p:txBody>
            </p:sp>
            <p:sp>
              <p:nvSpPr>
                <p:cNvPr id="18493" name="Rectangle 33"/>
                <p:cNvSpPr>
                  <a:spLocks noChangeArrowheads="1"/>
                </p:cNvSpPr>
                <p:nvPr/>
              </p:nvSpPr>
              <p:spPr bwMode="auto">
                <a:xfrm>
                  <a:off x="2414" y="672"/>
                  <a:ext cx="199"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26</a:t>
                  </a:r>
                </a:p>
              </p:txBody>
            </p:sp>
            <p:sp>
              <p:nvSpPr>
                <p:cNvPr id="18494" name="Rectangle 34"/>
                <p:cNvSpPr>
                  <a:spLocks noChangeArrowheads="1"/>
                </p:cNvSpPr>
                <p:nvPr/>
              </p:nvSpPr>
              <p:spPr bwMode="auto">
                <a:xfrm>
                  <a:off x="1918" y="672"/>
                  <a:ext cx="199"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31</a:t>
                  </a:r>
                </a:p>
              </p:txBody>
            </p:sp>
          </p:grpSp>
          <p:sp>
            <p:nvSpPr>
              <p:cNvPr id="18481" name="Rectangle 35"/>
              <p:cNvSpPr>
                <a:spLocks noChangeArrowheads="1"/>
              </p:cNvSpPr>
              <p:nvPr/>
            </p:nvSpPr>
            <p:spPr bwMode="auto">
              <a:xfrm>
                <a:off x="2143" y="1056"/>
                <a:ext cx="347"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6 </a:t>
                </a:r>
                <a:r>
                  <a:rPr lang="en-US" altLang="zh-CN" sz="1400"/>
                  <a:t>bits</a:t>
                </a:r>
              </a:p>
            </p:txBody>
          </p:sp>
          <p:sp>
            <p:nvSpPr>
              <p:cNvPr id="18482" name="Rectangle 36"/>
              <p:cNvSpPr>
                <a:spLocks noChangeArrowheads="1"/>
              </p:cNvSpPr>
              <p:nvPr/>
            </p:nvSpPr>
            <p:spPr bwMode="auto">
              <a:xfrm>
                <a:off x="5126" y="1056"/>
                <a:ext cx="347"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6 </a:t>
                </a:r>
                <a:r>
                  <a:rPr lang="en-US" altLang="zh-CN" sz="1400"/>
                  <a:t>bits</a:t>
                </a:r>
              </a:p>
            </p:txBody>
          </p:sp>
          <p:sp>
            <p:nvSpPr>
              <p:cNvPr id="18483" name="Rectangle 37"/>
              <p:cNvSpPr>
                <a:spLocks noChangeArrowheads="1"/>
              </p:cNvSpPr>
              <p:nvPr/>
            </p:nvSpPr>
            <p:spPr bwMode="auto">
              <a:xfrm>
                <a:off x="4493" y="1056"/>
                <a:ext cx="347"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5 </a:t>
                </a:r>
                <a:r>
                  <a:rPr lang="en-US" altLang="zh-CN" sz="1400"/>
                  <a:t>bits</a:t>
                </a:r>
              </a:p>
            </p:txBody>
          </p:sp>
          <p:sp>
            <p:nvSpPr>
              <p:cNvPr id="18484" name="Rectangle 38"/>
              <p:cNvSpPr>
                <a:spLocks noChangeArrowheads="1"/>
              </p:cNvSpPr>
              <p:nvPr/>
            </p:nvSpPr>
            <p:spPr bwMode="auto">
              <a:xfrm>
                <a:off x="3906" y="1056"/>
                <a:ext cx="347"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5 </a:t>
                </a:r>
                <a:r>
                  <a:rPr lang="en-US" altLang="zh-CN" sz="1400"/>
                  <a:t>bits</a:t>
                </a:r>
              </a:p>
            </p:txBody>
          </p:sp>
          <p:sp>
            <p:nvSpPr>
              <p:cNvPr id="18485" name="Rectangle 39"/>
              <p:cNvSpPr>
                <a:spLocks noChangeArrowheads="1"/>
              </p:cNvSpPr>
              <p:nvPr/>
            </p:nvSpPr>
            <p:spPr bwMode="auto">
              <a:xfrm>
                <a:off x="3318" y="1056"/>
                <a:ext cx="347"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5 </a:t>
                </a:r>
                <a:r>
                  <a:rPr lang="en-US" altLang="zh-CN" sz="1400"/>
                  <a:t>bits</a:t>
                </a:r>
              </a:p>
            </p:txBody>
          </p:sp>
          <p:sp>
            <p:nvSpPr>
              <p:cNvPr id="18486" name="Rectangle 40"/>
              <p:cNvSpPr>
                <a:spLocks noChangeArrowheads="1"/>
              </p:cNvSpPr>
              <p:nvPr/>
            </p:nvSpPr>
            <p:spPr bwMode="auto">
              <a:xfrm>
                <a:off x="2731" y="1056"/>
                <a:ext cx="347"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5 </a:t>
                </a:r>
                <a:r>
                  <a:rPr lang="en-US" altLang="zh-CN" sz="1400"/>
                  <a:t>bits</a:t>
                </a:r>
              </a:p>
            </p:txBody>
          </p:sp>
        </p:grpSp>
        <p:sp>
          <p:nvSpPr>
            <p:cNvPr id="18442" name="Text Box 41"/>
            <p:cNvSpPr txBox="1">
              <a:spLocks noChangeArrowheads="1"/>
            </p:cNvSpPr>
            <p:nvPr/>
          </p:nvSpPr>
          <p:spPr bwMode="auto">
            <a:xfrm>
              <a:off x="3832" y="274"/>
              <a:ext cx="124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lang="en-US" altLang="zh-CN" sz="2000">
                  <a:ea typeface="华文新魏" charset="-122"/>
                </a:rPr>
                <a:t>R-Type</a:t>
              </a:r>
              <a:r>
                <a:rPr lang="zh-CN" altLang="en-US" sz="2000">
                  <a:ea typeface="华文新魏" charset="-122"/>
                </a:rPr>
                <a:t>指令</a:t>
              </a:r>
            </a:p>
          </p:txBody>
        </p:sp>
        <p:grpSp>
          <p:nvGrpSpPr>
            <p:cNvPr id="18443" name="Group 43"/>
            <p:cNvGrpSpPr>
              <a:grpSpLocks/>
            </p:cNvGrpSpPr>
            <p:nvPr/>
          </p:nvGrpSpPr>
          <p:grpSpPr bwMode="auto">
            <a:xfrm>
              <a:off x="1800" y="1184"/>
              <a:ext cx="3713" cy="621"/>
              <a:chOff x="1918" y="1392"/>
              <a:chExt cx="3713" cy="621"/>
            </a:xfrm>
          </p:grpSpPr>
          <p:sp>
            <p:nvSpPr>
              <p:cNvPr id="18459" name="Rectangle 44"/>
              <p:cNvSpPr>
                <a:spLocks noChangeArrowheads="1"/>
              </p:cNvSpPr>
              <p:nvPr/>
            </p:nvSpPr>
            <p:spPr bwMode="auto">
              <a:xfrm>
                <a:off x="1983" y="1592"/>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2000"/>
              </a:p>
            </p:txBody>
          </p:sp>
          <p:grpSp>
            <p:nvGrpSpPr>
              <p:cNvPr id="18460" name="Group 45"/>
              <p:cNvGrpSpPr>
                <a:grpSpLocks/>
              </p:cNvGrpSpPr>
              <p:nvPr/>
            </p:nvGrpSpPr>
            <p:grpSpPr bwMode="auto">
              <a:xfrm>
                <a:off x="1979" y="1497"/>
                <a:ext cx="624" cy="315"/>
                <a:chOff x="1979" y="1497"/>
                <a:chExt cx="624" cy="315"/>
              </a:xfrm>
            </p:grpSpPr>
            <p:sp>
              <p:nvSpPr>
                <p:cNvPr id="18478" name="Rectangle 46"/>
                <p:cNvSpPr>
                  <a:spLocks noChangeArrowheads="1"/>
                </p:cNvSpPr>
                <p:nvPr/>
              </p:nvSpPr>
              <p:spPr bwMode="auto">
                <a:xfrm>
                  <a:off x="1979" y="1588"/>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2000"/>
                </a:p>
              </p:txBody>
            </p:sp>
            <p:sp>
              <p:nvSpPr>
                <p:cNvPr id="18479" name="Rectangle 47"/>
                <p:cNvSpPr>
                  <a:spLocks noChangeArrowheads="1"/>
                </p:cNvSpPr>
                <p:nvPr/>
              </p:nvSpPr>
              <p:spPr bwMode="auto">
                <a:xfrm>
                  <a:off x="2161" y="1497"/>
                  <a:ext cx="257"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2000">
                      <a:solidFill>
                        <a:srgbClr val="0000FF"/>
                      </a:solidFill>
                    </a:rPr>
                    <a:t>op</a:t>
                  </a:r>
                </a:p>
              </p:txBody>
            </p:sp>
          </p:grpSp>
          <p:grpSp>
            <p:nvGrpSpPr>
              <p:cNvPr id="18461" name="Group 48"/>
              <p:cNvGrpSpPr>
                <a:grpSpLocks/>
              </p:cNvGrpSpPr>
              <p:nvPr/>
            </p:nvGrpSpPr>
            <p:grpSpPr bwMode="auto">
              <a:xfrm>
                <a:off x="2603" y="1515"/>
                <a:ext cx="596" cy="315"/>
                <a:chOff x="2603" y="1515"/>
                <a:chExt cx="596" cy="315"/>
              </a:xfrm>
            </p:grpSpPr>
            <p:sp>
              <p:nvSpPr>
                <p:cNvPr id="18476" name="Rectangle 49"/>
                <p:cNvSpPr>
                  <a:spLocks noChangeArrowheads="1"/>
                </p:cNvSpPr>
                <p:nvPr/>
              </p:nvSpPr>
              <p:spPr bwMode="auto">
                <a:xfrm>
                  <a:off x="2603" y="1588"/>
                  <a:ext cx="596"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2000"/>
                </a:p>
              </p:txBody>
            </p:sp>
            <p:sp>
              <p:nvSpPr>
                <p:cNvPr id="18477" name="Rectangle 50"/>
                <p:cNvSpPr>
                  <a:spLocks noChangeArrowheads="1"/>
                </p:cNvSpPr>
                <p:nvPr/>
              </p:nvSpPr>
              <p:spPr bwMode="auto">
                <a:xfrm>
                  <a:off x="2776" y="1515"/>
                  <a:ext cx="221"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2000">
                      <a:solidFill>
                        <a:srgbClr val="0000FF"/>
                      </a:solidFill>
                    </a:rPr>
                    <a:t>rs</a:t>
                  </a:r>
                </a:p>
              </p:txBody>
            </p:sp>
          </p:grpSp>
          <p:grpSp>
            <p:nvGrpSpPr>
              <p:cNvPr id="18462" name="Group 51"/>
              <p:cNvGrpSpPr>
                <a:grpSpLocks/>
              </p:cNvGrpSpPr>
              <p:nvPr/>
            </p:nvGrpSpPr>
            <p:grpSpPr bwMode="auto">
              <a:xfrm>
                <a:off x="3199" y="1504"/>
                <a:ext cx="587" cy="315"/>
                <a:chOff x="3199" y="1504"/>
                <a:chExt cx="587" cy="315"/>
              </a:xfrm>
            </p:grpSpPr>
            <p:sp>
              <p:nvSpPr>
                <p:cNvPr id="18474" name="Rectangle 52"/>
                <p:cNvSpPr>
                  <a:spLocks noChangeArrowheads="1"/>
                </p:cNvSpPr>
                <p:nvPr/>
              </p:nvSpPr>
              <p:spPr bwMode="auto">
                <a:xfrm>
                  <a:off x="3199" y="1588"/>
                  <a:ext cx="587"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2000"/>
                </a:p>
              </p:txBody>
            </p:sp>
            <p:sp>
              <p:nvSpPr>
                <p:cNvPr id="18475" name="Rectangle 53"/>
                <p:cNvSpPr>
                  <a:spLocks noChangeArrowheads="1"/>
                </p:cNvSpPr>
                <p:nvPr/>
              </p:nvSpPr>
              <p:spPr bwMode="auto">
                <a:xfrm>
                  <a:off x="3363" y="1504"/>
                  <a:ext cx="212"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2000">
                      <a:solidFill>
                        <a:srgbClr val="0000FF"/>
                      </a:solidFill>
                    </a:rPr>
                    <a:t>rt</a:t>
                  </a:r>
                </a:p>
              </p:txBody>
            </p:sp>
          </p:grpSp>
          <p:sp>
            <p:nvSpPr>
              <p:cNvPr id="18463" name="Rectangle 54"/>
              <p:cNvSpPr>
                <a:spLocks noChangeArrowheads="1"/>
              </p:cNvSpPr>
              <p:nvPr/>
            </p:nvSpPr>
            <p:spPr bwMode="auto">
              <a:xfrm>
                <a:off x="3786" y="1588"/>
                <a:ext cx="180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2000"/>
              </a:p>
            </p:txBody>
          </p:sp>
          <p:sp>
            <p:nvSpPr>
              <p:cNvPr id="18464" name="Rectangle 55"/>
              <p:cNvSpPr>
                <a:spLocks noChangeArrowheads="1"/>
              </p:cNvSpPr>
              <p:nvPr/>
            </p:nvSpPr>
            <p:spPr bwMode="auto">
              <a:xfrm>
                <a:off x="4289" y="1504"/>
                <a:ext cx="811"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2000">
                    <a:solidFill>
                      <a:srgbClr val="0000FF"/>
                    </a:solidFill>
                  </a:rPr>
                  <a:t>immediate</a:t>
                </a:r>
              </a:p>
            </p:txBody>
          </p:sp>
          <p:sp>
            <p:nvSpPr>
              <p:cNvPr id="18465" name="Rectangle 56"/>
              <p:cNvSpPr>
                <a:spLocks noChangeArrowheads="1"/>
              </p:cNvSpPr>
              <p:nvPr/>
            </p:nvSpPr>
            <p:spPr bwMode="auto">
              <a:xfrm>
                <a:off x="5488" y="1392"/>
                <a:ext cx="143"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0</a:t>
                </a:r>
              </a:p>
            </p:txBody>
          </p:sp>
          <p:sp>
            <p:nvSpPr>
              <p:cNvPr id="18466" name="Rectangle 57"/>
              <p:cNvSpPr>
                <a:spLocks noChangeArrowheads="1"/>
              </p:cNvSpPr>
              <p:nvPr/>
            </p:nvSpPr>
            <p:spPr bwMode="auto">
              <a:xfrm>
                <a:off x="3590" y="1392"/>
                <a:ext cx="199"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16</a:t>
                </a:r>
              </a:p>
            </p:txBody>
          </p:sp>
          <p:sp>
            <p:nvSpPr>
              <p:cNvPr id="18467" name="Rectangle 58"/>
              <p:cNvSpPr>
                <a:spLocks noChangeArrowheads="1"/>
              </p:cNvSpPr>
              <p:nvPr/>
            </p:nvSpPr>
            <p:spPr bwMode="auto">
              <a:xfrm>
                <a:off x="3002" y="1392"/>
                <a:ext cx="199"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21</a:t>
                </a:r>
              </a:p>
            </p:txBody>
          </p:sp>
          <p:sp>
            <p:nvSpPr>
              <p:cNvPr id="18468" name="Rectangle 59"/>
              <p:cNvSpPr>
                <a:spLocks noChangeArrowheads="1"/>
              </p:cNvSpPr>
              <p:nvPr/>
            </p:nvSpPr>
            <p:spPr bwMode="auto">
              <a:xfrm>
                <a:off x="2414" y="1392"/>
                <a:ext cx="199"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26</a:t>
                </a:r>
              </a:p>
            </p:txBody>
          </p:sp>
          <p:sp>
            <p:nvSpPr>
              <p:cNvPr id="18469" name="Rectangle 60"/>
              <p:cNvSpPr>
                <a:spLocks noChangeArrowheads="1"/>
              </p:cNvSpPr>
              <p:nvPr/>
            </p:nvSpPr>
            <p:spPr bwMode="auto">
              <a:xfrm>
                <a:off x="1918" y="1392"/>
                <a:ext cx="199"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31</a:t>
                </a:r>
              </a:p>
            </p:txBody>
          </p:sp>
          <p:sp>
            <p:nvSpPr>
              <p:cNvPr id="18470" name="Rectangle 61"/>
              <p:cNvSpPr>
                <a:spLocks noChangeArrowheads="1"/>
              </p:cNvSpPr>
              <p:nvPr/>
            </p:nvSpPr>
            <p:spPr bwMode="auto">
              <a:xfrm>
                <a:off x="2143" y="1776"/>
                <a:ext cx="347"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6 </a:t>
                </a:r>
                <a:r>
                  <a:rPr lang="en-US" altLang="zh-CN" sz="1400"/>
                  <a:t>bits</a:t>
                </a:r>
              </a:p>
            </p:txBody>
          </p:sp>
          <p:sp>
            <p:nvSpPr>
              <p:cNvPr id="18471" name="Rectangle 62"/>
              <p:cNvSpPr>
                <a:spLocks noChangeArrowheads="1"/>
              </p:cNvSpPr>
              <p:nvPr/>
            </p:nvSpPr>
            <p:spPr bwMode="auto">
              <a:xfrm>
                <a:off x="4448" y="1776"/>
                <a:ext cx="403"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16 </a:t>
                </a:r>
                <a:r>
                  <a:rPr lang="en-US" altLang="zh-CN" sz="1400"/>
                  <a:t>bits</a:t>
                </a:r>
              </a:p>
            </p:txBody>
          </p:sp>
          <p:sp>
            <p:nvSpPr>
              <p:cNvPr id="18472" name="Rectangle 63"/>
              <p:cNvSpPr>
                <a:spLocks noChangeArrowheads="1"/>
              </p:cNvSpPr>
              <p:nvPr/>
            </p:nvSpPr>
            <p:spPr bwMode="auto">
              <a:xfrm>
                <a:off x="3318" y="1776"/>
                <a:ext cx="347"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5 </a:t>
                </a:r>
                <a:r>
                  <a:rPr lang="en-US" altLang="zh-CN" sz="1400"/>
                  <a:t>bits</a:t>
                </a:r>
              </a:p>
            </p:txBody>
          </p:sp>
          <p:sp>
            <p:nvSpPr>
              <p:cNvPr id="18473" name="Rectangle 64"/>
              <p:cNvSpPr>
                <a:spLocks noChangeArrowheads="1"/>
              </p:cNvSpPr>
              <p:nvPr/>
            </p:nvSpPr>
            <p:spPr bwMode="auto">
              <a:xfrm>
                <a:off x="2731" y="1776"/>
                <a:ext cx="347"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5 </a:t>
                </a:r>
                <a:r>
                  <a:rPr lang="en-US" altLang="zh-CN" sz="1400"/>
                  <a:t>bits</a:t>
                </a:r>
              </a:p>
            </p:txBody>
          </p:sp>
        </p:grpSp>
        <p:sp>
          <p:nvSpPr>
            <p:cNvPr id="18444" name="Text Box 65"/>
            <p:cNvSpPr txBox="1">
              <a:spLocks noChangeArrowheads="1"/>
            </p:cNvSpPr>
            <p:nvPr/>
          </p:nvSpPr>
          <p:spPr bwMode="auto">
            <a:xfrm>
              <a:off x="3843" y="1086"/>
              <a:ext cx="124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lang="en-US" altLang="zh-CN" sz="2000">
                  <a:ea typeface="华文新魏" charset="-122"/>
                </a:rPr>
                <a:t>I-Type</a:t>
              </a:r>
              <a:r>
                <a:rPr lang="zh-CN" altLang="en-US" sz="2000">
                  <a:ea typeface="华文新魏" charset="-122"/>
                </a:rPr>
                <a:t>指令</a:t>
              </a:r>
            </a:p>
          </p:txBody>
        </p:sp>
        <p:grpSp>
          <p:nvGrpSpPr>
            <p:cNvPr id="18445" name="Group 66"/>
            <p:cNvGrpSpPr>
              <a:grpSpLocks/>
            </p:cNvGrpSpPr>
            <p:nvPr/>
          </p:nvGrpSpPr>
          <p:grpSpPr bwMode="auto">
            <a:xfrm>
              <a:off x="1800" y="1720"/>
              <a:ext cx="3713" cy="694"/>
              <a:chOff x="1886" y="3516"/>
              <a:chExt cx="3713" cy="694"/>
            </a:xfrm>
          </p:grpSpPr>
          <p:grpSp>
            <p:nvGrpSpPr>
              <p:cNvPr id="18446" name="Group 67"/>
              <p:cNvGrpSpPr>
                <a:grpSpLocks/>
              </p:cNvGrpSpPr>
              <p:nvPr/>
            </p:nvGrpSpPr>
            <p:grpSpPr bwMode="auto">
              <a:xfrm>
                <a:off x="1886" y="3589"/>
                <a:ext cx="3713" cy="621"/>
                <a:chOff x="1918" y="3360"/>
                <a:chExt cx="3713" cy="621"/>
              </a:xfrm>
            </p:grpSpPr>
            <p:sp>
              <p:nvSpPr>
                <p:cNvPr id="18448" name="Rectangle 68"/>
                <p:cNvSpPr>
                  <a:spLocks noChangeArrowheads="1"/>
                </p:cNvSpPr>
                <p:nvPr/>
              </p:nvSpPr>
              <p:spPr bwMode="auto">
                <a:xfrm>
                  <a:off x="1983" y="3560"/>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2000"/>
                </a:p>
              </p:txBody>
            </p:sp>
            <p:grpSp>
              <p:nvGrpSpPr>
                <p:cNvPr id="18449" name="Group 69"/>
                <p:cNvGrpSpPr>
                  <a:grpSpLocks/>
                </p:cNvGrpSpPr>
                <p:nvPr/>
              </p:nvGrpSpPr>
              <p:grpSpPr bwMode="auto">
                <a:xfrm>
                  <a:off x="1979" y="3477"/>
                  <a:ext cx="624" cy="315"/>
                  <a:chOff x="1979" y="3477"/>
                  <a:chExt cx="624" cy="315"/>
                </a:xfrm>
              </p:grpSpPr>
              <p:sp>
                <p:nvSpPr>
                  <p:cNvPr id="18457" name="Rectangle 70"/>
                  <p:cNvSpPr>
                    <a:spLocks noChangeArrowheads="1"/>
                  </p:cNvSpPr>
                  <p:nvPr/>
                </p:nvSpPr>
                <p:spPr bwMode="auto">
                  <a:xfrm>
                    <a:off x="1979" y="3556"/>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2000"/>
                  </a:p>
                </p:txBody>
              </p:sp>
              <p:sp>
                <p:nvSpPr>
                  <p:cNvPr id="18458" name="Rectangle 71"/>
                  <p:cNvSpPr>
                    <a:spLocks noChangeArrowheads="1"/>
                  </p:cNvSpPr>
                  <p:nvPr/>
                </p:nvSpPr>
                <p:spPr bwMode="auto">
                  <a:xfrm>
                    <a:off x="2161" y="3477"/>
                    <a:ext cx="257"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2000">
                        <a:solidFill>
                          <a:srgbClr val="0000FF"/>
                        </a:solidFill>
                      </a:rPr>
                      <a:t>op</a:t>
                    </a:r>
                  </a:p>
                </p:txBody>
              </p:sp>
            </p:grpSp>
            <p:sp>
              <p:nvSpPr>
                <p:cNvPr id="18450" name="Rectangle 72"/>
                <p:cNvSpPr>
                  <a:spLocks noChangeArrowheads="1"/>
                </p:cNvSpPr>
                <p:nvPr/>
              </p:nvSpPr>
              <p:spPr bwMode="auto">
                <a:xfrm>
                  <a:off x="2603" y="3556"/>
                  <a:ext cx="2983"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2000"/>
                </a:p>
              </p:txBody>
            </p:sp>
            <p:sp>
              <p:nvSpPr>
                <p:cNvPr id="18451" name="Rectangle 73"/>
                <p:cNvSpPr>
                  <a:spLocks noChangeArrowheads="1"/>
                </p:cNvSpPr>
                <p:nvPr/>
              </p:nvSpPr>
              <p:spPr bwMode="auto">
                <a:xfrm>
                  <a:off x="3554" y="3473"/>
                  <a:ext cx="1065"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2000">
                      <a:solidFill>
                        <a:srgbClr val="0000FF"/>
                      </a:solidFill>
                    </a:rPr>
                    <a:t>target address</a:t>
                  </a:r>
                </a:p>
              </p:txBody>
            </p:sp>
            <p:sp>
              <p:nvSpPr>
                <p:cNvPr id="18452" name="Rectangle 74"/>
                <p:cNvSpPr>
                  <a:spLocks noChangeArrowheads="1"/>
                </p:cNvSpPr>
                <p:nvPr/>
              </p:nvSpPr>
              <p:spPr bwMode="auto">
                <a:xfrm>
                  <a:off x="5488" y="3360"/>
                  <a:ext cx="143"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0</a:t>
                  </a:r>
                </a:p>
              </p:txBody>
            </p:sp>
            <p:sp>
              <p:nvSpPr>
                <p:cNvPr id="18453" name="Rectangle 75"/>
                <p:cNvSpPr>
                  <a:spLocks noChangeArrowheads="1"/>
                </p:cNvSpPr>
                <p:nvPr/>
              </p:nvSpPr>
              <p:spPr bwMode="auto">
                <a:xfrm>
                  <a:off x="2414" y="3360"/>
                  <a:ext cx="199"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26</a:t>
                  </a:r>
                </a:p>
              </p:txBody>
            </p:sp>
            <p:sp>
              <p:nvSpPr>
                <p:cNvPr id="18454" name="Rectangle 76"/>
                <p:cNvSpPr>
                  <a:spLocks noChangeArrowheads="1"/>
                </p:cNvSpPr>
                <p:nvPr/>
              </p:nvSpPr>
              <p:spPr bwMode="auto">
                <a:xfrm>
                  <a:off x="1918" y="3360"/>
                  <a:ext cx="199"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31</a:t>
                  </a:r>
                </a:p>
              </p:txBody>
            </p:sp>
            <p:sp>
              <p:nvSpPr>
                <p:cNvPr id="18455" name="Rectangle 77"/>
                <p:cNvSpPr>
                  <a:spLocks noChangeArrowheads="1"/>
                </p:cNvSpPr>
                <p:nvPr/>
              </p:nvSpPr>
              <p:spPr bwMode="auto">
                <a:xfrm>
                  <a:off x="2143" y="3744"/>
                  <a:ext cx="347"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6 </a:t>
                  </a:r>
                  <a:r>
                    <a:rPr lang="en-US" altLang="zh-CN" sz="1400"/>
                    <a:t>bits</a:t>
                  </a:r>
                </a:p>
              </p:txBody>
            </p:sp>
            <p:sp>
              <p:nvSpPr>
                <p:cNvPr id="18456" name="Rectangle 78"/>
                <p:cNvSpPr>
                  <a:spLocks noChangeArrowheads="1"/>
                </p:cNvSpPr>
                <p:nvPr/>
              </p:nvSpPr>
              <p:spPr bwMode="auto">
                <a:xfrm>
                  <a:off x="3816" y="3744"/>
                  <a:ext cx="403"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400"/>
                    <a:t>26 </a:t>
                  </a:r>
                  <a:r>
                    <a:rPr lang="en-US" altLang="zh-CN" sz="1400"/>
                    <a:t>bits</a:t>
                  </a:r>
                </a:p>
              </p:txBody>
            </p:sp>
          </p:grpSp>
          <p:sp>
            <p:nvSpPr>
              <p:cNvPr id="18447" name="Text Box 79"/>
              <p:cNvSpPr txBox="1">
                <a:spLocks noChangeArrowheads="1"/>
              </p:cNvSpPr>
              <p:nvPr/>
            </p:nvSpPr>
            <p:spPr bwMode="auto">
              <a:xfrm>
                <a:off x="3925" y="3516"/>
                <a:ext cx="124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lang="en-US" altLang="zh-CN" sz="2000">
                    <a:ea typeface="华文新魏" charset="-122"/>
                  </a:rPr>
                  <a:t>J-Type</a:t>
                </a:r>
                <a:r>
                  <a:rPr lang="zh-CN" altLang="en-US" sz="2000">
                    <a:ea typeface="华文新魏" charset="-122"/>
                  </a:rPr>
                  <a:t>指令</a:t>
                </a:r>
              </a:p>
            </p:txBody>
          </p:sp>
        </p:grpSp>
      </p:grpSp>
      <p:sp>
        <p:nvSpPr>
          <p:cNvPr id="82" name="椭圆 81"/>
          <p:cNvSpPr>
            <a:spLocks noChangeArrowheads="1"/>
          </p:cNvSpPr>
          <p:nvPr/>
        </p:nvSpPr>
        <p:spPr bwMode="auto">
          <a:xfrm>
            <a:off x="3086502" y="1695224"/>
            <a:ext cx="634686" cy="495365"/>
          </a:xfrm>
          <a:prstGeom prst="ellipse">
            <a:avLst/>
          </a:prstGeom>
          <a:noFill/>
          <a:ln w="38100">
            <a:solidFill>
              <a:srgbClr val="008000"/>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kumimoji="1" lang="zh-CN" altLang="en-US" sz="2000">
              <a:solidFill>
                <a:schemeClr val="lt1"/>
              </a:solidFill>
              <a:latin typeface="+mn-lt"/>
              <a:ea typeface="+mn-ea"/>
            </a:endParaRPr>
          </a:p>
        </p:txBody>
      </p:sp>
      <p:sp>
        <p:nvSpPr>
          <p:cNvPr id="85" name="椭圆 84"/>
          <p:cNvSpPr>
            <a:spLocks noChangeArrowheads="1"/>
          </p:cNvSpPr>
          <p:nvPr/>
        </p:nvSpPr>
        <p:spPr bwMode="auto">
          <a:xfrm>
            <a:off x="4026028" y="1682126"/>
            <a:ext cx="635877" cy="495365"/>
          </a:xfrm>
          <a:prstGeom prst="ellipse">
            <a:avLst/>
          </a:prstGeom>
          <a:noFill/>
          <a:ln w="38100">
            <a:solidFill>
              <a:srgbClr val="008000"/>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kumimoji="1" lang="zh-CN" altLang="en-US" sz="2000">
              <a:solidFill>
                <a:schemeClr val="lt1"/>
              </a:solidFill>
              <a:latin typeface="+mn-lt"/>
              <a:ea typeface="+mn-ea"/>
            </a:endParaRPr>
          </a:p>
        </p:txBody>
      </p:sp>
      <p:sp>
        <p:nvSpPr>
          <p:cNvPr id="86" name="椭圆 85"/>
          <p:cNvSpPr>
            <a:spLocks noChangeArrowheads="1"/>
          </p:cNvSpPr>
          <p:nvPr/>
        </p:nvSpPr>
        <p:spPr bwMode="auto">
          <a:xfrm>
            <a:off x="4979842" y="1657119"/>
            <a:ext cx="634686" cy="495365"/>
          </a:xfrm>
          <a:prstGeom prst="ellipse">
            <a:avLst/>
          </a:prstGeom>
          <a:noFill/>
          <a:ln w="38100">
            <a:solidFill>
              <a:srgbClr val="008000"/>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kumimoji="1" lang="zh-CN" altLang="en-US" sz="2000">
              <a:solidFill>
                <a:schemeClr val="lt1"/>
              </a:solidFill>
              <a:latin typeface="+mn-lt"/>
              <a:ea typeface="+mn-ea"/>
            </a:endParaRPr>
          </a:p>
        </p:txBody>
      </p:sp>
      <p:sp>
        <p:nvSpPr>
          <p:cNvPr id="87" name="椭圆 86"/>
          <p:cNvSpPr>
            <a:spLocks noChangeArrowheads="1"/>
          </p:cNvSpPr>
          <p:nvPr/>
        </p:nvSpPr>
        <p:spPr bwMode="auto">
          <a:xfrm>
            <a:off x="5906269" y="1644021"/>
            <a:ext cx="635877" cy="495365"/>
          </a:xfrm>
          <a:prstGeom prst="ellipse">
            <a:avLst/>
          </a:prstGeom>
          <a:noFill/>
          <a:ln w="38100">
            <a:solidFill>
              <a:srgbClr val="008000"/>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kumimoji="1" lang="zh-CN" altLang="en-US" sz="2000">
              <a:solidFill>
                <a:schemeClr val="lt1"/>
              </a:solidFill>
              <a:latin typeface="+mn-lt"/>
              <a:ea typeface="+mn-ea"/>
            </a:endParaRPr>
          </a:p>
        </p:txBody>
      </p:sp>
      <p:sp>
        <p:nvSpPr>
          <p:cNvPr id="88" name="椭圆 87"/>
          <p:cNvSpPr>
            <a:spLocks noChangeArrowheads="1"/>
          </p:cNvSpPr>
          <p:nvPr/>
        </p:nvSpPr>
        <p:spPr bwMode="auto">
          <a:xfrm>
            <a:off x="6719572" y="1733329"/>
            <a:ext cx="876414" cy="381050"/>
          </a:xfrm>
          <a:prstGeom prst="ellipse">
            <a:avLst/>
          </a:prstGeom>
          <a:noFill/>
          <a:ln w="38100">
            <a:solidFill>
              <a:srgbClr val="008000"/>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kumimoji="1" lang="zh-CN" altLang="en-US" sz="2000">
              <a:solidFill>
                <a:schemeClr val="lt1"/>
              </a:solidFill>
              <a:latin typeface="+mn-lt"/>
              <a:ea typeface="+mn-ea"/>
            </a:endParaRPr>
          </a:p>
        </p:txBody>
      </p:sp>
    </p:spTree>
    <p:extLst>
      <p:ext uri="{BB962C8B-B14F-4D97-AF65-F5344CB8AC3E}">
        <p14:creationId xmlns:p14="http://schemas.microsoft.com/office/powerpoint/2010/main" val="4458609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2"/>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97283">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97283">
                                            <p:txEl>
                                              <p:pRg st="2" end="2"/>
                                            </p:txEl>
                                          </p:spTgt>
                                        </p:tgtEl>
                                        <p:attrNameLst>
                                          <p:attrName>style.visibility</p:attrName>
                                        </p:attrNameLst>
                                      </p:cBhvr>
                                      <p:to>
                                        <p:strVal val="visible"/>
                                      </p:to>
                                    </p:set>
                                  </p:childTnLst>
                                </p:cTn>
                              </p:par>
                              <p:par>
                                <p:cTn id="16" presetID="1" presetClass="exit" presetSubtype="0" fill="hold" grpId="1" nodeType="withEffect">
                                  <p:stCondLst>
                                    <p:cond delay="0"/>
                                  </p:stCondLst>
                                  <p:childTnLst>
                                    <p:set>
                                      <p:cBhvr>
                                        <p:cTn id="17" dur="1" fill="hold">
                                          <p:stCondLst>
                                            <p:cond delay="0"/>
                                          </p:stCondLst>
                                        </p:cTn>
                                        <p:tgtEl>
                                          <p:spTgt spid="82"/>
                                        </p:tgtEl>
                                        <p:attrNameLst>
                                          <p:attrName>style.visibility</p:attrName>
                                        </p:attrNameLst>
                                      </p:cBhvr>
                                      <p:to>
                                        <p:strVal val="hidden"/>
                                      </p:to>
                                    </p:set>
                                  </p:childTnLst>
                                </p:cTn>
                              </p:par>
                            </p:childTnLst>
                          </p:cTn>
                        </p:par>
                        <p:par>
                          <p:cTn id="18" fill="hold" nodeType="afterGroup">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8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9728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7283">
                                            <p:txEl>
                                              <p:pRg st="4" end="4"/>
                                            </p:txEl>
                                          </p:spTgt>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85"/>
                                        </p:tgtEl>
                                        <p:attrNameLst>
                                          <p:attrName>style.visibility</p:attrName>
                                        </p:attrNameLst>
                                      </p:cBhvr>
                                      <p:to>
                                        <p:strVal val="hidden"/>
                                      </p:to>
                                    </p:set>
                                  </p:childTnLst>
                                </p:cTn>
                              </p:par>
                            </p:childTnLst>
                          </p:cTn>
                        </p:par>
                        <p:par>
                          <p:cTn id="29" fill="hold" nodeType="afterGroup">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86"/>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97283">
                                            <p:txEl>
                                              <p:pRg st="5" end="5"/>
                                            </p:txEl>
                                          </p:spTgt>
                                        </p:tgtEl>
                                        <p:attrNameLst>
                                          <p:attrName>style.visibility</p:attrName>
                                        </p:attrNameLst>
                                      </p:cBhvr>
                                      <p:to>
                                        <p:strVal val="visible"/>
                                      </p:to>
                                    </p:set>
                                  </p:childTnLst>
                                </p:cTn>
                              </p:par>
                              <p:par>
                                <p:cTn id="36" presetID="1" presetClass="exit" presetSubtype="0" fill="hold" grpId="1" nodeType="withEffect">
                                  <p:stCondLst>
                                    <p:cond delay="0"/>
                                  </p:stCondLst>
                                  <p:childTnLst>
                                    <p:set>
                                      <p:cBhvr>
                                        <p:cTn id="37" dur="1" fill="hold">
                                          <p:stCondLst>
                                            <p:cond delay="0"/>
                                          </p:stCondLst>
                                        </p:cTn>
                                        <p:tgtEl>
                                          <p:spTgt spid="86"/>
                                        </p:tgtEl>
                                        <p:attrNameLst>
                                          <p:attrName>style.visibility</p:attrName>
                                        </p:attrNameLst>
                                      </p:cBhvr>
                                      <p:to>
                                        <p:strVal val="hidden"/>
                                      </p:to>
                                    </p:set>
                                  </p:childTnLst>
                                </p:cTn>
                              </p:par>
                            </p:childTnLst>
                          </p:cTn>
                        </p:par>
                        <p:par>
                          <p:cTn id="38" fill="hold" nodeType="afterGroup">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87"/>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97283">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7283">
                                            <p:txEl>
                                              <p:pRg st="7" end="7"/>
                                            </p:txEl>
                                          </p:spTgt>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87"/>
                                        </p:tgtEl>
                                        <p:attrNameLst>
                                          <p:attrName>style.visibility</p:attrName>
                                        </p:attrNameLst>
                                      </p:cBhvr>
                                      <p:to>
                                        <p:strVal val="hidden"/>
                                      </p:to>
                                    </p:set>
                                  </p:childTnLst>
                                </p:cTn>
                              </p:par>
                            </p:childTnLst>
                          </p:cTn>
                        </p:par>
                        <p:par>
                          <p:cTn id="49" fill="hold" nodeType="afterGroup">
                            <p:stCondLst>
                              <p:cond delay="0"/>
                            </p:stCondLst>
                            <p:childTnLst>
                              <p:par>
                                <p:cTn id="50" presetID="1" presetClass="entr" presetSubtype="0" fill="hold" grpId="0" nodeType="afterEffect">
                                  <p:stCondLst>
                                    <p:cond delay="0"/>
                                  </p:stCondLst>
                                  <p:childTnLst>
                                    <p:set>
                                      <p:cBhvr>
                                        <p:cTn id="51"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2" grpId="1" animBg="1"/>
      <p:bldP spid="85" grpId="0" animBg="1"/>
      <p:bldP spid="85" grpId="1" animBg="1"/>
      <p:bldP spid="86" grpId="0" animBg="1"/>
      <p:bldP spid="86" grpId="1" animBg="1"/>
      <p:bldP spid="87" grpId="0" animBg="1"/>
      <p:bldP spid="87" grpId="1" animBg="1"/>
      <p:bldP spid="8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bwMode="auto">
          <a:xfrm>
            <a:off x="2169683" y="116633"/>
            <a:ext cx="5210629" cy="39242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4" rIns="68589" bIns="34294" numCol="1" anchor="t" anchorCtr="0" compatLnSpc="1">
            <a:prstTxWarp prst="textNoShape">
              <a:avLst/>
            </a:prstTxWarp>
            <a:spAutoFit/>
          </a:bodyPr>
          <a:lstStyle/>
          <a:p>
            <a:pPr algn="ctr" eaLnBrk="1" hangingPunct="1"/>
            <a:r>
              <a:rPr lang="en-US" altLang="zh-CN" sz="2100"/>
              <a:t>1. </a:t>
            </a:r>
            <a:r>
              <a:rPr lang="zh-CN" altLang="en-US" sz="2100" dirty="0">
                <a:latin typeface="Arial" charset="0"/>
              </a:rPr>
              <a:t>指令格式</a:t>
            </a:r>
            <a:r>
              <a:rPr lang="en-US" altLang="zh-CN" sz="2100" dirty="0">
                <a:latin typeface="Arial" charset="0"/>
              </a:rPr>
              <a:t>——MIPS </a:t>
            </a:r>
            <a:r>
              <a:rPr lang="zh-CN" altLang="en-US" sz="2100" dirty="0">
                <a:latin typeface="Arial" charset="0"/>
              </a:rPr>
              <a:t>指令字段含义</a:t>
            </a:r>
          </a:p>
        </p:txBody>
      </p:sp>
      <p:sp>
        <p:nvSpPr>
          <p:cNvPr id="97283" name="Rectangle 3"/>
          <p:cNvSpPr>
            <a:spLocks noGrp="1" noChangeArrowheads="1"/>
          </p:cNvSpPr>
          <p:nvPr>
            <p:ph idx="1"/>
          </p:nvPr>
        </p:nvSpPr>
        <p:spPr>
          <a:xfrm>
            <a:off x="240620" y="836713"/>
            <a:ext cx="8460413" cy="4701622"/>
          </a:xfrm>
        </p:spPr>
        <p:txBody>
          <a:bodyPr vert="horz" wrap="square" lIns="68589" tIns="34294" rIns="68589" bIns="34294" numCol="1" anchor="t" anchorCtr="0" compatLnSpc="1">
            <a:prstTxWarp prst="textNoShape">
              <a:avLst/>
            </a:prstTxWarp>
          </a:bodyPr>
          <a:lstStyle/>
          <a:p>
            <a:pPr>
              <a:spcBef>
                <a:spcPct val="0"/>
              </a:spcBef>
              <a:buFont typeface="Wingdings" charset="2"/>
              <a:buNone/>
            </a:pPr>
            <a:r>
              <a:rPr lang="en-US" altLang="zh-CN" sz="1800" dirty="0">
                <a:solidFill>
                  <a:srgbClr val="7F7F7F"/>
                </a:solidFill>
                <a:latin typeface="微软雅黑" charset="-122"/>
              </a:rPr>
              <a:t>OP</a:t>
            </a:r>
            <a:r>
              <a:rPr lang="zh-CN" altLang="en-US" sz="1800" dirty="0">
                <a:solidFill>
                  <a:srgbClr val="7F7F7F"/>
                </a:solidFill>
                <a:latin typeface="微软雅黑" charset="-122"/>
              </a:rPr>
              <a:t>：操作码</a:t>
            </a:r>
          </a:p>
          <a:p>
            <a:pPr>
              <a:spcBef>
                <a:spcPct val="0"/>
              </a:spcBef>
              <a:buFont typeface="Wingdings" charset="2"/>
              <a:buNone/>
            </a:pPr>
            <a:r>
              <a:rPr lang="en-US" altLang="zh-CN" sz="1800" dirty="0" err="1">
                <a:solidFill>
                  <a:srgbClr val="7F7F7F"/>
                </a:solidFill>
                <a:latin typeface="微软雅黑" charset="-122"/>
              </a:rPr>
              <a:t>rs</a:t>
            </a:r>
            <a:r>
              <a:rPr lang="zh-CN" altLang="en-US" sz="1800" dirty="0">
                <a:solidFill>
                  <a:srgbClr val="7F7F7F"/>
                </a:solidFill>
                <a:latin typeface="微软雅黑" charset="-122"/>
              </a:rPr>
              <a:t>：第一个源操</a:t>
            </a:r>
          </a:p>
          <a:p>
            <a:pPr>
              <a:spcBef>
                <a:spcPct val="0"/>
              </a:spcBef>
              <a:buFont typeface="Wingdings" charset="2"/>
              <a:buNone/>
            </a:pPr>
            <a:r>
              <a:rPr lang="zh-CN" altLang="en-US" sz="1800" dirty="0">
                <a:solidFill>
                  <a:srgbClr val="7F7F7F"/>
                </a:solidFill>
                <a:latin typeface="微软雅黑" charset="-122"/>
              </a:rPr>
              <a:t>      作数寄存器</a:t>
            </a:r>
          </a:p>
          <a:p>
            <a:pPr>
              <a:spcBef>
                <a:spcPct val="0"/>
              </a:spcBef>
              <a:buFont typeface="Wingdings" charset="2"/>
              <a:buNone/>
            </a:pPr>
            <a:r>
              <a:rPr lang="en-US" altLang="zh-CN" sz="1800" dirty="0" err="1">
                <a:solidFill>
                  <a:srgbClr val="7F7F7F"/>
                </a:solidFill>
                <a:latin typeface="微软雅黑" charset="-122"/>
              </a:rPr>
              <a:t>rt</a:t>
            </a:r>
            <a:r>
              <a:rPr lang="zh-CN" altLang="en-US" sz="1800" dirty="0">
                <a:solidFill>
                  <a:srgbClr val="7F7F7F"/>
                </a:solidFill>
                <a:latin typeface="微软雅黑" charset="-122"/>
              </a:rPr>
              <a:t>：第二个源操</a:t>
            </a:r>
          </a:p>
          <a:p>
            <a:pPr>
              <a:spcBef>
                <a:spcPct val="0"/>
              </a:spcBef>
              <a:buFont typeface="Wingdings" charset="2"/>
              <a:buNone/>
            </a:pPr>
            <a:r>
              <a:rPr lang="zh-CN" altLang="en-US" sz="1800" dirty="0">
                <a:solidFill>
                  <a:srgbClr val="7F7F7F"/>
                </a:solidFill>
                <a:latin typeface="微软雅黑" charset="-122"/>
              </a:rPr>
              <a:t>      作数寄存器</a:t>
            </a:r>
          </a:p>
          <a:p>
            <a:pPr>
              <a:spcBef>
                <a:spcPct val="0"/>
              </a:spcBef>
              <a:buFont typeface="Wingdings" charset="2"/>
              <a:buNone/>
            </a:pPr>
            <a:r>
              <a:rPr lang="en-US" altLang="zh-CN" sz="1800" dirty="0" err="1">
                <a:solidFill>
                  <a:srgbClr val="7F7F7F"/>
                </a:solidFill>
                <a:latin typeface="微软雅黑" charset="-122"/>
              </a:rPr>
              <a:t>rd</a:t>
            </a:r>
            <a:r>
              <a:rPr lang="zh-CN" altLang="en-US" sz="1800" dirty="0">
                <a:solidFill>
                  <a:srgbClr val="7F7F7F"/>
                </a:solidFill>
                <a:latin typeface="微软雅黑" charset="-122"/>
              </a:rPr>
              <a:t>：结果寄存器</a:t>
            </a:r>
          </a:p>
          <a:p>
            <a:pPr>
              <a:spcBef>
                <a:spcPct val="0"/>
              </a:spcBef>
              <a:buFont typeface="Wingdings" charset="2"/>
              <a:buNone/>
            </a:pPr>
            <a:r>
              <a:rPr lang="en-US" altLang="zh-CN" sz="1800" dirty="0" err="1">
                <a:solidFill>
                  <a:srgbClr val="7F7F7F"/>
                </a:solidFill>
                <a:latin typeface="微软雅黑" charset="-122"/>
              </a:rPr>
              <a:t>shamt</a:t>
            </a:r>
            <a:r>
              <a:rPr lang="zh-CN" altLang="en-US" sz="1800" dirty="0">
                <a:solidFill>
                  <a:srgbClr val="7F7F7F"/>
                </a:solidFill>
                <a:latin typeface="微软雅黑" charset="-122"/>
              </a:rPr>
              <a:t>：移位指令</a:t>
            </a:r>
          </a:p>
          <a:p>
            <a:pPr>
              <a:spcBef>
                <a:spcPct val="0"/>
              </a:spcBef>
              <a:buFont typeface="Wingdings" charset="2"/>
              <a:buNone/>
            </a:pPr>
            <a:r>
              <a:rPr lang="zh-CN" altLang="en-US" sz="1800" dirty="0">
                <a:solidFill>
                  <a:srgbClr val="7F7F7F"/>
                </a:solidFill>
                <a:latin typeface="微软雅黑" charset="-122"/>
              </a:rPr>
              <a:t>		的位移量</a:t>
            </a:r>
          </a:p>
          <a:p>
            <a:pPr>
              <a:spcBef>
                <a:spcPct val="0"/>
              </a:spcBef>
              <a:buFont typeface="Wingdings" charset="2"/>
              <a:buNone/>
            </a:pPr>
            <a:endParaRPr lang="en-US" altLang="zh-CN" sz="1800" dirty="0">
              <a:solidFill>
                <a:srgbClr val="0000CC"/>
              </a:solidFill>
              <a:latin typeface="微软雅黑" charset="-122"/>
            </a:endParaRPr>
          </a:p>
          <a:p>
            <a:pPr>
              <a:lnSpc>
                <a:spcPct val="110000"/>
              </a:lnSpc>
              <a:spcBef>
                <a:spcPct val="0"/>
              </a:spcBef>
              <a:buFont typeface="Wingdings" charset="2"/>
              <a:buNone/>
            </a:pPr>
            <a:r>
              <a:rPr lang="en-US" altLang="zh-CN" sz="2000" dirty="0" err="1">
                <a:solidFill>
                  <a:srgbClr val="0000CC"/>
                </a:solidFill>
                <a:latin typeface="微软雅黑" charset="-122"/>
              </a:rPr>
              <a:t>funct</a:t>
            </a:r>
            <a:r>
              <a:rPr lang="zh-CN" altLang="en-US" sz="2000" dirty="0">
                <a:solidFill>
                  <a:srgbClr val="0000CC"/>
                </a:solidFill>
                <a:latin typeface="微软雅黑" charset="-122"/>
              </a:rPr>
              <a:t>：</a:t>
            </a:r>
            <a:r>
              <a:rPr lang="en-US" altLang="zh-CN" sz="2000" dirty="0">
                <a:latin typeface="微软雅黑" charset="-122"/>
              </a:rPr>
              <a:t>R-Type</a:t>
            </a:r>
            <a:r>
              <a:rPr lang="zh-CN" altLang="en-US" sz="2000" dirty="0">
                <a:latin typeface="微软雅黑" charset="-122"/>
              </a:rPr>
              <a:t>指令的</a:t>
            </a:r>
            <a:r>
              <a:rPr lang="en-US" altLang="zh-CN" sz="2000" dirty="0">
                <a:latin typeface="微软雅黑" charset="-122"/>
              </a:rPr>
              <a:t>OP</a:t>
            </a:r>
            <a:r>
              <a:rPr lang="zh-CN" altLang="en-US" sz="2000" dirty="0">
                <a:latin typeface="微软雅黑" charset="-122"/>
              </a:rPr>
              <a:t>字段特定为“</a:t>
            </a:r>
            <a:r>
              <a:rPr lang="en-US" altLang="zh-CN" sz="2000" dirty="0">
                <a:latin typeface="微软雅黑" charset="-122"/>
              </a:rPr>
              <a:t>000000”</a:t>
            </a:r>
            <a:r>
              <a:rPr lang="zh-CN" altLang="en-US" sz="2000" dirty="0">
                <a:latin typeface="微软雅黑" charset="-122"/>
              </a:rPr>
              <a:t>，具体操作由</a:t>
            </a:r>
            <a:r>
              <a:rPr lang="en-US" altLang="zh-CN" sz="2000" dirty="0" err="1">
                <a:latin typeface="微软雅黑" charset="-122"/>
              </a:rPr>
              <a:t>funct</a:t>
            </a:r>
            <a:r>
              <a:rPr lang="zh-CN" altLang="en-US" sz="2000" dirty="0">
                <a:latin typeface="微软雅黑" charset="-122"/>
              </a:rPr>
              <a:t>字段给定。如：</a:t>
            </a:r>
            <a:r>
              <a:rPr lang="en-US" altLang="zh-CN" sz="2000" dirty="0" err="1">
                <a:latin typeface="微软雅黑" charset="-122"/>
              </a:rPr>
              <a:t>funct</a:t>
            </a:r>
            <a:r>
              <a:rPr lang="en-US" altLang="zh-CN" sz="2000" dirty="0">
                <a:latin typeface="微软雅黑" charset="-122"/>
              </a:rPr>
              <a:t> =“100000”</a:t>
            </a:r>
            <a:r>
              <a:rPr lang="zh-CN" altLang="en-US" sz="2000" dirty="0">
                <a:latin typeface="微软雅黑" charset="-122"/>
              </a:rPr>
              <a:t> 表示“加法”运算。</a:t>
            </a:r>
          </a:p>
          <a:p>
            <a:pPr>
              <a:lnSpc>
                <a:spcPct val="110000"/>
              </a:lnSpc>
              <a:spcBef>
                <a:spcPct val="0"/>
              </a:spcBef>
              <a:buFont typeface="Wingdings" charset="2"/>
              <a:buNone/>
            </a:pPr>
            <a:r>
              <a:rPr lang="en-US" altLang="zh-CN" sz="2000" dirty="0">
                <a:solidFill>
                  <a:srgbClr val="0000CC"/>
                </a:solidFill>
                <a:latin typeface="微软雅黑" charset="-122"/>
              </a:rPr>
              <a:t>immediate</a:t>
            </a:r>
            <a:r>
              <a:rPr lang="zh-CN" altLang="en-US" sz="2000" dirty="0">
                <a:solidFill>
                  <a:srgbClr val="0000CC"/>
                </a:solidFill>
                <a:latin typeface="微软雅黑" charset="-122"/>
              </a:rPr>
              <a:t>：</a:t>
            </a:r>
            <a:r>
              <a:rPr lang="zh-CN" altLang="en-US" sz="2000" dirty="0">
                <a:latin typeface="微软雅黑" charset="-122"/>
              </a:rPr>
              <a:t>立即数或</a:t>
            </a:r>
            <a:r>
              <a:rPr lang="en-US" altLang="zh-CN" sz="2000" dirty="0">
                <a:latin typeface="微软雅黑" charset="-122"/>
              </a:rPr>
              <a:t>load/store</a:t>
            </a:r>
            <a:r>
              <a:rPr lang="zh-CN" altLang="en-US" sz="2000" dirty="0">
                <a:latin typeface="微软雅黑" charset="-122"/>
              </a:rPr>
              <a:t>指令或分支指令的偏移地址</a:t>
            </a:r>
          </a:p>
          <a:p>
            <a:pPr>
              <a:lnSpc>
                <a:spcPct val="110000"/>
              </a:lnSpc>
              <a:spcBef>
                <a:spcPct val="0"/>
              </a:spcBef>
              <a:buNone/>
            </a:pPr>
            <a:r>
              <a:rPr lang="en-US" altLang="zh-CN" sz="2000" dirty="0">
                <a:solidFill>
                  <a:srgbClr val="0000CC"/>
                </a:solidFill>
                <a:latin typeface="微软雅黑" charset="-122"/>
              </a:rPr>
              <a:t>target address</a:t>
            </a:r>
            <a:r>
              <a:rPr lang="zh-CN" altLang="en-US" sz="2000" dirty="0">
                <a:solidFill>
                  <a:srgbClr val="0000CC"/>
                </a:solidFill>
                <a:latin typeface="微软雅黑" charset="-122"/>
              </a:rPr>
              <a:t>：</a:t>
            </a:r>
            <a:r>
              <a:rPr lang="zh-CN" altLang="en-US" sz="2000" dirty="0">
                <a:latin typeface="微软雅黑" charset="-122"/>
              </a:rPr>
              <a:t>无条件转移地址的低</a:t>
            </a:r>
            <a:r>
              <a:rPr lang="en-US" altLang="zh-CN" sz="2000" dirty="0">
                <a:latin typeface="微软雅黑" charset="-122"/>
              </a:rPr>
              <a:t>26</a:t>
            </a:r>
            <a:r>
              <a:rPr lang="zh-CN" altLang="en-US" sz="2000" dirty="0">
                <a:latin typeface="微软雅黑" charset="-122"/>
              </a:rPr>
              <a:t>位。</a:t>
            </a:r>
            <a:r>
              <a:rPr lang="zh-CN" altLang="en-US" sz="2000" dirty="0"/>
              <a:t>将</a:t>
            </a:r>
            <a:r>
              <a:rPr lang="en-US" altLang="zh-CN" sz="2000" dirty="0"/>
              <a:t>PC</a:t>
            </a:r>
            <a:r>
              <a:rPr lang="zh-CN" altLang="en-US" sz="2000" dirty="0"/>
              <a:t>高</a:t>
            </a:r>
            <a:r>
              <a:rPr lang="en-US" altLang="zh-CN" sz="2000" dirty="0"/>
              <a:t>4</a:t>
            </a:r>
            <a:r>
              <a:rPr lang="zh-CN" altLang="en-US" sz="2000" dirty="0"/>
              <a:t>位拼上</a:t>
            </a:r>
            <a:r>
              <a:rPr lang="en-US" altLang="zh-CN" sz="2000" dirty="0"/>
              <a:t>26</a:t>
            </a:r>
            <a:r>
              <a:rPr lang="zh-CN" altLang="en-US" sz="2000" dirty="0"/>
              <a:t>位直接地址，</a:t>
            </a:r>
            <a:r>
              <a:rPr lang="zh-CN" altLang="en-US" sz="2000" dirty="0">
                <a:solidFill>
                  <a:srgbClr val="FF0000"/>
                </a:solidFill>
              </a:rPr>
              <a:t>最后添</a:t>
            </a:r>
            <a:r>
              <a:rPr lang="en-US" altLang="zh-CN" sz="2000" dirty="0">
                <a:solidFill>
                  <a:srgbClr val="FF0000"/>
                </a:solidFill>
              </a:rPr>
              <a:t>2</a:t>
            </a:r>
            <a:r>
              <a:rPr lang="zh-CN" altLang="en-US" sz="2000" dirty="0">
                <a:solidFill>
                  <a:srgbClr val="FF0000"/>
                </a:solidFill>
              </a:rPr>
              <a:t>个“</a:t>
            </a:r>
            <a:r>
              <a:rPr lang="en-US" altLang="zh-CN" sz="2000" dirty="0">
                <a:solidFill>
                  <a:srgbClr val="FF0000"/>
                </a:solidFill>
              </a:rPr>
              <a:t>0”</a:t>
            </a:r>
            <a:r>
              <a:rPr lang="zh-CN" altLang="en-US" sz="2000" dirty="0">
                <a:solidFill>
                  <a:srgbClr val="FF0000"/>
                </a:solidFill>
              </a:rPr>
              <a:t> </a:t>
            </a:r>
            <a:r>
              <a:rPr lang="zh-CN" altLang="en-US" sz="2000" dirty="0"/>
              <a:t>就是</a:t>
            </a:r>
            <a:r>
              <a:rPr lang="en-US" altLang="zh-CN" sz="2000" dirty="0"/>
              <a:t>32</a:t>
            </a:r>
            <a:r>
              <a:rPr lang="zh-CN" altLang="en-US" sz="2000" dirty="0"/>
              <a:t>位目标地址。</a:t>
            </a:r>
            <a:endParaRPr lang="en-US" altLang="zh-CN" sz="2000" dirty="0"/>
          </a:p>
          <a:p>
            <a:pPr>
              <a:lnSpc>
                <a:spcPct val="110000"/>
              </a:lnSpc>
              <a:spcBef>
                <a:spcPct val="0"/>
              </a:spcBef>
              <a:buNone/>
            </a:pPr>
            <a:r>
              <a:rPr lang="zh-CN" altLang="en-US" sz="2000" dirty="0">
                <a:solidFill>
                  <a:srgbClr val="FF0000"/>
                </a:solidFill>
              </a:rPr>
              <a:t>            为什么要添“</a:t>
            </a:r>
            <a:r>
              <a:rPr lang="en-US" altLang="zh-CN" sz="2000" dirty="0">
                <a:solidFill>
                  <a:srgbClr val="FF0000"/>
                </a:solidFill>
              </a:rPr>
              <a:t>0”</a:t>
            </a:r>
            <a:r>
              <a:rPr lang="zh-CN" altLang="en-US" sz="2000" dirty="0">
                <a:solidFill>
                  <a:srgbClr val="FF0000"/>
                </a:solidFill>
              </a:rPr>
              <a:t>？ （相当于乘以</a:t>
            </a:r>
            <a:r>
              <a:rPr lang="en-US" altLang="zh-CN" sz="2000" dirty="0">
                <a:solidFill>
                  <a:srgbClr val="FF0000"/>
                </a:solidFill>
              </a:rPr>
              <a:t>4</a:t>
            </a:r>
            <a:r>
              <a:rPr lang="zh-CN" altLang="en-US" sz="2000" dirty="0">
                <a:solidFill>
                  <a:srgbClr val="FF0000"/>
                </a:solidFill>
              </a:rPr>
              <a:t>）</a:t>
            </a:r>
            <a:endParaRPr lang="en-US" altLang="zh-CN" sz="2000" dirty="0"/>
          </a:p>
          <a:p>
            <a:pPr>
              <a:lnSpc>
                <a:spcPct val="110000"/>
              </a:lnSpc>
              <a:spcBef>
                <a:spcPct val="0"/>
              </a:spcBef>
              <a:buFont typeface="Wingdings" charset="2"/>
              <a:buNone/>
            </a:pPr>
            <a:endParaRPr lang="en-US" altLang="zh-CN" sz="2000" dirty="0">
              <a:latin typeface="微软雅黑" charset="-122"/>
            </a:endParaRPr>
          </a:p>
        </p:txBody>
      </p:sp>
      <p:grpSp>
        <p:nvGrpSpPr>
          <p:cNvPr id="22531" name="Group 83"/>
          <p:cNvGrpSpPr>
            <a:grpSpLocks/>
          </p:cNvGrpSpPr>
          <p:nvPr/>
        </p:nvGrpSpPr>
        <p:grpSpPr bwMode="auto">
          <a:xfrm>
            <a:off x="2819767" y="1310603"/>
            <a:ext cx="5881266" cy="2518499"/>
            <a:chOff x="1800" y="274"/>
            <a:chExt cx="3705" cy="2115"/>
          </a:xfrm>
        </p:grpSpPr>
        <p:grpSp>
          <p:nvGrpSpPr>
            <p:cNvPr id="22535" name="Group 5"/>
            <p:cNvGrpSpPr>
              <a:grpSpLocks/>
            </p:cNvGrpSpPr>
            <p:nvPr/>
          </p:nvGrpSpPr>
          <p:grpSpPr bwMode="auto">
            <a:xfrm>
              <a:off x="1800" y="505"/>
              <a:ext cx="3705" cy="596"/>
              <a:chOff x="1918" y="672"/>
              <a:chExt cx="3705" cy="596"/>
            </a:xfrm>
          </p:grpSpPr>
          <p:grpSp>
            <p:nvGrpSpPr>
              <p:cNvPr id="22574" name="Group 6"/>
              <p:cNvGrpSpPr>
                <a:grpSpLocks/>
              </p:cNvGrpSpPr>
              <p:nvPr/>
            </p:nvGrpSpPr>
            <p:grpSpPr bwMode="auto">
              <a:xfrm>
                <a:off x="1918" y="672"/>
                <a:ext cx="3705" cy="421"/>
                <a:chOff x="1918" y="672"/>
                <a:chExt cx="3705" cy="421"/>
              </a:xfrm>
            </p:grpSpPr>
            <p:grpSp>
              <p:nvGrpSpPr>
                <p:cNvPr id="22581" name="Group 7"/>
                <p:cNvGrpSpPr>
                  <a:grpSpLocks/>
                </p:cNvGrpSpPr>
                <p:nvPr/>
              </p:nvGrpSpPr>
              <p:grpSpPr bwMode="auto">
                <a:xfrm>
                  <a:off x="1979" y="788"/>
                  <a:ext cx="3607" cy="305"/>
                  <a:chOff x="1979" y="788"/>
                  <a:chExt cx="3607" cy="305"/>
                </a:xfrm>
              </p:grpSpPr>
              <p:sp>
                <p:nvSpPr>
                  <p:cNvPr id="22589" name="Rectangle 8"/>
                  <p:cNvSpPr>
                    <a:spLocks noChangeArrowheads="1"/>
                  </p:cNvSpPr>
                  <p:nvPr/>
                </p:nvSpPr>
                <p:spPr bwMode="auto">
                  <a:xfrm>
                    <a:off x="1983" y="872"/>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grpSp>
                <p:nvGrpSpPr>
                  <p:cNvPr id="22590" name="Group 9"/>
                  <p:cNvGrpSpPr>
                    <a:grpSpLocks/>
                  </p:cNvGrpSpPr>
                  <p:nvPr/>
                </p:nvGrpSpPr>
                <p:grpSpPr bwMode="auto">
                  <a:xfrm>
                    <a:off x="1979" y="788"/>
                    <a:ext cx="3607" cy="305"/>
                    <a:chOff x="1979" y="788"/>
                    <a:chExt cx="3607" cy="305"/>
                  </a:xfrm>
                </p:grpSpPr>
                <p:grpSp>
                  <p:nvGrpSpPr>
                    <p:cNvPr id="22591" name="Group 10"/>
                    <p:cNvGrpSpPr>
                      <a:grpSpLocks/>
                    </p:cNvGrpSpPr>
                    <p:nvPr/>
                  </p:nvGrpSpPr>
                  <p:grpSpPr bwMode="auto">
                    <a:xfrm>
                      <a:off x="1979" y="788"/>
                      <a:ext cx="624" cy="289"/>
                      <a:chOff x="1979" y="788"/>
                      <a:chExt cx="624" cy="289"/>
                    </a:xfrm>
                  </p:grpSpPr>
                  <p:sp>
                    <p:nvSpPr>
                      <p:cNvPr id="22607" name="Rectangle 11"/>
                      <p:cNvSpPr>
                        <a:spLocks noChangeArrowheads="1"/>
                      </p:cNvSpPr>
                      <p:nvPr/>
                    </p:nvSpPr>
                    <p:spPr bwMode="auto">
                      <a:xfrm>
                        <a:off x="1979" y="868"/>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22608" name="Rectangle 12"/>
                      <p:cNvSpPr>
                        <a:spLocks noChangeArrowheads="1"/>
                      </p:cNvSpPr>
                      <p:nvPr/>
                    </p:nvSpPr>
                    <p:spPr bwMode="auto">
                      <a:xfrm>
                        <a:off x="2161" y="788"/>
                        <a:ext cx="24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op</a:t>
                        </a:r>
                      </a:p>
                    </p:txBody>
                  </p:sp>
                </p:grpSp>
                <p:grpSp>
                  <p:nvGrpSpPr>
                    <p:cNvPr id="22592" name="Group 13"/>
                    <p:cNvGrpSpPr>
                      <a:grpSpLocks/>
                    </p:cNvGrpSpPr>
                    <p:nvPr/>
                  </p:nvGrpSpPr>
                  <p:grpSpPr bwMode="auto">
                    <a:xfrm>
                      <a:off x="2603" y="799"/>
                      <a:ext cx="596" cy="289"/>
                      <a:chOff x="2603" y="799"/>
                      <a:chExt cx="596" cy="289"/>
                    </a:xfrm>
                  </p:grpSpPr>
                  <p:sp>
                    <p:nvSpPr>
                      <p:cNvPr id="22605" name="Rectangle 14"/>
                      <p:cNvSpPr>
                        <a:spLocks noChangeArrowheads="1"/>
                      </p:cNvSpPr>
                      <p:nvPr/>
                    </p:nvSpPr>
                    <p:spPr bwMode="auto">
                      <a:xfrm>
                        <a:off x="2603" y="868"/>
                        <a:ext cx="596"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22606" name="Rectangle 15"/>
                      <p:cNvSpPr>
                        <a:spLocks noChangeArrowheads="1"/>
                      </p:cNvSpPr>
                      <p:nvPr/>
                    </p:nvSpPr>
                    <p:spPr bwMode="auto">
                      <a:xfrm>
                        <a:off x="2776" y="799"/>
                        <a:ext cx="20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rs</a:t>
                        </a:r>
                      </a:p>
                    </p:txBody>
                  </p:sp>
                </p:grpSp>
                <p:grpSp>
                  <p:nvGrpSpPr>
                    <p:cNvPr id="22593" name="Group 16"/>
                    <p:cNvGrpSpPr>
                      <a:grpSpLocks/>
                    </p:cNvGrpSpPr>
                    <p:nvPr/>
                  </p:nvGrpSpPr>
                  <p:grpSpPr bwMode="auto">
                    <a:xfrm>
                      <a:off x="3199" y="801"/>
                      <a:ext cx="579" cy="289"/>
                      <a:chOff x="3199" y="801"/>
                      <a:chExt cx="579" cy="289"/>
                    </a:xfrm>
                  </p:grpSpPr>
                  <p:sp>
                    <p:nvSpPr>
                      <p:cNvPr id="22603" name="Rectangle 17"/>
                      <p:cNvSpPr>
                        <a:spLocks noChangeArrowheads="1"/>
                      </p:cNvSpPr>
                      <p:nvPr/>
                    </p:nvSpPr>
                    <p:spPr bwMode="auto">
                      <a:xfrm>
                        <a:off x="3199" y="868"/>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22604" name="Rectangle 18"/>
                      <p:cNvSpPr>
                        <a:spLocks noChangeArrowheads="1"/>
                      </p:cNvSpPr>
                      <p:nvPr/>
                    </p:nvSpPr>
                    <p:spPr bwMode="auto">
                      <a:xfrm>
                        <a:off x="3363" y="801"/>
                        <a:ext cx="199"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rt</a:t>
                        </a:r>
                      </a:p>
                    </p:txBody>
                  </p:sp>
                </p:grpSp>
                <p:grpSp>
                  <p:nvGrpSpPr>
                    <p:cNvPr id="22594" name="Group 19"/>
                    <p:cNvGrpSpPr>
                      <a:grpSpLocks/>
                    </p:cNvGrpSpPr>
                    <p:nvPr/>
                  </p:nvGrpSpPr>
                  <p:grpSpPr bwMode="auto">
                    <a:xfrm>
                      <a:off x="3778" y="801"/>
                      <a:ext cx="595" cy="289"/>
                      <a:chOff x="3778" y="801"/>
                      <a:chExt cx="595" cy="289"/>
                    </a:xfrm>
                  </p:grpSpPr>
                  <p:sp>
                    <p:nvSpPr>
                      <p:cNvPr id="22601" name="Rectangle 20"/>
                      <p:cNvSpPr>
                        <a:spLocks noChangeArrowheads="1"/>
                      </p:cNvSpPr>
                      <p:nvPr/>
                    </p:nvSpPr>
                    <p:spPr bwMode="auto">
                      <a:xfrm>
                        <a:off x="3778" y="868"/>
                        <a:ext cx="595"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22602" name="Rectangle 21"/>
                      <p:cNvSpPr>
                        <a:spLocks noChangeArrowheads="1"/>
                      </p:cNvSpPr>
                      <p:nvPr/>
                    </p:nvSpPr>
                    <p:spPr bwMode="auto">
                      <a:xfrm>
                        <a:off x="3951" y="801"/>
                        <a:ext cx="23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rd</a:t>
                        </a:r>
                      </a:p>
                    </p:txBody>
                  </p:sp>
                </p:grpSp>
                <p:grpSp>
                  <p:nvGrpSpPr>
                    <p:cNvPr id="22595" name="Group 22"/>
                    <p:cNvGrpSpPr>
                      <a:grpSpLocks/>
                    </p:cNvGrpSpPr>
                    <p:nvPr/>
                  </p:nvGrpSpPr>
                  <p:grpSpPr bwMode="auto">
                    <a:xfrm>
                      <a:off x="4373" y="801"/>
                      <a:ext cx="580" cy="289"/>
                      <a:chOff x="4373" y="801"/>
                      <a:chExt cx="580" cy="289"/>
                    </a:xfrm>
                  </p:grpSpPr>
                  <p:sp>
                    <p:nvSpPr>
                      <p:cNvPr id="22599" name="Rectangle 23"/>
                      <p:cNvSpPr>
                        <a:spLocks noChangeArrowheads="1"/>
                      </p:cNvSpPr>
                      <p:nvPr/>
                    </p:nvSpPr>
                    <p:spPr bwMode="auto">
                      <a:xfrm>
                        <a:off x="4373" y="868"/>
                        <a:ext cx="58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22600" name="Rectangle 24"/>
                      <p:cNvSpPr>
                        <a:spLocks noChangeArrowheads="1"/>
                      </p:cNvSpPr>
                      <p:nvPr/>
                    </p:nvSpPr>
                    <p:spPr bwMode="auto">
                      <a:xfrm>
                        <a:off x="4448" y="801"/>
                        <a:ext cx="46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shamt</a:t>
                        </a:r>
                      </a:p>
                    </p:txBody>
                  </p:sp>
                </p:grpSp>
                <p:grpSp>
                  <p:nvGrpSpPr>
                    <p:cNvPr id="22596" name="Group 25"/>
                    <p:cNvGrpSpPr>
                      <a:grpSpLocks/>
                    </p:cNvGrpSpPr>
                    <p:nvPr/>
                  </p:nvGrpSpPr>
                  <p:grpSpPr bwMode="auto">
                    <a:xfrm>
                      <a:off x="4953" y="804"/>
                      <a:ext cx="633" cy="289"/>
                      <a:chOff x="4953" y="804"/>
                      <a:chExt cx="633" cy="289"/>
                    </a:xfrm>
                  </p:grpSpPr>
                  <p:sp>
                    <p:nvSpPr>
                      <p:cNvPr id="22597" name="Rectangle 26"/>
                      <p:cNvSpPr>
                        <a:spLocks noChangeArrowheads="1"/>
                      </p:cNvSpPr>
                      <p:nvPr/>
                    </p:nvSpPr>
                    <p:spPr bwMode="auto">
                      <a:xfrm>
                        <a:off x="4953" y="868"/>
                        <a:ext cx="633"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22598" name="Rectangle 27"/>
                      <p:cNvSpPr>
                        <a:spLocks noChangeArrowheads="1"/>
                      </p:cNvSpPr>
                      <p:nvPr/>
                    </p:nvSpPr>
                    <p:spPr bwMode="auto">
                      <a:xfrm>
                        <a:off x="5085" y="804"/>
                        <a:ext cx="41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funct</a:t>
                        </a:r>
                      </a:p>
                    </p:txBody>
                  </p:sp>
                </p:grpSp>
              </p:grpSp>
            </p:grpSp>
            <p:sp>
              <p:nvSpPr>
                <p:cNvPr id="22582" name="Rectangle 28"/>
                <p:cNvSpPr>
                  <a:spLocks noChangeArrowheads="1"/>
                </p:cNvSpPr>
                <p:nvPr/>
              </p:nvSpPr>
              <p:spPr bwMode="auto">
                <a:xfrm>
                  <a:off x="5488" y="672"/>
                  <a:ext cx="1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0</a:t>
                  </a:r>
                </a:p>
              </p:txBody>
            </p:sp>
            <p:sp>
              <p:nvSpPr>
                <p:cNvPr id="22583" name="Rectangle 29"/>
                <p:cNvSpPr>
                  <a:spLocks noChangeArrowheads="1"/>
                </p:cNvSpPr>
                <p:nvPr/>
              </p:nvSpPr>
              <p:spPr bwMode="auto">
                <a:xfrm>
                  <a:off x="4810" y="672"/>
                  <a:ext cx="1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6</a:t>
                  </a:r>
                </a:p>
              </p:txBody>
            </p:sp>
            <p:sp>
              <p:nvSpPr>
                <p:cNvPr id="22584" name="Rectangle 30"/>
                <p:cNvSpPr>
                  <a:spLocks noChangeArrowheads="1"/>
                </p:cNvSpPr>
                <p:nvPr/>
              </p:nvSpPr>
              <p:spPr bwMode="auto">
                <a:xfrm>
                  <a:off x="4177" y="672"/>
                  <a:ext cx="1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11</a:t>
                  </a:r>
                </a:p>
              </p:txBody>
            </p:sp>
            <p:sp>
              <p:nvSpPr>
                <p:cNvPr id="22585" name="Rectangle 31"/>
                <p:cNvSpPr>
                  <a:spLocks noChangeArrowheads="1"/>
                </p:cNvSpPr>
                <p:nvPr/>
              </p:nvSpPr>
              <p:spPr bwMode="auto">
                <a:xfrm>
                  <a:off x="3590" y="672"/>
                  <a:ext cx="1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16</a:t>
                  </a:r>
                </a:p>
              </p:txBody>
            </p:sp>
            <p:sp>
              <p:nvSpPr>
                <p:cNvPr id="22586" name="Rectangle 32"/>
                <p:cNvSpPr>
                  <a:spLocks noChangeArrowheads="1"/>
                </p:cNvSpPr>
                <p:nvPr/>
              </p:nvSpPr>
              <p:spPr bwMode="auto">
                <a:xfrm>
                  <a:off x="3002" y="672"/>
                  <a:ext cx="1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21</a:t>
                  </a:r>
                </a:p>
              </p:txBody>
            </p:sp>
            <p:sp>
              <p:nvSpPr>
                <p:cNvPr id="22587" name="Rectangle 33"/>
                <p:cNvSpPr>
                  <a:spLocks noChangeArrowheads="1"/>
                </p:cNvSpPr>
                <p:nvPr/>
              </p:nvSpPr>
              <p:spPr bwMode="auto">
                <a:xfrm>
                  <a:off x="2414" y="672"/>
                  <a:ext cx="1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26</a:t>
                  </a:r>
                </a:p>
              </p:txBody>
            </p:sp>
            <p:sp>
              <p:nvSpPr>
                <p:cNvPr id="22588" name="Rectangle 34"/>
                <p:cNvSpPr>
                  <a:spLocks noChangeArrowheads="1"/>
                </p:cNvSpPr>
                <p:nvPr/>
              </p:nvSpPr>
              <p:spPr bwMode="auto">
                <a:xfrm>
                  <a:off x="1918" y="672"/>
                  <a:ext cx="1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31</a:t>
                  </a:r>
                </a:p>
              </p:txBody>
            </p:sp>
          </p:grpSp>
          <p:sp>
            <p:nvSpPr>
              <p:cNvPr id="22575" name="Rectangle 35"/>
              <p:cNvSpPr>
                <a:spLocks noChangeArrowheads="1"/>
              </p:cNvSpPr>
              <p:nvPr/>
            </p:nvSpPr>
            <p:spPr bwMode="auto">
              <a:xfrm>
                <a:off x="2143" y="1056"/>
                <a:ext cx="3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6 </a:t>
                </a:r>
                <a:r>
                  <a:rPr lang="en-US" altLang="zh-CN" sz="1200"/>
                  <a:t>bits</a:t>
                </a:r>
              </a:p>
            </p:txBody>
          </p:sp>
          <p:sp>
            <p:nvSpPr>
              <p:cNvPr id="22576" name="Rectangle 36"/>
              <p:cNvSpPr>
                <a:spLocks noChangeArrowheads="1"/>
              </p:cNvSpPr>
              <p:nvPr/>
            </p:nvSpPr>
            <p:spPr bwMode="auto">
              <a:xfrm>
                <a:off x="5126" y="1056"/>
                <a:ext cx="3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6 </a:t>
                </a:r>
                <a:r>
                  <a:rPr lang="en-US" altLang="zh-CN" sz="1200"/>
                  <a:t>bits</a:t>
                </a:r>
              </a:p>
            </p:txBody>
          </p:sp>
          <p:sp>
            <p:nvSpPr>
              <p:cNvPr id="22577" name="Rectangle 37"/>
              <p:cNvSpPr>
                <a:spLocks noChangeArrowheads="1"/>
              </p:cNvSpPr>
              <p:nvPr/>
            </p:nvSpPr>
            <p:spPr bwMode="auto">
              <a:xfrm>
                <a:off x="4493" y="1056"/>
                <a:ext cx="3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5 </a:t>
                </a:r>
                <a:r>
                  <a:rPr lang="en-US" altLang="zh-CN" sz="1200"/>
                  <a:t>bits</a:t>
                </a:r>
              </a:p>
            </p:txBody>
          </p:sp>
          <p:sp>
            <p:nvSpPr>
              <p:cNvPr id="22578" name="Rectangle 38"/>
              <p:cNvSpPr>
                <a:spLocks noChangeArrowheads="1"/>
              </p:cNvSpPr>
              <p:nvPr/>
            </p:nvSpPr>
            <p:spPr bwMode="auto">
              <a:xfrm>
                <a:off x="3906" y="1056"/>
                <a:ext cx="3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5 </a:t>
                </a:r>
                <a:r>
                  <a:rPr lang="en-US" altLang="zh-CN" sz="1200"/>
                  <a:t>bits</a:t>
                </a:r>
              </a:p>
            </p:txBody>
          </p:sp>
          <p:sp>
            <p:nvSpPr>
              <p:cNvPr id="22579" name="Rectangle 39"/>
              <p:cNvSpPr>
                <a:spLocks noChangeArrowheads="1"/>
              </p:cNvSpPr>
              <p:nvPr/>
            </p:nvSpPr>
            <p:spPr bwMode="auto">
              <a:xfrm>
                <a:off x="3318" y="1056"/>
                <a:ext cx="3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5 </a:t>
                </a:r>
                <a:r>
                  <a:rPr lang="en-US" altLang="zh-CN" sz="1200"/>
                  <a:t>bits</a:t>
                </a:r>
              </a:p>
            </p:txBody>
          </p:sp>
          <p:sp>
            <p:nvSpPr>
              <p:cNvPr id="22580" name="Rectangle 40"/>
              <p:cNvSpPr>
                <a:spLocks noChangeArrowheads="1"/>
              </p:cNvSpPr>
              <p:nvPr/>
            </p:nvSpPr>
            <p:spPr bwMode="auto">
              <a:xfrm>
                <a:off x="2731" y="1056"/>
                <a:ext cx="3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5 </a:t>
                </a:r>
                <a:r>
                  <a:rPr lang="en-US" altLang="zh-CN" sz="1200"/>
                  <a:t>bits</a:t>
                </a:r>
              </a:p>
            </p:txBody>
          </p:sp>
        </p:grpSp>
        <p:sp>
          <p:nvSpPr>
            <p:cNvPr id="22536" name="Text Box 41"/>
            <p:cNvSpPr txBox="1">
              <a:spLocks noChangeArrowheads="1"/>
            </p:cNvSpPr>
            <p:nvPr/>
          </p:nvSpPr>
          <p:spPr bwMode="auto">
            <a:xfrm>
              <a:off x="3832" y="274"/>
              <a:ext cx="124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lang="en-US" altLang="zh-CN" sz="1800">
                  <a:ea typeface="华文新魏" charset="-122"/>
                </a:rPr>
                <a:t>R-Type</a:t>
              </a:r>
              <a:r>
                <a:rPr lang="zh-CN" altLang="en-US" sz="1800">
                  <a:ea typeface="华文新魏" charset="-122"/>
                </a:rPr>
                <a:t>指令</a:t>
              </a:r>
            </a:p>
          </p:txBody>
        </p:sp>
        <p:grpSp>
          <p:nvGrpSpPr>
            <p:cNvPr id="22537" name="Group 43"/>
            <p:cNvGrpSpPr>
              <a:grpSpLocks/>
            </p:cNvGrpSpPr>
            <p:nvPr/>
          </p:nvGrpSpPr>
          <p:grpSpPr bwMode="auto">
            <a:xfrm>
              <a:off x="1800" y="1184"/>
              <a:ext cx="3705" cy="596"/>
              <a:chOff x="1918" y="1392"/>
              <a:chExt cx="3705" cy="596"/>
            </a:xfrm>
          </p:grpSpPr>
          <p:sp>
            <p:nvSpPr>
              <p:cNvPr id="22553" name="Rectangle 44"/>
              <p:cNvSpPr>
                <a:spLocks noChangeArrowheads="1"/>
              </p:cNvSpPr>
              <p:nvPr/>
            </p:nvSpPr>
            <p:spPr bwMode="auto">
              <a:xfrm>
                <a:off x="1983" y="1592"/>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grpSp>
            <p:nvGrpSpPr>
              <p:cNvPr id="22554" name="Group 45"/>
              <p:cNvGrpSpPr>
                <a:grpSpLocks/>
              </p:cNvGrpSpPr>
              <p:nvPr/>
            </p:nvGrpSpPr>
            <p:grpSpPr bwMode="auto">
              <a:xfrm>
                <a:off x="1979" y="1497"/>
                <a:ext cx="624" cy="289"/>
                <a:chOff x="1979" y="1497"/>
                <a:chExt cx="624" cy="289"/>
              </a:xfrm>
            </p:grpSpPr>
            <p:sp>
              <p:nvSpPr>
                <p:cNvPr id="22572" name="Rectangle 46"/>
                <p:cNvSpPr>
                  <a:spLocks noChangeArrowheads="1"/>
                </p:cNvSpPr>
                <p:nvPr/>
              </p:nvSpPr>
              <p:spPr bwMode="auto">
                <a:xfrm>
                  <a:off x="1979" y="1588"/>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22573" name="Rectangle 47"/>
                <p:cNvSpPr>
                  <a:spLocks noChangeArrowheads="1"/>
                </p:cNvSpPr>
                <p:nvPr/>
              </p:nvSpPr>
              <p:spPr bwMode="auto">
                <a:xfrm>
                  <a:off x="2161" y="1497"/>
                  <a:ext cx="24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op</a:t>
                  </a:r>
                </a:p>
              </p:txBody>
            </p:sp>
          </p:grpSp>
          <p:grpSp>
            <p:nvGrpSpPr>
              <p:cNvPr id="22555" name="Group 48"/>
              <p:cNvGrpSpPr>
                <a:grpSpLocks/>
              </p:cNvGrpSpPr>
              <p:nvPr/>
            </p:nvGrpSpPr>
            <p:grpSpPr bwMode="auto">
              <a:xfrm>
                <a:off x="2603" y="1515"/>
                <a:ext cx="596" cy="289"/>
                <a:chOff x="2603" y="1515"/>
                <a:chExt cx="596" cy="289"/>
              </a:xfrm>
            </p:grpSpPr>
            <p:sp>
              <p:nvSpPr>
                <p:cNvPr id="22570" name="Rectangle 49"/>
                <p:cNvSpPr>
                  <a:spLocks noChangeArrowheads="1"/>
                </p:cNvSpPr>
                <p:nvPr/>
              </p:nvSpPr>
              <p:spPr bwMode="auto">
                <a:xfrm>
                  <a:off x="2603" y="1588"/>
                  <a:ext cx="596"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22571" name="Rectangle 50"/>
                <p:cNvSpPr>
                  <a:spLocks noChangeArrowheads="1"/>
                </p:cNvSpPr>
                <p:nvPr/>
              </p:nvSpPr>
              <p:spPr bwMode="auto">
                <a:xfrm>
                  <a:off x="2776" y="1515"/>
                  <a:ext cx="20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rs</a:t>
                  </a:r>
                </a:p>
              </p:txBody>
            </p:sp>
          </p:grpSp>
          <p:grpSp>
            <p:nvGrpSpPr>
              <p:cNvPr id="22556" name="Group 51"/>
              <p:cNvGrpSpPr>
                <a:grpSpLocks/>
              </p:cNvGrpSpPr>
              <p:nvPr/>
            </p:nvGrpSpPr>
            <p:grpSpPr bwMode="auto">
              <a:xfrm>
                <a:off x="3199" y="1504"/>
                <a:ext cx="587" cy="289"/>
                <a:chOff x="3199" y="1504"/>
                <a:chExt cx="587" cy="289"/>
              </a:xfrm>
            </p:grpSpPr>
            <p:sp>
              <p:nvSpPr>
                <p:cNvPr id="22568" name="Rectangle 52"/>
                <p:cNvSpPr>
                  <a:spLocks noChangeArrowheads="1"/>
                </p:cNvSpPr>
                <p:nvPr/>
              </p:nvSpPr>
              <p:spPr bwMode="auto">
                <a:xfrm>
                  <a:off x="3199" y="1588"/>
                  <a:ext cx="587"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22569" name="Rectangle 53"/>
                <p:cNvSpPr>
                  <a:spLocks noChangeArrowheads="1"/>
                </p:cNvSpPr>
                <p:nvPr/>
              </p:nvSpPr>
              <p:spPr bwMode="auto">
                <a:xfrm>
                  <a:off x="3363" y="1504"/>
                  <a:ext cx="199"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rt</a:t>
                  </a:r>
                </a:p>
              </p:txBody>
            </p:sp>
          </p:grpSp>
          <p:sp>
            <p:nvSpPr>
              <p:cNvPr id="22557" name="Rectangle 54"/>
              <p:cNvSpPr>
                <a:spLocks noChangeArrowheads="1"/>
              </p:cNvSpPr>
              <p:nvPr/>
            </p:nvSpPr>
            <p:spPr bwMode="auto">
              <a:xfrm>
                <a:off x="3786" y="1588"/>
                <a:ext cx="180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22558" name="Rectangle 55"/>
              <p:cNvSpPr>
                <a:spLocks noChangeArrowheads="1"/>
              </p:cNvSpPr>
              <p:nvPr/>
            </p:nvSpPr>
            <p:spPr bwMode="auto">
              <a:xfrm>
                <a:off x="4289" y="1504"/>
                <a:ext cx="74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immediate</a:t>
                </a:r>
              </a:p>
            </p:txBody>
          </p:sp>
          <p:sp>
            <p:nvSpPr>
              <p:cNvPr id="22559" name="Rectangle 56"/>
              <p:cNvSpPr>
                <a:spLocks noChangeArrowheads="1"/>
              </p:cNvSpPr>
              <p:nvPr/>
            </p:nvSpPr>
            <p:spPr bwMode="auto">
              <a:xfrm>
                <a:off x="5488" y="1392"/>
                <a:ext cx="1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0</a:t>
                </a:r>
              </a:p>
            </p:txBody>
          </p:sp>
          <p:sp>
            <p:nvSpPr>
              <p:cNvPr id="22560" name="Rectangle 57"/>
              <p:cNvSpPr>
                <a:spLocks noChangeArrowheads="1"/>
              </p:cNvSpPr>
              <p:nvPr/>
            </p:nvSpPr>
            <p:spPr bwMode="auto">
              <a:xfrm>
                <a:off x="3590" y="1392"/>
                <a:ext cx="1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16</a:t>
                </a:r>
              </a:p>
            </p:txBody>
          </p:sp>
          <p:sp>
            <p:nvSpPr>
              <p:cNvPr id="22561" name="Rectangle 58"/>
              <p:cNvSpPr>
                <a:spLocks noChangeArrowheads="1"/>
              </p:cNvSpPr>
              <p:nvPr/>
            </p:nvSpPr>
            <p:spPr bwMode="auto">
              <a:xfrm>
                <a:off x="3002" y="1392"/>
                <a:ext cx="1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21</a:t>
                </a:r>
              </a:p>
            </p:txBody>
          </p:sp>
          <p:sp>
            <p:nvSpPr>
              <p:cNvPr id="22562" name="Rectangle 59"/>
              <p:cNvSpPr>
                <a:spLocks noChangeArrowheads="1"/>
              </p:cNvSpPr>
              <p:nvPr/>
            </p:nvSpPr>
            <p:spPr bwMode="auto">
              <a:xfrm>
                <a:off x="2414" y="1392"/>
                <a:ext cx="1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26</a:t>
                </a:r>
              </a:p>
            </p:txBody>
          </p:sp>
          <p:sp>
            <p:nvSpPr>
              <p:cNvPr id="22563" name="Rectangle 60"/>
              <p:cNvSpPr>
                <a:spLocks noChangeArrowheads="1"/>
              </p:cNvSpPr>
              <p:nvPr/>
            </p:nvSpPr>
            <p:spPr bwMode="auto">
              <a:xfrm>
                <a:off x="1918" y="1392"/>
                <a:ext cx="1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31</a:t>
                </a:r>
              </a:p>
            </p:txBody>
          </p:sp>
          <p:sp>
            <p:nvSpPr>
              <p:cNvPr id="22564" name="Rectangle 61"/>
              <p:cNvSpPr>
                <a:spLocks noChangeArrowheads="1"/>
              </p:cNvSpPr>
              <p:nvPr/>
            </p:nvSpPr>
            <p:spPr bwMode="auto">
              <a:xfrm>
                <a:off x="2143" y="1776"/>
                <a:ext cx="3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6 </a:t>
                </a:r>
                <a:r>
                  <a:rPr lang="en-US" altLang="zh-CN" sz="1200"/>
                  <a:t>bits</a:t>
                </a:r>
              </a:p>
            </p:txBody>
          </p:sp>
          <p:sp>
            <p:nvSpPr>
              <p:cNvPr id="22565" name="Rectangle 62"/>
              <p:cNvSpPr>
                <a:spLocks noChangeArrowheads="1"/>
              </p:cNvSpPr>
              <p:nvPr/>
            </p:nvSpPr>
            <p:spPr bwMode="auto">
              <a:xfrm>
                <a:off x="4448" y="1776"/>
                <a:ext cx="3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16 </a:t>
                </a:r>
                <a:r>
                  <a:rPr lang="en-US" altLang="zh-CN" sz="1200"/>
                  <a:t>bits</a:t>
                </a:r>
              </a:p>
            </p:txBody>
          </p:sp>
          <p:sp>
            <p:nvSpPr>
              <p:cNvPr id="22566" name="Rectangle 63"/>
              <p:cNvSpPr>
                <a:spLocks noChangeArrowheads="1"/>
              </p:cNvSpPr>
              <p:nvPr/>
            </p:nvSpPr>
            <p:spPr bwMode="auto">
              <a:xfrm>
                <a:off x="3318" y="1776"/>
                <a:ext cx="3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5 </a:t>
                </a:r>
                <a:r>
                  <a:rPr lang="en-US" altLang="zh-CN" sz="1200"/>
                  <a:t>bits</a:t>
                </a:r>
              </a:p>
            </p:txBody>
          </p:sp>
          <p:sp>
            <p:nvSpPr>
              <p:cNvPr id="22567" name="Rectangle 64"/>
              <p:cNvSpPr>
                <a:spLocks noChangeArrowheads="1"/>
              </p:cNvSpPr>
              <p:nvPr/>
            </p:nvSpPr>
            <p:spPr bwMode="auto">
              <a:xfrm>
                <a:off x="2731" y="1776"/>
                <a:ext cx="3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5 </a:t>
                </a:r>
                <a:r>
                  <a:rPr lang="en-US" altLang="zh-CN" sz="1200"/>
                  <a:t>bits</a:t>
                </a:r>
              </a:p>
            </p:txBody>
          </p:sp>
        </p:grpSp>
        <p:sp>
          <p:nvSpPr>
            <p:cNvPr id="22538" name="Text Box 65"/>
            <p:cNvSpPr txBox="1">
              <a:spLocks noChangeArrowheads="1"/>
            </p:cNvSpPr>
            <p:nvPr/>
          </p:nvSpPr>
          <p:spPr bwMode="auto">
            <a:xfrm>
              <a:off x="3843" y="1086"/>
              <a:ext cx="124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lang="en-US" altLang="zh-CN" sz="1800">
                  <a:ea typeface="华文新魏" charset="-122"/>
                </a:rPr>
                <a:t>I-Type</a:t>
              </a:r>
              <a:r>
                <a:rPr lang="zh-CN" altLang="en-US" sz="1800">
                  <a:ea typeface="华文新魏" charset="-122"/>
                </a:rPr>
                <a:t>指令</a:t>
              </a:r>
            </a:p>
          </p:txBody>
        </p:sp>
        <p:grpSp>
          <p:nvGrpSpPr>
            <p:cNvPr id="22539" name="Group 66"/>
            <p:cNvGrpSpPr>
              <a:grpSpLocks/>
            </p:cNvGrpSpPr>
            <p:nvPr/>
          </p:nvGrpSpPr>
          <p:grpSpPr bwMode="auto">
            <a:xfrm>
              <a:off x="1800" y="1720"/>
              <a:ext cx="3705" cy="669"/>
              <a:chOff x="1886" y="3516"/>
              <a:chExt cx="3705" cy="669"/>
            </a:xfrm>
          </p:grpSpPr>
          <p:grpSp>
            <p:nvGrpSpPr>
              <p:cNvPr id="22540" name="Group 67"/>
              <p:cNvGrpSpPr>
                <a:grpSpLocks/>
              </p:cNvGrpSpPr>
              <p:nvPr/>
            </p:nvGrpSpPr>
            <p:grpSpPr bwMode="auto">
              <a:xfrm>
                <a:off x="1886" y="3589"/>
                <a:ext cx="3705" cy="596"/>
                <a:chOff x="1918" y="3360"/>
                <a:chExt cx="3705" cy="596"/>
              </a:xfrm>
            </p:grpSpPr>
            <p:sp>
              <p:nvSpPr>
                <p:cNvPr id="22542" name="Rectangle 68"/>
                <p:cNvSpPr>
                  <a:spLocks noChangeArrowheads="1"/>
                </p:cNvSpPr>
                <p:nvPr/>
              </p:nvSpPr>
              <p:spPr bwMode="auto">
                <a:xfrm>
                  <a:off x="1983" y="3560"/>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grpSp>
              <p:nvGrpSpPr>
                <p:cNvPr id="22543" name="Group 69"/>
                <p:cNvGrpSpPr>
                  <a:grpSpLocks/>
                </p:cNvGrpSpPr>
                <p:nvPr/>
              </p:nvGrpSpPr>
              <p:grpSpPr bwMode="auto">
                <a:xfrm>
                  <a:off x="1979" y="3477"/>
                  <a:ext cx="624" cy="289"/>
                  <a:chOff x="1979" y="3477"/>
                  <a:chExt cx="624" cy="289"/>
                </a:xfrm>
              </p:grpSpPr>
              <p:sp>
                <p:nvSpPr>
                  <p:cNvPr id="22551" name="Rectangle 70"/>
                  <p:cNvSpPr>
                    <a:spLocks noChangeArrowheads="1"/>
                  </p:cNvSpPr>
                  <p:nvPr/>
                </p:nvSpPr>
                <p:spPr bwMode="auto">
                  <a:xfrm>
                    <a:off x="1979" y="3556"/>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22552" name="Rectangle 71"/>
                  <p:cNvSpPr>
                    <a:spLocks noChangeArrowheads="1"/>
                  </p:cNvSpPr>
                  <p:nvPr/>
                </p:nvSpPr>
                <p:spPr bwMode="auto">
                  <a:xfrm>
                    <a:off x="2161" y="3477"/>
                    <a:ext cx="24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op</a:t>
                    </a:r>
                  </a:p>
                </p:txBody>
              </p:sp>
            </p:grpSp>
            <p:sp>
              <p:nvSpPr>
                <p:cNvPr id="22544" name="Rectangle 72"/>
                <p:cNvSpPr>
                  <a:spLocks noChangeArrowheads="1"/>
                </p:cNvSpPr>
                <p:nvPr/>
              </p:nvSpPr>
              <p:spPr bwMode="auto">
                <a:xfrm>
                  <a:off x="2603" y="3556"/>
                  <a:ext cx="2983"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22545" name="Rectangle 73"/>
                <p:cNvSpPr>
                  <a:spLocks noChangeArrowheads="1"/>
                </p:cNvSpPr>
                <p:nvPr/>
              </p:nvSpPr>
              <p:spPr bwMode="auto">
                <a:xfrm>
                  <a:off x="3554" y="3473"/>
                  <a:ext cx="96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FF"/>
                      </a:solidFill>
                    </a:rPr>
                    <a:t>target address</a:t>
                  </a:r>
                </a:p>
              </p:txBody>
            </p:sp>
            <p:sp>
              <p:nvSpPr>
                <p:cNvPr id="22546" name="Rectangle 74"/>
                <p:cNvSpPr>
                  <a:spLocks noChangeArrowheads="1"/>
                </p:cNvSpPr>
                <p:nvPr/>
              </p:nvSpPr>
              <p:spPr bwMode="auto">
                <a:xfrm>
                  <a:off x="5488" y="3360"/>
                  <a:ext cx="1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0</a:t>
                  </a:r>
                </a:p>
              </p:txBody>
            </p:sp>
            <p:sp>
              <p:nvSpPr>
                <p:cNvPr id="22547" name="Rectangle 75"/>
                <p:cNvSpPr>
                  <a:spLocks noChangeArrowheads="1"/>
                </p:cNvSpPr>
                <p:nvPr/>
              </p:nvSpPr>
              <p:spPr bwMode="auto">
                <a:xfrm>
                  <a:off x="2414" y="3360"/>
                  <a:ext cx="1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26</a:t>
                  </a:r>
                </a:p>
              </p:txBody>
            </p:sp>
            <p:sp>
              <p:nvSpPr>
                <p:cNvPr id="22548" name="Rectangle 76"/>
                <p:cNvSpPr>
                  <a:spLocks noChangeArrowheads="1"/>
                </p:cNvSpPr>
                <p:nvPr/>
              </p:nvSpPr>
              <p:spPr bwMode="auto">
                <a:xfrm>
                  <a:off x="1918" y="3360"/>
                  <a:ext cx="1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31</a:t>
                  </a:r>
                </a:p>
              </p:txBody>
            </p:sp>
            <p:sp>
              <p:nvSpPr>
                <p:cNvPr id="22549" name="Rectangle 77"/>
                <p:cNvSpPr>
                  <a:spLocks noChangeArrowheads="1"/>
                </p:cNvSpPr>
                <p:nvPr/>
              </p:nvSpPr>
              <p:spPr bwMode="auto">
                <a:xfrm>
                  <a:off x="2143" y="3744"/>
                  <a:ext cx="3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6 </a:t>
                  </a:r>
                  <a:r>
                    <a:rPr lang="en-US" altLang="zh-CN" sz="1200"/>
                    <a:t>bits</a:t>
                  </a:r>
                </a:p>
              </p:txBody>
            </p:sp>
            <p:sp>
              <p:nvSpPr>
                <p:cNvPr id="22550" name="Rectangle 78"/>
                <p:cNvSpPr>
                  <a:spLocks noChangeArrowheads="1"/>
                </p:cNvSpPr>
                <p:nvPr/>
              </p:nvSpPr>
              <p:spPr bwMode="auto">
                <a:xfrm>
                  <a:off x="3816" y="3744"/>
                  <a:ext cx="3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200"/>
                    <a:t>26 </a:t>
                  </a:r>
                  <a:r>
                    <a:rPr lang="en-US" altLang="zh-CN" sz="1200"/>
                    <a:t>bits</a:t>
                  </a:r>
                </a:p>
              </p:txBody>
            </p:sp>
          </p:grpSp>
          <p:sp>
            <p:nvSpPr>
              <p:cNvPr id="22541" name="Text Box 79"/>
              <p:cNvSpPr txBox="1">
                <a:spLocks noChangeArrowheads="1"/>
              </p:cNvSpPr>
              <p:nvPr/>
            </p:nvSpPr>
            <p:spPr bwMode="auto">
              <a:xfrm>
                <a:off x="3925" y="3516"/>
                <a:ext cx="124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lang="en-US" altLang="zh-CN" sz="1800">
                    <a:ea typeface="华文新魏" charset="-122"/>
                  </a:rPr>
                  <a:t>J-Type</a:t>
                </a:r>
                <a:r>
                  <a:rPr lang="zh-CN" altLang="en-US" sz="1800">
                    <a:ea typeface="华文新魏" charset="-122"/>
                  </a:rPr>
                  <a:t>指令</a:t>
                </a:r>
              </a:p>
            </p:txBody>
          </p:sp>
        </p:grpSp>
      </p:grpSp>
      <p:sp>
        <p:nvSpPr>
          <p:cNvPr id="79" name="椭圆 78"/>
          <p:cNvSpPr>
            <a:spLocks noChangeArrowheads="1"/>
          </p:cNvSpPr>
          <p:nvPr/>
        </p:nvSpPr>
        <p:spPr bwMode="auto">
          <a:xfrm>
            <a:off x="7647190" y="1682126"/>
            <a:ext cx="964532" cy="432253"/>
          </a:xfrm>
          <a:prstGeom prst="ellipse">
            <a:avLst/>
          </a:prstGeom>
          <a:noFill/>
          <a:ln w="38100">
            <a:solidFill>
              <a:srgbClr val="008000"/>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kumimoji="1" lang="zh-CN" altLang="en-US">
              <a:solidFill>
                <a:schemeClr val="lt1"/>
              </a:solidFill>
              <a:latin typeface="+mn-lt"/>
              <a:ea typeface="+mn-ea"/>
            </a:endParaRPr>
          </a:p>
        </p:txBody>
      </p:sp>
      <p:sp>
        <p:nvSpPr>
          <p:cNvPr id="80" name="椭圆 79"/>
          <p:cNvSpPr>
            <a:spLocks noChangeArrowheads="1"/>
          </p:cNvSpPr>
          <p:nvPr/>
        </p:nvSpPr>
        <p:spPr bwMode="auto">
          <a:xfrm>
            <a:off x="6084887" y="2558540"/>
            <a:ext cx="2298205" cy="356043"/>
          </a:xfrm>
          <a:prstGeom prst="ellipse">
            <a:avLst/>
          </a:prstGeom>
          <a:noFill/>
          <a:ln w="38100">
            <a:solidFill>
              <a:srgbClr val="008000"/>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kumimoji="1" lang="zh-CN" altLang="en-US">
              <a:solidFill>
                <a:schemeClr val="lt1"/>
              </a:solidFill>
              <a:latin typeface="+mn-lt"/>
              <a:ea typeface="+mn-ea"/>
            </a:endParaRPr>
          </a:p>
        </p:txBody>
      </p:sp>
      <p:sp>
        <p:nvSpPr>
          <p:cNvPr id="81" name="椭圆 80"/>
          <p:cNvSpPr>
            <a:spLocks noChangeArrowheads="1"/>
          </p:cNvSpPr>
          <p:nvPr/>
        </p:nvSpPr>
        <p:spPr bwMode="auto">
          <a:xfrm>
            <a:off x="4865527" y="3282534"/>
            <a:ext cx="2959089" cy="356043"/>
          </a:xfrm>
          <a:prstGeom prst="ellipse">
            <a:avLst/>
          </a:prstGeom>
          <a:noFill/>
          <a:ln w="38100">
            <a:solidFill>
              <a:srgbClr val="008000"/>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kumimoji="1" lang="zh-CN" altLang="en-US">
              <a:solidFill>
                <a:schemeClr val="lt1"/>
              </a:solidFill>
              <a:latin typeface="+mn-lt"/>
              <a:ea typeface="+mn-ea"/>
            </a:endParaRPr>
          </a:p>
        </p:txBody>
      </p:sp>
      <p:pic>
        <p:nvPicPr>
          <p:cNvPr id="82" name="图片 12" descr="u=207606497,4036238559&amp;fm=21&amp;gp=0.jpg"/>
          <p:cNvPicPr>
            <a:picLocks noChangeAspect="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579262" y="6051561"/>
            <a:ext cx="454878" cy="559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Rectangle 80"/>
          <p:cNvSpPr>
            <a:spLocks noChangeArrowheads="1"/>
          </p:cNvSpPr>
          <p:nvPr/>
        </p:nvSpPr>
        <p:spPr bwMode="auto">
          <a:xfrm>
            <a:off x="287498" y="5264696"/>
            <a:ext cx="8339137" cy="865187"/>
          </a:xfrm>
          <a:prstGeom prst="rect">
            <a:avLst/>
          </a:prstGeom>
          <a:ln/>
        </p:spPr>
        <p:style>
          <a:lnRef idx="1">
            <a:schemeClr val="accent3"/>
          </a:lnRef>
          <a:fillRef idx="2">
            <a:schemeClr val="accent3"/>
          </a:fillRef>
          <a:effectRef idx="1">
            <a:schemeClr val="accent3"/>
          </a:effectRef>
          <a:fontRef idx="minor">
            <a:schemeClr val="dk1"/>
          </a:fontRef>
        </p:style>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spcBef>
                <a:spcPct val="0"/>
              </a:spcBef>
              <a:buFont typeface="Monotype Sorts" charset="2"/>
              <a:buNone/>
            </a:pPr>
            <a:r>
              <a:rPr lang="zh-CN" altLang="en-US" sz="2400">
                <a:solidFill>
                  <a:srgbClr val="C00000"/>
                </a:solidFill>
                <a:latin typeface="华文新魏" charset="-122"/>
              </a:rPr>
              <a:t>操作码的不同编码定义了不同的含义，若操作码相同时，再用不同编码的功能码来定义不同的含义</a:t>
            </a:r>
            <a:r>
              <a:rPr lang="en-US" altLang="zh-CN" sz="2400" dirty="0">
                <a:solidFill>
                  <a:srgbClr val="C00000"/>
                </a:solidFill>
                <a:latin typeface="华文新魏" charset="-122"/>
              </a:rPr>
              <a:t>!</a:t>
            </a:r>
          </a:p>
        </p:txBody>
      </p:sp>
    </p:spTree>
    <p:extLst>
      <p:ext uri="{BB962C8B-B14F-4D97-AF65-F5344CB8AC3E}">
        <p14:creationId xmlns:p14="http://schemas.microsoft.com/office/powerpoint/2010/main" val="5585224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blinds(horizontal)">
                                      <p:cBhvr>
                                        <p:cTn id="7"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7283">
                                            <p:txEl>
                                              <p:pRg st="10" end="10"/>
                                            </p:txEl>
                                          </p:spTgt>
                                        </p:tgtEl>
                                        <p:attrNameLst>
                                          <p:attrName>style.visibility</p:attrName>
                                        </p:attrNameLst>
                                      </p:cBhvr>
                                      <p:to>
                                        <p:strVal val="visible"/>
                                      </p:to>
                                    </p:set>
                                    <p:animEffect transition="in" filter="blinds(horizontal)">
                                      <p:cBhvr>
                                        <p:cTn id="15" dur="500"/>
                                        <p:tgtEl>
                                          <p:spTgt spid="97283">
                                            <p:txEl>
                                              <p:pRg st="10" end="10"/>
                                            </p:txEl>
                                          </p:spTgt>
                                        </p:tgtEl>
                                      </p:cBhvr>
                                    </p:animEffect>
                                  </p:childTnLst>
                                  <p:subTnLst>
                                    <p:animClr clrSpc="rgb" dir="cw">
                                      <p:cBhvr override="childStyle">
                                        <p:cTn dur="1" fill="hold" display="0" masterRel="nextClick" afterEffect="1"/>
                                        <p:tgtEl>
                                          <p:spTgt spid="97283">
                                            <p:txEl>
                                              <p:pRg st="10" end="10"/>
                                            </p:txEl>
                                          </p:spTgt>
                                        </p:tgtEl>
                                        <p:attrNameLst>
                                          <p:attrName>ppt_c</p:attrName>
                                        </p:attrNameLst>
                                      </p:cBhvr>
                                      <p:to>
                                        <a:srgbClr val="0000FF"/>
                                      </p:to>
                                    </p:animClr>
                                  </p:subTnLst>
                                </p:cTn>
                              </p:par>
                              <p:par>
                                <p:cTn id="16" presetID="1" presetClass="exit" presetSubtype="0" fill="hold" grpId="1" nodeType="withEffect">
                                  <p:stCondLst>
                                    <p:cond delay="0"/>
                                  </p:stCondLst>
                                  <p:childTnLst>
                                    <p:set>
                                      <p:cBhvr>
                                        <p:cTn id="17" dur="1" fill="hold">
                                          <p:stCondLst>
                                            <p:cond delay="0"/>
                                          </p:stCondLst>
                                        </p:cTn>
                                        <p:tgtEl>
                                          <p:spTgt spid="79"/>
                                        </p:tgtEl>
                                        <p:attrNameLst>
                                          <p:attrName>style.visibility</p:attrName>
                                        </p:attrNameLst>
                                      </p:cBhvr>
                                      <p:to>
                                        <p:strVal val="hidden"/>
                                      </p:to>
                                    </p:se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8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97283">
                                            <p:txEl>
                                              <p:pRg st="11" end="11"/>
                                            </p:txEl>
                                          </p:spTgt>
                                        </p:tgtEl>
                                        <p:attrNameLst>
                                          <p:attrName>style.visibility</p:attrName>
                                        </p:attrNameLst>
                                      </p:cBhvr>
                                      <p:to>
                                        <p:strVal val="visible"/>
                                      </p:to>
                                    </p:set>
                                    <p:animEffect transition="in" filter="blinds(horizontal)">
                                      <p:cBhvr>
                                        <p:cTn id="25" dur="500"/>
                                        <p:tgtEl>
                                          <p:spTgt spid="97283">
                                            <p:txEl>
                                              <p:pRg st="11" end="11"/>
                                            </p:txEl>
                                          </p:spTgt>
                                        </p:tgtEl>
                                      </p:cBhvr>
                                    </p:animEffect>
                                  </p:childTnLst>
                                  <p:subTnLst>
                                    <p:animClr clrSpc="rgb" dir="cw">
                                      <p:cBhvr override="childStyle">
                                        <p:cTn dur="1" fill="hold" display="0" masterRel="nextClick" afterEffect="1"/>
                                        <p:tgtEl>
                                          <p:spTgt spid="97283">
                                            <p:txEl>
                                              <p:pRg st="11" end="11"/>
                                            </p:txEl>
                                          </p:spTgt>
                                        </p:tgtEl>
                                        <p:attrNameLst>
                                          <p:attrName>ppt_c</p:attrName>
                                        </p:attrNameLst>
                                      </p:cBhvr>
                                      <p:to>
                                        <a:srgbClr val="0000FF"/>
                                      </p:to>
                                    </p:animClr>
                                  </p:sub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82"/>
                                        </p:tgtEl>
                                        <p:attrNameLst>
                                          <p:attrName>style.visibility</p:attrName>
                                        </p:attrNameLst>
                                      </p:cBhvr>
                                      <p:to>
                                        <p:strVal val="visible"/>
                                      </p:to>
                                    </p:set>
                                  </p:childTnLst>
                                </p:cTn>
                              </p:par>
                            </p:childTnLst>
                          </p:cTn>
                        </p:par>
                        <p:par>
                          <p:cTn id="30" fill="hold">
                            <p:stCondLst>
                              <p:cond delay="0"/>
                            </p:stCondLst>
                            <p:childTnLst>
                              <p:par>
                                <p:cTn id="31" presetID="3" presetClass="entr" presetSubtype="10" fill="hold" nodeType="afterEffect">
                                  <p:stCondLst>
                                    <p:cond delay="0"/>
                                  </p:stCondLst>
                                  <p:childTnLst>
                                    <p:set>
                                      <p:cBhvr>
                                        <p:cTn id="32" dur="1" fill="hold">
                                          <p:stCondLst>
                                            <p:cond delay="0"/>
                                          </p:stCondLst>
                                        </p:cTn>
                                        <p:tgtEl>
                                          <p:spTgt spid="97283">
                                            <p:txEl>
                                              <p:pRg st="12" end="12"/>
                                            </p:txEl>
                                          </p:spTgt>
                                        </p:tgtEl>
                                        <p:attrNameLst>
                                          <p:attrName>style.visibility</p:attrName>
                                        </p:attrNameLst>
                                      </p:cBhvr>
                                      <p:to>
                                        <p:strVal val="visible"/>
                                      </p:to>
                                    </p:set>
                                    <p:animEffect transition="in" filter="blinds(horizontal)">
                                      <p:cBhvr>
                                        <p:cTn id="33" dur="500"/>
                                        <p:tgtEl>
                                          <p:spTgt spid="97283">
                                            <p:txEl>
                                              <p:pRg st="12" end="12"/>
                                            </p:txEl>
                                          </p:spTgt>
                                        </p:tgtEl>
                                      </p:cBhvr>
                                    </p:animEffect>
                                  </p:childTnLst>
                                  <p:subTnLst>
                                    <p:animClr clrSpc="rgb" dir="cw">
                                      <p:cBhvr override="childStyle">
                                        <p:cTn dur="1" fill="hold" display="0" masterRel="nextClick" afterEffect="1"/>
                                        <p:tgtEl>
                                          <p:spTgt spid="97283">
                                            <p:txEl>
                                              <p:pRg st="12" end="12"/>
                                            </p:txEl>
                                          </p:spTgt>
                                        </p:tgtEl>
                                        <p:attrNameLst>
                                          <p:attrName>ppt_c</p:attrName>
                                        </p:attrNameLst>
                                      </p:cBhvr>
                                      <p:to>
                                        <a:srgbClr val="0000FF"/>
                                      </p:to>
                                    </p:animClr>
                                  </p:subTnLst>
                                </p:cTn>
                              </p:par>
                              <p:par>
                                <p:cTn id="34" presetID="1" presetClass="exit" presetSubtype="0" fill="hold" grpId="1" nodeType="withEffect">
                                  <p:stCondLst>
                                    <p:cond delay="0"/>
                                  </p:stCondLst>
                                  <p:childTnLst>
                                    <p:set>
                                      <p:cBhvr>
                                        <p:cTn id="35" dur="1" fill="hold">
                                          <p:stCondLst>
                                            <p:cond delay="0"/>
                                          </p:stCondLst>
                                        </p:cTn>
                                        <p:tgtEl>
                                          <p:spTgt spid="80"/>
                                        </p:tgtEl>
                                        <p:attrNameLst>
                                          <p:attrName>style.visibility</p:attrName>
                                        </p:attrNameLst>
                                      </p:cBhvr>
                                      <p:to>
                                        <p:strVal val="hidden"/>
                                      </p:to>
                                    </p:se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79" grpId="1" animBg="1"/>
      <p:bldP spid="80" grpId="0" animBg="1"/>
      <p:bldP spid="80" grpId="1" animBg="1"/>
      <p:bldP spid="81" grpId="0" animBg="1"/>
      <p:bldP spid="8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bwMode="auto">
          <a:xfrm>
            <a:off x="899592" y="116633"/>
            <a:ext cx="7451349" cy="4320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400" b="1" dirty="0">
                <a:latin typeface="微软雅黑" charset="-122"/>
              </a:rPr>
              <a:t>回顾</a:t>
            </a:r>
            <a:r>
              <a:rPr lang="en-US" altLang="zh-CN" sz="2400" b="1" dirty="0">
                <a:latin typeface="微软雅黑" charset="-122"/>
              </a:rPr>
              <a:t>——2.4.3 </a:t>
            </a:r>
            <a:r>
              <a:rPr lang="zh-CN" altLang="en-US" sz="2400" b="1" dirty="0">
                <a:latin typeface="微软雅黑" charset="-122"/>
              </a:rPr>
              <a:t>数值数据的浮点表示</a:t>
            </a:r>
            <a:r>
              <a:rPr lang="en-US" altLang="zh-CN" sz="2400" b="1" dirty="0">
                <a:latin typeface="微软雅黑" charset="-122"/>
              </a:rPr>
              <a:t>——IEEE</a:t>
            </a:r>
            <a:r>
              <a:rPr lang="zh-CN" altLang="en-US" sz="2400" b="1" dirty="0">
                <a:latin typeface="微软雅黑" charset="-122"/>
              </a:rPr>
              <a:t> </a:t>
            </a:r>
            <a:r>
              <a:rPr lang="en-US" altLang="zh-CN" sz="2400" b="1" dirty="0">
                <a:latin typeface="微软雅黑" charset="-122"/>
              </a:rPr>
              <a:t>754</a:t>
            </a:r>
            <a:br>
              <a:rPr lang="en-US" altLang="zh-CN" sz="2400" b="1" dirty="0">
                <a:latin typeface="微软雅黑" charset="-122"/>
              </a:rPr>
            </a:br>
            <a:r>
              <a:rPr lang="en-US" altLang="zh-CN" sz="2400" dirty="0">
                <a:latin typeface="微软雅黑" charset="-122"/>
                <a:ea typeface="微软雅黑" charset="-122"/>
              </a:rPr>
              <a:t> </a:t>
            </a:r>
            <a:r>
              <a:rPr lang="en-US" altLang="zh-CN" sz="1800" dirty="0">
                <a:latin typeface="微软雅黑" charset="-122"/>
                <a:ea typeface="微软雅黑" charset="-122"/>
              </a:rPr>
              <a:t>Review—— Float point representation</a:t>
            </a:r>
            <a:r>
              <a:rPr lang="en-US" altLang="zh-CN" sz="1800" dirty="0">
                <a:latin typeface="微软雅黑" charset="-122"/>
              </a:rPr>
              <a:t> ——IEEE754</a:t>
            </a:r>
            <a:endParaRPr lang="en-US" altLang="zh-CN" sz="1800" b="1" dirty="0">
              <a:latin typeface="微软雅黑" charset="-122"/>
            </a:endParaRPr>
          </a:p>
        </p:txBody>
      </p:sp>
      <p:sp>
        <p:nvSpPr>
          <p:cNvPr id="38914" name="AutoShape 6" descr="http://fzone.oushinet.com/bbs/data/attachment/forum/201405/16/051142lrtiydwxrn1xz0lw.jpg"/>
          <p:cNvSpPr>
            <a:spLocks noChangeAspect="1" noChangeArrowheads="1"/>
          </p:cNvSpPr>
          <p:nvPr/>
        </p:nvSpPr>
        <p:spPr bwMode="auto">
          <a:xfrm>
            <a:off x="-72638" y="-613252"/>
            <a:ext cx="228631" cy="22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pic>
        <p:nvPicPr>
          <p:cNvPr id="11" name="图片 10" descr="01300000173424121592781692531_s.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1320" y="1453496"/>
            <a:ext cx="1102662" cy="1428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p:nvSpPr>
        <p:spPr bwMode="auto">
          <a:xfrm>
            <a:off x="144085" y="2870525"/>
            <a:ext cx="209339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500">
                <a:solidFill>
                  <a:schemeClr val="tx1"/>
                </a:solidFill>
                <a:latin typeface="微软雅黑" charset="-122"/>
                <a:ea typeface="微软雅黑" charset="-122"/>
              </a:rPr>
              <a:t>Prof. William Kahan</a:t>
            </a:r>
            <a:endParaRPr lang="zh-CN" altLang="en-US" sz="1500">
              <a:solidFill>
                <a:schemeClr val="tx1"/>
              </a:solidFill>
              <a:latin typeface="微软雅黑" charset="-122"/>
              <a:ea typeface="微软雅黑" charset="-122"/>
            </a:endParaRPr>
          </a:p>
        </p:txBody>
      </p:sp>
      <p:sp>
        <p:nvSpPr>
          <p:cNvPr id="16" name="TextBox 15"/>
          <p:cNvSpPr txBox="1">
            <a:spLocks noChangeArrowheads="1"/>
          </p:cNvSpPr>
          <p:nvPr/>
        </p:nvSpPr>
        <p:spPr bwMode="auto">
          <a:xfrm>
            <a:off x="1806414" y="1196752"/>
            <a:ext cx="6544527" cy="464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ts val="2850"/>
              </a:lnSpc>
            </a:pPr>
            <a:r>
              <a:rPr lang="en-US" altLang="zh-CN" sz="2100" dirty="0">
                <a:solidFill>
                  <a:schemeClr val="tx1"/>
                </a:solidFill>
                <a:latin typeface="微软雅黑" charset="-122"/>
                <a:ea typeface="微软雅黑" charset="-122"/>
              </a:rPr>
              <a:t>1985</a:t>
            </a:r>
            <a:r>
              <a:rPr lang="zh-CN" altLang="en-US" sz="2100" dirty="0">
                <a:solidFill>
                  <a:schemeClr val="tx1"/>
                </a:solidFill>
                <a:latin typeface="微软雅黑" charset="-122"/>
                <a:ea typeface="微软雅黑" charset="-122"/>
              </a:rPr>
              <a:t>年制定了浮点数标准</a:t>
            </a:r>
            <a:r>
              <a:rPr lang="en-US" altLang="zh-CN" sz="2100" dirty="0">
                <a:solidFill>
                  <a:schemeClr val="tx1"/>
                </a:solidFill>
                <a:latin typeface="微软雅黑" charset="-122"/>
                <a:ea typeface="微软雅黑" charset="-122"/>
              </a:rPr>
              <a:t>IEEE 754</a:t>
            </a:r>
            <a:r>
              <a:rPr lang="zh-CN" altLang="en-US" sz="2100" dirty="0">
                <a:solidFill>
                  <a:schemeClr val="tx1"/>
                </a:solidFill>
                <a:latin typeface="微软雅黑" charset="-122"/>
                <a:ea typeface="微软雅黑" charset="-122"/>
              </a:rPr>
              <a:t>（</a:t>
            </a:r>
            <a:r>
              <a:rPr lang="en-US" altLang="zh-CN" sz="2100" dirty="0">
                <a:solidFill>
                  <a:schemeClr val="tx1"/>
                </a:solidFill>
                <a:latin typeface="微软雅黑" charset="-122"/>
                <a:ea typeface="微软雅黑" charset="-122"/>
              </a:rPr>
              <a:t>ch3.5.1</a:t>
            </a:r>
            <a:r>
              <a:rPr lang="zh-CN" altLang="en-US" sz="2100" dirty="0">
                <a:solidFill>
                  <a:schemeClr val="tx1"/>
                </a:solidFill>
                <a:latin typeface="微软雅黑" charset="-122"/>
                <a:ea typeface="微软雅黑" charset="-122"/>
              </a:rPr>
              <a:t>）</a:t>
            </a:r>
            <a:endParaRPr lang="zh-CN" altLang="en-US" sz="2100" dirty="0">
              <a:latin typeface="微软雅黑" charset="-122"/>
              <a:ea typeface="微软雅黑" charset="-122"/>
            </a:endParaRPr>
          </a:p>
        </p:txBody>
      </p:sp>
      <p:sp>
        <p:nvSpPr>
          <p:cNvPr id="18" name="TextBox 17"/>
          <p:cNvSpPr txBox="1"/>
          <p:nvPr/>
        </p:nvSpPr>
        <p:spPr>
          <a:xfrm>
            <a:off x="2030281" y="2877669"/>
            <a:ext cx="7453092" cy="836126"/>
          </a:xfrm>
          <a:prstGeom prst="rect">
            <a:avLst/>
          </a:prstGeom>
          <a:noFill/>
        </p:spPr>
        <p:txBody>
          <a:bodyPr>
            <a:spAutoFit/>
          </a:bodyPr>
          <a:lstStyle>
            <a:lvl1pPr marL="457200" indent="-457200">
              <a:defRPr sz="2400" b="1">
                <a:solidFill>
                  <a:srgbClr val="FF0000"/>
                </a:solidFill>
                <a:latin typeface="Times New Roman" charset="0"/>
                <a:ea typeface="黑体" charset="-122"/>
              </a:defRPr>
            </a:lvl1pPr>
            <a:lvl2pPr marL="912813" indent="-45720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ts val="2850"/>
              </a:lnSpc>
              <a:buFont typeface="Wingdings" charset="2"/>
              <a:buChar char="Ø"/>
            </a:pPr>
            <a:r>
              <a:rPr lang="zh-CN" altLang="en-US" sz="2000" dirty="0">
                <a:solidFill>
                  <a:srgbClr val="0000BF"/>
                </a:solidFill>
                <a:latin typeface="微软雅黑" charset="-122"/>
                <a:ea typeface="微软雅黑" charset="-122"/>
              </a:rPr>
              <a:t>符号</a:t>
            </a:r>
            <a:r>
              <a:rPr lang="en-US" altLang="zh-CN" sz="2000" dirty="0">
                <a:solidFill>
                  <a:srgbClr val="0000BF"/>
                </a:solidFill>
                <a:latin typeface="微软雅黑" charset="-122"/>
                <a:ea typeface="微软雅黑" charset="-122"/>
              </a:rPr>
              <a:t>s: </a:t>
            </a:r>
          </a:p>
          <a:p>
            <a:pPr lvl="1">
              <a:lnSpc>
                <a:spcPts val="2850"/>
              </a:lnSpc>
              <a:buFont typeface="Wingdings" charset="2"/>
              <a:buChar char="p"/>
            </a:pPr>
            <a:r>
              <a:rPr lang="en-US" altLang="zh-CN" sz="2000" dirty="0">
                <a:solidFill>
                  <a:schemeClr val="tx1"/>
                </a:solidFill>
                <a:latin typeface="微软雅黑" charset="-122"/>
                <a:ea typeface="微软雅黑" charset="-122"/>
              </a:rPr>
              <a:t>1 </a:t>
            </a:r>
            <a:r>
              <a:rPr lang="zh-CN" altLang="en-US" sz="2000" dirty="0">
                <a:solidFill>
                  <a:schemeClr val="tx1"/>
                </a:solidFill>
                <a:latin typeface="微软雅黑" charset="-122"/>
                <a:ea typeface="微软雅黑" charset="-122"/>
              </a:rPr>
              <a:t>表示负数</a:t>
            </a:r>
            <a:r>
              <a:rPr lang="en-US" altLang="zh-CN" sz="2000" dirty="0">
                <a:ea typeface="华文新魏" charset="-122"/>
                <a:cs typeface="Arial" charset="0"/>
              </a:rPr>
              <a:t>negative</a:t>
            </a:r>
            <a:r>
              <a:rPr lang="en-US" altLang="zh-CN" sz="2000" dirty="0">
                <a:solidFill>
                  <a:schemeClr val="tx1"/>
                </a:solidFill>
                <a:latin typeface="微软雅黑" charset="-122"/>
                <a:ea typeface="微软雅黑" charset="-122"/>
              </a:rPr>
              <a:t> ; 0</a:t>
            </a:r>
            <a:r>
              <a:rPr lang="zh-CN" altLang="en-US" sz="2000" dirty="0">
                <a:solidFill>
                  <a:schemeClr val="tx1"/>
                </a:solidFill>
                <a:latin typeface="微软雅黑" charset="-122"/>
                <a:ea typeface="微软雅黑" charset="-122"/>
              </a:rPr>
              <a:t>表示 正数</a:t>
            </a:r>
            <a:r>
              <a:rPr lang="en-US" altLang="zh-CN" sz="2000" dirty="0">
                <a:ea typeface="华文新魏" charset="-122"/>
                <a:cs typeface="Arial" charset="0"/>
              </a:rPr>
              <a:t>positive</a:t>
            </a:r>
          </a:p>
        </p:txBody>
      </p:sp>
      <p:graphicFrame>
        <p:nvGraphicFramePr>
          <p:cNvPr id="13" name="Group 32"/>
          <p:cNvGraphicFramePr>
            <a:graphicFrameLocks noGrp="1"/>
          </p:cNvGraphicFramePr>
          <p:nvPr>
            <p:extLst>
              <p:ext uri="{D42A27DB-BD31-4B8C-83A1-F6EECF244321}">
                <p14:modId xmlns:p14="http://schemas.microsoft.com/office/powerpoint/2010/main" val="1382122245"/>
              </p:ext>
            </p:extLst>
          </p:nvPr>
        </p:nvGraphicFramePr>
        <p:xfrm>
          <a:off x="1806414" y="1811287"/>
          <a:ext cx="7272808" cy="686987"/>
        </p:xfrm>
        <a:graphic>
          <a:graphicData uri="http://schemas.openxmlformats.org/drawingml/2006/table">
            <a:tbl>
              <a:tblPr/>
              <a:tblGrid>
                <a:gridCol w="1389101">
                  <a:extLst>
                    <a:ext uri="{9D8B030D-6E8A-4147-A177-3AD203B41FA5}">
                      <a16:colId xmlns:a16="http://schemas.microsoft.com/office/drawing/2014/main" val="20000"/>
                    </a:ext>
                  </a:extLst>
                </a:gridCol>
                <a:gridCol w="2571338">
                  <a:extLst>
                    <a:ext uri="{9D8B030D-6E8A-4147-A177-3AD203B41FA5}">
                      <a16:colId xmlns:a16="http://schemas.microsoft.com/office/drawing/2014/main" val="20001"/>
                    </a:ext>
                  </a:extLst>
                </a:gridCol>
                <a:gridCol w="3312369">
                  <a:extLst>
                    <a:ext uri="{9D8B030D-6E8A-4147-A177-3AD203B41FA5}">
                      <a16:colId xmlns:a16="http://schemas.microsoft.com/office/drawing/2014/main" val="20002"/>
                    </a:ext>
                  </a:extLst>
                </a:gridCol>
              </a:tblGrid>
              <a:tr h="686987">
                <a:tc>
                  <a:txBody>
                    <a:bodyPr/>
                    <a:lstStyle>
                      <a:lvl1pPr>
                        <a:spcBef>
                          <a:spcPct val="20000"/>
                        </a:spcBef>
                        <a:buFont typeface="Arial" charset="0"/>
                        <a:defRPr kumimoji="1" sz="4800">
                          <a:solidFill>
                            <a:schemeClr val="tx1"/>
                          </a:solidFill>
                          <a:latin typeface="Verdana" charset="0"/>
                          <a:ea typeface="微软雅黑" charset="-122"/>
                        </a:defRPr>
                      </a:lvl1pPr>
                      <a:lvl2pPr marL="742950" indent="-285750">
                        <a:spcBef>
                          <a:spcPct val="20000"/>
                        </a:spcBef>
                        <a:buFont typeface="Arial" charset="0"/>
                        <a:defRPr kumimoji="1" sz="4400">
                          <a:solidFill>
                            <a:schemeClr val="tx1"/>
                          </a:solidFill>
                          <a:latin typeface="Verdana" charset="0"/>
                          <a:ea typeface="微软雅黑" charset="-122"/>
                        </a:defRPr>
                      </a:lvl2pPr>
                      <a:lvl3pPr marL="1143000" indent="-228600">
                        <a:spcBef>
                          <a:spcPct val="20000"/>
                        </a:spcBef>
                        <a:buFont typeface="Arial" charset="0"/>
                        <a:defRPr kumimoji="1" sz="4000">
                          <a:solidFill>
                            <a:schemeClr val="tx1"/>
                          </a:solidFill>
                          <a:latin typeface="Verdana" charset="0"/>
                          <a:ea typeface="微软雅黑" charset="-122"/>
                        </a:defRPr>
                      </a:lvl3pPr>
                      <a:lvl4pPr marL="1600200" indent="-228600">
                        <a:spcBef>
                          <a:spcPct val="20000"/>
                        </a:spcBef>
                        <a:buFont typeface="Arial" charset="0"/>
                        <a:defRPr kumimoji="1" sz="3600">
                          <a:solidFill>
                            <a:schemeClr val="tx1"/>
                          </a:solidFill>
                          <a:latin typeface="Verdana" charset="0"/>
                          <a:ea typeface="微软雅黑" charset="-122"/>
                        </a:defRPr>
                      </a:lvl4pPr>
                      <a:lvl5pPr marL="2057400" indent="-228600">
                        <a:spcBef>
                          <a:spcPct val="20000"/>
                        </a:spcBef>
                        <a:buFont typeface="Arial" charset="0"/>
                        <a:defRPr kumimoji="1" sz="3600">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sz="3600">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sz="3600">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sz="3600">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sz="3600">
                          <a:solidFill>
                            <a:schemeClr val="tx1"/>
                          </a:solidFill>
                          <a:latin typeface="Verdana" charset="0"/>
                          <a:ea typeface="微软雅黑" charset="-122"/>
                        </a:defRPr>
                      </a:lvl9pPr>
                    </a:lstStyle>
                    <a:p>
                      <a:pPr marL="0" marR="0" lvl="0" indent="0" algn="ctr" defTabSz="914400" rtl="0" eaLnBrk="1" fontAlgn="base" latinLnBrk="0" hangingPunct="1">
                        <a:lnSpc>
                          <a:spcPct val="100000"/>
                        </a:lnSpc>
                        <a:spcBef>
                          <a:spcPts val="0"/>
                        </a:spcBef>
                        <a:spcAft>
                          <a:spcPct val="0"/>
                        </a:spcAft>
                        <a:buClrTx/>
                        <a:buSzTx/>
                        <a:buFont typeface="Wingdings" charset="2"/>
                        <a:buNone/>
                        <a:tabLst/>
                      </a:pPr>
                      <a:r>
                        <a:rPr kumimoji="0" lang="zh-CN" altLang="en-US" sz="2000" b="1" i="0" u="none" strike="noStrike" cap="none" normalizeH="0" baseline="0" dirty="0">
                          <a:ln>
                            <a:noFill/>
                          </a:ln>
                          <a:solidFill>
                            <a:srgbClr val="FF3300"/>
                          </a:solidFill>
                          <a:effectLst/>
                          <a:latin typeface="Times New Roman" charset="0"/>
                          <a:ea typeface="华文新魏" charset="-122"/>
                        </a:rPr>
                        <a:t>符号</a:t>
                      </a:r>
                      <a:r>
                        <a:rPr kumimoji="0" lang="en-US" altLang="zh-CN" sz="2000" b="1" i="0" u="none" strike="noStrike" cap="none" normalizeH="0" baseline="0" dirty="0">
                          <a:ln>
                            <a:noFill/>
                          </a:ln>
                          <a:solidFill>
                            <a:srgbClr val="FF3300"/>
                          </a:solidFill>
                          <a:effectLst/>
                          <a:latin typeface="Times New Roman" charset="0"/>
                          <a:ea typeface="华文新魏" charset="-122"/>
                        </a:rPr>
                        <a:t>s(Sign)</a:t>
                      </a:r>
                    </a:p>
                    <a:p>
                      <a:pPr marL="0" marR="0" lvl="0" indent="0" algn="ctr" defTabSz="914400" rtl="0" eaLnBrk="1" fontAlgn="base" latinLnBrk="0" hangingPunct="1">
                        <a:lnSpc>
                          <a:spcPct val="100000"/>
                        </a:lnSpc>
                        <a:spcBef>
                          <a:spcPts val="0"/>
                        </a:spcBef>
                        <a:spcAft>
                          <a:spcPct val="0"/>
                        </a:spcAft>
                        <a:buClrTx/>
                        <a:buSzTx/>
                        <a:buFont typeface="Wingdings" charset="2"/>
                        <a:buNone/>
                        <a:tabLst/>
                      </a:pPr>
                      <a:r>
                        <a:rPr kumimoji="0" lang="en-US" altLang="zh-CN" sz="2000" b="1" i="0" u="none" strike="noStrike" cap="none" normalizeH="0" baseline="0" dirty="0">
                          <a:ln>
                            <a:noFill/>
                          </a:ln>
                          <a:solidFill>
                            <a:srgbClr val="00B050"/>
                          </a:solidFill>
                          <a:effectLst/>
                          <a:latin typeface="Times New Roman" charset="0"/>
                          <a:ea typeface="华文新魏" charset="-122"/>
                        </a:rPr>
                        <a:t>1bit</a:t>
                      </a:r>
                    </a:p>
                  </a:txBody>
                  <a:tcPr marL="68589" marR="68589" marT="34294" marB="342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4800">
                          <a:solidFill>
                            <a:schemeClr val="tx1"/>
                          </a:solidFill>
                          <a:latin typeface="Verdana" charset="0"/>
                          <a:ea typeface="微软雅黑" charset="-122"/>
                        </a:defRPr>
                      </a:lvl1pPr>
                      <a:lvl2pPr marL="742950" indent="-285750">
                        <a:spcBef>
                          <a:spcPct val="20000"/>
                        </a:spcBef>
                        <a:buFont typeface="Arial" charset="0"/>
                        <a:defRPr kumimoji="1" sz="4400">
                          <a:solidFill>
                            <a:schemeClr val="tx1"/>
                          </a:solidFill>
                          <a:latin typeface="Verdana" charset="0"/>
                          <a:ea typeface="微软雅黑" charset="-122"/>
                        </a:defRPr>
                      </a:lvl2pPr>
                      <a:lvl3pPr marL="1143000" indent="-228600">
                        <a:spcBef>
                          <a:spcPct val="20000"/>
                        </a:spcBef>
                        <a:buFont typeface="Arial" charset="0"/>
                        <a:defRPr kumimoji="1" sz="4000">
                          <a:solidFill>
                            <a:schemeClr val="tx1"/>
                          </a:solidFill>
                          <a:latin typeface="Verdana" charset="0"/>
                          <a:ea typeface="微软雅黑" charset="-122"/>
                        </a:defRPr>
                      </a:lvl3pPr>
                      <a:lvl4pPr marL="1600200" indent="-228600">
                        <a:spcBef>
                          <a:spcPct val="20000"/>
                        </a:spcBef>
                        <a:buFont typeface="Arial" charset="0"/>
                        <a:defRPr kumimoji="1" sz="3600">
                          <a:solidFill>
                            <a:schemeClr val="tx1"/>
                          </a:solidFill>
                          <a:latin typeface="Verdana" charset="0"/>
                          <a:ea typeface="微软雅黑" charset="-122"/>
                        </a:defRPr>
                      </a:lvl4pPr>
                      <a:lvl5pPr marL="2057400" indent="-228600">
                        <a:spcBef>
                          <a:spcPct val="20000"/>
                        </a:spcBef>
                        <a:buFont typeface="Arial" charset="0"/>
                        <a:defRPr kumimoji="1" sz="3600">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sz="3600">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sz="3600">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sz="3600">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sz="3600">
                          <a:solidFill>
                            <a:schemeClr val="tx1"/>
                          </a:solidFill>
                          <a:latin typeface="Verdana" charset="0"/>
                          <a:ea typeface="微软雅黑" charset="-122"/>
                        </a:defRPr>
                      </a:lvl9pPr>
                    </a:lstStyle>
                    <a:p>
                      <a:pPr marL="0" marR="0" lvl="0" indent="0" algn="ctr" defTabSz="914400" rtl="0" eaLnBrk="1" fontAlgn="base" latinLnBrk="0" hangingPunct="1">
                        <a:lnSpc>
                          <a:spcPct val="100000"/>
                        </a:lnSpc>
                        <a:spcBef>
                          <a:spcPts val="0"/>
                        </a:spcBef>
                        <a:spcAft>
                          <a:spcPct val="0"/>
                        </a:spcAft>
                        <a:buClrTx/>
                        <a:buSzTx/>
                        <a:buFont typeface="Wingdings" charset="2"/>
                        <a:buNone/>
                        <a:tabLst/>
                      </a:pPr>
                      <a:r>
                        <a:rPr kumimoji="0" lang="zh-CN" altLang="en-US" sz="2000" b="1" i="0" u="none" strike="noStrike" cap="none" normalizeH="0" baseline="0" dirty="0">
                          <a:ln>
                            <a:noFill/>
                          </a:ln>
                          <a:solidFill>
                            <a:srgbClr val="FF3300"/>
                          </a:solidFill>
                          <a:effectLst/>
                          <a:latin typeface="Times New Roman" charset="0"/>
                          <a:ea typeface="华文新魏" charset="-122"/>
                        </a:rPr>
                        <a:t>阶码</a:t>
                      </a:r>
                      <a:r>
                        <a:rPr kumimoji="0" lang="en-US" altLang="zh-CN" sz="2000" b="1" i="0" u="none" strike="noStrike" cap="none" normalizeH="0" baseline="0" dirty="0">
                          <a:ln>
                            <a:noFill/>
                          </a:ln>
                          <a:solidFill>
                            <a:srgbClr val="FF3300"/>
                          </a:solidFill>
                          <a:effectLst/>
                          <a:latin typeface="Times New Roman" charset="0"/>
                          <a:ea typeface="华文新魏" charset="-122"/>
                        </a:rPr>
                        <a:t>e(</a:t>
                      </a:r>
                      <a:r>
                        <a:rPr kumimoji="0" lang="zh-CN" altLang="en-US" sz="2000" b="1" i="0" u="none" strike="noStrike" cap="none" normalizeH="0" baseline="0" dirty="0">
                          <a:ln>
                            <a:noFill/>
                          </a:ln>
                          <a:solidFill>
                            <a:srgbClr val="FF3300"/>
                          </a:solidFill>
                          <a:effectLst/>
                          <a:latin typeface="Times New Roman" charset="0"/>
                          <a:ea typeface="华文新魏" charset="-122"/>
                        </a:rPr>
                        <a:t>整数</a:t>
                      </a:r>
                      <a:r>
                        <a:rPr kumimoji="0" lang="en-US" altLang="zh-CN" sz="2000" b="1" i="0" u="none" strike="noStrike" cap="none" normalizeH="0" baseline="0" dirty="0">
                          <a:ln>
                            <a:noFill/>
                          </a:ln>
                          <a:solidFill>
                            <a:srgbClr val="FF3300"/>
                          </a:solidFill>
                          <a:effectLst/>
                          <a:latin typeface="Times New Roman" charset="0"/>
                          <a:ea typeface="华文新魏" charset="-122"/>
                        </a:rPr>
                        <a:t>)Exponent</a:t>
                      </a:r>
                    </a:p>
                    <a:p>
                      <a:pPr marL="0" marR="0" lvl="0" indent="0" algn="ctr" defTabSz="914400" rtl="0" eaLnBrk="1" fontAlgn="base" latinLnBrk="0" hangingPunct="1">
                        <a:lnSpc>
                          <a:spcPct val="100000"/>
                        </a:lnSpc>
                        <a:spcBef>
                          <a:spcPts val="0"/>
                        </a:spcBef>
                        <a:spcAft>
                          <a:spcPct val="0"/>
                        </a:spcAft>
                        <a:buClrTx/>
                        <a:buSzTx/>
                        <a:buFont typeface="Wingdings" charset="2"/>
                        <a:buNone/>
                        <a:tabLst/>
                      </a:pPr>
                      <a:r>
                        <a:rPr kumimoji="0" lang="en-US" altLang="zh-CN" sz="2000" b="1" i="0" u="none" strike="noStrike" cap="none" normalizeH="0" baseline="0" dirty="0">
                          <a:ln>
                            <a:noFill/>
                          </a:ln>
                          <a:solidFill>
                            <a:srgbClr val="00B050"/>
                          </a:solidFill>
                          <a:effectLst/>
                          <a:latin typeface="Times New Roman" charset="0"/>
                          <a:ea typeface="华文新魏" charset="-122"/>
                        </a:rPr>
                        <a:t>8bits</a:t>
                      </a:r>
                      <a:endParaRPr kumimoji="0" lang="zh-CN" altLang="en-US" sz="2000" b="1" i="0" u="none" strike="noStrike" cap="none" normalizeH="0" baseline="0" dirty="0">
                        <a:ln>
                          <a:noFill/>
                        </a:ln>
                        <a:solidFill>
                          <a:srgbClr val="00B050"/>
                        </a:solidFill>
                        <a:effectLst/>
                        <a:latin typeface="Times New Roman" charset="0"/>
                        <a:ea typeface="华文新魏" charset="-122"/>
                      </a:endParaRPr>
                    </a:p>
                  </a:txBody>
                  <a:tcPr marL="68589" marR="68589" marT="34294" marB="342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4800">
                          <a:solidFill>
                            <a:schemeClr val="tx1"/>
                          </a:solidFill>
                          <a:latin typeface="Verdana" charset="0"/>
                          <a:ea typeface="微软雅黑" charset="-122"/>
                        </a:defRPr>
                      </a:lvl1pPr>
                      <a:lvl2pPr marL="742950" indent="-285750">
                        <a:spcBef>
                          <a:spcPct val="20000"/>
                        </a:spcBef>
                        <a:buFont typeface="Arial" charset="0"/>
                        <a:defRPr kumimoji="1" sz="4400">
                          <a:solidFill>
                            <a:schemeClr val="tx1"/>
                          </a:solidFill>
                          <a:latin typeface="Verdana" charset="0"/>
                          <a:ea typeface="微软雅黑" charset="-122"/>
                        </a:defRPr>
                      </a:lvl2pPr>
                      <a:lvl3pPr marL="1143000" indent="-228600">
                        <a:spcBef>
                          <a:spcPct val="20000"/>
                        </a:spcBef>
                        <a:buFont typeface="Arial" charset="0"/>
                        <a:defRPr kumimoji="1" sz="4000">
                          <a:solidFill>
                            <a:schemeClr val="tx1"/>
                          </a:solidFill>
                          <a:latin typeface="Verdana" charset="0"/>
                          <a:ea typeface="微软雅黑" charset="-122"/>
                        </a:defRPr>
                      </a:lvl3pPr>
                      <a:lvl4pPr marL="1600200" indent="-228600">
                        <a:spcBef>
                          <a:spcPct val="20000"/>
                        </a:spcBef>
                        <a:buFont typeface="Arial" charset="0"/>
                        <a:defRPr kumimoji="1" sz="3600">
                          <a:solidFill>
                            <a:schemeClr val="tx1"/>
                          </a:solidFill>
                          <a:latin typeface="Verdana" charset="0"/>
                          <a:ea typeface="微软雅黑" charset="-122"/>
                        </a:defRPr>
                      </a:lvl4pPr>
                      <a:lvl5pPr marL="2057400" indent="-228600">
                        <a:spcBef>
                          <a:spcPct val="20000"/>
                        </a:spcBef>
                        <a:buFont typeface="Arial" charset="0"/>
                        <a:defRPr kumimoji="1" sz="3600">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sz="3600">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sz="3600">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sz="3600">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sz="3600">
                          <a:solidFill>
                            <a:schemeClr val="tx1"/>
                          </a:solidFill>
                          <a:latin typeface="Verdana" charset="0"/>
                          <a:ea typeface="微软雅黑" charset="-122"/>
                        </a:defRPr>
                      </a:lvl9pPr>
                    </a:lstStyle>
                    <a:p>
                      <a:pPr marL="0" marR="0" lvl="0" indent="0" algn="ctr" defTabSz="914400" rtl="0" eaLnBrk="1" fontAlgn="base" latinLnBrk="0" hangingPunct="1">
                        <a:lnSpc>
                          <a:spcPct val="100000"/>
                        </a:lnSpc>
                        <a:spcBef>
                          <a:spcPts val="0"/>
                        </a:spcBef>
                        <a:spcAft>
                          <a:spcPct val="0"/>
                        </a:spcAft>
                        <a:buClrTx/>
                        <a:buSzTx/>
                        <a:buFont typeface="Wingdings" charset="2"/>
                        <a:buNone/>
                        <a:tabLst/>
                      </a:pPr>
                      <a:r>
                        <a:rPr kumimoji="0" lang="zh-CN" altLang="en-US" sz="2000" b="1" i="0" u="none" strike="noStrike" cap="none" normalizeH="0" baseline="0" dirty="0">
                          <a:ln>
                            <a:noFill/>
                          </a:ln>
                          <a:solidFill>
                            <a:srgbClr val="FF3300"/>
                          </a:solidFill>
                          <a:effectLst/>
                          <a:latin typeface="Times New Roman" charset="0"/>
                          <a:ea typeface="华文新魏" charset="-122"/>
                        </a:rPr>
                        <a:t>尾数</a:t>
                      </a:r>
                      <a:r>
                        <a:rPr kumimoji="0" lang="en-US" altLang="zh-CN" sz="2000" b="1" i="0" u="none" strike="noStrike" cap="none" normalizeH="0" baseline="0" dirty="0">
                          <a:ln>
                            <a:noFill/>
                          </a:ln>
                          <a:solidFill>
                            <a:srgbClr val="FF3300"/>
                          </a:solidFill>
                          <a:effectLst/>
                          <a:latin typeface="Times New Roman" charset="0"/>
                          <a:ea typeface="华文新魏" charset="-122"/>
                        </a:rPr>
                        <a:t>f(</a:t>
                      </a:r>
                      <a:r>
                        <a:rPr kumimoji="0" lang="zh-CN" altLang="en-US" sz="2000" b="1" i="0" u="none" strike="noStrike" cap="none" normalizeH="0" baseline="0" dirty="0">
                          <a:ln>
                            <a:noFill/>
                          </a:ln>
                          <a:solidFill>
                            <a:srgbClr val="FF3300"/>
                          </a:solidFill>
                          <a:effectLst/>
                          <a:latin typeface="Times New Roman" charset="0"/>
                          <a:ea typeface="华文新魏" charset="-122"/>
                        </a:rPr>
                        <a:t>小数</a:t>
                      </a:r>
                      <a:r>
                        <a:rPr kumimoji="0" lang="en-US" altLang="zh-CN" sz="2000" b="1" i="0" u="none" strike="noStrike" cap="none" normalizeH="0" baseline="0" dirty="0">
                          <a:ln>
                            <a:noFill/>
                          </a:ln>
                          <a:solidFill>
                            <a:srgbClr val="FF3300"/>
                          </a:solidFill>
                          <a:effectLst/>
                          <a:latin typeface="Times New Roman" charset="0"/>
                          <a:ea typeface="华文新魏" charset="-122"/>
                        </a:rPr>
                        <a:t>)Significand</a:t>
                      </a:r>
                    </a:p>
                    <a:p>
                      <a:pPr marL="0" marR="0" lvl="0" indent="0" algn="ctr" defTabSz="914400" rtl="0" eaLnBrk="1" fontAlgn="base" latinLnBrk="0" hangingPunct="1">
                        <a:lnSpc>
                          <a:spcPct val="100000"/>
                        </a:lnSpc>
                        <a:spcBef>
                          <a:spcPts val="0"/>
                        </a:spcBef>
                        <a:spcAft>
                          <a:spcPct val="0"/>
                        </a:spcAft>
                        <a:buClrTx/>
                        <a:buSzTx/>
                        <a:buFont typeface="Wingdings" charset="2"/>
                        <a:buNone/>
                        <a:tabLst/>
                      </a:pPr>
                      <a:r>
                        <a:rPr kumimoji="0" lang="en-US" altLang="zh-CN" sz="2000" b="1" i="0" u="none" strike="noStrike" cap="none" normalizeH="0" baseline="0" dirty="0">
                          <a:ln>
                            <a:noFill/>
                          </a:ln>
                          <a:solidFill>
                            <a:srgbClr val="00B050"/>
                          </a:solidFill>
                          <a:effectLst/>
                          <a:latin typeface="Times New Roman" charset="0"/>
                          <a:ea typeface="华文新魏" charset="-122"/>
                        </a:rPr>
                        <a:t>23bits</a:t>
                      </a:r>
                    </a:p>
                  </a:txBody>
                  <a:tcPr marL="68589" marR="68589" marT="34294" marB="342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25644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700" b="1">
                <a:latin typeface="微软雅黑" charset="-122"/>
              </a:rPr>
              <a:t>2. </a:t>
            </a:r>
            <a:r>
              <a:rPr lang="zh-CN" altLang="en-US" sz="2700" b="1" dirty="0">
                <a:latin typeface="微软雅黑" charset="-122"/>
              </a:rPr>
              <a:t>寻址方式</a:t>
            </a:r>
            <a:endParaRPr lang="en-US" altLang="zh-CN" sz="2700" b="1" dirty="0">
              <a:latin typeface="微软雅黑" charset="-122"/>
            </a:endParaRPr>
          </a:p>
        </p:txBody>
      </p:sp>
      <p:sp>
        <p:nvSpPr>
          <p:cNvPr id="28674" name="TextBox 4"/>
          <p:cNvSpPr txBox="1">
            <a:spLocks noChangeArrowheads="1"/>
          </p:cNvSpPr>
          <p:nvPr/>
        </p:nvSpPr>
        <p:spPr bwMode="auto">
          <a:xfrm>
            <a:off x="189335" y="1539232"/>
            <a:ext cx="243752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2100">
                <a:solidFill>
                  <a:schemeClr val="tx1"/>
                </a:solidFill>
                <a:latin typeface="微软雅黑" charset="-122"/>
                <a:ea typeface="微软雅黑" charset="-122"/>
              </a:rPr>
              <a:t>MIPS</a:t>
            </a:r>
            <a:r>
              <a:rPr lang="zh-CN" altLang="en-US" sz="2100">
                <a:solidFill>
                  <a:schemeClr val="tx1"/>
                </a:solidFill>
                <a:latin typeface="微软雅黑" charset="-122"/>
                <a:ea typeface="微软雅黑" charset="-122"/>
              </a:rPr>
              <a:t>寻址方式</a:t>
            </a:r>
          </a:p>
        </p:txBody>
      </p:sp>
      <p:sp>
        <p:nvSpPr>
          <p:cNvPr id="21" name="TextBox 20"/>
          <p:cNvSpPr txBox="1">
            <a:spLocks noChangeArrowheads="1"/>
          </p:cNvSpPr>
          <p:nvPr/>
        </p:nvSpPr>
        <p:spPr bwMode="auto">
          <a:xfrm>
            <a:off x="1386068" y="2196543"/>
            <a:ext cx="13670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BF"/>
                </a:solidFill>
                <a:latin typeface="微软雅黑" charset="-122"/>
                <a:ea typeface="微软雅黑" charset="-122"/>
              </a:rPr>
              <a:t>R-Format</a:t>
            </a:r>
            <a:endParaRPr lang="zh-CN" altLang="en-US" sz="1800">
              <a:solidFill>
                <a:srgbClr val="0000BF"/>
              </a:solidFill>
              <a:latin typeface="微软雅黑" charset="-122"/>
              <a:ea typeface="微软雅黑" charset="-122"/>
            </a:endParaRPr>
          </a:p>
        </p:txBody>
      </p:sp>
      <p:sp>
        <p:nvSpPr>
          <p:cNvPr id="22" name="TextBox 21"/>
          <p:cNvSpPr txBox="1">
            <a:spLocks noChangeArrowheads="1"/>
          </p:cNvSpPr>
          <p:nvPr/>
        </p:nvSpPr>
        <p:spPr bwMode="auto">
          <a:xfrm>
            <a:off x="1403931" y="3431382"/>
            <a:ext cx="12443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BF"/>
                </a:solidFill>
                <a:latin typeface="微软雅黑" charset="-122"/>
                <a:ea typeface="微软雅黑" charset="-122"/>
              </a:rPr>
              <a:t>I-Format</a:t>
            </a:r>
            <a:endParaRPr lang="zh-CN" altLang="en-US" sz="1800">
              <a:solidFill>
                <a:srgbClr val="0000BF"/>
              </a:solidFill>
              <a:latin typeface="微软雅黑" charset="-122"/>
              <a:ea typeface="微软雅黑" charset="-122"/>
            </a:endParaRPr>
          </a:p>
        </p:txBody>
      </p:sp>
      <p:sp>
        <p:nvSpPr>
          <p:cNvPr id="28677" name="TextBox 22"/>
          <p:cNvSpPr txBox="1">
            <a:spLocks noChangeArrowheads="1"/>
          </p:cNvSpPr>
          <p:nvPr/>
        </p:nvSpPr>
        <p:spPr bwMode="auto">
          <a:xfrm>
            <a:off x="1376542" y="4822213"/>
            <a:ext cx="12467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BF"/>
                </a:solidFill>
                <a:latin typeface="微软雅黑" charset="-122"/>
                <a:ea typeface="微软雅黑" charset="-122"/>
              </a:rPr>
              <a:t>J-Format</a:t>
            </a:r>
            <a:endParaRPr lang="zh-CN" altLang="en-US" sz="1800">
              <a:solidFill>
                <a:srgbClr val="0000BF"/>
              </a:solidFill>
              <a:latin typeface="微软雅黑" charset="-122"/>
              <a:ea typeface="微软雅黑" charset="-122"/>
            </a:endParaRPr>
          </a:p>
        </p:txBody>
      </p:sp>
      <p:cxnSp>
        <p:nvCxnSpPr>
          <p:cNvPr id="25" name="直接连接符 24"/>
          <p:cNvCxnSpPr/>
          <p:nvPr/>
        </p:nvCxnSpPr>
        <p:spPr>
          <a:xfrm rot="5400000">
            <a:off x="-579314" y="3458174"/>
            <a:ext cx="3080548" cy="9526"/>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1" idx="1"/>
          </p:cNvCxnSpPr>
          <p:nvPr/>
        </p:nvCxnSpPr>
        <p:spPr>
          <a:xfrm flipH="1" flipV="1">
            <a:off x="972868" y="2369206"/>
            <a:ext cx="413200" cy="12003"/>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10800000" flipV="1">
            <a:off x="966914" y="3607617"/>
            <a:ext cx="413201"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0800000" flipV="1">
            <a:off x="964532" y="4987731"/>
            <a:ext cx="412010"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2" name="Group 4"/>
          <p:cNvGrpSpPr>
            <a:grpSpLocks/>
          </p:cNvGrpSpPr>
          <p:nvPr/>
        </p:nvGrpSpPr>
        <p:grpSpPr bwMode="auto">
          <a:xfrm>
            <a:off x="2784045" y="1536851"/>
            <a:ext cx="4274900" cy="802586"/>
            <a:chOff x="1992" y="458"/>
            <a:chExt cx="3590" cy="674"/>
          </a:xfrm>
        </p:grpSpPr>
        <p:grpSp>
          <p:nvGrpSpPr>
            <p:cNvPr id="28759" name="Group 7"/>
            <p:cNvGrpSpPr>
              <a:grpSpLocks/>
            </p:cNvGrpSpPr>
            <p:nvPr/>
          </p:nvGrpSpPr>
          <p:grpSpPr bwMode="auto">
            <a:xfrm>
              <a:off x="1992" y="813"/>
              <a:ext cx="3590" cy="319"/>
              <a:chOff x="1979" y="777"/>
              <a:chExt cx="3590" cy="319"/>
            </a:xfrm>
          </p:grpSpPr>
          <p:sp>
            <p:nvSpPr>
              <p:cNvPr id="28761" name="Rectangle 8"/>
              <p:cNvSpPr>
                <a:spLocks noChangeArrowheads="1"/>
              </p:cNvSpPr>
              <p:nvPr/>
            </p:nvSpPr>
            <p:spPr bwMode="auto">
              <a:xfrm>
                <a:off x="1983" y="872"/>
                <a:ext cx="3586" cy="176"/>
              </a:xfrm>
              <a:prstGeom prst="rect">
                <a:avLst/>
              </a:prstGeom>
              <a:solidFill>
                <a:srgbClr val="FFFF00"/>
              </a:solidFill>
              <a:ln w="12700">
                <a:solidFill>
                  <a:schemeClr val="tx1"/>
                </a:solidFill>
                <a:miter lim="800000"/>
                <a:headEnd/>
                <a:tailEnd/>
              </a:ln>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grpSp>
            <p:nvGrpSpPr>
              <p:cNvPr id="28762" name="Group 9"/>
              <p:cNvGrpSpPr>
                <a:grpSpLocks/>
              </p:cNvGrpSpPr>
              <p:nvPr/>
            </p:nvGrpSpPr>
            <p:grpSpPr bwMode="auto">
              <a:xfrm>
                <a:off x="1979" y="777"/>
                <a:ext cx="3590" cy="319"/>
                <a:chOff x="1979" y="777"/>
                <a:chExt cx="3590" cy="319"/>
              </a:xfrm>
            </p:grpSpPr>
            <p:grpSp>
              <p:nvGrpSpPr>
                <p:cNvPr id="28763" name="Group 10"/>
                <p:cNvGrpSpPr>
                  <a:grpSpLocks/>
                </p:cNvGrpSpPr>
                <p:nvPr/>
              </p:nvGrpSpPr>
              <p:grpSpPr bwMode="auto">
                <a:xfrm>
                  <a:off x="1979" y="801"/>
                  <a:ext cx="629" cy="270"/>
                  <a:chOff x="1979" y="801"/>
                  <a:chExt cx="629" cy="270"/>
                </a:xfrm>
              </p:grpSpPr>
              <p:sp>
                <p:nvSpPr>
                  <p:cNvPr id="28779" name="Rectangle 11"/>
                  <p:cNvSpPr>
                    <a:spLocks noChangeArrowheads="1"/>
                  </p:cNvSpPr>
                  <p:nvPr/>
                </p:nvSpPr>
                <p:spPr bwMode="auto">
                  <a:xfrm>
                    <a:off x="1979" y="868"/>
                    <a:ext cx="62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sp>
                <p:nvSpPr>
                  <p:cNvPr id="28780" name="Rectangle 12"/>
                  <p:cNvSpPr>
                    <a:spLocks noChangeArrowheads="1"/>
                  </p:cNvSpPr>
                  <p:nvPr/>
                </p:nvSpPr>
                <p:spPr bwMode="auto">
                  <a:xfrm>
                    <a:off x="2161" y="801"/>
                    <a:ext cx="30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650">
                        <a:solidFill>
                          <a:srgbClr val="0000FF"/>
                        </a:solidFill>
                      </a:rPr>
                      <a:t>op</a:t>
                    </a:r>
                  </a:p>
                </p:txBody>
              </p:sp>
            </p:grpSp>
            <p:grpSp>
              <p:nvGrpSpPr>
                <p:cNvPr id="28764" name="Group 13"/>
                <p:cNvGrpSpPr>
                  <a:grpSpLocks/>
                </p:cNvGrpSpPr>
                <p:nvPr/>
              </p:nvGrpSpPr>
              <p:grpSpPr bwMode="auto">
                <a:xfrm>
                  <a:off x="2611" y="816"/>
                  <a:ext cx="587" cy="270"/>
                  <a:chOff x="2611" y="816"/>
                  <a:chExt cx="587" cy="270"/>
                </a:xfrm>
              </p:grpSpPr>
              <p:sp>
                <p:nvSpPr>
                  <p:cNvPr id="28777" name="Rectangle 14"/>
                  <p:cNvSpPr>
                    <a:spLocks noChangeArrowheads="1"/>
                  </p:cNvSpPr>
                  <p:nvPr/>
                </p:nvSpPr>
                <p:spPr bwMode="auto">
                  <a:xfrm>
                    <a:off x="2611" y="868"/>
                    <a:ext cx="587"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sp>
                <p:nvSpPr>
                  <p:cNvPr id="28778" name="Rectangle 15"/>
                  <p:cNvSpPr>
                    <a:spLocks noChangeArrowheads="1"/>
                  </p:cNvSpPr>
                  <p:nvPr/>
                </p:nvSpPr>
                <p:spPr bwMode="auto">
                  <a:xfrm>
                    <a:off x="2776" y="816"/>
                    <a:ext cx="26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650">
                        <a:solidFill>
                          <a:srgbClr val="0000FF"/>
                        </a:solidFill>
                      </a:rPr>
                      <a:t>rs</a:t>
                    </a:r>
                  </a:p>
                </p:txBody>
              </p:sp>
            </p:grpSp>
            <p:grpSp>
              <p:nvGrpSpPr>
                <p:cNvPr id="28765" name="Group 16"/>
                <p:cNvGrpSpPr>
                  <a:grpSpLocks/>
                </p:cNvGrpSpPr>
                <p:nvPr/>
              </p:nvGrpSpPr>
              <p:grpSpPr bwMode="auto">
                <a:xfrm>
                  <a:off x="3197" y="826"/>
                  <a:ext cx="586" cy="270"/>
                  <a:chOff x="3197" y="826"/>
                  <a:chExt cx="586" cy="270"/>
                </a:xfrm>
              </p:grpSpPr>
              <p:sp>
                <p:nvSpPr>
                  <p:cNvPr id="28775" name="Rectangle 17"/>
                  <p:cNvSpPr>
                    <a:spLocks noChangeArrowheads="1"/>
                  </p:cNvSpPr>
                  <p:nvPr/>
                </p:nvSpPr>
                <p:spPr bwMode="auto">
                  <a:xfrm>
                    <a:off x="3197" y="868"/>
                    <a:ext cx="586"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sp>
                <p:nvSpPr>
                  <p:cNvPr id="28776" name="Rectangle 18"/>
                  <p:cNvSpPr>
                    <a:spLocks noChangeArrowheads="1"/>
                  </p:cNvSpPr>
                  <p:nvPr/>
                </p:nvSpPr>
                <p:spPr bwMode="auto">
                  <a:xfrm>
                    <a:off x="3363" y="826"/>
                    <a:ext cx="25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650">
                        <a:solidFill>
                          <a:srgbClr val="0000FF"/>
                        </a:solidFill>
                      </a:rPr>
                      <a:t>rt</a:t>
                    </a:r>
                  </a:p>
                </p:txBody>
              </p:sp>
            </p:grpSp>
            <p:grpSp>
              <p:nvGrpSpPr>
                <p:cNvPr id="28766" name="Group 19"/>
                <p:cNvGrpSpPr>
                  <a:grpSpLocks/>
                </p:cNvGrpSpPr>
                <p:nvPr/>
              </p:nvGrpSpPr>
              <p:grpSpPr bwMode="auto">
                <a:xfrm>
                  <a:off x="3780" y="826"/>
                  <a:ext cx="579" cy="270"/>
                  <a:chOff x="3780" y="826"/>
                  <a:chExt cx="579" cy="270"/>
                </a:xfrm>
              </p:grpSpPr>
              <p:sp>
                <p:nvSpPr>
                  <p:cNvPr id="28773" name="Rectangle 20"/>
                  <p:cNvSpPr>
                    <a:spLocks noChangeArrowheads="1"/>
                  </p:cNvSpPr>
                  <p:nvPr/>
                </p:nvSpPr>
                <p:spPr bwMode="auto">
                  <a:xfrm>
                    <a:off x="3780" y="868"/>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sp>
                <p:nvSpPr>
                  <p:cNvPr id="28774" name="Rectangle 21"/>
                  <p:cNvSpPr>
                    <a:spLocks noChangeArrowheads="1"/>
                  </p:cNvSpPr>
                  <p:nvPr/>
                </p:nvSpPr>
                <p:spPr bwMode="auto">
                  <a:xfrm>
                    <a:off x="3951" y="826"/>
                    <a:ext cx="29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650">
                        <a:solidFill>
                          <a:srgbClr val="0000FF"/>
                        </a:solidFill>
                      </a:rPr>
                      <a:t>rd</a:t>
                    </a:r>
                  </a:p>
                </p:txBody>
              </p:sp>
            </p:grpSp>
            <p:grpSp>
              <p:nvGrpSpPr>
                <p:cNvPr id="28767" name="Group 22"/>
                <p:cNvGrpSpPr>
                  <a:grpSpLocks/>
                </p:cNvGrpSpPr>
                <p:nvPr/>
              </p:nvGrpSpPr>
              <p:grpSpPr bwMode="auto">
                <a:xfrm>
                  <a:off x="4362" y="777"/>
                  <a:ext cx="579" cy="275"/>
                  <a:chOff x="4362" y="777"/>
                  <a:chExt cx="579" cy="275"/>
                </a:xfrm>
              </p:grpSpPr>
              <p:sp>
                <p:nvSpPr>
                  <p:cNvPr id="28771" name="Rectangle 23"/>
                  <p:cNvSpPr>
                    <a:spLocks noChangeArrowheads="1"/>
                  </p:cNvSpPr>
                  <p:nvPr/>
                </p:nvSpPr>
                <p:spPr bwMode="auto">
                  <a:xfrm>
                    <a:off x="4362" y="868"/>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sp>
                <p:nvSpPr>
                  <p:cNvPr id="28772" name="Rectangle 24"/>
                  <p:cNvSpPr>
                    <a:spLocks noChangeArrowheads="1"/>
                  </p:cNvSpPr>
                  <p:nvPr/>
                </p:nvSpPr>
                <p:spPr bwMode="auto">
                  <a:xfrm>
                    <a:off x="4478" y="777"/>
                    <a:ext cx="29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650">
                        <a:solidFill>
                          <a:srgbClr val="0000FF"/>
                        </a:solidFill>
                      </a:rPr>
                      <a:t>…</a:t>
                    </a:r>
                  </a:p>
                </p:txBody>
              </p:sp>
            </p:grpSp>
            <p:grpSp>
              <p:nvGrpSpPr>
                <p:cNvPr id="28768" name="Group 25"/>
                <p:cNvGrpSpPr>
                  <a:grpSpLocks/>
                </p:cNvGrpSpPr>
                <p:nvPr/>
              </p:nvGrpSpPr>
              <p:grpSpPr bwMode="auto">
                <a:xfrm>
                  <a:off x="4943" y="826"/>
                  <a:ext cx="626" cy="270"/>
                  <a:chOff x="4943" y="826"/>
                  <a:chExt cx="626" cy="270"/>
                </a:xfrm>
              </p:grpSpPr>
              <p:sp>
                <p:nvSpPr>
                  <p:cNvPr id="28769" name="Rectangle 26"/>
                  <p:cNvSpPr>
                    <a:spLocks noChangeArrowheads="1"/>
                  </p:cNvSpPr>
                  <p:nvPr/>
                </p:nvSpPr>
                <p:spPr bwMode="auto">
                  <a:xfrm>
                    <a:off x="4943" y="868"/>
                    <a:ext cx="626"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sp>
                <p:nvSpPr>
                  <p:cNvPr id="28770" name="Rectangle 27"/>
                  <p:cNvSpPr>
                    <a:spLocks noChangeArrowheads="1"/>
                  </p:cNvSpPr>
                  <p:nvPr/>
                </p:nvSpPr>
                <p:spPr bwMode="auto">
                  <a:xfrm>
                    <a:off x="5037" y="826"/>
                    <a:ext cx="51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650">
                        <a:solidFill>
                          <a:srgbClr val="0000FF"/>
                        </a:solidFill>
                      </a:rPr>
                      <a:t>funct</a:t>
                    </a:r>
                  </a:p>
                </p:txBody>
              </p:sp>
            </p:grpSp>
          </p:grpSp>
        </p:grpSp>
        <p:sp>
          <p:nvSpPr>
            <p:cNvPr id="28760" name="Text Box 41"/>
            <p:cNvSpPr txBox="1">
              <a:spLocks noChangeArrowheads="1"/>
            </p:cNvSpPr>
            <p:nvPr/>
          </p:nvSpPr>
          <p:spPr bwMode="auto">
            <a:xfrm>
              <a:off x="3876" y="458"/>
              <a:ext cx="1243"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lang="en-US" altLang="zh-CN" sz="1650">
                  <a:solidFill>
                    <a:schemeClr val="accent2"/>
                  </a:solidFill>
                </a:rPr>
                <a:t> </a:t>
              </a:r>
              <a:endParaRPr lang="zh-CN" altLang="en-US" sz="1650">
                <a:solidFill>
                  <a:schemeClr val="accent2"/>
                </a:solidFill>
              </a:endParaRPr>
            </a:p>
          </p:txBody>
        </p:sp>
      </p:grpSp>
      <p:sp>
        <p:nvSpPr>
          <p:cNvPr id="168" name="Rectangle 11"/>
          <p:cNvSpPr>
            <a:spLocks noChangeArrowheads="1"/>
          </p:cNvSpPr>
          <p:nvPr/>
        </p:nvSpPr>
        <p:spPr bwMode="auto">
          <a:xfrm>
            <a:off x="6546909" y="2563303"/>
            <a:ext cx="921664" cy="208386"/>
          </a:xfrm>
          <a:prstGeom prst="rect">
            <a:avLst/>
          </a:prstGeom>
          <a:solidFill>
            <a:srgbClr val="00B050"/>
          </a:solidFill>
          <a:ln w="12700">
            <a:solidFill>
              <a:schemeClr val="tx1"/>
            </a:solidFill>
            <a:miter lim="800000"/>
            <a:headEnd/>
            <a:tailEnd/>
          </a:ln>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sp>
        <p:nvSpPr>
          <p:cNvPr id="169" name="Rectangle 12"/>
          <p:cNvSpPr>
            <a:spLocks noChangeArrowheads="1"/>
          </p:cNvSpPr>
          <p:nvPr/>
        </p:nvSpPr>
        <p:spPr bwMode="auto">
          <a:xfrm>
            <a:off x="6580251" y="2495428"/>
            <a:ext cx="1001446" cy="321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650">
                <a:solidFill>
                  <a:schemeClr val="bg1"/>
                </a:solidFill>
              </a:rPr>
              <a:t>Register</a:t>
            </a:r>
          </a:p>
        </p:txBody>
      </p:sp>
      <p:cxnSp>
        <p:nvCxnSpPr>
          <p:cNvPr id="171" name="形状 170"/>
          <p:cNvCxnSpPr/>
          <p:nvPr/>
        </p:nvCxnSpPr>
        <p:spPr>
          <a:xfrm rot="16200000" flipH="1">
            <a:off x="4996514" y="1172472"/>
            <a:ext cx="335800" cy="2626861"/>
          </a:xfrm>
          <a:prstGeom prst="bentConnector2">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a:spLocks noChangeArrowheads="1"/>
          </p:cNvSpPr>
          <p:nvPr/>
        </p:nvSpPr>
        <p:spPr bwMode="auto">
          <a:xfrm>
            <a:off x="2829293" y="1742855"/>
            <a:ext cx="129556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350">
                <a:solidFill>
                  <a:schemeClr val="tx1"/>
                </a:solidFill>
                <a:latin typeface="微软雅黑" charset="-122"/>
                <a:ea typeface="微软雅黑" charset="-122"/>
              </a:rPr>
              <a:t>寄存器寻址</a:t>
            </a:r>
          </a:p>
        </p:txBody>
      </p:sp>
      <p:grpSp>
        <p:nvGrpSpPr>
          <p:cNvPr id="12" name="Group 4"/>
          <p:cNvGrpSpPr>
            <a:grpSpLocks/>
          </p:cNvGrpSpPr>
          <p:nvPr/>
        </p:nvGrpSpPr>
        <p:grpSpPr bwMode="auto">
          <a:xfrm>
            <a:off x="2779281" y="2591883"/>
            <a:ext cx="4285618" cy="790678"/>
            <a:chOff x="1996" y="458"/>
            <a:chExt cx="3599" cy="664"/>
          </a:xfrm>
        </p:grpSpPr>
        <p:grpSp>
          <p:nvGrpSpPr>
            <p:cNvPr id="28746" name="Group 7"/>
            <p:cNvGrpSpPr>
              <a:grpSpLocks/>
            </p:cNvGrpSpPr>
            <p:nvPr/>
          </p:nvGrpSpPr>
          <p:grpSpPr bwMode="auto">
            <a:xfrm>
              <a:off x="1996" y="837"/>
              <a:ext cx="3599" cy="285"/>
              <a:chOff x="1983" y="801"/>
              <a:chExt cx="3599" cy="285"/>
            </a:xfrm>
          </p:grpSpPr>
          <p:sp>
            <p:nvSpPr>
              <p:cNvPr id="28748" name="Rectangle 8"/>
              <p:cNvSpPr>
                <a:spLocks noChangeArrowheads="1"/>
              </p:cNvSpPr>
              <p:nvPr/>
            </p:nvSpPr>
            <p:spPr bwMode="auto">
              <a:xfrm>
                <a:off x="1983" y="872"/>
                <a:ext cx="3599" cy="176"/>
              </a:xfrm>
              <a:prstGeom prst="rect">
                <a:avLst/>
              </a:prstGeom>
              <a:solidFill>
                <a:srgbClr val="FFFF00"/>
              </a:solidFill>
              <a:ln w="19050">
                <a:solidFill>
                  <a:schemeClr val="tx1"/>
                </a:solidFill>
                <a:miter lim="800000"/>
                <a:headEnd/>
                <a:tailEnd/>
              </a:ln>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grpSp>
            <p:nvGrpSpPr>
              <p:cNvPr id="28749" name="Group 9"/>
              <p:cNvGrpSpPr>
                <a:grpSpLocks/>
              </p:cNvGrpSpPr>
              <p:nvPr/>
            </p:nvGrpSpPr>
            <p:grpSpPr bwMode="auto">
              <a:xfrm>
                <a:off x="1983" y="801"/>
                <a:ext cx="1795" cy="285"/>
                <a:chOff x="1983" y="801"/>
                <a:chExt cx="1795" cy="285"/>
              </a:xfrm>
            </p:grpSpPr>
            <p:grpSp>
              <p:nvGrpSpPr>
                <p:cNvPr id="28750" name="Group 10"/>
                <p:cNvGrpSpPr>
                  <a:grpSpLocks/>
                </p:cNvGrpSpPr>
                <p:nvPr/>
              </p:nvGrpSpPr>
              <p:grpSpPr bwMode="auto">
                <a:xfrm>
                  <a:off x="1983" y="801"/>
                  <a:ext cx="624" cy="270"/>
                  <a:chOff x="1983" y="801"/>
                  <a:chExt cx="624" cy="270"/>
                </a:xfrm>
              </p:grpSpPr>
              <p:sp>
                <p:nvSpPr>
                  <p:cNvPr id="28757" name="Rectangle 11"/>
                  <p:cNvSpPr>
                    <a:spLocks noChangeArrowheads="1"/>
                  </p:cNvSpPr>
                  <p:nvPr/>
                </p:nvSpPr>
                <p:spPr bwMode="auto">
                  <a:xfrm>
                    <a:off x="1983" y="875"/>
                    <a:ext cx="624" cy="17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sp>
                <p:nvSpPr>
                  <p:cNvPr id="28758" name="Rectangle 12"/>
                  <p:cNvSpPr>
                    <a:spLocks noChangeArrowheads="1"/>
                  </p:cNvSpPr>
                  <p:nvPr/>
                </p:nvSpPr>
                <p:spPr bwMode="auto">
                  <a:xfrm>
                    <a:off x="2161" y="801"/>
                    <a:ext cx="30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650">
                        <a:solidFill>
                          <a:srgbClr val="0000FF"/>
                        </a:solidFill>
                      </a:rPr>
                      <a:t>op</a:t>
                    </a:r>
                  </a:p>
                </p:txBody>
              </p:sp>
            </p:grpSp>
            <p:grpSp>
              <p:nvGrpSpPr>
                <p:cNvPr id="28751" name="Group 13"/>
                <p:cNvGrpSpPr>
                  <a:grpSpLocks/>
                </p:cNvGrpSpPr>
                <p:nvPr/>
              </p:nvGrpSpPr>
              <p:grpSpPr bwMode="auto">
                <a:xfrm>
                  <a:off x="2610" y="816"/>
                  <a:ext cx="591" cy="270"/>
                  <a:chOff x="2610" y="816"/>
                  <a:chExt cx="591" cy="270"/>
                </a:xfrm>
              </p:grpSpPr>
              <p:sp>
                <p:nvSpPr>
                  <p:cNvPr id="28755" name="Rectangle 14"/>
                  <p:cNvSpPr>
                    <a:spLocks noChangeArrowheads="1"/>
                  </p:cNvSpPr>
                  <p:nvPr/>
                </p:nvSpPr>
                <p:spPr bwMode="auto">
                  <a:xfrm>
                    <a:off x="2610" y="873"/>
                    <a:ext cx="591" cy="17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sp>
                <p:nvSpPr>
                  <p:cNvPr id="28756" name="Rectangle 15"/>
                  <p:cNvSpPr>
                    <a:spLocks noChangeArrowheads="1"/>
                  </p:cNvSpPr>
                  <p:nvPr/>
                </p:nvSpPr>
                <p:spPr bwMode="auto">
                  <a:xfrm>
                    <a:off x="2776" y="816"/>
                    <a:ext cx="26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650">
                        <a:solidFill>
                          <a:srgbClr val="0000FF"/>
                        </a:solidFill>
                      </a:rPr>
                      <a:t>rs</a:t>
                    </a:r>
                  </a:p>
                </p:txBody>
              </p:sp>
            </p:grpSp>
            <p:grpSp>
              <p:nvGrpSpPr>
                <p:cNvPr id="28752" name="Group 16"/>
                <p:cNvGrpSpPr>
                  <a:grpSpLocks/>
                </p:cNvGrpSpPr>
                <p:nvPr/>
              </p:nvGrpSpPr>
              <p:grpSpPr bwMode="auto">
                <a:xfrm>
                  <a:off x="3199" y="814"/>
                  <a:ext cx="579" cy="270"/>
                  <a:chOff x="3199" y="814"/>
                  <a:chExt cx="579" cy="270"/>
                </a:xfrm>
              </p:grpSpPr>
              <p:sp>
                <p:nvSpPr>
                  <p:cNvPr id="28753" name="Rectangle 17"/>
                  <p:cNvSpPr>
                    <a:spLocks noChangeArrowheads="1"/>
                  </p:cNvSpPr>
                  <p:nvPr/>
                </p:nvSpPr>
                <p:spPr bwMode="auto">
                  <a:xfrm>
                    <a:off x="3199" y="873"/>
                    <a:ext cx="579" cy="17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sp>
                <p:nvSpPr>
                  <p:cNvPr id="28754" name="Rectangle 18"/>
                  <p:cNvSpPr>
                    <a:spLocks noChangeArrowheads="1"/>
                  </p:cNvSpPr>
                  <p:nvPr/>
                </p:nvSpPr>
                <p:spPr bwMode="auto">
                  <a:xfrm>
                    <a:off x="3363" y="814"/>
                    <a:ext cx="25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650">
                        <a:solidFill>
                          <a:srgbClr val="0000FF"/>
                        </a:solidFill>
                      </a:rPr>
                      <a:t>rt</a:t>
                    </a:r>
                  </a:p>
                </p:txBody>
              </p:sp>
            </p:grpSp>
          </p:grpSp>
        </p:grpSp>
        <p:sp>
          <p:nvSpPr>
            <p:cNvPr id="28747" name="Text Box 41"/>
            <p:cNvSpPr txBox="1">
              <a:spLocks noChangeArrowheads="1"/>
            </p:cNvSpPr>
            <p:nvPr/>
          </p:nvSpPr>
          <p:spPr bwMode="auto">
            <a:xfrm>
              <a:off x="3876" y="458"/>
              <a:ext cx="1243"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lang="en-US" altLang="zh-CN" sz="1650">
                  <a:solidFill>
                    <a:schemeClr val="accent2"/>
                  </a:solidFill>
                </a:rPr>
                <a:t> </a:t>
              </a:r>
              <a:endParaRPr lang="zh-CN" altLang="en-US" sz="1650">
                <a:solidFill>
                  <a:schemeClr val="accent2"/>
                </a:solidFill>
              </a:endParaRPr>
            </a:p>
          </p:txBody>
        </p:sp>
      </p:grpSp>
      <p:sp>
        <p:nvSpPr>
          <p:cNvPr id="200" name="Rectangle 11"/>
          <p:cNvSpPr>
            <a:spLocks noChangeArrowheads="1"/>
          </p:cNvSpPr>
          <p:nvPr/>
        </p:nvSpPr>
        <p:spPr bwMode="auto">
          <a:xfrm>
            <a:off x="4917922" y="3131305"/>
            <a:ext cx="2150549" cy="204814"/>
          </a:xfrm>
          <a:prstGeom prst="rect">
            <a:avLst/>
          </a:prstGeom>
          <a:solidFill>
            <a:srgbClr val="00B0F0"/>
          </a:solidFill>
          <a:ln w="19050">
            <a:solidFill>
              <a:schemeClr val="tx1"/>
            </a:solidFill>
            <a:miter lim="800000"/>
            <a:headEnd/>
            <a:tailEnd/>
          </a:ln>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sp>
        <p:nvSpPr>
          <p:cNvPr id="201" name="Rectangle 12"/>
          <p:cNvSpPr>
            <a:spLocks noChangeArrowheads="1"/>
          </p:cNvSpPr>
          <p:nvPr/>
        </p:nvSpPr>
        <p:spPr bwMode="auto">
          <a:xfrm>
            <a:off x="5441865" y="3059858"/>
            <a:ext cx="1333674" cy="321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650">
                <a:solidFill>
                  <a:schemeClr val="bg1"/>
                </a:solidFill>
              </a:rPr>
              <a:t>Immediate</a:t>
            </a:r>
          </a:p>
        </p:txBody>
      </p:sp>
      <p:sp>
        <p:nvSpPr>
          <p:cNvPr id="202" name="TextBox 201"/>
          <p:cNvSpPr txBox="1">
            <a:spLocks noChangeArrowheads="1"/>
          </p:cNvSpPr>
          <p:nvPr/>
        </p:nvSpPr>
        <p:spPr bwMode="auto">
          <a:xfrm>
            <a:off x="2820958" y="2816939"/>
            <a:ext cx="129556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350">
                <a:solidFill>
                  <a:schemeClr val="tx1"/>
                </a:solidFill>
                <a:latin typeface="微软雅黑" charset="-122"/>
                <a:ea typeface="微软雅黑" charset="-122"/>
              </a:rPr>
              <a:t>立即数寻址</a:t>
            </a:r>
          </a:p>
        </p:txBody>
      </p:sp>
      <p:sp>
        <p:nvSpPr>
          <p:cNvPr id="236" name="Rectangle 11"/>
          <p:cNvSpPr>
            <a:spLocks noChangeArrowheads="1"/>
          </p:cNvSpPr>
          <p:nvPr/>
        </p:nvSpPr>
        <p:spPr bwMode="auto">
          <a:xfrm>
            <a:off x="4479715" y="4192290"/>
            <a:ext cx="921664" cy="208386"/>
          </a:xfrm>
          <a:prstGeom prst="rect">
            <a:avLst/>
          </a:prstGeom>
          <a:solidFill>
            <a:srgbClr val="00B050"/>
          </a:solidFill>
          <a:ln w="12700">
            <a:solidFill>
              <a:schemeClr val="tx1"/>
            </a:solidFill>
            <a:miter lim="800000"/>
            <a:headEnd/>
            <a:tailEnd/>
          </a:ln>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sp>
        <p:nvSpPr>
          <p:cNvPr id="237" name="Rectangle 12"/>
          <p:cNvSpPr>
            <a:spLocks noChangeArrowheads="1"/>
          </p:cNvSpPr>
          <p:nvPr/>
        </p:nvSpPr>
        <p:spPr bwMode="auto">
          <a:xfrm>
            <a:off x="4513057" y="4120843"/>
            <a:ext cx="1001446" cy="321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650">
                <a:solidFill>
                  <a:schemeClr val="bg1"/>
                </a:solidFill>
              </a:rPr>
              <a:t>Register</a:t>
            </a:r>
          </a:p>
        </p:txBody>
      </p:sp>
      <p:sp>
        <p:nvSpPr>
          <p:cNvPr id="241" name="流程图: 或者 240"/>
          <p:cNvSpPr/>
          <p:nvPr/>
        </p:nvSpPr>
        <p:spPr>
          <a:xfrm>
            <a:off x="5794336" y="4143468"/>
            <a:ext cx="254827" cy="259590"/>
          </a:xfrm>
          <a:prstGeom prst="flowChar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8" name="矩形 257"/>
          <p:cNvSpPr/>
          <p:nvPr/>
        </p:nvSpPr>
        <p:spPr>
          <a:xfrm>
            <a:off x="7386409" y="4020818"/>
            <a:ext cx="1457515" cy="531088"/>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263" name="直接连接符 262"/>
          <p:cNvCxnSpPr/>
          <p:nvPr/>
        </p:nvCxnSpPr>
        <p:spPr>
          <a:xfrm flipV="1">
            <a:off x="7399508" y="4181573"/>
            <a:ext cx="37152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6" name="直接连接符 275"/>
          <p:cNvCxnSpPr/>
          <p:nvPr/>
        </p:nvCxnSpPr>
        <p:spPr>
          <a:xfrm rot="5400000">
            <a:off x="7310794" y="4265523"/>
            <a:ext cx="173854" cy="119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7" name="直接连接符 276"/>
          <p:cNvCxnSpPr/>
          <p:nvPr/>
        </p:nvCxnSpPr>
        <p:spPr>
          <a:xfrm rot="5400000">
            <a:off x="8756401" y="4263142"/>
            <a:ext cx="173854" cy="119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p:nvPr/>
        </p:nvCxnSpPr>
        <p:spPr>
          <a:xfrm rot="5400000">
            <a:off x="8060986" y="4265523"/>
            <a:ext cx="173854" cy="119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p:nvPr/>
        </p:nvCxnSpPr>
        <p:spPr>
          <a:xfrm rot="5400000">
            <a:off x="7682318" y="4265523"/>
            <a:ext cx="173854" cy="119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0" name="TextBox 279"/>
          <p:cNvSpPr txBox="1">
            <a:spLocks noChangeArrowheads="1"/>
          </p:cNvSpPr>
          <p:nvPr/>
        </p:nvSpPr>
        <p:spPr bwMode="auto">
          <a:xfrm>
            <a:off x="7663861" y="3790997"/>
            <a:ext cx="88594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350"/>
              <a:t>Memory</a:t>
            </a:r>
            <a:endParaRPr lang="zh-CN" altLang="en-US" sz="1350"/>
          </a:p>
        </p:txBody>
      </p:sp>
      <p:cxnSp>
        <p:nvCxnSpPr>
          <p:cNvPr id="288" name="直接连接符 287"/>
          <p:cNvCxnSpPr/>
          <p:nvPr/>
        </p:nvCxnSpPr>
        <p:spPr>
          <a:xfrm flipV="1">
            <a:off x="7395936" y="4350664"/>
            <a:ext cx="371523" cy="119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p:nvPr/>
        </p:nvCxnSpPr>
        <p:spPr>
          <a:xfrm flipV="1">
            <a:off x="7771031" y="4181573"/>
            <a:ext cx="37985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p:nvPr/>
        </p:nvCxnSpPr>
        <p:spPr>
          <a:xfrm flipV="1">
            <a:off x="7767459" y="4350664"/>
            <a:ext cx="379858" cy="119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7" name="直接连接符 296"/>
          <p:cNvCxnSpPr/>
          <p:nvPr/>
        </p:nvCxnSpPr>
        <p:spPr>
          <a:xfrm flipV="1">
            <a:off x="8147318" y="4181573"/>
            <a:ext cx="70256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p:nvPr/>
        </p:nvCxnSpPr>
        <p:spPr>
          <a:xfrm flipV="1">
            <a:off x="8150890" y="4350664"/>
            <a:ext cx="702560" cy="119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1" name="TextBox 300"/>
          <p:cNvSpPr txBox="1">
            <a:spLocks noChangeArrowheads="1"/>
          </p:cNvSpPr>
          <p:nvPr/>
        </p:nvSpPr>
        <p:spPr bwMode="auto">
          <a:xfrm>
            <a:off x="7866292" y="3985095"/>
            <a:ext cx="861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200">
                <a:solidFill>
                  <a:srgbClr val="CC0066"/>
                </a:solidFill>
              </a:rPr>
              <a:t>Word</a:t>
            </a:r>
            <a:endParaRPr lang="zh-CN" altLang="en-US" sz="1200" dirty="0">
              <a:solidFill>
                <a:srgbClr val="CC0066"/>
              </a:solidFill>
            </a:endParaRPr>
          </a:p>
        </p:txBody>
      </p:sp>
      <p:sp>
        <p:nvSpPr>
          <p:cNvPr id="303" name="矩形 302"/>
          <p:cNvSpPr/>
          <p:nvPr/>
        </p:nvSpPr>
        <p:spPr>
          <a:xfrm>
            <a:off x="7397126" y="4183955"/>
            <a:ext cx="750191" cy="164328"/>
          </a:xfrm>
          <a:prstGeom prst="rect">
            <a:avLst/>
          </a:prstGeom>
          <a:solidFill>
            <a:schemeClr val="accent6">
              <a:lumMod val="60000"/>
              <a:lumOff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2" name="矩形 301"/>
          <p:cNvSpPr/>
          <p:nvPr/>
        </p:nvSpPr>
        <p:spPr>
          <a:xfrm>
            <a:off x="7404271" y="4198244"/>
            <a:ext cx="321511" cy="121460"/>
          </a:xfrm>
          <a:prstGeom prst="rect">
            <a:avLst/>
          </a:prstGeom>
          <a:solidFill>
            <a:schemeClr val="accent3"/>
          </a:solid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FFC000"/>
              </a:solidFill>
            </a:endParaRPr>
          </a:p>
        </p:txBody>
      </p:sp>
      <p:sp>
        <p:nvSpPr>
          <p:cNvPr id="281" name="TextBox 280"/>
          <p:cNvSpPr txBox="1">
            <a:spLocks noChangeArrowheads="1"/>
          </p:cNvSpPr>
          <p:nvPr/>
        </p:nvSpPr>
        <p:spPr bwMode="auto">
          <a:xfrm>
            <a:off x="7347113" y="4130370"/>
            <a:ext cx="4429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200">
                <a:solidFill>
                  <a:schemeClr val="bg1"/>
                </a:solidFill>
              </a:rPr>
              <a:t>Byte</a:t>
            </a:r>
            <a:endParaRPr lang="zh-CN" altLang="en-US" sz="1200">
              <a:solidFill>
                <a:schemeClr val="bg1"/>
              </a:solidFill>
            </a:endParaRPr>
          </a:p>
        </p:txBody>
      </p:sp>
      <p:sp>
        <p:nvSpPr>
          <p:cNvPr id="282" name="TextBox 281"/>
          <p:cNvSpPr txBox="1">
            <a:spLocks noChangeArrowheads="1"/>
          </p:cNvSpPr>
          <p:nvPr/>
        </p:nvSpPr>
        <p:spPr bwMode="auto">
          <a:xfrm>
            <a:off x="7666242" y="4131561"/>
            <a:ext cx="8144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200">
                <a:solidFill>
                  <a:srgbClr val="FFFF00"/>
                </a:solidFill>
              </a:rPr>
              <a:t>Halfw</a:t>
            </a:r>
            <a:endParaRPr lang="zh-CN" altLang="en-US" sz="1200">
              <a:solidFill>
                <a:srgbClr val="FFFF00"/>
              </a:solidFill>
            </a:endParaRPr>
          </a:p>
        </p:txBody>
      </p:sp>
      <p:grpSp>
        <p:nvGrpSpPr>
          <p:cNvPr id="18" name="组合 400"/>
          <p:cNvGrpSpPr>
            <a:grpSpLocks/>
          </p:cNvGrpSpPr>
          <p:nvPr/>
        </p:nvGrpSpPr>
        <p:grpSpPr bwMode="auto">
          <a:xfrm>
            <a:off x="2779281" y="3215852"/>
            <a:ext cx="4298716" cy="791869"/>
            <a:chOff x="3908277" y="3145568"/>
            <a:chExt cx="5730876" cy="1055689"/>
          </a:xfrm>
        </p:grpSpPr>
        <p:sp>
          <p:nvSpPr>
            <p:cNvPr id="28729" name="Rectangle 11"/>
            <p:cNvSpPr>
              <a:spLocks noChangeArrowheads="1"/>
            </p:cNvSpPr>
            <p:nvPr/>
          </p:nvSpPr>
          <p:spPr bwMode="auto">
            <a:xfrm>
              <a:off x="6760931" y="3867150"/>
              <a:ext cx="2859320" cy="274719"/>
            </a:xfrm>
            <a:prstGeom prst="rect">
              <a:avLst/>
            </a:prstGeom>
            <a:solidFill>
              <a:srgbClr val="FFFF00"/>
            </a:solidFill>
            <a:ln w="19050">
              <a:solidFill>
                <a:schemeClr val="tx1"/>
              </a:solidFill>
              <a:miter lim="800000"/>
              <a:headEnd/>
              <a:tailEnd/>
            </a:ln>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grpSp>
          <p:nvGrpSpPr>
            <p:cNvPr id="28730" name="组合 217"/>
            <p:cNvGrpSpPr>
              <a:grpSpLocks/>
            </p:cNvGrpSpPr>
            <p:nvPr/>
          </p:nvGrpSpPr>
          <p:grpSpPr bwMode="auto">
            <a:xfrm>
              <a:off x="3908277" y="3145568"/>
              <a:ext cx="5730876" cy="1055689"/>
              <a:chOff x="3908282" y="2138787"/>
              <a:chExt cx="5730876" cy="1055689"/>
            </a:xfrm>
          </p:grpSpPr>
          <p:grpSp>
            <p:nvGrpSpPr>
              <p:cNvPr id="28731" name="Group 4"/>
              <p:cNvGrpSpPr>
                <a:grpSpLocks/>
              </p:cNvGrpSpPr>
              <p:nvPr/>
            </p:nvGrpSpPr>
            <p:grpSpPr bwMode="auto">
              <a:xfrm>
                <a:off x="3908282" y="2138787"/>
                <a:ext cx="5730876" cy="1055689"/>
                <a:chOff x="1996" y="458"/>
                <a:chExt cx="3610" cy="665"/>
              </a:xfrm>
            </p:grpSpPr>
            <p:grpSp>
              <p:nvGrpSpPr>
                <p:cNvPr id="28733" name="Group 7"/>
                <p:cNvGrpSpPr>
                  <a:grpSpLocks/>
                </p:cNvGrpSpPr>
                <p:nvPr/>
              </p:nvGrpSpPr>
              <p:grpSpPr bwMode="auto">
                <a:xfrm>
                  <a:off x="1996" y="837"/>
                  <a:ext cx="3610" cy="286"/>
                  <a:chOff x="1983" y="801"/>
                  <a:chExt cx="3610" cy="286"/>
                </a:xfrm>
              </p:grpSpPr>
              <p:sp>
                <p:nvSpPr>
                  <p:cNvPr id="28735" name="Rectangle 8"/>
                  <p:cNvSpPr>
                    <a:spLocks noChangeArrowheads="1"/>
                  </p:cNvSpPr>
                  <p:nvPr/>
                </p:nvSpPr>
                <p:spPr bwMode="auto">
                  <a:xfrm>
                    <a:off x="1984" y="873"/>
                    <a:ext cx="3609" cy="181"/>
                  </a:xfrm>
                  <a:prstGeom prst="rect">
                    <a:avLst/>
                  </a:prstGeom>
                  <a:solidFill>
                    <a:srgbClr val="FFFF00"/>
                  </a:solidFill>
                  <a:ln w="19050">
                    <a:solidFill>
                      <a:schemeClr val="tx1"/>
                    </a:solidFill>
                    <a:miter lim="800000"/>
                    <a:headEnd/>
                    <a:tailEnd/>
                  </a:ln>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grpSp>
                <p:nvGrpSpPr>
                  <p:cNvPr id="28736" name="Group 9"/>
                  <p:cNvGrpSpPr>
                    <a:grpSpLocks/>
                  </p:cNvGrpSpPr>
                  <p:nvPr/>
                </p:nvGrpSpPr>
                <p:grpSpPr bwMode="auto">
                  <a:xfrm>
                    <a:off x="1983" y="801"/>
                    <a:ext cx="1795" cy="286"/>
                    <a:chOff x="1983" y="801"/>
                    <a:chExt cx="1795" cy="286"/>
                  </a:xfrm>
                </p:grpSpPr>
                <p:grpSp>
                  <p:nvGrpSpPr>
                    <p:cNvPr id="28737" name="Group 10"/>
                    <p:cNvGrpSpPr>
                      <a:grpSpLocks/>
                    </p:cNvGrpSpPr>
                    <p:nvPr/>
                  </p:nvGrpSpPr>
                  <p:grpSpPr bwMode="auto">
                    <a:xfrm>
                      <a:off x="1983" y="801"/>
                      <a:ext cx="630" cy="270"/>
                      <a:chOff x="1983" y="801"/>
                      <a:chExt cx="630" cy="270"/>
                    </a:xfrm>
                  </p:grpSpPr>
                  <p:sp>
                    <p:nvSpPr>
                      <p:cNvPr id="28744" name="Rectangle 11"/>
                      <p:cNvSpPr>
                        <a:spLocks noChangeArrowheads="1"/>
                      </p:cNvSpPr>
                      <p:nvPr/>
                    </p:nvSpPr>
                    <p:spPr bwMode="auto">
                      <a:xfrm>
                        <a:off x="1983" y="871"/>
                        <a:ext cx="630" cy="18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sp>
                    <p:nvSpPr>
                      <p:cNvPr id="28745" name="Rectangle 12"/>
                      <p:cNvSpPr>
                        <a:spLocks noChangeArrowheads="1"/>
                      </p:cNvSpPr>
                      <p:nvPr/>
                    </p:nvSpPr>
                    <p:spPr bwMode="auto">
                      <a:xfrm>
                        <a:off x="2161" y="801"/>
                        <a:ext cx="30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650">
                            <a:solidFill>
                              <a:srgbClr val="0000FF"/>
                            </a:solidFill>
                          </a:rPr>
                          <a:t>op</a:t>
                        </a:r>
                      </a:p>
                    </p:txBody>
                  </p:sp>
                </p:grpSp>
                <p:grpSp>
                  <p:nvGrpSpPr>
                    <p:cNvPr id="28738" name="Group 13"/>
                    <p:cNvGrpSpPr>
                      <a:grpSpLocks/>
                    </p:cNvGrpSpPr>
                    <p:nvPr/>
                  </p:nvGrpSpPr>
                  <p:grpSpPr bwMode="auto">
                    <a:xfrm>
                      <a:off x="2614" y="816"/>
                      <a:ext cx="584" cy="270"/>
                      <a:chOff x="2614" y="816"/>
                      <a:chExt cx="584" cy="270"/>
                    </a:xfrm>
                  </p:grpSpPr>
                  <p:sp>
                    <p:nvSpPr>
                      <p:cNvPr id="28742" name="Rectangle 14"/>
                      <p:cNvSpPr>
                        <a:spLocks noChangeArrowheads="1"/>
                      </p:cNvSpPr>
                      <p:nvPr/>
                    </p:nvSpPr>
                    <p:spPr bwMode="auto">
                      <a:xfrm>
                        <a:off x="2614" y="871"/>
                        <a:ext cx="584" cy="18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sp>
                    <p:nvSpPr>
                      <p:cNvPr id="28743" name="Rectangle 15"/>
                      <p:cNvSpPr>
                        <a:spLocks noChangeArrowheads="1"/>
                      </p:cNvSpPr>
                      <p:nvPr/>
                    </p:nvSpPr>
                    <p:spPr bwMode="auto">
                      <a:xfrm>
                        <a:off x="2776" y="816"/>
                        <a:ext cx="26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650">
                            <a:solidFill>
                              <a:srgbClr val="0000FF"/>
                            </a:solidFill>
                          </a:rPr>
                          <a:t>rs</a:t>
                        </a:r>
                      </a:p>
                    </p:txBody>
                  </p:sp>
                </p:grpSp>
                <p:grpSp>
                  <p:nvGrpSpPr>
                    <p:cNvPr id="28739" name="Group 16"/>
                    <p:cNvGrpSpPr>
                      <a:grpSpLocks/>
                    </p:cNvGrpSpPr>
                    <p:nvPr/>
                  </p:nvGrpSpPr>
                  <p:grpSpPr bwMode="auto">
                    <a:xfrm>
                      <a:off x="3199" y="817"/>
                      <a:ext cx="579" cy="270"/>
                      <a:chOff x="3199" y="817"/>
                      <a:chExt cx="579" cy="270"/>
                    </a:xfrm>
                  </p:grpSpPr>
                  <p:sp>
                    <p:nvSpPr>
                      <p:cNvPr id="28740" name="Rectangle 17"/>
                      <p:cNvSpPr>
                        <a:spLocks noChangeArrowheads="1"/>
                      </p:cNvSpPr>
                      <p:nvPr/>
                    </p:nvSpPr>
                    <p:spPr bwMode="auto">
                      <a:xfrm>
                        <a:off x="3199" y="872"/>
                        <a:ext cx="579" cy="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sp>
                    <p:nvSpPr>
                      <p:cNvPr id="28741" name="Rectangle 18"/>
                      <p:cNvSpPr>
                        <a:spLocks noChangeArrowheads="1"/>
                      </p:cNvSpPr>
                      <p:nvPr/>
                    </p:nvSpPr>
                    <p:spPr bwMode="auto">
                      <a:xfrm>
                        <a:off x="3363" y="817"/>
                        <a:ext cx="25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650">
                            <a:solidFill>
                              <a:srgbClr val="0000FF"/>
                            </a:solidFill>
                          </a:rPr>
                          <a:t>rt</a:t>
                        </a:r>
                      </a:p>
                    </p:txBody>
                  </p:sp>
                </p:grpSp>
              </p:grpSp>
            </p:grpSp>
            <p:sp>
              <p:nvSpPr>
                <p:cNvPr id="28734" name="Text Box 41"/>
                <p:cNvSpPr txBox="1">
                  <a:spLocks noChangeArrowheads="1"/>
                </p:cNvSpPr>
                <p:nvPr/>
              </p:nvSpPr>
              <p:spPr bwMode="auto">
                <a:xfrm>
                  <a:off x="3876" y="458"/>
                  <a:ext cx="1243"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lang="en-US" altLang="zh-CN" sz="1650">
                      <a:solidFill>
                        <a:schemeClr val="accent2"/>
                      </a:solidFill>
                    </a:rPr>
                    <a:t> </a:t>
                  </a:r>
                  <a:endParaRPr lang="zh-CN" altLang="en-US" sz="1650">
                    <a:solidFill>
                      <a:schemeClr val="accent2"/>
                    </a:solidFill>
                  </a:endParaRPr>
                </a:p>
              </p:txBody>
            </p:sp>
          </p:grpSp>
          <p:sp>
            <p:nvSpPr>
              <p:cNvPr id="28732" name="Rectangle 12"/>
              <p:cNvSpPr>
                <a:spLocks noChangeArrowheads="1"/>
              </p:cNvSpPr>
              <p:nvPr/>
            </p:nvSpPr>
            <p:spPr bwMode="auto">
              <a:xfrm>
                <a:off x="7735266" y="2758112"/>
                <a:ext cx="1778143" cy="428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650">
                    <a:solidFill>
                      <a:srgbClr val="0000FF"/>
                    </a:solidFill>
                  </a:rPr>
                  <a:t>Address</a:t>
                </a:r>
              </a:p>
            </p:txBody>
          </p:sp>
        </p:grpSp>
      </p:grpSp>
      <p:cxnSp>
        <p:nvCxnSpPr>
          <p:cNvPr id="255" name="直接箭头连接符 254"/>
          <p:cNvCxnSpPr/>
          <p:nvPr/>
        </p:nvCxnSpPr>
        <p:spPr>
          <a:xfrm rot="5400000">
            <a:off x="5847326" y="4044038"/>
            <a:ext cx="157183" cy="119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7" name="直接箭头连接符 256"/>
          <p:cNvCxnSpPr/>
          <p:nvPr/>
        </p:nvCxnSpPr>
        <p:spPr>
          <a:xfrm flipV="1">
            <a:off x="5419241" y="4282790"/>
            <a:ext cx="328655" cy="2382"/>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4" name="直接箭头连接符 303"/>
          <p:cNvCxnSpPr/>
          <p:nvPr/>
        </p:nvCxnSpPr>
        <p:spPr>
          <a:xfrm>
            <a:off x="6126564" y="4270882"/>
            <a:ext cx="1237220" cy="119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8" name="TextBox 307"/>
          <p:cNvSpPr txBox="1">
            <a:spLocks noChangeArrowheads="1"/>
          </p:cNvSpPr>
          <p:nvPr/>
        </p:nvSpPr>
        <p:spPr bwMode="auto">
          <a:xfrm>
            <a:off x="2820958" y="3467105"/>
            <a:ext cx="129556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350">
                <a:solidFill>
                  <a:schemeClr val="tx1"/>
                </a:solidFill>
                <a:latin typeface="微软雅黑" charset="-122"/>
                <a:ea typeface="微软雅黑" charset="-122"/>
              </a:rPr>
              <a:t>基址寻址</a:t>
            </a:r>
          </a:p>
        </p:txBody>
      </p:sp>
      <p:sp>
        <p:nvSpPr>
          <p:cNvPr id="351" name="TextBox 350"/>
          <p:cNvSpPr txBox="1">
            <a:spLocks noChangeArrowheads="1"/>
          </p:cNvSpPr>
          <p:nvPr/>
        </p:nvSpPr>
        <p:spPr bwMode="auto">
          <a:xfrm>
            <a:off x="2821553" y="3446859"/>
            <a:ext cx="129556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350">
                <a:solidFill>
                  <a:schemeClr val="tx1"/>
                </a:solidFill>
                <a:latin typeface="微软雅黑" charset="-122"/>
                <a:ea typeface="微软雅黑" charset="-122"/>
              </a:rPr>
              <a:t>PC</a:t>
            </a:r>
            <a:r>
              <a:rPr lang="zh-CN" altLang="en-US" sz="1350" dirty="0">
                <a:solidFill>
                  <a:schemeClr val="tx1"/>
                </a:solidFill>
                <a:latin typeface="微软雅黑" charset="-122"/>
                <a:ea typeface="微软雅黑" charset="-122"/>
              </a:rPr>
              <a:t>寻址</a:t>
            </a:r>
          </a:p>
        </p:txBody>
      </p:sp>
      <p:sp>
        <p:nvSpPr>
          <p:cNvPr id="352" name="Rectangle 12"/>
          <p:cNvSpPr>
            <a:spLocks noChangeArrowheads="1"/>
          </p:cNvSpPr>
          <p:nvPr/>
        </p:nvSpPr>
        <p:spPr bwMode="auto">
          <a:xfrm>
            <a:off x="4736923" y="4130370"/>
            <a:ext cx="1000255" cy="321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650">
                <a:solidFill>
                  <a:schemeClr val="bg1"/>
                </a:solidFill>
              </a:rPr>
              <a:t>PC</a:t>
            </a:r>
          </a:p>
        </p:txBody>
      </p:sp>
      <p:grpSp>
        <p:nvGrpSpPr>
          <p:cNvPr id="30" name="组合 354"/>
          <p:cNvGrpSpPr>
            <a:grpSpLocks/>
          </p:cNvGrpSpPr>
          <p:nvPr/>
        </p:nvGrpSpPr>
        <p:grpSpPr bwMode="auto">
          <a:xfrm>
            <a:off x="2778090" y="4267310"/>
            <a:ext cx="4285617" cy="800141"/>
            <a:chOff x="3900344" y="2138787"/>
            <a:chExt cx="5713413" cy="1066613"/>
          </a:xfrm>
        </p:grpSpPr>
        <p:grpSp>
          <p:nvGrpSpPr>
            <p:cNvPr id="28721" name="Group 4"/>
            <p:cNvGrpSpPr>
              <a:grpSpLocks/>
            </p:cNvGrpSpPr>
            <p:nvPr/>
          </p:nvGrpSpPr>
          <p:grpSpPr bwMode="auto">
            <a:xfrm>
              <a:off x="3900344" y="2138787"/>
              <a:ext cx="5713413" cy="1030288"/>
              <a:chOff x="1991" y="458"/>
              <a:chExt cx="3599" cy="649"/>
            </a:xfrm>
          </p:grpSpPr>
          <p:grpSp>
            <p:nvGrpSpPr>
              <p:cNvPr id="28723" name="Group 7"/>
              <p:cNvGrpSpPr>
                <a:grpSpLocks/>
              </p:cNvGrpSpPr>
              <p:nvPr/>
            </p:nvGrpSpPr>
            <p:grpSpPr bwMode="auto">
              <a:xfrm>
                <a:off x="1991" y="837"/>
                <a:ext cx="3599" cy="270"/>
                <a:chOff x="1978" y="801"/>
                <a:chExt cx="3599" cy="270"/>
              </a:xfrm>
            </p:grpSpPr>
            <p:sp>
              <p:nvSpPr>
                <p:cNvPr id="28725" name="Rectangle 8"/>
                <p:cNvSpPr>
                  <a:spLocks noChangeArrowheads="1"/>
                </p:cNvSpPr>
                <p:nvPr/>
              </p:nvSpPr>
              <p:spPr bwMode="auto">
                <a:xfrm>
                  <a:off x="1978" y="873"/>
                  <a:ext cx="3599" cy="176"/>
                </a:xfrm>
                <a:prstGeom prst="rect">
                  <a:avLst/>
                </a:prstGeom>
                <a:solidFill>
                  <a:srgbClr val="FFFF00"/>
                </a:solidFill>
                <a:ln w="19050">
                  <a:solidFill>
                    <a:schemeClr val="tx1"/>
                  </a:solidFill>
                  <a:miter lim="800000"/>
                  <a:headEnd/>
                  <a:tailEnd/>
                </a:ln>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grpSp>
              <p:nvGrpSpPr>
                <p:cNvPr id="28726" name="Group 10"/>
                <p:cNvGrpSpPr>
                  <a:grpSpLocks/>
                </p:cNvGrpSpPr>
                <p:nvPr/>
              </p:nvGrpSpPr>
              <p:grpSpPr bwMode="auto">
                <a:xfrm>
                  <a:off x="1979" y="801"/>
                  <a:ext cx="624" cy="270"/>
                  <a:chOff x="1979" y="801"/>
                  <a:chExt cx="624" cy="270"/>
                </a:xfrm>
              </p:grpSpPr>
              <p:sp>
                <p:nvSpPr>
                  <p:cNvPr id="28727" name="Rectangle 11"/>
                  <p:cNvSpPr>
                    <a:spLocks noChangeArrowheads="1"/>
                  </p:cNvSpPr>
                  <p:nvPr/>
                </p:nvSpPr>
                <p:spPr bwMode="auto">
                  <a:xfrm>
                    <a:off x="1979" y="874"/>
                    <a:ext cx="624" cy="17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sp>
                <p:nvSpPr>
                  <p:cNvPr id="28728" name="Rectangle 12"/>
                  <p:cNvSpPr>
                    <a:spLocks noChangeArrowheads="1"/>
                  </p:cNvSpPr>
                  <p:nvPr/>
                </p:nvSpPr>
                <p:spPr bwMode="auto">
                  <a:xfrm>
                    <a:off x="2161" y="801"/>
                    <a:ext cx="30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650">
                        <a:solidFill>
                          <a:srgbClr val="0000FF"/>
                        </a:solidFill>
                      </a:rPr>
                      <a:t>op</a:t>
                    </a:r>
                  </a:p>
                </p:txBody>
              </p:sp>
            </p:grpSp>
          </p:grpSp>
          <p:sp>
            <p:nvSpPr>
              <p:cNvPr id="28724" name="Text Box 41"/>
              <p:cNvSpPr txBox="1">
                <a:spLocks noChangeArrowheads="1"/>
              </p:cNvSpPr>
              <p:nvPr/>
            </p:nvSpPr>
            <p:spPr bwMode="auto">
              <a:xfrm>
                <a:off x="3876" y="458"/>
                <a:ext cx="1243"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lang="en-US" altLang="zh-CN" sz="1650">
                    <a:solidFill>
                      <a:schemeClr val="accent2"/>
                    </a:solidFill>
                  </a:rPr>
                  <a:t> </a:t>
                </a:r>
                <a:endParaRPr lang="zh-CN" altLang="en-US" sz="1650">
                  <a:solidFill>
                    <a:schemeClr val="accent2"/>
                  </a:solidFill>
                </a:endParaRPr>
              </a:p>
            </p:txBody>
          </p:sp>
        </p:grpSp>
        <p:sp>
          <p:nvSpPr>
            <p:cNvPr id="28722" name="Rectangle 12"/>
            <p:cNvSpPr>
              <a:spLocks noChangeArrowheads="1"/>
            </p:cNvSpPr>
            <p:nvPr/>
          </p:nvSpPr>
          <p:spPr bwMode="auto">
            <a:xfrm>
              <a:off x="6790501" y="2777162"/>
              <a:ext cx="1778143" cy="42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650">
                  <a:solidFill>
                    <a:srgbClr val="0000FF"/>
                  </a:solidFill>
                </a:rPr>
                <a:t>Address</a:t>
              </a:r>
            </a:p>
          </p:txBody>
        </p:sp>
      </p:grpSp>
      <p:sp>
        <p:nvSpPr>
          <p:cNvPr id="133" name="云形标注 132"/>
          <p:cNvSpPr/>
          <p:nvPr/>
        </p:nvSpPr>
        <p:spPr>
          <a:xfrm>
            <a:off x="339373" y="4156568"/>
            <a:ext cx="1901675" cy="710895"/>
          </a:xfrm>
          <a:prstGeom prst="cloudCallou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accent3">
                    <a:lumMod val="75000"/>
                  </a:schemeClr>
                </a:solidFill>
                <a:latin typeface="Microsoft YaHei" charset="-122"/>
                <a:ea typeface="Microsoft YaHei" charset="-122"/>
                <a:cs typeface="Microsoft YaHei" charset="-122"/>
              </a:rPr>
              <a:t>如何寻址？</a:t>
            </a:r>
          </a:p>
        </p:txBody>
      </p:sp>
      <p:pic>
        <p:nvPicPr>
          <p:cNvPr id="135" name="Picture 4" descr="http://img.qoocc.com/news/picture/22b3319720530cfb10af237b34f69f8a.jpg"/>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336992" y="5007975"/>
            <a:ext cx="750191" cy="751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17120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2"/>
                                        </p:tgtEl>
                                        <p:attrNameLst>
                                          <p:attrName>style.visibility</p:attrName>
                                        </p:attrNameLst>
                                      </p:cBhvr>
                                      <p:to>
                                        <p:strVal val="visible"/>
                                      </p:to>
                                    </p:set>
                                    <p:animEffect transition="in" filter="blinds(horizontal)">
                                      <p:cBhvr>
                                        <p:cTn id="7" dur="500"/>
                                        <p:tgtEl>
                                          <p:spTgt spid="172"/>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par>
                          <p:cTn id="12" fill="hold" nodeType="afterGroup">
                            <p:stCondLst>
                              <p:cond delay="1500"/>
                            </p:stCondLst>
                            <p:childTnLst>
                              <p:par>
                                <p:cTn id="13" presetID="1" presetClass="entr" presetSubtype="0" fill="hold" grpId="0" nodeType="afterEffect">
                                  <p:stCondLst>
                                    <p:cond delay="0"/>
                                  </p:stCondLst>
                                  <p:childTnLst>
                                    <p:set>
                                      <p:cBhvr>
                                        <p:cTn id="14" dur="1" fill="hold">
                                          <p:stCondLst>
                                            <p:cond delay="0"/>
                                          </p:stCondLst>
                                        </p:cTn>
                                        <p:tgtEl>
                                          <p:spTgt spid="169"/>
                                        </p:tgtEl>
                                        <p:attrNameLst>
                                          <p:attrName>style.visibility</p:attrName>
                                        </p:attrNameLst>
                                      </p:cBhvr>
                                      <p:to>
                                        <p:strVal val="visible"/>
                                      </p:to>
                                    </p:set>
                                  </p:childTnLst>
                                </p:cTn>
                              </p:par>
                            </p:childTnLst>
                          </p:cTn>
                        </p:par>
                        <p:par>
                          <p:cTn id="15" fill="hold" nodeType="afterGroup">
                            <p:stCondLst>
                              <p:cond delay="1500"/>
                            </p:stCondLst>
                            <p:childTnLst>
                              <p:par>
                                <p:cTn id="16" presetID="9" presetClass="entr" presetSubtype="0" fill="hold" nodeType="afterEffect">
                                  <p:stCondLst>
                                    <p:cond delay="0"/>
                                  </p:stCondLst>
                                  <p:childTnLst>
                                    <p:set>
                                      <p:cBhvr>
                                        <p:cTn id="17" dur="1" fill="hold">
                                          <p:stCondLst>
                                            <p:cond delay="0"/>
                                          </p:stCondLst>
                                        </p:cTn>
                                        <p:tgtEl>
                                          <p:spTgt spid="171"/>
                                        </p:tgtEl>
                                        <p:attrNameLst>
                                          <p:attrName>style.visibility</p:attrName>
                                        </p:attrNameLst>
                                      </p:cBhvr>
                                      <p:to>
                                        <p:strVal val="visible"/>
                                      </p:to>
                                    </p:set>
                                    <p:animEffect transition="in" filter="dissolve">
                                      <p:cBhvr>
                                        <p:cTn id="18" dur="500"/>
                                        <p:tgtEl>
                                          <p:spTgt spid="171"/>
                                        </p:tgtEl>
                                      </p:cBhvr>
                                    </p:animEffect>
                                  </p:childTnLst>
                                </p:cTn>
                              </p:par>
                            </p:childTnLst>
                          </p:cTn>
                        </p:par>
                        <p:par>
                          <p:cTn id="19" fill="hold" nodeType="afterGroup">
                            <p:stCondLst>
                              <p:cond delay="2000"/>
                            </p:stCondLst>
                            <p:childTnLst>
                              <p:par>
                                <p:cTn id="20" presetID="1" presetClass="entr" presetSubtype="0" fill="hold" grpId="0" nodeType="afterEffect">
                                  <p:stCondLst>
                                    <p:cond delay="0"/>
                                  </p:stCondLst>
                                  <p:childTnLst>
                                    <p:set>
                                      <p:cBhvr>
                                        <p:cTn id="21" dur="1" fill="hold">
                                          <p:stCondLst>
                                            <p:cond delay="0"/>
                                          </p:stCondLst>
                                        </p:cTn>
                                        <p:tgtEl>
                                          <p:spTgt spid="168"/>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mph" presetSubtype="0" grpId="0" nodeType="clickEffect">
                                  <p:stCondLst>
                                    <p:cond delay="0"/>
                                  </p:stCondLst>
                                  <p:iterate type="lt">
                                    <p:tmAbs val="0"/>
                                  </p:iterate>
                                  <p:childTnLst>
                                    <p:set>
                                      <p:cBhvr rctx="PPT">
                                        <p:cTn id="25" dur="indefinite"/>
                                        <p:tgtEl>
                                          <p:spTgt spid="21"/>
                                        </p:tgtEl>
                                        <p:attrNameLst>
                                          <p:attrName>style.opacity</p:attrName>
                                        </p:attrNameLst>
                                      </p:cBhvr>
                                      <p:to>
                                        <p:strVal val="0.05"/>
                                      </p:to>
                                    </p:set>
                                    <p:animEffect filter="image" prLst="opacity: 0.05">
                                      <p:cBhvr rctx="IE">
                                        <p:cTn id="26" dur="indefinite"/>
                                        <p:tgtEl>
                                          <p:spTgt spid="21"/>
                                        </p:tgtEl>
                                      </p:cBhvr>
                                    </p:animEffect>
                                  </p:childTnLst>
                                </p:cTn>
                              </p:par>
                              <p:par>
                                <p:cTn id="27" presetID="9" presetClass="emph" presetSubtype="0" nodeType="withEffect">
                                  <p:stCondLst>
                                    <p:cond delay="0"/>
                                  </p:stCondLst>
                                  <p:childTnLst>
                                    <p:set>
                                      <p:cBhvr rctx="PPT">
                                        <p:cTn id="28" dur="indefinite"/>
                                        <p:tgtEl>
                                          <p:spTgt spid="2"/>
                                        </p:tgtEl>
                                        <p:attrNameLst>
                                          <p:attrName>style.opacity</p:attrName>
                                        </p:attrNameLst>
                                      </p:cBhvr>
                                      <p:to>
                                        <p:strVal val="0.05"/>
                                      </p:to>
                                    </p:set>
                                    <p:animEffect filter="image" prLst="opacity: 0.05">
                                      <p:cBhvr rctx="IE">
                                        <p:cTn id="29" dur="indefinite"/>
                                        <p:tgtEl>
                                          <p:spTgt spid="2"/>
                                        </p:tgtEl>
                                      </p:cBhvr>
                                    </p:animEffect>
                                  </p:childTnLst>
                                </p:cTn>
                              </p:par>
                              <p:par>
                                <p:cTn id="30" presetID="9" presetClass="emph" presetSubtype="0" grpId="1" nodeType="withEffect">
                                  <p:stCondLst>
                                    <p:cond delay="0"/>
                                  </p:stCondLst>
                                  <p:iterate type="lt">
                                    <p:tmAbs val="0"/>
                                  </p:iterate>
                                  <p:childTnLst>
                                    <p:set>
                                      <p:cBhvr rctx="PPT">
                                        <p:cTn id="31" dur="indefinite"/>
                                        <p:tgtEl>
                                          <p:spTgt spid="21"/>
                                        </p:tgtEl>
                                        <p:attrNameLst>
                                          <p:attrName>style.opacity</p:attrName>
                                        </p:attrNameLst>
                                      </p:cBhvr>
                                      <p:to>
                                        <p:strVal val="0.1"/>
                                      </p:to>
                                    </p:set>
                                    <p:animEffect filter="image" prLst="opacity: 0.1">
                                      <p:cBhvr rctx="IE">
                                        <p:cTn id="32" dur="indefinite"/>
                                        <p:tgtEl>
                                          <p:spTgt spid="21"/>
                                        </p:tgtEl>
                                      </p:cBhvr>
                                    </p:animEffect>
                                  </p:childTnLst>
                                </p:cTn>
                              </p:par>
                              <p:par>
                                <p:cTn id="33" presetID="9" presetClass="emph" presetSubtype="0" grpId="1" nodeType="withEffect">
                                  <p:stCondLst>
                                    <p:cond delay="0"/>
                                  </p:stCondLst>
                                  <p:childTnLst>
                                    <p:set>
                                      <p:cBhvr rctx="PPT">
                                        <p:cTn id="34" dur="indefinite"/>
                                        <p:tgtEl>
                                          <p:spTgt spid="168"/>
                                        </p:tgtEl>
                                        <p:attrNameLst>
                                          <p:attrName>style.opacity</p:attrName>
                                        </p:attrNameLst>
                                      </p:cBhvr>
                                      <p:to>
                                        <p:strVal val="0.05"/>
                                      </p:to>
                                    </p:set>
                                    <p:animEffect filter="image" prLst="opacity: 0.05">
                                      <p:cBhvr rctx="IE">
                                        <p:cTn id="35" dur="indefinite"/>
                                        <p:tgtEl>
                                          <p:spTgt spid="168"/>
                                        </p:tgtEl>
                                      </p:cBhvr>
                                    </p:animEffect>
                                  </p:childTnLst>
                                </p:cTn>
                              </p:par>
                              <p:par>
                                <p:cTn id="36" presetID="9" presetClass="emph" presetSubtype="0" grpId="1" nodeType="withEffect">
                                  <p:stCondLst>
                                    <p:cond delay="0"/>
                                  </p:stCondLst>
                                  <p:childTnLst>
                                    <p:set>
                                      <p:cBhvr rctx="PPT">
                                        <p:cTn id="37" dur="indefinite"/>
                                        <p:tgtEl>
                                          <p:spTgt spid="169"/>
                                        </p:tgtEl>
                                        <p:attrNameLst>
                                          <p:attrName>style.opacity</p:attrName>
                                        </p:attrNameLst>
                                      </p:cBhvr>
                                      <p:to>
                                        <p:strVal val="0.05"/>
                                      </p:to>
                                    </p:set>
                                    <p:animEffect filter="image" prLst="opacity: 0.05">
                                      <p:cBhvr rctx="IE">
                                        <p:cTn id="38" dur="indefinite"/>
                                        <p:tgtEl>
                                          <p:spTgt spid="169"/>
                                        </p:tgtEl>
                                      </p:cBhvr>
                                    </p:animEffect>
                                  </p:childTnLst>
                                </p:cTn>
                              </p:par>
                              <p:par>
                                <p:cTn id="39" presetID="9" presetClass="emph" presetSubtype="0" nodeType="withEffect">
                                  <p:stCondLst>
                                    <p:cond delay="0"/>
                                  </p:stCondLst>
                                  <p:childTnLst>
                                    <p:set>
                                      <p:cBhvr rctx="PPT">
                                        <p:cTn id="40" dur="indefinite"/>
                                        <p:tgtEl>
                                          <p:spTgt spid="171"/>
                                        </p:tgtEl>
                                        <p:attrNameLst>
                                          <p:attrName>style.opacity</p:attrName>
                                        </p:attrNameLst>
                                      </p:cBhvr>
                                      <p:to>
                                        <p:strVal val="0.05"/>
                                      </p:to>
                                    </p:set>
                                    <p:animEffect filter="image" prLst="opacity: 0.05">
                                      <p:cBhvr rctx="IE">
                                        <p:cTn id="41" dur="indefinite"/>
                                        <p:tgtEl>
                                          <p:spTgt spid="171"/>
                                        </p:tgtEl>
                                      </p:cBhvr>
                                    </p:animEffect>
                                  </p:childTnLst>
                                </p:cTn>
                              </p:par>
                              <p:par>
                                <p:cTn id="42" presetID="9" presetClass="emph" presetSubtype="0" nodeType="withEffect">
                                  <p:stCondLst>
                                    <p:cond delay="0"/>
                                  </p:stCondLst>
                                  <p:childTnLst>
                                    <p:set>
                                      <p:cBhvr rctx="PPT">
                                        <p:cTn id="43" dur="indefinite"/>
                                        <p:tgtEl>
                                          <p:spTgt spid="2"/>
                                        </p:tgtEl>
                                        <p:attrNameLst>
                                          <p:attrName>style.opacity</p:attrName>
                                        </p:attrNameLst>
                                      </p:cBhvr>
                                      <p:to>
                                        <p:strVal val="0.05"/>
                                      </p:to>
                                    </p:set>
                                    <p:animEffect filter="image" prLst="opacity: 0.05">
                                      <p:cBhvr rctx="IE">
                                        <p:cTn id="44" dur="indefinite"/>
                                        <p:tgtEl>
                                          <p:spTgt spid="2"/>
                                        </p:tgtEl>
                                      </p:cBhvr>
                                    </p:animEffect>
                                  </p:childTnLst>
                                </p:cTn>
                              </p:par>
                              <p:par>
                                <p:cTn id="45" presetID="9" presetClass="emph" presetSubtype="0" grpId="1" nodeType="withEffect">
                                  <p:stCondLst>
                                    <p:cond delay="0"/>
                                  </p:stCondLst>
                                  <p:childTnLst>
                                    <p:set>
                                      <p:cBhvr rctx="PPT">
                                        <p:cTn id="46" dur="indefinite"/>
                                        <p:tgtEl>
                                          <p:spTgt spid="172"/>
                                        </p:tgtEl>
                                        <p:attrNameLst>
                                          <p:attrName>style.opacity</p:attrName>
                                        </p:attrNameLst>
                                      </p:cBhvr>
                                      <p:to>
                                        <p:strVal val="0.05"/>
                                      </p:to>
                                    </p:set>
                                    <p:animEffect filter="image" prLst="opacity: 0.05">
                                      <p:cBhvr rctx="IE">
                                        <p:cTn id="47" dur="indefinite"/>
                                        <p:tgtEl>
                                          <p:spTgt spid="172"/>
                                        </p:tgtEl>
                                      </p:cBhvr>
                                    </p:animEffect>
                                  </p:childTnLst>
                                </p:cTn>
                              </p:par>
                            </p:childTnLst>
                          </p:cTn>
                        </p:par>
                        <p:par>
                          <p:cTn id="48" fill="hold" nodeType="afterGroup">
                            <p:stCondLst>
                              <p:cond delay="0"/>
                            </p:stCondLst>
                            <p:childTnLst>
                              <p:par>
                                <p:cTn id="49" presetID="3" presetClass="entr" presetSubtype="10" fill="hold" grpId="0" nodeType="afterEffect">
                                  <p:stCondLst>
                                    <p:cond delay="0"/>
                                  </p:stCondLst>
                                  <p:childTnLst>
                                    <p:set>
                                      <p:cBhvr>
                                        <p:cTn id="50" dur="1" fill="hold">
                                          <p:stCondLst>
                                            <p:cond delay="0"/>
                                          </p:stCondLst>
                                        </p:cTn>
                                        <p:tgtEl>
                                          <p:spTgt spid="202"/>
                                        </p:tgtEl>
                                        <p:attrNameLst>
                                          <p:attrName>style.visibility</p:attrName>
                                        </p:attrNameLst>
                                      </p:cBhvr>
                                      <p:to>
                                        <p:strVal val="visible"/>
                                      </p:to>
                                    </p:set>
                                    <p:animEffect transition="in" filter="blinds(horizontal)">
                                      <p:cBhvr>
                                        <p:cTn id="51" dur="500"/>
                                        <p:tgtEl>
                                          <p:spTgt spid="202"/>
                                        </p:tgtEl>
                                      </p:cBhvr>
                                    </p:animEffect>
                                  </p:childTnLst>
                                </p:cTn>
                              </p:par>
                            </p:childTnLst>
                          </p:cTn>
                        </p:par>
                        <p:par>
                          <p:cTn id="52" fill="hold" nodeType="afterGroup">
                            <p:stCondLst>
                              <p:cond delay="500"/>
                            </p:stCondLst>
                            <p:childTnLst>
                              <p:par>
                                <p:cTn id="53" presetID="10" presetClass="entr" presetSubtype="0" fill="hold" nodeType="after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1000"/>
                                        <p:tgtEl>
                                          <p:spTgt spid="1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01"/>
                                        </p:tgtEl>
                                        <p:attrNameLst>
                                          <p:attrName>style.visibility</p:attrName>
                                        </p:attrNameLst>
                                      </p:cBhvr>
                                      <p:to>
                                        <p:strVal val="visible"/>
                                      </p:to>
                                    </p:set>
                                    <p:animEffect transition="in" filter="fade">
                                      <p:cBhvr>
                                        <p:cTn id="58" dur="1000"/>
                                        <p:tgtEl>
                                          <p:spTgt spid="20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00"/>
                                        </p:tgtEl>
                                        <p:attrNameLst>
                                          <p:attrName>style.visibility</p:attrName>
                                        </p:attrNameLst>
                                      </p:cBhvr>
                                      <p:to>
                                        <p:strVal val="visible"/>
                                      </p:to>
                                    </p:set>
                                    <p:animEffect transition="in" filter="fade">
                                      <p:cBhvr>
                                        <p:cTn id="61" dur="1000"/>
                                        <p:tgtEl>
                                          <p:spTgt spid="200"/>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08"/>
                                        </p:tgtEl>
                                        <p:attrNameLst>
                                          <p:attrName>style.visibility</p:attrName>
                                        </p:attrNameLst>
                                      </p:cBhvr>
                                      <p:to>
                                        <p:strVal val="visible"/>
                                      </p:to>
                                    </p:set>
                                  </p:childTnLst>
                                </p:cTn>
                              </p:par>
                            </p:childTnLst>
                          </p:cTn>
                        </p:par>
                        <p:par>
                          <p:cTn id="66" fill="hold" nodeType="afterGroup">
                            <p:stCondLst>
                              <p:cond delay="0"/>
                            </p:stCondLst>
                            <p:childTnLst>
                              <p:par>
                                <p:cTn id="67" presetID="10" presetClass="entr" presetSubtype="0" fill="hold" nodeType="after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childTnLst>
                                </p:cTn>
                              </p:par>
                              <p:par>
                                <p:cTn id="70" presetID="1" presetClass="entr" presetSubtype="0" fill="hold" grpId="0" nodeType="withEffect">
                                  <p:stCondLst>
                                    <p:cond delay="0"/>
                                  </p:stCondLst>
                                  <p:childTnLst>
                                    <p:set>
                                      <p:cBhvr>
                                        <p:cTn id="71" dur="1" fill="hold">
                                          <p:stCondLst>
                                            <p:cond delay="0"/>
                                          </p:stCondLst>
                                        </p:cTn>
                                        <p:tgtEl>
                                          <p:spTgt spid="237"/>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36"/>
                                        </p:tgtEl>
                                        <p:attrNameLst>
                                          <p:attrName>style.visibility</p:attrName>
                                        </p:attrNameLst>
                                      </p:cBhvr>
                                      <p:to>
                                        <p:strVal val="visible"/>
                                      </p:to>
                                    </p:set>
                                  </p:childTnLst>
                                </p:cTn>
                              </p:par>
                              <p:par>
                                <p:cTn id="74" presetID="55" presetClass="entr" presetSubtype="0" fill="hold" nodeType="withEffect">
                                  <p:stCondLst>
                                    <p:cond delay="0"/>
                                  </p:stCondLst>
                                  <p:childTnLst>
                                    <p:set>
                                      <p:cBhvr>
                                        <p:cTn id="75" dur="1" fill="hold">
                                          <p:stCondLst>
                                            <p:cond delay="0"/>
                                          </p:stCondLst>
                                        </p:cTn>
                                        <p:tgtEl>
                                          <p:spTgt spid="257"/>
                                        </p:tgtEl>
                                        <p:attrNameLst>
                                          <p:attrName>style.visibility</p:attrName>
                                        </p:attrNameLst>
                                      </p:cBhvr>
                                      <p:to>
                                        <p:strVal val="visible"/>
                                      </p:to>
                                    </p:set>
                                    <p:anim calcmode="lin" valueType="num">
                                      <p:cBhvr>
                                        <p:cTn id="76" dur="1000" fill="hold"/>
                                        <p:tgtEl>
                                          <p:spTgt spid="257"/>
                                        </p:tgtEl>
                                        <p:attrNameLst>
                                          <p:attrName>ppt_w</p:attrName>
                                        </p:attrNameLst>
                                      </p:cBhvr>
                                      <p:tavLst>
                                        <p:tav tm="0">
                                          <p:val>
                                            <p:strVal val="#ppt_w*0.70"/>
                                          </p:val>
                                        </p:tav>
                                        <p:tav tm="100000">
                                          <p:val>
                                            <p:strVal val="#ppt_w"/>
                                          </p:val>
                                        </p:tav>
                                      </p:tavLst>
                                    </p:anim>
                                    <p:anim calcmode="lin" valueType="num">
                                      <p:cBhvr>
                                        <p:cTn id="77" dur="1000" fill="hold"/>
                                        <p:tgtEl>
                                          <p:spTgt spid="257"/>
                                        </p:tgtEl>
                                        <p:attrNameLst>
                                          <p:attrName>ppt_h</p:attrName>
                                        </p:attrNameLst>
                                      </p:cBhvr>
                                      <p:tavLst>
                                        <p:tav tm="0">
                                          <p:val>
                                            <p:strVal val="#ppt_h"/>
                                          </p:val>
                                        </p:tav>
                                        <p:tav tm="100000">
                                          <p:val>
                                            <p:strVal val="#ppt_h"/>
                                          </p:val>
                                        </p:tav>
                                      </p:tavLst>
                                    </p:anim>
                                    <p:animEffect transition="in" filter="fade">
                                      <p:cBhvr>
                                        <p:cTn id="78" dur="1000"/>
                                        <p:tgtEl>
                                          <p:spTgt spid="257"/>
                                        </p:tgtEl>
                                      </p:cBhvr>
                                    </p:animEffect>
                                  </p:childTnLst>
                                </p:cTn>
                              </p:par>
                              <p:par>
                                <p:cTn id="79" presetID="55" presetClass="entr" presetSubtype="0" fill="hold" nodeType="withEffect">
                                  <p:stCondLst>
                                    <p:cond delay="0"/>
                                  </p:stCondLst>
                                  <p:childTnLst>
                                    <p:set>
                                      <p:cBhvr>
                                        <p:cTn id="80" dur="1" fill="hold">
                                          <p:stCondLst>
                                            <p:cond delay="0"/>
                                          </p:stCondLst>
                                        </p:cTn>
                                        <p:tgtEl>
                                          <p:spTgt spid="255"/>
                                        </p:tgtEl>
                                        <p:attrNameLst>
                                          <p:attrName>style.visibility</p:attrName>
                                        </p:attrNameLst>
                                      </p:cBhvr>
                                      <p:to>
                                        <p:strVal val="visible"/>
                                      </p:to>
                                    </p:set>
                                    <p:anim calcmode="lin" valueType="num">
                                      <p:cBhvr>
                                        <p:cTn id="81" dur="1000" fill="hold"/>
                                        <p:tgtEl>
                                          <p:spTgt spid="255"/>
                                        </p:tgtEl>
                                        <p:attrNameLst>
                                          <p:attrName>ppt_w</p:attrName>
                                        </p:attrNameLst>
                                      </p:cBhvr>
                                      <p:tavLst>
                                        <p:tav tm="0">
                                          <p:val>
                                            <p:strVal val="#ppt_w*0.70"/>
                                          </p:val>
                                        </p:tav>
                                        <p:tav tm="100000">
                                          <p:val>
                                            <p:strVal val="#ppt_w"/>
                                          </p:val>
                                        </p:tav>
                                      </p:tavLst>
                                    </p:anim>
                                    <p:anim calcmode="lin" valueType="num">
                                      <p:cBhvr>
                                        <p:cTn id="82" dur="1000" fill="hold"/>
                                        <p:tgtEl>
                                          <p:spTgt spid="255"/>
                                        </p:tgtEl>
                                        <p:attrNameLst>
                                          <p:attrName>ppt_h</p:attrName>
                                        </p:attrNameLst>
                                      </p:cBhvr>
                                      <p:tavLst>
                                        <p:tav tm="0">
                                          <p:val>
                                            <p:strVal val="#ppt_h"/>
                                          </p:val>
                                        </p:tav>
                                        <p:tav tm="100000">
                                          <p:val>
                                            <p:strVal val="#ppt_h"/>
                                          </p:val>
                                        </p:tav>
                                      </p:tavLst>
                                    </p:anim>
                                    <p:animEffect transition="in" filter="fade">
                                      <p:cBhvr>
                                        <p:cTn id="83" dur="1000"/>
                                        <p:tgtEl>
                                          <p:spTgt spid="255"/>
                                        </p:tgtEl>
                                      </p:cBhvr>
                                    </p:animEffect>
                                  </p:childTnLst>
                                </p:cTn>
                              </p:par>
                              <p:par>
                                <p:cTn id="84" presetID="1" presetClass="entr" presetSubtype="0" fill="hold" grpId="0" nodeType="withEffect">
                                  <p:stCondLst>
                                    <p:cond delay="0"/>
                                  </p:stCondLst>
                                  <p:childTnLst>
                                    <p:set>
                                      <p:cBhvr>
                                        <p:cTn id="85" dur="1" fill="hold">
                                          <p:stCondLst>
                                            <p:cond delay="0"/>
                                          </p:stCondLst>
                                        </p:cTn>
                                        <p:tgtEl>
                                          <p:spTgt spid="241"/>
                                        </p:tgtEl>
                                        <p:attrNameLst>
                                          <p:attrName>style.visibility</p:attrName>
                                        </p:attrNameLst>
                                      </p:cBhvr>
                                      <p:to>
                                        <p:strVal val="visible"/>
                                      </p:to>
                                    </p:set>
                                  </p:childTnLst>
                                </p:cTn>
                              </p:par>
                              <p:par>
                                <p:cTn id="86" presetID="55" presetClass="entr" presetSubtype="0" fill="hold" nodeType="withEffect">
                                  <p:stCondLst>
                                    <p:cond delay="0"/>
                                  </p:stCondLst>
                                  <p:childTnLst>
                                    <p:set>
                                      <p:cBhvr>
                                        <p:cTn id="87" dur="1" fill="hold">
                                          <p:stCondLst>
                                            <p:cond delay="0"/>
                                          </p:stCondLst>
                                        </p:cTn>
                                        <p:tgtEl>
                                          <p:spTgt spid="304"/>
                                        </p:tgtEl>
                                        <p:attrNameLst>
                                          <p:attrName>style.visibility</p:attrName>
                                        </p:attrNameLst>
                                      </p:cBhvr>
                                      <p:to>
                                        <p:strVal val="visible"/>
                                      </p:to>
                                    </p:set>
                                    <p:anim calcmode="lin" valueType="num">
                                      <p:cBhvr>
                                        <p:cTn id="88" dur="1000" fill="hold"/>
                                        <p:tgtEl>
                                          <p:spTgt spid="304"/>
                                        </p:tgtEl>
                                        <p:attrNameLst>
                                          <p:attrName>ppt_w</p:attrName>
                                        </p:attrNameLst>
                                      </p:cBhvr>
                                      <p:tavLst>
                                        <p:tav tm="0">
                                          <p:val>
                                            <p:strVal val="#ppt_w*0.70"/>
                                          </p:val>
                                        </p:tav>
                                        <p:tav tm="100000">
                                          <p:val>
                                            <p:strVal val="#ppt_w"/>
                                          </p:val>
                                        </p:tav>
                                      </p:tavLst>
                                    </p:anim>
                                    <p:anim calcmode="lin" valueType="num">
                                      <p:cBhvr>
                                        <p:cTn id="89" dur="1000" fill="hold"/>
                                        <p:tgtEl>
                                          <p:spTgt spid="304"/>
                                        </p:tgtEl>
                                        <p:attrNameLst>
                                          <p:attrName>ppt_h</p:attrName>
                                        </p:attrNameLst>
                                      </p:cBhvr>
                                      <p:tavLst>
                                        <p:tav tm="0">
                                          <p:val>
                                            <p:strVal val="#ppt_h"/>
                                          </p:val>
                                        </p:tav>
                                        <p:tav tm="100000">
                                          <p:val>
                                            <p:strVal val="#ppt_h"/>
                                          </p:val>
                                        </p:tav>
                                      </p:tavLst>
                                    </p:anim>
                                    <p:animEffect transition="in" filter="fade">
                                      <p:cBhvr>
                                        <p:cTn id="90" dur="1000"/>
                                        <p:tgtEl>
                                          <p:spTgt spid="304"/>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58"/>
                                        </p:tgtEl>
                                        <p:attrNameLst>
                                          <p:attrName>style.visibility</p:attrName>
                                        </p:attrNameLst>
                                      </p:cBhvr>
                                      <p:to>
                                        <p:strVal val="visible"/>
                                      </p:to>
                                    </p:set>
                                    <p:animEffect transition="in" filter="fade">
                                      <p:cBhvr>
                                        <p:cTn id="93" dur="1000"/>
                                        <p:tgtEl>
                                          <p:spTgt spid="258"/>
                                        </p:tgtEl>
                                      </p:cBhvr>
                                    </p:animEffect>
                                  </p:childTnLst>
                                </p:cTn>
                              </p:par>
                              <p:par>
                                <p:cTn id="94" presetID="10" presetClass="entr" presetSubtype="0" fill="hold" nodeType="withEffect">
                                  <p:stCondLst>
                                    <p:cond delay="0"/>
                                  </p:stCondLst>
                                  <p:childTnLst>
                                    <p:set>
                                      <p:cBhvr>
                                        <p:cTn id="95" dur="1" fill="hold">
                                          <p:stCondLst>
                                            <p:cond delay="0"/>
                                          </p:stCondLst>
                                        </p:cTn>
                                        <p:tgtEl>
                                          <p:spTgt spid="263"/>
                                        </p:tgtEl>
                                        <p:attrNameLst>
                                          <p:attrName>style.visibility</p:attrName>
                                        </p:attrNameLst>
                                      </p:cBhvr>
                                      <p:to>
                                        <p:strVal val="visible"/>
                                      </p:to>
                                    </p:set>
                                    <p:animEffect transition="in" filter="fade">
                                      <p:cBhvr>
                                        <p:cTn id="96" dur="1000"/>
                                        <p:tgtEl>
                                          <p:spTgt spid="263"/>
                                        </p:tgtEl>
                                      </p:cBhvr>
                                    </p:animEffect>
                                  </p:childTnLst>
                                </p:cTn>
                              </p:par>
                              <p:par>
                                <p:cTn id="97" presetID="10" presetClass="entr" presetSubtype="0" fill="hold" nodeType="withEffect">
                                  <p:stCondLst>
                                    <p:cond delay="0"/>
                                  </p:stCondLst>
                                  <p:childTnLst>
                                    <p:set>
                                      <p:cBhvr>
                                        <p:cTn id="98" dur="1" fill="hold">
                                          <p:stCondLst>
                                            <p:cond delay="0"/>
                                          </p:stCondLst>
                                        </p:cTn>
                                        <p:tgtEl>
                                          <p:spTgt spid="276"/>
                                        </p:tgtEl>
                                        <p:attrNameLst>
                                          <p:attrName>style.visibility</p:attrName>
                                        </p:attrNameLst>
                                      </p:cBhvr>
                                      <p:to>
                                        <p:strVal val="visible"/>
                                      </p:to>
                                    </p:set>
                                    <p:animEffect transition="in" filter="fade">
                                      <p:cBhvr>
                                        <p:cTn id="99" dur="1000"/>
                                        <p:tgtEl>
                                          <p:spTgt spid="276"/>
                                        </p:tgtEl>
                                      </p:cBhvr>
                                    </p:animEffect>
                                  </p:childTnLst>
                                </p:cTn>
                              </p:par>
                              <p:par>
                                <p:cTn id="100" presetID="10" presetClass="entr" presetSubtype="0" fill="hold" nodeType="withEffect">
                                  <p:stCondLst>
                                    <p:cond delay="0"/>
                                  </p:stCondLst>
                                  <p:childTnLst>
                                    <p:set>
                                      <p:cBhvr>
                                        <p:cTn id="101" dur="1" fill="hold">
                                          <p:stCondLst>
                                            <p:cond delay="0"/>
                                          </p:stCondLst>
                                        </p:cTn>
                                        <p:tgtEl>
                                          <p:spTgt spid="277"/>
                                        </p:tgtEl>
                                        <p:attrNameLst>
                                          <p:attrName>style.visibility</p:attrName>
                                        </p:attrNameLst>
                                      </p:cBhvr>
                                      <p:to>
                                        <p:strVal val="visible"/>
                                      </p:to>
                                    </p:set>
                                    <p:animEffect transition="in" filter="fade">
                                      <p:cBhvr>
                                        <p:cTn id="102" dur="1000"/>
                                        <p:tgtEl>
                                          <p:spTgt spid="277"/>
                                        </p:tgtEl>
                                      </p:cBhvr>
                                    </p:animEffect>
                                  </p:childTnLst>
                                </p:cTn>
                              </p:par>
                              <p:par>
                                <p:cTn id="103" presetID="10" presetClass="entr" presetSubtype="0" fill="hold" nodeType="withEffect">
                                  <p:stCondLst>
                                    <p:cond delay="0"/>
                                  </p:stCondLst>
                                  <p:childTnLst>
                                    <p:set>
                                      <p:cBhvr>
                                        <p:cTn id="104" dur="1" fill="hold">
                                          <p:stCondLst>
                                            <p:cond delay="0"/>
                                          </p:stCondLst>
                                        </p:cTn>
                                        <p:tgtEl>
                                          <p:spTgt spid="278"/>
                                        </p:tgtEl>
                                        <p:attrNameLst>
                                          <p:attrName>style.visibility</p:attrName>
                                        </p:attrNameLst>
                                      </p:cBhvr>
                                      <p:to>
                                        <p:strVal val="visible"/>
                                      </p:to>
                                    </p:set>
                                    <p:animEffect transition="in" filter="fade">
                                      <p:cBhvr>
                                        <p:cTn id="105" dur="1000"/>
                                        <p:tgtEl>
                                          <p:spTgt spid="278"/>
                                        </p:tgtEl>
                                      </p:cBhvr>
                                    </p:animEffect>
                                  </p:childTnLst>
                                </p:cTn>
                              </p:par>
                              <p:par>
                                <p:cTn id="106" presetID="10" presetClass="entr" presetSubtype="0" fill="hold" nodeType="withEffect">
                                  <p:stCondLst>
                                    <p:cond delay="0"/>
                                  </p:stCondLst>
                                  <p:childTnLst>
                                    <p:set>
                                      <p:cBhvr>
                                        <p:cTn id="107" dur="1" fill="hold">
                                          <p:stCondLst>
                                            <p:cond delay="0"/>
                                          </p:stCondLst>
                                        </p:cTn>
                                        <p:tgtEl>
                                          <p:spTgt spid="279"/>
                                        </p:tgtEl>
                                        <p:attrNameLst>
                                          <p:attrName>style.visibility</p:attrName>
                                        </p:attrNameLst>
                                      </p:cBhvr>
                                      <p:to>
                                        <p:strVal val="visible"/>
                                      </p:to>
                                    </p:set>
                                    <p:animEffect transition="in" filter="fade">
                                      <p:cBhvr>
                                        <p:cTn id="108" dur="1000"/>
                                        <p:tgtEl>
                                          <p:spTgt spid="279"/>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280"/>
                                        </p:tgtEl>
                                        <p:attrNameLst>
                                          <p:attrName>style.visibility</p:attrName>
                                        </p:attrNameLst>
                                      </p:cBhvr>
                                      <p:to>
                                        <p:strVal val="visible"/>
                                      </p:to>
                                    </p:set>
                                    <p:animEffect transition="in" filter="fade">
                                      <p:cBhvr>
                                        <p:cTn id="111" dur="1000"/>
                                        <p:tgtEl>
                                          <p:spTgt spid="280"/>
                                        </p:tgtEl>
                                      </p:cBhvr>
                                    </p:animEffect>
                                  </p:childTnLst>
                                </p:cTn>
                              </p:par>
                              <p:par>
                                <p:cTn id="112" presetID="10" presetClass="entr" presetSubtype="0" fill="hold" nodeType="withEffect">
                                  <p:stCondLst>
                                    <p:cond delay="0"/>
                                  </p:stCondLst>
                                  <p:childTnLst>
                                    <p:set>
                                      <p:cBhvr>
                                        <p:cTn id="113" dur="1" fill="hold">
                                          <p:stCondLst>
                                            <p:cond delay="0"/>
                                          </p:stCondLst>
                                        </p:cTn>
                                        <p:tgtEl>
                                          <p:spTgt spid="288"/>
                                        </p:tgtEl>
                                        <p:attrNameLst>
                                          <p:attrName>style.visibility</p:attrName>
                                        </p:attrNameLst>
                                      </p:cBhvr>
                                      <p:to>
                                        <p:strVal val="visible"/>
                                      </p:to>
                                    </p:set>
                                    <p:animEffect transition="in" filter="fade">
                                      <p:cBhvr>
                                        <p:cTn id="114" dur="1000"/>
                                        <p:tgtEl>
                                          <p:spTgt spid="288"/>
                                        </p:tgtEl>
                                      </p:cBhvr>
                                    </p:animEffect>
                                  </p:childTnLst>
                                </p:cTn>
                              </p:par>
                              <p:par>
                                <p:cTn id="115" presetID="10" presetClass="entr" presetSubtype="0" fill="hold" nodeType="withEffect">
                                  <p:stCondLst>
                                    <p:cond delay="0"/>
                                  </p:stCondLst>
                                  <p:childTnLst>
                                    <p:set>
                                      <p:cBhvr>
                                        <p:cTn id="116" dur="1" fill="hold">
                                          <p:stCondLst>
                                            <p:cond delay="0"/>
                                          </p:stCondLst>
                                        </p:cTn>
                                        <p:tgtEl>
                                          <p:spTgt spid="289"/>
                                        </p:tgtEl>
                                        <p:attrNameLst>
                                          <p:attrName>style.visibility</p:attrName>
                                        </p:attrNameLst>
                                      </p:cBhvr>
                                      <p:to>
                                        <p:strVal val="visible"/>
                                      </p:to>
                                    </p:set>
                                    <p:animEffect transition="in" filter="fade">
                                      <p:cBhvr>
                                        <p:cTn id="117" dur="1000"/>
                                        <p:tgtEl>
                                          <p:spTgt spid="289"/>
                                        </p:tgtEl>
                                      </p:cBhvr>
                                    </p:animEffect>
                                  </p:childTnLst>
                                </p:cTn>
                              </p:par>
                              <p:par>
                                <p:cTn id="118" presetID="10" presetClass="entr" presetSubtype="0" fill="hold" nodeType="withEffect">
                                  <p:stCondLst>
                                    <p:cond delay="0"/>
                                  </p:stCondLst>
                                  <p:childTnLst>
                                    <p:set>
                                      <p:cBhvr>
                                        <p:cTn id="119" dur="1" fill="hold">
                                          <p:stCondLst>
                                            <p:cond delay="0"/>
                                          </p:stCondLst>
                                        </p:cTn>
                                        <p:tgtEl>
                                          <p:spTgt spid="296"/>
                                        </p:tgtEl>
                                        <p:attrNameLst>
                                          <p:attrName>style.visibility</p:attrName>
                                        </p:attrNameLst>
                                      </p:cBhvr>
                                      <p:to>
                                        <p:strVal val="visible"/>
                                      </p:to>
                                    </p:set>
                                    <p:animEffect transition="in" filter="fade">
                                      <p:cBhvr>
                                        <p:cTn id="120" dur="1000"/>
                                        <p:tgtEl>
                                          <p:spTgt spid="296"/>
                                        </p:tgtEl>
                                      </p:cBhvr>
                                    </p:animEffect>
                                  </p:childTnLst>
                                </p:cTn>
                              </p:par>
                              <p:par>
                                <p:cTn id="121" presetID="10" presetClass="entr" presetSubtype="0" fill="hold" nodeType="withEffect">
                                  <p:stCondLst>
                                    <p:cond delay="0"/>
                                  </p:stCondLst>
                                  <p:childTnLst>
                                    <p:set>
                                      <p:cBhvr>
                                        <p:cTn id="122" dur="1" fill="hold">
                                          <p:stCondLst>
                                            <p:cond delay="0"/>
                                          </p:stCondLst>
                                        </p:cTn>
                                        <p:tgtEl>
                                          <p:spTgt spid="297"/>
                                        </p:tgtEl>
                                        <p:attrNameLst>
                                          <p:attrName>style.visibility</p:attrName>
                                        </p:attrNameLst>
                                      </p:cBhvr>
                                      <p:to>
                                        <p:strVal val="visible"/>
                                      </p:to>
                                    </p:set>
                                    <p:animEffect transition="in" filter="fade">
                                      <p:cBhvr>
                                        <p:cTn id="123" dur="1000"/>
                                        <p:tgtEl>
                                          <p:spTgt spid="297"/>
                                        </p:tgtEl>
                                      </p:cBhvr>
                                    </p:animEffect>
                                  </p:childTnLst>
                                </p:cTn>
                              </p:par>
                              <p:par>
                                <p:cTn id="124" presetID="10" presetClass="entr" presetSubtype="0" fill="hold" nodeType="withEffect">
                                  <p:stCondLst>
                                    <p:cond delay="0"/>
                                  </p:stCondLst>
                                  <p:childTnLst>
                                    <p:set>
                                      <p:cBhvr>
                                        <p:cTn id="125" dur="1" fill="hold">
                                          <p:stCondLst>
                                            <p:cond delay="0"/>
                                          </p:stCondLst>
                                        </p:cTn>
                                        <p:tgtEl>
                                          <p:spTgt spid="299"/>
                                        </p:tgtEl>
                                        <p:attrNameLst>
                                          <p:attrName>style.visibility</p:attrName>
                                        </p:attrNameLst>
                                      </p:cBhvr>
                                      <p:to>
                                        <p:strVal val="visible"/>
                                      </p:to>
                                    </p:set>
                                    <p:animEffect transition="in" filter="fade">
                                      <p:cBhvr>
                                        <p:cTn id="126" dur="1000"/>
                                        <p:tgtEl>
                                          <p:spTgt spid="299"/>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301"/>
                                        </p:tgtEl>
                                        <p:attrNameLst>
                                          <p:attrName>style.visibility</p:attrName>
                                        </p:attrNameLst>
                                      </p:cBhvr>
                                      <p:to>
                                        <p:strVal val="visible"/>
                                      </p:to>
                                    </p:set>
                                    <p:animEffect transition="in" filter="fade">
                                      <p:cBhvr>
                                        <p:cTn id="129" dur="1000"/>
                                        <p:tgtEl>
                                          <p:spTgt spid="301"/>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303"/>
                                        </p:tgtEl>
                                        <p:attrNameLst>
                                          <p:attrName>style.visibility</p:attrName>
                                        </p:attrNameLst>
                                      </p:cBhvr>
                                      <p:to>
                                        <p:strVal val="visible"/>
                                      </p:to>
                                    </p:set>
                                    <p:animEffect transition="in" filter="fade">
                                      <p:cBhvr>
                                        <p:cTn id="132" dur="1000"/>
                                        <p:tgtEl>
                                          <p:spTgt spid="303"/>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302"/>
                                        </p:tgtEl>
                                        <p:attrNameLst>
                                          <p:attrName>style.visibility</p:attrName>
                                        </p:attrNameLst>
                                      </p:cBhvr>
                                      <p:to>
                                        <p:strVal val="visible"/>
                                      </p:to>
                                    </p:set>
                                    <p:animEffect transition="in" filter="fade">
                                      <p:cBhvr>
                                        <p:cTn id="135" dur="1000"/>
                                        <p:tgtEl>
                                          <p:spTgt spid="302"/>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281"/>
                                        </p:tgtEl>
                                        <p:attrNameLst>
                                          <p:attrName>style.visibility</p:attrName>
                                        </p:attrNameLst>
                                      </p:cBhvr>
                                      <p:to>
                                        <p:strVal val="visible"/>
                                      </p:to>
                                    </p:set>
                                    <p:animEffect transition="in" filter="fade">
                                      <p:cBhvr>
                                        <p:cTn id="138" dur="1000"/>
                                        <p:tgtEl>
                                          <p:spTgt spid="281"/>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282"/>
                                        </p:tgtEl>
                                        <p:attrNameLst>
                                          <p:attrName>style.visibility</p:attrName>
                                        </p:attrNameLst>
                                      </p:cBhvr>
                                      <p:to>
                                        <p:strVal val="visible"/>
                                      </p:to>
                                    </p:set>
                                    <p:animEffect transition="in" filter="fade">
                                      <p:cBhvr>
                                        <p:cTn id="141" dur="1000"/>
                                        <p:tgtEl>
                                          <p:spTgt spid="282"/>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3" presetClass="exit" presetSubtype="10" fill="hold" grpId="1" nodeType="clickEffect">
                                  <p:stCondLst>
                                    <p:cond delay="0"/>
                                  </p:stCondLst>
                                  <p:childTnLst>
                                    <p:animEffect transition="out" filter="blinds(horizontal)">
                                      <p:cBhvr>
                                        <p:cTn id="145" dur="500"/>
                                        <p:tgtEl>
                                          <p:spTgt spid="308"/>
                                        </p:tgtEl>
                                      </p:cBhvr>
                                    </p:animEffect>
                                    <p:set>
                                      <p:cBhvr>
                                        <p:cTn id="146" dur="1" fill="hold">
                                          <p:stCondLst>
                                            <p:cond delay="499"/>
                                          </p:stCondLst>
                                        </p:cTn>
                                        <p:tgtEl>
                                          <p:spTgt spid="308"/>
                                        </p:tgtEl>
                                        <p:attrNameLst>
                                          <p:attrName>style.visibility</p:attrName>
                                        </p:attrNameLst>
                                      </p:cBhvr>
                                      <p:to>
                                        <p:strVal val="hidden"/>
                                      </p:to>
                                    </p:set>
                                  </p:childTnLst>
                                </p:cTn>
                              </p:par>
                            </p:childTnLst>
                          </p:cTn>
                        </p:par>
                        <p:par>
                          <p:cTn id="147" fill="hold" nodeType="afterGroup">
                            <p:stCondLst>
                              <p:cond delay="500"/>
                            </p:stCondLst>
                            <p:childTnLst>
                              <p:par>
                                <p:cTn id="148" presetID="10" presetClass="entr" presetSubtype="0" fill="hold" grpId="0" nodeType="afterEffect">
                                  <p:stCondLst>
                                    <p:cond delay="0"/>
                                  </p:stCondLst>
                                  <p:childTnLst>
                                    <p:set>
                                      <p:cBhvr>
                                        <p:cTn id="149" dur="1" fill="hold">
                                          <p:stCondLst>
                                            <p:cond delay="0"/>
                                          </p:stCondLst>
                                        </p:cTn>
                                        <p:tgtEl>
                                          <p:spTgt spid="351"/>
                                        </p:tgtEl>
                                        <p:attrNameLst>
                                          <p:attrName>style.visibility</p:attrName>
                                        </p:attrNameLst>
                                      </p:cBhvr>
                                      <p:to>
                                        <p:strVal val="visible"/>
                                      </p:to>
                                    </p:set>
                                    <p:animEffect transition="in" filter="fade">
                                      <p:cBhvr>
                                        <p:cTn id="150" dur="1000"/>
                                        <p:tgtEl>
                                          <p:spTgt spid="351"/>
                                        </p:tgtEl>
                                      </p:cBhvr>
                                    </p:animEffect>
                                  </p:childTnLst>
                                </p:cTn>
                              </p:par>
                            </p:childTnLst>
                          </p:cTn>
                        </p:par>
                        <p:par>
                          <p:cTn id="151" fill="hold" nodeType="afterGroup">
                            <p:stCondLst>
                              <p:cond delay="1500"/>
                            </p:stCondLst>
                            <p:childTnLst>
                              <p:par>
                                <p:cTn id="152" presetID="22" presetClass="exit" presetSubtype="4" fill="hold" grpId="1" nodeType="afterEffect">
                                  <p:stCondLst>
                                    <p:cond delay="0"/>
                                  </p:stCondLst>
                                  <p:childTnLst>
                                    <p:animEffect transition="out" filter="wipe(down)">
                                      <p:cBhvr>
                                        <p:cTn id="153" dur="500"/>
                                        <p:tgtEl>
                                          <p:spTgt spid="237"/>
                                        </p:tgtEl>
                                      </p:cBhvr>
                                    </p:animEffect>
                                    <p:set>
                                      <p:cBhvr>
                                        <p:cTn id="154" dur="1" fill="hold">
                                          <p:stCondLst>
                                            <p:cond delay="499"/>
                                          </p:stCondLst>
                                        </p:cTn>
                                        <p:tgtEl>
                                          <p:spTgt spid="237"/>
                                        </p:tgtEl>
                                        <p:attrNameLst>
                                          <p:attrName>style.visibility</p:attrName>
                                        </p:attrNameLst>
                                      </p:cBhvr>
                                      <p:to>
                                        <p:strVal val="hidden"/>
                                      </p:to>
                                    </p:set>
                                  </p:childTnLst>
                                </p:cTn>
                              </p:par>
                            </p:childTnLst>
                          </p:cTn>
                        </p:par>
                        <p:par>
                          <p:cTn id="155" fill="hold" nodeType="afterGroup">
                            <p:stCondLst>
                              <p:cond delay="2000"/>
                            </p:stCondLst>
                            <p:childTnLst>
                              <p:par>
                                <p:cTn id="156" presetID="1" presetClass="entr" presetSubtype="0" fill="hold" grpId="0" nodeType="afterEffect">
                                  <p:stCondLst>
                                    <p:cond delay="0"/>
                                  </p:stCondLst>
                                  <p:childTnLst>
                                    <p:set>
                                      <p:cBhvr>
                                        <p:cTn id="157" dur="1" fill="hold">
                                          <p:stCondLst>
                                            <p:cond delay="0"/>
                                          </p:stCondLst>
                                        </p:cTn>
                                        <p:tgtEl>
                                          <p:spTgt spid="352"/>
                                        </p:tgtEl>
                                        <p:attrNameLst>
                                          <p:attrName>style.visibility</p:attrName>
                                        </p:attrNameLst>
                                      </p:cBhvr>
                                      <p:to>
                                        <p:strVal val="visible"/>
                                      </p:to>
                                    </p:set>
                                  </p:childTnLst>
                                </p:cTn>
                              </p:par>
                              <p:par>
                                <p:cTn id="158" presetID="3" presetClass="exit" presetSubtype="10" fill="hold" grpId="2" nodeType="withEffect">
                                  <p:stCondLst>
                                    <p:cond delay="0"/>
                                  </p:stCondLst>
                                  <p:childTnLst>
                                    <p:animEffect transition="out" filter="blinds(horizontal)">
                                      <p:cBhvr>
                                        <p:cTn id="159" dur="500"/>
                                        <p:tgtEl>
                                          <p:spTgt spid="281"/>
                                        </p:tgtEl>
                                      </p:cBhvr>
                                    </p:animEffect>
                                    <p:set>
                                      <p:cBhvr>
                                        <p:cTn id="160" dur="1" fill="hold">
                                          <p:stCondLst>
                                            <p:cond delay="499"/>
                                          </p:stCondLst>
                                        </p:cTn>
                                        <p:tgtEl>
                                          <p:spTgt spid="281"/>
                                        </p:tgtEl>
                                        <p:attrNameLst>
                                          <p:attrName>style.visibility</p:attrName>
                                        </p:attrNameLst>
                                      </p:cBhvr>
                                      <p:to>
                                        <p:strVal val="hidden"/>
                                      </p:to>
                                    </p:set>
                                  </p:childTnLst>
                                </p:cTn>
                              </p:par>
                              <p:par>
                                <p:cTn id="161" presetID="3" presetClass="exit" presetSubtype="10" fill="hold" grpId="2" nodeType="withEffect">
                                  <p:stCondLst>
                                    <p:cond delay="0"/>
                                  </p:stCondLst>
                                  <p:childTnLst>
                                    <p:animEffect transition="out" filter="blinds(horizontal)">
                                      <p:cBhvr>
                                        <p:cTn id="162" dur="500"/>
                                        <p:tgtEl>
                                          <p:spTgt spid="282"/>
                                        </p:tgtEl>
                                      </p:cBhvr>
                                    </p:animEffect>
                                    <p:set>
                                      <p:cBhvr>
                                        <p:cTn id="163" dur="1" fill="hold">
                                          <p:stCondLst>
                                            <p:cond delay="499"/>
                                          </p:stCondLst>
                                        </p:cTn>
                                        <p:tgtEl>
                                          <p:spTgt spid="282"/>
                                        </p:tgtEl>
                                        <p:attrNameLst>
                                          <p:attrName>style.visibility</p:attrName>
                                        </p:attrNameLst>
                                      </p:cBhvr>
                                      <p:to>
                                        <p:strVal val="hidden"/>
                                      </p:to>
                                    </p:set>
                                  </p:childTnLst>
                                </p:cTn>
                              </p:par>
                              <p:par>
                                <p:cTn id="164" presetID="3" presetClass="exit" presetSubtype="10" fill="hold" grpId="2" nodeType="withEffect">
                                  <p:stCondLst>
                                    <p:cond delay="0"/>
                                  </p:stCondLst>
                                  <p:childTnLst>
                                    <p:animEffect transition="out" filter="blinds(horizontal)">
                                      <p:cBhvr>
                                        <p:cTn id="165" dur="500"/>
                                        <p:tgtEl>
                                          <p:spTgt spid="302"/>
                                        </p:tgtEl>
                                      </p:cBhvr>
                                    </p:animEffect>
                                    <p:set>
                                      <p:cBhvr>
                                        <p:cTn id="166" dur="1" fill="hold">
                                          <p:stCondLst>
                                            <p:cond delay="499"/>
                                          </p:stCondLst>
                                        </p:cTn>
                                        <p:tgtEl>
                                          <p:spTgt spid="302"/>
                                        </p:tgtEl>
                                        <p:attrNameLst>
                                          <p:attrName>style.visibility</p:attrName>
                                        </p:attrNameLst>
                                      </p:cBhvr>
                                      <p:to>
                                        <p:strVal val="hidden"/>
                                      </p:to>
                                    </p:set>
                                  </p:childTnLst>
                                </p:cTn>
                              </p:par>
                              <p:par>
                                <p:cTn id="167" presetID="3" presetClass="exit" presetSubtype="10" fill="hold" grpId="2" nodeType="withEffect">
                                  <p:stCondLst>
                                    <p:cond delay="0"/>
                                  </p:stCondLst>
                                  <p:childTnLst>
                                    <p:animEffect transition="out" filter="blinds(horizontal)">
                                      <p:cBhvr>
                                        <p:cTn id="168" dur="500"/>
                                        <p:tgtEl>
                                          <p:spTgt spid="303"/>
                                        </p:tgtEl>
                                      </p:cBhvr>
                                    </p:animEffect>
                                    <p:set>
                                      <p:cBhvr>
                                        <p:cTn id="169" dur="1" fill="hold">
                                          <p:stCondLst>
                                            <p:cond delay="499"/>
                                          </p:stCondLst>
                                        </p:cTn>
                                        <p:tgtEl>
                                          <p:spTgt spid="303"/>
                                        </p:tgtEl>
                                        <p:attrNameLst>
                                          <p:attrName>style.visibility</p:attrName>
                                        </p:attrNameLst>
                                      </p:cBhvr>
                                      <p:to>
                                        <p:strVal val="hidden"/>
                                      </p:to>
                                    </p:set>
                                  </p:childTnLst>
                                </p:cTn>
                              </p:par>
                              <p:par>
                                <p:cTn id="170" presetID="3" presetClass="exit" presetSubtype="10" fill="hold" nodeType="withEffect">
                                  <p:stCondLst>
                                    <p:cond delay="0"/>
                                  </p:stCondLst>
                                  <p:childTnLst>
                                    <p:animEffect transition="out" filter="blinds(horizontal)">
                                      <p:cBhvr>
                                        <p:cTn id="171" dur="500"/>
                                        <p:tgtEl>
                                          <p:spTgt spid="279"/>
                                        </p:tgtEl>
                                      </p:cBhvr>
                                    </p:animEffect>
                                    <p:set>
                                      <p:cBhvr>
                                        <p:cTn id="172" dur="1" fill="hold">
                                          <p:stCondLst>
                                            <p:cond delay="499"/>
                                          </p:stCondLst>
                                        </p:cTn>
                                        <p:tgtEl>
                                          <p:spTgt spid="279"/>
                                        </p:tgtEl>
                                        <p:attrNameLst>
                                          <p:attrName>style.visibility</p:attrName>
                                        </p:attrNameLst>
                                      </p:cBhvr>
                                      <p:to>
                                        <p:strVal val="hidden"/>
                                      </p:to>
                                    </p:set>
                                  </p:childTnLst>
                                </p:cTn>
                              </p:par>
                              <p:par>
                                <p:cTn id="173" presetID="3" presetClass="exit" presetSubtype="10" fill="hold" nodeType="withEffect">
                                  <p:stCondLst>
                                    <p:cond delay="0"/>
                                  </p:stCondLst>
                                  <p:childTnLst>
                                    <p:animEffect transition="out" filter="blinds(horizontal)">
                                      <p:cBhvr>
                                        <p:cTn id="174" dur="500"/>
                                        <p:tgtEl>
                                          <p:spTgt spid="278"/>
                                        </p:tgtEl>
                                      </p:cBhvr>
                                    </p:animEffect>
                                    <p:set>
                                      <p:cBhvr>
                                        <p:cTn id="175" dur="1" fill="hold">
                                          <p:stCondLst>
                                            <p:cond delay="499"/>
                                          </p:stCondLst>
                                        </p:cTn>
                                        <p:tgtEl>
                                          <p:spTgt spid="278"/>
                                        </p:tgtEl>
                                        <p:attrNameLst>
                                          <p:attrName>style.visibility</p:attrName>
                                        </p:attrNameLst>
                                      </p:cBhvr>
                                      <p:to>
                                        <p:strVal val="hidden"/>
                                      </p:to>
                                    </p:se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9" presetClass="emph" presetSubtype="0" grpId="1" nodeType="clickEffect">
                                  <p:stCondLst>
                                    <p:cond delay="0"/>
                                  </p:stCondLst>
                                  <p:childTnLst>
                                    <p:set>
                                      <p:cBhvr rctx="PPT">
                                        <p:cTn id="179" dur="indefinite"/>
                                        <p:tgtEl>
                                          <p:spTgt spid="200"/>
                                        </p:tgtEl>
                                        <p:attrNameLst>
                                          <p:attrName>style.opacity</p:attrName>
                                        </p:attrNameLst>
                                      </p:cBhvr>
                                      <p:to>
                                        <p:strVal val="0.05"/>
                                      </p:to>
                                    </p:set>
                                    <p:animEffect filter="image" prLst="opacity: 0.05">
                                      <p:cBhvr rctx="IE">
                                        <p:cTn id="180" dur="indefinite"/>
                                        <p:tgtEl>
                                          <p:spTgt spid="200"/>
                                        </p:tgtEl>
                                      </p:cBhvr>
                                    </p:animEffect>
                                  </p:childTnLst>
                                </p:cTn>
                              </p:par>
                            </p:childTnLst>
                          </p:cTn>
                        </p:par>
                        <p:par>
                          <p:cTn id="181" fill="hold" nodeType="afterGroup">
                            <p:stCondLst>
                              <p:cond delay="0"/>
                            </p:stCondLst>
                            <p:childTnLst>
                              <p:par>
                                <p:cTn id="182" presetID="9" presetClass="emph" presetSubtype="0" grpId="1" nodeType="afterEffect">
                                  <p:stCondLst>
                                    <p:cond delay="0"/>
                                  </p:stCondLst>
                                  <p:childTnLst>
                                    <p:set>
                                      <p:cBhvr rctx="PPT">
                                        <p:cTn id="183" dur="indefinite"/>
                                        <p:tgtEl>
                                          <p:spTgt spid="201"/>
                                        </p:tgtEl>
                                        <p:attrNameLst>
                                          <p:attrName>style.opacity</p:attrName>
                                        </p:attrNameLst>
                                      </p:cBhvr>
                                      <p:to>
                                        <p:strVal val="0.05"/>
                                      </p:to>
                                    </p:set>
                                    <p:animEffect filter="image" prLst="opacity: 0.05">
                                      <p:cBhvr rctx="IE">
                                        <p:cTn id="184" dur="indefinite"/>
                                        <p:tgtEl>
                                          <p:spTgt spid="201"/>
                                        </p:tgtEl>
                                      </p:cBhvr>
                                    </p:animEffect>
                                  </p:childTnLst>
                                </p:cTn>
                              </p:par>
                            </p:childTnLst>
                          </p:cTn>
                        </p:par>
                        <p:par>
                          <p:cTn id="185" fill="hold" nodeType="afterGroup">
                            <p:stCondLst>
                              <p:cond delay="0"/>
                            </p:stCondLst>
                            <p:childTnLst>
                              <p:par>
                                <p:cTn id="186" presetID="9" presetClass="emph" presetSubtype="0" grpId="1" nodeType="afterEffect">
                                  <p:stCondLst>
                                    <p:cond delay="0"/>
                                  </p:stCondLst>
                                  <p:childTnLst>
                                    <p:set>
                                      <p:cBhvr rctx="PPT">
                                        <p:cTn id="187" dur="indefinite"/>
                                        <p:tgtEl>
                                          <p:spTgt spid="202"/>
                                        </p:tgtEl>
                                        <p:attrNameLst>
                                          <p:attrName>style.opacity</p:attrName>
                                        </p:attrNameLst>
                                      </p:cBhvr>
                                      <p:to>
                                        <p:strVal val="0.05"/>
                                      </p:to>
                                    </p:set>
                                    <p:animEffect filter="image" prLst="opacity: 0.05">
                                      <p:cBhvr rctx="IE">
                                        <p:cTn id="188" dur="indefinite"/>
                                        <p:tgtEl>
                                          <p:spTgt spid="202"/>
                                        </p:tgtEl>
                                      </p:cBhvr>
                                    </p:animEffect>
                                  </p:childTnLst>
                                </p:cTn>
                              </p:par>
                            </p:childTnLst>
                          </p:cTn>
                        </p:par>
                        <p:par>
                          <p:cTn id="189" fill="hold" nodeType="afterGroup">
                            <p:stCondLst>
                              <p:cond delay="0"/>
                            </p:stCondLst>
                            <p:childTnLst>
                              <p:par>
                                <p:cTn id="190" presetID="9" presetClass="emph" presetSubtype="0" grpId="1" nodeType="afterEffect">
                                  <p:stCondLst>
                                    <p:cond delay="0"/>
                                  </p:stCondLst>
                                  <p:childTnLst>
                                    <p:set>
                                      <p:cBhvr rctx="PPT">
                                        <p:cTn id="191" dur="indefinite"/>
                                        <p:tgtEl>
                                          <p:spTgt spid="236"/>
                                        </p:tgtEl>
                                        <p:attrNameLst>
                                          <p:attrName>style.opacity</p:attrName>
                                        </p:attrNameLst>
                                      </p:cBhvr>
                                      <p:to>
                                        <p:strVal val="0.05"/>
                                      </p:to>
                                    </p:set>
                                    <p:animEffect filter="image" prLst="opacity: 0.05">
                                      <p:cBhvr rctx="IE">
                                        <p:cTn id="192" dur="indefinite"/>
                                        <p:tgtEl>
                                          <p:spTgt spid="236"/>
                                        </p:tgtEl>
                                      </p:cBhvr>
                                    </p:animEffect>
                                  </p:childTnLst>
                                </p:cTn>
                              </p:par>
                            </p:childTnLst>
                          </p:cTn>
                        </p:par>
                        <p:par>
                          <p:cTn id="193" fill="hold" nodeType="afterGroup">
                            <p:stCondLst>
                              <p:cond delay="0"/>
                            </p:stCondLst>
                            <p:childTnLst>
                              <p:par>
                                <p:cTn id="194" presetID="9" presetClass="emph" presetSubtype="0" grpId="2" nodeType="afterEffect">
                                  <p:stCondLst>
                                    <p:cond delay="0"/>
                                  </p:stCondLst>
                                  <p:childTnLst>
                                    <p:set>
                                      <p:cBhvr rctx="PPT">
                                        <p:cTn id="195" dur="indefinite"/>
                                        <p:tgtEl>
                                          <p:spTgt spid="237"/>
                                        </p:tgtEl>
                                        <p:attrNameLst>
                                          <p:attrName>style.opacity</p:attrName>
                                        </p:attrNameLst>
                                      </p:cBhvr>
                                      <p:to>
                                        <p:strVal val="0.05"/>
                                      </p:to>
                                    </p:set>
                                    <p:animEffect filter="image" prLst="opacity: 0.05">
                                      <p:cBhvr rctx="IE">
                                        <p:cTn id="196" dur="indefinite"/>
                                        <p:tgtEl>
                                          <p:spTgt spid="237"/>
                                        </p:tgtEl>
                                      </p:cBhvr>
                                    </p:animEffect>
                                  </p:childTnLst>
                                </p:cTn>
                              </p:par>
                            </p:childTnLst>
                          </p:cTn>
                        </p:par>
                        <p:par>
                          <p:cTn id="197" fill="hold" nodeType="afterGroup">
                            <p:stCondLst>
                              <p:cond delay="0"/>
                            </p:stCondLst>
                            <p:childTnLst>
                              <p:par>
                                <p:cTn id="198" presetID="9" presetClass="emph" presetSubtype="0" grpId="1" nodeType="afterEffect">
                                  <p:stCondLst>
                                    <p:cond delay="0"/>
                                  </p:stCondLst>
                                  <p:childTnLst>
                                    <p:set>
                                      <p:cBhvr rctx="PPT">
                                        <p:cTn id="199" dur="indefinite"/>
                                        <p:tgtEl>
                                          <p:spTgt spid="241"/>
                                        </p:tgtEl>
                                        <p:attrNameLst>
                                          <p:attrName>style.opacity</p:attrName>
                                        </p:attrNameLst>
                                      </p:cBhvr>
                                      <p:to>
                                        <p:strVal val="0.05"/>
                                      </p:to>
                                    </p:set>
                                    <p:animEffect filter="image" prLst="opacity: 0.05">
                                      <p:cBhvr rctx="IE">
                                        <p:cTn id="200" dur="indefinite"/>
                                        <p:tgtEl>
                                          <p:spTgt spid="241"/>
                                        </p:tgtEl>
                                      </p:cBhvr>
                                    </p:animEffect>
                                  </p:childTnLst>
                                </p:cTn>
                              </p:par>
                            </p:childTnLst>
                          </p:cTn>
                        </p:par>
                        <p:par>
                          <p:cTn id="201" fill="hold" nodeType="afterGroup">
                            <p:stCondLst>
                              <p:cond delay="0"/>
                            </p:stCondLst>
                            <p:childTnLst>
                              <p:par>
                                <p:cTn id="202" presetID="9" presetClass="emph" presetSubtype="0" grpId="1" nodeType="afterEffect">
                                  <p:stCondLst>
                                    <p:cond delay="0"/>
                                  </p:stCondLst>
                                  <p:childTnLst>
                                    <p:set>
                                      <p:cBhvr rctx="PPT">
                                        <p:cTn id="203" dur="indefinite"/>
                                        <p:tgtEl>
                                          <p:spTgt spid="258"/>
                                        </p:tgtEl>
                                        <p:attrNameLst>
                                          <p:attrName>style.opacity</p:attrName>
                                        </p:attrNameLst>
                                      </p:cBhvr>
                                      <p:to>
                                        <p:strVal val="0.05"/>
                                      </p:to>
                                    </p:set>
                                    <p:animEffect filter="image" prLst="opacity: 0.05">
                                      <p:cBhvr rctx="IE">
                                        <p:cTn id="204" dur="indefinite"/>
                                        <p:tgtEl>
                                          <p:spTgt spid="258"/>
                                        </p:tgtEl>
                                      </p:cBhvr>
                                    </p:animEffect>
                                  </p:childTnLst>
                                </p:cTn>
                              </p:par>
                            </p:childTnLst>
                          </p:cTn>
                        </p:par>
                        <p:par>
                          <p:cTn id="205" fill="hold" nodeType="afterGroup">
                            <p:stCondLst>
                              <p:cond delay="0"/>
                            </p:stCondLst>
                            <p:childTnLst>
                              <p:par>
                                <p:cTn id="206" presetID="9" presetClass="emph" presetSubtype="0" nodeType="afterEffect">
                                  <p:stCondLst>
                                    <p:cond delay="0"/>
                                  </p:stCondLst>
                                  <p:childTnLst>
                                    <p:set>
                                      <p:cBhvr rctx="PPT">
                                        <p:cTn id="207" dur="indefinite"/>
                                        <p:tgtEl>
                                          <p:spTgt spid="263"/>
                                        </p:tgtEl>
                                        <p:attrNameLst>
                                          <p:attrName>style.opacity</p:attrName>
                                        </p:attrNameLst>
                                      </p:cBhvr>
                                      <p:to>
                                        <p:strVal val="0.05"/>
                                      </p:to>
                                    </p:set>
                                    <p:animEffect filter="image" prLst="opacity: 0.05">
                                      <p:cBhvr rctx="IE">
                                        <p:cTn id="208" dur="indefinite"/>
                                        <p:tgtEl>
                                          <p:spTgt spid="263"/>
                                        </p:tgtEl>
                                      </p:cBhvr>
                                    </p:animEffect>
                                  </p:childTnLst>
                                </p:cTn>
                              </p:par>
                            </p:childTnLst>
                          </p:cTn>
                        </p:par>
                        <p:par>
                          <p:cTn id="209" fill="hold" nodeType="afterGroup">
                            <p:stCondLst>
                              <p:cond delay="0"/>
                            </p:stCondLst>
                            <p:childTnLst>
                              <p:par>
                                <p:cTn id="210" presetID="9" presetClass="emph" presetSubtype="0" nodeType="afterEffect">
                                  <p:stCondLst>
                                    <p:cond delay="0"/>
                                  </p:stCondLst>
                                  <p:childTnLst>
                                    <p:set>
                                      <p:cBhvr rctx="PPT">
                                        <p:cTn id="211" dur="indefinite"/>
                                        <p:tgtEl>
                                          <p:spTgt spid="276"/>
                                        </p:tgtEl>
                                        <p:attrNameLst>
                                          <p:attrName>style.opacity</p:attrName>
                                        </p:attrNameLst>
                                      </p:cBhvr>
                                      <p:to>
                                        <p:strVal val="0.05"/>
                                      </p:to>
                                    </p:set>
                                    <p:animEffect filter="image" prLst="opacity: 0.05">
                                      <p:cBhvr rctx="IE">
                                        <p:cTn id="212" dur="indefinite"/>
                                        <p:tgtEl>
                                          <p:spTgt spid="276"/>
                                        </p:tgtEl>
                                      </p:cBhvr>
                                    </p:animEffect>
                                  </p:childTnLst>
                                </p:cTn>
                              </p:par>
                            </p:childTnLst>
                          </p:cTn>
                        </p:par>
                        <p:par>
                          <p:cTn id="213" fill="hold" nodeType="afterGroup">
                            <p:stCondLst>
                              <p:cond delay="0"/>
                            </p:stCondLst>
                            <p:childTnLst>
                              <p:par>
                                <p:cTn id="214" presetID="9" presetClass="emph" presetSubtype="0" nodeType="afterEffect">
                                  <p:stCondLst>
                                    <p:cond delay="0"/>
                                  </p:stCondLst>
                                  <p:childTnLst>
                                    <p:set>
                                      <p:cBhvr rctx="PPT">
                                        <p:cTn id="215" dur="indefinite"/>
                                        <p:tgtEl>
                                          <p:spTgt spid="277"/>
                                        </p:tgtEl>
                                        <p:attrNameLst>
                                          <p:attrName>style.opacity</p:attrName>
                                        </p:attrNameLst>
                                      </p:cBhvr>
                                      <p:to>
                                        <p:strVal val="0.05"/>
                                      </p:to>
                                    </p:set>
                                    <p:animEffect filter="image" prLst="opacity: 0.05">
                                      <p:cBhvr rctx="IE">
                                        <p:cTn id="216" dur="indefinite"/>
                                        <p:tgtEl>
                                          <p:spTgt spid="277"/>
                                        </p:tgtEl>
                                      </p:cBhvr>
                                    </p:animEffect>
                                  </p:childTnLst>
                                </p:cTn>
                              </p:par>
                            </p:childTnLst>
                          </p:cTn>
                        </p:par>
                        <p:par>
                          <p:cTn id="217" fill="hold" nodeType="afterGroup">
                            <p:stCondLst>
                              <p:cond delay="0"/>
                            </p:stCondLst>
                            <p:childTnLst>
                              <p:par>
                                <p:cTn id="218" presetID="9" presetClass="emph" presetSubtype="0" nodeType="afterEffect">
                                  <p:stCondLst>
                                    <p:cond delay="0"/>
                                  </p:stCondLst>
                                  <p:childTnLst>
                                    <p:set>
                                      <p:cBhvr rctx="PPT">
                                        <p:cTn id="219" dur="indefinite"/>
                                        <p:tgtEl>
                                          <p:spTgt spid="278"/>
                                        </p:tgtEl>
                                        <p:attrNameLst>
                                          <p:attrName>style.opacity</p:attrName>
                                        </p:attrNameLst>
                                      </p:cBhvr>
                                      <p:to>
                                        <p:strVal val="0.05"/>
                                      </p:to>
                                    </p:set>
                                    <p:animEffect filter="image" prLst="opacity: 0.05">
                                      <p:cBhvr rctx="IE">
                                        <p:cTn id="220" dur="indefinite"/>
                                        <p:tgtEl>
                                          <p:spTgt spid="278"/>
                                        </p:tgtEl>
                                      </p:cBhvr>
                                    </p:animEffect>
                                  </p:childTnLst>
                                </p:cTn>
                              </p:par>
                            </p:childTnLst>
                          </p:cTn>
                        </p:par>
                        <p:par>
                          <p:cTn id="221" fill="hold" nodeType="afterGroup">
                            <p:stCondLst>
                              <p:cond delay="0"/>
                            </p:stCondLst>
                            <p:childTnLst>
                              <p:par>
                                <p:cTn id="222" presetID="9" presetClass="emph" presetSubtype="0" nodeType="afterEffect">
                                  <p:stCondLst>
                                    <p:cond delay="0"/>
                                  </p:stCondLst>
                                  <p:childTnLst>
                                    <p:set>
                                      <p:cBhvr rctx="PPT">
                                        <p:cTn id="223" dur="indefinite"/>
                                        <p:tgtEl>
                                          <p:spTgt spid="279"/>
                                        </p:tgtEl>
                                        <p:attrNameLst>
                                          <p:attrName>style.opacity</p:attrName>
                                        </p:attrNameLst>
                                      </p:cBhvr>
                                      <p:to>
                                        <p:strVal val="0.05"/>
                                      </p:to>
                                    </p:set>
                                    <p:animEffect filter="image" prLst="opacity: 0.05">
                                      <p:cBhvr rctx="IE">
                                        <p:cTn id="224" dur="indefinite"/>
                                        <p:tgtEl>
                                          <p:spTgt spid="279"/>
                                        </p:tgtEl>
                                      </p:cBhvr>
                                    </p:animEffect>
                                  </p:childTnLst>
                                </p:cTn>
                              </p:par>
                            </p:childTnLst>
                          </p:cTn>
                        </p:par>
                        <p:par>
                          <p:cTn id="225" fill="hold" nodeType="afterGroup">
                            <p:stCondLst>
                              <p:cond delay="0"/>
                            </p:stCondLst>
                            <p:childTnLst>
                              <p:par>
                                <p:cTn id="226" presetID="9" presetClass="emph" presetSubtype="0" grpId="1" nodeType="afterEffect">
                                  <p:stCondLst>
                                    <p:cond delay="0"/>
                                  </p:stCondLst>
                                  <p:childTnLst>
                                    <p:set>
                                      <p:cBhvr rctx="PPT">
                                        <p:cTn id="227" dur="indefinite"/>
                                        <p:tgtEl>
                                          <p:spTgt spid="280"/>
                                        </p:tgtEl>
                                        <p:attrNameLst>
                                          <p:attrName>style.opacity</p:attrName>
                                        </p:attrNameLst>
                                      </p:cBhvr>
                                      <p:to>
                                        <p:strVal val="0.05"/>
                                      </p:to>
                                    </p:set>
                                    <p:animEffect filter="image" prLst="opacity: 0.05">
                                      <p:cBhvr rctx="IE">
                                        <p:cTn id="228" dur="indefinite"/>
                                        <p:tgtEl>
                                          <p:spTgt spid="280"/>
                                        </p:tgtEl>
                                      </p:cBhvr>
                                    </p:animEffect>
                                  </p:childTnLst>
                                </p:cTn>
                              </p:par>
                            </p:childTnLst>
                          </p:cTn>
                        </p:par>
                        <p:par>
                          <p:cTn id="229" fill="hold" nodeType="afterGroup">
                            <p:stCondLst>
                              <p:cond delay="0"/>
                            </p:stCondLst>
                            <p:childTnLst>
                              <p:par>
                                <p:cTn id="230" presetID="9" presetClass="emph" presetSubtype="0" nodeType="afterEffect">
                                  <p:stCondLst>
                                    <p:cond delay="0"/>
                                  </p:stCondLst>
                                  <p:childTnLst>
                                    <p:set>
                                      <p:cBhvr rctx="PPT">
                                        <p:cTn id="231" dur="indefinite"/>
                                        <p:tgtEl>
                                          <p:spTgt spid="288"/>
                                        </p:tgtEl>
                                        <p:attrNameLst>
                                          <p:attrName>style.opacity</p:attrName>
                                        </p:attrNameLst>
                                      </p:cBhvr>
                                      <p:to>
                                        <p:strVal val="0.05"/>
                                      </p:to>
                                    </p:set>
                                    <p:animEffect filter="image" prLst="opacity: 0.05">
                                      <p:cBhvr rctx="IE">
                                        <p:cTn id="232" dur="indefinite"/>
                                        <p:tgtEl>
                                          <p:spTgt spid="288"/>
                                        </p:tgtEl>
                                      </p:cBhvr>
                                    </p:animEffect>
                                  </p:childTnLst>
                                </p:cTn>
                              </p:par>
                            </p:childTnLst>
                          </p:cTn>
                        </p:par>
                        <p:par>
                          <p:cTn id="233" fill="hold" nodeType="afterGroup">
                            <p:stCondLst>
                              <p:cond delay="0"/>
                            </p:stCondLst>
                            <p:childTnLst>
                              <p:par>
                                <p:cTn id="234" presetID="9" presetClass="emph" presetSubtype="0" nodeType="afterEffect">
                                  <p:stCondLst>
                                    <p:cond delay="0"/>
                                  </p:stCondLst>
                                  <p:childTnLst>
                                    <p:set>
                                      <p:cBhvr rctx="PPT">
                                        <p:cTn id="235" dur="indefinite"/>
                                        <p:tgtEl>
                                          <p:spTgt spid="289"/>
                                        </p:tgtEl>
                                        <p:attrNameLst>
                                          <p:attrName>style.opacity</p:attrName>
                                        </p:attrNameLst>
                                      </p:cBhvr>
                                      <p:to>
                                        <p:strVal val="0.05"/>
                                      </p:to>
                                    </p:set>
                                    <p:animEffect filter="image" prLst="opacity: 0.05">
                                      <p:cBhvr rctx="IE">
                                        <p:cTn id="236" dur="indefinite"/>
                                        <p:tgtEl>
                                          <p:spTgt spid="289"/>
                                        </p:tgtEl>
                                      </p:cBhvr>
                                    </p:animEffect>
                                  </p:childTnLst>
                                </p:cTn>
                              </p:par>
                            </p:childTnLst>
                          </p:cTn>
                        </p:par>
                        <p:par>
                          <p:cTn id="237" fill="hold" nodeType="afterGroup">
                            <p:stCondLst>
                              <p:cond delay="0"/>
                            </p:stCondLst>
                            <p:childTnLst>
                              <p:par>
                                <p:cTn id="238" presetID="9" presetClass="emph" presetSubtype="0" nodeType="afterEffect">
                                  <p:stCondLst>
                                    <p:cond delay="0"/>
                                  </p:stCondLst>
                                  <p:childTnLst>
                                    <p:set>
                                      <p:cBhvr rctx="PPT">
                                        <p:cTn id="239" dur="indefinite"/>
                                        <p:tgtEl>
                                          <p:spTgt spid="296"/>
                                        </p:tgtEl>
                                        <p:attrNameLst>
                                          <p:attrName>style.opacity</p:attrName>
                                        </p:attrNameLst>
                                      </p:cBhvr>
                                      <p:to>
                                        <p:strVal val="0.05"/>
                                      </p:to>
                                    </p:set>
                                    <p:animEffect filter="image" prLst="opacity: 0.05">
                                      <p:cBhvr rctx="IE">
                                        <p:cTn id="240" dur="indefinite"/>
                                        <p:tgtEl>
                                          <p:spTgt spid="296"/>
                                        </p:tgtEl>
                                      </p:cBhvr>
                                    </p:animEffect>
                                  </p:childTnLst>
                                </p:cTn>
                              </p:par>
                            </p:childTnLst>
                          </p:cTn>
                        </p:par>
                        <p:par>
                          <p:cTn id="241" fill="hold" nodeType="afterGroup">
                            <p:stCondLst>
                              <p:cond delay="0"/>
                            </p:stCondLst>
                            <p:childTnLst>
                              <p:par>
                                <p:cTn id="242" presetID="9" presetClass="emph" presetSubtype="0" nodeType="afterEffect">
                                  <p:stCondLst>
                                    <p:cond delay="0"/>
                                  </p:stCondLst>
                                  <p:childTnLst>
                                    <p:set>
                                      <p:cBhvr rctx="PPT">
                                        <p:cTn id="243" dur="indefinite"/>
                                        <p:tgtEl>
                                          <p:spTgt spid="297"/>
                                        </p:tgtEl>
                                        <p:attrNameLst>
                                          <p:attrName>style.opacity</p:attrName>
                                        </p:attrNameLst>
                                      </p:cBhvr>
                                      <p:to>
                                        <p:strVal val="0.05"/>
                                      </p:to>
                                    </p:set>
                                    <p:animEffect filter="image" prLst="opacity: 0.05">
                                      <p:cBhvr rctx="IE">
                                        <p:cTn id="244" dur="indefinite"/>
                                        <p:tgtEl>
                                          <p:spTgt spid="297"/>
                                        </p:tgtEl>
                                      </p:cBhvr>
                                    </p:animEffect>
                                  </p:childTnLst>
                                </p:cTn>
                              </p:par>
                            </p:childTnLst>
                          </p:cTn>
                        </p:par>
                        <p:par>
                          <p:cTn id="245" fill="hold" nodeType="afterGroup">
                            <p:stCondLst>
                              <p:cond delay="0"/>
                            </p:stCondLst>
                            <p:childTnLst>
                              <p:par>
                                <p:cTn id="246" presetID="9" presetClass="emph" presetSubtype="0" nodeType="afterEffect">
                                  <p:stCondLst>
                                    <p:cond delay="0"/>
                                  </p:stCondLst>
                                  <p:childTnLst>
                                    <p:set>
                                      <p:cBhvr rctx="PPT">
                                        <p:cTn id="247" dur="indefinite"/>
                                        <p:tgtEl>
                                          <p:spTgt spid="299"/>
                                        </p:tgtEl>
                                        <p:attrNameLst>
                                          <p:attrName>style.opacity</p:attrName>
                                        </p:attrNameLst>
                                      </p:cBhvr>
                                      <p:to>
                                        <p:strVal val="0.05"/>
                                      </p:to>
                                    </p:set>
                                    <p:animEffect filter="image" prLst="opacity: 0.05">
                                      <p:cBhvr rctx="IE">
                                        <p:cTn id="248" dur="indefinite"/>
                                        <p:tgtEl>
                                          <p:spTgt spid="299"/>
                                        </p:tgtEl>
                                      </p:cBhvr>
                                    </p:animEffect>
                                  </p:childTnLst>
                                </p:cTn>
                              </p:par>
                            </p:childTnLst>
                          </p:cTn>
                        </p:par>
                        <p:par>
                          <p:cTn id="249" fill="hold" nodeType="afterGroup">
                            <p:stCondLst>
                              <p:cond delay="0"/>
                            </p:stCondLst>
                            <p:childTnLst>
                              <p:par>
                                <p:cTn id="250" presetID="9" presetClass="emph" presetSubtype="0" grpId="1" nodeType="afterEffect">
                                  <p:stCondLst>
                                    <p:cond delay="0"/>
                                  </p:stCondLst>
                                  <p:childTnLst>
                                    <p:set>
                                      <p:cBhvr rctx="PPT">
                                        <p:cTn id="251" dur="indefinite"/>
                                        <p:tgtEl>
                                          <p:spTgt spid="301"/>
                                        </p:tgtEl>
                                        <p:attrNameLst>
                                          <p:attrName>style.opacity</p:attrName>
                                        </p:attrNameLst>
                                      </p:cBhvr>
                                      <p:to>
                                        <p:strVal val="0.05"/>
                                      </p:to>
                                    </p:set>
                                    <p:animEffect filter="image" prLst="opacity: 0.05">
                                      <p:cBhvr rctx="IE">
                                        <p:cTn id="252" dur="indefinite"/>
                                        <p:tgtEl>
                                          <p:spTgt spid="301"/>
                                        </p:tgtEl>
                                      </p:cBhvr>
                                    </p:animEffect>
                                  </p:childTnLst>
                                </p:cTn>
                              </p:par>
                            </p:childTnLst>
                          </p:cTn>
                        </p:par>
                        <p:par>
                          <p:cTn id="253" fill="hold" nodeType="afterGroup">
                            <p:stCondLst>
                              <p:cond delay="0"/>
                            </p:stCondLst>
                            <p:childTnLst>
                              <p:par>
                                <p:cTn id="254" presetID="9" presetClass="emph" presetSubtype="0" grpId="1" nodeType="afterEffect">
                                  <p:stCondLst>
                                    <p:cond delay="0"/>
                                  </p:stCondLst>
                                  <p:childTnLst>
                                    <p:set>
                                      <p:cBhvr rctx="PPT">
                                        <p:cTn id="255" dur="indefinite"/>
                                        <p:tgtEl>
                                          <p:spTgt spid="303"/>
                                        </p:tgtEl>
                                        <p:attrNameLst>
                                          <p:attrName>style.opacity</p:attrName>
                                        </p:attrNameLst>
                                      </p:cBhvr>
                                      <p:to>
                                        <p:strVal val="0.05"/>
                                      </p:to>
                                    </p:set>
                                    <p:animEffect filter="image" prLst="opacity: 0.05">
                                      <p:cBhvr rctx="IE">
                                        <p:cTn id="256" dur="indefinite"/>
                                        <p:tgtEl>
                                          <p:spTgt spid="303"/>
                                        </p:tgtEl>
                                      </p:cBhvr>
                                    </p:animEffect>
                                  </p:childTnLst>
                                </p:cTn>
                              </p:par>
                            </p:childTnLst>
                          </p:cTn>
                        </p:par>
                        <p:par>
                          <p:cTn id="257" fill="hold" nodeType="afterGroup">
                            <p:stCondLst>
                              <p:cond delay="0"/>
                            </p:stCondLst>
                            <p:childTnLst>
                              <p:par>
                                <p:cTn id="258" presetID="9" presetClass="emph" presetSubtype="0" grpId="1" nodeType="afterEffect">
                                  <p:stCondLst>
                                    <p:cond delay="0"/>
                                  </p:stCondLst>
                                  <p:childTnLst>
                                    <p:set>
                                      <p:cBhvr rctx="PPT">
                                        <p:cTn id="259" dur="indefinite"/>
                                        <p:tgtEl>
                                          <p:spTgt spid="302"/>
                                        </p:tgtEl>
                                        <p:attrNameLst>
                                          <p:attrName>style.opacity</p:attrName>
                                        </p:attrNameLst>
                                      </p:cBhvr>
                                      <p:to>
                                        <p:strVal val="0.05"/>
                                      </p:to>
                                    </p:set>
                                    <p:animEffect filter="image" prLst="opacity: 0.05">
                                      <p:cBhvr rctx="IE">
                                        <p:cTn id="260" dur="indefinite"/>
                                        <p:tgtEl>
                                          <p:spTgt spid="302"/>
                                        </p:tgtEl>
                                      </p:cBhvr>
                                    </p:animEffect>
                                  </p:childTnLst>
                                </p:cTn>
                              </p:par>
                            </p:childTnLst>
                          </p:cTn>
                        </p:par>
                        <p:par>
                          <p:cTn id="261" fill="hold" nodeType="afterGroup">
                            <p:stCondLst>
                              <p:cond delay="0"/>
                            </p:stCondLst>
                            <p:childTnLst>
                              <p:par>
                                <p:cTn id="262" presetID="9" presetClass="emph" presetSubtype="0" grpId="1" nodeType="afterEffect">
                                  <p:stCondLst>
                                    <p:cond delay="0"/>
                                  </p:stCondLst>
                                  <p:childTnLst>
                                    <p:set>
                                      <p:cBhvr rctx="PPT">
                                        <p:cTn id="263" dur="indefinite"/>
                                        <p:tgtEl>
                                          <p:spTgt spid="281"/>
                                        </p:tgtEl>
                                        <p:attrNameLst>
                                          <p:attrName>style.opacity</p:attrName>
                                        </p:attrNameLst>
                                      </p:cBhvr>
                                      <p:to>
                                        <p:strVal val="0.05"/>
                                      </p:to>
                                    </p:set>
                                    <p:animEffect filter="image" prLst="opacity: 0.05">
                                      <p:cBhvr rctx="IE">
                                        <p:cTn id="264" dur="indefinite"/>
                                        <p:tgtEl>
                                          <p:spTgt spid="281"/>
                                        </p:tgtEl>
                                      </p:cBhvr>
                                    </p:animEffect>
                                  </p:childTnLst>
                                </p:cTn>
                              </p:par>
                            </p:childTnLst>
                          </p:cTn>
                        </p:par>
                        <p:par>
                          <p:cTn id="265" fill="hold" nodeType="afterGroup">
                            <p:stCondLst>
                              <p:cond delay="0"/>
                            </p:stCondLst>
                            <p:childTnLst>
                              <p:par>
                                <p:cTn id="266" presetID="9" presetClass="emph" presetSubtype="0" grpId="1" nodeType="afterEffect">
                                  <p:stCondLst>
                                    <p:cond delay="0"/>
                                  </p:stCondLst>
                                  <p:childTnLst>
                                    <p:set>
                                      <p:cBhvr rctx="PPT">
                                        <p:cTn id="267" dur="indefinite"/>
                                        <p:tgtEl>
                                          <p:spTgt spid="282"/>
                                        </p:tgtEl>
                                        <p:attrNameLst>
                                          <p:attrName>style.opacity</p:attrName>
                                        </p:attrNameLst>
                                      </p:cBhvr>
                                      <p:to>
                                        <p:strVal val="0.05"/>
                                      </p:to>
                                    </p:set>
                                    <p:animEffect filter="image" prLst="opacity: 0.05">
                                      <p:cBhvr rctx="IE">
                                        <p:cTn id="268" dur="indefinite"/>
                                        <p:tgtEl>
                                          <p:spTgt spid="282"/>
                                        </p:tgtEl>
                                      </p:cBhvr>
                                    </p:animEffect>
                                  </p:childTnLst>
                                </p:cTn>
                              </p:par>
                            </p:childTnLst>
                          </p:cTn>
                        </p:par>
                        <p:par>
                          <p:cTn id="269" fill="hold" nodeType="afterGroup">
                            <p:stCondLst>
                              <p:cond delay="0"/>
                            </p:stCondLst>
                            <p:childTnLst>
                              <p:par>
                                <p:cTn id="270" presetID="9" presetClass="emph" presetSubtype="0" nodeType="afterEffect">
                                  <p:stCondLst>
                                    <p:cond delay="0"/>
                                  </p:stCondLst>
                                  <p:childTnLst>
                                    <p:set>
                                      <p:cBhvr rctx="PPT">
                                        <p:cTn id="271" dur="indefinite"/>
                                        <p:tgtEl>
                                          <p:spTgt spid="18"/>
                                        </p:tgtEl>
                                        <p:attrNameLst>
                                          <p:attrName>style.opacity</p:attrName>
                                        </p:attrNameLst>
                                      </p:cBhvr>
                                      <p:to>
                                        <p:strVal val="0.05"/>
                                      </p:to>
                                    </p:set>
                                    <p:animEffect filter="image" prLst="opacity: 0.05">
                                      <p:cBhvr rctx="IE">
                                        <p:cTn id="272" dur="indefinite"/>
                                        <p:tgtEl>
                                          <p:spTgt spid="18"/>
                                        </p:tgtEl>
                                      </p:cBhvr>
                                    </p:animEffect>
                                  </p:childTnLst>
                                </p:cTn>
                              </p:par>
                            </p:childTnLst>
                          </p:cTn>
                        </p:par>
                        <p:par>
                          <p:cTn id="273" fill="hold" nodeType="afterGroup">
                            <p:stCondLst>
                              <p:cond delay="0"/>
                            </p:stCondLst>
                            <p:childTnLst>
                              <p:par>
                                <p:cTn id="274" presetID="9" presetClass="emph" presetSubtype="0" nodeType="afterEffect">
                                  <p:stCondLst>
                                    <p:cond delay="0"/>
                                  </p:stCondLst>
                                  <p:childTnLst>
                                    <p:set>
                                      <p:cBhvr rctx="PPT">
                                        <p:cTn id="275" dur="indefinite"/>
                                        <p:tgtEl>
                                          <p:spTgt spid="255"/>
                                        </p:tgtEl>
                                        <p:attrNameLst>
                                          <p:attrName>style.opacity</p:attrName>
                                        </p:attrNameLst>
                                      </p:cBhvr>
                                      <p:to>
                                        <p:strVal val="0.05"/>
                                      </p:to>
                                    </p:set>
                                    <p:animEffect filter="image" prLst="opacity: 0.05">
                                      <p:cBhvr rctx="IE">
                                        <p:cTn id="276" dur="indefinite"/>
                                        <p:tgtEl>
                                          <p:spTgt spid="255"/>
                                        </p:tgtEl>
                                      </p:cBhvr>
                                    </p:animEffect>
                                  </p:childTnLst>
                                </p:cTn>
                              </p:par>
                            </p:childTnLst>
                          </p:cTn>
                        </p:par>
                        <p:par>
                          <p:cTn id="277" fill="hold" nodeType="afterGroup">
                            <p:stCondLst>
                              <p:cond delay="0"/>
                            </p:stCondLst>
                            <p:childTnLst>
                              <p:par>
                                <p:cTn id="278" presetID="9" presetClass="emph" presetSubtype="0" nodeType="afterEffect">
                                  <p:stCondLst>
                                    <p:cond delay="0"/>
                                  </p:stCondLst>
                                  <p:childTnLst>
                                    <p:set>
                                      <p:cBhvr rctx="PPT">
                                        <p:cTn id="279" dur="indefinite"/>
                                        <p:tgtEl>
                                          <p:spTgt spid="257"/>
                                        </p:tgtEl>
                                        <p:attrNameLst>
                                          <p:attrName>style.opacity</p:attrName>
                                        </p:attrNameLst>
                                      </p:cBhvr>
                                      <p:to>
                                        <p:strVal val="0.05"/>
                                      </p:to>
                                    </p:set>
                                    <p:animEffect filter="image" prLst="opacity: 0.05">
                                      <p:cBhvr rctx="IE">
                                        <p:cTn id="280" dur="indefinite"/>
                                        <p:tgtEl>
                                          <p:spTgt spid="257"/>
                                        </p:tgtEl>
                                      </p:cBhvr>
                                    </p:animEffect>
                                  </p:childTnLst>
                                </p:cTn>
                              </p:par>
                            </p:childTnLst>
                          </p:cTn>
                        </p:par>
                        <p:par>
                          <p:cTn id="281" fill="hold" nodeType="afterGroup">
                            <p:stCondLst>
                              <p:cond delay="0"/>
                            </p:stCondLst>
                            <p:childTnLst>
                              <p:par>
                                <p:cTn id="282" presetID="9" presetClass="emph" presetSubtype="0" nodeType="afterEffect">
                                  <p:stCondLst>
                                    <p:cond delay="0"/>
                                  </p:stCondLst>
                                  <p:childTnLst>
                                    <p:set>
                                      <p:cBhvr rctx="PPT">
                                        <p:cTn id="283" dur="indefinite"/>
                                        <p:tgtEl>
                                          <p:spTgt spid="304"/>
                                        </p:tgtEl>
                                        <p:attrNameLst>
                                          <p:attrName>style.opacity</p:attrName>
                                        </p:attrNameLst>
                                      </p:cBhvr>
                                      <p:to>
                                        <p:strVal val="0.05"/>
                                      </p:to>
                                    </p:set>
                                    <p:animEffect filter="image" prLst="opacity: 0.05">
                                      <p:cBhvr rctx="IE">
                                        <p:cTn id="284" dur="indefinite"/>
                                        <p:tgtEl>
                                          <p:spTgt spid="304"/>
                                        </p:tgtEl>
                                      </p:cBhvr>
                                    </p:animEffect>
                                  </p:childTnLst>
                                </p:cTn>
                              </p:par>
                            </p:childTnLst>
                          </p:cTn>
                        </p:par>
                        <p:par>
                          <p:cTn id="285" fill="hold" nodeType="afterGroup">
                            <p:stCondLst>
                              <p:cond delay="0"/>
                            </p:stCondLst>
                            <p:childTnLst>
                              <p:par>
                                <p:cTn id="286" presetID="9" presetClass="emph" presetSubtype="0" grpId="2" nodeType="afterEffect">
                                  <p:stCondLst>
                                    <p:cond delay="0"/>
                                  </p:stCondLst>
                                  <p:childTnLst>
                                    <p:set>
                                      <p:cBhvr rctx="PPT">
                                        <p:cTn id="287" dur="indefinite"/>
                                        <p:tgtEl>
                                          <p:spTgt spid="308"/>
                                        </p:tgtEl>
                                        <p:attrNameLst>
                                          <p:attrName>style.opacity</p:attrName>
                                        </p:attrNameLst>
                                      </p:cBhvr>
                                      <p:to>
                                        <p:strVal val="0.05"/>
                                      </p:to>
                                    </p:set>
                                    <p:animEffect filter="image" prLst="opacity: 0.05">
                                      <p:cBhvr rctx="IE">
                                        <p:cTn id="288" dur="indefinite"/>
                                        <p:tgtEl>
                                          <p:spTgt spid="308"/>
                                        </p:tgtEl>
                                      </p:cBhvr>
                                    </p:animEffect>
                                  </p:childTnLst>
                                </p:cTn>
                              </p:par>
                            </p:childTnLst>
                          </p:cTn>
                        </p:par>
                        <p:par>
                          <p:cTn id="289" fill="hold" nodeType="afterGroup">
                            <p:stCondLst>
                              <p:cond delay="0"/>
                            </p:stCondLst>
                            <p:childTnLst>
                              <p:par>
                                <p:cTn id="290" presetID="9" presetClass="emph" presetSubtype="0" grpId="1" nodeType="afterEffect">
                                  <p:stCondLst>
                                    <p:cond delay="0"/>
                                  </p:stCondLst>
                                  <p:childTnLst>
                                    <p:set>
                                      <p:cBhvr rctx="PPT">
                                        <p:cTn id="291" dur="indefinite"/>
                                        <p:tgtEl>
                                          <p:spTgt spid="351"/>
                                        </p:tgtEl>
                                        <p:attrNameLst>
                                          <p:attrName>style.opacity</p:attrName>
                                        </p:attrNameLst>
                                      </p:cBhvr>
                                      <p:to>
                                        <p:strVal val="0.05"/>
                                      </p:to>
                                    </p:set>
                                    <p:animEffect filter="image" prLst="opacity: 0.05">
                                      <p:cBhvr rctx="IE">
                                        <p:cTn id="292" dur="indefinite"/>
                                        <p:tgtEl>
                                          <p:spTgt spid="351"/>
                                        </p:tgtEl>
                                      </p:cBhvr>
                                    </p:animEffect>
                                  </p:childTnLst>
                                </p:cTn>
                              </p:par>
                            </p:childTnLst>
                          </p:cTn>
                        </p:par>
                        <p:par>
                          <p:cTn id="293" fill="hold" nodeType="afterGroup">
                            <p:stCondLst>
                              <p:cond delay="0"/>
                            </p:stCondLst>
                            <p:childTnLst>
                              <p:par>
                                <p:cTn id="294" presetID="9" presetClass="emph" presetSubtype="0" grpId="1" nodeType="afterEffect">
                                  <p:stCondLst>
                                    <p:cond delay="0"/>
                                  </p:stCondLst>
                                  <p:childTnLst>
                                    <p:set>
                                      <p:cBhvr rctx="PPT">
                                        <p:cTn id="295" dur="indefinite"/>
                                        <p:tgtEl>
                                          <p:spTgt spid="352"/>
                                        </p:tgtEl>
                                        <p:attrNameLst>
                                          <p:attrName>style.opacity</p:attrName>
                                        </p:attrNameLst>
                                      </p:cBhvr>
                                      <p:to>
                                        <p:strVal val="0.05"/>
                                      </p:to>
                                    </p:set>
                                    <p:animEffect filter="image" prLst="opacity: 0.05">
                                      <p:cBhvr rctx="IE">
                                        <p:cTn id="296" dur="indefinite"/>
                                        <p:tgtEl>
                                          <p:spTgt spid="352"/>
                                        </p:tgtEl>
                                      </p:cBhvr>
                                    </p:animEffect>
                                  </p:childTnLst>
                                </p:cTn>
                              </p:par>
                            </p:childTnLst>
                          </p:cTn>
                        </p:par>
                        <p:par>
                          <p:cTn id="297" fill="hold" nodeType="afterGroup">
                            <p:stCondLst>
                              <p:cond delay="0"/>
                            </p:stCondLst>
                            <p:childTnLst>
                              <p:par>
                                <p:cTn id="298" presetID="9" presetClass="emph" presetSubtype="0" grpId="0" nodeType="afterEffect">
                                  <p:stCondLst>
                                    <p:cond delay="0"/>
                                  </p:stCondLst>
                                  <p:iterate type="lt">
                                    <p:tmAbs val="0"/>
                                  </p:iterate>
                                  <p:childTnLst>
                                    <p:set>
                                      <p:cBhvr rctx="PPT">
                                        <p:cTn id="299" dur="indefinite"/>
                                        <p:tgtEl>
                                          <p:spTgt spid="22"/>
                                        </p:tgtEl>
                                        <p:attrNameLst>
                                          <p:attrName>style.opacity</p:attrName>
                                        </p:attrNameLst>
                                      </p:cBhvr>
                                      <p:to>
                                        <p:strVal val="0.05"/>
                                      </p:to>
                                    </p:set>
                                    <p:animEffect filter="image" prLst="opacity: 0.05">
                                      <p:cBhvr rctx="IE">
                                        <p:cTn id="300" dur="indefinite"/>
                                        <p:tgtEl>
                                          <p:spTgt spid="22"/>
                                        </p:tgtEl>
                                      </p:cBhvr>
                                    </p:animEffect>
                                  </p:childTnLst>
                                </p:cTn>
                              </p:par>
                            </p:childTnLst>
                          </p:cTn>
                        </p:par>
                        <p:par>
                          <p:cTn id="301" fill="hold" nodeType="afterGroup">
                            <p:stCondLst>
                              <p:cond delay="0"/>
                            </p:stCondLst>
                            <p:childTnLst>
                              <p:par>
                                <p:cTn id="302" presetID="9" presetClass="emph" presetSubtype="0" nodeType="afterEffect">
                                  <p:stCondLst>
                                    <p:cond delay="0"/>
                                  </p:stCondLst>
                                  <p:childTnLst>
                                    <p:set>
                                      <p:cBhvr rctx="PPT">
                                        <p:cTn id="303" dur="indefinite"/>
                                        <p:tgtEl>
                                          <p:spTgt spid="12"/>
                                        </p:tgtEl>
                                        <p:attrNameLst>
                                          <p:attrName>style.opacity</p:attrName>
                                        </p:attrNameLst>
                                      </p:cBhvr>
                                      <p:to>
                                        <p:strVal val="0.05"/>
                                      </p:to>
                                    </p:set>
                                    <p:animEffect filter="image" prLst="opacity: 0.05">
                                      <p:cBhvr rctx="IE">
                                        <p:cTn id="304" dur="indefinite"/>
                                        <p:tgtEl>
                                          <p:spTgt spid="12"/>
                                        </p:tgtEl>
                                      </p:cBhvr>
                                    </p:animEffect>
                                  </p:childTnLst>
                                </p:cTn>
                              </p:par>
                            </p:childTnLst>
                          </p:cTn>
                        </p:par>
                        <p:par>
                          <p:cTn id="305" fill="hold" nodeType="afterGroup">
                            <p:stCondLst>
                              <p:cond delay="0"/>
                            </p:stCondLst>
                            <p:childTnLst>
                              <p:par>
                                <p:cTn id="306" presetID="10" presetClass="entr" presetSubtype="0" fill="hold" nodeType="afterEffect">
                                  <p:stCondLst>
                                    <p:cond delay="0"/>
                                  </p:stCondLst>
                                  <p:childTnLst>
                                    <p:set>
                                      <p:cBhvr>
                                        <p:cTn id="307" dur="1" fill="hold">
                                          <p:stCondLst>
                                            <p:cond delay="0"/>
                                          </p:stCondLst>
                                        </p:cTn>
                                        <p:tgtEl>
                                          <p:spTgt spid="30"/>
                                        </p:tgtEl>
                                        <p:attrNameLst>
                                          <p:attrName>style.visibility</p:attrName>
                                        </p:attrNameLst>
                                      </p:cBhvr>
                                      <p:to>
                                        <p:strVal val="visible"/>
                                      </p:to>
                                    </p:set>
                                    <p:animEffect transition="in" filter="fade">
                                      <p:cBhvr>
                                        <p:cTn id="308" dur="1000"/>
                                        <p:tgtEl>
                                          <p:spTgt spid="30"/>
                                        </p:tgtEl>
                                      </p:cBhvr>
                                    </p:animEffect>
                                  </p:childTnLst>
                                </p:cTn>
                              </p:par>
                            </p:childTnLst>
                          </p:cTn>
                        </p:par>
                        <p:par>
                          <p:cTn id="309" fill="hold" nodeType="afterGroup">
                            <p:stCondLst>
                              <p:cond delay="1000"/>
                            </p:stCondLst>
                            <p:childTnLst>
                              <p:par>
                                <p:cTn id="310" presetID="3" presetClass="entr" presetSubtype="10" fill="hold" grpId="0" nodeType="afterEffect">
                                  <p:stCondLst>
                                    <p:cond delay="0"/>
                                  </p:stCondLst>
                                  <p:childTnLst>
                                    <p:set>
                                      <p:cBhvr>
                                        <p:cTn id="311" dur="1" fill="hold">
                                          <p:stCondLst>
                                            <p:cond delay="0"/>
                                          </p:stCondLst>
                                        </p:cTn>
                                        <p:tgtEl>
                                          <p:spTgt spid="133"/>
                                        </p:tgtEl>
                                        <p:attrNameLst>
                                          <p:attrName>style.visibility</p:attrName>
                                        </p:attrNameLst>
                                      </p:cBhvr>
                                      <p:to>
                                        <p:strVal val="visible"/>
                                      </p:to>
                                    </p:set>
                                    <p:animEffect transition="in" filter="blinds(horizontal)">
                                      <p:cBhvr>
                                        <p:cTn id="312" dur="500"/>
                                        <p:tgtEl>
                                          <p:spTgt spid="133"/>
                                        </p:tgtEl>
                                      </p:cBhvr>
                                    </p:animEffect>
                                  </p:childTnLst>
                                </p:cTn>
                              </p:par>
                              <p:par>
                                <p:cTn id="313" presetID="1" presetClass="entr" presetSubtype="0" fill="hold" nodeType="withEffect">
                                  <p:stCondLst>
                                    <p:cond delay="0"/>
                                  </p:stCondLst>
                                  <p:childTnLst>
                                    <p:set>
                                      <p:cBhvr>
                                        <p:cTn id="314"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22" grpId="0"/>
      <p:bldP spid="168" grpId="0" animBg="1"/>
      <p:bldP spid="168" grpId="1" animBg="1"/>
      <p:bldP spid="169" grpId="0"/>
      <p:bldP spid="169" grpId="1"/>
      <p:bldP spid="172" grpId="0"/>
      <p:bldP spid="172" grpId="1"/>
      <p:bldP spid="200" grpId="0" animBg="1"/>
      <p:bldP spid="200" grpId="1" animBg="1"/>
      <p:bldP spid="201" grpId="0"/>
      <p:bldP spid="201" grpId="1"/>
      <p:bldP spid="202" grpId="0"/>
      <p:bldP spid="202" grpId="1"/>
      <p:bldP spid="236" grpId="0" animBg="1"/>
      <p:bldP spid="236" grpId="1" animBg="1"/>
      <p:bldP spid="237" grpId="0"/>
      <p:bldP spid="237" grpId="1"/>
      <p:bldP spid="237" grpId="2"/>
      <p:bldP spid="241" grpId="0" animBg="1"/>
      <p:bldP spid="241" grpId="1" animBg="1"/>
      <p:bldP spid="258" grpId="0" animBg="1"/>
      <p:bldP spid="258" grpId="1" animBg="1"/>
      <p:bldP spid="280" grpId="0"/>
      <p:bldP spid="280" grpId="1"/>
      <p:bldP spid="301" grpId="0"/>
      <p:bldP spid="301" grpId="1"/>
      <p:bldP spid="303" grpId="0" animBg="1"/>
      <p:bldP spid="303" grpId="1" animBg="1"/>
      <p:bldP spid="303" grpId="2" animBg="1"/>
      <p:bldP spid="302" grpId="0" animBg="1"/>
      <p:bldP spid="302" grpId="1" animBg="1"/>
      <p:bldP spid="302" grpId="2" animBg="1"/>
      <p:bldP spid="281" grpId="0"/>
      <p:bldP spid="281" grpId="1"/>
      <p:bldP spid="281" grpId="2"/>
      <p:bldP spid="282" grpId="0"/>
      <p:bldP spid="282" grpId="1"/>
      <p:bldP spid="282" grpId="2"/>
      <p:bldP spid="308" grpId="0"/>
      <p:bldP spid="308" grpId="1"/>
      <p:bldP spid="308" grpId="2"/>
      <p:bldP spid="351" grpId="0"/>
      <p:bldP spid="351" grpId="1"/>
      <p:bldP spid="352" grpId="0"/>
      <p:bldP spid="352" grpId="1"/>
      <p:bldP spid="13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Box 4"/>
          <p:cNvSpPr txBox="1">
            <a:spLocks noChangeArrowheads="1"/>
          </p:cNvSpPr>
          <p:nvPr/>
        </p:nvSpPr>
        <p:spPr bwMode="auto">
          <a:xfrm>
            <a:off x="189335" y="1539232"/>
            <a:ext cx="243752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2100">
                <a:solidFill>
                  <a:schemeClr val="tx1"/>
                </a:solidFill>
                <a:latin typeface="微软雅黑" charset="-122"/>
                <a:ea typeface="微软雅黑" charset="-122"/>
              </a:rPr>
              <a:t>MIPS</a:t>
            </a:r>
            <a:r>
              <a:rPr lang="zh-CN" altLang="en-US" sz="2100">
                <a:solidFill>
                  <a:schemeClr val="tx1"/>
                </a:solidFill>
                <a:latin typeface="微软雅黑" charset="-122"/>
                <a:ea typeface="微软雅黑" charset="-122"/>
              </a:rPr>
              <a:t>寻址方式</a:t>
            </a:r>
          </a:p>
        </p:txBody>
      </p:sp>
      <p:sp>
        <p:nvSpPr>
          <p:cNvPr id="34818" name="TextBox 22"/>
          <p:cNvSpPr txBox="1">
            <a:spLocks noChangeArrowheads="1"/>
          </p:cNvSpPr>
          <p:nvPr/>
        </p:nvSpPr>
        <p:spPr bwMode="auto">
          <a:xfrm>
            <a:off x="1376542" y="4822213"/>
            <a:ext cx="12467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rgbClr val="0000BF"/>
                </a:solidFill>
                <a:latin typeface="微软雅黑" charset="-122"/>
                <a:ea typeface="微软雅黑" charset="-122"/>
              </a:rPr>
              <a:t>J-Format</a:t>
            </a:r>
            <a:endParaRPr lang="zh-CN" altLang="en-US" sz="1800">
              <a:solidFill>
                <a:srgbClr val="0000BF"/>
              </a:solidFill>
              <a:latin typeface="微软雅黑" charset="-122"/>
              <a:ea typeface="微软雅黑" charset="-122"/>
            </a:endParaRPr>
          </a:p>
        </p:txBody>
      </p:sp>
      <p:cxnSp>
        <p:nvCxnSpPr>
          <p:cNvPr id="25" name="直接连接符 24"/>
          <p:cNvCxnSpPr/>
          <p:nvPr/>
        </p:nvCxnSpPr>
        <p:spPr>
          <a:xfrm rot="5400000">
            <a:off x="-579314" y="3458174"/>
            <a:ext cx="3080548" cy="9526"/>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0800000" flipV="1">
            <a:off x="964532" y="4987731"/>
            <a:ext cx="412010"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34821" name="组合 354"/>
          <p:cNvGrpSpPr>
            <a:grpSpLocks/>
          </p:cNvGrpSpPr>
          <p:nvPr/>
        </p:nvGrpSpPr>
        <p:grpSpPr bwMode="auto">
          <a:xfrm>
            <a:off x="2778090" y="4267310"/>
            <a:ext cx="4285617" cy="800159"/>
            <a:chOff x="3900344" y="2138787"/>
            <a:chExt cx="5713413" cy="1066597"/>
          </a:xfrm>
        </p:grpSpPr>
        <p:grpSp>
          <p:nvGrpSpPr>
            <p:cNvPr id="34851" name="Group 4"/>
            <p:cNvGrpSpPr>
              <a:grpSpLocks/>
            </p:cNvGrpSpPr>
            <p:nvPr/>
          </p:nvGrpSpPr>
          <p:grpSpPr bwMode="auto">
            <a:xfrm>
              <a:off x="3900344" y="2138787"/>
              <a:ext cx="5713413" cy="1030288"/>
              <a:chOff x="1991" y="458"/>
              <a:chExt cx="3599" cy="649"/>
            </a:xfrm>
          </p:grpSpPr>
          <p:grpSp>
            <p:nvGrpSpPr>
              <p:cNvPr id="34853" name="Group 7"/>
              <p:cNvGrpSpPr>
                <a:grpSpLocks/>
              </p:cNvGrpSpPr>
              <p:nvPr/>
            </p:nvGrpSpPr>
            <p:grpSpPr bwMode="auto">
              <a:xfrm>
                <a:off x="1991" y="837"/>
                <a:ext cx="3599" cy="270"/>
                <a:chOff x="1978" y="801"/>
                <a:chExt cx="3599" cy="270"/>
              </a:xfrm>
            </p:grpSpPr>
            <p:sp>
              <p:nvSpPr>
                <p:cNvPr id="34855" name="Rectangle 8"/>
                <p:cNvSpPr>
                  <a:spLocks noChangeArrowheads="1"/>
                </p:cNvSpPr>
                <p:nvPr/>
              </p:nvSpPr>
              <p:spPr bwMode="auto">
                <a:xfrm>
                  <a:off x="1978" y="873"/>
                  <a:ext cx="3599" cy="176"/>
                </a:xfrm>
                <a:prstGeom prst="rect">
                  <a:avLst/>
                </a:prstGeom>
                <a:solidFill>
                  <a:srgbClr val="FFFF00"/>
                </a:solidFill>
                <a:ln w="19050">
                  <a:solidFill>
                    <a:schemeClr val="tx1"/>
                  </a:solidFill>
                  <a:miter lim="800000"/>
                  <a:headEnd/>
                  <a:tailEnd/>
                </a:ln>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grpSp>
              <p:nvGrpSpPr>
                <p:cNvPr id="34856" name="Group 10"/>
                <p:cNvGrpSpPr>
                  <a:grpSpLocks/>
                </p:cNvGrpSpPr>
                <p:nvPr/>
              </p:nvGrpSpPr>
              <p:grpSpPr bwMode="auto">
                <a:xfrm>
                  <a:off x="1979" y="801"/>
                  <a:ext cx="624" cy="270"/>
                  <a:chOff x="1979" y="801"/>
                  <a:chExt cx="624" cy="270"/>
                </a:xfrm>
              </p:grpSpPr>
              <p:sp>
                <p:nvSpPr>
                  <p:cNvPr id="34857" name="Rectangle 11"/>
                  <p:cNvSpPr>
                    <a:spLocks noChangeArrowheads="1"/>
                  </p:cNvSpPr>
                  <p:nvPr/>
                </p:nvSpPr>
                <p:spPr bwMode="auto">
                  <a:xfrm>
                    <a:off x="1979" y="874"/>
                    <a:ext cx="624" cy="17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sp>
                <p:nvSpPr>
                  <p:cNvPr id="34858" name="Rectangle 12"/>
                  <p:cNvSpPr>
                    <a:spLocks noChangeArrowheads="1"/>
                  </p:cNvSpPr>
                  <p:nvPr/>
                </p:nvSpPr>
                <p:spPr bwMode="auto">
                  <a:xfrm>
                    <a:off x="2161" y="801"/>
                    <a:ext cx="30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650">
                        <a:solidFill>
                          <a:srgbClr val="0000FF"/>
                        </a:solidFill>
                      </a:rPr>
                      <a:t>op</a:t>
                    </a:r>
                  </a:p>
                </p:txBody>
              </p:sp>
            </p:grpSp>
          </p:grpSp>
          <p:sp>
            <p:nvSpPr>
              <p:cNvPr id="34854" name="Text Box 41"/>
              <p:cNvSpPr txBox="1">
                <a:spLocks noChangeArrowheads="1"/>
              </p:cNvSpPr>
              <p:nvPr/>
            </p:nvSpPr>
            <p:spPr bwMode="auto">
              <a:xfrm>
                <a:off x="3876" y="458"/>
                <a:ext cx="1243"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lang="en-US" altLang="zh-CN" sz="1650">
                    <a:solidFill>
                      <a:schemeClr val="accent2"/>
                    </a:solidFill>
                  </a:rPr>
                  <a:t> </a:t>
                </a:r>
                <a:endParaRPr lang="zh-CN" altLang="en-US" sz="1650">
                  <a:solidFill>
                    <a:schemeClr val="accent2"/>
                  </a:solidFill>
                </a:endParaRPr>
              </a:p>
            </p:txBody>
          </p:sp>
        </p:grpSp>
        <p:sp>
          <p:nvSpPr>
            <p:cNvPr id="34852" name="Rectangle 12"/>
            <p:cNvSpPr>
              <a:spLocks noChangeArrowheads="1"/>
            </p:cNvSpPr>
            <p:nvPr/>
          </p:nvSpPr>
          <p:spPr bwMode="auto">
            <a:xfrm>
              <a:off x="5700279" y="2777162"/>
              <a:ext cx="3420683" cy="428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en-US" altLang="zh-CN" sz="1650">
                  <a:solidFill>
                    <a:srgbClr val="0000FF"/>
                  </a:solidFill>
                </a:rPr>
                <a:t>Address</a:t>
              </a:r>
              <a:r>
                <a:rPr lang="zh-CN" altLang="en-US" sz="1650">
                  <a:solidFill>
                    <a:srgbClr val="0000FF"/>
                  </a:solidFill>
                </a:rPr>
                <a:t>（</a:t>
              </a:r>
              <a:r>
                <a:rPr lang="en-US" altLang="zh-CN" sz="1650">
                  <a:solidFill>
                    <a:srgbClr val="0000FF"/>
                  </a:solidFill>
                </a:rPr>
                <a:t>26</a:t>
              </a:r>
              <a:r>
                <a:rPr lang="zh-CN" altLang="en-US" sz="1650">
                  <a:solidFill>
                    <a:srgbClr val="0000FF"/>
                  </a:solidFill>
                </a:rPr>
                <a:t>位）</a:t>
              </a:r>
              <a:endParaRPr lang="en-US" altLang="zh-CN" sz="1650">
                <a:solidFill>
                  <a:srgbClr val="0000FF"/>
                </a:solidFill>
              </a:endParaRPr>
            </a:p>
          </p:txBody>
        </p:sp>
      </p:grpSp>
      <p:sp>
        <p:nvSpPr>
          <p:cNvPr id="371" name="Rectangle 11"/>
          <p:cNvSpPr>
            <a:spLocks noChangeArrowheads="1"/>
          </p:cNvSpPr>
          <p:nvPr/>
        </p:nvSpPr>
        <p:spPr bwMode="auto">
          <a:xfrm>
            <a:off x="4484478" y="5243749"/>
            <a:ext cx="922855" cy="207196"/>
          </a:xfrm>
          <a:prstGeom prst="rect">
            <a:avLst/>
          </a:prstGeom>
          <a:solidFill>
            <a:srgbClr val="00B050"/>
          </a:solidFill>
          <a:ln w="12700">
            <a:solidFill>
              <a:schemeClr val="tx1"/>
            </a:solidFill>
            <a:miter lim="800000"/>
            <a:headEnd/>
            <a:tailEnd/>
          </a:ln>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650"/>
          </a:p>
        </p:txBody>
      </p:sp>
      <p:cxnSp>
        <p:nvCxnSpPr>
          <p:cNvPr id="374" name="直接箭头连接符 373"/>
          <p:cNvCxnSpPr/>
          <p:nvPr/>
        </p:nvCxnSpPr>
        <p:spPr>
          <a:xfrm rot="5400000">
            <a:off x="5853280" y="5094307"/>
            <a:ext cx="157183" cy="119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5" name="直接箭头连接符 374"/>
          <p:cNvCxnSpPr/>
          <p:nvPr/>
        </p:nvCxnSpPr>
        <p:spPr>
          <a:xfrm flipV="1">
            <a:off x="5424004" y="5334248"/>
            <a:ext cx="328655" cy="119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4" name="组合 401"/>
          <p:cNvGrpSpPr>
            <a:grpSpLocks/>
          </p:cNvGrpSpPr>
          <p:nvPr/>
        </p:nvGrpSpPr>
        <p:grpSpPr bwMode="auto">
          <a:xfrm>
            <a:off x="7392363" y="4841265"/>
            <a:ext cx="1467041" cy="760909"/>
            <a:chOff x="10058516" y="5312200"/>
            <a:chExt cx="1955006" cy="1014413"/>
          </a:xfrm>
        </p:grpSpPr>
        <p:sp>
          <p:nvSpPr>
            <p:cNvPr id="376" name="矩形 375"/>
            <p:cNvSpPr/>
            <p:nvPr/>
          </p:nvSpPr>
          <p:spPr>
            <a:xfrm>
              <a:off x="10058516" y="5618588"/>
              <a:ext cx="1942311" cy="708025"/>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377" name="直接连接符 376"/>
            <p:cNvCxnSpPr/>
            <p:nvPr/>
          </p:nvCxnSpPr>
          <p:spPr>
            <a:xfrm flipV="1">
              <a:off x="10075972" y="5832900"/>
              <a:ext cx="49509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p:nvPr/>
          </p:nvCxnSpPr>
          <p:spPr>
            <a:xfrm rot="5400000">
              <a:off x="9956117" y="5944819"/>
              <a:ext cx="231775" cy="158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9" name="直接连接符 378"/>
            <p:cNvCxnSpPr/>
            <p:nvPr/>
          </p:nvCxnSpPr>
          <p:spPr>
            <a:xfrm rot="5400000">
              <a:off x="11882559" y="5943232"/>
              <a:ext cx="231775" cy="158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4844" name="TextBox 381"/>
            <p:cNvSpPr txBox="1">
              <a:spLocks noChangeArrowheads="1"/>
            </p:cNvSpPr>
            <p:nvPr/>
          </p:nvSpPr>
          <p:spPr bwMode="auto">
            <a:xfrm>
              <a:off x="10427610" y="5312200"/>
              <a:ext cx="1181100" cy="400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350"/>
                <a:t>Memory</a:t>
              </a:r>
              <a:endParaRPr lang="zh-CN" altLang="en-US" sz="1350"/>
            </a:p>
          </p:txBody>
        </p:sp>
        <p:cxnSp>
          <p:nvCxnSpPr>
            <p:cNvPr id="383" name="直接连接符 382"/>
            <p:cNvCxnSpPr/>
            <p:nvPr/>
          </p:nvCxnSpPr>
          <p:spPr>
            <a:xfrm flipV="1">
              <a:off x="10071211" y="6058325"/>
              <a:ext cx="495099"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4" name="直接连接符 383"/>
            <p:cNvCxnSpPr/>
            <p:nvPr/>
          </p:nvCxnSpPr>
          <p:spPr>
            <a:xfrm flipV="1">
              <a:off x="10571071" y="5832900"/>
              <a:ext cx="506206"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5" name="直接连接符 384"/>
            <p:cNvCxnSpPr/>
            <p:nvPr/>
          </p:nvCxnSpPr>
          <p:spPr>
            <a:xfrm flipV="1">
              <a:off x="10566310" y="6058325"/>
              <a:ext cx="506207"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6" name="直接连接符 385"/>
            <p:cNvCxnSpPr/>
            <p:nvPr/>
          </p:nvCxnSpPr>
          <p:spPr>
            <a:xfrm flipV="1">
              <a:off x="11072517" y="5832900"/>
              <a:ext cx="93624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7" name="直接连接符 386"/>
            <p:cNvCxnSpPr/>
            <p:nvPr/>
          </p:nvCxnSpPr>
          <p:spPr>
            <a:xfrm flipV="1">
              <a:off x="11077277" y="6058325"/>
              <a:ext cx="93624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4850" name="TextBox 387"/>
            <p:cNvSpPr txBox="1">
              <a:spLocks noChangeArrowheads="1"/>
            </p:cNvSpPr>
            <p:nvPr/>
          </p:nvSpPr>
          <p:spPr bwMode="auto">
            <a:xfrm>
              <a:off x="10620500" y="5761465"/>
              <a:ext cx="970919" cy="369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200">
                  <a:solidFill>
                    <a:srgbClr val="CC0066"/>
                  </a:solidFill>
                </a:rPr>
                <a:t>Word</a:t>
              </a:r>
              <a:endParaRPr lang="zh-CN" altLang="en-US" sz="1200" dirty="0">
                <a:solidFill>
                  <a:srgbClr val="CC0066"/>
                </a:solidFill>
              </a:endParaRPr>
            </a:p>
          </p:txBody>
        </p:sp>
      </p:grpSp>
      <p:cxnSp>
        <p:nvCxnSpPr>
          <p:cNvPr id="393" name="直接箭头连接符 392"/>
          <p:cNvCxnSpPr/>
          <p:nvPr/>
        </p:nvCxnSpPr>
        <p:spPr>
          <a:xfrm>
            <a:off x="6131327" y="5321150"/>
            <a:ext cx="1238411" cy="119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4" name="TextBox 393"/>
          <p:cNvSpPr txBox="1">
            <a:spLocks noChangeArrowheads="1"/>
          </p:cNvSpPr>
          <p:nvPr/>
        </p:nvSpPr>
        <p:spPr bwMode="auto">
          <a:xfrm>
            <a:off x="2825721" y="4517373"/>
            <a:ext cx="129556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350">
                <a:solidFill>
                  <a:schemeClr val="tx1"/>
                </a:solidFill>
                <a:latin typeface="微软雅黑" charset="-122"/>
                <a:ea typeface="微软雅黑" charset="-122"/>
              </a:rPr>
              <a:t>伪直接寻址</a:t>
            </a:r>
          </a:p>
        </p:txBody>
      </p:sp>
      <p:sp>
        <p:nvSpPr>
          <p:cNvPr id="396" name="Rectangle 12"/>
          <p:cNvSpPr>
            <a:spLocks noChangeArrowheads="1"/>
          </p:cNvSpPr>
          <p:nvPr/>
        </p:nvSpPr>
        <p:spPr bwMode="auto">
          <a:xfrm>
            <a:off x="4741687" y="5180638"/>
            <a:ext cx="1001446" cy="321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650">
                <a:solidFill>
                  <a:schemeClr val="bg1"/>
                </a:solidFill>
              </a:rPr>
              <a:t>PC</a:t>
            </a:r>
          </a:p>
        </p:txBody>
      </p:sp>
      <p:sp>
        <p:nvSpPr>
          <p:cNvPr id="397" name="椭圆 396"/>
          <p:cNvSpPr/>
          <p:nvPr/>
        </p:nvSpPr>
        <p:spPr>
          <a:xfrm>
            <a:off x="5813388" y="5222315"/>
            <a:ext cx="242919" cy="24291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8" name="TextBox 397"/>
          <p:cNvSpPr txBox="1">
            <a:spLocks noChangeArrowheads="1"/>
          </p:cNvSpPr>
          <p:nvPr/>
        </p:nvSpPr>
        <p:spPr bwMode="auto">
          <a:xfrm>
            <a:off x="5827678" y="5136579"/>
            <a:ext cx="1286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chemeClr val="tx1"/>
                </a:solidFill>
              </a:rPr>
              <a:t>：</a:t>
            </a:r>
          </a:p>
        </p:txBody>
      </p:sp>
      <p:sp>
        <p:nvSpPr>
          <p:cNvPr id="132" name="云形标注 131"/>
          <p:cNvSpPr/>
          <p:nvPr/>
        </p:nvSpPr>
        <p:spPr>
          <a:xfrm>
            <a:off x="339373" y="4156568"/>
            <a:ext cx="1901675" cy="710895"/>
          </a:xfrm>
          <a:prstGeom prst="cloudCallou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500" dirty="0">
                <a:solidFill>
                  <a:schemeClr val="accent3">
                    <a:lumMod val="75000"/>
                  </a:schemeClr>
                </a:solidFill>
                <a:latin typeface="+mn-ea"/>
              </a:rPr>
              <a:t>如何寻址？</a:t>
            </a:r>
          </a:p>
        </p:txBody>
      </p:sp>
      <p:pic>
        <p:nvPicPr>
          <p:cNvPr id="34832" name="Picture 4" descr="http://img.qoocc.com/news/picture/22b3319720530cfb10af237b34f69f8a.jpg"/>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336992" y="5007975"/>
            <a:ext cx="750191" cy="751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a:spLocks noChangeArrowheads="1"/>
          </p:cNvSpPr>
          <p:nvPr/>
        </p:nvSpPr>
        <p:spPr bwMode="auto">
          <a:xfrm>
            <a:off x="2523264" y="1859552"/>
            <a:ext cx="4971506" cy="397032"/>
          </a:xfrm>
          <a:prstGeom prst="rect">
            <a:avLst/>
          </a:prstGeom>
          <a:solidFill>
            <a:srgbClr val="0000BF"/>
          </a:solidFill>
          <a:ln w="38100">
            <a:solidFill>
              <a:schemeClr val="bg1"/>
            </a:solidFill>
            <a:miter lim="800000"/>
            <a:headEnd/>
            <a:tailEnd/>
          </a:ln>
          <a:effectLst>
            <a:outerShdw blurRad="40000" dist="20000" dir="5400000" rotWithShape="0">
              <a:srgbClr val="000000">
                <a:alpha val="37999"/>
              </a:srgbClr>
            </a:outerShdw>
          </a:effectLst>
        </p:spPr>
        <p:txBody>
          <a:bodyPr>
            <a:spAutoFit/>
          </a:bodyPr>
          <a:lstStyle/>
          <a:p>
            <a:pPr algn="ctr">
              <a:lnSpc>
                <a:spcPct val="110000"/>
              </a:lnSpc>
              <a:spcBef>
                <a:spcPts val="918"/>
              </a:spcBef>
              <a:spcAft>
                <a:spcPts val="900"/>
              </a:spcAft>
              <a:defRPr/>
            </a:pPr>
            <a:r>
              <a:rPr lang="en-US" altLang="zh-CN" dirty="0">
                <a:solidFill>
                  <a:schemeClr val="bg1"/>
                </a:solidFill>
                <a:latin typeface="微软雅黑" charset="0"/>
                <a:ea typeface="微软雅黑" charset="0"/>
                <a:cs typeface="微软雅黑" charset="0"/>
              </a:rPr>
              <a:t>MIPS</a:t>
            </a:r>
            <a:r>
              <a:rPr lang="zh-CN" altLang="en-US" dirty="0">
                <a:solidFill>
                  <a:schemeClr val="bg1"/>
                </a:solidFill>
                <a:latin typeface="微软雅黑" charset="0"/>
                <a:ea typeface="微软雅黑" charset="0"/>
                <a:cs typeface="微软雅黑" charset="0"/>
              </a:rPr>
              <a:t>所有指令都是</a:t>
            </a:r>
            <a:r>
              <a:rPr lang="en-US" altLang="zh-CN" dirty="0">
                <a:solidFill>
                  <a:srgbClr val="FFFF00"/>
                </a:solidFill>
                <a:latin typeface="微软雅黑" charset="0"/>
                <a:ea typeface="华文新魏" charset="0"/>
                <a:cs typeface="华文新魏" charset="0"/>
              </a:rPr>
              <a:t>32</a:t>
            </a:r>
            <a:r>
              <a:rPr lang="zh-CN" altLang="en-US" dirty="0">
                <a:solidFill>
                  <a:srgbClr val="FFFF00"/>
                </a:solidFill>
                <a:latin typeface="微软雅黑" charset="0"/>
                <a:ea typeface="微软雅黑" charset="0"/>
                <a:cs typeface="微软雅黑" charset="0"/>
              </a:rPr>
              <a:t>位宽，按字地址对齐</a:t>
            </a:r>
          </a:p>
        </p:txBody>
      </p:sp>
      <p:pic>
        <p:nvPicPr>
          <p:cNvPr id="34834" name="图片 135" descr="u=207606497,4036238559&amp;fm=21&amp;gp=0.jpg"/>
          <p:cNvPicPr>
            <a:picLocks noChangeAspect="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7538829" y="1708323"/>
            <a:ext cx="454878" cy="559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4902" y="2499002"/>
            <a:ext cx="3355618" cy="142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138" name="TextBox 45"/>
          <p:cNvSpPr txBox="1">
            <a:spLocks noChangeArrowheads="1"/>
          </p:cNvSpPr>
          <p:nvPr/>
        </p:nvSpPr>
        <p:spPr bwMode="auto">
          <a:xfrm>
            <a:off x="6942248" y="2444225"/>
            <a:ext cx="10978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ts val="2400"/>
              </a:lnSpc>
            </a:pPr>
            <a:r>
              <a:rPr lang="zh-CN" altLang="en-US" sz="1800">
                <a:latin typeface="微软雅黑" charset="-122"/>
                <a:ea typeface="微软雅黑" charset="-122"/>
              </a:rPr>
              <a:t>边界对齐</a:t>
            </a:r>
          </a:p>
        </p:txBody>
      </p:sp>
      <p:sp>
        <p:nvSpPr>
          <p:cNvPr id="139" name="TextBox 45"/>
          <p:cNvSpPr txBox="1">
            <a:spLocks noChangeArrowheads="1"/>
          </p:cNvSpPr>
          <p:nvPr/>
        </p:nvSpPr>
        <p:spPr bwMode="auto">
          <a:xfrm>
            <a:off x="5062006" y="5366399"/>
            <a:ext cx="10990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ts val="2400"/>
              </a:lnSpc>
            </a:pPr>
            <a:r>
              <a:rPr lang="zh-CN" altLang="en-US" sz="1500">
                <a:latin typeface="微软雅黑" charset="-122"/>
                <a:ea typeface="微软雅黑" charset="-122"/>
              </a:rPr>
              <a:t>高</a:t>
            </a:r>
            <a:r>
              <a:rPr lang="en-US" altLang="zh-CN" sz="1500">
                <a:latin typeface="微软雅黑" charset="-122"/>
                <a:ea typeface="微软雅黑" charset="-122"/>
              </a:rPr>
              <a:t>4</a:t>
            </a:r>
            <a:r>
              <a:rPr lang="zh-CN" altLang="en-US" sz="1500">
                <a:latin typeface="微软雅黑" charset="-122"/>
                <a:ea typeface="微软雅黑" charset="-122"/>
              </a:rPr>
              <a:t>位</a:t>
            </a:r>
          </a:p>
        </p:txBody>
      </p:sp>
      <p:sp>
        <p:nvSpPr>
          <p:cNvPr id="140" name="TextBox 45"/>
          <p:cNvSpPr txBox="1">
            <a:spLocks noChangeArrowheads="1"/>
          </p:cNvSpPr>
          <p:nvPr/>
        </p:nvSpPr>
        <p:spPr bwMode="auto">
          <a:xfrm>
            <a:off x="6109893" y="5353300"/>
            <a:ext cx="138487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ts val="2400"/>
              </a:lnSpc>
            </a:pPr>
            <a:r>
              <a:rPr lang="zh-CN" altLang="en-US" sz="1500">
                <a:solidFill>
                  <a:srgbClr val="0000FF"/>
                </a:solidFill>
                <a:latin typeface="微软雅黑" charset="-122"/>
                <a:ea typeface="微软雅黑" charset="-122"/>
              </a:rPr>
              <a:t>低位</a:t>
            </a:r>
            <a:r>
              <a:rPr lang="en-US" altLang="zh-CN" sz="1500">
                <a:solidFill>
                  <a:srgbClr val="0000FF"/>
                </a:solidFill>
                <a:latin typeface="微软雅黑" charset="-122"/>
                <a:ea typeface="微软雅黑" charset="-122"/>
              </a:rPr>
              <a:t>”00”</a:t>
            </a:r>
            <a:endParaRPr lang="zh-CN" altLang="en-US" sz="1500">
              <a:solidFill>
                <a:srgbClr val="0000FF"/>
              </a:solidFill>
              <a:latin typeface="微软雅黑" charset="-122"/>
              <a:ea typeface="微软雅黑" charset="-122"/>
            </a:endParaRPr>
          </a:p>
        </p:txBody>
      </p:sp>
      <p:sp>
        <p:nvSpPr>
          <p:cNvPr id="34839" name="Rectangle 2"/>
          <p:cNvSpPr>
            <a:spLocks noGrp="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700" b="1">
                <a:latin typeface="微软雅黑" charset="-122"/>
              </a:rPr>
              <a:t>2. </a:t>
            </a:r>
            <a:r>
              <a:rPr lang="zh-CN" altLang="en-US" sz="2700" b="1" dirty="0">
                <a:latin typeface="微软雅黑" charset="-122"/>
              </a:rPr>
              <a:t>寻址方式</a:t>
            </a:r>
            <a:endParaRPr lang="en-US" altLang="zh-CN" sz="2700" b="1" dirty="0">
              <a:latin typeface="微软雅黑" charset="-122"/>
            </a:endParaRPr>
          </a:p>
        </p:txBody>
      </p:sp>
    </p:spTree>
    <p:extLst>
      <p:ext uri="{BB962C8B-B14F-4D97-AF65-F5344CB8AC3E}">
        <p14:creationId xmlns:p14="http://schemas.microsoft.com/office/powerpoint/2010/main" val="13211408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1"/>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96"/>
                                        </p:tgtEl>
                                        <p:attrNameLst>
                                          <p:attrName>style.visibility</p:attrName>
                                        </p:attrNameLst>
                                      </p:cBhvr>
                                      <p:to>
                                        <p:strVal val="visible"/>
                                      </p:to>
                                    </p:set>
                                  </p:childTnLst>
                                </p:cTn>
                              </p:par>
                            </p:childTnLst>
                          </p:cTn>
                        </p:par>
                        <p:par>
                          <p:cTn id="16" fill="hold" nodeType="afterGroup">
                            <p:stCondLst>
                              <p:cond delay="0"/>
                            </p:stCondLst>
                            <p:childTnLst>
                              <p:par>
                                <p:cTn id="17" presetID="55" presetClass="entr" presetSubtype="0" fill="hold" nodeType="afterEffect">
                                  <p:stCondLst>
                                    <p:cond delay="0"/>
                                  </p:stCondLst>
                                  <p:childTnLst>
                                    <p:set>
                                      <p:cBhvr>
                                        <p:cTn id="18" dur="1" fill="hold">
                                          <p:stCondLst>
                                            <p:cond delay="0"/>
                                          </p:stCondLst>
                                        </p:cTn>
                                        <p:tgtEl>
                                          <p:spTgt spid="374"/>
                                        </p:tgtEl>
                                        <p:attrNameLst>
                                          <p:attrName>style.visibility</p:attrName>
                                        </p:attrNameLst>
                                      </p:cBhvr>
                                      <p:to>
                                        <p:strVal val="visible"/>
                                      </p:to>
                                    </p:set>
                                    <p:anim calcmode="lin" valueType="num">
                                      <p:cBhvr>
                                        <p:cTn id="19" dur="1000" fill="hold"/>
                                        <p:tgtEl>
                                          <p:spTgt spid="374"/>
                                        </p:tgtEl>
                                        <p:attrNameLst>
                                          <p:attrName>ppt_w</p:attrName>
                                        </p:attrNameLst>
                                      </p:cBhvr>
                                      <p:tavLst>
                                        <p:tav tm="0">
                                          <p:val>
                                            <p:strVal val="#ppt_w*0.70"/>
                                          </p:val>
                                        </p:tav>
                                        <p:tav tm="100000">
                                          <p:val>
                                            <p:strVal val="#ppt_w"/>
                                          </p:val>
                                        </p:tav>
                                      </p:tavLst>
                                    </p:anim>
                                    <p:anim calcmode="lin" valueType="num">
                                      <p:cBhvr>
                                        <p:cTn id="20" dur="1000" fill="hold"/>
                                        <p:tgtEl>
                                          <p:spTgt spid="374"/>
                                        </p:tgtEl>
                                        <p:attrNameLst>
                                          <p:attrName>ppt_h</p:attrName>
                                        </p:attrNameLst>
                                      </p:cBhvr>
                                      <p:tavLst>
                                        <p:tav tm="0">
                                          <p:val>
                                            <p:strVal val="#ppt_h"/>
                                          </p:val>
                                        </p:tav>
                                        <p:tav tm="100000">
                                          <p:val>
                                            <p:strVal val="#ppt_h"/>
                                          </p:val>
                                        </p:tav>
                                      </p:tavLst>
                                    </p:anim>
                                    <p:animEffect transition="in" filter="fade">
                                      <p:cBhvr>
                                        <p:cTn id="21" dur="1000"/>
                                        <p:tgtEl>
                                          <p:spTgt spid="374"/>
                                        </p:tgtEl>
                                      </p:cBhvr>
                                    </p:animEffect>
                                  </p:childTnLst>
                                </p:cTn>
                              </p:par>
                            </p:childTnLst>
                          </p:cTn>
                        </p:par>
                        <p:par>
                          <p:cTn id="22" fill="hold" nodeType="afterGroup">
                            <p:stCondLst>
                              <p:cond delay="1000"/>
                            </p:stCondLst>
                            <p:childTnLst>
                              <p:par>
                                <p:cTn id="23" presetID="55" presetClass="entr" presetSubtype="0" fill="hold" nodeType="afterEffect">
                                  <p:stCondLst>
                                    <p:cond delay="0"/>
                                  </p:stCondLst>
                                  <p:childTnLst>
                                    <p:set>
                                      <p:cBhvr>
                                        <p:cTn id="24" dur="1" fill="hold">
                                          <p:stCondLst>
                                            <p:cond delay="0"/>
                                          </p:stCondLst>
                                        </p:cTn>
                                        <p:tgtEl>
                                          <p:spTgt spid="375"/>
                                        </p:tgtEl>
                                        <p:attrNameLst>
                                          <p:attrName>style.visibility</p:attrName>
                                        </p:attrNameLst>
                                      </p:cBhvr>
                                      <p:to>
                                        <p:strVal val="visible"/>
                                      </p:to>
                                    </p:set>
                                    <p:anim calcmode="lin" valueType="num">
                                      <p:cBhvr>
                                        <p:cTn id="25" dur="1000" fill="hold"/>
                                        <p:tgtEl>
                                          <p:spTgt spid="375"/>
                                        </p:tgtEl>
                                        <p:attrNameLst>
                                          <p:attrName>ppt_w</p:attrName>
                                        </p:attrNameLst>
                                      </p:cBhvr>
                                      <p:tavLst>
                                        <p:tav tm="0">
                                          <p:val>
                                            <p:strVal val="#ppt_w*0.70"/>
                                          </p:val>
                                        </p:tav>
                                        <p:tav tm="100000">
                                          <p:val>
                                            <p:strVal val="#ppt_w"/>
                                          </p:val>
                                        </p:tav>
                                      </p:tavLst>
                                    </p:anim>
                                    <p:anim calcmode="lin" valueType="num">
                                      <p:cBhvr>
                                        <p:cTn id="26" dur="1000" fill="hold"/>
                                        <p:tgtEl>
                                          <p:spTgt spid="375"/>
                                        </p:tgtEl>
                                        <p:attrNameLst>
                                          <p:attrName>ppt_h</p:attrName>
                                        </p:attrNameLst>
                                      </p:cBhvr>
                                      <p:tavLst>
                                        <p:tav tm="0">
                                          <p:val>
                                            <p:strVal val="#ppt_h"/>
                                          </p:val>
                                        </p:tav>
                                        <p:tav tm="100000">
                                          <p:val>
                                            <p:strVal val="#ppt_h"/>
                                          </p:val>
                                        </p:tav>
                                      </p:tavLst>
                                    </p:anim>
                                    <p:animEffect transition="in" filter="fade">
                                      <p:cBhvr>
                                        <p:cTn id="27" dur="1000"/>
                                        <p:tgtEl>
                                          <p:spTgt spid="375"/>
                                        </p:tgtEl>
                                      </p:cBhvr>
                                    </p:animEffect>
                                  </p:childTnLst>
                                </p:cTn>
                              </p:par>
                            </p:childTnLst>
                          </p:cTn>
                        </p:par>
                        <p:par>
                          <p:cTn id="28" fill="hold" nodeType="afterGroup">
                            <p:stCondLst>
                              <p:cond delay="2000"/>
                            </p:stCondLst>
                            <p:childTnLst>
                              <p:par>
                                <p:cTn id="29" presetID="1" presetClass="entr" presetSubtype="0" fill="hold" grpId="0" nodeType="afterEffect">
                                  <p:stCondLst>
                                    <p:cond delay="0"/>
                                  </p:stCondLst>
                                  <p:childTnLst>
                                    <p:set>
                                      <p:cBhvr>
                                        <p:cTn id="30" dur="1" fill="hold">
                                          <p:stCondLst>
                                            <p:cond delay="0"/>
                                          </p:stCondLst>
                                        </p:cTn>
                                        <p:tgtEl>
                                          <p:spTgt spid="397"/>
                                        </p:tgtEl>
                                        <p:attrNameLst>
                                          <p:attrName>style.visibility</p:attrName>
                                        </p:attrNameLst>
                                      </p:cBhvr>
                                      <p:to>
                                        <p:strVal val="visible"/>
                                      </p:to>
                                    </p:set>
                                  </p:childTnLst>
                                </p:cTn>
                              </p:par>
                            </p:childTnLst>
                          </p:cTn>
                        </p:par>
                        <p:par>
                          <p:cTn id="31" fill="hold" nodeType="afterGroup">
                            <p:stCondLst>
                              <p:cond delay="2000"/>
                            </p:stCondLst>
                            <p:childTnLst>
                              <p:par>
                                <p:cTn id="32" presetID="1" presetClass="entr" presetSubtype="0" fill="hold" grpId="0" nodeType="afterEffect">
                                  <p:stCondLst>
                                    <p:cond delay="0"/>
                                  </p:stCondLst>
                                  <p:childTnLst>
                                    <p:set>
                                      <p:cBhvr>
                                        <p:cTn id="33" dur="1" fill="hold">
                                          <p:stCondLst>
                                            <p:cond delay="0"/>
                                          </p:stCondLst>
                                        </p:cTn>
                                        <p:tgtEl>
                                          <p:spTgt spid="398"/>
                                        </p:tgtEl>
                                        <p:attrNameLst>
                                          <p:attrName>style.visibility</p:attrName>
                                        </p:attrNameLst>
                                      </p:cBhvr>
                                      <p:to>
                                        <p:strVal val="visible"/>
                                      </p:to>
                                    </p:set>
                                  </p:childTnLst>
                                </p:cTn>
                              </p:par>
                            </p:childTnLst>
                          </p:cTn>
                        </p:par>
                        <p:par>
                          <p:cTn id="34" fill="hold" nodeType="afterGroup">
                            <p:stCondLst>
                              <p:cond delay="2000"/>
                            </p:stCondLst>
                            <p:childTnLst>
                              <p:par>
                                <p:cTn id="35" presetID="55" presetClass="entr" presetSubtype="0" fill="hold" nodeType="afterEffect">
                                  <p:stCondLst>
                                    <p:cond delay="0"/>
                                  </p:stCondLst>
                                  <p:childTnLst>
                                    <p:set>
                                      <p:cBhvr>
                                        <p:cTn id="36" dur="1" fill="hold">
                                          <p:stCondLst>
                                            <p:cond delay="0"/>
                                          </p:stCondLst>
                                        </p:cTn>
                                        <p:tgtEl>
                                          <p:spTgt spid="393"/>
                                        </p:tgtEl>
                                        <p:attrNameLst>
                                          <p:attrName>style.visibility</p:attrName>
                                        </p:attrNameLst>
                                      </p:cBhvr>
                                      <p:to>
                                        <p:strVal val="visible"/>
                                      </p:to>
                                    </p:set>
                                    <p:anim calcmode="lin" valueType="num">
                                      <p:cBhvr>
                                        <p:cTn id="37" dur="1000" fill="hold"/>
                                        <p:tgtEl>
                                          <p:spTgt spid="393"/>
                                        </p:tgtEl>
                                        <p:attrNameLst>
                                          <p:attrName>ppt_w</p:attrName>
                                        </p:attrNameLst>
                                      </p:cBhvr>
                                      <p:tavLst>
                                        <p:tav tm="0">
                                          <p:val>
                                            <p:strVal val="#ppt_w*0.70"/>
                                          </p:val>
                                        </p:tav>
                                        <p:tav tm="100000">
                                          <p:val>
                                            <p:strVal val="#ppt_w"/>
                                          </p:val>
                                        </p:tav>
                                      </p:tavLst>
                                    </p:anim>
                                    <p:anim calcmode="lin" valueType="num">
                                      <p:cBhvr>
                                        <p:cTn id="38" dur="1000" fill="hold"/>
                                        <p:tgtEl>
                                          <p:spTgt spid="393"/>
                                        </p:tgtEl>
                                        <p:attrNameLst>
                                          <p:attrName>ppt_h</p:attrName>
                                        </p:attrNameLst>
                                      </p:cBhvr>
                                      <p:tavLst>
                                        <p:tav tm="0">
                                          <p:val>
                                            <p:strVal val="#ppt_h"/>
                                          </p:val>
                                        </p:tav>
                                        <p:tav tm="100000">
                                          <p:val>
                                            <p:strVal val="#ppt_h"/>
                                          </p:val>
                                        </p:tav>
                                      </p:tavLst>
                                    </p:anim>
                                    <p:animEffect transition="in" filter="fade">
                                      <p:cBhvr>
                                        <p:cTn id="39" dur="1000"/>
                                        <p:tgtEl>
                                          <p:spTgt spid="393"/>
                                        </p:tgtEl>
                                      </p:cBhvr>
                                    </p:animEffect>
                                  </p:childTnLst>
                                </p:cTn>
                              </p:par>
                              <p:par>
                                <p:cTn id="40" presetID="1" presetClass="entr" presetSubtype="0" fill="hold" grpId="0" nodeType="withEffect">
                                  <p:stCondLst>
                                    <p:cond delay="0"/>
                                  </p:stCondLst>
                                  <p:childTnLst>
                                    <p:set>
                                      <p:cBhvr>
                                        <p:cTn id="41" dur="1" fill="hold">
                                          <p:stCondLst>
                                            <p:cond delay="0"/>
                                          </p:stCondLst>
                                        </p:cTn>
                                        <p:tgtEl>
                                          <p:spTgt spid="139"/>
                                        </p:tgtEl>
                                        <p:attrNameLst>
                                          <p:attrName>style.visibility</p:attrName>
                                        </p:attrNameLst>
                                      </p:cBhvr>
                                      <p:to>
                                        <p:strVal val="visible"/>
                                      </p:to>
                                    </p:set>
                                  </p:childTnLst>
                                </p:cTn>
                              </p:par>
                            </p:childTnLst>
                          </p:cTn>
                        </p:par>
                        <p:par>
                          <p:cTn id="42" fill="hold" nodeType="afterGroup">
                            <p:stCondLst>
                              <p:cond delay="3000"/>
                            </p:stCondLst>
                            <p:childTnLst>
                              <p:par>
                                <p:cTn id="43" presetID="3" presetClass="entr" presetSubtype="10" fill="hold" nodeType="after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blinds(horizontal)">
                                      <p:cBhvr>
                                        <p:cTn id="45" dur="500"/>
                                        <p:tgtEl>
                                          <p:spTgt spid="34"/>
                                        </p:tgtEl>
                                      </p:cBhvr>
                                    </p:animEffect>
                                  </p:childTnLst>
                                </p:cTn>
                              </p:par>
                            </p:childTnLst>
                          </p:cTn>
                        </p:par>
                        <p:par>
                          <p:cTn id="46" fill="hold" nodeType="afterGroup">
                            <p:stCondLst>
                              <p:cond delay="3500"/>
                            </p:stCondLst>
                            <p:childTnLst>
                              <p:par>
                                <p:cTn id="47" presetID="10" presetClass="entr" presetSubtype="0" fill="hold" grpId="0" nodeType="afterEffect">
                                  <p:stCondLst>
                                    <p:cond delay="0"/>
                                  </p:stCondLst>
                                  <p:childTnLst>
                                    <p:set>
                                      <p:cBhvr>
                                        <p:cTn id="48" dur="1" fill="hold">
                                          <p:stCondLst>
                                            <p:cond delay="0"/>
                                          </p:stCondLst>
                                        </p:cTn>
                                        <p:tgtEl>
                                          <p:spTgt spid="394"/>
                                        </p:tgtEl>
                                        <p:attrNameLst>
                                          <p:attrName>style.visibility</p:attrName>
                                        </p:attrNameLst>
                                      </p:cBhvr>
                                      <p:to>
                                        <p:strVal val="visible"/>
                                      </p:to>
                                    </p:set>
                                    <p:animEffect transition="in" filter="fade">
                                      <p:cBhvr>
                                        <p:cTn id="49" dur="500"/>
                                        <p:tgtEl>
                                          <p:spTgt spid="394"/>
                                        </p:tgtEl>
                                      </p:cBhvr>
                                    </p:animEffect>
                                  </p:childTnLst>
                                </p:cTn>
                              </p:par>
                              <p:par>
                                <p:cTn id="50" presetID="1" presetClass="entr" presetSubtype="0" fill="hold" grpId="0" nodeType="withEffect">
                                  <p:stCondLst>
                                    <p:cond delay="0"/>
                                  </p:stCondLst>
                                  <p:childTnLst>
                                    <p:set>
                                      <p:cBhvr>
                                        <p:cTn id="51" dur="1" fill="hold">
                                          <p:stCondLst>
                                            <p:cond delay="0"/>
                                          </p:stCondLst>
                                        </p:cTn>
                                        <p:tgtEl>
                                          <p:spTgt spid="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 grpId="0" animBg="1"/>
      <p:bldP spid="394" grpId="0"/>
      <p:bldP spid="396" grpId="0"/>
      <p:bldP spid="397" grpId="0" animBg="1"/>
      <p:bldP spid="398" grpId="0"/>
      <p:bldP spid="138" grpId="0"/>
      <p:bldP spid="139" grpId="0"/>
      <p:bldP spid="14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bwMode="auto">
          <a:xfrm>
            <a:off x="2169683" y="116633"/>
            <a:ext cx="5210629" cy="43859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4" rIns="68589" bIns="34294" numCol="1" anchor="t" anchorCtr="0" compatLnSpc="1">
            <a:prstTxWarp prst="textNoShape">
              <a:avLst/>
            </a:prstTxWarp>
            <a:spAutoFit/>
          </a:bodyPr>
          <a:lstStyle/>
          <a:p>
            <a:pPr algn="ctr" eaLnBrk="1" hangingPunct="1"/>
            <a:r>
              <a:rPr lang="zh-CN" altLang="en-US" sz="2400">
                <a:latin typeface="Arial" charset="0"/>
              </a:rPr>
              <a:t>举例：汇编指令与机器指令的对应</a:t>
            </a:r>
          </a:p>
        </p:txBody>
      </p:sp>
      <p:sp>
        <p:nvSpPr>
          <p:cNvPr id="38914" name="Rectangle 3"/>
          <p:cNvSpPr>
            <a:spLocks noGrp="1" noChangeArrowheads="1"/>
          </p:cNvSpPr>
          <p:nvPr>
            <p:ph idx="1"/>
          </p:nvPr>
        </p:nvSpPr>
        <p:spPr bwMode="auto">
          <a:xfrm>
            <a:off x="240620" y="1175650"/>
            <a:ext cx="8723868" cy="470162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4" rIns="68589" bIns="34294" numCol="1" anchor="t" anchorCtr="0" compatLnSpc="1">
            <a:prstTxWarp prst="textNoShape">
              <a:avLst/>
            </a:prstTxWarp>
          </a:bodyPr>
          <a:lstStyle/>
          <a:p>
            <a:pPr marL="152420" indent="-152420">
              <a:buNone/>
            </a:pPr>
            <a:r>
              <a:rPr lang="zh-CN" altLang="en-US" sz="2000" dirty="0">
                <a:latin typeface="Times New Roman" charset="0"/>
                <a:ea typeface="华文新魏" charset="-122"/>
              </a:rPr>
              <a:t>例</a:t>
            </a:r>
            <a:r>
              <a:rPr lang="en-US" altLang="zh-CN" sz="2000" dirty="0">
                <a:latin typeface="Times New Roman" charset="0"/>
                <a:ea typeface="华文新魏" charset="-122"/>
              </a:rPr>
              <a:t>1</a:t>
            </a:r>
            <a:r>
              <a:rPr lang="zh-CN" altLang="en-US" sz="2000" dirty="0">
                <a:latin typeface="Times New Roman" charset="0"/>
                <a:ea typeface="华文新魏" charset="-122"/>
              </a:rPr>
              <a:t>：若</a:t>
            </a:r>
            <a:r>
              <a:rPr lang="en-US" altLang="zh-CN" sz="2000" dirty="0">
                <a:latin typeface="Times New Roman" charset="0"/>
                <a:ea typeface="华文新魏" charset="-122"/>
              </a:rPr>
              <a:t>MIPS Assembly Instruction</a:t>
            </a:r>
            <a:r>
              <a:rPr lang="zh-CN" altLang="en-US" sz="2000" dirty="0">
                <a:latin typeface="Times New Roman" charset="0"/>
                <a:ea typeface="华文新魏" charset="-122"/>
              </a:rPr>
              <a:t>：</a:t>
            </a:r>
            <a:r>
              <a:rPr lang="en-US" altLang="zh-CN" sz="2000" dirty="0">
                <a:latin typeface="Times New Roman" charset="0"/>
                <a:ea typeface="华文新魏" charset="-122"/>
              </a:rPr>
              <a:t>       </a:t>
            </a:r>
            <a:r>
              <a:rPr lang="en-US" altLang="zh-CN" sz="2000" dirty="0">
                <a:solidFill>
                  <a:srgbClr val="0000CC"/>
                </a:solidFill>
                <a:latin typeface="Times New Roman" charset="0"/>
                <a:ea typeface="华文新魏" charset="-122"/>
              </a:rPr>
              <a:t>add  $t0,$s1,$s2</a:t>
            </a:r>
          </a:p>
          <a:p>
            <a:pPr marL="152420" indent="-152420">
              <a:buNone/>
            </a:pPr>
            <a:r>
              <a:rPr lang="zh-CN" altLang="en-US" sz="2000" dirty="0">
                <a:latin typeface="Times New Roman" charset="0"/>
                <a:ea typeface="华文新魏" charset="-122"/>
              </a:rPr>
              <a:t>   则对应</a:t>
            </a:r>
            <a:r>
              <a:rPr lang="en-US" altLang="zh-CN" sz="2000" dirty="0">
                <a:latin typeface="Times New Roman" charset="0"/>
                <a:ea typeface="华文新魏" charset="-122"/>
              </a:rPr>
              <a:t>MIPS</a:t>
            </a:r>
            <a:r>
              <a:rPr lang="zh-CN" altLang="en-US" sz="2000" dirty="0">
                <a:latin typeface="Times New Roman" charset="0"/>
                <a:ea typeface="华文新魏" charset="-122"/>
              </a:rPr>
              <a:t>的机器指令是什么？</a:t>
            </a:r>
            <a:endParaRPr lang="en-US" altLang="zh-CN" sz="2000" dirty="0">
              <a:latin typeface="Times New Roman" charset="0"/>
              <a:ea typeface="华文新魏" charset="-122"/>
            </a:endParaRPr>
          </a:p>
        </p:txBody>
      </p:sp>
      <p:grpSp>
        <p:nvGrpSpPr>
          <p:cNvPr id="2" name="Group 4"/>
          <p:cNvGrpSpPr>
            <a:grpSpLocks/>
          </p:cNvGrpSpPr>
          <p:nvPr/>
        </p:nvGrpSpPr>
        <p:grpSpPr bwMode="auto">
          <a:xfrm>
            <a:off x="398847" y="2307286"/>
            <a:ext cx="6838650" cy="1121714"/>
            <a:chOff x="658" y="1045"/>
            <a:chExt cx="3560" cy="942"/>
          </a:xfrm>
        </p:grpSpPr>
        <p:sp>
          <p:nvSpPr>
            <p:cNvPr id="38968" name="Rectangle 5"/>
            <p:cNvSpPr>
              <a:spLocks noChangeArrowheads="1"/>
            </p:cNvSpPr>
            <p:nvPr/>
          </p:nvSpPr>
          <p:spPr bwMode="auto">
            <a:xfrm>
              <a:off x="2099" y="1335"/>
              <a:ext cx="376"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8969" name="Rectangle 6"/>
            <p:cNvSpPr>
              <a:spLocks noChangeArrowheads="1"/>
            </p:cNvSpPr>
            <p:nvPr/>
          </p:nvSpPr>
          <p:spPr bwMode="auto">
            <a:xfrm>
              <a:off x="2173" y="1355"/>
              <a:ext cx="17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85000"/>
                </a:lnSpc>
              </a:pPr>
              <a:r>
                <a:rPr lang="en-US" altLang="zh-CN" sz="1800"/>
                <a:t>op</a:t>
              </a:r>
            </a:p>
          </p:txBody>
        </p:sp>
        <p:sp>
          <p:nvSpPr>
            <p:cNvPr id="38970" name="Rectangle 7"/>
            <p:cNvSpPr>
              <a:spLocks noChangeArrowheads="1"/>
            </p:cNvSpPr>
            <p:nvPr/>
          </p:nvSpPr>
          <p:spPr bwMode="auto">
            <a:xfrm>
              <a:off x="2474" y="1335"/>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8971" name="Rectangle 8"/>
            <p:cNvSpPr>
              <a:spLocks noChangeArrowheads="1"/>
            </p:cNvSpPr>
            <p:nvPr/>
          </p:nvSpPr>
          <p:spPr bwMode="auto">
            <a:xfrm>
              <a:off x="2801" y="1335"/>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8972" name="Rectangle 9"/>
            <p:cNvSpPr>
              <a:spLocks noChangeArrowheads="1"/>
            </p:cNvSpPr>
            <p:nvPr/>
          </p:nvSpPr>
          <p:spPr bwMode="auto">
            <a:xfrm>
              <a:off x="3128" y="1335"/>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8973" name="Rectangle 10"/>
            <p:cNvSpPr>
              <a:spLocks noChangeArrowheads="1"/>
            </p:cNvSpPr>
            <p:nvPr/>
          </p:nvSpPr>
          <p:spPr bwMode="auto">
            <a:xfrm>
              <a:off x="3786" y="1335"/>
              <a:ext cx="432"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8974" name="Rectangle 11"/>
            <p:cNvSpPr>
              <a:spLocks noChangeArrowheads="1"/>
            </p:cNvSpPr>
            <p:nvPr/>
          </p:nvSpPr>
          <p:spPr bwMode="auto">
            <a:xfrm>
              <a:off x="2545" y="1355"/>
              <a:ext cx="15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85000"/>
                </a:lnSpc>
              </a:pPr>
              <a:r>
                <a:rPr lang="en-US" altLang="zh-CN" sz="1800"/>
                <a:t>rs</a:t>
              </a:r>
            </a:p>
          </p:txBody>
        </p:sp>
        <p:sp>
          <p:nvSpPr>
            <p:cNvPr id="38975" name="Rectangle 12"/>
            <p:cNvSpPr>
              <a:spLocks noChangeArrowheads="1"/>
            </p:cNvSpPr>
            <p:nvPr/>
          </p:nvSpPr>
          <p:spPr bwMode="auto">
            <a:xfrm>
              <a:off x="2884" y="1354"/>
              <a:ext cx="1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85000"/>
                </a:lnSpc>
              </a:pPr>
              <a:r>
                <a:rPr lang="en-US" altLang="zh-CN" sz="1800"/>
                <a:t>rt</a:t>
              </a:r>
            </a:p>
          </p:txBody>
        </p:sp>
        <p:sp>
          <p:nvSpPr>
            <p:cNvPr id="38976" name="Rectangle 13"/>
            <p:cNvSpPr>
              <a:spLocks noChangeArrowheads="1"/>
            </p:cNvSpPr>
            <p:nvPr/>
          </p:nvSpPr>
          <p:spPr bwMode="auto">
            <a:xfrm>
              <a:off x="3198" y="1354"/>
              <a:ext cx="17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85000"/>
                </a:lnSpc>
              </a:pPr>
              <a:r>
                <a:rPr lang="en-US" altLang="zh-CN" sz="1800"/>
                <a:t>rd</a:t>
              </a:r>
            </a:p>
          </p:txBody>
        </p:sp>
        <p:sp>
          <p:nvSpPr>
            <p:cNvPr id="38977" name="Rectangle 14"/>
            <p:cNvSpPr>
              <a:spLocks noChangeArrowheads="1"/>
            </p:cNvSpPr>
            <p:nvPr/>
          </p:nvSpPr>
          <p:spPr bwMode="auto">
            <a:xfrm>
              <a:off x="2426" y="1767"/>
              <a:ext cx="1144" cy="136"/>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8978" name="Rectangle 15"/>
            <p:cNvSpPr>
              <a:spLocks noChangeArrowheads="1"/>
            </p:cNvSpPr>
            <p:nvPr/>
          </p:nvSpPr>
          <p:spPr bwMode="auto">
            <a:xfrm>
              <a:off x="2574" y="1757"/>
              <a:ext cx="5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85000"/>
                </a:lnSpc>
              </a:pPr>
              <a:endParaRPr lang="en-US" altLang="zh-CN" sz="1800"/>
            </a:p>
          </p:txBody>
        </p:sp>
        <p:sp>
          <p:nvSpPr>
            <p:cNvPr id="38979" name="Line 16"/>
            <p:cNvSpPr>
              <a:spLocks noChangeShapeType="1"/>
            </p:cNvSpPr>
            <p:nvPr/>
          </p:nvSpPr>
          <p:spPr bwMode="auto">
            <a:xfrm>
              <a:off x="2662" y="1575"/>
              <a:ext cx="0" cy="184"/>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38980" name="Rectangle 17"/>
            <p:cNvSpPr>
              <a:spLocks noChangeArrowheads="1"/>
            </p:cNvSpPr>
            <p:nvPr/>
          </p:nvSpPr>
          <p:spPr bwMode="auto">
            <a:xfrm>
              <a:off x="750" y="1347"/>
              <a:ext cx="8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85000"/>
                </a:lnSpc>
              </a:pPr>
              <a:r>
                <a:rPr lang="en-US" altLang="zh-CN" sz="1800"/>
                <a:t> </a:t>
              </a:r>
            </a:p>
          </p:txBody>
        </p:sp>
        <p:sp>
          <p:nvSpPr>
            <p:cNvPr id="38981" name="Text Box 18"/>
            <p:cNvSpPr txBox="1">
              <a:spLocks noChangeArrowheads="1"/>
            </p:cNvSpPr>
            <p:nvPr/>
          </p:nvSpPr>
          <p:spPr bwMode="auto">
            <a:xfrm>
              <a:off x="3817" y="1306"/>
              <a:ext cx="38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solidFill>
                    <a:schemeClr val="tx1"/>
                  </a:solidFill>
                </a:rPr>
                <a:t>funct</a:t>
              </a:r>
            </a:p>
          </p:txBody>
        </p:sp>
        <p:sp>
          <p:nvSpPr>
            <p:cNvPr id="38982" name="Text Box 19"/>
            <p:cNvSpPr txBox="1">
              <a:spLocks noChangeArrowheads="1"/>
            </p:cNvSpPr>
            <p:nvPr/>
          </p:nvSpPr>
          <p:spPr bwMode="auto">
            <a:xfrm>
              <a:off x="658" y="1045"/>
              <a:ext cx="9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en-US" altLang="zh-CN" sz="1800">
                <a:solidFill>
                  <a:schemeClr val="accent1"/>
                </a:solidFill>
              </a:endParaRPr>
            </a:p>
          </p:txBody>
        </p:sp>
        <p:sp>
          <p:nvSpPr>
            <p:cNvPr id="38983" name="Rectangle 20"/>
            <p:cNvSpPr>
              <a:spLocks noChangeArrowheads="1"/>
            </p:cNvSpPr>
            <p:nvPr/>
          </p:nvSpPr>
          <p:spPr bwMode="auto">
            <a:xfrm>
              <a:off x="3458" y="1335"/>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8984" name="Rectangle 21"/>
            <p:cNvSpPr>
              <a:spLocks noChangeArrowheads="1"/>
            </p:cNvSpPr>
            <p:nvPr/>
          </p:nvSpPr>
          <p:spPr bwMode="auto">
            <a:xfrm>
              <a:off x="3478" y="1354"/>
              <a:ext cx="23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85000"/>
                </a:lnSpc>
              </a:pPr>
              <a:r>
                <a:rPr lang="en-US" altLang="zh-CN" sz="1800"/>
                <a:t>smt</a:t>
              </a:r>
            </a:p>
          </p:txBody>
        </p:sp>
        <p:sp>
          <p:nvSpPr>
            <p:cNvPr id="38985" name="Text Box 22"/>
            <p:cNvSpPr txBox="1">
              <a:spLocks noChangeArrowheads="1"/>
            </p:cNvSpPr>
            <p:nvPr/>
          </p:nvSpPr>
          <p:spPr bwMode="auto">
            <a:xfrm>
              <a:off x="2168" y="1113"/>
              <a:ext cx="185"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0000FF"/>
                  </a:solidFill>
                  <a:ea typeface="宋体" charset="-122"/>
                </a:rPr>
                <a:t>6</a:t>
              </a:r>
            </a:p>
          </p:txBody>
        </p:sp>
        <p:sp>
          <p:nvSpPr>
            <p:cNvPr id="38986" name="Text Box 23"/>
            <p:cNvSpPr txBox="1">
              <a:spLocks noChangeArrowheads="1"/>
            </p:cNvSpPr>
            <p:nvPr/>
          </p:nvSpPr>
          <p:spPr bwMode="auto">
            <a:xfrm>
              <a:off x="2862" y="1113"/>
              <a:ext cx="185"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0000FF"/>
                  </a:solidFill>
                  <a:ea typeface="宋体" charset="-122"/>
                </a:rPr>
                <a:t>5</a:t>
              </a:r>
            </a:p>
          </p:txBody>
        </p:sp>
        <p:sp>
          <p:nvSpPr>
            <p:cNvPr id="38987" name="Text Box 24"/>
            <p:cNvSpPr txBox="1">
              <a:spLocks noChangeArrowheads="1"/>
            </p:cNvSpPr>
            <p:nvPr/>
          </p:nvSpPr>
          <p:spPr bwMode="auto">
            <a:xfrm>
              <a:off x="3198" y="1113"/>
              <a:ext cx="185"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0000FF"/>
                  </a:solidFill>
                  <a:ea typeface="宋体" charset="-122"/>
                </a:rPr>
                <a:t>5</a:t>
              </a:r>
            </a:p>
          </p:txBody>
        </p:sp>
        <p:sp>
          <p:nvSpPr>
            <p:cNvPr id="38988" name="Text Box 25"/>
            <p:cNvSpPr txBox="1">
              <a:spLocks noChangeArrowheads="1"/>
            </p:cNvSpPr>
            <p:nvPr/>
          </p:nvSpPr>
          <p:spPr bwMode="auto">
            <a:xfrm>
              <a:off x="3534" y="1113"/>
              <a:ext cx="185"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0000FF"/>
                  </a:solidFill>
                  <a:ea typeface="宋体" charset="-122"/>
                </a:rPr>
                <a:t>5</a:t>
              </a:r>
            </a:p>
          </p:txBody>
        </p:sp>
        <p:sp>
          <p:nvSpPr>
            <p:cNvPr id="38989" name="Text Box 26"/>
            <p:cNvSpPr txBox="1">
              <a:spLocks noChangeArrowheads="1"/>
            </p:cNvSpPr>
            <p:nvPr/>
          </p:nvSpPr>
          <p:spPr bwMode="auto">
            <a:xfrm>
              <a:off x="3918" y="1113"/>
              <a:ext cx="185"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0000FF"/>
                  </a:solidFill>
                  <a:ea typeface="宋体" charset="-122"/>
                </a:rPr>
                <a:t>6</a:t>
              </a:r>
            </a:p>
          </p:txBody>
        </p:sp>
        <p:sp>
          <p:nvSpPr>
            <p:cNvPr id="38990" name="Text Box 27"/>
            <p:cNvSpPr txBox="1">
              <a:spLocks noChangeArrowheads="1"/>
            </p:cNvSpPr>
            <p:nvPr/>
          </p:nvSpPr>
          <p:spPr bwMode="auto">
            <a:xfrm>
              <a:off x="2526" y="1113"/>
              <a:ext cx="185"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0000FF"/>
                  </a:solidFill>
                  <a:ea typeface="宋体" charset="-122"/>
                </a:rPr>
                <a:t>5</a:t>
              </a:r>
            </a:p>
          </p:txBody>
        </p:sp>
      </p:grpSp>
      <p:grpSp>
        <p:nvGrpSpPr>
          <p:cNvPr id="3" name="Group 28"/>
          <p:cNvGrpSpPr>
            <a:grpSpLocks/>
          </p:cNvGrpSpPr>
          <p:nvPr/>
        </p:nvGrpSpPr>
        <p:grpSpPr bwMode="auto">
          <a:xfrm>
            <a:off x="1062111" y="2982145"/>
            <a:ext cx="6599303" cy="1116952"/>
            <a:chOff x="422" y="1902"/>
            <a:chExt cx="4093" cy="938"/>
          </a:xfrm>
        </p:grpSpPr>
        <p:sp>
          <p:nvSpPr>
            <p:cNvPr id="38943" name="Rectangle 29"/>
            <p:cNvSpPr>
              <a:spLocks noChangeArrowheads="1"/>
            </p:cNvSpPr>
            <p:nvPr/>
          </p:nvSpPr>
          <p:spPr bwMode="auto">
            <a:xfrm>
              <a:off x="1520" y="2306"/>
              <a:ext cx="531"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8944" name="Rectangle 30"/>
            <p:cNvSpPr>
              <a:spLocks noChangeArrowheads="1"/>
            </p:cNvSpPr>
            <p:nvPr/>
          </p:nvSpPr>
          <p:spPr bwMode="auto">
            <a:xfrm>
              <a:off x="1742" y="2356"/>
              <a:ext cx="13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85000"/>
                </a:lnSpc>
              </a:pPr>
              <a:r>
                <a:rPr lang="en-US" altLang="zh-CN" sz="1800"/>
                <a:t>0</a:t>
              </a:r>
            </a:p>
          </p:txBody>
        </p:sp>
        <p:sp>
          <p:nvSpPr>
            <p:cNvPr id="38945" name="Rectangle 31"/>
            <p:cNvSpPr>
              <a:spLocks noChangeArrowheads="1"/>
            </p:cNvSpPr>
            <p:nvPr/>
          </p:nvSpPr>
          <p:spPr bwMode="auto">
            <a:xfrm>
              <a:off x="2054" y="2306"/>
              <a:ext cx="463"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8946" name="Rectangle 32"/>
            <p:cNvSpPr>
              <a:spLocks noChangeArrowheads="1"/>
            </p:cNvSpPr>
            <p:nvPr/>
          </p:nvSpPr>
          <p:spPr bwMode="auto">
            <a:xfrm>
              <a:off x="2520" y="2306"/>
              <a:ext cx="463"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8947" name="Rectangle 33"/>
            <p:cNvSpPr>
              <a:spLocks noChangeArrowheads="1"/>
            </p:cNvSpPr>
            <p:nvPr/>
          </p:nvSpPr>
          <p:spPr bwMode="auto">
            <a:xfrm>
              <a:off x="2985" y="2306"/>
              <a:ext cx="464"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8948" name="Rectangle 34"/>
            <p:cNvSpPr>
              <a:spLocks noChangeArrowheads="1"/>
            </p:cNvSpPr>
            <p:nvPr/>
          </p:nvSpPr>
          <p:spPr bwMode="auto">
            <a:xfrm>
              <a:off x="3905" y="2306"/>
              <a:ext cx="610"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8949" name="Rectangle 35"/>
            <p:cNvSpPr>
              <a:spLocks noChangeArrowheads="1"/>
            </p:cNvSpPr>
            <p:nvPr/>
          </p:nvSpPr>
          <p:spPr bwMode="auto">
            <a:xfrm>
              <a:off x="2223" y="2356"/>
              <a:ext cx="20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85000"/>
                </a:lnSpc>
              </a:pPr>
              <a:r>
                <a:rPr lang="en-US" altLang="zh-CN" sz="1800"/>
                <a:t>17</a:t>
              </a:r>
            </a:p>
          </p:txBody>
        </p:sp>
        <p:sp>
          <p:nvSpPr>
            <p:cNvPr id="38950" name="Rectangle 36"/>
            <p:cNvSpPr>
              <a:spLocks noChangeArrowheads="1"/>
            </p:cNvSpPr>
            <p:nvPr/>
          </p:nvSpPr>
          <p:spPr bwMode="auto">
            <a:xfrm>
              <a:off x="2668" y="2356"/>
              <a:ext cx="20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85000"/>
                </a:lnSpc>
              </a:pPr>
              <a:r>
                <a:rPr lang="en-US" altLang="zh-CN" sz="1800"/>
                <a:t>18</a:t>
              </a:r>
            </a:p>
          </p:txBody>
        </p:sp>
        <p:sp>
          <p:nvSpPr>
            <p:cNvPr id="38951" name="Rectangle 37"/>
            <p:cNvSpPr>
              <a:spLocks noChangeArrowheads="1"/>
            </p:cNvSpPr>
            <p:nvPr/>
          </p:nvSpPr>
          <p:spPr bwMode="auto">
            <a:xfrm>
              <a:off x="3135" y="2356"/>
              <a:ext cx="13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85000"/>
                </a:lnSpc>
              </a:pPr>
              <a:r>
                <a:rPr lang="en-US" altLang="zh-CN" sz="1800"/>
                <a:t>8</a:t>
              </a:r>
            </a:p>
          </p:txBody>
        </p:sp>
        <p:sp>
          <p:nvSpPr>
            <p:cNvPr id="38952" name="Text Box 38"/>
            <p:cNvSpPr txBox="1">
              <a:spLocks noChangeArrowheads="1"/>
            </p:cNvSpPr>
            <p:nvPr/>
          </p:nvSpPr>
          <p:spPr bwMode="auto">
            <a:xfrm>
              <a:off x="3942" y="2311"/>
              <a:ext cx="54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en-US" altLang="zh-CN" sz="1800">
                  <a:solidFill>
                    <a:schemeClr val="tx1"/>
                  </a:solidFill>
                  <a:ea typeface="宋体" charset="-122"/>
                </a:rPr>
                <a:t>32</a:t>
              </a:r>
            </a:p>
          </p:txBody>
        </p:sp>
        <p:sp>
          <p:nvSpPr>
            <p:cNvPr id="38953" name="Rectangle 39"/>
            <p:cNvSpPr>
              <a:spLocks noChangeArrowheads="1"/>
            </p:cNvSpPr>
            <p:nvPr/>
          </p:nvSpPr>
          <p:spPr bwMode="auto">
            <a:xfrm>
              <a:off x="3447" y="2306"/>
              <a:ext cx="463"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8954" name="Rectangle 40"/>
            <p:cNvSpPr>
              <a:spLocks noChangeArrowheads="1"/>
            </p:cNvSpPr>
            <p:nvPr/>
          </p:nvSpPr>
          <p:spPr bwMode="auto">
            <a:xfrm>
              <a:off x="3633" y="2356"/>
              <a:ext cx="13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85000"/>
                </a:lnSpc>
              </a:pPr>
              <a:r>
                <a:rPr lang="en-US" altLang="zh-CN" sz="1800"/>
                <a:t>0</a:t>
              </a:r>
            </a:p>
          </p:txBody>
        </p:sp>
        <p:sp>
          <p:nvSpPr>
            <p:cNvPr id="38955" name="Text Box 41"/>
            <p:cNvSpPr txBox="1">
              <a:spLocks noChangeArrowheads="1"/>
            </p:cNvSpPr>
            <p:nvPr/>
          </p:nvSpPr>
          <p:spPr bwMode="auto">
            <a:xfrm>
              <a:off x="1723" y="2086"/>
              <a:ext cx="26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0000FF"/>
                  </a:solidFill>
                  <a:ea typeface="宋体" charset="-122"/>
                </a:rPr>
                <a:t>6</a:t>
              </a:r>
            </a:p>
          </p:txBody>
        </p:sp>
        <p:sp>
          <p:nvSpPr>
            <p:cNvPr id="38956" name="Text Box 42"/>
            <p:cNvSpPr txBox="1">
              <a:spLocks noChangeArrowheads="1"/>
            </p:cNvSpPr>
            <p:nvPr/>
          </p:nvSpPr>
          <p:spPr bwMode="auto">
            <a:xfrm>
              <a:off x="2661" y="2086"/>
              <a:ext cx="26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0000FF"/>
                  </a:solidFill>
                  <a:ea typeface="宋体" charset="-122"/>
                </a:rPr>
                <a:t>5</a:t>
              </a:r>
            </a:p>
          </p:txBody>
        </p:sp>
        <p:sp>
          <p:nvSpPr>
            <p:cNvPr id="38957" name="Text Box 43"/>
            <p:cNvSpPr txBox="1">
              <a:spLocks noChangeArrowheads="1"/>
            </p:cNvSpPr>
            <p:nvPr/>
          </p:nvSpPr>
          <p:spPr bwMode="auto">
            <a:xfrm>
              <a:off x="3109" y="2086"/>
              <a:ext cx="261"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0000FF"/>
                  </a:solidFill>
                  <a:ea typeface="宋体" charset="-122"/>
                </a:rPr>
                <a:t>5</a:t>
              </a:r>
            </a:p>
          </p:txBody>
        </p:sp>
        <p:sp>
          <p:nvSpPr>
            <p:cNvPr id="38958" name="Text Box 44"/>
            <p:cNvSpPr txBox="1">
              <a:spLocks noChangeArrowheads="1"/>
            </p:cNvSpPr>
            <p:nvPr/>
          </p:nvSpPr>
          <p:spPr bwMode="auto">
            <a:xfrm>
              <a:off x="3600" y="2086"/>
              <a:ext cx="261"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0000FF"/>
                  </a:solidFill>
                  <a:ea typeface="宋体" charset="-122"/>
                </a:rPr>
                <a:t>5</a:t>
              </a:r>
            </a:p>
          </p:txBody>
        </p:sp>
        <p:sp>
          <p:nvSpPr>
            <p:cNvPr id="38959" name="Text Box 45"/>
            <p:cNvSpPr txBox="1">
              <a:spLocks noChangeArrowheads="1"/>
            </p:cNvSpPr>
            <p:nvPr/>
          </p:nvSpPr>
          <p:spPr bwMode="auto">
            <a:xfrm>
              <a:off x="4094" y="2086"/>
              <a:ext cx="26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0000FF"/>
                  </a:solidFill>
                  <a:ea typeface="宋体" charset="-122"/>
                </a:rPr>
                <a:t>6</a:t>
              </a:r>
            </a:p>
          </p:txBody>
        </p:sp>
        <p:sp>
          <p:nvSpPr>
            <p:cNvPr id="38960" name="Text Box 46"/>
            <p:cNvSpPr txBox="1">
              <a:spLocks noChangeArrowheads="1"/>
            </p:cNvSpPr>
            <p:nvPr/>
          </p:nvSpPr>
          <p:spPr bwMode="auto">
            <a:xfrm>
              <a:off x="2170" y="2086"/>
              <a:ext cx="26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0000FF"/>
                  </a:solidFill>
                  <a:ea typeface="宋体" charset="-122"/>
                </a:rPr>
                <a:t>5</a:t>
              </a:r>
            </a:p>
          </p:txBody>
        </p:sp>
        <p:sp>
          <p:nvSpPr>
            <p:cNvPr id="38961" name="Text Box 47"/>
            <p:cNvSpPr txBox="1">
              <a:spLocks noChangeArrowheads="1"/>
            </p:cNvSpPr>
            <p:nvPr/>
          </p:nvSpPr>
          <p:spPr bwMode="auto">
            <a:xfrm>
              <a:off x="422" y="1902"/>
              <a:ext cx="2279"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spcBef>
                  <a:spcPct val="50000"/>
                </a:spcBef>
              </a:pPr>
              <a:r>
                <a:rPr lang="en-US" altLang="zh-CN" sz="2000">
                  <a:solidFill>
                    <a:schemeClr val="tx1"/>
                  </a:solidFill>
                  <a:ea typeface="宋体" charset="-122"/>
                </a:rPr>
                <a:t>Decimal representaton:</a:t>
              </a:r>
            </a:p>
          </p:txBody>
        </p:sp>
        <p:sp>
          <p:nvSpPr>
            <p:cNvPr id="38962" name="Rectangle 48"/>
            <p:cNvSpPr>
              <a:spLocks noChangeArrowheads="1"/>
            </p:cNvSpPr>
            <p:nvPr/>
          </p:nvSpPr>
          <p:spPr bwMode="auto">
            <a:xfrm>
              <a:off x="2180" y="2547"/>
              <a:ext cx="283"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en-US" altLang="zh-CN" sz="1800"/>
                <a:t>$s1</a:t>
              </a:r>
              <a:endParaRPr lang="zh-CN" altLang="en-US" sz="1800"/>
            </a:p>
          </p:txBody>
        </p:sp>
        <p:sp>
          <p:nvSpPr>
            <p:cNvPr id="38963" name="Rectangle 49"/>
            <p:cNvSpPr>
              <a:spLocks noChangeArrowheads="1"/>
            </p:cNvSpPr>
            <p:nvPr/>
          </p:nvSpPr>
          <p:spPr bwMode="auto">
            <a:xfrm>
              <a:off x="2584" y="2548"/>
              <a:ext cx="283"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en-US" altLang="zh-CN" sz="1800"/>
                <a:t>$s2</a:t>
              </a:r>
              <a:endParaRPr lang="zh-CN" altLang="en-US" sz="1800"/>
            </a:p>
          </p:txBody>
        </p:sp>
        <p:sp>
          <p:nvSpPr>
            <p:cNvPr id="38964" name="Rectangle 50"/>
            <p:cNvSpPr>
              <a:spLocks noChangeArrowheads="1"/>
            </p:cNvSpPr>
            <p:nvPr/>
          </p:nvSpPr>
          <p:spPr bwMode="auto">
            <a:xfrm>
              <a:off x="3011" y="2536"/>
              <a:ext cx="275"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en-US" altLang="zh-CN" sz="1800"/>
                <a:t>$t0</a:t>
              </a:r>
              <a:endParaRPr lang="zh-CN" altLang="en-US" sz="1800"/>
            </a:p>
          </p:txBody>
        </p:sp>
        <p:sp>
          <p:nvSpPr>
            <p:cNvPr id="38965" name="Rectangle 51"/>
            <p:cNvSpPr>
              <a:spLocks noChangeArrowheads="1"/>
            </p:cNvSpPr>
            <p:nvPr/>
          </p:nvSpPr>
          <p:spPr bwMode="auto">
            <a:xfrm>
              <a:off x="1540" y="2539"/>
              <a:ext cx="535"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en-US" altLang="zh-CN" sz="1800"/>
                <a:t>R-Type</a:t>
              </a:r>
              <a:endParaRPr lang="zh-CN" altLang="en-US" sz="1800"/>
            </a:p>
          </p:txBody>
        </p:sp>
        <p:sp>
          <p:nvSpPr>
            <p:cNvPr id="38966" name="Rectangle 52"/>
            <p:cNvSpPr>
              <a:spLocks noChangeArrowheads="1"/>
            </p:cNvSpPr>
            <p:nvPr/>
          </p:nvSpPr>
          <p:spPr bwMode="auto">
            <a:xfrm>
              <a:off x="4118" y="2537"/>
              <a:ext cx="315"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en-US" altLang="zh-CN" sz="1800"/>
                <a:t>add</a:t>
              </a:r>
              <a:endParaRPr lang="zh-CN" altLang="en-US" sz="1800"/>
            </a:p>
          </p:txBody>
        </p:sp>
        <p:sp>
          <p:nvSpPr>
            <p:cNvPr id="38967" name="Rectangle 53"/>
            <p:cNvSpPr>
              <a:spLocks noChangeArrowheads="1"/>
            </p:cNvSpPr>
            <p:nvPr/>
          </p:nvSpPr>
          <p:spPr bwMode="auto">
            <a:xfrm>
              <a:off x="3442" y="2581"/>
              <a:ext cx="54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85000"/>
                </a:lnSpc>
              </a:pPr>
              <a:r>
                <a:rPr lang="en-US" altLang="zh-CN" sz="1800">
                  <a:solidFill>
                    <a:srgbClr val="0000FF"/>
                  </a:solidFill>
                </a:rPr>
                <a:t>No shift</a:t>
              </a:r>
            </a:p>
          </p:txBody>
        </p:sp>
      </p:grpSp>
      <p:grpSp>
        <p:nvGrpSpPr>
          <p:cNvPr id="4" name="Group 54"/>
          <p:cNvGrpSpPr>
            <a:grpSpLocks/>
          </p:cNvGrpSpPr>
          <p:nvPr/>
        </p:nvGrpSpPr>
        <p:grpSpPr bwMode="auto">
          <a:xfrm>
            <a:off x="1094262" y="4030036"/>
            <a:ext cx="6837459" cy="893086"/>
            <a:chOff x="567" y="2915"/>
            <a:chExt cx="3953" cy="750"/>
          </a:xfrm>
        </p:grpSpPr>
        <p:sp>
          <p:nvSpPr>
            <p:cNvPr id="38924" name="Text Box 55"/>
            <p:cNvSpPr txBox="1">
              <a:spLocks noChangeArrowheads="1"/>
            </p:cNvSpPr>
            <p:nvPr/>
          </p:nvSpPr>
          <p:spPr bwMode="auto">
            <a:xfrm>
              <a:off x="567" y="2915"/>
              <a:ext cx="1994"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spcBef>
                  <a:spcPct val="50000"/>
                </a:spcBef>
              </a:pPr>
              <a:r>
                <a:rPr lang="en-US" altLang="zh-CN" sz="2000">
                  <a:solidFill>
                    <a:schemeClr val="tx1"/>
                  </a:solidFill>
                  <a:ea typeface="宋体" charset="-122"/>
                </a:rPr>
                <a:t>Binary representaton:</a:t>
              </a:r>
            </a:p>
          </p:txBody>
        </p:sp>
        <p:sp>
          <p:nvSpPr>
            <p:cNvPr id="38925" name="Rectangle 56"/>
            <p:cNvSpPr>
              <a:spLocks noChangeArrowheads="1"/>
            </p:cNvSpPr>
            <p:nvPr/>
          </p:nvSpPr>
          <p:spPr bwMode="auto">
            <a:xfrm>
              <a:off x="1437" y="3348"/>
              <a:ext cx="531"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8926" name="Rectangle 57"/>
            <p:cNvSpPr>
              <a:spLocks noChangeArrowheads="1"/>
            </p:cNvSpPr>
            <p:nvPr/>
          </p:nvSpPr>
          <p:spPr bwMode="auto">
            <a:xfrm>
              <a:off x="1485" y="3408"/>
              <a:ext cx="45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85000"/>
                </a:lnSpc>
              </a:pPr>
              <a:r>
                <a:rPr lang="en-US" altLang="zh-CN" sz="1800"/>
                <a:t>000000</a:t>
              </a:r>
            </a:p>
          </p:txBody>
        </p:sp>
        <p:sp>
          <p:nvSpPr>
            <p:cNvPr id="38927" name="Rectangle 58"/>
            <p:cNvSpPr>
              <a:spLocks noChangeArrowheads="1"/>
            </p:cNvSpPr>
            <p:nvPr/>
          </p:nvSpPr>
          <p:spPr bwMode="auto">
            <a:xfrm>
              <a:off x="1971" y="3348"/>
              <a:ext cx="463"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8928" name="Rectangle 59"/>
            <p:cNvSpPr>
              <a:spLocks noChangeArrowheads="1"/>
            </p:cNvSpPr>
            <p:nvPr/>
          </p:nvSpPr>
          <p:spPr bwMode="auto">
            <a:xfrm>
              <a:off x="2437" y="3348"/>
              <a:ext cx="509"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8929" name="Rectangle 60"/>
            <p:cNvSpPr>
              <a:spLocks noChangeArrowheads="1"/>
            </p:cNvSpPr>
            <p:nvPr/>
          </p:nvSpPr>
          <p:spPr bwMode="auto">
            <a:xfrm>
              <a:off x="2947" y="3348"/>
              <a:ext cx="464"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8930" name="Rectangle 61"/>
            <p:cNvSpPr>
              <a:spLocks noChangeArrowheads="1"/>
            </p:cNvSpPr>
            <p:nvPr/>
          </p:nvSpPr>
          <p:spPr bwMode="auto">
            <a:xfrm>
              <a:off x="3885" y="3348"/>
              <a:ext cx="610"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8931" name="Rectangle 62"/>
            <p:cNvSpPr>
              <a:spLocks noChangeArrowheads="1"/>
            </p:cNvSpPr>
            <p:nvPr/>
          </p:nvSpPr>
          <p:spPr bwMode="auto">
            <a:xfrm>
              <a:off x="2025" y="3408"/>
              <a:ext cx="38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85000"/>
                </a:lnSpc>
              </a:pPr>
              <a:r>
                <a:rPr lang="en-US" altLang="zh-CN" sz="1800"/>
                <a:t>10001</a:t>
              </a:r>
            </a:p>
          </p:txBody>
        </p:sp>
        <p:sp>
          <p:nvSpPr>
            <p:cNvPr id="38932" name="Rectangle 63"/>
            <p:cNvSpPr>
              <a:spLocks noChangeArrowheads="1"/>
            </p:cNvSpPr>
            <p:nvPr/>
          </p:nvSpPr>
          <p:spPr bwMode="auto">
            <a:xfrm>
              <a:off x="2468" y="3408"/>
              <a:ext cx="38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85000"/>
                </a:lnSpc>
              </a:pPr>
              <a:r>
                <a:rPr lang="en-US" altLang="zh-CN" sz="1800"/>
                <a:t>10010</a:t>
              </a:r>
            </a:p>
          </p:txBody>
        </p:sp>
        <p:sp>
          <p:nvSpPr>
            <p:cNvPr id="38933" name="Rectangle 64"/>
            <p:cNvSpPr>
              <a:spLocks noChangeArrowheads="1"/>
            </p:cNvSpPr>
            <p:nvPr/>
          </p:nvSpPr>
          <p:spPr bwMode="auto">
            <a:xfrm>
              <a:off x="2995" y="3408"/>
              <a:ext cx="38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85000"/>
                </a:lnSpc>
              </a:pPr>
              <a:r>
                <a:rPr lang="en-US" altLang="zh-CN" sz="1800"/>
                <a:t>01000</a:t>
              </a:r>
            </a:p>
          </p:txBody>
        </p:sp>
        <p:sp>
          <p:nvSpPr>
            <p:cNvPr id="38934" name="Text Box 65"/>
            <p:cNvSpPr txBox="1">
              <a:spLocks noChangeArrowheads="1"/>
            </p:cNvSpPr>
            <p:nvPr/>
          </p:nvSpPr>
          <p:spPr bwMode="auto">
            <a:xfrm>
              <a:off x="3881" y="3355"/>
              <a:ext cx="63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en-US" altLang="zh-CN" sz="1800">
                  <a:solidFill>
                    <a:schemeClr val="tx1"/>
                  </a:solidFill>
                  <a:ea typeface="宋体" charset="-122"/>
                </a:rPr>
                <a:t>100000</a:t>
              </a:r>
            </a:p>
          </p:txBody>
        </p:sp>
        <p:sp>
          <p:nvSpPr>
            <p:cNvPr id="38935" name="Rectangle 66"/>
            <p:cNvSpPr>
              <a:spLocks noChangeArrowheads="1"/>
            </p:cNvSpPr>
            <p:nvPr/>
          </p:nvSpPr>
          <p:spPr bwMode="auto">
            <a:xfrm>
              <a:off x="3418" y="3348"/>
              <a:ext cx="463"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38936" name="Rectangle 67"/>
            <p:cNvSpPr>
              <a:spLocks noChangeArrowheads="1"/>
            </p:cNvSpPr>
            <p:nvPr/>
          </p:nvSpPr>
          <p:spPr bwMode="auto">
            <a:xfrm>
              <a:off x="3471" y="3406"/>
              <a:ext cx="38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85000"/>
                </a:lnSpc>
              </a:pPr>
              <a:r>
                <a:rPr lang="en-US" altLang="zh-CN" sz="1800"/>
                <a:t>00000</a:t>
              </a:r>
            </a:p>
          </p:txBody>
        </p:sp>
        <p:sp>
          <p:nvSpPr>
            <p:cNvPr id="38937" name="Text Box 68"/>
            <p:cNvSpPr txBox="1">
              <a:spLocks noChangeArrowheads="1"/>
            </p:cNvSpPr>
            <p:nvPr/>
          </p:nvSpPr>
          <p:spPr bwMode="auto">
            <a:xfrm>
              <a:off x="1660" y="3126"/>
              <a:ext cx="26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0000FF"/>
                  </a:solidFill>
                  <a:ea typeface="宋体" charset="-122"/>
                </a:rPr>
                <a:t>6</a:t>
              </a:r>
            </a:p>
          </p:txBody>
        </p:sp>
        <p:sp>
          <p:nvSpPr>
            <p:cNvPr id="38938" name="Text Box 69"/>
            <p:cNvSpPr txBox="1">
              <a:spLocks noChangeArrowheads="1"/>
            </p:cNvSpPr>
            <p:nvPr/>
          </p:nvSpPr>
          <p:spPr bwMode="auto">
            <a:xfrm>
              <a:off x="2576" y="3126"/>
              <a:ext cx="26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0000FF"/>
                  </a:solidFill>
                  <a:ea typeface="宋体" charset="-122"/>
                </a:rPr>
                <a:t>5</a:t>
              </a:r>
            </a:p>
          </p:txBody>
        </p:sp>
        <p:sp>
          <p:nvSpPr>
            <p:cNvPr id="38939" name="Text Box 70"/>
            <p:cNvSpPr txBox="1">
              <a:spLocks noChangeArrowheads="1"/>
            </p:cNvSpPr>
            <p:nvPr/>
          </p:nvSpPr>
          <p:spPr bwMode="auto">
            <a:xfrm>
              <a:off x="3118" y="3126"/>
              <a:ext cx="261"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0000FF"/>
                  </a:solidFill>
                  <a:ea typeface="宋体" charset="-122"/>
                </a:rPr>
                <a:t>5</a:t>
              </a:r>
            </a:p>
          </p:txBody>
        </p:sp>
        <p:sp>
          <p:nvSpPr>
            <p:cNvPr id="38940" name="Text Box 71"/>
            <p:cNvSpPr txBox="1">
              <a:spLocks noChangeArrowheads="1"/>
            </p:cNvSpPr>
            <p:nvPr/>
          </p:nvSpPr>
          <p:spPr bwMode="auto">
            <a:xfrm>
              <a:off x="3576" y="3126"/>
              <a:ext cx="261"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0000FF"/>
                  </a:solidFill>
                  <a:ea typeface="宋体" charset="-122"/>
                </a:rPr>
                <a:t>5</a:t>
              </a:r>
            </a:p>
          </p:txBody>
        </p:sp>
        <p:sp>
          <p:nvSpPr>
            <p:cNvPr id="38941" name="Text Box 72"/>
            <p:cNvSpPr txBox="1">
              <a:spLocks noChangeArrowheads="1"/>
            </p:cNvSpPr>
            <p:nvPr/>
          </p:nvSpPr>
          <p:spPr bwMode="auto">
            <a:xfrm>
              <a:off x="4117" y="3126"/>
              <a:ext cx="26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0000FF"/>
                  </a:solidFill>
                  <a:ea typeface="宋体" charset="-122"/>
                </a:rPr>
                <a:t>6</a:t>
              </a:r>
            </a:p>
          </p:txBody>
        </p:sp>
        <p:sp>
          <p:nvSpPr>
            <p:cNvPr id="38942" name="Text Box 73"/>
            <p:cNvSpPr txBox="1">
              <a:spLocks noChangeArrowheads="1"/>
            </p:cNvSpPr>
            <p:nvPr/>
          </p:nvSpPr>
          <p:spPr bwMode="auto">
            <a:xfrm>
              <a:off x="2118" y="3126"/>
              <a:ext cx="26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509" tIns="35105" rIns="67509" bIns="35105">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0000FF"/>
                  </a:solidFill>
                  <a:ea typeface="宋体" charset="-122"/>
                </a:rPr>
                <a:t>5</a:t>
              </a:r>
            </a:p>
          </p:txBody>
        </p:sp>
      </p:grpSp>
      <p:sp>
        <p:nvSpPr>
          <p:cNvPr id="101450" name="Text Box 74"/>
          <p:cNvSpPr txBox="1">
            <a:spLocks noChangeArrowheads="1"/>
          </p:cNvSpPr>
          <p:nvPr/>
        </p:nvSpPr>
        <p:spPr bwMode="auto">
          <a:xfrm>
            <a:off x="512433" y="5083189"/>
            <a:ext cx="8018713" cy="830488"/>
          </a:xfrm>
          <a:prstGeom prst="rect">
            <a:avLst/>
          </a:prstGeom>
          <a:solidFill>
            <a:srgbClr val="0000FF"/>
          </a:solidFill>
          <a:ln w="38100">
            <a:solidFill>
              <a:schemeClr val="bg1"/>
            </a:solidFill>
            <a:miter lim="800000"/>
            <a:headEnd/>
            <a:tailEnd/>
          </a:ln>
          <a:effectLst>
            <a:outerShdw blurRad="40000" dist="20000" dir="5400000" rotWithShape="0">
              <a:srgbClr val="000000">
                <a:alpha val="37999"/>
              </a:srgbClr>
            </a:outerShdw>
          </a:effectLst>
        </p:spPr>
        <p:txBody>
          <a:bodyPr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spcBef>
                <a:spcPts val="450"/>
              </a:spcBef>
            </a:pPr>
            <a:r>
              <a:rPr lang="zh-CN" altLang="en-US">
                <a:solidFill>
                  <a:schemeClr val="bg1"/>
                </a:solidFill>
                <a:latin typeface="Arial" charset="0"/>
                <a:ea typeface="华文新魏" charset="-122"/>
              </a:rPr>
              <a:t>这个过程称为“汇编”，所有汇编源程序都必须汇编成二进制机器代码</a:t>
            </a:r>
          </a:p>
        </p:txBody>
      </p:sp>
      <p:sp>
        <p:nvSpPr>
          <p:cNvPr id="101459" name="Text Box 83"/>
          <p:cNvSpPr txBox="1">
            <a:spLocks noChangeArrowheads="1"/>
          </p:cNvSpPr>
          <p:nvPr/>
        </p:nvSpPr>
        <p:spPr bwMode="auto">
          <a:xfrm>
            <a:off x="449670" y="2116710"/>
            <a:ext cx="5903887" cy="346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lang="zh-CN" altLang="en-US" sz="2000">
                <a:solidFill>
                  <a:schemeClr val="tx1"/>
                </a:solidFill>
                <a:ea typeface="华文新魏" charset="-122"/>
              </a:rPr>
              <a:t>从助记符表中查到</a:t>
            </a:r>
            <a:r>
              <a:rPr lang="en-US" altLang="zh-CN" sz="2000" dirty="0">
                <a:solidFill>
                  <a:schemeClr val="tx1"/>
                </a:solidFill>
                <a:ea typeface="华文新魏" charset="-122"/>
              </a:rPr>
              <a:t>add</a:t>
            </a:r>
            <a:r>
              <a:rPr lang="zh-CN" altLang="en-US" sz="2000" dirty="0">
                <a:solidFill>
                  <a:schemeClr val="tx1"/>
                </a:solidFill>
                <a:ea typeface="华文新魏" charset="-122"/>
              </a:rPr>
              <a:t>是</a:t>
            </a:r>
            <a:r>
              <a:rPr lang="en-US" altLang="zh-CN" sz="2000" dirty="0">
                <a:solidFill>
                  <a:schemeClr val="tx1"/>
                </a:solidFill>
                <a:ea typeface="华文新魏" charset="-122"/>
              </a:rPr>
              <a:t>R</a:t>
            </a:r>
            <a:r>
              <a:rPr lang="zh-CN" altLang="en-US" sz="2000" dirty="0">
                <a:solidFill>
                  <a:schemeClr val="tx1"/>
                </a:solidFill>
                <a:ea typeface="华文新魏" charset="-122"/>
              </a:rPr>
              <a:t>型指令，即：</a:t>
            </a:r>
          </a:p>
        </p:txBody>
      </p:sp>
      <p:sp>
        <p:nvSpPr>
          <p:cNvPr id="101460" name="Line 84"/>
          <p:cNvSpPr>
            <a:spLocks noChangeShapeType="1"/>
          </p:cNvSpPr>
          <p:nvPr/>
        </p:nvSpPr>
        <p:spPr bwMode="auto">
          <a:xfrm>
            <a:off x="5209598" y="1721110"/>
            <a:ext cx="1527771" cy="783533"/>
          </a:xfrm>
          <a:prstGeom prst="line">
            <a:avLst/>
          </a:prstGeom>
          <a:noFill/>
          <a:ln w="28575">
            <a:solidFill>
              <a:srgbClr val="00B0F0"/>
            </a:solidFill>
            <a:round/>
            <a:headEnd/>
            <a:tailEnd type="triangle" w="med" len="med"/>
          </a:ln>
          <a:extLst>
            <a:ext uri="{909E8E84-426E-40DD-AFC4-6F175D3DCCD1}">
              <a14:hiddenFill xmlns:a14="http://schemas.microsoft.com/office/drawing/2010/main">
                <a:noFill/>
              </a14:hiddenFill>
            </a:ext>
          </a:extLst>
        </p:spPr>
        <p:txBody>
          <a:bodyPr lIns="47631" tIns="19052" rIns="47631" bIns="19052">
            <a:spAutoFit/>
          </a:bodyPr>
          <a:lstStyle/>
          <a:p>
            <a:endParaRPr lang="zh-CN" altLang="en-US" sz="2000"/>
          </a:p>
        </p:txBody>
      </p:sp>
      <p:sp>
        <p:nvSpPr>
          <p:cNvPr id="101461" name="Line 85"/>
          <p:cNvSpPr>
            <a:spLocks noChangeShapeType="1"/>
          </p:cNvSpPr>
          <p:nvPr/>
        </p:nvSpPr>
        <p:spPr bwMode="auto">
          <a:xfrm flipH="1">
            <a:off x="5594220" y="1709202"/>
            <a:ext cx="22624" cy="795441"/>
          </a:xfrm>
          <a:prstGeom prst="line">
            <a:avLst/>
          </a:prstGeom>
          <a:noFill/>
          <a:ln w="28575">
            <a:solidFill>
              <a:srgbClr val="EE3900"/>
            </a:solidFill>
            <a:round/>
            <a:headEnd/>
            <a:tailEnd type="triangle" w="med" len="med"/>
          </a:ln>
          <a:extLst>
            <a:ext uri="{909E8E84-426E-40DD-AFC4-6F175D3DCCD1}">
              <a14:hiddenFill xmlns:a14="http://schemas.microsoft.com/office/drawing/2010/main">
                <a:noFill/>
              </a14:hiddenFill>
            </a:ext>
          </a:extLst>
        </p:spPr>
        <p:txBody>
          <a:bodyPr lIns="47631" tIns="19052" rIns="47631" bIns="19052">
            <a:spAutoFit/>
          </a:bodyPr>
          <a:lstStyle/>
          <a:p>
            <a:endParaRPr lang="zh-CN" altLang="en-US" sz="2000"/>
          </a:p>
        </p:txBody>
      </p:sp>
      <p:sp>
        <p:nvSpPr>
          <p:cNvPr id="101462" name="Line 86"/>
          <p:cNvSpPr>
            <a:spLocks noChangeShapeType="1"/>
          </p:cNvSpPr>
          <p:nvPr/>
        </p:nvSpPr>
        <p:spPr bwMode="auto">
          <a:xfrm flipH="1">
            <a:off x="4309368" y="1734208"/>
            <a:ext cx="1624224" cy="824020"/>
          </a:xfrm>
          <a:prstGeom prst="line">
            <a:avLst/>
          </a:prstGeom>
          <a:noFill/>
          <a:ln w="28575">
            <a:solidFill>
              <a:srgbClr val="388A36"/>
            </a:solidFill>
            <a:round/>
            <a:headEnd/>
            <a:tailEnd type="triangle" w="med" len="med"/>
          </a:ln>
          <a:extLst>
            <a:ext uri="{909E8E84-426E-40DD-AFC4-6F175D3DCCD1}">
              <a14:hiddenFill xmlns:a14="http://schemas.microsoft.com/office/drawing/2010/main">
                <a:noFill/>
              </a14:hiddenFill>
            </a:ext>
          </a:extLst>
        </p:spPr>
        <p:txBody>
          <a:bodyPr lIns="47631" tIns="19052" rIns="47631" bIns="19052">
            <a:spAutoFit/>
          </a:bodyPr>
          <a:lstStyle/>
          <a:p>
            <a:endParaRPr lang="zh-CN" altLang="en-US" sz="2000"/>
          </a:p>
        </p:txBody>
      </p:sp>
      <p:sp>
        <p:nvSpPr>
          <p:cNvPr id="101463" name="Line 87"/>
          <p:cNvSpPr>
            <a:spLocks noChangeShapeType="1"/>
          </p:cNvSpPr>
          <p:nvPr/>
        </p:nvSpPr>
        <p:spPr bwMode="auto">
          <a:xfrm flipH="1">
            <a:off x="4880943" y="1772313"/>
            <a:ext cx="1446798" cy="732330"/>
          </a:xfrm>
          <a:prstGeom prst="line">
            <a:avLst/>
          </a:prstGeom>
          <a:noFill/>
          <a:ln w="28575">
            <a:solidFill>
              <a:srgbClr val="9900CC"/>
            </a:solidFill>
            <a:round/>
            <a:headEnd/>
            <a:tailEnd type="triangle" w="med" len="med"/>
          </a:ln>
          <a:extLst>
            <a:ext uri="{909E8E84-426E-40DD-AFC4-6F175D3DCCD1}">
              <a14:hiddenFill xmlns:a14="http://schemas.microsoft.com/office/drawing/2010/main">
                <a:noFill/>
              </a14:hiddenFill>
            </a:ext>
          </a:extLst>
        </p:spPr>
        <p:txBody>
          <a:bodyPr lIns="47631" tIns="19052" rIns="47631" bIns="19052">
            <a:spAutoFit/>
          </a:bodyPr>
          <a:lstStyle/>
          <a:p>
            <a:endParaRPr lang="zh-CN" altLang="en-US" sz="2000"/>
          </a:p>
        </p:txBody>
      </p:sp>
      <p:grpSp>
        <p:nvGrpSpPr>
          <p:cNvPr id="80" name="Group 76"/>
          <p:cNvGrpSpPr>
            <a:grpSpLocks/>
          </p:cNvGrpSpPr>
          <p:nvPr/>
        </p:nvGrpSpPr>
        <p:grpSpPr bwMode="auto">
          <a:xfrm>
            <a:off x="4668821" y="6032962"/>
            <a:ext cx="2346325" cy="655637"/>
            <a:chOff x="4284" y="497"/>
            <a:chExt cx="968" cy="232"/>
          </a:xfrm>
        </p:grpSpPr>
        <p:sp>
          <p:nvSpPr>
            <p:cNvPr id="81" name="Rectangle 77"/>
            <p:cNvSpPr>
              <a:spLocks noChangeArrowheads="1"/>
            </p:cNvSpPr>
            <p:nvPr/>
          </p:nvSpPr>
          <p:spPr bwMode="auto">
            <a:xfrm>
              <a:off x="4441" y="497"/>
              <a:ext cx="50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a:lnSpc>
                  <a:spcPct val="150000"/>
                </a:lnSpc>
                <a:spcBef>
                  <a:spcPct val="0"/>
                </a:spcBef>
                <a:buFontTx/>
                <a:buNone/>
              </a:pPr>
              <a:r>
                <a:rPr lang="zh-CN" altLang="en-US" sz="2400">
                  <a:solidFill>
                    <a:srgbClr val="0000FF"/>
                  </a:solidFill>
                  <a:latin typeface="Arial" charset="0"/>
                </a:rPr>
                <a:t>汇编器</a:t>
              </a:r>
            </a:p>
          </p:txBody>
        </p:sp>
        <p:sp>
          <p:nvSpPr>
            <p:cNvPr id="82" name="Rectangle 78"/>
            <p:cNvSpPr>
              <a:spLocks noChangeArrowheads="1"/>
            </p:cNvSpPr>
            <p:nvPr/>
          </p:nvSpPr>
          <p:spPr bwMode="auto">
            <a:xfrm>
              <a:off x="4404" y="511"/>
              <a:ext cx="582" cy="21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nchor="ctr">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lnSpc>
                  <a:spcPct val="100000"/>
                </a:lnSpc>
                <a:spcBef>
                  <a:spcPct val="0"/>
                </a:spcBef>
                <a:buFontTx/>
                <a:buNone/>
              </a:pPr>
              <a:endParaRPr lang="zh-CN" altLang="en-US" sz="2400">
                <a:latin typeface="Arial" charset="0"/>
                <a:ea typeface="宋体" charset="-122"/>
              </a:endParaRPr>
            </a:p>
          </p:txBody>
        </p:sp>
        <p:sp>
          <p:nvSpPr>
            <p:cNvPr id="83" name="Line 79"/>
            <p:cNvSpPr>
              <a:spLocks noChangeShapeType="1"/>
            </p:cNvSpPr>
            <p:nvPr/>
          </p:nvSpPr>
          <p:spPr bwMode="auto">
            <a:xfrm>
              <a:off x="4284" y="620"/>
              <a:ext cx="12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sp>
          <p:nvSpPr>
            <p:cNvPr id="84" name="Line 80"/>
            <p:cNvSpPr>
              <a:spLocks noChangeShapeType="1"/>
            </p:cNvSpPr>
            <p:nvPr/>
          </p:nvSpPr>
          <p:spPr bwMode="auto">
            <a:xfrm>
              <a:off x="4992" y="616"/>
              <a:ext cx="15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85" name="Rectangle 81"/>
            <p:cNvSpPr>
              <a:spLocks noChangeArrowheads="1"/>
            </p:cNvSpPr>
            <p:nvPr/>
          </p:nvSpPr>
          <p:spPr bwMode="auto">
            <a:xfrm>
              <a:off x="5144" y="542"/>
              <a:ext cx="108"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2400">
                  <a:solidFill>
                    <a:srgbClr val="EE3900"/>
                  </a:solidFill>
                  <a:latin typeface="Arial" charset="0"/>
                </a:rPr>
                <a:t>？</a:t>
              </a:r>
            </a:p>
          </p:txBody>
        </p:sp>
      </p:grpSp>
      <p:sp>
        <p:nvSpPr>
          <p:cNvPr id="86" name="Text Box 75"/>
          <p:cNvSpPr txBox="1">
            <a:spLocks noChangeArrowheads="1"/>
          </p:cNvSpPr>
          <p:nvPr/>
        </p:nvSpPr>
        <p:spPr bwMode="auto">
          <a:xfrm>
            <a:off x="7220951" y="980728"/>
            <a:ext cx="1858253" cy="666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zh-CN" altLang="en-US" sz="2000">
                <a:solidFill>
                  <a:srgbClr val="FF0000"/>
                </a:solidFill>
              </a:rPr>
              <a:t>问题：如何知道是</a:t>
            </a:r>
            <a:r>
              <a:rPr lang="en-US" altLang="zh-CN" sz="2000">
                <a:solidFill>
                  <a:srgbClr val="FF0000"/>
                </a:solidFill>
              </a:rPr>
              <a:t>R</a:t>
            </a:r>
            <a:r>
              <a:rPr lang="zh-CN" altLang="en-US" sz="2000">
                <a:solidFill>
                  <a:srgbClr val="FF0000"/>
                </a:solidFill>
              </a:rPr>
              <a:t>型指令？</a:t>
            </a:r>
          </a:p>
        </p:txBody>
      </p:sp>
      <p:sp>
        <p:nvSpPr>
          <p:cNvPr id="87" name="Text Box 82"/>
          <p:cNvSpPr txBox="1">
            <a:spLocks noChangeArrowheads="1"/>
          </p:cNvSpPr>
          <p:nvPr/>
        </p:nvSpPr>
        <p:spPr bwMode="auto">
          <a:xfrm>
            <a:off x="7506701" y="1841153"/>
            <a:ext cx="1601803" cy="1590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zh-CN" altLang="en-US" sz="2000">
                <a:solidFill>
                  <a:srgbClr val="0000FF"/>
                </a:solidFill>
                <a:latin typeface="Arial" charset="0"/>
              </a:rPr>
              <a:t>根据汇编指令中的操作码助记符查表可知是何指令格式！</a:t>
            </a:r>
          </a:p>
        </p:txBody>
      </p:sp>
    </p:spTree>
    <p:extLst>
      <p:ext uri="{BB962C8B-B14F-4D97-AF65-F5344CB8AC3E}">
        <p14:creationId xmlns:p14="http://schemas.microsoft.com/office/powerpoint/2010/main" val="13511879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459"/>
                                        </p:tgtEl>
                                        <p:attrNameLst>
                                          <p:attrName>style.visibility</p:attrName>
                                        </p:attrNameLst>
                                      </p:cBhvr>
                                      <p:to>
                                        <p:strVal val="visible"/>
                                      </p:to>
                                    </p:set>
                                    <p:animEffect transition="in" filter="blinds(horizontal)">
                                      <p:cBhvr>
                                        <p:cTn id="7" dur="500"/>
                                        <p:tgtEl>
                                          <p:spTgt spid="101459"/>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01460"/>
                                        </p:tgtEl>
                                        <p:attrNameLst>
                                          <p:attrName>style.visibility</p:attrName>
                                        </p:attrNameLst>
                                      </p:cBhvr>
                                      <p:to>
                                        <p:strVal val="visible"/>
                                      </p:to>
                                    </p:set>
                                    <p:animEffect transition="in" filter="blinds(horizontal)">
                                      <p:cBhvr>
                                        <p:cTn id="16" dur="500"/>
                                        <p:tgtEl>
                                          <p:spTgt spid="10146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1462"/>
                                        </p:tgtEl>
                                        <p:attrNameLst>
                                          <p:attrName>style.visibility</p:attrName>
                                        </p:attrNameLst>
                                      </p:cBhvr>
                                      <p:to>
                                        <p:strVal val="visible"/>
                                      </p:to>
                                    </p:set>
                                    <p:animEffect transition="in" filter="blinds(horizontal)">
                                      <p:cBhvr>
                                        <p:cTn id="21" dur="500"/>
                                        <p:tgtEl>
                                          <p:spTgt spid="10146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01463"/>
                                        </p:tgtEl>
                                        <p:attrNameLst>
                                          <p:attrName>style.visibility</p:attrName>
                                        </p:attrNameLst>
                                      </p:cBhvr>
                                      <p:to>
                                        <p:strVal val="visible"/>
                                      </p:to>
                                    </p:set>
                                    <p:animEffect transition="in" filter="blinds(horizontal)">
                                      <p:cBhvr>
                                        <p:cTn id="26" dur="500"/>
                                        <p:tgtEl>
                                          <p:spTgt spid="10146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01461"/>
                                        </p:tgtEl>
                                        <p:attrNameLst>
                                          <p:attrName>style.visibility</p:attrName>
                                        </p:attrNameLst>
                                      </p:cBhvr>
                                      <p:to>
                                        <p:strVal val="visible"/>
                                      </p:to>
                                    </p:set>
                                    <p:animEffect transition="in" filter="blinds(horizontal)">
                                      <p:cBhvr>
                                        <p:cTn id="31" dur="500"/>
                                        <p:tgtEl>
                                          <p:spTgt spid="10146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blinds(horizontal)">
                                      <p:cBhvr>
                                        <p:cTn id="36" dur="500"/>
                                        <p:tgtEl>
                                          <p:spTgt spid="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blinds(horizontal)">
                                      <p:cBhvr>
                                        <p:cTn id="41" dur="500"/>
                                        <p:tgtEl>
                                          <p:spTgt spid="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01450"/>
                                        </p:tgtEl>
                                        <p:attrNameLst>
                                          <p:attrName>style.visibility</p:attrName>
                                        </p:attrNameLst>
                                      </p:cBhvr>
                                      <p:to>
                                        <p:strVal val="visible"/>
                                      </p:to>
                                    </p:set>
                                    <p:animEffect transition="in" filter="blinds(horizontal)">
                                      <p:cBhvr>
                                        <p:cTn id="46" dur="500"/>
                                        <p:tgtEl>
                                          <p:spTgt spid="101450"/>
                                        </p:tgtEl>
                                      </p:cBhvr>
                                    </p:animEffect>
                                  </p:childTnLst>
                                </p:cTn>
                              </p:par>
                            </p:childTnLst>
                          </p:cTn>
                        </p:par>
                        <p:par>
                          <p:cTn id="47" fill="hold">
                            <p:stCondLst>
                              <p:cond delay="500"/>
                            </p:stCondLst>
                            <p:childTnLst>
                              <p:par>
                                <p:cTn id="48" presetID="3" presetClass="entr" presetSubtype="10" fill="hold" nodeType="afterEffect">
                                  <p:stCondLst>
                                    <p:cond delay="0"/>
                                  </p:stCondLst>
                                  <p:childTnLst>
                                    <p:set>
                                      <p:cBhvr>
                                        <p:cTn id="49" dur="1" fill="hold">
                                          <p:stCondLst>
                                            <p:cond delay="0"/>
                                          </p:stCondLst>
                                        </p:cTn>
                                        <p:tgtEl>
                                          <p:spTgt spid="80"/>
                                        </p:tgtEl>
                                        <p:attrNameLst>
                                          <p:attrName>style.visibility</p:attrName>
                                        </p:attrNameLst>
                                      </p:cBhvr>
                                      <p:to>
                                        <p:strVal val="visible"/>
                                      </p:to>
                                    </p:set>
                                    <p:animEffect transition="in" filter="blinds(horizontal)">
                                      <p:cBhvr>
                                        <p:cTn id="50" dur="500"/>
                                        <p:tgtEl>
                                          <p:spTgt spid="80"/>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86"/>
                                        </p:tgtEl>
                                        <p:attrNameLst>
                                          <p:attrName>style.visibility</p:attrName>
                                        </p:attrNameLst>
                                      </p:cBhvr>
                                      <p:to>
                                        <p:strVal val="visible"/>
                                      </p:to>
                                    </p:set>
                                    <p:animEffect transition="in" filter="blinds(horizontal)">
                                      <p:cBhvr>
                                        <p:cTn id="55" dur="500"/>
                                        <p:tgtEl>
                                          <p:spTgt spid="86"/>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87">
                                            <p:txEl>
                                              <p:pRg st="0" end="0"/>
                                            </p:txEl>
                                          </p:spTgt>
                                        </p:tgtEl>
                                        <p:attrNameLst>
                                          <p:attrName>style.visibility</p:attrName>
                                        </p:attrNameLst>
                                      </p:cBhvr>
                                      <p:to>
                                        <p:strVal val="visible"/>
                                      </p:to>
                                    </p:set>
                                    <p:animEffect transition="in" filter="blinds(horizontal)">
                                      <p:cBhvr>
                                        <p:cTn id="60" dur="500"/>
                                        <p:tgtEl>
                                          <p:spTgt spid="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50" grpId="0" animBg="1"/>
      <p:bldP spid="101459" grpId="0"/>
      <p:bldP spid="101460" grpId="0" animBg="1"/>
      <p:bldP spid="101461" grpId="0" animBg="1"/>
      <p:bldP spid="101462" grpId="0" animBg="1"/>
      <p:bldP spid="101463" grpId="0" animBg="1"/>
      <p:bldP spid="86" grpId="0"/>
      <p:bldP spid="87" grpId="0" build="allAtOnce"/>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3"/>
          <p:cNvSpPr>
            <a:spLocks noGrp="1" noChangeArrowheads="1"/>
          </p:cNvSpPr>
          <p:nvPr>
            <p:ph type="title"/>
          </p:nvPr>
        </p:nvSpPr>
        <p:spPr bwMode="auto">
          <a:xfrm>
            <a:off x="2169683" y="116633"/>
            <a:ext cx="5210629" cy="39242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4" rIns="68589" bIns="34294" numCol="1" anchor="t" anchorCtr="0" compatLnSpc="1">
            <a:prstTxWarp prst="textNoShape">
              <a:avLst/>
            </a:prstTxWarp>
            <a:spAutoFit/>
          </a:bodyPr>
          <a:lstStyle/>
          <a:p>
            <a:pPr algn="ctr" eaLnBrk="1" hangingPunct="1"/>
            <a:r>
              <a:rPr lang="zh-CN" altLang="en-US" sz="2100">
                <a:latin typeface="Arial" charset="0"/>
              </a:rPr>
              <a:t>举例：汇编指令与机器指令的对应</a:t>
            </a:r>
          </a:p>
        </p:txBody>
      </p:sp>
      <p:sp>
        <p:nvSpPr>
          <p:cNvPr id="100354" name="Rectangle 2"/>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4" rIns="68589" bIns="34294" numCol="1" anchor="t" anchorCtr="0" compatLnSpc="1">
            <a:prstTxWarp prst="textNoShape">
              <a:avLst/>
            </a:prstTxWarp>
          </a:bodyPr>
          <a:lstStyle/>
          <a:p>
            <a:pPr marL="273880" indent="-273880">
              <a:lnSpc>
                <a:spcPct val="100000"/>
              </a:lnSpc>
              <a:spcBef>
                <a:spcPts val="0"/>
              </a:spcBef>
              <a:buNone/>
            </a:pPr>
            <a:r>
              <a:rPr lang="zh-CN" altLang="en-US" dirty="0">
                <a:latin typeface="Times New Roman" charset="0"/>
                <a:ea typeface="华文新魏" charset="-122"/>
              </a:rPr>
              <a:t>例</a:t>
            </a:r>
            <a:r>
              <a:rPr lang="en-US" altLang="zh-CN" dirty="0">
                <a:latin typeface="Times New Roman" charset="0"/>
                <a:ea typeface="华文新魏" charset="-122"/>
              </a:rPr>
              <a:t>2</a:t>
            </a:r>
            <a:r>
              <a:rPr lang="zh-CN" altLang="en-US" dirty="0">
                <a:latin typeface="Times New Roman" charset="0"/>
                <a:ea typeface="华文新魏" charset="-122"/>
              </a:rPr>
              <a:t>：若从存储器取出的一条指令是</a:t>
            </a:r>
            <a:r>
              <a:rPr lang="en-US" altLang="zh-CN" dirty="0">
                <a:latin typeface="Times New Roman" charset="0"/>
                <a:ea typeface="华文新魏" charset="-122"/>
              </a:rPr>
              <a:t>00AF8020H</a:t>
            </a:r>
            <a:r>
              <a:rPr lang="zh-CN" altLang="en-US" dirty="0">
                <a:latin typeface="Times New Roman" charset="0"/>
                <a:ea typeface="华文新魏" charset="-122"/>
              </a:rPr>
              <a:t>，则对应的汇编指令是什么？</a:t>
            </a:r>
          </a:p>
          <a:p>
            <a:pPr marL="273880" indent="-273880">
              <a:lnSpc>
                <a:spcPct val="100000"/>
              </a:lnSpc>
              <a:spcBef>
                <a:spcPts val="0"/>
              </a:spcBef>
              <a:buNone/>
            </a:pPr>
            <a:r>
              <a:rPr lang="zh-CN" altLang="en-US" dirty="0">
                <a:latin typeface="Times New Roman" charset="0"/>
                <a:ea typeface="华文新魏" charset="-122"/>
              </a:rPr>
              <a:t>     </a:t>
            </a:r>
            <a:endParaRPr lang="en-US" altLang="zh-CN" dirty="0">
              <a:latin typeface="Times New Roman" charset="0"/>
              <a:ea typeface="华文新魏" charset="-122"/>
            </a:endParaRPr>
          </a:p>
          <a:p>
            <a:pPr marL="273880" indent="-273880">
              <a:lnSpc>
                <a:spcPct val="100000"/>
              </a:lnSpc>
              <a:spcBef>
                <a:spcPts val="0"/>
              </a:spcBef>
              <a:buNone/>
            </a:pPr>
            <a:r>
              <a:rPr lang="zh-CN" altLang="en-US" dirty="0">
                <a:latin typeface="Times New Roman" charset="0"/>
                <a:ea typeface="华文新魏" charset="-122"/>
              </a:rPr>
              <a:t>指令的前</a:t>
            </a:r>
            <a:r>
              <a:rPr lang="en-US" altLang="zh-CN" dirty="0">
                <a:latin typeface="Times New Roman" charset="0"/>
                <a:ea typeface="华文新魏" charset="-122"/>
              </a:rPr>
              <a:t>6</a:t>
            </a:r>
            <a:r>
              <a:rPr lang="zh-CN" altLang="en-US" dirty="0">
                <a:latin typeface="Times New Roman" charset="0"/>
                <a:ea typeface="华文新魏" charset="-122"/>
              </a:rPr>
              <a:t>位为</a:t>
            </a:r>
            <a:r>
              <a:rPr lang="en-US" altLang="zh-CN" dirty="0">
                <a:latin typeface="Times New Roman" charset="0"/>
                <a:ea typeface="华文新魏" charset="-122"/>
              </a:rPr>
              <a:t>000000</a:t>
            </a:r>
            <a:r>
              <a:rPr lang="zh-CN" altLang="en-US" dirty="0">
                <a:latin typeface="Times New Roman" charset="0"/>
                <a:ea typeface="华文新魏" charset="-122"/>
              </a:rPr>
              <a:t>，根据指令解码表知，是一条</a:t>
            </a:r>
            <a:r>
              <a:rPr lang="en-US" altLang="zh-CN" dirty="0">
                <a:latin typeface="Times New Roman" charset="0"/>
                <a:ea typeface="华文新魏" charset="-122"/>
              </a:rPr>
              <a:t>R-Type</a:t>
            </a:r>
            <a:r>
              <a:rPr lang="zh-CN" altLang="en-US" dirty="0">
                <a:latin typeface="Times New Roman" charset="0"/>
                <a:ea typeface="华文新魏" charset="-122"/>
              </a:rPr>
              <a:t>指令，按照</a:t>
            </a:r>
            <a:r>
              <a:rPr lang="en-US" altLang="zh-CN" dirty="0">
                <a:latin typeface="Times New Roman" charset="0"/>
                <a:ea typeface="华文新魏" charset="-122"/>
              </a:rPr>
              <a:t>R-Type</a:t>
            </a:r>
            <a:r>
              <a:rPr lang="zh-CN" altLang="en-US" dirty="0">
                <a:latin typeface="Times New Roman" charset="0"/>
                <a:ea typeface="华文新魏" charset="-122"/>
              </a:rPr>
              <a:t>指令的格式：</a:t>
            </a:r>
          </a:p>
          <a:p>
            <a:pPr marL="273880" indent="-273880">
              <a:lnSpc>
                <a:spcPct val="100000"/>
              </a:lnSpc>
              <a:spcBef>
                <a:spcPts val="0"/>
              </a:spcBef>
              <a:buNone/>
            </a:pPr>
            <a:endParaRPr lang="zh-CN" altLang="en-US" sz="2000" dirty="0">
              <a:latin typeface="Times New Roman" charset="0"/>
              <a:ea typeface="华文新魏" charset="-122"/>
            </a:endParaRPr>
          </a:p>
          <a:p>
            <a:pPr marL="273880" indent="-273880">
              <a:lnSpc>
                <a:spcPct val="100000"/>
              </a:lnSpc>
              <a:spcBef>
                <a:spcPts val="0"/>
              </a:spcBef>
              <a:buNone/>
            </a:pPr>
            <a:endParaRPr lang="zh-CN" altLang="en-US" sz="2000" dirty="0">
              <a:latin typeface="Times New Roman" charset="0"/>
              <a:ea typeface="华文新魏" charset="-122"/>
            </a:endParaRPr>
          </a:p>
          <a:p>
            <a:pPr marL="273880" indent="-273880">
              <a:lnSpc>
                <a:spcPct val="100000"/>
              </a:lnSpc>
              <a:spcBef>
                <a:spcPts val="0"/>
              </a:spcBef>
              <a:buNone/>
            </a:pPr>
            <a:r>
              <a:rPr lang="zh-CN" altLang="en-US" sz="2000" dirty="0">
                <a:latin typeface="Times New Roman" charset="0"/>
                <a:ea typeface="华文新魏" charset="-122"/>
              </a:rPr>
              <a:t>     </a:t>
            </a:r>
          </a:p>
          <a:p>
            <a:pPr marL="273880" indent="-273880">
              <a:lnSpc>
                <a:spcPct val="100000"/>
              </a:lnSpc>
              <a:spcBef>
                <a:spcPts val="600"/>
              </a:spcBef>
              <a:buNone/>
            </a:pPr>
            <a:r>
              <a:rPr lang="zh-CN" altLang="en-US" sz="2000" dirty="0">
                <a:latin typeface="Times New Roman" charset="0"/>
                <a:ea typeface="华文新魏" charset="-122"/>
              </a:rPr>
              <a:t>     </a:t>
            </a:r>
            <a:r>
              <a:rPr lang="zh-CN" altLang="en-US" dirty="0">
                <a:latin typeface="Times New Roman" charset="0"/>
                <a:ea typeface="华文新魏" charset="-122"/>
              </a:rPr>
              <a:t>得到： </a:t>
            </a:r>
            <a:r>
              <a:rPr lang="en-US" altLang="zh-CN" dirty="0" err="1">
                <a:latin typeface="Times New Roman" charset="0"/>
                <a:ea typeface="华文新魏" charset="-122"/>
              </a:rPr>
              <a:t>rs</a:t>
            </a:r>
            <a:r>
              <a:rPr lang="en-US" altLang="zh-CN" dirty="0">
                <a:latin typeface="Times New Roman" charset="0"/>
                <a:ea typeface="华文新魏" charset="-122"/>
              </a:rPr>
              <a:t>=00101, </a:t>
            </a:r>
            <a:r>
              <a:rPr lang="en-US" altLang="zh-CN" dirty="0" err="1">
                <a:latin typeface="Times New Roman" charset="0"/>
                <a:ea typeface="华文新魏" charset="-122"/>
              </a:rPr>
              <a:t>rt</a:t>
            </a:r>
            <a:r>
              <a:rPr lang="en-US" altLang="zh-CN" dirty="0">
                <a:latin typeface="Times New Roman" charset="0"/>
                <a:ea typeface="华文新魏" charset="-122"/>
              </a:rPr>
              <a:t>=01111, </a:t>
            </a:r>
            <a:r>
              <a:rPr lang="en-US" altLang="zh-CN" dirty="0" err="1">
                <a:latin typeface="Times New Roman" charset="0"/>
                <a:ea typeface="华文新魏" charset="-122"/>
              </a:rPr>
              <a:t>rd</a:t>
            </a:r>
            <a:r>
              <a:rPr lang="en-US" altLang="zh-CN" dirty="0">
                <a:latin typeface="Times New Roman" charset="0"/>
                <a:ea typeface="华文新魏" charset="-122"/>
              </a:rPr>
              <a:t>=10000, </a:t>
            </a:r>
            <a:r>
              <a:rPr lang="en-US" altLang="zh-CN" dirty="0" err="1">
                <a:latin typeface="Times New Roman" charset="0"/>
                <a:ea typeface="华文新魏" charset="-122"/>
              </a:rPr>
              <a:t>shamt</a:t>
            </a:r>
            <a:r>
              <a:rPr lang="en-US" altLang="zh-CN" dirty="0">
                <a:latin typeface="Times New Roman" charset="0"/>
                <a:ea typeface="华文新魏" charset="-122"/>
              </a:rPr>
              <a:t>=0, </a:t>
            </a:r>
            <a:r>
              <a:rPr lang="en-US" altLang="zh-CN" dirty="0" err="1">
                <a:latin typeface="Times New Roman" charset="0"/>
                <a:ea typeface="华文新魏" charset="-122"/>
              </a:rPr>
              <a:t>funct</a:t>
            </a:r>
            <a:r>
              <a:rPr lang="en-US" altLang="zh-CN" dirty="0">
                <a:latin typeface="Times New Roman" charset="0"/>
                <a:ea typeface="华文新魏" charset="-122"/>
              </a:rPr>
              <a:t>=100000</a:t>
            </a:r>
          </a:p>
          <a:p>
            <a:pPr marL="273880" indent="-273880">
              <a:lnSpc>
                <a:spcPct val="100000"/>
              </a:lnSpc>
              <a:spcBef>
                <a:spcPts val="0"/>
              </a:spcBef>
              <a:buNone/>
            </a:pPr>
            <a:r>
              <a:rPr lang="en-US" altLang="zh-CN" dirty="0">
                <a:latin typeface="Times New Roman" charset="0"/>
                <a:ea typeface="华文新魏" charset="-122"/>
              </a:rPr>
              <a:t>     (1) </a:t>
            </a:r>
            <a:r>
              <a:rPr lang="zh-CN" altLang="en-US" dirty="0">
                <a:latin typeface="Times New Roman" charset="0"/>
                <a:ea typeface="华文新魏" charset="-122"/>
              </a:rPr>
              <a:t>根据</a:t>
            </a:r>
            <a:r>
              <a:rPr lang="en-US" altLang="zh-CN" dirty="0">
                <a:latin typeface="Times New Roman" charset="0"/>
                <a:ea typeface="华文新魏" charset="-122"/>
              </a:rPr>
              <a:t>R-Type</a:t>
            </a:r>
            <a:r>
              <a:rPr lang="zh-CN" altLang="en-US" dirty="0">
                <a:latin typeface="Times New Roman" charset="0"/>
                <a:ea typeface="华文新魏" charset="-122"/>
              </a:rPr>
              <a:t>指令解码表，知是 “</a:t>
            </a:r>
            <a:r>
              <a:rPr lang="en-US" altLang="zh-CN" dirty="0">
                <a:latin typeface="Times New Roman" charset="0"/>
                <a:ea typeface="华文新魏" charset="-122"/>
              </a:rPr>
              <a:t>add”</a:t>
            </a:r>
            <a:r>
              <a:rPr lang="zh-CN" altLang="en-US" dirty="0">
                <a:latin typeface="Times New Roman" charset="0"/>
                <a:ea typeface="华文新魏" charset="-122"/>
              </a:rPr>
              <a:t>操作</a:t>
            </a:r>
            <a:r>
              <a:rPr lang="en-US" altLang="zh-CN" dirty="0">
                <a:latin typeface="Times New Roman" charset="0"/>
                <a:ea typeface="华文新魏" charset="-122"/>
              </a:rPr>
              <a:t>(</a:t>
            </a:r>
            <a:r>
              <a:rPr lang="zh-CN" altLang="en-US" dirty="0">
                <a:latin typeface="Times New Roman" charset="0"/>
                <a:ea typeface="华文新魏" charset="-122"/>
              </a:rPr>
              <a:t>非移位操作</a:t>
            </a:r>
            <a:r>
              <a:rPr lang="en-US" altLang="zh-CN" dirty="0">
                <a:latin typeface="Times New Roman" charset="0"/>
                <a:ea typeface="华文新魏" charset="-122"/>
              </a:rPr>
              <a:t>)</a:t>
            </a:r>
          </a:p>
          <a:p>
            <a:pPr marL="273880" indent="-273880">
              <a:lnSpc>
                <a:spcPct val="100000"/>
              </a:lnSpc>
              <a:spcBef>
                <a:spcPts val="0"/>
              </a:spcBef>
              <a:buNone/>
            </a:pPr>
            <a:r>
              <a:rPr lang="en-US" altLang="zh-CN" dirty="0">
                <a:latin typeface="Times New Roman" charset="0"/>
                <a:ea typeface="华文新魏" charset="-122"/>
              </a:rPr>
              <a:t>     (2)  </a:t>
            </a:r>
            <a:r>
              <a:rPr lang="en-US" altLang="zh-CN" dirty="0" err="1">
                <a:latin typeface="Times New Roman" charset="0"/>
                <a:ea typeface="华文新魏" charset="-122"/>
              </a:rPr>
              <a:t>rs</a:t>
            </a:r>
            <a:r>
              <a:rPr lang="zh-CN" altLang="en-US" dirty="0">
                <a:latin typeface="Times New Roman" charset="0"/>
                <a:ea typeface="华文新魏" charset="-122"/>
              </a:rPr>
              <a:t>、</a:t>
            </a:r>
            <a:r>
              <a:rPr lang="en-US" altLang="zh-CN" dirty="0" err="1">
                <a:latin typeface="Times New Roman" charset="0"/>
                <a:ea typeface="华文新魏" charset="-122"/>
              </a:rPr>
              <a:t>rt</a:t>
            </a:r>
            <a:r>
              <a:rPr lang="zh-CN" altLang="en-US" dirty="0">
                <a:latin typeface="Times New Roman" charset="0"/>
                <a:ea typeface="华文新魏" charset="-122"/>
              </a:rPr>
              <a:t>、</a:t>
            </a:r>
            <a:r>
              <a:rPr lang="en-US" altLang="zh-CN" dirty="0" err="1">
                <a:latin typeface="Times New Roman" charset="0"/>
                <a:ea typeface="华文新魏" charset="-122"/>
              </a:rPr>
              <a:t>rd</a:t>
            </a:r>
            <a:r>
              <a:rPr lang="zh-CN" altLang="en-US" dirty="0">
                <a:latin typeface="Times New Roman" charset="0"/>
                <a:ea typeface="华文新魏" charset="-122"/>
              </a:rPr>
              <a:t>的十进制值分别为</a:t>
            </a:r>
            <a:r>
              <a:rPr lang="en-US" altLang="zh-CN" dirty="0">
                <a:latin typeface="Times New Roman" charset="0"/>
                <a:ea typeface="华文新魏" charset="-122"/>
              </a:rPr>
              <a:t>5</a:t>
            </a:r>
            <a:r>
              <a:rPr lang="zh-CN" altLang="en-US" dirty="0">
                <a:latin typeface="Times New Roman" charset="0"/>
                <a:ea typeface="华文新魏" charset="-122"/>
              </a:rPr>
              <a:t>、</a:t>
            </a:r>
            <a:r>
              <a:rPr lang="en-US" altLang="zh-CN" dirty="0">
                <a:latin typeface="Times New Roman" charset="0"/>
                <a:ea typeface="华文新魏" charset="-122"/>
              </a:rPr>
              <a:t>15</a:t>
            </a:r>
            <a:r>
              <a:rPr lang="zh-CN" altLang="en-US" dirty="0">
                <a:latin typeface="Times New Roman" charset="0"/>
                <a:ea typeface="华文新魏" charset="-122"/>
              </a:rPr>
              <a:t>、</a:t>
            </a:r>
            <a:r>
              <a:rPr lang="en-US" altLang="zh-CN" dirty="0">
                <a:latin typeface="Times New Roman" charset="0"/>
                <a:ea typeface="华文新魏" charset="-122"/>
              </a:rPr>
              <a:t>16</a:t>
            </a:r>
            <a:r>
              <a:rPr lang="zh-CN" altLang="en-US" dirty="0">
                <a:latin typeface="Times New Roman" charset="0"/>
                <a:ea typeface="华文新魏" charset="-122"/>
              </a:rPr>
              <a:t>，从</a:t>
            </a:r>
            <a:r>
              <a:rPr lang="en-US" altLang="zh-CN" dirty="0">
                <a:latin typeface="Times New Roman" charset="0"/>
                <a:ea typeface="华文新魏" charset="-122"/>
              </a:rPr>
              <a:t>MIPS</a:t>
            </a:r>
            <a:r>
              <a:rPr lang="zh-CN" altLang="en-US" dirty="0">
                <a:latin typeface="Times New Roman" charset="0"/>
                <a:ea typeface="华文新魏" charset="-122"/>
              </a:rPr>
              <a:t>寄存器功能表知</a:t>
            </a:r>
            <a:r>
              <a:rPr lang="en-US" altLang="zh-CN" dirty="0">
                <a:latin typeface="Times New Roman" charset="0"/>
                <a:ea typeface="华文新魏" charset="-122"/>
              </a:rPr>
              <a:t>:    </a:t>
            </a:r>
            <a:r>
              <a:rPr lang="zh-CN" altLang="en-US" dirty="0">
                <a:latin typeface="Times New Roman" charset="0"/>
                <a:ea typeface="华文新魏" charset="-122"/>
              </a:rPr>
              <a:t> </a:t>
            </a:r>
            <a:r>
              <a:rPr lang="en-US" altLang="zh-CN" dirty="0" err="1">
                <a:latin typeface="Times New Roman" charset="0"/>
                <a:ea typeface="华文新魏" charset="-122"/>
              </a:rPr>
              <a:t>rs</a:t>
            </a:r>
            <a:r>
              <a:rPr lang="zh-CN" altLang="en-US" dirty="0">
                <a:latin typeface="Times New Roman" charset="0"/>
                <a:ea typeface="华文新魏" charset="-122"/>
              </a:rPr>
              <a:t>、</a:t>
            </a:r>
            <a:r>
              <a:rPr lang="en-US" altLang="zh-CN" dirty="0" err="1">
                <a:latin typeface="Times New Roman" charset="0"/>
                <a:ea typeface="华文新魏" charset="-122"/>
              </a:rPr>
              <a:t>rt</a:t>
            </a:r>
            <a:r>
              <a:rPr lang="zh-CN" altLang="en-US" dirty="0">
                <a:latin typeface="Times New Roman" charset="0"/>
                <a:ea typeface="华文新魏" charset="-122"/>
              </a:rPr>
              <a:t>、</a:t>
            </a:r>
            <a:r>
              <a:rPr lang="en-US" altLang="zh-CN" dirty="0" err="1">
                <a:latin typeface="Times New Roman" charset="0"/>
                <a:ea typeface="华文新魏" charset="-122"/>
              </a:rPr>
              <a:t>rd</a:t>
            </a:r>
            <a:r>
              <a:rPr lang="zh-CN" altLang="en-US" dirty="0">
                <a:latin typeface="Times New Roman" charset="0"/>
                <a:ea typeface="华文新魏" charset="-122"/>
              </a:rPr>
              <a:t>分别为：</a:t>
            </a:r>
            <a:r>
              <a:rPr lang="en-US" altLang="zh-CN" dirty="0">
                <a:latin typeface="Times New Roman" charset="0"/>
                <a:ea typeface="华文新魏" charset="-122"/>
              </a:rPr>
              <a:t>$a1</a:t>
            </a:r>
            <a:r>
              <a:rPr lang="zh-CN" altLang="en-US" dirty="0">
                <a:latin typeface="Times New Roman" charset="0"/>
                <a:ea typeface="华文新魏" charset="-122"/>
              </a:rPr>
              <a:t>、</a:t>
            </a:r>
            <a:r>
              <a:rPr lang="en-US" altLang="zh-CN" dirty="0">
                <a:latin typeface="Times New Roman" charset="0"/>
                <a:ea typeface="华文新魏" charset="-122"/>
              </a:rPr>
              <a:t>$t7</a:t>
            </a:r>
            <a:r>
              <a:rPr lang="zh-CN" altLang="en-US" dirty="0">
                <a:latin typeface="Times New Roman" charset="0"/>
                <a:ea typeface="华文新魏" charset="-122"/>
              </a:rPr>
              <a:t>、</a:t>
            </a:r>
            <a:r>
              <a:rPr lang="en-US" altLang="zh-CN" dirty="0">
                <a:latin typeface="Times New Roman" charset="0"/>
                <a:ea typeface="华文新魏" charset="-122"/>
              </a:rPr>
              <a:t>$s0</a:t>
            </a:r>
            <a:endParaRPr lang="zh-CN" altLang="en-US" dirty="0">
              <a:latin typeface="Times New Roman" charset="0"/>
              <a:ea typeface="华文新魏" charset="-122"/>
            </a:endParaRPr>
          </a:p>
          <a:p>
            <a:pPr marL="273880" indent="-273880">
              <a:lnSpc>
                <a:spcPct val="100000"/>
              </a:lnSpc>
              <a:spcBef>
                <a:spcPts val="0"/>
              </a:spcBef>
              <a:buNone/>
            </a:pPr>
            <a:r>
              <a:rPr lang="zh-CN" altLang="en-US" dirty="0">
                <a:latin typeface="Times New Roman" charset="0"/>
                <a:ea typeface="华文新魏" charset="-122"/>
              </a:rPr>
              <a:t>     故对应的汇编形式为：</a:t>
            </a:r>
          </a:p>
          <a:p>
            <a:pPr marL="273880" indent="-273880">
              <a:lnSpc>
                <a:spcPct val="100000"/>
              </a:lnSpc>
              <a:spcBef>
                <a:spcPts val="0"/>
              </a:spcBef>
              <a:buNone/>
            </a:pPr>
            <a:r>
              <a:rPr lang="zh-CN" altLang="en-US" dirty="0">
                <a:latin typeface="Times New Roman" charset="0"/>
                <a:ea typeface="华文新魏" charset="-122"/>
              </a:rPr>
              <a:t>                   </a:t>
            </a:r>
            <a:r>
              <a:rPr lang="en-US" altLang="zh-CN" dirty="0">
                <a:latin typeface="Times New Roman" charset="0"/>
                <a:ea typeface="华文新魏" charset="-122"/>
              </a:rPr>
              <a:t>add   $s0 </a:t>
            </a:r>
            <a:r>
              <a:rPr lang="zh-CN" altLang="en-US" dirty="0">
                <a:latin typeface="Times New Roman" charset="0"/>
                <a:ea typeface="华文新魏" charset="-122"/>
              </a:rPr>
              <a:t>，</a:t>
            </a:r>
            <a:r>
              <a:rPr lang="en-US" altLang="zh-CN" dirty="0">
                <a:latin typeface="Times New Roman" charset="0"/>
                <a:ea typeface="华文新魏" charset="-122"/>
              </a:rPr>
              <a:t>$a1</a:t>
            </a:r>
            <a:r>
              <a:rPr lang="zh-CN" altLang="en-US" dirty="0">
                <a:latin typeface="Times New Roman" charset="0"/>
                <a:ea typeface="华文新魏" charset="-122"/>
              </a:rPr>
              <a:t>，</a:t>
            </a:r>
            <a:r>
              <a:rPr lang="en-US" altLang="zh-CN" dirty="0">
                <a:latin typeface="Times New Roman" charset="0"/>
                <a:ea typeface="华文新魏" charset="-122"/>
              </a:rPr>
              <a:t>$t7</a:t>
            </a:r>
            <a:endParaRPr lang="zh-CN" altLang="en-US" dirty="0">
              <a:latin typeface="Times New Roman" charset="0"/>
              <a:ea typeface="华文新魏" charset="-122"/>
            </a:endParaRPr>
          </a:p>
        </p:txBody>
      </p:sp>
      <p:grpSp>
        <p:nvGrpSpPr>
          <p:cNvPr id="2" name="Group 4"/>
          <p:cNvGrpSpPr>
            <a:grpSpLocks/>
          </p:cNvGrpSpPr>
          <p:nvPr/>
        </p:nvGrpSpPr>
        <p:grpSpPr bwMode="auto">
          <a:xfrm>
            <a:off x="1187208" y="2743109"/>
            <a:ext cx="7273223" cy="674522"/>
            <a:chOff x="994" y="1577"/>
            <a:chExt cx="3707" cy="495"/>
          </a:xfrm>
        </p:grpSpPr>
        <p:grpSp>
          <p:nvGrpSpPr>
            <p:cNvPr id="46089" name="Group 5"/>
            <p:cNvGrpSpPr>
              <a:grpSpLocks/>
            </p:cNvGrpSpPr>
            <p:nvPr/>
          </p:nvGrpSpPr>
          <p:grpSpPr bwMode="auto">
            <a:xfrm>
              <a:off x="994" y="1652"/>
              <a:ext cx="3707" cy="420"/>
              <a:chOff x="1918" y="672"/>
              <a:chExt cx="3707" cy="420"/>
            </a:xfrm>
          </p:grpSpPr>
          <p:grpSp>
            <p:nvGrpSpPr>
              <p:cNvPr id="46096" name="Group 6"/>
              <p:cNvGrpSpPr>
                <a:grpSpLocks/>
              </p:cNvGrpSpPr>
              <p:nvPr/>
            </p:nvGrpSpPr>
            <p:grpSpPr bwMode="auto">
              <a:xfrm>
                <a:off x="1979" y="830"/>
                <a:ext cx="3607" cy="262"/>
                <a:chOff x="1979" y="830"/>
                <a:chExt cx="3607" cy="262"/>
              </a:xfrm>
            </p:grpSpPr>
            <p:sp>
              <p:nvSpPr>
                <p:cNvPr id="46104" name="Rectangle 7"/>
                <p:cNvSpPr>
                  <a:spLocks noChangeArrowheads="1"/>
                </p:cNvSpPr>
                <p:nvPr/>
              </p:nvSpPr>
              <p:spPr bwMode="auto">
                <a:xfrm>
                  <a:off x="1983" y="872"/>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grpSp>
              <p:nvGrpSpPr>
                <p:cNvPr id="46105" name="Group 8"/>
                <p:cNvGrpSpPr>
                  <a:grpSpLocks/>
                </p:cNvGrpSpPr>
                <p:nvPr/>
              </p:nvGrpSpPr>
              <p:grpSpPr bwMode="auto">
                <a:xfrm>
                  <a:off x="1979" y="830"/>
                  <a:ext cx="3607" cy="262"/>
                  <a:chOff x="1979" y="830"/>
                  <a:chExt cx="3607" cy="262"/>
                </a:xfrm>
              </p:grpSpPr>
              <p:grpSp>
                <p:nvGrpSpPr>
                  <p:cNvPr id="46106" name="Group 9"/>
                  <p:cNvGrpSpPr>
                    <a:grpSpLocks/>
                  </p:cNvGrpSpPr>
                  <p:nvPr/>
                </p:nvGrpSpPr>
                <p:grpSpPr bwMode="auto">
                  <a:xfrm>
                    <a:off x="1979" y="833"/>
                    <a:ext cx="624" cy="253"/>
                    <a:chOff x="1979" y="833"/>
                    <a:chExt cx="624" cy="253"/>
                  </a:xfrm>
                </p:grpSpPr>
                <p:sp>
                  <p:nvSpPr>
                    <p:cNvPr id="46122" name="Rectangle 10"/>
                    <p:cNvSpPr>
                      <a:spLocks noChangeArrowheads="1"/>
                    </p:cNvSpPr>
                    <p:nvPr/>
                  </p:nvSpPr>
                  <p:spPr bwMode="auto">
                    <a:xfrm>
                      <a:off x="1979" y="868"/>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46123" name="Rectangle 11"/>
                    <p:cNvSpPr>
                      <a:spLocks noChangeArrowheads="1"/>
                    </p:cNvSpPr>
                    <p:nvPr/>
                  </p:nvSpPr>
                  <p:spPr bwMode="auto">
                    <a:xfrm>
                      <a:off x="2175" y="833"/>
                      <a:ext cx="20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dirty="0"/>
                        <a:t>op</a:t>
                      </a:r>
                    </a:p>
                  </p:txBody>
                </p:sp>
              </p:grpSp>
              <p:grpSp>
                <p:nvGrpSpPr>
                  <p:cNvPr id="46107" name="Group 12"/>
                  <p:cNvGrpSpPr>
                    <a:grpSpLocks/>
                  </p:cNvGrpSpPr>
                  <p:nvPr/>
                </p:nvGrpSpPr>
                <p:grpSpPr bwMode="auto">
                  <a:xfrm>
                    <a:off x="2603" y="830"/>
                    <a:ext cx="596" cy="253"/>
                    <a:chOff x="2603" y="830"/>
                    <a:chExt cx="596" cy="253"/>
                  </a:xfrm>
                </p:grpSpPr>
                <p:sp>
                  <p:nvSpPr>
                    <p:cNvPr id="46120" name="Rectangle 13"/>
                    <p:cNvSpPr>
                      <a:spLocks noChangeArrowheads="1"/>
                    </p:cNvSpPr>
                    <p:nvPr/>
                  </p:nvSpPr>
                  <p:spPr bwMode="auto">
                    <a:xfrm>
                      <a:off x="2603" y="868"/>
                      <a:ext cx="596"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46121" name="Rectangle 14"/>
                    <p:cNvSpPr>
                      <a:spLocks noChangeArrowheads="1"/>
                    </p:cNvSpPr>
                    <p:nvPr/>
                  </p:nvSpPr>
                  <p:spPr bwMode="auto">
                    <a:xfrm>
                      <a:off x="2791" y="830"/>
                      <a:ext cx="17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t>rs</a:t>
                      </a:r>
                    </a:p>
                  </p:txBody>
                </p:sp>
              </p:grpSp>
              <p:grpSp>
                <p:nvGrpSpPr>
                  <p:cNvPr id="46108" name="Group 15"/>
                  <p:cNvGrpSpPr>
                    <a:grpSpLocks/>
                  </p:cNvGrpSpPr>
                  <p:nvPr/>
                </p:nvGrpSpPr>
                <p:grpSpPr bwMode="auto">
                  <a:xfrm>
                    <a:off x="3199" y="830"/>
                    <a:ext cx="587" cy="253"/>
                    <a:chOff x="3199" y="830"/>
                    <a:chExt cx="587" cy="253"/>
                  </a:xfrm>
                </p:grpSpPr>
                <p:sp>
                  <p:nvSpPr>
                    <p:cNvPr id="46118" name="Rectangle 16"/>
                    <p:cNvSpPr>
                      <a:spLocks noChangeArrowheads="1"/>
                    </p:cNvSpPr>
                    <p:nvPr/>
                  </p:nvSpPr>
                  <p:spPr bwMode="auto">
                    <a:xfrm>
                      <a:off x="3199" y="868"/>
                      <a:ext cx="587"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46119" name="Rectangle 17"/>
                    <p:cNvSpPr>
                      <a:spLocks noChangeArrowheads="1"/>
                    </p:cNvSpPr>
                    <p:nvPr/>
                  </p:nvSpPr>
                  <p:spPr bwMode="auto">
                    <a:xfrm>
                      <a:off x="3380" y="830"/>
                      <a:ext cx="172"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t>rt</a:t>
                      </a:r>
                    </a:p>
                  </p:txBody>
                </p:sp>
              </p:grpSp>
              <p:grpSp>
                <p:nvGrpSpPr>
                  <p:cNvPr id="46109" name="Group 18"/>
                  <p:cNvGrpSpPr>
                    <a:grpSpLocks/>
                  </p:cNvGrpSpPr>
                  <p:nvPr/>
                </p:nvGrpSpPr>
                <p:grpSpPr bwMode="auto">
                  <a:xfrm>
                    <a:off x="3786" y="830"/>
                    <a:ext cx="587" cy="253"/>
                    <a:chOff x="3786" y="830"/>
                    <a:chExt cx="587" cy="253"/>
                  </a:xfrm>
                </p:grpSpPr>
                <p:sp>
                  <p:nvSpPr>
                    <p:cNvPr id="46116" name="Rectangle 19"/>
                    <p:cNvSpPr>
                      <a:spLocks noChangeArrowheads="1"/>
                    </p:cNvSpPr>
                    <p:nvPr/>
                  </p:nvSpPr>
                  <p:spPr bwMode="auto">
                    <a:xfrm>
                      <a:off x="3786" y="868"/>
                      <a:ext cx="587"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46117" name="Rectangle 20"/>
                    <p:cNvSpPr>
                      <a:spLocks noChangeArrowheads="1"/>
                    </p:cNvSpPr>
                    <p:nvPr/>
                  </p:nvSpPr>
                  <p:spPr bwMode="auto">
                    <a:xfrm>
                      <a:off x="3951" y="830"/>
                      <a:ext cx="19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t>rd</a:t>
                      </a:r>
                    </a:p>
                  </p:txBody>
                </p:sp>
              </p:grpSp>
              <p:grpSp>
                <p:nvGrpSpPr>
                  <p:cNvPr id="46110" name="Group 21"/>
                  <p:cNvGrpSpPr>
                    <a:grpSpLocks/>
                  </p:cNvGrpSpPr>
                  <p:nvPr/>
                </p:nvGrpSpPr>
                <p:grpSpPr bwMode="auto">
                  <a:xfrm>
                    <a:off x="4373" y="830"/>
                    <a:ext cx="588" cy="253"/>
                    <a:chOff x="4373" y="830"/>
                    <a:chExt cx="588" cy="253"/>
                  </a:xfrm>
                </p:grpSpPr>
                <p:sp>
                  <p:nvSpPr>
                    <p:cNvPr id="46114" name="Rectangle 22"/>
                    <p:cNvSpPr>
                      <a:spLocks noChangeArrowheads="1"/>
                    </p:cNvSpPr>
                    <p:nvPr/>
                  </p:nvSpPr>
                  <p:spPr bwMode="auto">
                    <a:xfrm>
                      <a:off x="4373" y="868"/>
                      <a:ext cx="588"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endParaRPr lang="zh-CN" altLang="en-US" sz="1800"/>
                    </a:p>
                  </p:txBody>
                </p:sp>
                <p:sp>
                  <p:nvSpPr>
                    <p:cNvPr id="46115" name="Rectangle 23"/>
                    <p:cNvSpPr>
                      <a:spLocks noChangeArrowheads="1"/>
                    </p:cNvSpPr>
                    <p:nvPr/>
                  </p:nvSpPr>
                  <p:spPr bwMode="auto">
                    <a:xfrm>
                      <a:off x="4448" y="830"/>
                      <a:ext cx="401"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t>shamt</a:t>
                      </a:r>
                    </a:p>
                  </p:txBody>
                </p:sp>
              </p:grpSp>
              <p:grpSp>
                <p:nvGrpSpPr>
                  <p:cNvPr id="46111" name="Group 24"/>
                  <p:cNvGrpSpPr>
                    <a:grpSpLocks/>
                  </p:cNvGrpSpPr>
                  <p:nvPr/>
                </p:nvGrpSpPr>
                <p:grpSpPr bwMode="auto">
                  <a:xfrm>
                    <a:off x="4961" y="839"/>
                    <a:ext cx="625" cy="253"/>
                    <a:chOff x="4961" y="839"/>
                    <a:chExt cx="625" cy="253"/>
                  </a:xfrm>
                </p:grpSpPr>
                <p:sp>
                  <p:nvSpPr>
                    <p:cNvPr id="46112" name="Rectangle 25"/>
                    <p:cNvSpPr>
                      <a:spLocks noChangeArrowheads="1"/>
                    </p:cNvSpPr>
                    <p:nvPr/>
                  </p:nvSpPr>
                  <p:spPr bwMode="auto">
                    <a:xfrm>
                      <a:off x="4961" y="868"/>
                      <a:ext cx="625"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sp>
                  <p:nvSpPr>
                    <p:cNvPr id="46113" name="Rectangle 26"/>
                    <p:cNvSpPr>
                      <a:spLocks noChangeArrowheads="1"/>
                    </p:cNvSpPr>
                    <p:nvPr/>
                  </p:nvSpPr>
                  <p:spPr bwMode="auto">
                    <a:xfrm>
                      <a:off x="5069" y="839"/>
                      <a:ext cx="352"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t>funct</a:t>
                      </a:r>
                    </a:p>
                  </p:txBody>
                </p:sp>
              </p:grpSp>
            </p:grpSp>
          </p:grpSp>
          <p:sp>
            <p:nvSpPr>
              <p:cNvPr id="46097" name="Rectangle 27"/>
              <p:cNvSpPr>
                <a:spLocks noChangeArrowheads="1"/>
              </p:cNvSpPr>
              <p:nvPr/>
            </p:nvSpPr>
            <p:spPr bwMode="auto">
              <a:xfrm>
                <a:off x="5488" y="672"/>
                <a:ext cx="137"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0</a:t>
                </a:r>
              </a:p>
            </p:txBody>
          </p:sp>
          <p:sp>
            <p:nvSpPr>
              <p:cNvPr id="46098" name="Rectangle 28"/>
              <p:cNvSpPr>
                <a:spLocks noChangeArrowheads="1"/>
              </p:cNvSpPr>
              <p:nvPr/>
            </p:nvSpPr>
            <p:spPr bwMode="auto">
              <a:xfrm>
                <a:off x="4810" y="672"/>
                <a:ext cx="137"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6</a:t>
                </a:r>
              </a:p>
            </p:txBody>
          </p:sp>
          <p:sp>
            <p:nvSpPr>
              <p:cNvPr id="46099" name="Rectangle 29"/>
              <p:cNvSpPr>
                <a:spLocks noChangeArrowheads="1"/>
              </p:cNvSpPr>
              <p:nvPr/>
            </p:nvSpPr>
            <p:spPr bwMode="auto">
              <a:xfrm>
                <a:off x="4177" y="672"/>
                <a:ext cx="193"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11</a:t>
                </a:r>
              </a:p>
            </p:txBody>
          </p:sp>
          <p:sp>
            <p:nvSpPr>
              <p:cNvPr id="46100" name="Rectangle 30"/>
              <p:cNvSpPr>
                <a:spLocks noChangeArrowheads="1"/>
              </p:cNvSpPr>
              <p:nvPr/>
            </p:nvSpPr>
            <p:spPr bwMode="auto">
              <a:xfrm>
                <a:off x="3590" y="672"/>
                <a:ext cx="19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16</a:t>
                </a:r>
              </a:p>
            </p:txBody>
          </p:sp>
          <p:sp>
            <p:nvSpPr>
              <p:cNvPr id="46101" name="Rectangle 31"/>
              <p:cNvSpPr>
                <a:spLocks noChangeArrowheads="1"/>
              </p:cNvSpPr>
              <p:nvPr/>
            </p:nvSpPr>
            <p:spPr bwMode="auto">
              <a:xfrm>
                <a:off x="3002" y="672"/>
                <a:ext cx="19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t>21</a:t>
                </a:r>
              </a:p>
            </p:txBody>
          </p:sp>
          <p:sp>
            <p:nvSpPr>
              <p:cNvPr id="46102" name="Rectangle 32"/>
              <p:cNvSpPr>
                <a:spLocks noChangeArrowheads="1"/>
              </p:cNvSpPr>
              <p:nvPr/>
            </p:nvSpPr>
            <p:spPr bwMode="auto">
              <a:xfrm>
                <a:off x="2414" y="672"/>
                <a:ext cx="19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dirty="0"/>
                  <a:t>26</a:t>
                </a:r>
              </a:p>
            </p:txBody>
          </p:sp>
          <p:sp>
            <p:nvSpPr>
              <p:cNvPr id="46103" name="Rectangle 33"/>
              <p:cNvSpPr>
                <a:spLocks noChangeArrowheads="1"/>
              </p:cNvSpPr>
              <p:nvPr/>
            </p:nvSpPr>
            <p:spPr bwMode="auto">
              <a:xfrm>
                <a:off x="1918" y="672"/>
                <a:ext cx="19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dirty="0"/>
                  <a:t>31</a:t>
                </a:r>
              </a:p>
            </p:txBody>
          </p:sp>
        </p:grpSp>
        <p:sp>
          <p:nvSpPr>
            <p:cNvPr id="46090" name="Rectangle 34"/>
            <p:cNvSpPr>
              <a:spLocks noChangeArrowheads="1"/>
            </p:cNvSpPr>
            <p:nvPr/>
          </p:nvSpPr>
          <p:spPr bwMode="auto">
            <a:xfrm>
              <a:off x="1147" y="1577"/>
              <a:ext cx="33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600">
                  <a:solidFill>
                    <a:srgbClr val="0000FF"/>
                  </a:solidFill>
                </a:rPr>
                <a:t>6 </a:t>
              </a:r>
              <a:r>
                <a:rPr lang="en-US" altLang="zh-CN" sz="1600">
                  <a:solidFill>
                    <a:srgbClr val="0000FF"/>
                  </a:solidFill>
                </a:rPr>
                <a:t>bits</a:t>
              </a:r>
            </a:p>
          </p:txBody>
        </p:sp>
        <p:sp>
          <p:nvSpPr>
            <p:cNvPr id="46091" name="Rectangle 35"/>
            <p:cNvSpPr>
              <a:spLocks noChangeArrowheads="1"/>
            </p:cNvSpPr>
            <p:nvPr/>
          </p:nvSpPr>
          <p:spPr bwMode="auto">
            <a:xfrm>
              <a:off x="4130" y="1577"/>
              <a:ext cx="335"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600">
                  <a:solidFill>
                    <a:srgbClr val="0000FF"/>
                  </a:solidFill>
                </a:rPr>
                <a:t>6</a:t>
              </a:r>
              <a:r>
                <a:rPr lang="zh-CN" altLang="en-US" sz="1800"/>
                <a:t> </a:t>
              </a:r>
              <a:r>
                <a:rPr lang="en-US" altLang="zh-CN" sz="1600">
                  <a:solidFill>
                    <a:srgbClr val="0000FF"/>
                  </a:solidFill>
                </a:rPr>
                <a:t>bits</a:t>
              </a:r>
            </a:p>
          </p:txBody>
        </p:sp>
        <p:sp>
          <p:nvSpPr>
            <p:cNvPr id="46092" name="Rectangle 36"/>
            <p:cNvSpPr>
              <a:spLocks noChangeArrowheads="1"/>
            </p:cNvSpPr>
            <p:nvPr/>
          </p:nvSpPr>
          <p:spPr bwMode="auto">
            <a:xfrm>
              <a:off x="3497" y="1577"/>
              <a:ext cx="335"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600">
                  <a:solidFill>
                    <a:srgbClr val="0000FF"/>
                  </a:solidFill>
                </a:rPr>
                <a:t>5</a:t>
              </a:r>
              <a:r>
                <a:rPr lang="zh-CN" altLang="en-US" sz="1800"/>
                <a:t> </a:t>
              </a:r>
              <a:r>
                <a:rPr lang="en-US" altLang="zh-CN" sz="1600">
                  <a:solidFill>
                    <a:srgbClr val="0000FF"/>
                  </a:solidFill>
                </a:rPr>
                <a:t>bits</a:t>
              </a:r>
            </a:p>
          </p:txBody>
        </p:sp>
        <p:sp>
          <p:nvSpPr>
            <p:cNvPr id="46093" name="Rectangle 37"/>
            <p:cNvSpPr>
              <a:spLocks noChangeArrowheads="1"/>
            </p:cNvSpPr>
            <p:nvPr/>
          </p:nvSpPr>
          <p:spPr bwMode="auto">
            <a:xfrm>
              <a:off x="2910" y="1577"/>
              <a:ext cx="335"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600">
                  <a:solidFill>
                    <a:srgbClr val="0000FF"/>
                  </a:solidFill>
                </a:rPr>
                <a:t>5</a:t>
              </a:r>
              <a:r>
                <a:rPr lang="zh-CN" altLang="en-US" sz="1800"/>
                <a:t> </a:t>
              </a:r>
              <a:r>
                <a:rPr lang="en-US" altLang="zh-CN" sz="1600">
                  <a:solidFill>
                    <a:srgbClr val="0000FF"/>
                  </a:solidFill>
                </a:rPr>
                <a:t>bits</a:t>
              </a:r>
            </a:p>
          </p:txBody>
        </p:sp>
        <p:sp>
          <p:nvSpPr>
            <p:cNvPr id="46094" name="Rectangle 38"/>
            <p:cNvSpPr>
              <a:spLocks noChangeArrowheads="1"/>
            </p:cNvSpPr>
            <p:nvPr/>
          </p:nvSpPr>
          <p:spPr bwMode="auto">
            <a:xfrm>
              <a:off x="2322" y="1577"/>
              <a:ext cx="335"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600">
                  <a:solidFill>
                    <a:srgbClr val="0000FF"/>
                  </a:solidFill>
                </a:rPr>
                <a:t>5</a:t>
              </a:r>
              <a:r>
                <a:rPr lang="zh-CN" altLang="en-US" sz="1800"/>
                <a:t> </a:t>
              </a:r>
              <a:r>
                <a:rPr lang="en-US" altLang="zh-CN" sz="1600">
                  <a:solidFill>
                    <a:srgbClr val="0000FF"/>
                  </a:solidFill>
                </a:rPr>
                <a:t>bits</a:t>
              </a:r>
            </a:p>
          </p:txBody>
        </p:sp>
        <p:sp>
          <p:nvSpPr>
            <p:cNvPr id="46095" name="Rectangle 39"/>
            <p:cNvSpPr>
              <a:spLocks noChangeArrowheads="1"/>
            </p:cNvSpPr>
            <p:nvPr/>
          </p:nvSpPr>
          <p:spPr bwMode="auto">
            <a:xfrm>
              <a:off x="1735" y="1577"/>
              <a:ext cx="33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75" tIns="33342" rIns="67875" bIns="3334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600">
                  <a:solidFill>
                    <a:srgbClr val="0000FF"/>
                  </a:solidFill>
                </a:rPr>
                <a:t>5 </a:t>
              </a:r>
              <a:r>
                <a:rPr lang="en-US" altLang="zh-CN" sz="1600">
                  <a:solidFill>
                    <a:srgbClr val="0000FF"/>
                  </a:solidFill>
                </a:rPr>
                <a:t>bits</a:t>
              </a:r>
            </a:p>
          </p:txBody>
        </p:sp>
      </p:grpSp>
      <p:sp>
        <p:nvSpPr>
          <p:cNvPr id="100392" name="Text Box 40"/>
          <p:cNvSpPr txBox="1">
            <a:spLocks noChangeArrowheads="1"/>
          </p:cNvSpPr>
          <p:nvPr/>
        </p:nvSpPr>
        <p:spPr bwMode="auto">
          <a:xfrm>
            <a:off x="1259632" y="3353981"/>
            <a:ext cx="7045574" cy="31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lang="en-US" altLang="zh-CN" sz="1800">
                <a:solidFill>
                  <a:schemeClr val="tx1"/>
                </a:solidFill>
                <a:ea typeface="宋体" charset="-122"/>
              </a:rPr>
              <a:t>  000000           00101            01111          10000           00000         100000</a:t>
            </a:r>
          </a:p>
        </p:txBody>
      </p:sp>
      <p:sp>
        <p:nvSpPr>
          <p:cNvPr id="46085" name="Text Box 41"/>
          <p:cNvSpPr txBox="1">
            <a:spLocks noChangeArrowheads="1"/>
          </p:cNvSpPr>
          <p:nvPr/>
        </p:nvSpPr>
        <p:spPr bwMode="auto">
          <a:xfrm>
            <a:off x="5279919" y="4642406"/>
            <a:ext cx="96257" cy="269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500">
              <a:solidFill>
                <a:schemeClr val="accent2"/>
              </a:solidFill>
              <a:latin typeface="Arial" charset="0"/>
              <a:ea typeface="华文新魏" charset="-122"/>
            </a:endParaRPr>
          </a:p>
        </p:txBody>
      </p:sp>
      <p:sp>
        <p:nvSpPr>
          <p:cNvPr id="100394" name="Text Box 42"/>
          <p:cNvSpPr txBox="1">
            <a:spLocks noChangeArrowheads="1"/>
          </p:cNvSpPr>
          <p:nvPr/>
        </p:nvSpPr>
        <p:spPr bwMode="auto">
          <a:xfrm>
            <a:off x="35496" y="6143852"/>
            <a:ext cx="9015935" cy="40780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spcBef>
                <a:spcPct val="50000"/>
              </a:spcBef>
            </a:pPr>
            <a:r>
              <a:rPr lang="zh-CN" altLang="en-US" dirty="0">
                <a:solidFill>
                  <a:schemeClr val="tx1"/>
                </a:solidFill>
                <a:latin typeface="Arial" charset="0"/>
                <a:ea typeface="华文新魏" charset="-122"/>
              </a:rPr>
              <a:t>从机器指令</a:t>
            </a:r>
            <a:r>
              <a:rPr lang="zh-CN" altLang="en-US" dirty="0">
                <a:solidFill>
                  <a:schemeClr val="tx1"/>
                </a:solidFill>
                <a:latin typeface="Wingdings" charset="2"/>
                <a:sym typeface="Wingdings" charset="2"/>
              </a:rPr>
              <a:t></a:t>
            </a:r>
            <a:r>
              <a:rPr lang="zh-CN" altLang="en-US" dirty="0">
                <a:solidFill>
                  <a:schemeClr val="tx1"/>
                </a:solidFill>
                <a:latin typeface="Arial" charset="0"/>
                <a:ea typeface="华文新魏" charset="-122"/>
              </a:rPr>
              <a:t>汇编指令</a:t>
            </a:r>
            <a:r>
              <a:rPr lang="en-US" altLang="zh-CN" dirty="0">
                <a:solidFill>
                  <a:schemeClr val="tx1"/>
                </a:solidFill>
                <a:latin typeface="Arial" charset="0"/>
                <a:ea typeface="华文新魏" charset="-122"/>
              </a:rPr>
              <a:t>:”</a:t>
            </a:r>
            <a:r>
              <a:rPr lang="zh-CN" altLang="en-US" dirty="0">
                <a:latin typeface="Arial" charset="0"/>
                <a:ea typeface="华文新魏" charset="-122"/>
              </a:rPr>
              <a:t>反汇编</a:t>
            </a:r>
            <a:r>
              <a:rPr lang="en-US" altLang="zh-CN" dirty="0">
                <a:solidFill>
                  <a:schemeClr val="tx1"/>
                </a:solidFill>
                <a:latin typeface="Arial" charset="0"/>
                <a:ea typeface="华文新魏" charset="-122"/>
              </a:rPr>
              <a:t>”</a:t>
            </a:r>
            <a:r>
              <a:rPr lang="zh-CN" altLang="en-US" dirty="0">
                <a:solidFill>
                  <a:schemeClr val="tx1"/>
                </a:solidFill>
                <a:latin typeface="Arial" charset="0"/>
                <a:ea typeface="华文新魏" charset="-122"/>
              </a:rPr>
              <a:t>；可破解</a:t>
            </a:r>
            <a:r>
              <a:rPr lang="zh-CN" altLang="en-US" dirty="0">
                <a:solidFill>
                  <a:schemeClr val="tx1"/>
                </a:solidFill>
                <a:ea typeface="华文新魏" charset="-122"/>
              </a:rPr>
              <a:t>二进制代码</a:t>
            </a:r>
            <a:r>
              <a:rPr lang="en-US" altLang="zh-CN" dirty="0">
                <a:solidFill>
                  <a:schemeClr val="tx1"/>
                </a:solidFill>
                <a:ea typeface="华文新魏" charset="-122"/>
              </a:rPr>
              <a:t>(</a:t>
            </a:r>
            <a:r>
              <a:rPr lang="zh-CN" altLang="en-US" dirty="0">
                <a:solidFill>
                  <a:schemeClr val="tx1"/>
                </a:solidFill>
                <a:ea typeface="华文新魏" charset="-122"/>
              </a:rPr>
              <a:t>可执行程序</a:t>
            </a:r>
            <a:r>
              <a:rPr lang="en-US" altLang="zh-CN" dirty="0">
                <a:solidFill>
                  <a:schemeClr val="tx1"/>
                </a:solidFill>
                <a:ea typeface="华文新魏" charset="-122"/>
              </a:rPr>
              <a:t>)</a:t>
            </a:r>
          </a:p>
        </p:txBody>
      </p:sp>
      <p:sp>
        <p:nvSpPr>
          <p:cNvPr id="46087" name="Text Box 43"/>
          <p:cNvSpPr txBox="1">
            <a:spLocks noChangeArrowheads="1"/>
          </p:cNvSpPr>
          <p:nvPr/>
        </p:nvSpPr>
        <p:spPr bwMode="auto">
          <a:xfrm>
            <a:off x="859870" y="1610651"/>
            <a:ext cx="8065153" cy="407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lang="en-US" altLang="zh-CN">
                <a:solidFill>
                  <a:srgbClr val="0000CC"/>
                </a:solidFill>
                <a:ea typeface="华文新魏" charset="-122"/>
              </a:rPr>
              <a:t>32</a:t>
            </a:r>
            <a:r>
              <a:rPr lang="zh-CN" altLang="en-US" dirty="0">
                <a:solidFill>
                  <a:srgbClr val="0000CC"/>
                </a:solidFill>
                <a:ea typeface="华文新魏" charset="-122"/>
              </a:rPr>
              <a:t>位指令代码：</a:t>
            </a:r>
            <a:r>
              <a:rPr lang="en-US" altLang="zh-CN" dirty="0">
                <a:solidFill>
                  <a:srgbClr val="0000CC"/>
                </a:solidFill>
                <a:ea typeface="华文新魏" charset="-122"/>
              </a:rPr>
              <a:t>0000  0000 1010 1111 1000 0000 0010 0000 </a:t>
            </a:r>
          </a:p>
        </p:txBody>
      </p:sp>
      <p:sp>
        <p:nvSpPr>
          <p:cNvPr id="100396" name="Text Box 44"/>
          <p:cNvSpPr txBox="1">
            <a:spLocks noChangeArrowheads="1"/>
          </p:cNvSpPr>
          <p:nvPr/>
        </p:nvSpPr>
        <p:spPr bwMode="auto">
          <a:xfrm>
            <a:off x="4782419" y="5517232"/>
            <a:ext cx="3961725" cy="407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31" tIns="19052" rIns="47631" bIns="1905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lang="zh-CN" altLang="en-US">
                <a:solidFill>
                  <a:srgbClr val="0000CC"/>
                </a:solidFill>
                <a:ea typeface="华文新魏" charset="-122"/>
              </a:rPr>
              <a:t>功能：</a:t>
            </a:r>
            <a:r>
              <a:rPr lang="en-US" altLang="zh-CN" dirty="0">
                <a:solidFill>
                  <a:srgbClr val="0000CC"/>
                </a:solidFill>
                <a:ea typeface="华文新魏" charset="-122"/>
              </a:rPr>
              <a:t>$a1+$t7 </a:t>
            </a:r>
            <a:r>
              <a:rPr lang="en-US" altLang="zh-CN" dirty="0">
                <a:solidFill>
                  <a:srgbClr val="0000CC"/>
                </a:solidFill>
              </a:rPr>
              <a:t>→ $s0</a:t>
            </a:r>
          </a:p>
        </p:txBody>
      </p:sp>
    </p:spTree>
    <p:extLst>
      <p:ext uri="{BB962C8B-B14F-4D97-AF65-F5344CB8AC3E}">
        <p14:creationId xmlns:p14="http://schemas.microsoft.com/office/powerpoint/2010/main" val="11121996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0354">
                                            <p:txEl>
                                              <p:pRg st="1" end="1"/>
                                            </p:txEl>
                                          </p:spTgt>
                                        </p:tgtEl>
                                        <p:attrNameLst>
                                          <p:attrName>style.visibility</p:attrName>
                                        </p:attrNameLst>
                                      </p:cBhvr>
                                      <p:to>
                                        <p:strVal val="visible"/>
                                      </p:to>
                                    </p:set>
                                    <p:animEffect transition="in" filter="blinds(horizontal)">
                                      <p:cBhvr>
                                        <p:cTn id="7" dur="500"/>
                                        <p:tgtEl>
                                          <p:spTgt spid="10035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0354">
                                            <p:txEl>
                                              <p:pRg st="2" end="2"/>
                                            </p:txEl>
                                          </p:spTgt>
                                        </p:tgtEl>
                                        <p:attrNameLst>
                                          <p:attrName>style.visibility</p:attrName>
                                        </p:attrNameLst>
                                      </p:cBhvr>
                                      <p:to>
                                        <p:strVal val="visible"/>
                                      </p:to>
                                    </p:set>
                                    <p:animEffect transition="in" filter="blinds(horizontal)">
                                      <p:cBhvr>
                                        <p:cTn id="12" dur="500"/>
                                        <p:tgtEl>
                                          <p:spTgt spid="10035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0392"/>
                                        </p:tgtEl>
                                        <p:attrNameLst>
                                          <p:attrName>style.visibility</p:attrName>
                                        </p:attrNameLst>
                                      </p:cBhvr>
                                      <p:to>
                                        <p:strVal val="visible"/>
                                      </p:to>
                                    </p:set>
                                    <p:animEffect transition="in" filter="blinds(horizontal)">
                                      <p:cBhvr>
                                        <p:cTn id="22" dur="500"/>
                                        <p:tgtEl>
                                          <p:spTgt spid="100392"/>
                                        </p:tgtEl>
                                      </p:cBhvr>
                                    </p:animEffect>
                                  </p:childTnLst>
                                </p:cTn>
                              </p:par>
                            </p:childTnLst>
                          </p:cTn>
                        </p:par>
                        <p:par>
                          <p:cTn id="23" fill="hold" nodeType="afterGroup">
                            <p:stCondLst>
                              <p:cond delay="500"/>
                            </p:stCondLst>
                            <p:childTnLst>
                              <p:par>
                                <p:cTn id="24" presetID="3" presetClass="entr" presetSubtype="10" fill="hold" nodeType="afterEffect">
                                  <p:stCondLst>
                                    <p:cond delay="0"/>
                                  </p:stCondLst>
                                  <p:childTnLst>
                                    <p:set>
                                      <p:cBhvr>
                                        <p:cTn id="25" dur="1" fill="hold">
                                          <p:stCondLst>
                                            <p:cond delay="0"/>
                                          </p:stCondLst>
                                        </p:cTn>
                                        <p:tgtEl>
                                          <p:spTgt spid="100354">
                                            <p:txEl>
                                              <p:pRg st="6" end="6"/>
                                            </p:txEl>
                                          </p:spTgt>
                                        </p:tgtEl>
                                        <p:attrNameLst>
                                          <p:attrName>style.visibility</p:attrName>
                                        </p:attrNameLst>
                                      </p:cBhvr>
                                      <p:to>
                                        <p:strVal val="visible"/>
                                      </p:to>
                                    </p:set>
                                    <p:animEffect transition="in" filter="blinds(horizontal)">
                                      <p:cBhvr>
                                        <p:cTn id="26" dur="500"/>
                                        <p:tgtEl>
                                          <p:spTgt spid="100354">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100354">
                                            <p:txEl>
                                              <p:pRg st="7" end="7"/>
                                            </p:txEl>
                                          </p:spTgt>
                                        </p:tgtEl>
                                        <p:attrNameLst>
                                          <p:attrName>style.visibility</p:attrName>
                                        </p:attrNameLst>
                                      </p:cBhvr>
                                      <p:to>
                                        <p:strVal val="visible"/>
                                      </p:to>
                                    </p:set>
                                    <p:animEffect transition="in" filter="blinds(horizontal)">
                                      <p:cBhvr>
                                        <p:cTn id="31" dur="500"/>
                                        <p:tgtEl>
                                          <p:spTgt spid="100354">
                                            <p:txEl>
                                              <p:pRg st="7" end="7"/>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100354">
                                            <p:txEl>
                                              <p:pRg st="8" end="8"/>
                                            </p:txEl>
                                          </p:spTgt>
                                        </p:tgtEl>
                                        <p:attrNameLst>
                                          <p:attrName>style.visibility</p:attrName>
                                        </p:attrNameLst>
                                      </p:cBhvr>
                                      <p:to>
                                        <p:strVal val="visible"/>
                                      </p:to>
                                    </p:set>
                                    <p:animEffect transition="in" filter="blinds(horizontal)">
                                      <p:cBhvr>
                                        <p:cTn id="36" dur="500"/>
                                        <p:tgtEl>
                                          <p:spTgt spid="100354">
                                            <p:txEl>
                                              <p:pRg st="8" end="8"/>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100354">
                                            <p:txEl>
                                              <p:pRg st="9" end="9"/>
                                            </p:txEl>
                                          </p:spTgt>
                                        </p:tgtEl>
                                        <p:attrNameLst>
                                          <p:attrName>style.visibility</p:attrName>
                                        </p:attrNameLst>
                                      </p:cBhvr>
                                      <p:to>
                                        <p:strVal val="visible"/>
                                      </p:to>
                                    </p:set>
                                    <p:animEffect transition="in" filter="blinds(horizontal)">
                                      <p:cBhvr>
                                        <p:cTn id="41" dur="500"/>
                                        <p:tgtEl>
                                          <p:spTgt spid="100354">
                                            <p:txEl>
                                              <p:pRg st="9" end="9"/>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100354">
                                            <p:txEl>
                                              <p:pRg st="10" end="10"/>
                                            </p:txEl>
                                          </p:spTgt>
                                        </p:tgtEl>
                                        <p:attrNameLst>
                                          <p:attrName>style.visibility</p:attrName>
                                        </p:attrNameLst>
                                      </p:cBhvr>
                                      <p:to>
                                        <p:strVal val="visible"/>
                                      </p:to>
                                    </p:set>
                                    <p:animEffect transition="in" filter="blinds(horizontal)">
                                      <p:cBhvr>
                                        <p:cTn id="44" dur="500"/>
                                        <p:tgtEl>
                                          <p:spTgt spid="100354">
                                            <p:txEl>
                                              <p:pRg st="10" end="10"/>
                                            </p:txEl>
                                          </p:spTgt>
                                        </p:tgtEl>
                                      </p:cBhvr>
                                    </p:animEffect>
                                  </p:childTnLst>
                                </p:cTn>
                              </p:par>
                            </p:childTnLst>
                          </p:cTn>
                        </p:par>
                        <p:par>
                          <p:cTn id="45" fill="hold" nodeType="afterGroup">
                            <p:stCondLst>
                              <p:cond delay="500"/>
                            </p:stCondLst>
                            <p:childTnLst>
                              <p:par>
                                <p:cTn id="46" presetID="3" presetClass="entr" presetSubtype="10" fill="hold" grpId="0" nodeType="afterEffect">
                                  <p:stCondLst>
                                    <p:cond delay="0"/>
                                  </p:stCondLst>
                                  <p:childTnLst>
                                    <p:set>
                                      <p:cBhvr>
                                        <p:cTn id="47" dur="1" fill="hold">
                                          <p:stCondLst>
                                            <p:cond delay="0"/>
                                          </p:stCondLst>
                                        </p:cTn>
                                        <p:tgtEl>
                                          <p:spTgt spid="100396"/>
                                        </p:tgtEl>
                                        <p:attrNameLst>
                                          <p:attrName>style.visibility</p:attrName>
                                        </p:attrNameLst>
                                      </p:cBhvr>
                                      <p:to>
                                        <p:strVal val="visible"/>
                                      </p:to>
                                    </p:set>
                                    <p:animEffect transition="in" filter="blinds(horizontal)">
                                      <p:cBhvr>
                                        <p:cTn id="48" dur="500"/>
                                        <p:tgtEl>
                                          <p:spTgt spid="10039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00394"/>
                                        </p:tgtEl>
                                        <p:attrNameLst>
                                          <p:attrName>style.visibility</p:attrName>
                                        </p:attrNameLst>
                                      </p:cBhvr>
                                      <p:to>
                                        <p:strVal val="visible"/>
                                      </p:to>
                                    </p:set>
                                    <p:animEffect transition="in" filter="blinds(horizontal)">
                                      <p:cBhvr>
                                        <p:cTn id="53" dur="500"/>
                                        <p:tgtEl>
                                          <p:spTgt spid="100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92" grpId="0"/>
      <p:bldP spid="100394" grpId="0" animBg="1"/>
      <p:bldP spid="10039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Rectangle 103"/>
          <p:cNvSpPr>
            <a:spLocks noChangeArrowheads="1"/>
          </p:cNvSpPr>
          <p:nvPr/>
        </p:nvSpPr>
        <p:spPr bwMode="auto">
          <a:xfrm>
            <a:off x="3584248" y="3992602"/>
            <a:ext cx="5208472" cy="223142"/>
          </a:xfrm>
          <a:prstGeom prst="rect">
            <a:avLst/>
          </a:prstGeom>
          <a:solidFill>
            <a:srgbClr val="FFFF00"/>
          </a:solidFill>
          <a:ln w="28575">
            <a:solidFill>
              <a:srgbClr val="FFFF00"/>
            </a:solidFill>
            <a:miter lim="800000"/>
            <a:headEnd/>
            <a:tailEnd/>
          </a:ln>
        </p:spPr>
        <p:txBody>
          <a:bodyPr lIns="47631" tIns="19052" rIns="47631" bIns="19052" anchor="ct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200"/>
          </a:p>
        </p:txBody>
      </p:sp>
      <p:sp>
        <p:nvSpPr>
          <p:cNvPr id="181" name="Rectangle 103"/>
          <p:cNvSpPr>
            <a:spLocks noChangeArrowheads="1"/>
          </p:cNvSpPr>
          <p:nvPr/>
        </p:nvSpPr>
        <p:spPr bwMode="auto">
          <a:xfrm>
            <a:off x="3584248" y="4211706"/>
            <a:ext cx="5208472" cy="223142"/>
          </a:xfrm>
          <a:prstGeom prst="rect">
            <a:avLst/>
          </a:prstGeom>
          <a:solidFill>
            <a:srgbClr val="FFFF00"/>
          </a:solidFill>
          <a:ln w="28575">
            <a:solidFill>
              <a:srgbClr val="FFFF00"/>
            </a:solidFill>
            <a:miter lim="800000"/>
            <a:headEnd/>
            <a:tailEnd/>
          </a:ln>
        </p:spPr>
        <p:txBody>
          <a:bodyPr lIns="47631" tIns="19052" rIns="47631" bIns="19052" anchor="ct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200"/>
          </a:p>
        </p:txBody>
      </p:sp>
      <p:sp>
        <p:nvSpPr>
          <p:cNvPr id="55299" name="Rectangle 2"/>
          <p:cNvSpPr>
            <a:spLocks noGrp="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700" b="1">
                <a:latin typeface="微软雅黑" charset="-122"/>
              </a:rPr>
              <a:t>3. </a:t>
            </a:r>
            <a:r>
              <a:rPr lang="zh-CN" altLang="en-US" sz="2700" b="1">
                <a:latin typeface="微软雅黑" charset="-122"/>
              </a:rPr>
              <a:t>指令中的操作数</a:t>
            </a:r>
            <a:endParaRPr lang="en-US" altLang="zh-CN" sz="2700" b="1">
              <a:latin typeface="微软雅黑" charset="-122"/>
            </a:endParaRPr>
          </a:p>
        </p:txBody>
      </p:sp>
      <p:sp>
        <p:nvSpPr>
          <p:cNvPr id="55300" name="TextBox 4"/>
          <p:cNvSpPr txBox="1">
            <a:spLocks noChangeArrowheads="1"/>
          </p:cNvSpPr>
          <p:nvPr/>
        </p:nvSpPr>
        <p:spPr bwMode="auto">
          <a:xfrm>
            <a:off x="122651" y="1539232"/>
            <a:ext cx="325916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2100" dirty="0">
                <a:solidFill>
                  <a:schemeClr val="tx1"/>
                </a:solidFill>
                <a:latin typeface="微软雅黑" charset="-122"/>
                <a:ea typeface="微软雅黑" charset="-122"/>
              </a:rPr>
              <a:t>MIPS</a:t>
            </a:r>
            <a:r>
              <a:rPr lang="zh-CN" altLang="en-US" sz="2100" dirty="0">
                <a:solidFill>
                  <a:schemeClr val="tx1"/>
                </a:solidFill>
                <a:latin typeface="微软雅黑" charset="-122"/>
                <a:ea typeface="微软雅黑" charset="-122"/>
              </a:rPr>
              <a:t>指令中的操作数</a:t>
            </a:r>
          </a:p>
        </p:txBody>
      </p:sp>
      <p:sp>
        <p:nvSpPr>
          <p:cNvPr id="21" name="TextBox 20"/>
          <p:cNvSpPr txBox="1"/>
          <p:nvPr/>
        </p:nvSpPr>
        <p:spPr>
          <a:xfrm>
            <a:off x="1386068" y="2196543"/>
            <a:ext cx="1805223" cy="369332"/>
          </a:xfrm>
          <a:prstGeom prst="rect">
            <a:avLst/>
          </a:prstGeom>
          <a:noFill/>
        </p:spPr>
        <p:txBody>
          <a:bodyPr>
            <a:spAutoFit/>
          </a:bodyPr>
          <a:lstStyle/>
          <a:p>
            <a:pPr>
              <a:defRPr/>
            </a:pPr>
            <a:r>
              <a:rPr lang="zh-CN" altLang="en-US" b="1" dirty="0">
                <a:solidFill>
                  <a:srgbClr val="C00000"/>
                </a:solidFill>
                <a:latin typeface="微软雅黑" charset="-122"/>
                <a:ea typeface="微软雅黑" charset="-122"/>
              </a:rPr>
              <a:t>寄存器数据指定</a:t>
            </a:r>
          </a:p>
        </p:txBody>
      </p:sp>
      <p:sp>
        <p:nvSpPr>
          <p:cNvPr id="23" name="TextBox 22"/>
          <p:cNvSpPr txBox="1">
            <a:spLocks noChangeArrowheads="1"/>
          </p:cNvSpPr>
          <p:nvPr/>
        </p:nvSpPr>
        <p:spPr bwMode="auto">
          <a:xfrm>
            <a:off x="1376542" y="3501638"/>
            <a:ext cx="18147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dirty="0">
                <a:solidFill>
                  <a:srgbClr val="C00000"/>
                </a:solidFill>
                <a:latin typeface="微软雅黑" charset="-122"/>
                <a:ea typeface="微软雅黑" charset="-122"/>
              </a:rPr>
              <a:t>存储器数据指定</a:t>
            </a:r>
          </a:p>
        </p:txBody>
      </p:sp>
      <p:cxnSp>
        <p:nvCxnSpPr>
          <p:cNvPr id="25" name="直接连接符 24"/>
          <p:cNvCxnSpPr/>
          <p:nvPr/>
        </p:nvCxnSpPr>
        <p:spPr>
          <a:xfrm rot="5400000">
            <a:off x="-579314" y="3458174"/>
            <a:ext cx="3080548" cy="9526"/>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1" idx="1"/>
          </p:cNvCxnSpPr>
          <p:nvPr/>
        </p:nvCxnSpPr>
        <p:spPr>
          <a:xfrm flipH="1" flipV="1">
            <a:off x="972868" y="2369206"/>
            <a:ext cx="413200" cy="12003"/>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0800000" flipV="1">
            <a:off x="964532" y="3667156"/>
            <a:ext cx="412010"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1" name="AutoShape 14"/>
          <p:cNvSpPr>
            <a:spLocks noChangeArrowheads="1"/>
          </p:cNvSpPr>
          <p:nvPr/>
        </p:nvSpPr>
        <p:spPr bwMode="auto">
          <a:xfrm>
            <a:off x="3602110" y="1916832"/>
            <a:ext cx="3933146" cy="937334"/>
          </a:xfrm>
          <a:prstGeom prst="wedgeRoundRectCallout">
            <a:avLst>
              <a:gd name="adj1" fmla="val -60375"/>
              <a:gd name="adj2" fmla="val -3310"/>
              <a:gd name="adj3" fmla="val 16667"/>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6990" tIns="33496" rIns="66990" bIns="33496"/>
          <a:lstStyle>
            <a:lvl1pPr defTabSz="1182688">
              <a:defRPr sz="2400" b="1">
                <a:solidFill>
                  <a:srgbClr val="FF0000"/>
                </a:solidFill>
                <a:latin typeface="Times New Roman" charset="0"/>
                <a:ea typeface="黑体" charset="-122"/>
              </a:defRPr>
            </a:lvl1pPr>
            <a:lvl2pPr marL="742950" indent="-285750" defTabSz="1182688">
              <a:defRPr sz="2400" b="1">
                <a:solidFill>
                  <a:srgbClr val="FF0000"/>
                </a:solidFill>
                <a:latin typeface="Times New Roman" charset="0"/>
                <a:ea typeface="黑体" charset="-122"/>
              </a:defRPr>
            </a:lvl2pPr>
            <a:lvl3pPr marL="1143000" indent="-228600" defTabSz="1182688">
              <a:defRPr sz="2400" b="1">
                <a:solidFill>
                  <a:srgbClr val="FF0000"/>
                </a:solidFill>
                <a:latin typeface="Times New Roman" charset="0"/>
                <a:ea typeface="黑体" charset="-122"/>
              </a:defRPr>
            </a:lvl3pPr>
            <a:lvl4pPr marL="1600200" indent="-228600" defTabSz="1182688">
              <a:defRPr sz="2400" b="1">
                <a:solidFill>
                  <a:srgbClr val="FF0000"/>
                </a:solidFill>
                <a:latin typeface="Times New Roman" charset="0"/>
                <a:ea typeface="黑体" charset="-122"/>
              </a:defRPr>
            </a:lvl4pPr>
            <a:lvl5pPr marL="2057400" indent="-228600" defTabSz="1182688">
              <a:defRPr sz="2400" b="1">
                <a:solidFill>
                  <a:srgbClr val="FF0000"/>
                </a:solidFill>
                <a:latin typeface="Times New Roman" charset="0"/>
                <a:ea typeface="黑体" charset="-122"/>
              </a:defRPr>
            </a:lvl5pPr>
            <a:lvl6pPr marL="2514600" indent="-228600" defTabSz="1182688"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1182688"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1182688"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1182688" eaLnBrk="0" fontAlgn="base" hangingPunct="0">
              <a:spcBef>
                <a:spcPct val="0"/>
              </a:spcBef>
              <a:spcAft>
                <a:spcPct val="0"/>
              </a:spcAft>
              <a:defRPr sz="2400" b="1">
                <a:solidFill>
                  <a:srgbClr val="FF0000"/>
                </a:solidFill>
                <a:latin typeface="Times New Roman" charset="0"/>
                <a:ea typeface="黑体" charset="-122"/>
              </a:defRPr>
            </a:lvl9pPr>
          </a:lstStyle>
          <a:p>
            <a:pPr eaLnBrk="1" hangingPunct="1">
              <a:lnSpc>
                <a:spcPct val="85000"/>
              </a:lnSpc>
              <a:spcBef>
                <a:spcPct val="25000"/>
              </a:spcBef>
              <a:buClr>
                <a:schemeClr val="tx2"/>
              </a:buClr>
              <a:buFont typeface="Wingdings" charset="2"/>
              <a:buNone/>
            </a:pPr>
            <a:r>
              <a:rPr lang="zh-CN" altLang="en-US">
                <a:solidFill>
                  <a:srgbClr val="000000"/>
                </a:solidFill>
                <a:latin typeface="微软雅黑" charset="-122"/>
                <a:ea typeface="微软雅黑" charset="-122"/>
              </a:rPr>
              <a:t> </a:t>
            </a:r>
            <a:endParaRPr kumimoji="1" lang="zh-CN" altLang="en-US">
              <a:solidFill>
                <a:schemeClr val="tx1"/>
              </a:solidFill>
            </a:endParaRPr>
          </a:p>
        </p:txBody>
      </p:sp>
      <p:sp>
        <p:nvSpPr>
          <p:cNvPr id="132" name="TextBox 131"/>
          <p:cNvSpPr txBox="1">
            <a:spLocks noChangeArrowheads="1"/>
          </p:cNvSpPr>
          <p:nvPr/>
        </p:nvSpPr>
        <p:spPr bwMode="auto">
          <a:xfrm>
            <a:off x="3743813" y="1935626"/>
            <a:ext cx="3991233" cy="911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ts val="2175"/>
              </a:lnSpc>
              <a:buFont typeface="Wingdings" charset="2"/>
              <a:buChar char="Ø"/>
            </a:pPr>
            <a:r>
              <a:rPr lang="en-US" altLang="zh-CN" sz="1425" dirty="0">
                <a:solidFill>
                  <a:srgbClr val="0000BF"/>
                </a:solidFill>
                <a:latin typeface="微软雅黑" charset="-122"/>
                <a:ea typeface="微软雅黑" charset="-122"/>
              </a:rPr>
              <a:t>32×32-bit GPRs (r0 = 0)</a:t>
            </a:r>
          </a:p>
          <a:p>
            <a:pPr>
              <a:lnSpc>
                <a:spcPts val="2175"/>
              </a:lnSpc>
              <a:buFont typeface="Wingdings" charset="2"/>
              <a:buChar char="Ø"/>
            </a:pPr>
            <a:r>
              <a:rPr lang="zh-CN" altLang="en-US" sz="1425" dirty="0">
                <a:solidFill>
                  <a:srgbClr val="0000BF"/>
                </a:solidFill>
                <a:latin typeface="微软雅黑" charset="-122"/>
                <a:ea typeface="微软雅黑" charset="-122"/>
              </a:rPr>
              <a:t>寄存器编号为</a:t>
            </a:r>
            <a:r>
              <a:rPr lang="en-US" altLang="zh-CN" sz="1425" dirty="0">
                <a:solidFill>
                  <a:srgbClr val="0000BF"/>
                </a:solidFill>
                <a:latin typeface="微软雅黑" charset="-122"/>
                <a:ea typeface="微软雅黑" charset="-122"/>
              </a:rPr>
              <a:t>5</a:t>
            </a:r>
            <a:r>
              <a:rPr lang="zh-CN" altLang="en-US" sz="1425" dirty="0">
                <a:solidFill>
                  <a:srgbClr val="0000BF"/>
                </a:solidFill>
                <a:latin typeface="微软雅黑" charset="-122"/>
                <a:ea typeface="微软雅黑" charset="-122"/>
              </a:rPr>
              <a:t>位</a:t>
            </a:r>
            <a:endParaRPr lang="en-US" altLang="zh-CN" sz="1425" dirty="0">
              <a:solidFill>
                <a:srgbClr val="0000BF"/>
              </a:solidFill>
              <a:latin typeface="微软雅黑" charset="-122"/>
              <a:ea typeface="微软雅黑" charset="-122"/>
            </a:endParaRPr>
          </a:p>
          <a:p>
            <a:pPr>
              <a:lnSpc>
                <a:spcPts val="2175"/>
              </a:lnSpc>
              <a:buFont typeface="Wingdings" charset="2"/>
              <a:buChar char="Ø"/>
            </a:pPr>
            <a:r>
              <a:rPr lang="en-US" altLang="zh-CN" sz="1425" dirty="0">
                <a:solidFill>
                  <a:srgbClr val="0000BF"/>
                </a:solidFill>
                <a:latin typeface="微软雅黑" charset="-122"/>
                <a:ea typeface="微软雅黑" charset="-122"/>
              </a:rPr>
              <a:t>HI</a:t>
            </a:r>
            <a:r>
              <a:rPr lang="zh-CN" altLang="en-US" sz="1425" dirty="0">
                <a:solidFill>
                  <a:srgbClr val="0000BF"/>
                </a:solidFill>
                <a:latin typeface="微软雅黑" charset="-122"/>
                <a:ea typeface="微软雅黑" charset="-122"/>
              </a:rPr>
              <a:t>、</a:t>
            </a:r>
            <a:r>
              <a:rPr lang="en-US" altLang="zh-CN" sz="1425" dirty="0">
                <a:solidFill>
                  <a:srgbClr val="0000BF"/>
                </a:solidFill>
                <a:latin typeface="微软雅黑" charset="-122"/>
                <a:ea typeface="微软雅黑" charset="-122"/>
              </a:rPr>
              <a:t>LO</a:t>
            </a:r>
            <a:r>
              <a:rPr lang="zh-CN" altLang="en-US" sz="1425" dirty="0">
                <a:solidFill>
                  <a:srgbClr val="0000BF"/>
                </a:solidFill>
                <a:latin typeface="微软雅黑" charset="-122"/>
                <a:ea typeface="微软雅黑" charset="-122"/>
              </a:rPr>
              <a:t>、</a:t>
            </a:r>
            <a:r>
              <a:rPr lang="en-US" altLang="zh-CN" sz="1425" dirty="0">
                <a:solidFill>
                  <a:srgbClr val="0000BF"/>
                </a:solidFill>
                <a:latin typeface="微软雅黑" charset="-122"/>
                <a:ea typeface="微软雅黑" charset="-122"/>
              </a:rPr>
              <a:t>PC</a:t>
            </a:r>
            <a:r>
              <a:rPr lang="zh-CN" altLang="en-US" sz="1425" dirty="0">
                <a:solidFill>
                  <a:srgbClr val="0000BF"/>
                </a:solidFill>
                <a:latin typeface="微软雅黑" charset="-122"/>
                <a:ea typeface="微软雅黑" charset="-122"/>
              </a:rPr>
              <a:t>：特殊寄存器</a:t>
            </a:r>
          </a:p>
        </p:txBody>
      </p:sp>
      <p:grpSp>
        <p:nvGrpSpPr>
          <p:cNvPr id="2" name="Group 9"/>
          <p:cNvGrpSpPr>
            <a:grpSpLocks noChangeAspect="1"/>
          </p:cNvGrpSpPr>
          <p:nvPr/>
        </p:nvGrpSpPr>
        <p:grpSpPr bwMode="auto">
          <a:xfrm>
            <a:off x="7548355" y="1547567"/>
            <a:ext cx="1105044" cy="1338437"/>
            <a:chOff x="4150" y="754"/>
            <a:chExt cx="1610" cy="1950"/>
          </a:xfrm>
        </p:grpSpPr>
        <p:sp>
          <p:nvSpPr>
            <p:cNvPr id="139" name="AutoShape 8"/>
            <p:cNvSpPr>
              <a:spLocks noChangeAspect="1" noChangeArrowheads="1" noTextEdit="1"/>
            </p:cNvSpPr>
            <p:nvPr/>
          </p:nvSpPr>
          <p:spPr bwMode="auto">
            <a:xfrm>
              <a:off x="4150" y="754"/>
              <a:ext cx="1610" cy="1950"/>
            </a:xfrm>
            <a:prstGeom prst="rect">
              <a:avLst/>
            </a:prstGeom>
            <a:noFill/>
            <a:ln w="9525">
              <a:noFill/>
              <a:miter lim="800000"/>
              <a:headEnd/>
              <a:tailEnd/>
            </a:ln>
          </p:spPr>
          <p:txBody>
            <a:bodyPr/>
            <a:lstStyle/>
            <a:p>
              <a:pPr>
                <a:defRPr/>
              </a:pPr>
              <a:endParaRPr lang="zh-CN" altLang="en-US" sz="900">
                <a:latin typeface="+mn-lt"/>
                <a:ea typeface="黑体" pitchFamily="2" charset="-122"/>
              </a:endParaRPr>
            </a:p>
          </p:txBody>
        </p:sp>
        <p:sp>
          <p:nvSpPr>
            <p:cNvPr id="140" name="Rectangle 10"/>
            <p:cNvSpPr>
              <a:spLocks noChangeArrowheads="1"/>
            </p:cNvSpPr>
            <p:nvPr/>
          </p:nvSpPr>
          <p:spPr bwMode="auto">
            <a:xfrm>
              <a:off x="4573" y="804"/>
              <a:ext cx="1181" cy="1209"/>
            </a:xfrm>
            <a:prstGeom prst="rect">
              <a:avLst/>
            </a:prstGeom>
            <a:noFill/>
            <a:ln w="19050">
              <a:solidFill>
                <a:srgbClr val="000000"/>
              </a:solidFill>
              <a:miter lim="800000"/>
              <a:headEnd/>
              <a:tailEnd/>
            </a:ln>
          </p:spPr>
          <p:txBody>
            <a:bodyPr/>
            <a:lstStyle/>
            <a:p>
              <a:pPr>
                <a:defRPr/>
              </a:pPr>
              <a:endParaRPr lang="zh-CN" altLang="en-US" sz="900">
                <a:latin typeface="+mn-lt"/>
                <a:ea typeface="黑体" pitchFamily="2" charset="-122"/>
              </a:endParaRPr>
            </a:p>
          </p:txBody>
        </p:sp>
        <p:sp>
          <p:nvSpPr>
            <p:cNvPr id="141" name="Line 11"/>
            <p:cNvSpPr>
              <a:spLocks noChangeShapeType="1"/>
            </p:cNvSpPr>
            <p:nvPr/>
          </p:nvSpPr>
          <p:spPr bwMode="auto">
            <a:xfrm>
              <a:off x="4566" y="933"/>
              <a:ext cx="1181" cy="2"/>
            </a:xfrm>
            <a:prstGeom prst="line">
              <a:avLst/>
            </a:prstGeom>
            <a:noFill/>
            <a:ln w="19050">
              <a:solidFill>
                <a:srgbClr val="000000"/>
              </a:solidFill>
              <a:round/>
              <a:headEnd/>
              <a:tailEnd/>
            </a:ln>
          </p:spPr>
          <p:txBody>
            <a:bodyPr/>
            <a:lstStyle/>
            <a:p>
              <a:pPr>
                <a:defRPr/>
              </a:pPr>
              <a:endParaRPr lang="zh-CN" altLang="en-US" sz="900">
                <a:latin typeface="+mn-lt"/>
                <a:ea typeface="黑体" pitchFamily="2" charset="-122"/>
              </a:endParaRPr>
            </a:p>
          </p:txBody>
        </p:sp>
        <p:sp>
          <p:nvSpPr>
            <p:cNvPr id="142" name="Line 12"/>
            <p:cNvSpPr>
              <a:spLocks noChangeShapeType="1"/>
            </p:cNvSpPr>
            <p:nvPr/>
          </p:nvSpPr>
          <p:spPr bwMode="auto">
            <a:xfrm>
              <a:off x="4566" y="1068"/>
              <a:ext cx="1181" cy="2"/>
            </a:xfrm>
            <a:prstGeom prst="line">
              <a:avLst/>
            </a:prstGeom>
            <a:noFill/>
            <a:ln w="19050">
              <a:solidFill>
                <a:srgbClr val="000000"/>
              </a:solidFill>
              <a:round/>
              <a:headEnd/>
              <a:tailEnd/>
            </a:ln>
          </p:spPr>
          <p:txBody>
            <a:bodyPr/>
            <a:lstStyle/>
            <a:p>
              <a:pPr>
                <a:defRPr/>
              </a:pPr>
              <a:endParaRPr lang="zh-CN" altLang="en-US" sz="900">
                <a:latin typeface="+mn-lt"/>
                <a:ea typeface="黑体" pitchFamily="2" charset="-122"/>
              </a:endParaRPr>
            </a:p>
          </p:txBody>
        </p:sp>
        <p:sp>
          <p:nvSpPr>
            <p:cNvPr id="143" name="Line 13"/>
            <p:cNvSpPr>
              <a:spLocks noChangeShapeType="1"/>
            </p:cNvSpPr>
            <p:nvPr/>
          </p:nvSpPr>
          <p:spPr bwMode="auto">
            <a:xfrm>
              <a:off x="4566" y="1875"/>
              <a:ext cx="1181" cy="2"/>
            </a:xfrm>
            <a:prstGeom prst="line">
              <a:avLst/>
            </a:prstGeom>
            <a:noFill/>
            <a:ln w="19050">
              <a:solidFill>
                <a:srgbClr val="000000"/>
              </a:solidFill>
              <a:round/>
              <a:headEnd/>
              <a:tailEnd/>
            </a:ln>
          </p:spPr>
          <p:txBody>
            <a:bodyPr/>
            <a:lstStyle/>
            <a:p>
              <a:pPr>
                <a:defRPr/>
              </a:pPr>
              <a:endParaRPr lang="zh-CN" altLang="en-US" sz="900">
                <a:latin typeface="+mn-lt"/>
                <a:ea typeface="黑体" pitchFamily="2" charset="-122"/>
              </a:endParaRPr>
            </a:p>
          </p:txBody>
        </p:sp>
        <p:sp>
          <p:nvSpPr>
            <p:cNvPr id="55389" name="Rectangle 14"/>
            <p:cNvSpPr>
              <a:spLocks noChangeArrowheads="1"/>
            </p:cNvSpPr>
            <p:nvPr/>
          </p:nvSpPr>
          <p:spPr bwMode="auto">
            <a:xfrm>
              <a:off x="5096" y="771"/>
              <a:ext cx="11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900">
                  <a:latin typeface="Verdana" charset="0"/>
                </a:rPr>
                <a:t>0</a:t>
              </a:r>
            </a:p>
          </p:txBody>
        </p:sp>
        <p:sp>
          <p:nvSpPr>
            <p:cNvPr id="55390" name="Rectangle 15"/>
            <p:cNvSpPr>
              <a:spLocks noChangeArrowheads="1"/>
            </p:cNvSpPr>
            <p:nvPr/>
          </p:nvSpPr>
          <p:spPr bwMode="auto">
            <a:xfrm>
              <a:off x="4219" y="754"/>
              <a:ext cx="20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900">
                  <a:solidFill>
                    <a:srgbClr val="000000"/>
                  </a:solidFill>
                  <a:latin typeface="Verdana" charset="0"/>
                </a:rPr>
                <a:t>r0</a:t>
              </a:r>
              <a:endParaRPr lang="en-US" altLang="zh-CN" sz="900">
                <a:latin typeface="Verdana" charset="0"/>
              </a:endParaRPr>
            </a:p>
          </p:txBody>
        </p:sp>
        <p:sp>
          <p:nvSpPr>
            <p:cNvPr id="55391" name="Rectangle 16"/>
            <p:cNvSpPr>
              <a:spLocks noChangeArrowheads="1"/>
            </p:cNvSpPr>
            <p:nvPr/>
          </p:nvSpPr>
          <p:spPr bwMode="auto">
            <a:xfrm>
              <a:off x="4219" y="955"/>
              <a:ext cx="20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900">
                  <a:solidFill>
                    <a:srgbClr val="000000"/>
                  </a:solidFill>
                  <a:latin typeface="Verdana" charset="0"/>
                </a:rPr>
                <a:t>r1</a:t>
              </a:r>
              <a:endParaRPr lang="en-US" altLang="zh-CN" sz="900">
                <a:latin typeface="Verdana" charset="0"/>
              </a:endParaRPr>
            </a:p>
          </p:txBody>
        </p:sp>
        <p:sp>
          <p:nvSpPr>
            <p:cNvPr id="55392" name="Rectangle 18"/>
            <p:cNvSpPr>
              <a:spLocks noChangeArrowheads="1"/>
            </p:cNvSpPr>
            <p:nvPr/>
          </p:nvSpPr>
          <p:spPr bwMode="auto">
            <a:xfrm>
              <a:off x="4276" y="1104"/>
              <a:ext cx="42"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90000"/>
                </a:lnSpc>
              </a:pPr>
              <a:r>
                <a:rPr lang="en-US" altLang="zh-CN" sz="900">
                  <a:solidFill>
                    <a:srgbClr val="000000"/>
                  </a:solidFill>
                </a:rPr>
                <a:t>.</a:t>
              </a:r>
            </a:p>
            <a:p>
              <a:pPr>
                <a:lnSpc>
                  <a:spcPct val="90000"/>
                </a:lnSpc>
              </a:pPr>
              <a:r>
                <a:rPr lang="en-US" altLang="zh-CN" sz="900">
                  <a:solidFill>
                    <a:srgbClr val="000000"/>
                  </a:solidFill>
                </a:rPr>
                <a:t>.</a:t>
              </a:r>
            </a:p>
            <a:p>
              <a:pPr>
                <a:lnSpc>
                  <a:spcPct val="90000"/>
                </a:lnSpc>
              </a:pPr>
              <a:r>
                <a:rPr lang="en-US" altLang="zh-CN" sz="900">
                  <a:solidFill>
                    <a:srgbClr val="000000"/>
                  </a:solidFill>
                </a:rPr>
                <a:t>.</a:t>
              </a:r>
              <a:endParaRPr lang="en-US" altLang="zh-CN" sz="900"/>
            </a:p>
          </p:txBody>
        </p:sp>
        <p:sp>
          <p:nvSpPr>
            <p:cNvPr id="55393" name="Rectangle 20"/>
            <p:cNvSpPr>
              <a:spLocks noChangeArrowheads="1"/>
            </p:cNvSpPr>
            <p:nvPr/>
          </p:nvSpPr>
          <p:spPr bwMode="auto">
            <a:xfrm>
              <a:off x="4219" y="1762"/>
              <a:ext cx="32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900">
                  <a:solidFill>
                    <a:srgbClr val="000000"/>
                  </a:solidFill>
                  <a:latin typeface="Verdana" charset="0"/>
                </a:rPr>
                <a:t>r31</a:t>
              </a:r>
              <a:endParaRPr lang="en-US" altLang="zh-CN" sz="900">
                <a:latin typeface="Verdana" charset="0"/>
              </a:endParaRPr>
            </a:p>
          </p:txBody>
        </p:sp>
        <p:sp>
          <p:nvSpPr>
            <p:cNvPr id="150" name="Rectangle 21"/>
            <p:cNvSpPr>
              <a:spLocks noChangeArrowheads="1"/>
            </p:cNvSpPr>
            <p:nvPr/>
          </p:nvSpPr>
          <p:spPr bwMode="auto">
            <a:xfrm>
              <a:off x="4573" y="2081"/>
              <a:ext cx="1181" cy="135"/>
            </a:xfrm>
            <a:prstGeom prst="rect">
              <a:avLst/>
            </a:prstGeom>
            <a:noFill/>
            <a:ln w="19050">
              <a:solidFill>
                <a:srgbClr val="000000"/>
              </a:solidFill>
              <a:miter lim="800000"/>
              <a:headEnd/>
              <a:tailEnd/>
            </a:ln>
          </p:spPr>
          <p:txBody>
            <a:bodyPr/>
            <a:lstStyle/>
            <a:p>
              <a:pPr>
                <a:defRPr/>
              </a:pPr>
              <a:endParaRPr lang="zh-CN" altLang="en-US" sz="900">
                <a:latin typeface="+mn-lt"/>
                <a:ea typeface="黑体" pitchFamily="2" charset="-122"/>
              </a:endParaRPr>
            </a:p>
          </p:txBody>
        </p:sp>
        <p:sp>
          <p:nvSpPr>
            <p:cNvPr id="151" name="Rectangle 22"/>
            <p:cNvSpPr>
              <a:spLocks noChangeArrowheads="1"/>
            </p:cNvSpPr>
            <p:nvPr/>
          </p:nvSpPr>
          <p:spPr bwMode="auto">
            <a:xfrm>
              <a:off x="4573" y="2284"/>
              <a:ext cx="1181" cy="134"/>
            </a:xfrm>
            <a:prstGeom prst="rect">
              <a:avLst/>
            </a:prstGeom>
            <a:noFill/>
            <a:ln w="19050">
              <a:solidFill>
                <a:srgbClr val="000000"/>
              </a:solidFill>
              <a:miter lim="800000"/>
              <a:headEnd/>
              <a:tailEnd/>
            </a:ln>
          </p:spPr>
          <p:txBody>
            <a:bodyPr/>
            <a:lstStyle/>
            <a:p>
              <a:pPr>
                <a:defRPr/>
              </a:pPr>
              <a:endParaRPr lang="zh-CN" altLang="en-US" sz="900">
                <a:latin typeface="+mn-lt"/>
                <a:ea typeface="黑体" pitchFamily="2" charset="-122"/>
              </a:endParaRPr>
            </a:p>
          </p:txBody>
        </p:sp>
        <p:sp>
          <p:nvSpPr>
            <p:cNvPr id="152" name="Rectangle 23"/>
            <p:cNvSpPr>
              <a:spLocks noChangeArrowheads="1"/>
            </p:cNvSpPr>
            <p:nvPr/>
          </p:nvSpPr>
          <p:spPr bwMode="auto">
            <a:xfrm>
              <a:off x="4573" y="2419"/>
              <a:ext cx="1181" cy="132"/>
            </a:xfrm>
            <a:prstGeom prst="rect">
              <a:avLst/>
            </a:prstGeom>
            <a:noFill/>
            <a:ln w="19050">
              <a:solidFill>
                <a:srgbClr val="000000"/>
              </a:solidFill>
              <a:miter lim="800000"/>
              <a:headEnd/>
              <a:tailEnd/>
            </a:ln>
          </p:spPr>
          <p:txBody>
            <a:bodyPr/>
            <a:lstStyle/>
            <a:p>
              <a:pPr>
                <a:defRPr/>
              </a:pPr>
              <a:endParaRPr lang="zh-CN" altLang="en-US" sz="900">
                <a:latin typeface="+mn-lt"/>
                <a:ea typeface="黑体" pitchFamily="2" charset="-122"/>
              </a:endParaRPr>
            </a:p>
          </p:txBody>
        </p:sp>
        <p:sp>
          <p:nvSpPr>
            <p:cNvPr id="55397" name="Rectangle 24"/>
            <p:cNvSpPr>
              <a:spLocks noChangeArrowheads="1"/>
            </p:cNvSpPr>
            <p:nvPr/>
          </p:nvSpPr>
          <p:spPr bwMode="auto">
            <a:xfrm>
              <a:off x="4219" y="2031"/>
              <a:ext cx="24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900">
                  <a:solidFill>
                    <a:srgbClr val="000000"/>
                  </a:solidFill>
                  <a:latin typeface="Verdana" charset="0"/>
                </a:rPr>
                <a:t>PC</a:t>
              </a:r>
              <a:endParaRPr lang="en-US" altLang="zh-CN" sz="900">
                <a:latin typeface="Verdana" charset="0"/>
              </a:endParaRPr>
            </a:p>
          </p:txBody>
        </p:sp>
        <p:sp>
          <p:nvSpPr>
            <p:cNvPr id="55398" name="Rectangle 25"/>
            <p:cNvSpPr>
              <a:spLocks noChangeArrowheads="1"/>
            </p:cNvSpPr>
            <p:nvPr/>
          </p:nvSpPr>
          <p:spPr bwMode="auto">
            <a:xfrm>
              <a:off x="4219" y="2234"/>
              <a:ext cx="17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900">
                  <a:solidFill>
                    <a:srgbClr val="000000"/>
                  </a:solidFill>
                  <a:latin typeface="Verdana" charset="0"/>
                </a:rPr>
                <a:t>lo</a:t>
              </a:r>
              <a:endParaRPr lang="en-US" altLang="zh-CN" sz="900">
                <a:latin typeface="Verdana" charset="0"/>
              </a:endParaRPr>
            </a:p>
          </p:txBody>
        </p:sp>
        <p:sp>
          <p:nvSpPr>
            <p:cNvPr id="55399" name="Rectangle 26"/>
            <p:cNvSpPr>
              <a:spLocks noChangeArrowheads="1"/>
            </p:cNvSpPr>
            <p:nvPr/>
          </p:nvSpPr>
          <p:spPr bwMode="auto">
            <a:xfrm>
              <a:off x="4219" y="2435"/>
              <a:ext cx="17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900">
                  <a:solidFill>
                    <a:srgbClr val="000000"/>
                  </a:solidFill>
                  <a:latin typeface="Verdana" charset="0"/>
                </a:rPr>
                <a:t>hi</a:t>
              </a:r>
              <a:endParaRPr lang="en-US" altLang="zh-CN" sz="900">
                <a:latin typeface="Verdana" charset="0"/>
              </a:endParaRPr>
            </a:p>
          </p:txBody>
        </p:sp>
      </p:grpSp>
      <p:graphicFrame>
        <p:nvGraphicFramePr>
          <p:cNvPr id="179" name="Group 3"/>
          <p:cNvGraphicFramePr>
            <a:graphicFrameLocks noGrp="1"/>
          </p:cNvGraphicFramePr>
          <p:nvPr>
            <p:extLst>
              <p:ext uri="{D42A27DB-BD31-4B8C-83A1-F6EECF244321}">
                <p14:modId xmlns:p14="http://schemas.microsoft.com/office/powerpoint/2010/main" val="346556261"/>
              </p:ext>
            </p:extLst>
          </p:nvPr>
        </p:nvGraphicFramePr>
        <p:xfrm>
          <a:off x="3573531" y="3515854"/>
          <a:ext cx="5223952" cy="2841448"/>
        </p:xfrm>
        <a:graphic>
          <a:graphicData uri="http://schemas.openxmlformats.org/drawingml/2006/table">
            <a:tbl>
              <a:tblPr/>
              <a:tblGrid>
                <a:gridCol w="712086">
                  <a:extLst>
                    <a:ext uri="{9D8B030D-6E8A-4147-A177-3AD203B41FA5}">
                      <a16:colId xmlns:a16="http://schemas.microsoft.com/office/drawing/2014/main" val="20000"/>
                    </a:ext>
                  </a:extLst>
                </a:gridCol>
                <a:gridCol w="687080">
                  <a:extLst>
                    <a:ext uri="{9D8B030D-6E8A-4147-A177-3AD203B41FA5}">
                      <a16:colId xmlns:a16="http://schemas.microsoft.com/office/drawing/2014/main" val="20001"/>
                    </a:ext>
                  </a:extLst>
                </a:gridCol>
                <a:gridCol w="2542316">
                  <a:extLst>
                    <a:ext uri="{9D8B030D-6E8A-4147-A177-3AD203B41FA5}">
                      <a16:colId xmlns:a16="http://schemas.microsoft.com/office/drawing/2014/main" val="20002"/>
                    </a:ext>
                  </a:extLst>
                </a:gridCol>
                <a:gridCol w="1282470">
                  <a:extLst>
                    <a:ext uri="{9D8B030D-6E8A-4147-A177-3AD203B41FA5}">
                      <a16:colId xmlns:a16="http://schemas.microsoft.com/office/drawing/2014/main" val="20003"/>
                    </a:ext>
                  </a:extLst>
                </a:gridCol>
              </a:tblGrid>
              <a:tr h="214882">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ctr"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Name</a:t>
                      </a:r>
                    </a:p>
                  </a:txBody>
                  <a:tcPr marL="68589" marR="68589" marT="34279" marB="342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ctr"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number</a:t>
                      </a: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ctr"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Usage</a:t>
                      </a: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ctr"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Reserved on call?</a:t>
                      </a:r>
                    </a:p>
                  </a:txBody>
                  <a:tcPr marL="68589" marR="68589" marT="34279" marB="342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4882">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zero</a:t>
                      </a:r>
                    </a:p>
                  </a:txBody>
                  <a:tcPr marL="68589" marR="68589" marT="34279" marB="342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zh-CN" altLang="en-US" sz="1200" b="1" i="0" u="none" strike="noStrike" cap="none" normalizeH="0" baseline="0">
                          <a:ln>
                            <a:noFill/>
                          </a:ln>
                          <a:solidFill>
                            <a:schemeClr val="tx1"/>
                          </a:solidFill>
                          <a:effectLst/>
                          <a:latin typeface="Times New Roman" charset="0"/>
                          <a:ea typeface="华文新魏" charset="-122"/>
                        </a:rPr>
                        <a:t>0</a:t>
                      </a: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constant value =0(</a:t>
                      </a:r>
                      <a:r>
                        <a:rPr kumimoji="0" lang="zh-CN" altLang="en-US" sz="1200" b="1" i="0" u="none" strike="noStrike" cap="none" normalizeH="0" baseline="0">
                          <a:ln>
                            <a:noFill/>
                          </a:ln>
                          <a:solidFill>
                            <a:schemeClr val="tx1"/>
                          </a:solidFill>
                          <a:effectLst/>
                          <a:latin typeface="Times New Roman" charset="0"/>
                          <a:ea typeface="华文新魏" charset="-122"/>
                        </a:rPr>
                        <a:t>恒为</a:t>
                      </a:r>
                      <a:r>
                        <a:rPr kumimoji="0" lang="en-US" altLang="zh-CN" sz="1200" b="1" i="0" u="none" strike="noStrike" cap="none" normalizeH="0" baseline="0">
                          <a:ln>
                            <a:noFill/>
                          </a:ln>
                          <a:solidFill>
                            <a:schemeClr val="tx1"/>
                          </a:solidFill>
                          <a:effectLst/>
                          <a:latin typeface="Times New Roman" charset="0"/>
                          <a:ea typeface="华文新魏" charset="-122"/>
                        </a:rPr>
                        <a:t>0)</a:t>
                      </a:r>
                      <a:endParaRPr kumimoji="0" lang="zh-CN" altLang="en-US" sz="1200" b="1" i="0" u="none" strike="noStrike" cap="none" normalizeH="0" baseline="0">
                        <a:ln>
                          <a:noFill/>
                        </a:ln>
                        <a:solidFill>
                          <a:schemeClr val="tx1"/>
                        </a:solidFill>
                        <a:effectLst/>
                        <a:latin typeface="Times New Roman" charset="0"/>
                        <a:ea typeface="华文新魏" charset="-122"/>
                      </a:endParaRP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n.a.</a:t>
                      </a:r>
                    </a:p>
                  </a:txBody>
                  <a:tcPr marL="68589" marR="68589" marT="34279" marB="342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4882">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at</a:t>
                      </a:r>
                    </a:p>
                  </a:txBody>
                  <a:tcPr marL="68589" marR="68589" marT="34279" marB="342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zh-CN" altLang="en-US" sz="1200" b="1" i="0" u="none" strike="noStrike" cap="none" normalizeH="0" baseline="0">
                          <a:ln>
                            <a:noFill/>
                          </a:ln>
                          <a:solidFill>
                            <a:schemeClr val="tx1"/>
                          </a:solidFill>
                          <a:effectLst/>
                          <a:latin typeface="Times New Roman" charset="0"/>
                          <a:ea typeface="华文新魏" charset="-122"/>
                        </a:rPr>
                        <a:t>1</a:t>
                      </a: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reserved for assembler</a:t>
                      </a:r>
                      <a:endParaRPr kumimoji="0" lang="zh-CN" altLang="en-US" sz="1200" b="1" i="0" u="none" strike="noStrike" cap="none" normalizeH="0" baseline="0">
                        <a:ln>
                          <a:noFill/>
                        </a:ln>
                        <a:solidFill>
                          <a:schemeClr val="tx1"/>
                        </a:solidFill>
                        <a:effectLst/>
                        <a:latin typeface="Times New Roman" charset="0"/>
                        <a:ea typeface="华文新魏" charset="-122"/>
                      </a:endParaRP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n.a.</a:t>
                      </a:r>
                    </a:p>
                  </a:txBody>
                  <a:tcPr marL="68589" marR="68589" marT="34279" marB="342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4882">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v0 – v1</a:t>
                      </a:r>
                    </a:p>
                  </a:txBody>
                  <a:tcPr marL="68589" marR="68589" marT="34279" marB="342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zh-CN" altLang="en-US" sz="1200" b="1" i="0" u="none" strike="noStrike" cap="none" normalizeH="0" baseline="0">
                          <a:ln>
                            <a:noFill/>
                          </a:ln>
                          <a:solidFill>
                            <a:schemeClr val="tx1"/>
                          </a:solidFill>
                          <a:effectLst/>
                          <a:latin typeface="Times New Roman" charset="0"/>
                          <a:ea typeface="华文新魏" charset="-122"/>
                        </a:rPr>
                        <a:t>2</a:t>
                      </a:r>
                      <a:r>
                        <a:rPr kumimoji="0" lang="en-US" altLang="zh-CN" sz="1200" b="1" i="0" u="none" strike="noStrike" cap="none" normalizeH="0" baseline="0">
                          <a:ln>
                            <a:noFill/>
                          </a:ln>
                          <a:solidFill>
                            <a:schemeClr val="tx1"/>
                          </a:solidFill>
                          <a:effectLst/>
                          <a:latin typeface="Times New Roman" charset="0"/>
                          <a:ea typeface="华文新魏" charset="-122"/>
                        </a:rPr>
                        <a:t> – </a:t>
                      </a:r>
                      <a:r>
                        <a:rPr kumimoji="0" lang="zh-CN" altLang="en-US" sz="1200" b="1" i="0" u="none" strike="noStrike" cap="none" normalizeH="0" baseline="0">
                          <a:ln>
                            <a:noFill/>
                          </a:ln>
                          <a:solidFill>
                            <a:schemeClr val="tx1"/>
                          </a:solidFill>
                          <a:effectLst/>
                          <a:latin typeface="Times New Roman" charset="0"/>
                          <a:ea typeface="华文新魏" charset="-122"/>
                        </a:rPr>
                        <a:t>3</a:t>
                      </a: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values for results</a:t>
                      </a:r>
                      <a:r>
                        <a:rPr kumimoji="0" lang="en-US" altLang="zh-CN" sz="1200" b="1" i="0" u="none" strike="noStrike" cap="none" normalizeH="0" baseline="0">
                          <a:ln>
                            <a:noFill/>
                          </a:ln>
                          <a:solidFill>
                            <a:srgbClr val="FF0000"/>
                          </a:solidFill>
                          <a:effectLst/>
                          <a:latin typeface="Times New Roman" charset="0"/>
                          <a:ea typeface="华文新魏" charset="-122"/>
                        </a:rPr>
                        <a:t>(</a:t>
                      </a:r>
                      <a:r>
                        <a:rPr kumimoji="0" lang="zh-CN" altLang="en-US" sz="1200" b="1" i="0" u="none" strike="noStrike" cap="none" normalizeH="0" baseline="0">
                          <a:ln>
                            <a:noFill/>
                          </a:ln>
                          <a:solidFill>
                            <a:srgbClr val="FF0000"/>
                          </a:solidFill>
                          <a:effectLst/>
                          <a:latin typeface="Times New Roman" charset="0"/>
                          <a:ea typeface="华文新魏" charset="-122"/>
                        </a:rPr>
                        <a:t>过程调用返回值</a:t>
                      </a:r>
                      <a:r>
                        <a:rPr kumimoji="0" lang="en-US" altLang="zh-CN" sz="1200" b="1" i="0" u="none" strike="noStrike" cap="none" normalizeH="0" baseline="0">
                          <a:ln>
                            <a:noFill/>
                          </a:ln>
                          <a:solidFill>
                            <a:srgbClr val="FF0000"/>
                          </a:solidFill>
                          <a:effectLst/>
                          <a:latin typeface="Times New Roman" charset="0"/>
                          <a:ea typeface="华文新魏" charset="-122"/>
                        </a:rPr>
                        <a:t>)</a:t>
                      </a:r>
                      <a:endParaRPr kumimoji="0" lang="zh-CN" altLang="en-US" sz="1200" b="1" i="0" u="none" strike="noStrike" cap="none" normalizeH="0" baseline="0">
                        <a:ln>
                          <a:noFill/>
                        </a:ln>
                        <a:solidFill>
                          <a:srgbClr val="FF0000"/>
                        </a:solidFill>
                        <a:effectLst/>
                        <a:latin typeface="Times New Roman" charset="0"/>
                        <a:ea typeface="华文新魏" charset="-122"/>
                      </a:endParaRP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no</a:t>
                      </a:r>
                    </a:p>
                  </a:txBody>
                  <a:tcPr marL="68589" marR="68589" marT="34279" marB="342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4882">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a0 – a3</a:t>
                      </a:r>
                    </a:p>
                  </a:txBody>
                  <a:tcPr marL="68589" marR="68589" marT="34279" marB="342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zh-CN" altLang="en-US" sz="1200" b="1" i="0" u="none" strike="noStrike" cap="none" normalizeH="0" baseline="0">
                          <a:ln>
                            <a:noFill/>
                          </a:ln>
                          <a:solidFill>
                            <a:schemeClr val="tx1"/>
                          </a:solidFill>
                          <a:effectLst/>
                          <a:latin typeface="Times New Roman" charset="0"/>
                          <a:ea typeface="华文新魏" charset="-122"/>
                        </a:rPr>
                        <a:t>4</a:t>
                      </a:r>
                      <a:r>
                        <a:rPr kumimoji="0" lang="en-US" altLang="zh-CN" sz="1200" b="1" i="0" u="none" strike="noStrike" cap="none" normalizeH="0" baseline="0">
                          <a:ln>
                            <a:noFill/>
                          </a:ln>
                          <a:solidFill>
                            <a:schemeClr val="tx1"/>
                          </a:solidFill>
                          <a:effectLst/>
                          <a:latin typeface="Times New Roman" charset="0"/>
                          <a:ea typeface="华文新魏" charset="-122"/>
                        </a:rPr>
                        <a:t> – </a:t>
                      </a:r>
                      <a:r>
                        <a:rPr kumimoji="0" lang="zh-CN" altLang="en-US" sz="1200" b="1" i="0" u="none" strike="noStrike" cap="none" normalizeH="0" baseline="0">
                          <a:ln>
                            <a:noFill/>
                          </a:ln>
                          <a:solidFill>
                            <a:schemeClr val="tx1"/>
                          </a:solidFill>
                          <a:effectLst/>
                          <a:latin typeface="Times New Roman" charset="0"/>
                          <a:ea typeface="华文新魏" charset="-122"/>
                        </a:rPr>
                        <a:t>7</a:t>
                      </a: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Arguments</a:t>
                      </a:r>
                      <a:r>
                        <a:rPr kumimoji="0" lang="en-US" altLang="zh-CN" sz="1200" b="1" i="0" u="none" strike="noStrike" cap="none" normalizeH="0" baseline="0">
                          <a:ln>
                            <a:noFill/>
                          </a:ln>
                          <a:solidFill>
                            <a:srgbClr val="FF0000"/>
                          </a:solidFill>
                          <a:effectLst/>
                          <a:latin typeface="Times New Roman" charset="0"/>
                          <a:ea typeface="华文新魏" charset="-122"/>
                        </a:rPr>
                        <a:t>(</a:t>
                      </a:r>
                      <a:r>
                        <a:rPr kumimoji="0" lang="zh-CN" altLang="en-US" sz="1200" b="1" i="0" u="none" strike="noStrike" cap="none" normalizeH="0" baseline="0">
                          <a:ln>
                            <a:noFill/>
                          </a:ln>
                          <a:solidFill>
                            <a:srgbClr val="FF0000"/>
                          </a:solidFill>
                          <a:effectLst/>
                          <a:latin typeface="Times New Roman" charset="0"/>
                          <a:ea typeface="华文新魏" charset="-122"/>
                        </a:rPr>
                        <a:t>过程调用参数</a:t>
                      </a:r>
                      <a:r>
                        <a:rPr kumimoji="0" lang="en-US" altLang="zh-CN" sz="1200" b="1" i="0" u="none" strike="noStrike" cap="none" normalizeH="0" baseline="0">
                          <a:ln>
                            <a:noFill/>
                          </a:ln>
                          <a:solidFill>
                            <a:srgbClr val="FF0000"/>
                          </a:solidFill>
                          <a:effectLst/>
                          <a:latin typeface="Times New Roman" charset="0"/>
                          <a:ea typeface="华文新魏" charset="-122"/>
                        </a:rPr>
                        <a:t>)</a:t>
                      </a: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yes</a:t>
                      </a:r>
                    </a:p>
                  </a:txBody>
                  <a:tcPr marL="68589" marR="68589" marT="34279" marB="342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4882">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rgbClr val="0000CC"/>
                          </a:solidFill>
                          <a:effectLst/>
                          <a:latin typeface="Times New Roman" charset="0"/>
                          <a:ea typeface="华文新魏" charset="-122"/>
                        </a:rPr>
                        <a:t>t0 – t7</a:t>
                      </a:r>
                    </a:p>
                  </a:txBody>
                  <a:tcPr marL="68589" marR="68589" marT="34279" marB="342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zh-CN" altLang="en-US" sz="1200" b="1" i="0" u="none" strike="noStrike" cap="none" normalizeH="0" baseline="0">
                          <a:ln>
                            <a:noFill/>
                          </a:ln>
                          <a:solidFill>
                            <a:srgbClr val="0000CC"/>
                          </a:solidFill>
                          <a:effectLst/>
                          <a:latin typeface="Times New Roman" charset="0"/>
                          <a:ea typeface="华文新魏" charset="-122"/>
                        </a:rPr>
                        <a:t>8</a:t>
                      </a:r>
                      <a:r>
                        <a:rPr kumimoji="0" lang="en-US" altLang="zh-CN" sz="1200" b="1" i="0" u="none" strike="noStrike" cap="none" normalizeH="0" baseline="0">
                          <a:ln>
                            <a:noFill/>
                          </a:ln>
                          <a:solidFill>
                            <a:srgbClr val="0000CC"/>
                          </a:solidFill>
                          <a:effectLst/>
                          <a:latin typeface="Times New Roman" charset="0"/>
                          <a:ea typeface="华文新魏" charset="-122"/>
                        </a:rPr>
                        <a:t> – </a:t>
                      </a:r>
                      <a:r>
                        <a:rPr kumimoji="0" lang="zh-CN" altLang="en-US" sz="1200" b="1" i="0" u="none" strike="noStrike" cap="none" normalizeH="0" baseline="0">
                          <a:ln>
                            <a:noFill/>
                          </a:ln>
                          <a:solidFill>
                            <a:srgbClr val="0000CC"/>
                          </a:solidFill>
                          <a:effectLst/>
                          <a:latin typeface="Times New Roman" charset="0"/>
                          <a:ea typeface="华文新魏" charset="-122"/>
                        </a:rPr>
                        <a:t>15</a:t>
                      </a: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rgbClr val="0000CC"/>
                          </a:solidFill>
                          <a:effectLst/>
                          <a:latin typeface="Times New Roman" charset="0"/>
                          <a:ea typeface="华文新魏" charset="-122"/>
                        </a:rPr>
                        <a:t>Temporaries(</a:t>
                      </a:r>
                      <a:r>
                        <a:rPr kumimoji="0" lang="zh-CN" altLang="en-US" sz="1200" b="1" i="0" u="none" strike="noStrike" cap="none" normalizeH="0" baseline="0">
                          <a:ln>
                            <a:noFill/>
                          </a:ln>
                          <a:solidFill>
                            <a:srgbClr val="0000CC"/>
                          </a:solidFill>
                          <a:effectLst/>
                          <a:latin typeface="Times New Roman" charset="0"/>
                          <a:ea typeface="华文新魏" charset="-122"/>
                        </a:rPr>
                        <a:t>临时变量</a:t>
                      </a:r>
                      <a:r>
                        <a:rPr kumimoji="0" lang="en-US" altLang="zh-CN" sz="1200" b="1" i="0" u="none" strike="noStrike" cap="none" normalizeH="0" baseline="0">
                          <a:ln>
                            <a:noFill/>
                          </a:ln>
                          <a:solidFill>
                            <a:srgbClr val="0000CC"/>
                          </a:solidFill>
                          <a:effectLst/>
                          <a:latin typeface="Times New Roman" charset="0"/>
                          <a:ea typeface="华文新魏" charset="-122"/>
                        </a:rPr>
                        <a:t>)</a:t>
                      </a:r>
                      <a:endParaRPr kumimoji="0" lang="zh-CN" altLang="en-US" sz="1200" b="1" i="0" u="none" strike="noStrike" cap="none" normalizeH="0" baseline="0">
                        <a:ln>
                          <a:noFill/>
                        </a:ln>
                        <a:solidFill>
                          <a:srgbClr val="0000CC"/>
                        </a:solidFill>
                        <a:effectLst/>
                        <a:latin typeface="Times New Roman" charset="0"/>
                        <a:ea typeface="华文新魏" charset="-122"/>
                      </a:endParaRP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rgbClr val="0000CC"/>
                          </a:solidFill>
                          <a:effectLst/>
                          <a:latin typeface="Times New Roman" charset="0"/>
                          <a:ea typeface="华文新魏" charset="-122"/>
                        </a:rPr>
                        <a:t>no</a:t>
                      </a:r>
                    </a:p>
                  </a:txBody>
                  <a:tcPr marL="68589" marR="68589" marT="34279" marB="342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14882">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rgbClr val="0000CC"/>
                          </a:solidFill>
                          <a:effectLst/>
                          <a:latin typeface="Times New Roman" charset="0"/>
                          <a:ea typeface="华文新魏" charset="-122"/>
                        </a:rPr>
                        <a:t>s0 – s7</a:t>
                      </a:r>
                      <a:endParaRPr kumimoji="0" lang="zh-CN" altLang="en-US" sz="1200" b="1" i="0" u="none" strike="noStrike" cap="none" normalizeH="0" baseline="0">
                        <a:ln>
                          <a:noFill/>
                        </a:ln>
                        <a:solidFill>
                          <a:srgbClr val="0000CC"/>
                        </a:solidFill>
                        <a:effectLst/>
                        <a:latin typeface="Times New Roman" charset="0"/>
                        <a:ea typeface="华文新魏" charset="-122"/>
                      </a:endParaRPr>
                    </a:p>
                  </a:txBody>
                  <a:tcPr marL="68589" marR="68589" marT="34279" marB="342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zh-CN" altLang="en-US" sz="1200" b="1" i="0" u="none" strike="noStrike" cap="none" normalizeH="0" baseline="0">
                          <a:ln>
                            <a:noFill/>
                          </a:ln>
                          <a:solidFill>
                            <a:srgbClr val="0000CC"/>
                          </a:solidFill>
                          <a:effectLst/>
                          <a:latin typeface="Times New Roman" charset="0"/>
                          <a:ea typeface="华文新魏" charset="-122"/>
                        </a:rPr>
                        <a:t>16</a:t>
                      </a:r>
                      <a:r>
                        <a:rPr kumimoji="0" lang="en-US" altLang="zh-CN" sz="1200" b="1" i="0" u="none" strike="noStrike" cap="none" normalizeH="0" baseline="0">
                          <a:ln>
                            <a:noFill/>
                          </a:ln>
                          <a:solidFill>
                            <a:srgbClr val="0000CC"/>
                          </a:solidFill>
                          <a:effectLst/>
                          <a:latin typeface="Times New Roman" charset="0"/>
                          <a:ea typeface="华文新魏" charset="-122"/>
                        </a:rPr>
                        <a:t> – </a:t>
                      </a:r>
                      <a:r>
                        <a:rPr kumimoji="0" lang="zh-CN" altLang="en-US" sz="1200" b="1" i="0" u="none" strike="noStrike" cap="none" normalizeH="0" baseline="0">
                          <a:ln>
                            <a:noFill/>
                          </a:ln>
                          <a:solidFill>
                            <a:srgbClr val="0000CC"/>
                          </a:solidFill>
                          <a:effectLst/>
                          <a:latin typeface="Times New Roman" charset="0"/>
                          <a:ea typeface="华文新魏" charset="-122"/>
                        </a:rPr>
                        <a:t>23</a:t>
                      </a: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dirty="0">
                          <a:ln>
                            <a:noFill/>
                          </a:ln>
                          <a:solidFill>
                            <a:srgbClr val="0000CC"/>
                          </a:solidFill>
                          <a:effectLst/>
                          <a:latin typeface="Times New Roman" charset="0"/>
                          <a:ea typeface="华文新魏" charset="-122"/>
                        </a:rPr>
                        <a:t>Saved(</a:t>
                      </a:r>
                      <a:r>
                        <a:rPr kumimoji="0" lang="zh-CN" altLang="en-US" sz="1200" b="1" i="0" u="none" strike="noStrike" cap="none" normalizeH="0" baseline="0" dirty="0">
                          <a:ln>
                            <a:noFill/>
                          </a:ln>
                          <a:solidFill>
                            <a:srgbClr val="0000CC"/>
                          </a:solidFill>
                          <a:effectLst/>
                          <a:latin typeface="Times New Roman" charset="0"/>
                          <a:ea typeface="华文新魏" charset="-122"/>
                        </a:rPr>
                        <a:t>保存</a:t>
                      </a:r>
                      <a:r>
                        <a:rPr kumimoji="0" lang="en-US" altLang="zh-CN" sz="1200" b="1" i="0" u="none" strike="noStrike" cap="none" normalizeH="0" baseline="0" dirty="0">
                          <a:ln>
                            <a:noFill/>
                          </a:ln>
                          <a:solidFill>
                            <a:srgbClr val="0000CC"/>
                          </a:solidFill>
                          <a:effectLst/>
                          <a:latin typeface="Times New Roman" charset="0"/>
                          <a:ea typeface="华文新魏" charset="-122"/>
                        </a:rPr>
                        <a:t>)</a:t>
                      </a:r>
                      <a:endParaRPr kumimoji="0" lang="zh-CN" altLang="en-US" sz="1200" b="1" i="0" u="none" strike="noStrike" cap="none" normalizeH="0" baseline="0" dirty="0">
                        <a:ln>
                          <a:noFill/>
                        </a:ln>
                        <a:solidFill>
                          <a:srgbClr val="0000CC"/>
                        </a:solidFill>
                        <a:effectLst/>
                        <a:latin typeface="Times New Roman" charset="0"/>
                        <a:ea typeface="华文新魏" charset="-122"/>
                      </a:endParaRP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rgbClr val="0000CC"/>
                          </a:solidFill>
                          <a:effectLst/>
                          <a:latin typeface="Times New Roman" charset="0"/>
                          <a:ea typeface="华文新魏" charset="-122"/>
                        </a:rPr>
                        <a:t>yes</a:t>
                      </a:r>
                    </a:p>
                  </a:txBody>
                  <a:tcPr marL="68589" marR="68589" marT="34279" marB="342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14882">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t8 – t9</a:t>
                      </a:r>
                      <a:endParaRPr kumimoji="0" lang="zh-CN" altLang="en-US" sz="1200" b="1" i="0" u="none" strike="noStrike" cap="none" normalizeH="0" baseline="0">
                        <a:ln>
                          <a:noFill/>
                        </a:ln>
                        <a:solidFill>
                          <a:schemeClr val="tx1"/>
                        </a:solidFill>
                        <a:effectLst/>
                        <a:latin typeface="Times New Roman" charset="0"/>
                        <a:ea typeface="华文新魏" charset="-122"/>
                      </a:endParaRPr>
                    </a:p>
                  </a:txBody>
                  <a:tcPr marL="68589" marR="68589" marT="34279" marB="342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zh-CN" altLang="en-US" sz="1200" b="1" i="0" u="none" strike="noStrike" cap="none" normalizeH="0" baseline="0">
                          <a:ln>
                            <a:noFill/>
                          </a:ln>
                          <a:solidFill>
                            <a:schemeClr val="tx1"/>
                          </a:solidFill>
                          <a:effectLst/>
                          <a:latin typeface="Times New Roman" charset="0"/>
                          <a:ea typeface="华文新魏" charset="-122"/>
                        </a:rPr>
                        <a:t>24</a:t>
                      </a:r>
                      <a:r>
                        <a:rPr kumimoji="0" lang="en-US" altLang="zh-CN" sz="1200" b="1" i="0" u="none" strike="noStrike" cap="none" normalizeH="0" baseline="0">
                          <a:ln>
                            <a:noFill/>
                          </a:ln>
                          <a:solidFill>
                            <a:schemeClr val="tx1"/>
                          </a:solidFill>
                          <a:effectLst/>
                          <a:latin typeface="Times New Roman" charset="0"/>
                          <a:ea typeface="华文新魏" charset="-122"/>
                        </a:rPr>
                        <a:t> – </a:t>
                      </a:r>
                      <a:r>
                        <a:rPr kumimoji="0" lang="zh-CN" altLang="en-US" sz="1200" b="1" i="0" u="none" strike="noStrike" cap="none" normalizeH="0" baseline="0">
                          <a:ln>
                            <a:noFill/>
                          </a:ln>
                          <a:solidFill>
                            <a:schemeClr val="tx1"/>
                          </a:solidFill>
                          <a:effectLst/>
                          <a:latin typeface="Times New Roman" charset="0"/>
                          <a:ea typeface="华文新魏" charset="-122"/>
                        </a:rPr>
                        <a:t>25</a:t>
                      </a: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more temporaries</a:t>
                      </a:r>
                      <a:r>
                        <a:rPr kumimoji="0" lang="en-US" altLang="zh-CN" sz="1200" b="1" i="0" u="none" strike="noStrike" cap="none" normalizeH="0" baseline="0">
                          <a:ln>
                            <a:noFill/>
                          </a:ln>
                          <a:solidFill>
                            <a:srgbClr val="0000FF"/>
                          </a:solidFill>
                          <a:effectLst/>
                          <a:latin typeface="Times New Roman" charset="0"/>
                          <a:ea typeface="华文新魏" charset="-122"/>
                        </a:rPr>
                        <a:t>(</a:t>
                      </a:r>
                      <a:r>
                        <a:rPr kumimoji="0" lang="zh-CN" altLang="en-US" sz="1200" b="1" i="0" u="none" strike="noStrike" cap="none" normalizeH="0" baseline="0">
                          <a:ln>
                            <a:noFill/>
                          </a:ln>
                          <a:solidFill>
                            <a:srgbClr val="0000CC"/>
                          </a:solidFill>
                          <a:effectLst/>
                          <a:latin typeface="Times New Roman" charset="0"/>
                          <a:ea typeface="华文新魏" charset="-122"/>
                        </a:rPr>
                        <a:t>其他临时变量</a:t>
                      </a:r>
                      <a:r>
                        <a:rPr kumimoji="0" lang="en-US" altLang="zh-CN" sz="1200" b="1" i="0" u="none" strike="noStrike" cap="none" normalizeH="0" baseline="0">
                          <a:ln>
                            <a:noFill/>
                          </a:ln>
                          <a:solidFill>
                            <a:srgbClr val="0000CC"/>
                          </a:solidFill>
                          <a:effectLst/>
                          <a:latin typeface="Times New Roman" charset="0"/>
                          <a:ea typeface="华文新魏" charset="-122"/>
                        </a:rPr>
                        <a:t>)</a:t>
                      </a: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no</a:t>
                      </a:r>
                    </a:p>
                  </a:txBody>
                  <a:tcPr marL="68589" marR="68589" marT="34279" marB="342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14882">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k0 – k1</a:t>
                      </a:r>
                    </a:p>
                  </a:txBody>
                  <a:tcPr marL="68589" marR="68589" marT="34279" marB="342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zh-CN" altLang="en-US" sz="1200" b="1" i="0" u="none" strike="noStrike" cap="none" normalizeH="0" baseline="0">
                          <a:ln>
                            <a:noFill/>
                          </a:ln>
                          <a:solidFill>
                            <a:schemeClr val="tx1"/>
                          </a:solidFill>
                          <a:effectLst/>
                          <a:latin typeface="Times New Roman" charset="0"/>
                          <a:ea typeface="华文新魏" charset="-122"/>
                        </a:rPr>
                        <a:t>26</a:t>
                      </a:r>
                      <a:r>
                        <a:rPr kumimoji="0" lang="en-US" altLang="zh-CN" sz="1200" b="1" i="0" u="none" strike="noStrike" cap="none" normalizeH="0" baseline="0">
                          <a:ln>
                            <a:noFill/>
                          </a:ln>
                          <a:solidFill>
                            <a:schemeClr val="tx1"/>
                          </a:solidFill>
                          <a:effectLst/>
                          <a:latin typeface="Times New Roman" charset="0"/>
                          <a:ea typeface="华文新魏" charset="-122"/>
                        </a:rPr>
                        <a:t> – </a:t>
                      </a:r>
                      <a:r>
                        <a:rPr kumimoji="0" lang="zh-CN" altLang="en-US" sz="1200" b="1" i="0" u="none" strike="noStrike" cap="none" normalizeH="0" baseline="0">
                          <a:ln>
                            <a:noFill/>
                          </a:ln>
                          <a:solidFill>
                            <a:schemeClr val="tx1"/>
                          </a:solidFill>
                          <a:effectLst/>
                          <a:latin typeface="Times New Roman" charset="0"/>
                          <a:ea typeface="华文新魏" charset="-122"/>
                        </a:rPr>
                        <a:t>27</a:t>
                      </a: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reserved for kernel(</a:t>
                      </a:r>
                      <a:r>
                        <a:rPr kumimoji="0" lang="zh-CN" altLang="en-US" sz="1200" b="1" i="0" u="none" strike="noStrike" cap="none" normalizeH="0" baseline="0">
                          <a:ln>
                            <a:noFill/>
                          </a:ln>
                          <a:solidFill>
                            <a:schemeClr val="tx1"/>
                          </a:solidFill>
                          <a:effectLst/>
                          <a:latin typeface="Times New Roman" charset="0"/>
                          <a:ea typeface="华文新魏" charset="-122"/>
                        </a:rPr>
                        <a:t>为</a:t>
                      </a:r>
                      <a:r>
                        <a:rPr kumimoji="0" lang="en-US" altLang="zh-CN" sz="1200" b="1" i="0" u="none" strike="noStrike" cap="none" normalizeH="0" baseline="0">
                          <a:ln>
                            <a:noFill/>
                          </a:ln>
                          <a:solidFill>
                            <a:schemeClr val="tx1"/>
                          </a:solidFill>
                          <a:effectLst/>
                          <a:latin typeface="Times New Roman" charset="0"/>
                          <a:ea typeface="华文新魏" charset="-122"/>
                        </a:rPr>
                        <a:t>OS</a:t>
                      </a:r>
                      <a:r>
                        <a:rPr kumimoji="0" lang="zh-CN" altLang="en-US" sz="1200" b="1" i="0" u="none" strike="noStrike" cap="none" normalizeH="0" baseline="0">
                          <a:ln>
                            <a:noFill/>
                          </a:ln>
                          <a:solidFill>
                            <a:schemeClr val="tx1"/>
                          </a:solidFill>
                          <a:effectLst/>
                          <a:latin typeface="Times New Roman" charset="0"/>
                          <a:ea typeface="华文新魏" charset="-122"/>
                        </a:rPr>
                        <a:t>保留</a:t>
                      </a:r>
                      <a:r>
                        <a:rPr kumimoji="0" lang="en-US" altLang="zh-CN" sz="1200" b="1" i="0" u="none" strike="noStrike" cap="none" normalizeH="0" baseline="0">
                          <a:ln>
                            <a:noFill/>
                          </a:ln>
                          <a:solidFill>
                            <a:schemeClr val="tx1"/>
                          </a:solidFill>
                          <a:effectLst/>
                          <a:latin typeface="Times New Roman" charset="0"/>
                          <a:ea typeface="华文新魏" charset="-122"/>
                        </a:rPr>
                        <a:t>)</a:t>
                      </a:r>
                      <a:endParaRPr kumimoji="0" lang="zh-CN" altLang="en-US" sz="1200" b="1" i="0" u="none" strike="noStrike" cap="none" normalizeH="0" baseline="0">
                        <a:ln>
                          <a:noFill/>
                        </a:ln>
                        <a:solidFill>
                          <a:schemeClr val="tx1"/>
                        </a:solidFill>
                        <a:effectLst/>
                        <a:latin typeface="Times New Roman" charset="0"/>
                        <a:ea typeface="华文新魏" charset="-122"/>
                      </a:endParaRP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n.a.</a:t>
                      </a:r>
                    </a:p>
                  </a:txBody>
                  <a:tcPr marL="68589" marR="68589" marT="34279" marB="342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14882">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gp</a:t>
                      </a:r>
                    </a:p>
                  </a:txBody>
                  <a:tcPr marL="68589" marR="68589" marT="34279" marB="342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zh-CN" altLang="en-US" sz="1200" b="1" i="0" u="none" strike="noStrike" cap="none" normalizeH="0" baseline="0">
                          <a:ln>
                            <a:noFill/>
                          </a:ln>
                          <a:solidFill>
                            <a:schemeClr val="tx1"/>
                          </a:solidFill>
                          <a:effectLst/>
                          <a:latin typeface="Times New Roman" charset="0"/>
                          <a:ea typeface="华文新魏" charset="-122"/>
                        </a:rPr>
                        <a:t>28</a:t>
                      </a: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global pointer(</a:t>
                      </a:r>
                      <a:r>
                        <a:rPr kumimoji="0" lang="zh-CN" altLang="en-US" sz="1200" b="1" i="0" u="none" strike="noStrike" cap="none" normalizeH="0" baseline="0">
                          <a:ln>
                            <a:noFill/>
                          </a:ln>
                          <a:solidFill>
                            <a:schemeClr val="tx1"/>
                          </a:solidFill>
                          <a:effectLst/>
                          <a:latin typeface="Times New Roman" charset="0"/>
                          <a:ea typeface="华文新魏" charset="-122"/>
                        </a:rPr>
                        <a:t>全局指针</a:t>
                      </a:r>
                      <a:r>
                        <a:rPr kumimoji="0" lang="en-US" altLang="zh-CN" sz="1200" b="1" i="0" u="none" strike="noStrike" cap="none" normalizeH="0" baseline="0">
                          <a:ln>
                            <a:noFill/>
                          </a:ln>
                          <a:solidFill>
                            <a:schemeClr val="tx1"/>
                          </a:solidFill>
                          <a:effectLst/>
                          <a:latin typeface="Times New Roman" charset="0"/>
                          <a:ea typeface="华文新魏" charset="-122"/>
                        </a:rPr>
                        <a:t>)</a:t>
                      </a:r>
                      <a:endParaRPr kumimoji="0" lang="zh-CN" altLang="en-US" sz="1200" b="1" i="0" u="none" strike="noStrike" cap="none" normalizeH="0" baseline="0">
                        <a:ln>
                          <a:noFill/>
                        </a:ln>
                        <a:solidFill>
                          <a:schemeClr val="tx1"/>
                        </a:solidFill>
                        <a:effectLst/>
                        <a:latin typeface="Times New Roman" charset="0"/>
                        <a:ea typeface="华文新魏" charset="-122"/>
                      </a:endParaRP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yes</a:t>
                      </a:r>
                    </a:p>
                  </a:txBody>
                  <a:tcPr marL="68589" marR="68589" marT="34279" marB="342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14882">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sp</a:t>
                      </a:r>
                    </a:p>
                  </a:txBody>
                  <a:tcPr marL="68589" marR="68589" marT="34279" marB="342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zh-CN" altLang="en-US" sz="1200" b="1" i="0" u="none" strike="noStrike" cap="none" normalizeH="0" baseline="0">
                          <a:ln>
                            <a:noFill/>
                          </a:ln>
                          <a:solidFill>
                            <a:schemeClr val="tx1"/>
                          </a:solidFill>
                          <a:effectLst/>
                          <a:latin typeface="Times New Roman" charset="0"/>
                          <a:ea typeface="华文新魏" charset="-122"/>
                        </a:rPr>
                        <a:t>29</a:t>
                      </a: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stack pointer (</a:t>
                      </a:r>
                      <a:r>
                        <a:rPr kumimoji="0" lang="zh-CN" altLang="en-US" sz="1200" b="1" i="0" u="none" strike="noStrike" cap="none" normalizeH="0" baseline="0">
                          <a:ln>
                            <a:noFill/>
                          </a:ln>
                          <a:solidFill>
                            <a:schemeClr val="tx1"/>
                          </a:solidFill>
                          <a:effectLst/>
                          <a:latin typeface="Times New Roman" charset="0"/>
                          <a:ea typeface="华文新魏" charset="-122"/>
                        </a:rPr>
                        <a:t>栈指针</a:t>
                      </a:r>
                      <a:r>
                        <a:rPr kumimoji="0" lang="en-US" altLang="zh-CN" sz="1200" b="1" i="0" u="none" strike="noStrike" cap="none" normalizeH="0" baseline="0">
                          <a:ln>
                            <a:noFill/>
                          </a:ln>
                          <a:solidFill>
                            <a:schemeClr val="tx1"/>
                          </a:solidFill>
                          <a:effectLst/>
                          <a:latin typeface="Times New Roman" charset="0"/>
                          <a:ea typeface="华文新魏" charset="-122"/>
                        </a:rPr>
                        <a:t>)</a:t>
                      </a: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yes</a:t>
                      </a:r>
                    </a:p>
                  </a:txBody>
                  <a:tcPr marL="68589" marR="68589" marT="34279" marB="342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14882">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fp</a:t>
                      </a:r>
                    </a:p>
                  </a:txBody>
                  <a:tcPr marL="68589" marR="68589" marT="34279" marB="342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zh-CN" altLang="en-US" sz="1200" b="1" i="0" u="none" strike="noStrike" cap="none" normalizeH="0" baseline="0">
                          <a:ln>
                            <a:noFill/>
                          </a:ln>
                          <a:solidFill>
                            <a:schemeClr val="tx1"/>
                          </a:solidFill>
                          <a:effectLst/>
                          <a:latin typeface="Times New Roman" charset="0"/>
                          <a:ea typeface="华文新魏" charset="-122"/>
                        </a:rPr>
                        <a:t>30</a:t>
                      </a: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frame pointer (</a:t>
                      </a:r>
                      <a:r>
                        <a:rPr kumimoji="0" lang="zh-CN" altLang="en-US" sz="1200" b="1" i="0" u="none" strike="noStrike" cap="none" normalizeH="0" baseline="0">
                          <a:ln>
                            <a:noFill/>
                          </a:ln>
                          <a:solidFill>
                            <a:schemeClr val="tx1"/>
                          </a:solidFill>
                          <a:effectLst/>
                          <a:latin typeface="Times New Roman" charset="0"/>
                          <a:ea typeface="华文新魏" charset="-122"/>
                        </a:rPr>
                        <a:t>帧指针</a:t>
                      </a:r>
                      <a:r>
                        <a:rPr kumimoji="0" lang="en-US" altLang="zh-CN" sz="1200" b="1" i="0" u="none" strike="noStrike" cap="none" normalizeH="0" baseline="0">
                          <a:ln>
                            <a:noFill/>
                          </a:ln>
                          <a:solidFill>
                            <a:schemeClr val="tx1"/>
                          </a:solidFill>
                          <a:effectLst/>
                          <a:latin typeface="Times New Roman" charset="0"/>
                          <a:ea typeface="华文新魏" charset="-122"/>
                        </a:rPr>
                        <a:t>)</a:t>
                      </a: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yes</a:t>
                      </a:r>
                    </a:p>
                  </a:txBody>
                  <a:tcPr marL="68589" marR="68589" marT="34279" marB="342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14882">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ra</a:t>
                      </a:r>
                    </a:p>
                  </a:txBody>
                  <a:tcPr marL="68589" marR="68589" marT="34279" marB="342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zh-CN" altLang="en-US" sz="1200" b="1" i="0" u="none" strike="noStrike" cap="none" normalizeH="0" baseline="0">
                          <a:ln>
                            <a:noFill/>
                          </a:ln>
                          <a:solidFill>
                            <a:schemeClr val="tx1"/>
                          </a:solidFill>
                          <a:effectLst/>
                          <a:latin typeface="Times New Roman" charset="0"/>
                          <a:ea typeface="华文新魏" charset="-122"/>
                        </a:rPr>
                        <a:t>31</a:t>
                      </a: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a:ln>
                            <a:noFill/>
                          </a:ln>
                          <a:solidFill>
                            <a:schemeClr val="tx1"/>
                          </a:solidFill>
                          <a:effectLst/>
                          <a:latin typeface="Times New Roman" charset="0"/>
                          <a:ea typeface="华文新魏" charset="-122"/>
                        </a:rPr>
                        <a:t>return address </a:t>
                      </a:r>
                      <a:r>
                        <a:rPr kumimoji="0" lang="en-US" altLang="zh-CN" sz="1200" b="1" i="0" u="none" strike="noStrike" cap="none" normalizeH="0" baseline="0">
                          <a:ln>
                            <a:noFill/>
                          </a:ln>
                          <a:solidFill>
                            <a:srgbClr val="FF0000"/>
                          </a:solidFill>
                          <a:effectLst/>
                          <a:latin typeface="Times New Roman" charset="0"/>
                          <a:ea typeface="华文新魏" charset="-122"/>
                        </a:rPr>
                        <a:t>(</a:t>
                      </a:r>
                      <a:r>
                        <a:rPr kumimoji="0" lang="zh-CN" altLang="en-US" sz="1200" b="1" i="0" u="none" strike="noStrike" cap="none" normalizeH="0" baseline="0">
                          <a:ln>
                            <a:noFill/>
                          </a:ln>
                          <a:solidFill>
                            <a:srgbClr val="FF0000"/>
                          </a:solidFill>
                          <a:effectLst/>
                          <a:latin typeface="Times New Roman" charset="0"/>
                          <a:ea typeface="华文新魏" charset="-122"/>
                        </a:rPr>
                        <a:t>过程调用返回地址</a:t>
                      </a:r>
                      <a:r>
                        <a:rPr kumimoji="0" lang="en-US" altLang="zh-CN" sz="1200" b="1" i="0" u="none" strike="noStrike" cap="none" normalizeH="0" baseline="0">
                          <a:ln>
                            <a:noFill/>
                          </a:ln>
                          <a:solidFill>
                            <a:srgbClr val="FF0000"/>
                          </a:solidFill>
                          <a:effectLst/>
                          <a:latin typeface="Times New Roman" charset="0"/>
                          <a:ea typeface="华文新魏" charset="-122"/>
                        </a:rPr>
                        <a:t>)</a:t>
                      </a:r>
                    </a:p>
                  </a:txBody>
                  <a:tcPr marL="68589" marR="68589" marT="34279" marB="342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2800">
                          <a:solidFill>
                            <a:schemeClr val="tx1"/>
                          </a:solidFill>
                          <a:latin typeface="Verdana" charset="0"/>
                          <a:ea typeface="微软雅黑" charset="-122"/>
                        </a:defRPr>
                      </a:lvl1pPr>
                      <a:lvl2pPr marL="742950" indent="-285750">
                        <a:spcBef>
                          <a:spcPct val="20000"/>
                        </a:spcBef>
                        <a:buFont typeface="Arial" charset="0"/>
                        <a:defRPr kumimoji="1" sz="2400">
                          <a:solidFill>
                            <a:schemeClr val="tx1"/>
                          </a:solidFill>
                          <a:latin typeface="Verdana" charset="0"/>
                          <a:ea typeface="微软雅黑" charset="-122"/>
                        </a:defRPr>
                      </a:lvl2pPr>
                      <a:lvl3pPr marL="1143000" indent="-228600">
                        <a:spcBef>
                          <a:spcPct val="20000"/>
                        </a:spcBef>
                        <a:buFont typeface="Arial" charset="0"/>
                        <a:defRPr kumimoji="1" sz="2000">
                          <a:solidFill>
                            <a:schemeClr val="tx1"/>
                          </a:solidFill>
                          <a:latin typeface="Verdana" charset="0"/>
                          <a:ea typeface="微软雅黑" charset="-122"/>
                        </a:defRPr>
                      </a:lvl3pPr>
                      <a:lvl4pPr marL="1600200" indent="-228600">
                        <a:spcBef>
                          <a:spcPct val="20000"/>
                        </a:spcBef>
                        <a:buFont typeface="Arial" charset="0"/>
                        <a:defRPr kumimoji="1">
                          <a:solidFill>
                            <a:schemeClr val="tx1"/>
                          </a:solidFill>
                          <a:latin typeface="Verdana" charset="0"/>
                          <a:ea typeface="微软雅黑" charset="-122"/>
                        </a:defRPr>
                      </a:lvl4pPr>
                      <a:lvl5pPr marL="2057400" indent="-228600">
                        <a:spcBef>
                          <a:spcPct val="20000"/>
                        </a:spcBef>
                        <a:buFont typeface="Arial" charset="0"/>
                        <a:defRPr kumimoji="1">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a:solidFill>
                            <a:schemeClr val="tx1"/>
                          </a:solidFill>
                          <a:latin typeface="Verdana" charset="0"/>
                          <a:ea typeface="微软雅黑" charset="-122"/>
                        </a:defRPr>
                      </a:lvl9pPr>
                    </a:lstStyle>
                    <a:p>
                      <a:pPr marL="0" marR="0" lvl="0" indent="0" algn="l" defTabSz="914400" rtl="0" eaLnBrk="0" fontAlgn="base" latinLnBrk="0" hangingPunct="0">
                        <a:lnSpc>
                          <a:spcPct val="80000"/>
                        </a:lnSpc>
                        <a:spcBef>
                          <a:spcPct val="0"/>
                        </a:spcBef>
                        <a:spcAft>
                          <a:spcPct val="0"/>
                        </a:spcAft>
                        <a:buClrTx/>
                        <a:buSzTx/>
                        <a:buFont typeface="Wingdings" charset="2"/>
                        <a:buNone/>
                        <a:tabLst/>
                      </a:pPr>
                      <a:r>
                        <a:rPr kumimoji="0" lang="en-US" altLang="zh-CN" sz="1200" b="1" i="0" u="none" strike="noStrike" cap="none" normalizeH="0" baseline="0" dirty="0">
                          <a:ln>
                            <a:noFill/>
                          </a:ln>
                          <a:solidFill>
                            <a:schemeClr val="tx1"/>
                          </a:solidFill>
                          <a:effectLst/>
                          <a:latin typeface="Times New Roman" charset="0"/>
                          <a:ea typeface="华文新魏" charset="-122"/>
                        </a:rPr>
                        <a:t>yes</a:t>
                      </a:r>
                    </a:p>
                  </a:txBody>
                  <a:tcPr marL="68589" marR="68589" marT="34279" marB="342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55381" name="Text Box 75"/>
          <p:cNvSpPr txBox="1">
            <a:spLocks noChangeArrowheads="1"/>
          </p:cNvSpPr>
          <p:nvPr/>
        </p:nvSpPr>
        <p:spPr bwMode="auto">
          <a:xfrm>
            <a:off x="941908" y="380886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500">
              <a:solidFill>
                <a:schemeClr val="tx1"/>
              </a:solidFill>
              <a:ea typeface="宋体" charset="-122"/>
            </a:endParaRPr>
          </a:p>
        </p:txBody>
      </p:sp>
      <p:sp>
        <p:nvSpPr>
          <p:cNvPr id="32" name="TextBox 20"/>
          <p:cNvSpPr txBox="1"/>
          <p:nvPr/>
        </p:nvSpPr>
        <p:spPr>
          <a:xfrm>
            <a:off x="1347963" y="4825785"/>
            <a:ext cx="1805223" cy="369332"/>
          </a:xfrm>
          <a:prstGeom prst="rect">
            <a:avLst/>
          </a:prstGeom>
          <a:noFill/>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dirty="0">
                <a:solidFill>
                  <a:srgbClr val="C00000"/>
                </a:solidFill>
                <a:latin typeface="微软雅黑" charset="-122"/>
                <a:ea typeface="微软雅黑" charset="-122"/>
              </a:rPr>
              <a:t>立即数</a:t>
            </a:r>
            <a:r>
              <a:rPr lang="en-US" altLang="zh-CN" sz="1800" dirty="0">
                <a:solidFill>
                  <a:srgbClr val="C00000"/>
                </a:solidFill>
                <a:latin typeface="微软雅黑" charset="-122"/>
                <a:ea typeface="微软雅黑" charset="-122"/>
              </a:rPr>
              <a:t>/</a:t>
            </a:r>
            <a:r>
              <a:rPr lang="zh-CN" altLang="en-US" sz="1800" dirty="0">
                <a:solidFill>
                  <a:srgbClr val="C00000"/>
                </a:solidFill>
                <a:latin typeface="微软雅黑" charset="-122"/>
                <a:ea typeface="微软雅黑" charset="-122"/>
              </a:rPr>
              <a:t>文本</a:t>
            </a:r>
            <a:r>
              <a:rPr lang="en-US" altLang="zh-CN" sz="1800" dirty="0">
                <a:solidFill>
                  <a:srgbClr val="C00000"/>
                </a:solidFill>
                <a:latin typeface="微软雅黑" charset="-122"/>
                <a:ea typeface="微软雅黑" charset="-122"/>
              </a:rPr>
              <a:t>/</a:t>
            </a:r>
            <a:r>
              <a:rPr lang="zh-CN" altLang="en-US" sz="1800" dirty="0">
                <a:solidFill>
                  <a:srgbClr val="C00000"/>
                </a:solidFill>
                <a:latin typeface="微软雅黑" charset="-122"/>
                <a:ea typeface="微软雅黑" charset="-122"/>
              </a:rPr>
              <a:t>位</a:t>
            </a:r>
          </a:p>
        </p:txBody>
      </p:sp>
      <p:cxnSp>
        <p:nvCxnSpPr>
          <p:cNvPr id="33" name="直接连接符 46"/>
          <p:cNvCxnSpPr/>
          <p:nvPr/>
        </p:nvCxnSpPr>
        <p:spPr>
          <a:xfrm rot="10800000" flipV="1">
            <a:off x="951434" y="5000830"/>
            <a:ext cx="412010"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5128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200"/>
                                        <p:tgtEl>
                                          <p:spTgt spid="25"/>
                                        </p:tgtEl>
                                      </p:cBhvr>
                                    </p:animEffect>
                                  </p:childTnLst>
                                </p:cTn>
                              </p:par>
                            </p:childTnLst>
                          </p:cTn>
                        </p:par>
                        <p:par>
                          <p:cTn id="8" fill="hold" nodeType="afterGroup">
                            <p:stCondLst>
                              <p:cond delay="200"/>
                            </p:stCondLst>
                            <p:childTnLst>
                              <p:par>
                                <p:cTn id="9" presetID="55" presetClass="entr" presetSubtype="0"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p:cTn id="11" dur="200" fill="hold"/>
                                        <p:tgtEl>
                                          <p:spTgt spid="45"/>
                                        </p:tgtEl>
                                        <p:attrNameLst>
                                          <p:attrName>ppt_w</p:attrName>
                                        </p:attrNameLst>
                                      </p:cBhvr>
                                      <p:tavLst>
                                        <p:tav tm="0">
                                          <p:val>
                                            <p:strVal val="#ppt_w*0.70"/>
                                          </p:val>
                                        </p:tav>
                                        <p:tav tm="100000">
                                          <p:val>
                                            <p:strVal val="#ppt_w"/>
                                          </p:val>
                                        </p:tav>
                                      </p:tavLst>
                                    </p:anim>
                                    <p:anim calcmode="lin" valueType="num">
                                      <p:cBhvr>
                                        <p:cTn id="12" dur="200" fill="hold"/>
                                        <p:tgtEl>
                                          <p:spTgt spid="45"/>
                                        </p:tgtEl>
                                        <p:attrNameLst>
                                          <p:attrName>ppt_h</p:attrName>
                                        </p:attrNameLst>
                                      </p:cBhvr>
                                      <p:tavLst>
                                        <p:tav tm="0">
                                          <p:val>
                                            <p:strVal val="#ppt_h"/>
                                          </p:val>
                                        </p:tav>
                                        <p:tav tm="100000">
                                          <p:val>
                                            <p:strVal val="#ppt_h"/>
                                          </p:val>
                                        </p:tav>
                                      </p:tavLst>
                                    </p:anim>
                                    <p:animEffect transition="in" filter="fade">
                                      <p:cBhvr>
                                        <p:cTn id="13" dur="200"/>
                                        <p:tgtEl>
                                          <p:spTgt spid="45"/>
                                        </p:tgtEl>
                                      </p:cBhvr>
                                    </p:animEffect>
                                  </p:childTnLst>
                                </p:cTn>
                              </p:par>
                            </p:childTnLst>
                          </p:cTn>
                        </p:par>
                        <p:par>
                          <p:cTn id="14" fill="hold" nodeType="afterGroup">
                            <p:stCondLst>
                              <p:cond delay="400"/>
                            </p:stCondLst>
                            <p:childTnLst>
                              <p:par>
                                <p:cTn id="15" presetID="9" presetClass="entr" presetSubtype="0"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ssolve">
                                      <p:cBhvr>
                                        <p:cTn id="17" dur="200"/>
                                        <p:tgtEl>
                                          <p:spTgt spid="21"/>
                                        </p:tgtEl>
                                      </p:cBhvr>
                                    </p:animEffect>
                                  </p:childTnLst>
                                </p:cTn>
                              </p:par>
                            </p:childTnLst>
                          </p:cTn>
                        </p:par>
                        <p:par>
                          <p:cTn id="18" fill="hold" nodeType="afterGroup">
                            <p:stCondLst>
                              <p:cond delay="600"/>
                            </p:stCondLst>
                            <p:childTnLst>
                              <p:par>
                                <p:cTn id="19" presetID="55" presetClass="entr" presetSubtype="0" fill="hold" nodeType="afterEffect">
                                  <p:stCondLst>
                                    <p:cond delay="0"/>
                                  </p:stCondLst>
                                  <p:childTnLst>
                                    <p:set>
                                      <p:cBhvr>
                                        <p:cTn id="20" dur="1" fill="hold">
                                          <p:stCondLst>
                                            <p:cond delay="0"/>
                                          </p:stCondLst>
                                        </p:cTn>
                                        <p:tgtEl>
                                          <p:spTgt spid="47"/>
                                        </p:tgtEl>
                                        <p:attrNameLst>
                                          <p:attrName>style.visibility</p:attrName>
                                        </p:attrNameLst>
                                      </p:cBhvr>
                                      <p:to>
                                        <p:strVal val="visible"/>
                                      </p:to>
                                    </p:set>
                                    <p:anim calcmode="lin" valueType="num">
                                      <p:cBhvr>
                                        <p:cTn id="21" dur="200" fill="hold"/>
                                        <p:tgtEl>
                                          <p:spTgt spid="47"/>
                                        </p:tgtEl>
                                        <p:attrNameLst>
                                          <p:attrName>ppt_w</p:attrName>
                                        </p:attrNameLst>
                                      </p:cBhvr>
                                      <p:tavLst>
                                        <p:tav tm="0">
                                          <p:val>
                                            <p:strVal val="#ppt_w*0.70"/>
                                          </p:val>
                                        </p:tav>
                                        <p:tav tm="100000">
                                          <p:val>
                                            <p:strVal val="#ppt_w"/>
                                          </p:val>
                                        </p:tav>
                                      </p:tavLst>
                                    </p:anim>
                                    <p:anim calcmode="lin" valueType="num">
                                      <p:cBhvr>
                                        <p:cTn id="22" dur="200" fill="hold"/>
                                        <p:tgtEl>
                                          <p:spTgt spid="47"/>
                                        </p:tgtEl>
                                        <p:attrNameLst>
                                          <p:attrName>ppt_h</p:attrName>
                                        </p:attrNameLst>
                                      </p:cBhvr>
                                      <p:tavLst>
                                        <p:tav tm="0">
                                          <p:val>
                                            <p:strVal val="#ppt_h"/>
                                          </p:val>
                                        </p:tav>
                                        <p:tav tm="100000">
                                          <p:val>
                                            <p:strVal val="#ppt_h"/>
                                          </p:val>
                                        </p:tav>
                                      </p:tavLst>
                                    </p:anim>
                                    <p:animEffect transition="in" filter="fade">
                                      <p:cBhvr>
                                        <p:cTn id="23" dur="200"/>
                                        <p:tgtEl>
                                          <p:spTgt spid="47"/>
                                        </p:tgtEl>
                                      </p:cBhvr>
                                    </p:animEffect>
                                  </p:childTnLst>
                                </p:cTn>
                              </p:par>
                            </p:childTnLst>
                          </p:cTn>
                        </p:par>
                        <p:par>
                          <p:cTn id="24" fill="hold" nodeType="afterGroup">
                            <p:stCondLst>
                              <p:cond delay="800"/>
                            </p:stCondLst>
                            <p:childTnLst>
                              <p:par>
                                <p:cTn id="25" presetID="9" presetClass="entr" presetSubtype="0" fill="hold" grpId="0" nodeType="afterEffect">
                                  <p:stCondLst>
                                    <p:cond delay="0"/>
                                  </p:stCondLst>
                                  <p:iterate type="lt">
                                    <p:tmPct val="0"/>
                                  </p:iterate>
                                  <p:childTnLst>
                                    <p:set>
                                      <p:cBhvr>
                                        <p:cTn id="26" dur="1" fill="hold">
                                          <p:stCondLst>
                                            <p:cond delay="0"/>
                                          </p:stCondLst>
                                        </p:cTn>
                                        <p:tgtEl>
                                          <p:spTgt spid="23"/>
                                        </p:tgtEl>
                                        <p:attrNameLst>
                                          <p:attrName>style.visibility</p:attrName>
                                        </p:attrNameLst>
                                      </p:cBhvr>
                                      <p:to>
                                        <p:strVal val="visible"/>
                                      </p:to>
                                    </p:set>
                                    <p:animEffect transition="in" filter="dissolve">
                                      <p:cBhvr>
                                        <p:cTn id="27" dur="200"/>
                                        <p:tgtEl>
                                          <p:spTgt spid="23"/>
                                        </p:tgtEl>
                                      </p:cBhvr>
                                    </p:animEffect>
                                  </p:childTnLst>
                                </p:cTn>
                              </p:par>
                            </p:childTnLst>
                          </p:cTn>
                        </p:par>
                        <p:par>
                          <p:cTn id="28" fill="hold" nodeType="afterGroup">
                            <p:stCondLst>
                              <p:cond delay="1000"/>
                            </p:stCondLst>
                            <p:childTnLst>
                              <p:par>
                                <p:cTn id="29" presetID="9" presetClass="entr" presetSubtype="0" fill="hold"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dissolve">
                                      <p:cBhvr>
                                        <p:cTn id="31" dur="200"/>
                                        <p:tgtEl>
                                          <p:spTgt spid="33"/>
                                        </p:tgtEl>
                                      </p:cBhvr>
                                    </p:animEffect>
                                  </p:childTnLst>
                                </p:cTn>
                              </p:par>
                            </p:childTnLst>
                          </p:cTn>
                        </p:par>
                        <p:par>
                          <p:cTn id="32" fill="hold" nodeType="afterGroup">
                            <p:stCondLst>
                              <p:cond delay="1200"/>
                            </p:stCondLst>
                            <p:childTnLst>
                              <p:par>
                                <p:cTn id="33" presetID="9" presetClass="entr" presetSubtype="0" fill="hold" grpId="1" nodeType="after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dissolve">
                                      <p:cBhvr>
                                        <p:cTn id="35" dur="200"/>
                                        <p:tgtEl>
                                          <p:spTgt spid="3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mph" presetSubtype="0" nodeType="clickEffect">
                                  <p:stCondLst>
                                    <p:cond delay="0"/>
                                  </p:stCondLst>
                                  <p:childTnLst>
                                    <p:set>
                                      <p:cBhvr rctx="PPT">
                                        <p:cTn id="39" dur="indefinite"/>
                                        <p:tgtEl>
                                          <p:spTgt spid="47"/>
                                        </p:tgtEl>
                                        <p:attrNameLst>
                                          <p:attrName>style.opacity</p:attrName>
                                        </p:attrNameLst>
                                      </p:cBhvr>
                                      <p:to>
                                        <p:strVal val="0.1"/>
                                      </p:to>
                                    </p:set>
                                    <p:animEffect filter="image" prLst="opacity: 0.1">
                                      <p:cBhvr rctx="IE">
                                        <p:cTn id="40" dur="indefinite"/>
                                        <p:tgtEl>
                                          <p:spTgt spid="47"/>
                                        </p:tgtEl>
                                      </p:cBhvr>
                                    </p:animEffect>
                                  </p:childTnLst>
                                </p:cTn>
                              </p:par>
                              <p:par>
                                <p:cTn id="41" presetID="9" presetClass="emph" presetSubtype="0" grpId="1" nodeType="withEffect">
                                  <p:stCondLst>
                                    <p:cond delay="0"/>
                                  </p:stCondLst>
                                  <p:iterate type="lt">
                                    <p:tmAbs val="0"/>
                                  </p:iterate>
                                  <p:childTnLst>
                                    <p:set>
                                      <p:cBhvr rctx="PPT">
                                        <p:cTn id="42" dur="indefinite"/>
                                        <p:tgtEl>
                                          <p:spTgt spid="23"/>
                                        </p:tgtEl>
                                        <p:attrNameLst>
                                          <p:attrName>style.opacity</p:attrName>
                                        </p:attrNameLst>
                                      </p:cBhvr>
                                      <p:to>
                                        <p:strVal val="0.05"/>
                                      </p:to>
                                    </p:set>
                                    <p:animEffect filter="image" prLst="opacity: 0.05">
                                      <p:cBhvr rctx="IE">
                                        <p:cTn id="43" dur="indefinite"/>
                                        <p:tgtEl>
                                          <p:spTgt spid="23"/>
                                        </p:tgtEl>
                                      </p:cBhvr>
                                    </p:animEffect>
                                  </p:childTnLst>
                                </p:cTn>
                              </p:par>
                              <p:par>
                                <p:cTn id="44" presetID="1" presetClass="exit" presetSubtype="0" fill="hold" nodeType="withEffect">
                                  <p:stCondLst>
                                    <p:cond delay="0"/>
                                  </p:stCondLst>
                                  <p:childTnLst>
                                    <p:set>
                                      <p:cBhvr>
                                        <p:cTn id="45" dur="1" fill="hold">
                                          <p:stCondLst>
                                            <p:cond delay="0"/>
                                          </p:stCondLst>
                                        </p:cTn>
                                        <p:tgtEl>
                                          <p:spTgt spid="33"/>
                                        </p:tgtEl>
                                        <p:attrNameLst>
                                          <p:attrName>style.visibility</p:attrName>
                                        </p:attrNameLst>
                                      </p:cBhvr>
                                      <p:to>
                                        <p:strVal val="hidden"/>
                                      </p:to>
                                    </p:set>
                                  </p:childTnLst>
                                </p:cTn>
                              </p:par>
                              <p:par>
                                <p:cTn id="46" presetID="9" presetClass="emph" presetSubtype="0" grpId="0" nodeType="withEffect">
                                  <p:stCondLst>
                                    <p:cond delay="0"/>
                                  </p:stCondLst>
                                  <p:childTnLst>
                                    <p:set>
                                      <p:cBhvr rctx="PPT">
                                        <p:cTn id="47" dur="indefinite"/>
                                        <p:tgtEl>
                                          <p:spTgt spid="32"/>
                                        </p:tgtEl>
                                        <p:attrNameLst>
                                          <p:attrName>style.opacity</p:attrName>
                                        </p:attrNameLst>
                                      </p:cBhvr>
                                      <p:to>
                                        <p:strVal val="0.05"/>
                                      </p:to>
                                    </p:set>
                                    <p:animEffect filter="image" prLst="opacity: 0.05">
                                      <p:cBhvr rctx="IE">
                                        <p:cTn id="48" dur="indefinite"/>
                                        <p:tgtEl>
                                          <p:spTgt spid="3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31"/>
                                        </p:tgtEl>
                                        <p:attrNameLst>
                                          <p:attrName>style.visibility</p:attrName>
                                        </p:attrNameLst>
                                      </p:cBhvr>
                                      <p:to>
                                        <p:strVal val="visible"/>
                                      </p:to>
                                    </p:set>
                                    <p:anim calcmode="lin" valueType="num">
                                      <p:cBhvr additive="base">
                                        <p:cTn id="53" dur="500" fill="hold"/>
                                        <p:tgtEl>
                                          <p:spTgt spid="131"/>
                                        </p:tgtEl>
                                        <p:attrNameLst>
                                          <p:attrName>ppt_x</p:attrName>
                                        </p:attrNameLst>
                                      </p:cBhvr>
                                      <p:tavLst>
                                        <p:tav tm="0">
                                          <p:val>
                                            <p:strVal val="#ppt_x"/>
                                          </p:val>
                                        </p:tav>
                                        <p:tav tm="100000">
                                          <p:val>
                                            <p:strVal val="#ppt_x"/>
                                          </p:val>
                                        </p:tav>
                                      </p:tavLst>
                                    </p:anim>
                                    <p:anim calcmode="lin" valueType="num">
                                      <p:cBhvr additive="base">
                                        <p:cTn id="54" dur="500" fill="hold"/>
                                        <p:tgtEl>
                                          <p:spTgt spid="131"/>
                                        </p:tgtEl>
                                        <p:attrNameLst>
                                          <p:attrName>ppt_y</p:attrName>
                                        </p:attrNameLst>
                                      </p:cBhvr>
                                      <p:tavLst>
                                        <p:tav tm="0">
                                          <p:val>
                                            <p:strVal val="1+#ppt_h/2"/>
                                          </p:val>
                                        </p:tav>
                                        <p:tav tm="100000">
                                          <p:val>
                                            <p:strVal val="#ppt_y"/>
                                          </p:val>
                                        </p:tav>
                                      </p:tavLst>
                                    </p:anim>
                                  </p:childTnLst>
                                </p:cTn>
                              </p:par>
                            </p:childTnLst>
                          </p:cTn>
                        </p:par>
                        <p:par>
                          <p:cTn id="55" fill="hold" nodeType="afterGroup">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132"/>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fade">
                                      <p:cBhvr>
                                        <p:cTn id="62" dur="500"/>
                                        <p:tgtEl>
                                          <p:spTgt spid="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6" presetClass="entr" presetSubtype="26" fill="hold" nodeType="clickEffect">
                                  <p:stCondLst>
                                    <p:cond delay="0"/>
                                  </p:stCondLst>
                                  <p:childTnLst>
                                    <p:set>
                                      <p:cBhvr>
                                        <p:cTn id="66" dur="1" fill="hold">
                                          <p:stCondLst>
                                            <p:cond delay="0"/>
                                          </p:stCondLst>
                                        </p:cTn>
                                        <p:tgtEl>
                                          <p:spTgt spid="179"/>
                                        </p:tgtEl>
                                        <p:attrNameLst>
                                          <p:attrName>style.visibility</p:attrName>
                                        </p:attrNameLst>
                                      </p:cBhvr>
                                      <p:to>
                                        <p:strVal val="visible"/>
                                      </p:to>
                                    </p:set>
                                    <p:animEffect transition="in" filter="barn(inHorizontal)">
                                      <p:cBhvr>
                                        <p:cTn id="67" dur="500"/>
                                        <p:tgtEl>
                                          <p:spTgt spid="17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80"/>
                                        </p:tgtEl>
                                        <p:attrNameLst>
                                          <p:attrName>style.visibility</p:attrName>
                                        </p:attrNameLst>
                                      </p:cBhvr>
                                      <p:to>
                                        <p:strVal val="visible"/>
                                      </p:to>
                                    </p:set>
                                    <p:animEffect transition="in" filter="blinds(horizontal)">
                                      <p:cBhvr>
                                        <p:cTn id="72" dur="500"/>
                                        <p:tgtEl>
                                          <p:spTgt spid="180"/>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181"/>
                                        </p:tgtEl>
                                        <p:attrNameLst>
                                          <p:attrName>style.visibility</p:attrName>
                                        </p:attrNameLst>
                                      </p:cBhvr>
                                      <p:to>
                                        <p:strVal val="visible"/>
                                      </p:to>
                                    </p:set>
                                    <p:animEffect transition="in" filter="blinds(horizontal)">
                                      <p:cBhvr>
                                        <p:cTn id="75" dur="5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animBg="1"/>
      <p:bldP spid="181" grpId="0" animBg="1"/>
      <p:bldP spid="21" grpId="0"/>
      <p:bldP spid="23" grpId="0"/>
      <p:bldP spid="23" grpId="1"/>
      <p:bldP spid="131" grpId="0" animBg="1"/>
      <p:bldP spid="132" grpId="0"/>
      <p:bldP spid="32" grpId="0"/>
      <p:bldP spid="32"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extBox 4"/>
          <p:cNvSpPr txBox="1">
            <a:spLocks noChangeArrowheads="1"/>
          </p:cNvSpPr>
          <p:nvPr/>
        </p:nvSpPr>
        <p:spPr bwMode="auto">
          <a:xfrm>
            <a:off x="122651" y="1539232"/>
            <a:ext cx="325916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2100">
                <a:solidFill>
                  <a:schemeClr val="tx1"/>
                </a:solidFill>
                <a:latin typeface="微软雅黑" charset="-122"/>
                <a:ea typeface="微软雅黑" charset="-122"/>
              </a:rPr>
              <a:t>MIPS</a:t>
            </a:r>
            <a:r>
              <a:rPr lang="zh-CN" altLang="en-US" sz="2100">
                <a:solidFill>
                  <a:schemeClr val="tx1"/>
                </a:solidFill>
                <a:latin typeface="微软雅黑" charset="-122"/>
                <a:ea typeface="微软雅黑" charset="-122"/>
              </a:rPr>
              <a:t>指令中的操作数</a:t>
            </a:r>
          </a:p>
        </p:txBody>
      </p:sp>
      <p:sp>
        <p:nvSpPr>
          <p:cNvPr id="21" name="TextBox 20"/>
          <p:cNvSpPr txBox="1"/>
          <p:nvPr/>
        </p:nvSpPr>
        <p:spPr>
          <a:xfrm>
            <a:off x="1386068" y="2196543"/>
            <a:ext cx="1805223" cy="369332"/>
          </a:xfrm>
          <a:prstGeom prst="rect">
            <a:avLst/>
          </a:prstGeom>
          <a:noFill/>
        </p:spPr>
        <p:txBody>
          <a:bodyPr>
            <a:spAutoFit/>
          </a:bodyPr>
          <a:lstStyle/>
          <a:p>
            <a:pPr>
              <a:defRPr/>
            </a:pPr>
            <a:r>
              <a:rPr lang="zh-CN" altLang="en-US" b="1" dirty="0">
                <a:solidFill>
                  <a:srgbClr val="C00000"/>
                </a:solidFill>
                <a:latin typeface="微软雅黑" charset="-122"/>
                <a:ea typeface="微软雅黑" charset="-122"/>
              </a:rPr>
              <a:t>寄存器数据指定</a:t>
            </a:r>
          </a:p>
        </p:txBody>
      </p:sp>
      <p:sp>
        <p:nvSpPr>
          <p:cNvPr id="67587" name="TextBox 22"/>
          <p:cNvSpPr txBox="1">
            <a:spLocks noChangeArrowheads="1"/>
          </p:cNvSpPr>
          <p:nvPr/>
        </p:nvSpPr>
        <p:spPr bwMode="auto">
          <a:xfrm>
            <a:off x="1389641" y="3488539"/>
            <a:ext cx="18016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dirty="0">
                <a:solidFill>
                  <a:srgbClr val="C00000"/>
                </a:solidFill>
                <a:latin typeface="微软雅黑" charset="-122"/>
                <a:ea typeface="微软雅黑" charset="-122"/>
              </a:rPr>
              <a:t>存储器数据指定</a:t>
            </a:r>
          </a:p>
        </p:txBody>
      </p:sp>
      <p:cxnSp>
        <p:nvCxnSpPr>
          <p:cNvPr id="25" name="直接连接符 24"/>
          <p:cNvCxnSpPr/>
          <p:nvPr/>
        </p:nvCxnSpPr>
        <p:spPr>
          <a:xfrm rot="5400000">
            <a:off x="-579314" y="3458174"/>
            <a:ext cx="3080548" cy="9526"/>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1" idx="1"/>
          </p:cNvCxnSpPr>
          <p:nvPr/>
        </p:nvCxnSpPr>
        <p:spPr>
          <a:xfrm flipH="1" flipV="1">
            <a:off x="972868" y="2369206"/>
            <a:ext cx="413200" cy="12003"/>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0800000" flipV="1">
            <a:off x="964532" y="3705261"/>
            <a:ext cx="412010"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5" name="AutoShape 14"/>
          <p:cNvSpPr>
            <a:spLocks noChangeArrowheads="1"/>
          </p:cNvSpPr>
          <p:nvPr/>
        </p:nvSpPr>
        <p:spPr bwMode="auto">
          <a:xfrm>
            <a:off x="3764057" y="2659757"/>
            <a:ext cx="4759547" cy="2204134"/>
          </a:xfrm>
          <a:prstGeom prst="wedgeRoundRectCallout">
            <a:avLst>
              <a:gd name="adj1" fmla="val -62644"/>
              <a:gd name="adj2" fmla="val -2782"/>
              <a:gd name="adj3" fmla="val 16667"/>
            </a:avLst>
          </a:prstGeom>
          <a:solidFill>
            <a:srgbClr val="0000BF"/>
          </a:solidFill>
          <a:ln w="38100">
            <a:solidFill>
              <a:schemeClr val="bg1"/>
            </a:solidFill>
            <a:miter lim="800000"/>
            <a:headEnd/>
            <a:tailEnd/>
          </a:ln>
          <a:effectLst>
            <a:outerShdw blurRad="40000" dist="20000" dir="5400000" rotWithShape="0">
              <a:srgbClr val="000000">
                <a:alpha val="37999"/>
              </a:srgbClr>
            </a:outerShdw>
          </a:effectLst>
        </p:spPr>
        <p:txBody>
          <a:bodyPr lIns="66990" tIns="33496" rIns="66990" bIns="33496"/>
          <a:lstStyle>
            <a:lvl1pPr defTabSz="1182688">
              <a:defRPr sz="2400" b="1">
                <a:solidFill>
                  <a:srgbClr val="FF0000"/>
                </a:solidFill>
                <a:latin typeface="Times New Roman" charset="0"/>
                <a:ea typeface="黑体" charset="-122"/>
              </a:defRPr>
            </a:lvl1pPr>
            <a:lvl2pPr marL="742950" indent="-285750" defTabSz="1182688">
              <a:defRPr sz="2400" b="1">
                <a:solidFill>
                  <a:srgbClr val="FF0000"/>
                </a:solidFill>
                <a:latin typeface="Times New Roman" charset="0"/>
                <a:ea typeface="黑体" charset="-122"/>
              </a:defRPr>
            </a:lvl2pPr>
            <a:lvl3pPr marL="1143000" indent="-228600" defTabSz="1182688">
              <a:defRPr sz="2400" b="1">
                <a:solidFill>
                  <a:srgbClr val="FF0000"/>
                </a:solidFill>
                <a:latin typeface="Times New Roman" charset="0"/>
                <a:ea typeface="黑体" charset="-122"/>
              </a:defRPr>
            </a:lvl3pPr>
            <a:lvl4pPr marL="1600200" indent="-228600" defTabSz="1182688">
              <a:defRPr sz="2400" b="1">
                <a:solidFill>
                  <a:srgbClr val="FF0000"/>
                </a:solidFill>
                <a:latin typeface="Times New Roman" charset="0"/>
                <a:ea typeface="黑体" charset="-122"/>
              </a:defRPr>
            </a:lvl4pPr>
            <a:lvl5pPr marL="2057400" indent="-228600" defTabSz="1182688">
              <a:defRPr sz="2400" b="1">
                <a:solidFill>
                  <a:srgbClr val="FF0000"/>
                </a:solidFill>
                <a:latin typeface="Times New Roman" charset="0"/>
                <a:ea typeface="黑体" charset="-122"/>
              </a:defRPr>
            </a:lvl5pPr>
            <a:lvl6pPr marL="2514600" indent="-228600" defTabSz="1182688"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1182688"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1182688"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1182688" eaLnBrk="0" fontAlgn="base" hangingPunct="0">
              <a:spcBef>
                <a:spcPct val="0"/>
              </a:spcBef>
              <a:spcAft>
                <a:spcPct val="0"/>
              </a:spcAft>
              <a:defRPr sz="2400" b="1">
                <a:solidFill>
                  <a:srgbClr val="FF0000"/>
                </a:solidFill>
                <a:latin typeface="Times New Roman" charset="0"/>
                <a:ea typeface="黑体" charset="-122"/>
              </a:defRPr>
            </a:lvl9pPr>
          </a:lstStyle>
          <a:p>
            <a:pPr eaLnBrk="1" hangingPunct="1">
              <a:lnSpc>
                <a:spcPct val="85000"/>
              </a:lnSpc>
              <a:spcBef>
                <a:spcPct val="25000"/>
              </a:spcBef>
              <a:buClr>
                <a:schemeClr val="tx2"/>
              </a:buClr>
              <a:buFont typeface="Wingdings" charset="2"/>
              <a:buNone/>
            </a:pPr>
            <a:r>
              <a:rPr lang="zh-CN" altLang="en-US">
                <a:solidFill>
                  <a:srgbClr val="000000"/>
                </a:solidFill>
                <a:latin typeface="微软雅黑" charset="-122"/>
                <a:ea typeface="微软雅黑" charset="-122"/>
              </a:rPr>
              <a:t> </a:t>
            </a:r>
            <a:endParaRPr kumimoji="1" lang="zh-CN" altLang="en-US">
              <a:solidFill>
                <a:schemeClr val="tx1"/>
              </a:solidFill>
              <a:latin typeface="Verdana" charset="0"/>
              <a:ea typeface="微软雅黑" charset="-122"/>
            </a:endParaRPr>
          </a:p>
        </p:txBody>
      </p:sp>
      <p:sp>
        <p:nvSpPr>
          <p:cNvPr id="136" name="TextBox 135"/>
          <p:cNvSpPr txBox="1">
            <a:spLocks noChangeArrowheads="1"/>
          </p:cNvSpPr>
          <p:nvPr/>
        </p:nvSpPr>
        <p:spPr bwMode="auto">
          <a:xfrm>
            <a:off x="3877180" y="2715723"/>
            <a:ext cx="4684529"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20000"/>
              </a:lnSpc>
              <a:buFont typeface="Wingdings" charset="2"/>
              <a:buChar char="Ø"/>
            </a:pPr>
            <a:r>
              <a:rPr lang="zh-CN" altLang="en-US" sz="1800">
                <a:solidFill>
                  <a:schemeClr val="bg1"/>
                </a:solidFill>
                <a:latin typeface="微软雅黑" charset="-122"/>
                <a:ea typeface="微软雅黑" charset="-122"/>
              </a:rPr>
              <a:t>只能通过</a:t>
            </a:r>
            <a:r>
              <a:rPr lang="en-US" altLang="zh-CN" sz="1800">
                <a:solidFill>
                  <a:srgbClr val="FFFF00"/>
                </a:solidFill>
                <a:latin typeface="微软雅黑" charset="-122"/>
                <a:ea typeface="微软雅黑" charset="-122"/>
              </a:rPr>
              <a:t>Load/Store</a:t>
            </a:r>
            <a:r>
              <a:rPr lang="zh-CN" altLang="en-US" sz="1800">
                <a:solidFill>
                  <a:schemeClr val="bg1"/>
                </a:solidFill>
                <a:latin typeface="微软雅黑" charset="-122"/>
                <a:ea typeface="微软雅黑" charset="-122"/>
              </a:rPr>
              <a:t>指令</a:t>
            </a:r>
            <a:r>
              <a:rPr lang="zh-CN" altLang="en-US" sz="1800">
                <a:solidFill>
                  <a:srgbClr val="FFFF00"/>
                </a:solidFill>
                <a:latin typeface="微软雅黑" charset="-122"/>
                <a:ea typeface="微软雅黑" charset="-122"/>
              </a:rPr>
              <a:t>访问存储器</a:t>
            </a:r>
            <a:r>
              <a:rPr lang="zh-CN" altLang="en-US" sz="1800">
                <a:solidFill>
                  <a:schemeClr val="bg1"/>
                </a:solidFill>
                <a:latin typeface="微软雅黑" charset="-122"/>
                <a:ea typeface="微软雅黑" charset="-122"/>
              </a:rPr>
              <a:t>数据</a:t>
            </a:r>
            <a:endParaRPr lang="en-US" altLang="zh-CN" sz="1800">
              <a:solidFill>
                <a:schemeClr val="bg1"/>
              </a:solidFill>
              <a:latin typeface="微软雅黑" charset="-122"/>
              <a:ea typeface="微软雅黑" charset="-122"/>
            </a:endParaRPr>
          </a:p>
          <a:p>
            <a:pPr>
              <a:lnSpc>
                <a:spcPct val="120000"/>
              </a:lnSpc>
              <a:buFont typeface="Wingdings" charset="2"/>
              <a:buChar char="Ø"/>
            </a:pPr>
            <a:r>
              <a:rPr lang="zh-CN" altLang="en-US" sz="1800">
                <a:solidFill>
                  <a:schemeClr val="bg1"/>
                </a:solidFill>
                <a:latin typeface="微软雅黑" charset="-122"/>
                <a:ea typeface="微软雅黑" charset="-122"/>
              </a:rPr>
              <a:t>字节编址，数据要求按</a:t>
            </a:r>
            <a:r>
              <a:rPr lang="zh-CN" altLang="en-US" sz="1800">
                <a:solidFill>
                  <a:srgbClr val="FFFF00"/>
                </a:solidFill>
                <a:latin typeface="微软雅黑" charset="-122"/>
                <a:ea typeface="微软雅黑" charset="-122"/>
              </a:rPr>
              <a:t>边界对齐</a:t>
            </a:r>
            <a:endParaRPr lang="en-US" altLang="zh-CN" sz="1800">
              <a:solidFill>
                <a:srgbClr val="FFFF00"/>
              </a:solidFill>
              <a:latin typeface="微软雅黑" charset="-122"/>
              <a:ea typeface="微软雅黑" charset="-122"/>
            </a:endParaRPr>
          </a:p>
          <a:p>
            <a:pPr>
              <a:lnSpc>
                <a:spcPct val="120000"/>
              </a:lnSpc>
              <a:buFont typeface="Wingdings" charset="2"/>
              <a:buChar char="Ø"/>
            </a:pPr>
            <a:r>
              <a:rPr lang="en-US" altLang="zh-CN" sz="1800">
                <a:solidFill>
                  <a:schemeClr val="bg1"/>
                </a:solidFill>
                <a:latin typeface="微软雅黑" charset="-122"/>
                <a:ea typeface="微软雅黑" charset="-122"/>
              </a:rPr>
              <a:t>Big Endian </a:t>
            </a:r>
            <a:r>
              <a:rPr lang="zh-CN" altLang="en-US" sz="1800">
                <a:solidFill>
                  <a:schemeClr val="bg1"/>
                </a:solidFill>
                <a:latin typeface="微软雅黑" charset="-122"/>
                <a:ea typeface="微软雅黑" charset="-122"/>
              </a:rPr>
              <a:t>（</a:t>
            </a:r>
            <a:r>
              <a:rPr lang="zh-CN" altLang="en-US" sz="1800">
                <a:solidFill>
                  <a:srgbClr val="FFFF00"/>
                </a:solidFill>
                <a:latin typeface="微软雅黑" charset="-122"/>
                <a:ea typeface="微软雅黑" charset="-122"/>
              </a:rPr>
              <a:t>大端方式</a:t>
            </a:r>
            <a:r>
              <a:rPr lang="zh-CN" altLang="en-US" sz="1800">
                <a:solidFill>
                  <a:schemeClr val="bg1"/>
                </a:solidFill>
                <a:latin typeface="微软雅黑" charset="-122"/>
                <a:ea typeface="微软雅黑" charset="-122"/>
              </a:rPr>
              <a:t>）</a:t>
            </a:r>
            <a:endParaRPr lang="en-US" altLang="zh-CN" sz="1800">
              <a:solidFill>
                <a:schemeClr val="bg1"/>
              </a:solidFill>
              <a:latin typeface="微软雅黑" charset="-122"/>
              <a:ea typeface="微软雅黑" charset="-122"/>
            </a:endParaRPr>
          </a:p>
          <a:p>
            <a:pPr>
              <a:lnSpc>
                <a:spcPct val="120000"/>
              </a:lnSpc>
              <a:buFont typeface="Wingdings" charset="2"/>
              <a:buChar char="Ø"/>
            </a:pPr>
            <a:r>
              <a:rPr lang="zh-CN" altLang="en-US" sz="1800">
                <a:solidFill>
                  <a:schemeClr val="bg1"/>
                </a:solidFill>
                <a:latin typeface="微软雅黑" charset="-122"/>
                <a:ea typeface="微软雅黑" charset="-122"/>
              </a:rPr>
              <a:t>可访问空间： </a:t>
            </a:r>
            <a:r>
              <a:rPr lang="en-US" altLang="zh-CN" sz="1800">
                <a:solidFill>
                  <a:schemeClr val="bg1"/>
                </a:solidFill>
                <a:latin typeface="微软雅黑" charset="-122"/>
                <a:ea typeface="微软雅黑" charset="-122"/>
              </a:rPr>
              <a:t>2</a:t>
            </a:r>
            <a:r>
              <a:rPr lang="en-US" altLang="zh-CN" sz="1800" baseline="30000">
                <a:solidFill>
                  <a:schemeClr val="bg1"/>
                </a:solidFill>
                <a:latin typeface="微软雅黑" charset="-122"/>
                <a:ea typeface="微软雅黑" charset="-122"/>
              </a:rPr>
              <a:t>32</a:t>
            </a:r>
            <a:r>
              <a:rPr lang="en-US" altLang="zh-CN" sz="1800">
                <a:solidFill>
                  <a:schemeClr val="bg1"/>
                </a:solidFill>
                <a:latin typeface="微软雅黑" charset="-122"/>
                <a:ea typeface="微软雅黑" charset="-122"/>
              </a:rPr>
              <a:t>bytes=4GB</a:t>
            </a:r>
          </a:p>
          <a:p>
            <a:pPr>
              <a:lnSpc>
                <a:spcPct val="120000"/>
              </a:lnSpc>
              <a:buFont typeface="Wingdings" charset="2"/>
              <a:buChar char="Ø"/>
            </a:pPr>
            <a:r>
              <a:rPr lang="zh-CN" altLang="en-US" sz="1800">
                <a:solidFill>
                  <a:srgbClr val="FFFF00"/>
                </a:solidFill>
                <a:latin typeface="微软雅黑" charset="-122"/>
                <a:ea typeface="微软雅黑" charset="-122"/>
              </a:rPr>
              <a:t>访存地址</a:t>
            </a:r>
            <a:r>
              <a:rPr lang="zh-CN" altLang="en-US" sz="1800">
                <a:solidFill>
                  <a:schemeClr val="bg1"/>
                </a:solidFill>
                <a:latin typeface="微软雅黑" charset="-122"/>
                <a:ea typeface="微软雅黑" charset="-122"/>
              </a:rPr>
              <a:t>通过一个</a:t>
            </a:r>
            <a:r>
              <a:rPr lang="en-US" altLang="zh-CN" sz="1800">
                <a:solidFill>
                  <a:schemeClr val="bg1"/>
                </a:solidFill>
                <a:latin typeface="微软雅黑" charset="-122"/>
                <a:ea typeface="微软雅黑" charset="-122"/>
              </a:rPr>
              <a:t>32</a:t>
            </a:r>
            <a:r>
              <a:rPr lang="zh-CN" altLang="en-US" sz="1800">
                <a:solidFill>
                  <a:schemeClr val="bg1"/>
                </a:solidFill>
                <a:latin typeface="微软雅黑" charset="-122"/>
                <a:ea typeface="微软雅黑" charset="-122"/>
              </a:rPr>
              <a:t>位寄存器内容加</a:t>
            </a:r>
            <a:r>
              <a:rPr lang="en-US" altLang="zh-CN" sz="1800">
                <a:solidFill>
                  <a:schemeClr val="bg1"/>
                </a:solidFill>
                <a:latin typeface="微软雅黑" charset="-122"/>
                <a:ea typeface="微软雅黑" charset="-122"/>
              </a:rPr>
              <a:t>16</a:t>
            </a:r>
            <a:r>
              <a:rPr lang="zh-CN" altLang="en-US" sz="1800">
                <a:solidFill>
                  <a:schemeClr val="bg1"/>
                </a:solidFill>
                <a:latin typeface="微软雅黑" charset="-122"/>
                <a:ea typeface="微软雅黑" charset="-122"/>
              </a:rPr>
              <a:t>位偏移量得到，</a:t>
            </a:r>
            <a:r>
              <a:rPr lang="en-US" altLang="zh-CN" sz="1800">
                <a:solidFill>
                  <a:schemeClr val="bg1"/>
                </a:solidFill>
                <a:latin typeface="微软雅黑" charset="-122"/>
                <a:ea typeface="微软雅黑" charset="-122"/>
              </a:rPr>
              <a:t> 16</a:t>
            </a:r>
            <a:r>
              <a:rPr lang="zh-CN" altLang="en-US" sz="1800">
                <a:solidFill>
                  <a:schemeClr val="bg1"/>
                </a:solidFill>
                <a:latin typeface="微软雅黑" charset="-122"/>
                <a:ea typeface="微软雅黑" charset="-122"/>
              </a:rPr>
              <a:t>位</a:t>
            </a:r>
            <a:r>
              <a:rPr lang="zh-CN" altLang="en-US" sz="1800">
                <a:solidFill>
                  <a:srgbClr val="FFFF00"/>
                </a:solidFill>
                <a:latin typeface="微软雅黑" charset="-122"/>
                <a:ea typeface="微软雅黑" charset="-122"/>
              </a:rPr>
              <a:t>偏移量</a:t>
            </a:r>
            <a:r>
              <a:rPr lang="zh-CN" altLang="en-US" sz="1800">
                <a:solidFill>
                  <a:schemeClr val="bg1"/>
                </a:solidFill>
                <a:latin typeface="微软雅黑" charset="-122"/>
                <a:ea typeface="微软雅黑" charset="-122"/>
              </a:rPr>
              <a:t>为</a:t>
            </a:r>
            <a:r>
              <a:rPr lang="zh-CN" altLang="en-US" sz="1800">
                <a:solidFill>
                  <a:srgbClr val="FFFF00"/>
                </a:solidFill>
                <a:latin typeface="微软雅黑" charset="-122"/>
                <a:ea typeface="微软雅黑" charset="-122"/>
              </a:rPr>
              <a:t>有符号整数</a:t>
            </a:r>
            <a:endParaRPr lang="en-US" altLang="zh-CN" sz="1800">
              <a:solidFill>
                <a:srgbClr val="FFFF00"/>
              </a:solidFill>
              <a:latin typeface="微软雅黑" charset="-122"/>
              <a:ea typeface="微软雅黑" charset="-122"/>
            </a:endParaRPr>
          </a:p>
        </p:txBody>
      </p:sp>
      <p:sp>
        <p:nvSpPr>
          <p:cNvPr id="12" name="TextBox 20"/>
          <p:cNvSpPr txBox="1"/>
          <p:nvPr/>
        </p:nvSpPr>
        <p:spPr>
          <a:xfrm>
            <a:off x="1347963" y="4825785"/>
            <a:ext cx="1805223" cy="369332"/>
          </a:xfrm>
          <a:prstGeom prst="rect">
            <a:avLst/>
          </a:prstGeom>
          <a:noFill/>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C00000"/>
                </a:solidFill>
                <a:latin typeface="微软雅黑" charset="-122"/>
                <a:ea typeface="微软雅黑" charset="-122"/>
              </a:rPr>
              <a:t>立即数</a:t>
            </a:r>
            <a:r>
              <a:rPr lang="en-US" altLang="zh-CN" sz="1800">
                <a:solidFill>
                  <a:srgbClr val="C00000"/>
                </a:solidFill>
                <a:latin typeface="微软雅黑" charset="-122"/>
                <a:ea typeface="微软雅黑" charset="-122"/>
              </a:rPr>
              <a:t>/</a:t>
            </a:r>
            <a:r>
              <a:rPr lang="zh-CN" altLang="en-US" sz="1800">
                <a:solidFill>
                  <a:srgbClr val="C00000"/>
                </a:solidFill>
                <a:latin typeface="微软雅黑" charset="-122"/>
                <a:ea typeface="微软雅黑" charset="-122"/>
              </a:rPr>
              <a:t>文本</a:t>
            </a:r>
            <a:r>
              <a:rPr lang="en-US" altLang="zh-CN" sz="1800">
                <a:solidFill>
                  <a:srgbClr val="C00000"/>
                </a:solidFill>
                <a:latin typeface="微软雅黑" charset="-122"/>
                <a:ea typeface="微软雅黑" charset="-122"/>
              </a:rPr>
              <a:t>/</a:t>
            </a:r>
            <a:r>
              <a:rPr lang="zh-CN" altLang="en-US" sz="1800">
                <a:solidFill>
                  <a:srgbClr val="C00000"/>
                </a:solidFill>
                <a:latin typeface="微软雅黑" charset="-122"/>
                <a:ea typeface="微软雅黑" charset="-122"/>
              </a:rPr>
              <a:t>位</a:t>
            </a:r>
          </a:p>
        </p:txBody>
      </p:sp>
      <p:cxnSp>
        <p:nvCxnSpPr>
          <p:cNvPr id="13" name="直接连接符 46"/>
          <p:cNvCxnSpPr/>
          <p:nvPr/>
        </p:nvCxnSpPr>
        <p:spPr>
          <a:xfrm rot="10800000" flipV="1">
            <a:off x="951434" y="5000830"/>
            <a:ext cx="412010"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7595" name="Rectangle 2"/>
          <p:cNvSpPr>
            <a:spLocks noGrp="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700" b="1">
                <a:solidFill>
                  <a:schemeClr val="bg1"/>
                </a:solidFill>
                <a:latin typeface="微软雅黑" charset="-122"/>
              </a:rPr>
              <a:t>3. </a:t>
            </a:r>
            <a:r>
              <a:rPr lang="zh-CN" altLang="en-US" sz="2700" b="1">
                <a:solidFill>
                  <a:schemeClr val="bg1"/>
                </a:solidFill>
                <a:latin typeface="微软雅黑" charset="-122"/>
              </a:rPr>
              <a:t>指令中的操作数</a:t>
            </a:r>
            <a:endParaRPr lang="en-US" altLang="zh-CN" sz="2700" b="1">
              <a:solidFill>
                <a:schemeClr val="bg1"/>
              </a:solidFill>
              <a:latin typeface="微软雅黑" charset="-122"/>
            </a:endParaRPr>
          </a:p>
        </p:txBody>
      </p:sp>
    </p:spTree>
    <p:extLst>
      <p:ext uri="{BB962C8B-B14F-4D97-AF65-F5344CB8AC3E}">
        <p14:creationId xmlns:p14="http://schemas.microsoft.com/office/powerpoint/2010/main" val="17959518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mph" presetSubtype="0" grpId="0" nodeType="withEffect">
                                  <p:stCondLst>
                                    <p:cond delay="0"/>
                                  </p:stCondLst>
                                  <p:childTnLst>
                                    <p:set>
                                      <p:cBhvr rctx="PPT">
                                        <p:cTn id="6" dur="indefinite"/>
                                        <p:tgtEl>
                                          <p:spTgt spid="21"/>
                                        </p:tgtEl>
                                        <p:attrNameLst>
                                          <p:attrName>style.opacity</p:attrName>
                                        </p:attrNameLst>
                                      </p:cBhvr>
                                      <p:to>
                                        <p:strVal val="0.05"/>
                                      </p:to>
                                    </p:set>
                                    <p:animEffect filter="image" prLst="opacity: 0.05">
                                      <p:cBhvr rctx="IE">
                                        <p:cTn id="7" dur="indefinite"/>
                                        <p:tgtEl>
                                          <p:spTgt spid="21"/>
                                        </p:tgtEl>
                                      </p:cBhvr>
                                    </p:animEffect>
                                  </p:childTnLst>
                                </p:cTn>
                              </p:par>
                              <p:par>
                                <p:cTn id="8" presetID="9" presetClass="emph" presetSubtype="0" nodeType="withEffect">
                                  <p:stCondLst>
                                    <p:cond delay="0"/>
                                  </p:stCondLst>
                                  <p:childTnLst>
                                    <p:set>
                                      <p:cBhvr rctx="PPT">
                                        <p:cTn id="9" dur="indefinite"/>
                                        <p:tgtEl>
                                          <p:spTgt spid="45"/>
                                        </p:tgtEl>
                                        <p:attrNameLst>
                                          <p:attrName>style.opacity</p:attrName>
                                        </p:attrNameLst>
                                      </p:cBhvr>
                                      <p:to>
                                        <p:strVal val="0.1"/>
                                      </p:to>
                                    </p:set>
                                    <p:animEffect filter="image" prLst="opacity: 0.1">
                                      <p:cBhvr rctx="IE">
                                        <p:cTn id="10" dur="indefinite"/>
                                        <p:tgtEl>
                                          <p:spTgt spid="45"/>
                                        </p:tgtEl>
                                      </p:cBhvr>
                                    </p:animEffect>
                                  </p:childTnLst>
                                </p:cTn>
                              </p:par>
                              <p:par>
                                <p:cTn id="11" presetID="9" presetClass="emph" presetSubtype="0" grpId="0" nodeType="withEffect">
                                  <p:stCondLst>
                                    <p:cond delay="0"/>
                                  </p:stCondLst>
                                  <p:childTnLst>
                                    <p:set>
                                      <p:cBhvr rctx="PPT">
                                        <p:cTn id="12" dur="indefinite"/>
                                        <p:tgtEl>
                                          <p:spTgt spid="12"/>
                                        </p:tgtEl>
                                        <p:attrNameLst>
                                          <p:attrName>style.opacity</p:attrName>
                                        </p:attrNameLst>
                                      </p:cBhvr>
                                      <p:to>
                                        <p:strVal val="0.05"/>
                                      </p:to>
                                    </p:set>
                                    <p:animEffect filter="image" prLst="opacity: 0.05">
                                      <p:cBhvr rctx="IE">
                                        <p:cTn id="13" dur="indefinite"/>
                                        <p:tgtEl>
                                          <p:spTgt spid="1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35"/>
                                        </p:tgtEl>
                                        <p:attrNameLst>
                                          <p:attrName>style.visibility</p:attrName>
                                        </p:attrNameLst>
                                      </p:cBhvr>
                                      <p:to>
                                        <p:strVal val="visible"/>
                                      </p:to>
                                    </p:set>
                                    <p:anim calcmode="lin" valueType="num">
                                      <p:cBhvr additive="base">
                                        <p:cTn id="18" dur="500" fill="hold"/>
                                        <p:tgtEl>
                                          <p:spTgt spid="135"/>
                                        </p:tgtEl>
                                        <p:attrNameLst>
                                          <p:attrName>ppt_x</p:attrName>
                                        </p:attrNameLst>
                                      </p:cBhvr>
                                      <p:tavLst>
                                        <p:tav tm="0">
                                          <p:val>
                                            <p:strVal val="#ppt_x"/>
                                          </p:val>
                                        </p:tav>
                                        <p:tav tm="100000">
                                          <p:val>
                                            <p:strVal val="#ppt_x"/>
                                          </p:val>
                                        </p:tav>
                                      </p:tavLst>
                                    </p:anim>
                                    <p:anim calcmode="lin" valueType="num">
                                      <p:cBhvr additive="base">
                                        <p:cTn id="19" dur="500" fill="hold"/>
                                        <p:tgtEl>
                                          <p:spTgt spid="135"/>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35" grpId="0" animBg="1"/>
      <p:bldP spid="136" grpId="0"/>
      <p:bldP spid="1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a:spLocks noChangeArrowheads="1"/>
          </p:cNvSpPr>
          <p:nvPr/>
        </p:nvSpPr>
        <p:spPr bwMode="auto">
          <a:xfrm>
            <a:off x="1365825" y="3184370"/>
            <a:ext cx="22255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dirty="0">
                <a:solidFill>
                  <a:srgbClr val="C00000"/>
                </a:solidFill>
                <a:latin typeface="微软雅黑" charset="-122"/>
                <a:ea typeface="微软雅黑" charset="-122"/>
              </a:rPr>
              <a:t>条件分支指令</a:t>
            </a:r>
          </a:p>
        </p:txBody>
      </p:sp>
      <p:sp>
        <p:nvSpPr>
          <p:cNvPr id="73730" name="Rectangle 2"/>
          <p:cNvSpPr>
            <a:spLocks noGrp="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700" b="1">
                <a:solidFill>
                  <a:schemeClr val="bg1"/>
                </a:solidFill>
                <a:latin typeface="微软雅黑" charset="-122"/>
              </a:rPr>
              <a:t>4. </a:t>
            </a:r>
            <a:r>
              <a:rPr lang="zh-CN" altLang="en-US" sz="2700" b="1">
                <a:solidFill>
                  <a:schemeClr val="bg1"/>
                </a:solidFill>
                <a:latin typeface="微软雅黑" charset="-122"/>
              </a:rPr>
              <a:t>指令类型</a:t>
            </a:r>
            <a:endParaRPr lang="en-US" altLang="zh-CN" sz="2700" b="1">
              <a:solidFill>
                <a:schemeClr val="bg1"/>
              </a:solidFill>
              <a:latin typeface="微软雅黑" charset="-122"/>
            </a:endParaRPr>
          </a:p>
        </p:txBody>
      </p:sp>
      <p:sp>
        <p:nvSpPr>
          <p:cNvPr id="73731" name="TextBox 4"/>
          <p:cNvSpPr txBox="1">
            <a:spLocks noChangeArrowheads="1"/>
          </p:cNvSpPr>
          <p:nvPr/>
        </p:nvSpPr>
        <p:spPr bwMode="auto">
          <a:xfrm>
            <a:off x="122651" y="764704"/>
            <a:ext cx="325916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2100">
                <a:solidFill>
                  <a:schemeClr val="tx1"/>
                </a:solidFill>
                <a:latin typeface="微软雅黑" charset="-122"/>
                <a:ea typeface="微软雅黑" charset="-122"/>
              </a:rPr>
              <a:t>MIPS</a:t>
            </a:r>
            <a:r>
              <a:rPr lang="zh-CN" altLang="en-US" sz="2100">
                <a:solidFill>
                  <a:schemeClr val="tx1"/>
                </a:solidFill>
                <a:latin typeface="微软雅黑" charset="-122"/>
                <a:ea typeface="微软雅黑" charset="-122"/>
              </a:rPr>
              <a:t>指令类型</a:t>
            </a:r>
          </a:p>
        </p:txBody>
      </p:sp>
      <p:sp>
        <p:nvSpPr>
          <p:cNvPr id="73732" name="TextBox 20"/>
          <p:cNvSpPr txBox="1">
            <a:spLocks noChangeArrowheads="1"/>
          </p:cNvSpPr>
          <p:nvPr/>
        </p:nvSpPr>
        <p:spPr bwMode="auto">
          <a:xfrm>
            <a:off x="1386068" y="1422015"/>
            <a:ext cx="20529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C00000"/>
                </a:solidFill>
                <a:latin typeface="微软雅黑" charset="-122"/>
                <a:ea typeface="微软雅黑" charset="-122"/>
              </a:rPr>
              <a:t>算术逻辑运算指令</a:t>
            </a:r>
          </a:p>
        </p:txBody>
      </p:sp>
      <p:sp>
        <p:nvSpPr>
          <p:cNvPr id="22" name="TextBox 21"/>
          <p:cNvSpPr txBox="1">
            <a:spLocks noChangeArrowheads="1"/>
          </p:cNvSpPr>
          <p:nvPr/>
        </p:nvSpPr>
        <p:spPr bwMode="auto">
          <a:xfrm>
            <a:off x="1403931" y="2313909"/>
            <a:ext cx="17683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dirty="0">
                <a:solidFill>
                  <a:srgbClr val="C00000"/>
                </a:solidFill>
                <a:latin typeface="微软雅黑" charset="-122"/>
                <a:ea typeface="微软雅黑" charset="-122"/>
              </a:rPr>
              <a:t>数据传输指令</a:t>
            </a:r>
          </a:p>
        </p:txBody>
      </p:sp>
      <p:sp>
        <p:nvSpPr>
          <p:cNvPr id="23" name="TextBox 22"/>
          <p:cNvSpPr txBox="1">
            <a:spLocks noChangeArrowheads="1"/>
          </p:cNvSpPr>
          <p:nvPr/>
        </p:nvSpPr>
        <p:spPr bwMode="auto">
          <a:xfrm>
            <a:off x="1376542" y="4047685"/>
            <a:ext cx="20624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dirty="0">
                <a:solidFill>
                  <a:srgbClr val="C00000"/>
                </a:solidFill>
                <a:latin typeface="微软雅黑" charset="-122"/>
                <a:ea typeface="微软雅黑" charset="-122"/>
              </a:rPr>
              <a:t>无条件跳转指令</a:t>
            </a:r>
          </a:p>
        </p:txBody>
      </p:sp>
      <p:cxnSp>
        <p:nvCxnSpPr>
          <p:cNvPr id="25" name="直接连接符 24"/>
          <p:cNvCxnSpPr/>
          <p:nvPr/>
        </p:nvCxnSpPr>
        <p:spPr>
          <a:xfrm rot="5400000">
            <a:off x="-579314" y="2683646"/>
            <a:ext cx="3080548" cy="9526"/>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73732" idx="1"/>
          </p:cNvCxnSpPr>
          <p:nvPr/>
        </p:nvCxnSpPr>
        <p:spPr>
          <a:xfrm flipH="1" flipV="1">
            <a:off x="972868" y="1594678"/>
            <a:ext cx="413200" cy="12003"/>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10800000" flipV="1">
            <a:off x="966914" y="2490144"/>
            <a:ext cx="413201"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0800000" flipV="1">
            <a:off x="964532" y="4213203"/>
            <a:ext cx="412010"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flipV="1">
            <a:off x="966914" y="3385611"/>
            <a:ext cx="413201"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 name="_s1031"/>
          <p:cNvSpPr>
            <a:spLocks noChangeArrowheads="1"/>
          </p:cNvSpPr>
          <p:nvPr/>
        </p:nvSpPr>
        <p:spPr bwMode="auto">
          <a:xfrm>
            <a:off x="3706899" y="1358903"/>
            <a:ext cx="4857191" cy="342765"/>
          </a:xfrm>
          <a:prstGeom prst="roundRect">
            <a:avLst>
              <a:gd name="adj" fmla="val 16667"/>
            </a:avLst>
          </a:prstGeom>
          <a:solidFill>
            <a:srgbClr val="00B050"/>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67509" tIns="35105" rIns="67509" bIns="35105">
            <a:spAutoFit/>
          </a:bodyPr>
          <a:lstStyle>
            <a:lvl1pPr marL="342900" indent="-3429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90000"/>
              </a:lnSpc>
            </a:pPr>
            <a:r>
              <a:rPr lang="en-US" altLang="zh-CN" sz="1725">
                <a:solidFill>
                  <a:schemeClr val="bg1"/>
                </a:solidFill>
                <a:ea typeface="微软雅黑" charset="-122"/>
              </a:rPr>
              <a:t>add, sub, multiply, divide, and, or, xor,….</a:t>
            </a:r>
          </a:p>
        </p:txBody>
      </p:sp>
      <p:sp>
        <p:nvSpPr>
          <p:cNvPr id="18" name="Rectangle 3"/>
          <p:cNvSpPr txBox="1">
            <a:spLocks noChangeArrowheads="1"/>
          </p:cNvSpPr>
          <p:nvPr/>
        </p:nvSpPr>
        <p:spPr bwMode="auto">
          <a:xfrm>
            <a:off x="972868" y="4522891"/>
            <a:ext cx="7704856" cy="2000510"/>
          </a:xfrm>
          <a:prstGeom prst="rect">
            <a:avLst/>
          </a:prstGeom>
          <a:ln/>
        </p:spPr>
        <p:style>
          <a:lnRef idx="2">
            <a:schemeClr val="accent5"/>
          </a:lnRef>
          <a:fillRef idx="1">
            <a:schemeClr val="lt1"/>
          </a:fillRef>
          <a:effectRef idx="0">
            <a:schemeClr val="accent5"/>
          </a:effectRef>
          <a:fontRef idx="minor">
            <a:schemeClr val="dk1"/>
          </a:fontRef>
        </p:style>
        <p:txBody>
          <a:bodyPr lIns="67875" tIns="33342" rIns="67875" bIns="33342"/>
          <a:lstStyle>
            <a:lvl1pPr marL="342900" indent="-342900">
              <a:tabLst>
                <a:tab pos="1828800" algn="l"/>
                <a:tab pos="3429000" algn="l"/>
                <a:tab pos="5143500" algn="l"/>
              </a:tabLst>
              <a:defRPr sz="2400" b="1">
                <a:solidFill>
                  <a:srgbClr val="FF0000"/>
                </a:solidFill>
                <a:latin typeface="Times New Roman" charset="0"/>
                <a:ea typeface="黑体" charset="-122"/>
              </a:defRPr>
            </a:lvl1pPr>
            <a:lvl2pPr marL="742950" indent="-285750">
              <a:tabLst>
                <a:tab pos="1828800" algn="l"/>
                <a:tab pos="3429000" algn="l"/>
                <a:tab pos="5143500" algn="l"/>
              </a:tabLst>
              <a:defRPr sz="2400" b="1">
                <a:solidFill>
                  <a:srgbClr val="FF0000"/>
                </a:solidFill>
                <a:latin typeface="Times New Roman" charset="0"/>
                <a:ea typeface="黑体" charset="-122"/>
              </a:defRPr>
            </a:lvl2pPr>
            <a:lvl3pPr marL="1143000" indent="-228600">
              <a:tabLst>
                <a:tab pos="1828800" algn="l"/>
                <a:tab pos="3429000" algn="l"/>
                <a:tab pos="5143500" algn="l"/>
              </a:tabLst>
              <a:defRPr sz="2400" b="1">
                <a:solidFill>
                  <a:srgbClr val="FF0000"/>
                </a:solidFill>
                <a:latin typeface="Times New Roman" charset="0"/>
                <a:ea typeface="黑体" charset="-122"/>
              </a:defRPr>
            </a:lvl3pPr>
            <a:lvl4pPr marL="1600200" indent="-228600">
              <a:tabLst>
                <a:tab pos="1828800" algn="l"/>
                <a:tab pos="3429000" algn="l"/>
                <a:tab pos="5143500" algn="l"/>
              </a:tabLst>
              <a:defRPr sz="2400" b="1">
                <a:solidFill>
                  <a:srgbClr val="FF0000"/>
                </a:solidFill>
                <a:latin typeface="Times New Roman" charset="0"/>
                <a:ea typeface="黑体" charset="-122"/>
              </a:defRPr>
            </a:lvl4pPr>
            <a:lvl5pPr marL="2057400" indent="-228600">
              <a:tabLst>
                <a:tab pos="1828800" algn="l"/>
                <a:tab pos="3429000" algn="l"/>
                <a:tab pos="5143500" algn="l"/>
              </a:tabLst>
              <a:defRPr sz="2400" b="1">
                <a:solidFill>
                  <a:srgbClr val="FF0000"/>
                </a:solidFill>
                <a:latin typeface="Times New Roman" charset="0"/>
                <a:ea typeface="黑体" charset="-122"/>
              </a:defRPr>
            </a:lvl5pPr>
            <a:lvl6pPr marL="2514600" indent="-228600" eaLnBrk="0" fontAlgn="base" hangingPunct="0">
              <a:spcBef>
                <a:spcPct val="0"/>
              </a:spcBef>
              <a:spcAft>
                <a:spcPct val="0"/>
              </a:spcAft>
              <a:tabLst>
                <a:tab pos="1828800" algn="l"/>
                <a:tab pos="3429000" algn="l"/>
                <a:tab pos="5143500" algn="l"/>
              </a:tabLst>
              <a:defRPr sz="2400" b="1">
                <a:solidFill>
                  <a:srgbClr val="FF0000"/>
                </a:solidFill>
                <a:latin typeface="Times New Roman" charset="0"/>
                <a:ea typeface="黑体" charset="-122"/>
              </a:defRPr>
            </a:lvl6pPr>
            <a:lvl7pPr marL="2971800" indent="-228600" eaLnBrk="0" fontAlgn="base" hangingPunct="0">
              <a:spcBef>
                <a:spcPct val="0"/>
              </a:spcBef>
              <a:spcAft>
                <a:spcPct val="0"/>
              </a:spcAft>
              <a:tabLst>
                <a:tab pos="1828800" algn="l"/>
                <a:tab pos="3429000" algn="l"/>
                <a:tab pos="5143500" algn="l"/>
              </a:tabLst>
              <a:defRPr sz="2400" b="1">
                <a:solidFill>
                  <a:srgbClr val="FF0000"/>
                </a:solidFill>
                <a:latin typeface="Times New Roman" charset="0"/>
                <a:ea typeface="黑体" charset="-122"/>
              </a:defRPr>
            </a:lvl7pPr>
            <a:lvl8pPr marL="3429000" indent="-228600" eaLnBrk="0" fontAlgn="base" hangingPunct="0">
              <a:spcBef>
                <a:spcPct val="0"/>
              </a:spcBef>
              <a:spcAft>
                <a:spcPct val="0"/>
              </a:spcAft>
              <a:tabLst>
                <a:tab pos="1828800" algn="l"/>
                <a:tab pos="3429000" algn="l"/>
                <a:tab pos="5143500" algn="l"/>
              </a:tabLst>
              <a:defRPr sz="2400" b="1">
                <a:solidFill>
                  <a:srgbClr val="FF0000"/>
                </a:solidFill>
                <a:latin typeface="Times New Roman" charset="0"/>
                <a:ea typeface="黑体" charset="-122"/>
              </a:defRPr>
            </a:lvl8pPr>
            <a:lvl9pPr marL="3886200" indent="-228600" eaLnBrk="0" fontAlgn="base" hangingPunct="0">
              <a:spcBef>
                <a:spcPct val="0"/>
              </a:spcBef>
              <a:spcAft>
                <a:spcPct val="0"/>
              </a:spcAft>
              <a:tabLst>
                <a:tab pos="1828800" algn="l"/>
                <a:tab pos="3429000" algn="l"/>
                <a:tab pos="5143500" algn="l"/>
              </a:tabLst>
              <a:defRPr sz="2400" b="1">
                <a:solidFill>
                  <a:srgbClr val="FF0000"/>
                </a:solidFill>
                <a:latin typeface="Times New Roman" charset="0"/>
                <a:ea typeface="黑体" charset="-122"/>
              </a:defRPr>
            </a:lvl9pPr>
          </a:lstStyle>
          <a:p>
            <a:pPr>
              <a:buFont typeface="Wingdings" charset="2"/>
              <a:buNone/>
            </a:pPr>
            <a:r>
              <a:rPr kumimoji="1" lang="en-US" altLang="zh-CN" sz="1500" i="1" u="sng" dirty="0">
                <a:solidFill>
                  <a:srgbClr val="CC0000"/>
                </a:solidFill>
                <a:latin typeface="微软雅黑" charset="-122"/>
              </a:rPr>
              <a:t>Instruction           Example              Meaning	                Comments                     </a:t>
            </a:r>
          </a:p>
          <a:p>
            <a:pPr>
              <a:buFont typeface="Wingdings" charset="2"/>
              <a:buNone/>
            </a:pPr>
            <a:r>
              <a:rPr kumimoji="1" lang="en-US" altLang="zh-CN" sz="1500" dirty="0">
                <a:solidFill>
                  <a:schemeClr val="tx1"/>
                </a:solidFill>
                <a:latin typeface="微软雅黑" charset="-122"/>
              </a:rPr>
              <a:t>add                   </a:t>
            </a:r>
            <a:r>
              <a:rPr kumimoji="1" lang="en-US" altLang="zh-CN" sz="1500" dirty="0" err="1">
                <a:solidFill>
                  <a:schemeClr val="tx1"/>
                </a:solidFill>
                <a:latin typeface="微软雅黑" charset="-122"/>
              </a:rPr>
              <a:t>add</a:t>
            </a:r>
            <a:r>
              <a:rPr kumimoji="1" lang="en-US" altLang="zh-CN" sz="1500" dirty="0">
                <a:solidFill>
                  <a:schemeClr val="tx1"/>
                </a:solidFill>
                <a:latin typeface="微软雅黑" charset="-122"/>
              </a:rPr>
              <a:t> $1,$2,$3        $1 = $2 + $3       3 operands; </a:t>
            </a:r>
            <a:r>
              <a:rPr kumimoji="1" lang="en-US" altLang="zh-CN" sz="1500" dirty="0" err="1">
                <a:solidFill>
                  <a:schemeClr val="tx1"/>
                </a:solidFill>
                <a:latin typeface="微软雅黑" charset="-122"/>
              </a:rPr>
              <a:t>excep</a:t>
            </a:r>
            <a:r>
              <a:rPr kumimoji="1" lang="en-US" altLang="zh-CN" sz="1500" dirty="0">
                <a:solidFill>
                  <a:schemeClr val="tx1"/>
                </a:solidFill>
                <a:latin typeface="微软雅黑" charset="-122"/>
              </a:rPr>
              <a:t>. possible</a:t>
            </a:r>
          </a:p>
          <a:p>
            <a:pPr>
              <a:buFont typeface="Wingdings" charset="2"/>
              <a:buNone/>
            </a:pPr>
            <a:r>
              <a:rPr kumimoji="1" lang="en-US" altLang="zh-CN" sz="1500" dirty="0">
                <a:solidFill>
                  <a:schemeClr val="tx1"/>
                </a:solidFill>
                <a:latin typeface="微软雅黑" charset="-122"/>
              </a:rPr>
              <a:t>subtract            sub $1,$2,$3         $1 = $2 – $3       3 operands; </a:t>
            </a:r>
            <a:r>
              <a:rPr kumimoji="1" lang="en-US" altLang="zh-CN" sz="1500" dirty="0" err="1">
                <a:solidFill>
                  <a:schemeClr val="tx1"/>
                </a:solidFill>
                <a:latin typeface="微软雅黑" charset="-122"/>
              </a:rPr>
              <a:t>excep</a:t>
            </a:r>
            <a:r>
              <a:rPr kumimoji="1" lang="en-US" altLang="zh-CN" sz="1500" dirty="0">
                <a:solidFill>
                  <a:schemeClr val="tx1"/>
                </a:solidFill>
                <a:latin typeface="微软雅黑" charset="-122"/>
              </a:rPr>
              <a:t>. possible</a:t>
            </a:r>
          </a:p>
          <a:p>
            <a:pPr>
              <a:buFont typeface="Wingdings" charset="2"/>
              <a:buNone/>
            </a:pPr>
            <a:r>
              <a:rPr kumimoji="1" lang="en-US" altLang="zh-CN" sz="1500" dirty="0">
                <a:solidFill>
                  <a:schemeClr val="tx1"/>
                </a:solidFill>
                <a:latin typeface="微软雅黑" charset="-122"/>
              </a:rPr>
              <a:t>add </a:t>
            </a:r>
            <a:r>
              <a:rPr kumimoji="1" lang="en-US" altLang="zh-CN" sz="1500" dirty="0" err="1">
                <a:solidFill>
                  <a:schemeClr val="tx1"/>
                </a:solidFill>
                <a:latin typeface="微软雅黑" charset="-122"/>
              </a:rPr>
              <a:t>immed</a:t>
            </a:r>
            <a:r>
              <a:rPr kumimoji="1" lang="en-US" altLang="zh-CN" sz="1500" dirty="0">
                <a:solidFill>
                  <a:schemeClr val="tx1"/>
                </a:solidFill>
                <a:latin typeface="微软雅黑" charset="-122"/>
              </a:rPr>
              <a:t>.      </a:t>
            </a:r>
            <a:r>
              <a:rPr kumimoji="1" lang="en-US" altLang="zh-CN" sz="1500" dirty="0" err="1">
                <a:solidFill>
                  <a:schemeClr val="tx1"/>
                </a:solidFill>
                <a:latin typeface="微软雅黑" charset="-122"/>
              </a:rPr>
              <a:t>addi</a:t>
            </a:r>
            <a:r>
              <a:rPr kumimoji="1" lang="en-US" altLang="zh-CN" sz="1500" dirty="0">
                <a:solidFill>
                  <a:schemeClr val="tx1"/>
                </a:solidFill>
                <a:latin typeface="微软雅黑" charset="-122"/>
              </a:rPr>
              <a:t> $1,$2,100     $1 = $2 + 100     + constant; </a:t>
            </a:r>
            <a:r>
              <a:rPr kumimoji="1" lang="en-US" altLang="zh-CN" sz="1500" dirty="0" err="1">
                <a:solidFill>
                  <a:schemeClr val="tx1"/>
                </a:solidFill>
                <a:latin typeface="微软雅黑" charset="-122"/>
              </a:rPr>
              <a:t>excep</a:t>
            </a:r>
            <a:r>
              <a:rPr kumimoji="1" lang="en-US" altLang="zh-CN" sz="1500" dirty="0">
                <a:solidFill>
                  <a:schemeClr val="tx1"/>
                </a:solidFill>
                <a:latin typeface="微软雅黑" charset="-122"/>
              </a:rPr>
              <a:t>. Possible</a:t>
            </a:r>
          </a:p>
          <a:p>
            <a:pPr>
              <a:buFont typeface="Wingdings" charset="2"/>
              <a:buNone/>
            </a:pPr>
            <a:endParaRPr kumimoji="1" lang="en-US" altLang="zh-CN" sz="1500" dirty="0">
              <a:solidFill>
                <a:schemeClr val="tx1"/>
              </a:solidFill>
              <a:latin typeface="微软雅黑" charset="-122"/>
            </a:endParaRPr>
          </a:p>
          <a:p>
            <a:r>
              <a:rPr kumimoji="1" lang="en-US" altLang="zh-CN" sz="1500" dirty="0">
                <a:solidFill>
                  <a:schemeClr val="tx1"/>
                </a:solidFill>
                <a:latin typeface="微软雅黑" charset="-122"/>
              </a:rPr>
              <a:t>multiply            </a:t>
            </a:r>
            <a:r>
              <a:rPr kumimoji="1" lang="en-US" altLang="zh-CN" sz="1500" dirty="0" err="1">
                <a:solidFill>
                  <a:schemeClr val="tx1"/>
                </a:solidFill>
                <a:latin typeface="微软雅黑" charset="-122"/>
              </a:rPr>
              <a:t>mult</a:t>
            </a:r>
            <a:r>
              <a:rPr kumimoji="1" lang="en-US" altLang="zh-CN" sz="1500" dirty="0">
                <a:solidFill>
                  <a:schemeClr val="tx1"/>
                </a:solidFill>
                <a:latin typeface="微软雅黑" charset="-122"/>
              </a:rPr>
              <a:t> $2,$3            Hi, Lo = $2×$3       64-bit signed product</a:t>
            </a:r>
          </a:p>
          <a:p>
            <a:r>
              <a:rPr kumimoji="1" lang="en-US" altLang="zh-CN" sz="1500" dirty="0">
                <a:solidFill>
                  <a:schemeClr val="tx1"/>
                </a:solidFill>
                <a:latin typeface="微软雅黑" charset="-122"/>
              </a:rPr>
              <a:t>divide                 div $2,$3             Lo = $2 ÷ $3             Lo = quotient, </a:t>
            </a:r>
          </a:p>
          <a:p>
            <a:r>
              <a:rPr kumimoji="1" lang="en-US" altLang="zh-CN" sz="1500" dirty="0">
                <a:solidFill>
                  <a:schemeClr val="tx1"/>
                </a:solidFill>
                <a:latin typeface="微软雅黑" charset="-122"/>
              </a:rPr>
              <a:t>                                                       Hi = $2 mod $3        Hi = remainder </a:t>
            </a:r>
          </a:p>
          <a:p>
            <a:r>
              <a:rPr kumimoji="1" lang="en-US" altLang="zh-CN" sz="1500" dirty="0">
                <a:solidFill>
                  <a:schemeClr val="tx1"/>
                </a:solidFill>
                <a:latin typeface="微软雅黑" charset="-122"/>
              </a:rPr>
              <a:t>		</a:t>
            </a:r>
          </a:p>
        </p:txBody>
      </p:sp>
    </p:spTree>
    <p:extLst>
      <p:ext uri="{BB962C8B-B14F-4D97-AF65-F5344CB8AC3E}">
        <p14:creationId xmlns:p14="http://schemas.microsoft.com/office/powerpoint/2010/main" val="18382951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mph" presetSubtype="0" grpId="0" nodeType="clickEffect">
                                  <p:stCondLst>
                                    <p:cond delay="0"/>
                                  </p:stCondLst>
                                  <p:iterate type="lt">
                                    <p:tmAbs val="0"/>
                                  </p:iterate>
                                  <p:childTnLst>
                                    <p:set>
                                      <p:cBhvr rctx="PPT">
                                        <p:cTn id="6" dur="indefinite"/>
                                        <p:tgtEl>
                                          <p:spTgt spid="22"/>
                                        </p:tgtEl>
                                        <p:attrNameLst>
                                          <p:attrName>style.opacity</p:attrName>
                                        </p:attrNameLst>
                                      </p:cBhvr>
                                      <p:to>
                                        <p:strVal val="0.05"/>
                                      </p:to>
                                    </p:set>
                                    <p:animEffect filter="image" prLst="opacity: 0.05">
                                      <p:cBhvr rctx="IE">
                                        <p:cTn id="7" dur="indefinite"/>
                                        <p:tgtEl>
                                          <p:spTgt spid="22"/>
                                        </p:tgtEl>
                                      </p:cBhvr>
                                    </p:animEffect>
                                  </p:childTnLst>
                                </p:cTn>
                              </p:par>
                              <p:par>
                                <p:cTn id="8" presetID="9" presetClass="emph" presetSubtype="0" grpId="0" nodeType="withEffect">
                                  <p:stCondLst>
                                    <p:cond delay="0"/>
                                  </p:stCondLst>
                                  <p:childTnLst>
                                    <p:set>
                                      <p:cBhvr rctx="PPT">
                                        <p:cTn id="9" dur="indefinite"/>
                                        <p:tgtEl>
                                          <p:spTgt spid="13"/>
                                        </p:tgtEl>
                                        <p:attrNameLst>
                                          <p:attrName>style.opacity</p:attrName>
                                        </p:attrNameLst>
                                      </p:cBhvr>
                                      <p:to>
                                        <p:strVal val="0.05"/>
                                      </p:to>
                                    </p:set>
                                    <p:animEffect filter="image" prLst="opacity: 0.05">
                                      <p:cBhvr rctx="IE">
                                        <p:cTn id="10" dur="indefinite"/>
                                        <p:tgtEl>
                                          <p:spTgt spid="13"/>
                                        </p:tgtEl>
                                      </p:cBhvr>
                                    </p:animEffect>
                                  </p:childTnLst>
                                </p:cTn>
                              </p:par>
                              <p:par>
                                <p:cTn id="11" presetID="9" presetClass="emph" presetSubtype="0" grpId="0" nodeType="withEffect">
                                  <p:stCondLst>
                                    <p:cond delay="0"/>
                                  </p:stCondLst>
                                  <p:iterate type="lt">
                                    <p:tmAbs val="0"/>
                                  </p:iterate>
                                  <p:childTnLst>
                                    <p:set>
                                      <p:cBhvr rctx="PPT">
                                        <p:cTn id="12" dur="indefinite"/>
                                        <p:tgtEl>
                                          <p:spTgt spid="23"/>
                                        </p:tgtEl>
                                        <p:attrNameLst>
                                          <p:attrName>style.opacity</p:attrName>
                                        </p:attrNameLst>
                                      </p:cBhvr>
                                      <p:to>
                                        <p:strVal val="0.05"/>
                                      </p:to>
                                    </p:set>
                                    <p:animEffect filter="image" prLst="opacity: 0.05">
                                      <p:cBhvr rctx="IE">
                                        <p:cTn id="13" dur="indefinite"/>
                                        <p:tgtEl>
                                          <p:spTgt spid="23"/>
                                        </p:tgtEl>
                                      </p:cBhvr>
                                    </p:animEffect>
                                  </p:childTnLst>
                                </p:cTn>
                              </p:par>
                            </p:childTnLst>
                          </p:cTn>
                        </p:par>
                        <p:par>
                          <p:cTn id="14" fill="hold" nodeType="afterGroup">
                            <p:stCondLst>
                              <p:cond delay="0"/>
                            </p:stCondLst>
                            <p:childTnLst>
                              <p:par>
                                <p:cTn id="15" presetID="2" presetClass="entr" presetSubtype="9"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0-#ppt_w/2"/>
                                          </p:val>
                                        </p:tav>
                                        <p:tav tm="100000">
                                          <p:val>
                                            <p:strVal val="#ppt_x"/>
                                          </p:val>
                                        </p:tav>
                                      </p:tavLst>
                                    </p:anim>
                                    <p:anim calcmode="lin" valueType="num">
                                      <p:cBhvr additive="base">
                                        <p:cTn id="18"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dissolve">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2" grpId="0"/>
      <p:bldP spid="23" grpId="0"/>
      <p:bldP spid="17" grpId="0" animBg="1"/>
      <p:bldP spid="1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8" name="_s1031"/>
          <p:cNvSpPr>
            <a:spLocks noChangeArrowheads="1"/>
          </p:cNvSpPr>
          <p:nvPr/>
        </p:nvSpPr>
        <p:spPr bwMode="auto">
          <a:xfrm>
            <a:off x="3706899" y="2133431"/>
            <a:ext cx="4857191" cy="342765"/>
          </a:xfrm>
          <a:prstGeom prst="roundRect">
            <a:avLst>
              <a:gd name="adj" fmla="val 16667"/>
            </a:avLst>
          </a:prstGeom>
          <a:solidFill>
            <a:srgbClr val="00B050"/>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67509" tIns="35105" rIns="67509" bIns="35105">
            <a:spAutoFit/>
          </a:bodyPr>
          <a:lstStyle>
            <a:lvl1pPr marL="342900" indent="-3429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90000"/>
              </a:lnSpc>
            </a:pPr>
            <a:r>
              <a:rPr lang="en-US" altLang="zh-CN" sz="1725">
                <a:solidFill>
                  <a:schemeClr val="bg1"/>
                </a:solidFill>
                <a:ea typeface="微软雅黑" charset="-122"/>
              </a:rPr>
              <a:t>add, sub, multiply, divide, and, or, xor,….</a:t>
            </a:r>
          </a:p>
        </p:txBody>
      </p:sp>
      <p:sp>
        <p:nvSpPr>
          <p:cNvPr id="15" name="Rectangle 4"/>
          <p:cNvSpPr>
            <a:spLocks noChangeArrowheads="1"/>
          </p:cNvSpPr>
          <p:nvPr/>
        </p:nvSpPr>
        <p:spPr bwMode="auto">
          <a:xfrm>
            <a:off x="105772" y="5172397"/>
            <a:ext cx="9002732" cy="1246495"/>
          </a:xfrm>
          <a:prstGeom prst="rect">
            <a:avLst/>
          </a:prstGeom>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altLang="zh-CN" sz="1500" i="1" u="sng" dirty="0">
                <a:latin typeface="+mn-ea"/>
              </a:rPr>
              <a:t>Instruction	 Example	       Meaning	                  Comments</a:t>
            </a:r>
            <a:endParaRPr lang="en-US" altLang="zh-CN" sz="1500" dirty="0">
              <a:latin typeface="+mn-ea"/>
            </a:endParaRPr>
          </a:p>
          <a:p>
            <a:pPr>
              <a:defRPr/>
            </a:pPr>
            <a:r>
              <a:rPr lang="en-US" altLang="zh-CN" sz="1500" dirty="0">
                <a:solidFill>
                  <a:schemeClr val="tx1"/>
                </a:solidFill>
                <a:latin typeface="+mn-ea"/>
              </a:rPr>
              <a:t>and 	             and $1,$2,$3       $1 = $2 &amp; $3	      Logical AND</a:t>
            </a:r>
          </a:p>
          <a:p>
            <a:pPr>
              <a:defRPr/>
            </a:pPr>
            <a:r>
              <a:rPr lang="zh-CN" altLang="zh-CN" sz="1500" dirty="0">
                <a:solidFill>
                  <a:schemeClr val="tx1"/>
                </a:solidFill>
                <a:latin typeface="+mn-ea"/>
              </a:rPr>
              <a:t>o</a:t>
            </a:r>
            <a:r>
              <a:rPr lang="en-US" altLang="zh-CN" sz="1500" dirty="0">
                <a:solidFill>
                  <a:schemeClr val="tx1"/>
                </a:solidFill>
                <a:latin typeface="+mn-ea"/>
              </a:rPr>
              <a:t>r </a:t>
            </a:r>
            <a:r>
              <a:rPr lang="en-US" altLang="zh-CN" sz="1500" dirty="0" err="1">
                <a:solidFill>
                  <a:schemeClr val="tx1"/>
                </a:solidFill>
                <a:latin typeface="+mn-ea"/>
              </a:rPr>
              <a:t>immed</a:t>
            </a:r>
            <a:r>
              <a:rPr lang="en-US" altLang="zh-CN" sz="1500" dirty="0">
                <a:solidFill>
                  <a:schemeClr val="tx1"/>
                </a:solidFill>
                <a:latin typeface="+mn-ea"/>
              </a:rPr>
              <a:t>.         </a:t>
            </a:r>
            <a:r>
              <a:rPr lang="en-US" altLang="zh-CN" sz="1500" dirty="0" err="1">
                <a:solidFill>
                  <a:schemeClr val="tx1"/>
                </a:solidFill>
                <a:latin typeface="+mn-ea"/>
              </a:rPr>
              <a:t>ori</a:t>
            </a:r>
            <a:r>
              <a:rPr lang="en-US" altLang="zh-CN" sz="1500" dirty="0">
                <a:solidFill>
                  <a:schemeClr val="tx1"/>
                </a:solidFill>
                <a:latin typeface="+mn-ea"/>
              </a:rPr>
              <a:t> $1,$2,20	    $1 = $2 | 20               Bitwise-OR of constant</a:t>
            </a:r>
          </a:p>
          <a:p>
            <a:pPr>
              <a:defRPr/>
            </a:pPr>
            <a:r>
              <a:rPr lang="en-US" altLang="zh-CN" sz="1500" dirty="0" err="1">
                <a:solidFill>
                  <a:schemeClr val="tx1"/>
                </a:solidFill>
                <a:latin typeface="+mn-ea"/>
              </a:rPr>
              <a:t>xor</a:t>
            </a:r>
            <a:r>
              <a:rPr lang="en-US" altLang="zh-CN" sz="1500" dirty="0">
                <a:solidFill>
                  <a:schemeClr val="tx1"/>
                </a:solidFill>
                <a:latin typeface="+mn-ea"/>
              </a:rPr>
              <a:t>	             </a:t>
            </a:r>
            <a:r>
              <a:rPr lang="en-US" altLang="zh-CN" sz="1500" dirty="0" err="1">
                <a:solidFill>
                  <a:schemeClr val="tx1"/>
                </a:solidFill>
                <a:latin typeface="+mn-ea"/>
              </a:rPr>
              <a:t>xor</a:t>
            </a:r>
            <a:r>
              <a:rPr lang="en-US" altLang="zh-CN" sz="1500" dirty="0">
                <a:solidFill>
                  <a:schemeClr val="tx1"/>
                </a:solidFill>
                <a:latin typeface="+mn-ea"/>
              </a:rPr>
              <a:t> $1,$2,$3	    $1 = $2</a:t>
            </a:r>
            <a:r>
              <a:rPr lang="en-US" altLang="zh-CN" sz="1500" baseline="30000" dirty="0">
                <a:solidFill>
                  <a:schemeClr val="tx1"/>
                </a:solidFill>
                <a:latin typeface="+mn-ea"/>
              </a:rPr>
              <a:t>∧</a:t>
            </a:r>
            <a:r>
              <a:rPr lang="en-US" altLang="zh-CN" sz="1500" dirty="0">
                <a:solidFill>
                  <a:schemeClr val="tx1"/>
                </a:solidFill>
                <a:latin typeface="+mn-ea"/>
              </a:rPr>
              <a:t> $3	                  Logical XOR</a:t>
            </a:r>
          </a:p>
          <a:p>
            <a:pPr>
              <a:defRPr/>
            </a:pPr>
            <a:r>
              <a:rPr lang="en-US" altLang="zh-CN" sz="1500" dirty="0">
                <a:solidFill>
                  <a:schemeClr val="tx1"/>
                </a:solidFill>
                <a:latin typeface="+mn-ea"/>
              </a:rPr>
              <a:t>nor	             nor $1,$2,$3	    $1 = ~($2 |$3)	      Logical NOR</a:t>
            </a:r>
            <a:endParaRPr lang="en-US" altLang="zh-CN" dirty="0">
              <a:solidFill>
                <a:schemeClr val="tx1"/>
              </a:solidFill>
              <a:latin typeface="+mn-ea"/>
            </a:endParaRPr>
          </a:p>
        </p:txBody>
      </p:sp>
      <p:sp>
        <p:nvSpPr>
          <p:cNvPr id="81931" name="Rectangle 2"/>
          <p:cNvSpPr>
            <a:spLocks noGrp="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700" b="1">
                <a:solidFill>
                  <a:schemeClr val="bg1"/>
                </a:solidFill>
                <a:latin typeface="微软雅黑" charset="-122"/>
              </a:rPr>
              <a:t>4. </a:t>
            </a:r>
            <a:r>
              <a:rPr lang="zh-CN" altLang="en-US" sz="2700" b="1">
                <a:solidFill>
                  <a:schemeClr val="bg1"/>
                </a:solidFill>
                <a:latin typeface="微软雅黑" charset="-122"/>
              </a:rPr>
              <a:t>指令类型</a:t>
            </a:r>
            <a:endParaRPr lang="en-US" altLang="zh-CN" sz="2700" b="1">
              <a:solidFill>
                <a:schemeClr val="bg1"/>
              </a:solidFill>
              <a:latin typeface="微软雅黑" charset="-122"/>
            </a:endParaRPr>
          </a:p>
        </p:txBody>
      </p:sp>
      <p:sp>
        <p:nvSpPr>
          <p:cNvPr id="12" name="TextBox 12"/>
          <p:cNvSpPr txBox="1">
            <a:spLocks noChangeArrowheads="1"/>
          </p:cNvSpPr>
          <p:nvPr/>
        </p:nvSpPr>
        <p:spPr bwMode="auto">
          <a:xfrm>
            <a:off x="1365825" y="3492497"/>
            <a:ext cx="22255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dirty="0">
                <a:solidFill>
                  <a:srgbClr val="C00000"/>
                </a:solidFill>
                <a:latin typeface="微软雅黑" charset="-122"/>
                <a:ea typeface="微软雅黑" charset="-122"/>
              </a:rPr>
              <a:t>条件分支指令</a:t>
            </a:r>
          </a:p>
        </p:txBody>
      </p:sp>
      <p:sp>
        <p:nvSpPr>
          <p:cNvPr id="13" name="TextBox 4"/>
          <p:cNvSpPr txBox="1">
            <a:spLocks noChangeArrowheads="1"/>
          </p:cNvSpPr>
          <p:nvPr/>
        </p:nvSpPr>
        <p:spPr bwMode="auto">
          <a:xfrm>
            <a:off x="122651" y="1072831"/>
            <a:ext cx="325916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2100">
                <a:solidFill>
                  <a:schemeClr val="tx1"/>
                </a:solidFill>
                <a:latin typeface="微软雅黑" charset="-122"/>
                <a:ea typeface="微软雅黑" charset="-122"/>
              </a:rPr>
              <a:t>MIPS</a:t>
            </a:r>
            <a:r>
              <a:rPr lang="zh-CN" altLang="en-US" sz="2100">
                <a:solidFill>
                  <a:schemeClr val="tx1"/>
                </a:solidFill>
                <a:latin typeface="微软雅黑" charset="-122"/>
                <a:ea typeface="微软雅黑" charset="-122"/>
              </a:rPr>
              <a:t>指令类型</a:t>
            </a:r>
          </a:p>
        </p:txBody>
      </p:sp>
      <p:sp>
        <p:nvSpPr>
          <p:cNvPr id="16" name="TextBox 20"/>
          <p:cNvSpPr txBox="1">
            <a:spLocks noChangeArrowheads="1"/>
          </p:cNvSpPr>
          <p:nvPr/>
        </p:nvSpPr>
        <p:spPr bwMode="auto">
          <a:xfrm>
            <a:off x="1386068" y="1730142"/>
            <a:ext cx="20529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C00000"/>
                </a:solidFill>
                <a:latin typeface="微软雅黑" charset="-122"/>
                <a:ea typeface="微软雅黑" charset="-122"/>
              </a:rPr>
              <a:t>算术逻辑运算指令</a:t>
            </a:r>
          </a:p>
        </p:txBody>
      </p:sp>
      <p:sp>
        <p:nvSpPr>
          <p:cNvPr id="17" name="TextBox 21"/>
          <p:cNvSpPr txBox="1">
            <a:spLocks noChangeArrowheads="1"/>
          </p:cNvSpPr>
          <p:nvPr/>
        </p:nvSpPr>
        <p:spPr bwMode="auto">
          <a:xfrm>
            <a:off x="1403931" y="2622036"/>
            <a:ext cx="17683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dirty="0">
                <a:solidFill>
                  <a:srgbClr val="C00000"/>
                </a:solidFill>
                <a:latin typeface="微软雅黑" charset="-122"/>
                <a:ea typeface="微软雅黑" charset="-122"/>
              </a:rPr>
              <a:t>数据传输指令</a:t>
            </a:r>
          </a:p>
        </p:txBody>
      </p:sp>
      <p:sp>
        <p:nvSpPr>
          <p:cNvPr id="18" name="TextBox 22"/>
          <p:cNvSpPr txBox="1">
            <a:spLocks noChangeArrowheads="1"/>
          </p:cNvSpPr>
          <p:nvPr/>
        </p:nvSpPr>
        <p:spPr bwMode="auto">
          <a:xfrm>
            <a:off x="1376542" y="4355812"/>
            <a:ext cx="20624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dirty="0">
                <a:solidFill>
                  <a:srgbClr val="C00000"/>
                </a:solidFill>
                <a:latin typeface="微软雅黑" charset="-122"/>
                <a:ea typeface="微软雅黑" charset="-122"/>
              </a:rPr>
              <a:t>无条件跳转指令</a:t>
            </a:r>
          </a:p>
        </p:txBody>
      </p:sp>
      <p:cxnSp>
        <p:nvCxnSpPr>
          <p:cNvPr id="19" name="直接连接符 18"/>
          <p:cNvCxnSpPr/>
          <p:nvPr/>
        </p:nvCxnSpPr>
        <p:spPr>
          <a:xfrm rot="5400000">
            <a:off x="-579314" y="2991773"/>
            <a:ext cx="3080548" cy="9526"/>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6" idx="1"/>
          </p:cNvCxnSpPr>
          <p:nvPr/>
        </p:nvCxnSpPr>
        <p:spPr>
          <a:xfrm flipH="1" flipV="1">
            <a:off x="972868" y="1902805"/>
            <a:ext cx="413200" cy="12003"/>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10800000" flipV="1">
            <a:off x="966914" y="2798271"/>
            <a:ext cx="413201"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10800000" flipV="1">
            <a:off x="964532" y="4521330"/>
            <a:ext cx="412010"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0800000" flipV="1">
            <a:off x="966914" y="3693738"/>
            <a:ext cx="413201"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1870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iterate type="lt">
                                    <p:tmAbs val="0"/>
                                  </p:iterate>
                                  <p:childTnLst>
                                    <p:set>
                                      <p:cBhvr rctx="PPT">
                                        <p:cTn id="6" dur="indefinite"/>
                                        <p:tgtEl>
                                          <p:spTgt spid="17"/>
                                        </p:tgtEl>
                                        <p:attrNameLst>
                                          <p:attrName>style.opacity</p:attrName>
                                        </p:attrNameLst>
                                      </p:cBhvr>
                                      <p:to>
                                        <p:strVal val="0.05"/>
                                      </p:to>
                                    </p:set>
                                    <p:animEffect filter="image" prLst="opacity: 0.05">
                                      <p:cBhvr rctx="IE">
                                        <p:cTn id="7" dur="indefinite"/>
                                        <p:tgtEl>
                                          <p:spTgt spid="17"/>
                                        </p:tgtEl>
                                      </p:cBhvr>
                                    </p:animEffect>
                                  </p:childTnLst>
                                </p:cTn>
                              </p:par>
                              <p:par>
                                <p:cTn id="8" presetID="9" presetClass="emph" presetSubtype="0" grpId="0" nodeType="withEffect">
                                  <p:stCondLst>
                                    <p:cond delay="0"/>
                                  </p:stCondLst>
                                  <p:childTnLst>
                                    <p:set>
                                      <p:cBhvr rctx="PPT">
                                        <p:cTn id="9" dur="indefinite"/>
                                        <p:tgtEl>
                                          <p:spTgt spid="12"/>
                                        </p:tgtEl>
                                        <p:attrNameLst>
                                          <p:attrName>style.opacity</p:attrName>
                                        </p:attrNameLst>
                                      </p:cBhvr>
                                      <p:to>
                                        <p:strVal val="0.05"/>
                                      </p:to>
                                    </p:set>
                                    <p:animEffect filter="image" prLst="opacity: 0.05">
                                      <p:cBhvr rctx="IE">
                                        <p:cTn id="10" dur="indefinite"/>
                                        <p:tgtEl>
                                          <p:spTgt spid="12"/>
                                        </p:tgtEl>
                                      </p:cBhvr>
                                    </p:animEffect>
                                  </p:childTnLst>
                                </p:cTn>
                              </p:par>
                              <p:par>
                                <p:cTn id="11" presetID="9" presetClass="emph" presetSubtype="0" grpId="0" nodeType="withEffect">
                                  <p:stCondLst>
                                    <p:cond delay="0"/>
                                  </p:stCondLst>
                                  <p:iterate type="lt">
                                    <p:tmAbs val="0"/>
                                  </p:iterate>
                                  <p:childTnLst>
                                    <p:set>
                                      <p:cBhvr rctx="PPT">
                                        <p:cTn id="12" dur="indefinite"/>
                                        <p:tgtEl>
                                          <p:spTgt spid="18"/>
                                        </p:tgtEl>
                                        <p:attrNameLst>
                                          <p:attrName>style.opacity</p:attrName>
                                        </p:attrNameLst>
                                      </p:cBhvr>
                                      <p:to>
                                        <p:strVal val="0.05"/>
                                      </p:to>
                                    </p:set>
                                    <p:animEffect filter="image" prLst="opacity: 0.05">
                                      <p:cBhvr rctx="IE">
                                        <p:cTn id="13" dur="indefinite"/>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P spid="1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TextBox 4"/>
          <p:cNvSpPr txBox="1">
            <a:spLocks noChangeArrowheads="1"/>
          </p:cNvSpPr>
          <p:nvPr/>
        </p:nvSpPr>
        <p:spPr bwMode="auto">
          <a:xfrm>
            <a:off x="122651" y="1539232"/>
            <a:ext cx="325916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2100">
                <a:solidFill>
                  <a:schemeClr val="tx1"/>
                </a:solidFill>
                <a:latin typeface="微软雅黑" charset="-122"/>
                <a:ea typeface="微软雅黑" charset="-122"/>
              </a:rPr>
              <a:t>MIPS</a:t>
            </a:r>
            <a:r>
              <a:rPr lang="zh-CN" altLang="en-US" sz="2100">
                <a:solidFill>
                  <a:schemeClr val="tx1"/>
                </a:solidFill>
                <a:latin typeface="微软雅黑" charset="-122"/>
                <a:ea typeface="微软雅黑" charset="-122"/>
              </a:rPr>
              <a:t>指令类型</a:t>
            </a:r>
          </a:p>
        </p:txBody>
      </p:sp>
      <p:sp>
        <p:nvSpPr>
          <p:cNvPr id="21" name="TextBox 20"/>
          <p:cNvSpPr txBox="1">
            <a:spLocks noChangeArrowheads="1"/>
          </p:cNvSpPr>
          <p:nvPr/>
        </p:nvSpPr>
        <p:spPr bwMode="auto">
          <a:xfrm>
            <a:off x="1386068" y="2196543"/>
            <a:ext cx="20529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C00000"/>
                </a:solidFill>
                <a:latin typeface="微软雅黑" charset="-122"/>
                <a:ea typeface="微软雅黑" charset="-122"/>
              </a:rPr>
              <a:t>算术逻辑运算指令</a:t>
            </a:r>
          </a:p>
        </p:txBody>
      </p:sp>
      <p:sp>
        <p:nvSpPr>
          <p:cNvPr id="86021" name="TextBox 21"/>
          <p:cNvSpPr txBox="1">
            <a:spLocks noChangeArrowheads="1"/>
          </p:cNvSpPr>
          <p:nvPr/>
        </p:nvSpPr>
        <p:spPr bwMode="auto">
          <a:xfrm>
            <a:off x="1403931" y="3088437"/>
            <a:ext cx="17683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dirty="0">
                <a:solidFill>
                  <a:srgbClr val="C00000"/>
                </a:solidFill>
                <a:latin typeface="微软雅黑" charset="-122"/>
                <a:ea typeface="微软雅黑" charset="-122"/>
              </a:rPr>
              <a:t>数据传输指令</a:t>
            </a:r>
          </a:p>
        </p:txBody>
      </p:sp>
      <p:sp>
        <p:nvSpPr>
          <p:cNvPr id="23" name="TextBox 22"/>
          <p:cNvSpPr txBox="1">
            <a:spLocks noChangeArrowheads="1"/>
          </p:cNvSpPr>
          <p:nvPr/>
        </p:nvSpPr>
        <p:spPr bwMode="auto">
          <a:xfrm>
            <a:off x="1376542" y="4822213"/>
            <a:ext cx="18623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dirty="0">
                <a:solidFill>
                  <a:srgbClr val="C00000"/>
                </a:solidFill>
                <a:latin typeface="微软雅黑" charset="-122"/>
                <a:ea typeface="微软雅黑" charset="-122"/>
              </a:rPr>
              <a:t>无条件跳转指令</a:t>
            </a:r>
          </a:p>
        </p:txBody>
      </p:sp>
      <p:cxnSp>
        <p:nvCxnSpPr>
          <p:cNvPr id="25" name="直接连接符 24"/>
          <p:cNvCxnSpPr/>
          <p:nvPr/>
        </p:nvCxnSpPr>
        <p:spPr>
          <a:xfrm rot="5400000">
            <a:off x="-579314" y="3458174"/>
            <a:ext cx="3080548" cy="9526"/>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1" idx="1"/>
          </p:cNvCxnSpPr>
          <p:nvPr/>
        </p:nvCxnSpPr>
        <p:spPr>
          <a:xfrm flipH="1" flipV="1">
            <a:off x="972868" y="2369206"/>
            <a:ext cx="413200" cy="12003"/>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10800000" flipV="1">
            <a:off x="966914" y="3264672"/>
            <a:ext cx="413201"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0800000" flipV="1">
            <a:off x="964532" y="4987731"/>
            <a:ext cx="412010"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a:spLocks noChangeArrowheads="1"/>
          </p:cNvSpPr>
          <p:nvPr/>
        </p:nvSpPr>
        <p:spPr bwMode="auto">
          <a:xfrm>
            <a:off x="1365825" y="3970805"/>
            <a:ext cx="22255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dirty="0">
                <a:solidFill>
                  <a:srgbClr val="C00000"/>
                </a:solidFill>
                <a:latin typeface="微软雅黑" charset="-122"/>
                <a:ea typeface="微软雅黑" charset="-122"/>
              </a:rPr>
              <a:t>条件分支指令</a:t>
            </a:r>
          </a:p>
        </p:txBody>
      </p:sp>
      <p:cxnSp>
        <p:nvCxnSpPr>
          <p:cNvPr id="14" name="直接连接符 13"/>
          <p:cNvCxnSpPr/>
          <p:nvPr/>
        </p:nvCxnSpPr>
        <p:spPr>
          <a:xfrm rot="10800000" flipV="1">
            <a:off x="976440" y="4160139"/>
            <a:ext cx="413201"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4863824" y="2949475"/>
            <a:ext cx="3124607" cy="718969"/>
            <a:chOff x="4027218" y="4349473"/>
            <a:chExt cx="3124607" cy="718969"/>
          </a:xfrm>
        </p:grpSpPr>
        <p:sp>
          <p:nvSpPr>
            <p:cNvPr id="18" name="云形标注 17"/>
            <p:cNvSpPr/>
            <p:nvPr/>
          </p:nvSpPr>
          <p:spPr>
            <a:xfrm>
              <a:off x="4102238" y="4349473"/>
              <a:ext cx="3049587" cy="698988"/>
            </a:xfrm>
            <a:prstGeom prst="cloudCallout">
              <a:avLst>
                <a:gd name="adj1" fmla="val -76183"/>
                <a:gd name="adj2" fmla="val 9600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TextBox 16"/>
            <p:cNvSpPr txBox="1">
              <a:spLocks noChangeArrowheads="1"/>
            </p:cNvSpPr>
            <p:nvPr/>
          </p:nvSpPr>
          <p:spPr bwMode="auto">
            <a:xfrm>
              <a:off x="4027218" y="4422111"/>
              <a:ext cx="303529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zh-CN" altLang="en-US" sz="1800" dirty="0">
                  <a:solidFill>
                    <a:srgbClr val="0000FF"/>
                  </a:solidFill>
                  <a:ea typeface="华文新魏" charset="-122"/>
                </a:rPr>
                <a:t>操作数长度的不同是由</a:t>
              </a:r>
              <a:endParaRPr lang="en-US" altLang="zh-CN" sz="1800" dirty="0">
                <a:solidFill>
                  <a:srgbClr val="0000FF"/>
                </a:solidFill>
                <a:ea typeface="华文新魏" charset="-122"/>
              </a:endParaRPr>
            </a:p>
            <a:p>
              <a:pPr algn="ctr"/>
              <a:r>
                <a:rPr lang="zh-CN" altLang="en-US" sz="1800" dirty="0">
                  <a:solidFill>
                    <a:srgbClr val="0000FF"/>
                  </a:solidFill>
                  <a:ea typeface="华文新魏" charset="-122"/>
                </a:rPr>
                <a:t>不同的操作码指定</a:t>
              </a:r>
            </a:p>
          </p:txBody>
        </p:sp>
      </p:grpSp>
      <p:grpSp>
        <p:nvGrpSpPr>
          <p:cNvPr id="2" name="组合 1"/>
          <p:cNvGrpSpPr/>
          <p:nvPr/>
        </p:nvGrpSpPr>
        <p:grpSpPr>
          <a:xfrm>
            <a:off x="2169683" y="4176723"/>
            <a:ext cx="6895556" cy="2462533"/>
            <a:chOff x="3221060" y="1836928"/>
            <a:chExt cx="6895556" cy="2462533"/>
          </a:xfrm>
        </p:grpSpPr>
        <p:sp>
          <p:nvSpPr>
            <p:cNvPr id="22" name="Rectangle 3"/>
            <p:cNvSpPr txBox="1">
              <a:spLocks noChangeArrowheads="1"/>
            </p:cNvSpPr>
            <p:nvPr/>
          </p:nvSpPr>
          <p:spPr bwMode="auto">
            <a:xfrm>
              <a:off x="3329422" y="2227504"/>
              <a:ext cx="6787194" cy="2069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7631" tIns="19052" rIns="47631" bIns="19052">
              <a:spAutoFit/>
            </a:bodyPr>
            <a:lstStyle>
              <a:lvl1pPr marL="342900" indent="-342900">
                <a:tabLst>
                  <a:tab pos="2343150" algn="l"/>
                  <a:tab pos="3429000" algn="l"/>
                  <a:tab pos="4972050" algn="l"/>
                </a:tabLst>
                <a:defRPr sz="2400" b="1">
                  <a:solidFill>
                    <a:srgbClr val="FF0000"/>
                  </a:solidFill>
                  <a:latin typeface="Times New Roman" charset="0"/>
                  <a:ea typeface="黑体" charset="-122"/>
                </a:defRPr>
              </a:lvl1pPr>
              <a:lvl2pPr marL="742950" indent="-285750">
                <a:tabLst>
                  <a:tab pos="2343150" algn="l"/>
                  <a:tab pos="3429000" algn="l"/>
                  <a:tab pos="4972050" algn="l"/>
                </a:tabLst>
                <a:defRPr sz="2400" b="1">
                  <a:solidFill>
                    <a:srgbClr val="FF0000"/>
                  </a:solidFill>
                  <a:latin typeface="Times New Roman" charset="0"/>
                  <a:ea typeface="黑体" charset="-122"/>
                </a:defRPr>
              </a:lvl2pPr>
              <a:lvl3pPr marL="1143000" indent="-228600">
                <a:tabLst>
                  <a:tab pos="2343150" algn="l"/>
                  <a:tab pos="3429000" algn="l"/>
                  <a:tab pos="4972050" algn="l"/>
                </a:tabLst>
                <a:defRPr sz="2400" b="1">
                  <a:solidFill>
                    <a:srgbClr val="FF0000"/>
                  </a:solidFill>
                  <a:latin typeface="Times New Roman" charset="0"/>
                  <a:ea typeface="黑体" charset="-122"/>
                </a:defRPr>
              </a:lvl3pPr>
              <a:lvl4pPr marL="1600200" indent="-228600">
                <a:tabLst>
                  <a:tab pos="2343150" algn="l"/>
                  <a:tab pos="3429000" algn="l"/>
                  <a:tab pos="4972050" algn="l"/>
                </a:tabLst>
                <a:defRPr sz="2400" b="1">
                  <a:solidFill>
                    <a:srgbClr val="FF0000"/>
                  </a:solidFill>
                  <a:latin typeface="Times New Roman" charset="0"/>
                  <a:ea typeface="黑体" charset="-122"/>
                </a:defRPr>
              </a:lvl4pPr>
              <a:lvl5pPr marL="2057400" indent="-228600">
                <a:tabLst>
                  <a:tab pos="2343150" algn="l"/>
                  <a:tab pos="3429000" algn="l"/>
                  <a:tab pos="4972050" algn="l"/>
                </a:tabLst>
                <a:defRPr sz="2400" b="1">
                  <a:solidFill>
                    <a:srgbClr val="FF0000"/>
                  </a:solidFill>
                  <a:latin typeface="Times New Roman" charset="0"/>
                  <a:ea typeface="黑体" charset="-122"/>
                </a:defRPr>
              </a:lvl5pPr>
              <a:lvl6pPr marL="2514600" indent="-228600" eaLnBrk="0" fontAlgn="base" hangingPunct="0">
                <a:spcBef>
                  <a:spcPct val="0"/>
                </a:spcBef>
                <a:spcAft>
                  <a:spcPct val="0"/>
                </a:spcAft>
                <a:tabLst>
                  <a:tab pos="2343150" algn="l"/>
                  <a:tab pos="3429000" algn="l"/>
                  <a:tab pos="4972050" algn="l"/>
                </a:tabLst>
                <a:defRPr sz="2400" b="1">
                  <a:solidFill>
                    <a:srgbClr val="FF0000"/>
                  </a:solidFill>
                  <a:latin typeface="Times New Roman" charset="0"/>
                  <a:ea typeface="黑体" charset="-122"/>
                </a:defRPr>
              </a:lvl6pPr>
              <a:lvl7pPr marL="2971800" indent="-228600" eaLnBrk="0" fontAlgn="base" hangingPunct="0">
                <a:spcBef>
                  <a:spcPct val="0"/>
                </a:spcBef>
                <a:spcAft>
                  <a:spcPct val="0"/>
                </a:spcAft>
                <a:tabLst>
                  <a:tab pos="2343150" algn="l"/>
                  <a:tab pos="3429000" algn="l"/>
                  <a:tab pos="4972050" algn="l"/>
                </a:tabLst>
                <a:defRPr sz="2400" b="1">
                  <a:solidFill>
                    <a:srgbClr val="FF0000"/>
                  </a:solidFill>
                  <a:latin typeface="Times New Roman" charset="0"/>
                  <a:ea typeface="黑体" charset="-122"/>
                </a:defRPr>
              </a:lvl7pPr>
              <a:lvl8pPr marL="3429000" indent="-228600" eaLnBrk="0" fontAlgn="base" hangingPunct="0">
                <a:spcBef>
                  <a:spcPct val="0"/>
                </a:spcBef>
                <a:spcAft>
                  <a:spcPct val="0"/>
                </a:spcAft>
                <a:tabLst>
                  <a:tab pos="2343150" algn="l"/>
                  <a:tab pos="3429000" algn="l"/>
                  <a:tab pos="4972050" algn="l"/>
                </a:tabLst>
                <a:defRPr sz="2400" b="1">
                  <a:solidFill>
                    <a:srgbClr val="FF0000"/>
                  </a:solidFill>
                  <a:latin typeface="Times New Roman" charset="0"/>
                  <a:ea typeface="黑体" charset="-122"/>
                </a:defRPr>
              </a:lvl8pPr>
              <a:lvl9pPr marL="3886200" indent="-228600" eaLnBrk="0" fontAlgn="base" hangingPunct="0">
                <a:spcBef>
                  <a:spcPct val="0"/>
                </a:spcBef>
                <a:spcAft>
                  <a:spcPct val="0"/>
                </a:spcAft>
                <a:tabLst>
                  <a:tab pos="2343150" algn="l"/>
                  <a:tab pos="3429000" algn="l"/>
                  <a:tab pos="4972050" algn="l"/>
                </a:tabLst>
                <a:defRPr sz="2400" b="1">
                  <a:solidFill>
                    <a:srgbClr val="FF0000"/>
                  </a:solidFill>
                  <a:latin typeface="Times New Roman" charset="0"/>
                  <a:ea typeface="黑体" charset="-122"/>
                </a:defRPr>
              </a:lvl9pPr>
            </a:lstStyle>
            <a:p>
              <a:pPr>
                <a:spcBef>
                  <a:spcPct val="10000"/>
                </a:spcBef>
                <a:buFont typeface="Wingdings" charset="2"/>
                <a:buNone/>
              </a:pPr>
              <a:r>
                <a:rPr kumimoji="1" lang="en-US" altLang="zh-CN" sz="1650" i="1" u="sng" dirty="0">
                  <a:solidFill>
                    <a:srgbClr val="CC0000"/>
                  </a:solidFill>
                </a:rPr>
                <a:t>Instruction	 Comment                       Meaning         </a:t>
              </a:r>
              <a:r>
                <a:rPr kumimoji="1" lang="zh-CN" altLang="en-US" sz="1650" i="1" u="sng" dirty="0">
                  <a:solidFill>
                    <a:srgbClr val="CC0000"/>
                  </a:solidFill>
                  <a:ea typeface="华文新魏" charset="-122"/>
                </a:rPr>
                <a:t>	</a:t>
              </a:r>
              <a:endParaRPr kumimoji="1" lang="zh-CN" altLang="en-US" sz="1350" u="sng" dirty="0">
                <a:solidFill>
                  <a:schemeClr val="tx1"/>
                </a:solidFill>
                <a:ea typeface="华文新魏" charset="-122"/>
              </a:endParaRPr>
            </a:p>
            <a:p>
              <a:pPr>
                <a:spcBef>
                  <a:spcPct val="10000"/>
                </a:spcBef>
                <a:buFont typeface="Wingdings" charset="2"/>
                <a:buNone/>
              </a:pPr>
              <a:r>
                <a:rPr kumimoji="1" lang="en-US" altLang="zh-CN" sz="1500" dirty="0" err="1">
                  <a:solidFill>
                    <a:schemeClr val="tx1"/>
                  </a:solidFill>
                </a:rPr>
                <a:t>sw</a:t>
              </a:r>
              <a:r>
                <a:rPr kumimoji="1" lang="en-US" altLang="zh-CN" sz="1500" dirty="0">
                  <a:solidFill>
                    <a:schemeClr val="tx1"/>
                  </a:solidFill>
                </a:rPr>
                <a:t>   $3, 500($4) 	Store word                 $3 →($4+ 500)</a:t>
              </a:r>
              <a:r>
                <a:rPr kumimoji="1" lang="zh-CN" altLang="en-US" sz="1500" dirty="0">
                  <a:solidFill>
                    <a:schemeClr val="tx1"/>
                  </a:solidFill>
                  <a:ea typeface="华文新魏" charset="-122"/>
                </a:rPr>
                <a:t> </a:t>
              </a:r>
            </a:p>
            <a:p>
              <a:pPr>
                <a:spcBef>
                  <a:spcPct val="10000"/>
                </a:spcBef>
                <a:buFont typeface="Wingdings" charset="2"/>
                <a:buNone/>
              </a:pPr>
              <a:r>
                <a:rPr kumimoji="1" lang="en-US" altLang="zh-CN" sz="1500" dirty="0" err="1">
                  <a:solidFill>
                    <a:schemeClr val="tx1"/>
                  </a:solidFill>
                </a:rPr>
                <a:t>sh</a:t>
              </a:r>
              <a:r>
                <a:rPr kumimoji="1" lang="en-US" altLang="zh-CN" sz="1500" dirty="0">
                  <a:solidFill>
                    <a:schemeClr val="tx1"/>
                  </a:solidFill>
                </a:rPr>
                <a:t>    $3, 502($2)	Store half                   Low Half of  $3 →($2+ 502)</a:t>
              </a:r>
              <a:r>
                <a:rPr kumimoji="1" lang="zh-CN" altLang="en-US" sz="1500" dirty="0">
                  <a:solidFill>
                    <a:schemeClr val="tx1"/>
                  </a:solidFill>
                  <a:ea typeface="华文新魏" charset="-122"/>
                </a:rPr>
                <a:t> </a:t>
              </a:r>
              <a:endParaRPr kumimoji="1" lang="en-US" altLang="zh-CN" sz="1500" dirty="0">
                <a:solidFill>
                  <a:schemeClr val="tx1"/>
                </a:solidFill>
              </a:endParaRPr>
            </a:p>
            <a:p>
              <a:pPr>
                <a:spcBef>
                  <a:spcPct val="10000"/>
                </a:spcBef>
                <a:buFont typeface="Wingdings" charset="2"/>
                <a:buNone/>
              </a:pPr>
              <a:r>
                <a:rPr kumimoji="1" lang="en-US" altLang="zh-CN" sz="1500" dirty="0" err="1">
                  <a:solidFill>
                    <a:schemeClr val="tx1"/>
                  </a:solidFill>
                </a:rPr>
                <a:t>sb</a:t>
              </a:r>
              <a:r>
                <a:rPr kumimoji="1" lang="en-US" altLang="zh-CN" sz="1500" dirty="0">
                  <a:solidFill>
                    <a:schemeClr val="tx1"/>
                  </a:solidFill>
                </a:rPr>
                <a:t>    $2, 41($3)	Store byte                  LQ of  $2 →($3+ 41)</a:t>
              </a:r>
              <a:r>
                <a:rPr kumimoji="1" lang="zh-CN" altLang="en-US" sz="1500" dirty="0">
                  <a:solidFill>
                    <a:schemeClr val="tx1"/>
                  </a:solidFill>
                  <a:ea typeface="华文新魏" charset="-122"/>
                </a:rPr>
                <a:t> </a:t>
              </a:r>
              <a:endParaRPr kumimoji="1" lang="en-US" altLang="zh-CN" sz="1500" dirty="0">
                <a:solidFill>
                  <a:schemeClr val="tx1"/>
                </a:solidFill>
              </a:endParaRPr>
            </a:p>
            <a:p>
              <a:pPr>
                <a:spcBef>
                  <a:spcPct val="10000"/>
                </a:spcBef>
                <a:buFont typeface="Wingdings" charset="2"/>
                <a:buNone/>
              </a:pPr>
              <a:endParaRPr kumimoji="1" lang="en-US" altLang="zh-CN" sz="1500" dirty="0">
                <a:solidFill>
                  <a:schemeClr val="tx1"/>
                </a:solidFill>
              </a:endParaRPr>
            </a:p>
            <a:p>
              <a:pPr>
                <a:spcBef>
                  <a:spcPct val="10000"/>
                </a:spcBef>
                <a:buFont typeface="Wingdings" charset="2"/>
                <a:buNone/>
              </a:pPr>
              <a:r>
                <a:rPr kumimoji="1" lang="en-US" altLang="zh-CN" sz="1500" dirty="0" err="1">
                  <a:solidFill>
                    <a:schemeClr val="tx1"/>
                  </a:solidFill>
                </a:rPr>
                <a:t>lw</a:t>
              </a:r>
              <a:r>
                <a:rPr kumimoji="1" lang="en-US" altLang="zh-CN" sz="1500" dirty="0">
                  <a:solidFill>
                    <a:schemeClr val="tx1"/>
                  </a:solidFill>
                </a:rPr>
                <a:t>   $1, -30($2)	Load word                 ($2-30) → $1</a:t>
              </a:r>
            </a:p>
            <a:p>
              <a:pPr>
                <a:spcBef>
                  <a:spcPct val="10000"/>
                </a:spcBef>
                <a:buFont typeface="Wingdings" charset="2"/>
                <a:buNone/>
              </a:pPr>
              <a:r>
                <a:rPr kumimoji="1" lang="en-US" altLang="zh-CN" sz="1500" dirty="0" err="1">
                  <a:solidFill>
                    <a:schemeClr val="tx1"/>
                  </a:solidFill>
                </a:rPr>
                <a:t>lh</a:t>
              </a:r>
              <a:r>
                <a:rPr kumimoji="1" lang="en-US" altLang="zh-CN" sz="1500" dirty="0">
                  <a:solidFill>
                    <a:schemeClr val="tx1"/>
                  </a:solidFill>
                </a:rPr>
                <a:t>    $1, 40($3)	Load half                   ($3+ 40) → LH of $1</a:t>
              </a:r>
            </a:p>
            <a:p>
              <a:pPr>
                <a:spcBef>
                  <a:spcPct val="10000"/>
                </a:spcBef>
                <a:buFont typeface="Wingdings" charset="2"/>
                <a:buNone/>
              </a:pPr>
              <a:r>
                <a:rPr kumimoji="1" lang="en-US" altLang="zh-CN" sz="1500" dirty="0" err="1">
                  <a:solidFill>
                    <a:schemeClr val="tx1"/>
                  </a:solidFill>
                </a:rPr>
                <a:t>lb</a:t>
              </a:r>
              <a:r>
                <a:rPr kumimoji="1" lang="en-US" altLang="zh-CN" sz="1500" dirty="0">
                  <a:solidFill>
                    <a:schemeClr val="tx1"/>
                  </a:solidFill>
                </a:rPr>
                <a:t>    $1, 40($3)	Load byte                  ($3+ 40) → LQ</a:t>
              </a:r>
              <a:r>
                <a:rPr kumimoji="1" lang="zh-CN" altLang="en-US" sz="1500" dirty="0">
                  <a:solidFill>
                    <a:schemeClr val="tx1"/>
                  </a:solidFill>
                  <a:ea typeface="华文新魏" charset="-122"/>
                </a:rPr>
                <a:t> </a:t>
              </a:r>
              <a:r>
                <a:rPr kumimoji="1" lang="en-US" altLang="zh-CN" sz="1500" dirty="0">
                  <a:solidFill>
                    <a:schemeClr val="tx1"/>
                  </a:solidFill>
                </a:rPr>
                <a:t>of $1</a:t>
              </a:r>
            </a:p>
          </p:txBody>
        </p:sp>
        <p:sp>
          <p:nvSpPr>
            <p:cNvPr id="19" name="_s1031"/>
            <p:cNvSpPr>
              <a:spLocks noChangeArrowheads="1"/>
            </p:cNvSpPr>
            <p:nvPr/>
          </p:nvSpPr>
          <p:spPr bwMode="auto">
            <a:xfrm>
              <a:off x="3486605" y="1836928"/>
              <a:ext cx="4857192" cy="354258"/>
            </a:xfrm>
            <a:prstGeom prst="roundRect">
              <a:avLst>
                <a:gd name="adj" fmla="val 16667"/>
              </a:avLst>
            </a:prstGeom>
            <a:solidFill>
              <a:srgbClr val="00B0F0"/>
            </a:solidFill>
            <a:ln w="28575" algn="ctr">
              <a:noFill/>
              <a:miter lim="800000"/>
              <a:headEnd/>
              <a:tailEnd/>
            </a:ln>
          </p:spPr>
          <p:txBody>
            <a:bodyPr lIns="67509" tIns="35105" rIns="67509" bIns="35105">
              <a:spAutoFit/>
            </a:bodyPr>
            <a:lstStyle/>
            <a:p>
              <a:pPr marL="257209" indent="-257209" algn="ctr">
                <a:lnSpc>
                  <a:spcPct val="90000"/>
                </a:lnSpc>
                <a:defRPr/>
              </a:pPr>
              <a:r>
                <a:rPr lang="en-US" altLang="zh-CN" dirty="0">
                  <a:solidFill>
                    <a:schemeClr val="bg1"/>
                  </a:solidFill>
                  <a:latin typeface="+mj-lt"/>
                  <a:ea typeface="微软雅黑" pitchFamily="34" charset="-122"/>
                </a:rPr>
                <a:t>load, store</a:t>
              </a:r>
            </a:p>
          </p:txBody>
        </p:sp>
        <p:sp>
          <p:nvSpPr>
            <p:cNvPr id="15" name="矩形 14"/>
            <p:cNvSpPr/>
            <p:nvPr/>
          </p:nvSpPr>
          <p:spPr>
            <a:xfrm>
              <a:off x="5583569" y="2533534"/>
              <a:ext cx="501318" cy="176592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矩形 26"/>
            <p:cNvSpPr/>
            <p:nvPr/>
          </p:nvSpPr>
          <p:spPr>
            <a:xfrm>
              <a:off x="3221060" y="2533534"/>
              <a:ext cx="500128" cy="175282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86033" name="Rectangle 2"/>
          <p:cNvSpPr>
            <a:spLocks noGrp="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700" b="1">
                <a:solidFill>
                  <a:schemeClr val="bg1"/>
                </a:solidFill>
                <a:latin typeface="微软雅黑" charset="-122"/>
              </a:rPr>
              <a:t>4. </a:t>
            </a:r>
            <a:r>
              <a:rPr lang="zh-CN" altLang="en-US" sz="2700" b="1">
                <a:solidFill>
                  <a:schemeClr val="bg1"/>
                </a:solidFill>
                <a:latin typeface="微软雅黑" charset="-122"/>
              </a:rPr>
              <a:t>指令类型</a:t>
            </a:r>
            <a:endParaRPr lang="en-US" altLang="zh-CN" sz="2700" b="1">
              <a:solidFill>
                <a:schemeClr val="bg1"/>
              </a:solidFill>
              <a:latin typeface="微软雅黑" charset="-122"/>
            </a:endParaRPr>
          </a:p>
        </p:txBody>
      </p:sp>
    </p:spTree>
    <p:extLst>
      <p:ext uri="{BB962C8B-B14F-4D97-AF65-F5344CB8AC3E}">
        <p14:creationId xmlns:p14="http://schemas.microsoft.com/office/powerpoint/2010/main" val="552078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mph" presetSubtype="0" grpId="0" nodeType="withEffect">
                                  <p:stCondLst>
                                    <p:cond delay="0"/>
                                  </p:stCondLst>
                                  <p:childTnLst>
                                    <p:set>
                                      <p:cBhvr rctx="PPT">
                                        <p:cTn id="6" dur="indefinite"/>
                                        <p:tgtEl>
                                          <p:spTgt spid="13"/>
                                        </p:tgtEl>
                                        <p:attrNameLst>
                                          <p:attrName>style.opacity</p:attrName>
                                        </p:attrNameLst>
                                      </p:cBhvr>
                                      <p:to>
                                        <p:strVal val="0.05"/>
                                      </p:to>
                                    </p:set>
                                    <p:animEffect filter="image" prLst="opacity: 0.05">
                                      <p:cBhvr rctx="IE">
                                        <p:cTn id="7" dur="indefinite"/>
                                        <p:tgtEl>
                                          <p:spTgt spid="13"/>
                                        </p:tgtEl>
                                      </p:cBhvr>
                                    </p:animEffect>
                                  </p:childTnLst>
                                </p:cTn>
                              </p:par>
                              <p:par>
                                <p:cTn id="8" presetID="9" presetClass="emph" presetSubtype="0" grpId="0" nodeType="withEffect">
                                  <p:stCondLst>
                                    <p:cond delay="0"/>
                                  </p:stCondLst>
                                  <p:iterate type="lt">
                                    <p:tmAbs val="0"/>
                                  </p:iterate>
                                  <p:childTnLst>
                                    <p:set>
                                      <p:cBhvr rctx="PPT">
                                        <p:cTn id="9" dur="indefinite"/>
                                        <p:tgtEl>
                                          <p:spTgt spid="23"/>
                                        </p:tgtEl>
                                        <p:attrNameLst>
                                          <p:attrName>style.opacity</p:attrName>
                                        </p:attrNameLst>
                                      </p:cBhvr>
                                      <p:to>
                                        <p:strVal val="0.05"/>
                                      </p:to>
                                    </p:set>
                                    <p:animEffect filter="image" prLst="opacity: 0.05">
                                      <p:cBhvr rctx="IE">
                                        <p:cTn id="10" dur="indefinite"/>
                                        <p:tgtEl>
                                          <p:spTgt spid="23"/>
                                        </p:tgtEl>
                                      </p:cBhvr>
                                    </p:animEffect>
                                  </p:childTnLst>
                                </p:cTn>
                              </p:par>
                              <p:par>
                                <p:cTn id="11" presetID="9" presetClass="emph" presetSubtype="0" grpId="0" nodeType="withEffect">
                                  <p:stCondLst>
                                    <p:cond delay="0"/>
                                  </p:stCondLst>
                                  <p:childTnLst>
                                    <p:set>
                                      <p:cBhvr rctx="PPT">
                                        <p:cTn id="12" dur="indefinite"/>
                                        <p:tgtEl>
                                          <p:spTgt spid="21"/>
                                        </p:tgtEl>
                                        <p:attrNameLst>
                                          <p:attrName>style.opacity</p:attrName>
                                        </p:attrNameLst>
                                      </p:cBhvr>
                                      <p:to>
                                        <p:strVal val="0.05"/>
                                      </p:to>
                                    </p:set>
                                    <p:animEffect filter="image" prLst="opacity: 0.05">
                                      <p:cBhvr rctx="IE">
                                        <p:cTn id="13" dur="indefinite"/>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1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3"/>
          <p:cNvSpPr txBox="1">
            <a:spLocks noChangeArrowheads="1"/>
          </p:cNvSpPr>
          <p:nvPr/>
        </p:nvSpPr>
        <p:spPr bwMode="auto">
          <a:xfrm>
            <a:off x="3329422" y="2227504"/>
            <a:ext cx="6214681" cy="255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7631" tIns="19052" rIns="47631" bIns="19052">
            <a:spAutoFit/>
          </a:bodyPr>
          <a:lstStyle>
            <a:lvl1pPr marL="342900" indent="-342900">
              <a:tabLst>
                <a:tab pos="2343150" algn="l"/>
                <a:tab pos="3429000" algn="l"/>
                <a:tab pos="4972050" algn="l"/>
              </a:tabLst>
              <a:defRPr sz="2400" b="1">
                <a:solidFill>
                  <a:srgbClr val="FF0000"/>
                </a:solidFill>
                <a:latin typeface="Times New Roman" charset="0"/>
                <a:ea typeface="黑体" charset="-122"/>
              </a:defRPr>
            </a:lvl1pPr>
            <a:lvl2pPr marL="742950" indent="-285750">
              <a:tabLst>
                <a:tab pos="2343150" algn="l"/>
                <a:tab pos="3429000" algn="l"/>
                <a:tab pos="4972050" algn="l"/>
              </a:tabLst>
              <a:defRPr sz="2400" b="1">
                <a:solidFill>
                  <a:srgbClr val="FF0000"/>
                </a:solidFill>
                <a:latin typeface="Times New Roman" charset="0"/>
                <a:ea typeface="黑体" charset="-122"/>
              </a:defRPr>
            </a:lvl2pPr>
            <a:lvl3pPr marL="1143000" indent="-228600">
              <a:tabLst>
                <a:tab pos="2343150" algn="l"/>
                <a:tab pos="3429000" algn="l"/>
                <a:tab pos="4972050" algn="l"/>
              </a:tabLst>
              <a:defRPr sz="2400" b="1">
                <a:solidFill>
                  <a:srgbClr val="FF0000"/>
                </a:solidFill>
                <a:latin typeface="Times New Roman" charset="0"/>
                <a:ea typeface="黑体" charset="-122"/>
              </a:defRPr>
            </a:lvl3pPr>
            <a:lvl4pPr marL="1600200" indent="-228600">
              <a:tabLst>
                <a:tab pos="2343150" algn="l"/>
                <a:tab pos="3429000" algn="l"/>
                <a:tab pos="4972050" algn="l"/>
              </a:tabLst>
              <a:defRPr sz="2400" b="1">
                <a:solidFill>
                  <a:srgbClr val="FF0000"/>
                </a:solidFill>
                <a:latin typeface="Times New Roman" charset="0"/>
                <a:ea typeface="黑体" charset="-122"/>
              </a:defRPr>
            </a:lvl4pPr>
            <a:lvl5pPr marL="2057400" indent="-228600">
              <a:tabLst>
                <a:tab pos="2343150" algn="l"/>
                <a:tab pos="3429000" algn="l"/>
                <a:tab pos="4972050" algn="l"/>
              </a:tabLst>
              <a:defRPr sz="2400" b="1">
                <a:solidFill>
                  <a:srgbClr val="FF0000"/>
                </a:solidFill>
                <a:latin typeface="Times New Roman" charset="0"/>
                <a:ea typeface="黑体" charset="-122"/>
              </a:defRPr>
            </a:lvl5pPr>
            <a:lvl6pPr marL="2514600" indent="-228600" eaLnBrk="0" fontAlgn="base" hangingPunct="0">
              <a:spcBef>
                <a:spcPct val="0"/>
              </a:spcBef>
              <a:spcAft>
                <a:spcPct val="0"/>
              </a:spcAft>
              <a:tabLst>
                <a:tab pos="2343150" algn="l"/>
                <a:tab pos="3429000" algn="l"/>
                <a:tab pos="4972050" algn="l"/>
              </a:tabLst>
              <a:defRPr sz="2400" b="1">
                <a:solidFill>
                  <a:srgbClr val="FF0000"/>
                </a:solidFill>
                <a:latin typeface="Times New Roman" charset="0"/>
                <a:ea typeface="黑体" charset="-122"/>
              </a:defRPr>
            </a:lvl6pPr>
            <a:lvl7pPr marL="2971800" indent="-228600" eaLnBrk="0" fontAlgn="base" hangingPunct="0">
              <a:spcBef>
                <a:spcPct val="0"/>
              </a:spcBef>
              <a:spcAft>
                <a:spcPct val="0"/>
              </a:spcAft>
              <a:tabLst>
                <a:tab pos="2343150" algn="l"/>
                <a:tab pos="3429000" algn="l"/>
                <a:tab pos="4972050" algn="l"/>
              </a:tabLst>
              <a:defRPr sz="2400" b="1">
                <a:solidFill>
                  <a:srgbClr val="FF0000"/>
                </a:solidFill>
                <a:latin typeface="Times New Roman" charset="0"/>
                <a:ea typeface="黑体" charset="-122"/>
              </a:defRPr>
            </a:lvl7pPr>
            <a:lvl8pPr marL="3429000" indent="-228600" eaLnBrk="0" fontAlgn="base" hangingPunct="0">
              <a:spcBef>
                <a:spcPct val="0"/>
              </a:spcBef>
              <a:spcAft>
                <a:spcPct val="0"/>
              </a:spcAft>
              <a:tabLst>
                <a:tab pos="2343150" algn="l"/>
                <a:tab pos="3429000" algn="l"/>
                <a:tab pos="4972050" algn="l"/>
              </a:tabLst>
              <a:defRPr sz="2400" b="1">
                <a:solidFill>
                  <a:srgbClr val="FF0000"/>
                </a:solidFill>
                <a:latin typeface="Times New Roman" charset="0"/>
                <a:ea typeface="黑体" charset="-122"/>
              </a:defRPr>
            </a:lvl8pPr>
            <a:lvl9pPr marL="3886200" indent="-228600" eaLnBrk="0" fontAlgn="base" hangingPunct="0">
              <a:spcBef>
                <a:spcPct val="0"/>
              </a:spcBef>
              <a:spcAft>
                <a:spcPct val="0"/>
              </a:spcAft>
              <a:tabLst>
                <a:tab pos="2343150" algn="l"/>
                <a:tab pos="3429000" algn="l"/>
                <a:tab pos="4972050" algn="l"/>
              </a:tabLst>
              <a:defRPr sz="2400" b="1">
                <a:solidFill>
                  <a:srgbClr val="FF0000"/>
                </a:solidFill>
                <a:latin typeface="Times New Roman" charset="0"/>
                <a:ea typeface="黑体" charset="-122"/>
              </a:defRPr>
            </a:lvl9pPr>
          </a:lstStyle>
          <a:p>
            <a:pPr>
              <a:spcBef>
                <a:spcPct val="10000"/>
              </a:spcBef>
              <a:buFont typeface="Wingdings" charset="2"/>
              <a:buNone/>
            </a:pPr>
            <a:r>
              <a:rPr kumimoji="1" lang="en-US" altLang="zh-CN" sz="1650" i="1" u="sng" dirty="0">
                <a:solidFill>
                  <a:srgbClr val="CC0000"/>
                </a:solidFill>
              </a:rPr>
              <a:t>Instruction	 Comment                       Meaning         </a:t>
            </a:r>
            <a:r>
              <a:rPr kumimoji="1" lang="zh-CN" altLang="en-US" sz="1650" i="1" u="sng" dirty="0">
                <a:solidFill>
                  <a:srgbClr val="CC0000"/>
                </a:solidFill>
                <a:ea typeface="华文新魏" charset="-122"/>
              </a:rPr>
              <a:t>	</a:t>
            </a:r>
            <a:endParaRPr kumimoji="1" lang="zh-CN" altLang="en-US" sz="1350" u="sng" dirty="0">
              <a:solidFill>
                <a:schemeClr val="tx1"/>
              </a:solidFill>
              <a:ea typeface="华文新魏" charset="-122"/>
            </a:endParaRPr>
          </a:p>
          <a:p>
            <a:pPr>
              <a:spcBef>
                <a:spcPct val="10000"/>
              </a:spcBef>
              <a:buFont typeface="Wingdings" charset="2"/>
              <a:buNone/>
            </a:pPr>
            <a:r>
              <a:rPr kumimoji="1" lang="en-US" altLang="zh-CN" sz="1500" dirty="0" err="1">
                <a:solidFill>
                  <a:schemeClr val="tx1"/>
                </a:solidFill>
              </a:rPr>
              <a:t>sw</a:t>
            </a:r>
            <a:r>
              <a:rPr kumimoji="1" lang="en-US" altLang="zh-CN" sz="1500" dirty="0">
                <a:solidFill>
                  <a:schemeClr val="tx1"/>
                </a:solidFill>
              </a:rPr>
              <a:t>   $3, 500($4) 	Store word                 $3 →($4+ 500)</a:t>
            </a:r>
            <a:r>
              <a:rPr kumimoji="1" lang="zh-CN" altLang="en-US" sz="1500" dirty="0">
                <a:solidFill>
                  <a:schemeClr val="tx1"/>
                </a:solidFill>
                <a:ea typeface="华文新魏" charset="-122"/>
              </a:rPr>
              <a:t> </a:t>
            </a:r>
          </a:p>
          <a:p>
            <a:pPr>
              <a:spcBef>
                <a:spcPct val="10000"/>
              </a:spcBef>
              <a:buFont typeface="Wingdings" charset="2"/>
              <a:buNone/>
            </a:pPr>
            <a:r>
              <a:rPr kumimoji="1" lang="en-US" altLang="zh-CN" sz="1500" dirty="0" err="1">
                <a:solidFill>
                  <a:schemeClr val="tx1"/>
                </a:solidFill>
              </a:rPr>
              <a:t>sh</a:t>
            </a:r>
            <a:r>
              <a:rPr kumimoji="1" lang="en-US" altLang="zh-CN" sz="1500" dirty="0">
                <a:solidFill>
                  <a:schemeClr val="tx1"/>
                </a:solidFill>
              </a:rPr>
              <a:t>    $3, 502($2)	Store half                   Low Half of  $3 →($2+ 502)</a:t>
            </a:r>
            <a:r>
              <a:rPr kumimoji="1" lang="zh-CN" altLang="en-US" sz="1500" dirty="0">
                <a:solidFill>
                  <a:schemeClr val="tx1"/>
                </a:solidFill>
                <a:ea typeface="华文新魏" charset="-122"/>
              </a:rPr>
              <a:t> </a:t>
            </a:r>
            <a:endParaRPr kumimoji="1" lang="en-US" altLang="zh-CN" sz="1500" dirty="0">
              <a:solidFill>
                <a:schemeClr val="tx1"/>
              </a:solidFill>
            </a:endParaRPr>
          </a:p>
          <a:p>
            <a:pPr>
              <a:spcBef>
                <a:spcPct val="10000"/>
              </a:spcBef>
              <a:buFont typeface="Wingdings" charset="2"/>
              <a:buNone/>
            </a:pPr>
            <a:r>
              <a:rPr kumimoji="1" lang="en-US" altLang="zh-CN" sz="1500" dirty="0" err="1">
                <a:solidFill>
                  <a:schemeClr val="tx1"/>
                </a:solidFill>
              </a:rPr>
              <a:t>sb</a:t>
            </a:r>
            <a:r>
              <a:rPr kumimoji="1" lang="en-US" altLang="zh-CN" sz="1500" dirty="0">
                <a:solidFill>
                  <a:schemeClr val="tx1"/>
                </a:solidFill>
              </a:rPr>
              <a:t>    $2, 41($3)	Store byte                  LQ of  $2 →($3+ 41)</a:t>
            </a:r>
            <a:r>
              <a:rPr kumimoji="1" lang="zh-CN" altLang="en-US" sz="1500" dirty="0">
                <a:solidFill>
                  <a:schemeClr val="tx1"/>
                </a:solidFill>
                <a:ea typeface="华文新魏" charset="-122"/>
              </a:rPr>
              <a:t> </a:t>
            </a:r>
            <a:endParaRPr kumimoji="1" lang="en-US" altLang="zh-CN" sz="1500" dirty="0">
              <a:solidFill>
                <a:schemeClr val="tx1"/>
              </a:solidFill>
            </a:endParaRPr>
          </a:p>
          <a:p>
            <a:pPr>
              <a:spcBef>
                <a:spcPct val="10000"/>
              </a:spcBef>
              <a:buFont typeface="Wingdings" charset="2"/>
              <a:buNone/>
            </a:pPr>
            <a:endParaRPr kumimoji="1" lang="en-US" altLang="zh-CN" sz="1500" dirty="0">
              <a:solidFill>
                <a:schemeClr val="tx1"/>
              </a:solidFill>
            </a:endParaRPr>
          </a:p>
          <a:p>
            <a:pPr>
              <a:spcBef>
                <a:spcPct val="10000"/>
              </a:spcBef>
              <a:buFont typeface="Wingdings" charset="2"/>
              <a:buNone/>
            </a:pPr>
            <a:r>
              <a:rPr kumimoji="1" lang="en-US" altLang="zh-CN" sz="1500" dirty="0" err="1">
                <a:solidFill>
                  <a:schemeClr val="tx1"/>
                </a:solidFill>
              </a:rPr>
              <a:t>lw</a:t>
            </a:r>
            <a:r>
              <a:rPr kumimoji="1" lang="en-US" altLang="zh-CN" sz="1500" dirty="0">
                <a:solidFill>
                  <a:schemeClr val="tx1"/>
                </a:solidFill>
              </a:rPr>
              <a:t>   $1, -30($2)	Load word                 ($2-30) → $1</a:t>
            </a:r>
          </a:p>
          <a:p>
            <a:pPr>
              <a:spcBef>
                <a:spcPct val="10000"/>
              </a:spcBef>
              <a:buFont typeface="Wingdings" charset="2"/>
              <a:buNone/>
            </a:pPr>
            <a:r>
              <a:rPr kumimoji="1" lang="en-US" altLang="zh-CN" sz="1500" dirty="0" err="1">
                <a:solidFill>
                  <a:schemeClr val="tx1"/>
                </a:solidFill>
              </a:rPr>
              <a:t>lh</a:t>
            </a:r>
            <a:r>
              <a:rPr kumimoji="1" lang="en-US" altLang="zh-CN" sz="1500" dirty="0">
                <a:solidFill>
                  <a:schemeClr val="tx1"/>
                </a:solidFill>
              </a:rPr>
              <a:t>    $1, 40($3)	Load half                   ($3+ 40) → LH of $1</a:t>
            </a:r>
          </a:p>
          <a:p>
            <a:pPr>
              <a:spcBef>
                <a:spcPct val="10000"/>
              </a:spcBef>
              <a:buFont typeface="Wingdings" charset="2"/>
              <a:buNone/>
            </a:pPr>
            <a:r>
              <a:rPr kumimoji="1" lang="en-US" altLang="zh-CN" sz="1500" dirty="0" err="1">
                <a:solidFill>
                  <a:schemeClr val="tx1"/>
                </a:solidFill>
              </a:rPr>
              <a:t>lb</a:t>
            </a:r>
            <a:r>
              <a:rPr kumimoji="1" lang="en-US" altLang="zh-CN" sz="1500" dirty="0">
                <a:solidFill>
                  <a:schemeClr val="tx1"/>
                </a:solidFill>
              </a:rPr>
              <a:t>    $1, 40($3)	Load byte                  ($3+ 40) → LQ</a:t>
            </a:r>
            <a:r>
              <a:rPr kumimoji="1" lang="zh-CN" altLang="en-US" sz="1500" dirty="0">
                <a:solidFill>
                  <a:schemeClr val="tx1"/>
                </a:solidFill>
                <a:ea typeface="华文新魏" charset="-122"/>
              </a:rPr>
              <a:t> </a:t>
            </a:r>
            <a:r>
              <a:rPr kumimoji="1" lang="en-US" altLang="zh-CN" sz="1500" dirty="0">
                <a:solidFill>
                  <a:schemeClr val="tx1"/>
                </a:solidFill>
              </a:rPr>
              <a:t>of $1</a:t>
            </a:r>
          </a:p>
        </p:txBody>
      </p:sp>
      <p:sp>
        <p:nvSpPr>
          <p:cNvPr id="19" name="_s1031"/>
          <p:cNvSpPr>
            <a:spLocks noChangeArrowheads="1"/>
          </p:cNvSpPr>
          <p:nvPr/>
        </p:nvSpPr>
        <p:spPr bwMode="auto">
          <a:xfrm>
            <a:off x="3486605" y="1836928"/>
            <a:ext cx="4857192" cy="354258"/>
          </a:xfrm>
          <a:prstGeom prst="roundRect">
            <a:avLst>
              <a:gd name="adj" fmla="val 16667"/>
            </a:avLst>
          </a:prstGeom>
          <a:solidFill>
            <a:srgbClr val="00B0F0"/>
          </a:solidFill>
          <a:ln w="28575" algn="ctr">
            <a:noFill/>
            <a:miter lim="800000"/>
            <a:headEnd/>
            <a:tailEnd/>
          </a:ln>
        </p:spPr>
        <p:txBody>
          <a:bodyPr lIns="67509" tIns="35105" rIns="67509" bIns="35105">
            <a:spAutoFit/>
          </a:bodyPr>
          <a:lstStyle/>
          <a:p>
            <a:pPr marL="257209" indent="-257209" algn="ctr">
              <a:lnSpc>
                <a:spcPct val="90000"/>
              </a:lnSpc>
              <a:defRPr/>
            </a:pPr>
            <a:r>
              <a:rPr lang="en-US" altLang="zh-CN" dirty="0">
                <a:solidFill>
                  <a:schemeClr val="bg1"/>
                </a:solidFill>
                <a:latin typeface="+mj-lt"/>
                <a:ea typeface="微软雅黑" pitchFamily="34" charset="-122"/>
              </a:rPr>
              <a:t>load, store</a:t>
            </a:r>
          </a:p>
        </p:txBody>
      </p:sp>
      <p:sp>
        <p:nvSpPr>
          <p:cNvPr id="15" name="矩形 14"/>
          <p:cNvSpPr/>
          <p:nvPr/>
        </p:nvSpPr>
        <p:spPr>
          <a:xfrm>
            <a:off x="5583569" y="2533534"/>
            <a:ext cx="501318" cy="176592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矩形 26"/>
          <p:cNvSpPr/>
          <p:nvPr/>
        </p:nvSpPr>
        <p:spPr>
          <a:xfrm>
            <a:off x="3221060" y="2533534"/>
            <a:ext cx="500128" cy="175282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矩形 1"/>
          <p:cNvSpPr>
            <a:spLocks noChangeArrowheads="1"/>
          </p:cNvSpPr>
          <p:nvPr/>
        </p:nvSpPr>
        <p:spPr bwMode="auto">
          <a:xfrm>
            <a:off x="2489922" y="5336166"/>
            <a:ext cx="6173004" cy="757130"/>
          </a:xfrm>
          <a:prstGeom prst="rect">
            <a:avLst/>
          </a:prstGeom>
          <a:gradFill rotWithShape="1">
            <a:gsLst>
              <a:gs pos="0">
                <a:srgbClr val="E4FFE9"/>
              </a:gs>
              <a:gs pos="64999">
                <a:srgbClr val="BAFCC7"/>
              </a:gs>
              <a:gs pos="100000">
                <a:srgbClr val="9BFDAF"/>
              </a:gs>
            </a:gsLst>
            <a:lin ang="5400000" scaled="1"/>
          </a:gradFill>
          <a:ln w="9525">
            <a:solidFill>
              <a:srgbClr val="00B04E"/>
            </a:solidFill>
            <a:miter lim="800000"/>
            <a:headEnd/>
            <a:tailEnd/>
          </a:ln>
          <a:effectLst>
            <a:outerShdw blurRad="40000" dist="20000" dir="5400000" rotWithShape="0">
              <a:srgbClr val="000000">
                <a:alpha val="37999"/>
              </a:srgbClr>
            </a:outerShdw>
          </a:effectLst>
        </p:spPr>
        <p:txBody>
          <a:bodyPr>
            <a:spAutoFit/>
          </a:bodyPr>
          <a:lstStyle/>
          <a:p>
            <a:pPr>
              <a:lnSpc>
                <a:spcPct val="120000"/>
              </a:lnSpc>
              <a:spcBef>
                <a:spcPts val="450"/>
              </a:spcBef>
              <a:defRPr/>
            </a:pPr>
            <a:r>
              <a:rPr lang="zh-CN" altLang="en-US" dirty="0">
                <a:solidFill>
                  <a:schemeClr val="dk1"/>
                </a:solidFill>
                <a:latin typeface="+mn-lt"/>
                <a:ea typeface="华文新魏" charset="0"/>
                <a:cs typeface="华文新魏" charset="0"/>
              </a:rPr>
              <a:t>高级语言中的数据类型有</a:t>
            </a:r>
            <a:r>
              <a:rPr lang="en-US" altLang="zh-CN" dirty="0">
                <a:solidFill>
                  <a:schemeClr val="dk1"/>
                </a:solidFill>
                <a:latin typeface="+mn-lt"/>
                <a:ea typeface="华文新魏" charset="0"/>
                <a:cs typeface="华文新魏" charset="0"/>
              </a:rPr>
              <a:t>char</a:t>
            </a:r>
            <a:r>
              <a:rPr lang="zh-CN" altLang="en-US" dirty="0">
                <a:solidFill>
                  <a:schemeClr val="dk1"/>
                </a:solidFill>
                <a:latin typeface="+mn-lt"/>
                <a:ea typeface="华文新魏" charset="0"/>
                <a:cs typeface="华文新魏" charset="0"/>
              </a:rPr>
              <a:t>、</a:t>
            </a:r>
            <a:r>
              <a:rPr lang="en-US" altLang="zh-CN" dirty="0">
                <a:solidFill>
                  <a:schemeClr val="dk1"/>
                </a:solidFill>
                <a:latin typeface="+mn-lt"/>
                <a:ea typeface="华文新魏" charset="0"/>
                <a:cs typeface="华文新魏" charset="0"/>
              </a:rPr>
              <a:t>short</a:t>
            </a:r>
            <a:r>
              <a:rPr lang="zh-CN" altLang="en-US" dirty="0">
                <a:solidFill>
                  <a:schemeClr val="dk1"/>
                </a:solidFill>
                <a:latin typeface="+mn-lt"/>
                <a:ea typeface="华文新魏" charset="0"/>
                <a:cs typeface="华文新魏" charset="0"/>
              </a:rPr>
              <a:t>、</a:t>
            </a:r>
            <a:r>
              <a:rPr lang="en-US" altLang="zh-CN" dirty="0" err="1">
                <a:solidFill>
                  <a:schemeClr val="dk1"/>
                </a:solidFill>
                <a:latin typeface="+mn-lt"/>
                <a:ea typeface="华文新魏" charset="0"/>
                <a:cs typeface="华文新魏" charset="0"/>
              </a:rPr>
              <a:t>int</a:t>
            </a:r>
            <a:r>
              <a:rPr lang="zh-CN" altLang="en-US" dirty="0">
                <a:solidFill>
                  <a:schemeClr val="dk1"/>
                </a:solidFill>
                <a:latin typeface="+mn-lt"/>
                <a:ea typeface="华文新魏" charset="0"/>
                <a:cs typeface="华文新魏" charset="0"/>
              </a:rPr>
              <a:t>、</a:t>
            </a:r>
            <a:r>
              <a:rPr lang="en-US" altLang="zh-CN" dirty="0">
                <a:solidFill>
                  <a:schemeClr val="dk1"/>
                </a:solidFill>
                <a:latin typeface="+mn-lt"/>
                <a:ea typeface="华文新魏" charset="0"/>
                <a:cs typeface="华文新魏" charset="0"/>
              </a:rPr>
              <a:t>long</a:t>
            </a:r>
            <a:r>
              <a:rPr lang="zh-CN" altLang="en-US" dirty="0">
                <a:solidFill>
                  <a:schemeClr val="dk1"/>
                </a:solidFill>
                <a:latin typeface="+mn-lt"/>
                <a:ea typeface="华文新魏" charset="0"/>
                <a:cs typeface="华文新魏" charset="0"/>
              </a:rPr>
              <a:t>等，故需要存取不同长度的操作数；</a:t>
            </a:r>
            <a:endParaRPr kumimoji="1" lang="zh-CN" altLang="en-US" dirty="0">
              <a:solidFill>
                <a:schemeClr val="dk1"/>
              </a:solidFill>
              <a:latin typeface="+mn-lt"/>
              <a:ea typeface="+mn-ea"/>
            </a:endParaRPr>
          </a:p>
        </p:txBody>
      </p:sp>
      <p:pic>
        <p:nvPicPr>
          <p:cNvPr id="31" name="图片 12" descr="u=207606497,4036238559&amp;fm=21&amp;gp=0.jpg"/>
          <p:cNvPicPr>
            <a:picLocks noChangeAspect="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501893" y="4688423"/>
            <a:ext cx="454878" cy="559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a:spLocks noChangeArrowheads="1"/>
          </p:cNvSpPr>
          <p:nvPr/>
        </p:nvSpPr>
        <p:spPr bwMode="auto">
          <a:xfrm>
            <a:off x="2892406" y="4859868"/>
            <a:ext cx="42242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800">
                <a:ea typeface="华文新魏" charset="-122"/>
              </a:rPr>
              <a:t> </a:t>
            </a:r>
            <a:r>
              <a:rPr lang="zh-CN" altLang="en-US" sz="1800" dirty="0">
                <a:ea typeface="华文新魏" charset="-122"/>
              </a:rPr>
              <a:t>问题：为什么需要不同长度的操作数？ </a:t>
            </a:r>
            <a:endParaRPr lang="zh-CN" altLang="en-US" sz="1800" dirty="0"/>
          </a:p>
        </p:txBody>
      </p:sp>
      <p:sp>
        <p:nvSpPr>
          <p:cNvPr id="90127" name="Rectangle 2"/>
          <p:cNvSpPr>
            <a:spLocks noGrp="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700" b="1">
                <a:solidFill>
                  <a:schemeClr val="bg1"/>
                </a:solidFill>
                <a:latin typeface="微软雅黑" charset="-122"/>
              </a:rPr>
              <a:t>4. </a:t>
            </a:r>
            <a:r>
              <a:rPr lang="zh-CN" altLang="en-US" sz="2700" b="1">
                <a:solidFill>
                  <a:schemeClr val="bg1"/>
                </a:solidFill>
                <a:latin typeface="微软雅黑" charset="-122"/>
              </a:rPr>
              <a:t>指令类型</a:t>
            </a:r>
            <a:endParaRPr lang="en-US" altLang="zh-CN" sz="2700" b="1">
              <a:solidFill>
                <a:schemeClr val="bg1"/>
              </a:solidFill>
              <a:latin typeface="微软雅黑" charset="-122"/>
            </a:endParaRPr>
          </a:p>
        </p:txBody>
      </p:sp>
      <p:sp>
        <p:nvSpPr>
          <p:cNvPr id="17" name="TextBox 12"/>
          <p:cNvSpPr txBox="1">
            <a:spLocks noChangeArrowheads="1"/>
          </p:cNvSpPr>
          <p:nvPr/>
        </p:nvSpPr>
        <p:spPr bwMode="auto">
          <a:xfrm>
            <a:off x="1365825" y="3492497"/>
            <a:ext cx="22255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dirty="0">
                <a:solidFill>
                  <a:srgbClr val="C00000"/>
                </a:solidFill>
                <a:latin typeface="微软雅黑" charset="-122"/>
                <a:ea typeface="微软雅黑" charset="-122"/>
              </a:rPr>
              <a:t>条件分支指令</a:t>
            </a:r>
          </a:p>
        </p:txBody>
      </p:sp>
      <p:sp>
        <p:nvSpPr>
          <p:cNvPr id="18" name="TextBox 4"/>
          <p:cNvSpPr txBox="1">
            <a:spLocks noChangeArrowheads="1"/>
          </p:cNvSpPr>
          <p:nvPr/>
        </p:nvSpPr>
        <p:spPr bwMode="auto">
          <a:xfrm>
            <a:off x="122651" y="1072831"/>
            <a:ext cx="325916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2100">
                <a:solidFill>
                  <a:schemeClr val="tx1"/>
                </a:solidFill>
                <a:latin typeface="微软雅黑" charset="-122"/>
                <a:ea typeface="微软雅黑" charset="-122"/>
              </a:rPr>
              <a:t>MIPS</a:t>
            </a:r>
            <a:r>
              <a:rPr lang="zh-CN" altLang="en-US" sz="2100">
                <a:solidFill>
                  <a:schemeClr val="tx1"/>
                </a:solidFill>
                <a:latin typeface="微软雅黑" charset="-122"/>
                <a:ea typeface="微软雅黑" charset="-122"/>
              </a:rPr>
              <a:t>指令类型</a:t>
            </a:r>
          </a:p>
        </p:txBody>
      </p:sp>
      <p:sp>
        <p:nvSpPr>
          <p:cNvPr id="20" name="TextBox 20"/>
          <p:cNvSpPr txBox="1">
            <a:spLocks noChangeArrowheads="1"/>
          </p:cNvSpPr>
          <p:nvPr/>
        </p:nvSpPr>
        <p:spPr bwMode="auto">
          <a:xfrm>
            <a:off x="1386068" y="1730142"/>
            <a:ext cx="20529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a:solidFill>
                  <a:srgbClr val="C00000"/>
                </a:solidFill>
                <a:latin typeface="微软雅黑" charset="-122"/>
                <a:ea typeface="微软雅黑" charset="-122"/>
              </a:rPr>
              <a:t>算术逻辑运算指令</a:t>
            </a:r>
          </a:p>
        </p:txBody>
      </p:sp>
      <p:sp>
        <p:nvSpPr>
          <p:cNvPr id="21" name="TextBox 21"/>
          <p:cNvSpPr txBox="1">
            <a:spLocks noChangeArrowheads="1"/>
          </p:cNvSpPr>
          <p:nvPr/>
        </p:nvSpPr>
        <p:spPr bwMode="auto">
          <a:xfrm>
            <a:off x="1403931" y="2622036"/>
            <a:ext cx="17683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dirty="0">
                <a:solidFill>
                  <a:srgbClr val="C00000"/>
                </a:solidFill>
                <a:latin typeface="微软雅黑" charset="-122"/>
                <a:ea typeface="微软雅黑" charset="-122"/>
              </a:rPr>
              <a:t>数据传输指令</a:t>
            </a:r>
          </a:p>
        </p:txBody>
      </p:sp>
      <p:sp>
        <p:nvSpPr>
          <p:cNvPr id="22" name="TextBox 22"/>
          <p:cNvSpPr txBox="1">
            <a:spLocks noChangeArrowheads="1"/>
          </p:cNvSpPr>
          <p:nvPr/>
        </p:nvSpPr>
        <p:spPr bwMode="auto">
          <a:xfrm>
            <a:off x="1376542" y="4355812"/>
            <a:ext cx="20624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1800" dirty="0">
                <a:solidFill>
                  <a:srgbClr val="C00000"/>
                </a:solidFill>
                <a:latin typeface="微软雅黑" charset="-122"/>
                <a:ea typeface="微软雅黑" charset="-122"/>
              </a:rPr>
              <a:t>无条件跳转指令</a:t>
            </a:r>
          </a:p>
        </p:txBody>
      </p:sp>
      <p:cxnSp>
        <p:nvCxnSpPr>
          <p:cNvPr id="23" name="直接连接符 22"/>
          <p:cNvCxnSpPr/>
          <p:nvPr/>
        </p:nvCxnSpPr>
        <p:spPr>
          <a:xfrm rot="5400000">
            <a:off x="-579314" y="2991773"/>
            <a:ext cx="3080548" cy="9526"/>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20" idx="1"/>
          </p:cNvCxnSpPr>
          <p:nvPr/>
        </p:nvCxnSpPr>
        <p:spPr>
          <a:xfrm flipH="1" flipV="1">
            <a:off x="972868" y="1902805"/>
            <a:ext cx="413200" cy="12003"/>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0800000" flipV="1">
            <a:off x="966914" y="2798271"/>
            <a:ext cx="413201"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10800000" flipV="1">
            <a:off x="964532" y="4521330"/>
            <a:ext cx="412010"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10800000" flipV="1">
            <a:off x="966914" y="3693738"/>
            <a:ext cx="413201"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89798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9" presetClass="emph" presetSubtype="0" grpId="0" nodeType="clickEffect">
                                  <p:stCondLst>
                                    <p:cond delay="0"/>
                                  </p:stCondLst>
                                  <p:iterate type="lt">
                                    <p:tmAbs val="0"/>
                                  </p:iterate>
                                  <p:childTnLst>
                                    <p:set>
                                      <p:cBhvr rctx="PPT">
                                        <p:cTn id="16" dur="indefinite"/>
                                        <p:tgtEl>
                                          <p:spTgt spid="21"/>
                                        </p:tgtEl>
                                        <p:attrNameLst>
                                          <p:attrName>style.opacity</p:attrName>
                                        </p:attrNameLst>
                                      </p:cBhvr>
                                      <p:to>
                                        <p:strVal val="0.05"/>
                                      </p:to>
                                    </p:set>
                                    <p:animEffect filter="image" prLst="opacity: 0.05">
                                      <p:cBhvr rctx="IE">
                                        <p:cTn id="17" dur="indefinite"/>
                                        <p:tgtEl>
                                          <p:spTgt spid="21"/>
                                        </p:tgtEl>
                                      </p:cBhvr>
                                    </p:animEffect>
                                  </p:childTnLst>
                                </p:cTn>
                              </p:par>
                              <p:par>
                                <p:cTn id="18" presetID="9" presetClass="emph" presetSubtype="0" grpId="0" nodeType="withEffect">
                                  <p:stCondLst>
                                    <p:cond delay="0"/>
                                  </p:stCondLst>
                                  <p:childTnLst>
                                    <p:set>
                                      <p:cBhvr rctx="PPT">
                                        <p:cTn id="19" dur="indefinite"/>
                                        <p:tgtEl>
                                          <p:spTgt spid="17"/>
                                        </p:tgtEl>
                                        <p:attrNameLst>
                                          <p:attrName>style.opacity</p:attrName>
                                        </p:attrNameLst>
                                      </p:cBhvr>
                                      <p:to>
                                        <p:strVal val="0.05"/>
                                      </p:to>
                                    </p:set>
                                    <p:animEffect filter="image" prLst="opacity: 0.05">
                                      <p:cBhvr rctx="IE">
                                        <p:cTn id="20" dur="indefinite"/>
                                        <p:tgtEl>
                                          <p:spTgt spid="17"/>
                                        </p:tgtEl>
                                      </p:cBhvr>
                                    </p:animEffect>
                                  </p:childTnLst>
                                </p:cTn>
                              </p:par>
                              <p:par>
                                <p:cTn id="21" presetID="9" presetClass="emph" presetSubtype="0" grpId="0" nodeType="withEffect">
                                  <p:stCondLst>
                                    <p:cond delay="0"/>
                                  </p:stCondLst>
                                  <p:iterate type="lt">
                                    <p:tmAbs val="0"/>
                                  </p:iterate>
                                  <p:childTnLst>
                                    <p:set>
                                      <p:cBhvr rctx="PPT">
                                        <p:cTn id="22" dur="indefinite"/>
                                        <p:tgtEl>
                                          <p:spTgt spid="22"/>
                                        </p:tgtEl>
                                        <p:attrNameLst>
                                          <p:attrName>style.opacity</p:attrName>
                                        </p:attrNameLst>
                                      </p:cBhvr>
                                      <p:to>
                                        <p:strVal val="0.05"/>
                                      </p:to>
                                    </p:set>
                                    <p:animEffect filter="image" prLst="opacity: 0.05">
                                      <p:cBhvr rctx="IE">
                                        <p:cTn id="23" dur="indefinite"/>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7" grpId="0"/>
      <p:bldP spid="21"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AutoShape 6" descr="http://fzone.oushinet.com/bbs/data/attachment/forum/201405/16/051142lrtiydwxrn1xz0lw.jpg"/>
          <p:cNvSpPr>
            <a:spLocks noChangeAspect="1" noChangeArrowheads="1"/>
          </p:cNvSpPr>
          <p:nvPr/>
        </p:nvSpPr>
        <p:spPr bwMode="auto">
          <a:xfrm>
            <a:off x="-72638" y="-613252"/>
            <a:ext cx="228631" cy="22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pic>
        <p:nvPicPr>
          <p:cNvPr id="43011" name="图片 10" descr="01300000173424121592781692531_s.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1320" y="1453496"/>
            <a:ext cx="1102662" cy="1428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TextBox 14"/>
          <p:cNvSpPr txBox="1">
            <a:spLocks noChangeArrowheads="1"/>
          </p:cNvSpPr>
          <p:nvPr/>
        </p:nvSpPr>
        <p:spPr bwMode="auto">
          <a:xfrm>
            <a:off x="435826" y="2870525"/>
            <a:ext cx="160040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500">
                <a:solidFill>
                  <a:schemeClr val="tx1"/>
                </a:solidFill>
                <a:latin typeface="微软雅黑" charset="-122"/>
                <a:ea typeface="微软雅黑" charset="-122"/>
              </a:rPr>
              <a:t>Prof. Kahan</a:t>
            </a:r>
            <a:endParaRPr lang="zh-CN" altLang="en-US" sz="1500">
              <a:solidFill>
                <a:schemeClr val="tx1"/>
              </a:solidFill>
              <a:latin typeface="微软雅黑" charset="-122"/>
              <a:ea typeface="微软雅黑" charset="-122"/>
            </a:endParaRPr>
          </a:p>
        </p:txBody>
      </p:sp>
      <p:sp>
        <p:nvSpPr>
          <p:cNvPr id="43024" name="TextBox 17"/>
          <p:cNvSpPr txBox="1">
            <a:spLocks noChangeArrowheads="1"/>
          </p:cNvSpPr>
          <p:nvPr/>
        </p:nvSpPr>
        <p:spPr bwMode="auto">
          <a:xfrm>
            <a:off x="2030281" y="2747874"/>
            <a:ext cx="7453092" cy="43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ts val="2850"/>
              </a:lnSpc>
              <a:buFont typeface="Wingdings" charset="2"/>
              <a:buChar char="Ø"/>
            </a:pPr>
            <a:r>
              <a:rPr lang="zh-CN" altLang="en-US" sz="2000" dirty="0">
                <a:solidFill>
                  <a:srgbClr val="0000BF"/>
                </a:solidFill>
                <a:latin typeface="微软雅黑" charset="-122"/>
                <a:ea typeface="微软雅黑" charset="-122"/>
              </a:rPr>
              <a:t>尾数</a:t>
            </a:r>
            <a:r>
              <a:rPr lang="en-US" altLang="zh-CN" sz="2000" dirty="0">
                <a:solidFill>
                  <a:srgbClr val="0000BF"/>
                </a:solidFill>
                <a:latin typeface="微软雅黑" charset="-122"/>
                <a:ea typeface="微软雅黑" charset="-122"/>
              </a:rPr>
              <a:t>f</a:t>
            </a:r>
          </a:p>
        </p:txBody>
      </p:sp>
      <p:sp>
        <p:nvSpPr>
          <p:cNvPr id="13" name="TextBox 12"/>
          <p:cNvSpPr txBox="1">
            <a:spLocks noChangeArrowheads="1"/>
          </p:cNvSpPr>
          <p:nvPr/>
        </p:nvSpPr>
        <p:spPr bwMode="auto">
          <a:xfrm>
            <a:off x="1115616" y="3271817"/>
            <a:ext cx="8028385"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912813" indent="-45720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1">
              <a:lnSpc>
                <a:spcPct val="130000"/>
              </a:lnSpc>
              <a:buFont typeface="Wingdings" charset="2"/>
              <a:buChar char="p"/>
            </a:pPr>
            <a:r>
              <a:rPr lang="zh-CN" altLang="en-US" sz="2000" dirty="0">
                <a:solidFill>
                  <a:schemeClr val="tx1"/>
                </a:solidFill>
                <a:latin typeface="微软雅黑" charset="-122"/>
                <a:ea typeface="微软雅黑" charset="-122"/>
              </a:rPr>
              <a:t>尾数为原码</a:t>
            </a:r>
            <a:endParaRPr lang="en-US" altLang="zh-CN" sz="2000" dirty="0">
              <a:solidFill>
                <a:schemeClr val="tx1"/>
              </a:solidFill>
              <a:latin typeface="微软雅黑" charset="-122"/>
              <a:ea typeface="微软雅黑" charset="-122"/>
            </a:endParaRPr>
          </a:p>
          <a:p>
            <a:pPr lvl="1">
              <a:lnSpc>
                <a:spcPct val="130000"/>
              </a:lnSpc>
              <a:buFont typeface="Wingdings" charset="2"/>
              <a:buChar char="p"/>
            </a:pPr>
            <a:r>
              <a:rPr lang="zh-CN" altLang="en-US" sz="2000" dirty="0">
                <a:solidFill>
                  <a:schemeClr val="tx1"/>
                </a:solidFill>
                <a:latin typeface="微软雅黑" charset="-122"/>
                <a:ea typeface="微软雅黑" charset="-122"/>
              </a:rPr>
              <a:t>规格化</a:t>
            </a:r>
            <a:r>
              <a:rPr lang="zh-CN" altLang="en-US" sz="2000" dirty="0">
                <a:latin typeface="微软雅黑" charset="-122"/>
                <a:ea typeface="微软雅黑" charset="-122"/>
              </a:rPr>
              <a:t>尾数最高位总是</a:t>
            </a:r>
            <a:r>
              <a:rPr lang="en-US" altLang="zh-CN" sz="2000" dirty="0">
                <a:latin typeface="微软雅黑" charset="-122"/>
                <a:ea typeface="微软雅黑" charset="-122"/>
              </a:rPr>
              <a:t>1</a:t>
            </a:r>
            <a:r>
              <a:rPr lang="zh-CN" altLang="en-US" sz="2000" dirty="0">
                <a:solidFill>
                  <a:schemeClr val="tx1"/>
                </a:solidFill>
                <a:latin typeface="微软雅黑" charset="-122"/>
                <a:ea typeface="微软雅黑" charset="-122"/>
              </a:rPr>
              <a:t>，所以</a:t>
            </a:r>
            <a:r>
              <a:rPr lang="zh-CN" altLang="en-US" sz="2000" dirty="0">
                <a:latin typeface="微软雅黑" charset="-122"/>
                <a:ea typeface="微软雅黑" charset="-122"/>
              </a:rPr>
              <a:t>隐含表示</a:t>
            </a:r>
            <a:r>
              <a:rPr lang="zh-CN" altLang="en-US" sz="2000" dirty="0">
                <a:solidFill>
                  <a:schemeClr val="tx1"/>
                </a:solidFill>
                <a:latin typeface="微软雅黑" charset="-122"/>
                <a:ea typeface="微软雅黑" charset="-122"/>
              </a:rPr>
              <a:t>，省</a:t>
            </a:r>
            <a:r>
              <a:rPr lang="en-US" altLang="zh-CN" sz="2000" dirty="0">
                <a:solidFill>
                  <a:schemeClr val="tx1"/>
                </a:solidFill>
                <a:latin typeface="微软雅黑" charset="-122"/>
                <a:ea typeface="微软雅黑" charset="-122"/>
              </a:rPr>
              <a:t>1</a:t>
            </a:r>
            <a:r>
              <a:rPr lang="zh-CN" altLang="en-US" sz="2000" dirty="0">
                <a:solidFill>
                  <a:schemeClr val="tx1"/>
                </a:solidFill>
                <a:latin typeface="微软雅黑" charset="-122"/>
                <a:ea typeface="微软雅黑" charset="-122"/>
              </a:rPr>
              <a:t>位</a:t>
            </a:r>
          </a:p>
          <a:p>
            <a:pPr lvl="1">
              <a:lnSpc>
                <a:spcPct val="130000"/>
              </a:lnSpc>
              <a:buFont typeface="Wingdings" charset="2"/>
              <a:buChar char="p"/>
            </a:pPr>
            <a:r>
              <a:rPr lang="zh-CN" altLang="en-US" sz="2000" dirty="0">
                <a:solidFill>
                  <a:schemeClr val="tx1"/>
                </a:solidFill>
                <a:latin typeface="微软雅黑" charset="-122"/>
                <a:ea typeface="微软雅黑" charset="-122"/>
              </a:rPr>
              <a:t> </a:t>
            </a:r>
            <a:r>
              <a:rPr lang="en-US" altLang="zh-CN" sz="2000" dirty="0">
                <a:solidFill>
                  <a:schemeClr val="tx1"/>
                </a:solidFill>
                <a:latin typeface="微软雅黑" charset="-122"/>
                <a:ea typeface="微软雅黑" charset="-122"/>
              </a:rPr>
              <a:t>1 + 23 bits ( single</a:t>
            </a:r>
            <a:r>
              <a:rPr lang="zh-CN" altLang="en-US" sz="2000" dirty="0">
                <a:solidFill>
                  <a:schemeClr val="tx1"/>
                </a:solidFill>
                <a:latin typeface="微软雅黑" charset="-122"/>
                <a:ea typeface="微软雅黑" charset="-122"/>
              </a:rPr>
              <a:t>单精度</a:t>
            </a:r>
            <a:r>
              <a:rPr lang="en-US" altLang="zh-CN" sz="2000" dirty="0">
                <a:solidFill>
                  <a:schemeClr val="tx1"/>
                </a:solidFill>
                <a:latin typeface="微软雅黑" charset="-122"/>
                <a:ea typeface="微软雅黑" charset="-122"/>
              </a:rPr>
              <a:t>)</a:t>
            </a:r>
            <a:r>
              <a:rPr lang="zh-CN" altLang="en-US" sz="2000" dirty="0">
                <a:solidFill>
                  <a:schemeClr val="tx1"/>
                </a:solidFill>
                <a:latin typeface="微软雅黑" charset="-122"/>
                <a:ea typeface="微软雅黑" charset="-122"/>
              </a:rPr>
              <a:t>，</a:t>
            </a:r>
            <a:r>
              <a:rPr lang="en-US" altLang="zh-CN" sz="2000" dirty="0">
                <a:solidFill>
                  <a:schemeClr val="tx1"/>
                </a:solidFill>
                <a:latin typeface="微软雅黑" charset="-122"/>
                <a:ea typeface="微软雅黑" charset="-122"/>
              </a:rPr>
              <a:t>1 + 52 bits (double</a:t>
            </a:r>
            <a:r>
              <a:rPr lang="zh-CN" altLang="en-US" sz="2000" dirty="0">
                <a:solidFill>
                  <a:schemeClr val="tx1"/>
                </a:solidFill>
                <a:latin typeface="微软雅黑" charset="-122"/>
                <a:ea typeface="微软雅黑" charset="-122"/>
              </a:rPr>
              <a:t>双精度</a:t>
            </a:r>
            <a:r>
              <a:rPr lang="en-US" altLang="zh-CN" sz="2000" dirty="0">
                <a:solidFill>
                  <a:schemeClr val="tx1"/>
                </a:solidFill>
                <a:latin typeface="微软雅黑" charset="-122"/>
                <a:ea typeface="微软雅黑" charset="-122"/>
              </a:rPr>
              <a:t>)</a:t>
            </a:r>
            <a:endParaRPr lang="zh-CN" altLang="en-US" sz="2000" dirty="0">
              <a:solidFill>
                <a:schemeClr val="tx1"/>
              </a:solidFill>
              <a:latin typeface="微软雅黑" charset="-122"/>
              <a:ea typeface="微软雅黑" charset="-122"/>
            </a:endParaRPr>
          </a:p>
          <a:p>
            <a:pPr>
              <a:lnSpc>
                <a:spcPct val="130000"/>
              </a:lnSpc>
            </a:pPr>
            <a:endParaRPr lang="zh-CN" altLang="en-US" sz="2000" dirty="0"/>
          </a:p>
        </p:txBody>
      </p:sp>
      <p:sp>
        <p:nvSpPr>
          <p:cNvPr id="12" name="云形标注 11"/>
          <p:cNvSpPr>
            <a:spLocks noChangeArrowheads="1"/>
          </p:cNvSpPr>
          <p:nvPr/>
        </p:nvSpPr>
        <p:spPr bwMode="auto">
          <a:xfrm>
            <a:off x="4091520" y="2618079"/>
            <a:ext cx="4915540" cy="810921"/>
          </a:xfrm>
          <a:prstGeom prst="cloudCallout">
            <a:avLst>
              <a:gd name="adj1" fmla="val -6958"/>
              <a:gd name="adj2" fmla="val 85139"/>
            </a:avLst>
          </a:prstGeom>
          <a:solidFill>
            <a:srgbClr val="00B050"/>
          </a:solidFill>
          <a:ln w="38100">
            <a:solidFill>
              <a:schemeClr val="bg1"/>
            </a:solidFill>
            <a:round/>
            <a:headEnd/>
            <a:tailEnd/>
          </a:ln>
          <a:effectLst>
            <a:outerShdw blurRad="40000" dist="20000" dir="5400000" rotWithShape="0">
              <a:srgbClr val="000000">
                <a:alpha val="37999"/>
              </a:srgbClr>
            </a:outerShdw>
          </a:effectLst>
        </p:spPr>
        <p:txBody>
          <a:bodyPr lIns="0" rIns="0"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zh-CN" altLang="en-US" sz="2100" dirty="0">
                <a:solidFill>
                  <a:schemeClr val="bg1"/>
                </a:solidFill>
                <a:ea typeface="华文新魏" charset="-122"/>
              </a:rPr>
              <a:t>尾数＝</a:t>
            </a:r>
            <a:r>
              <a:rPr lang="en-US" altLang="zh-CN" sz="2100" dirty="0">
                <a:solidFill>
                  <a:schemeClr val="bg1"/>
                </a:solidFill>
                <a:ea typeface="华文新魏" charset="-122"/>
              </a:rPr>
              <a:t>1</a:t>
            </a:r>
            <a:r>
              <a:rPr lang="zh-CN" altLang="en-US" sz="2100" dirty="0">
                <a:solidFill>
                  <a:schemeClr val="bg1"/>
                </a:solidFill>
                <a:ea typeface="华文新魏" charset="-122"/>
              </a:rPr>
              <a:t>＋</a:t>
            </a:r>
            <a:r>
              <a:rPr lang="en-US" altLang="zh-CN" sz="2100" dirty="0">
                <a:solidFill>
                  <a:schemeClr val="bg1"/>
                </a:solidFill>
                <a:ea typeface="华文新魏" charset="-122"/>
              </a:rPr>
              <a:t>significand</a:t>
            </a:r>
          </a:p>
          <a:p>
            <a:pPr algn="ctr"/>
            <a:r>
              <a:rPr lang="en-US" altLang="zh-CN" sz="2100" dirty="0">
                <a:solidFill>
                  <a:schemeClr val="bg1"/>
                </a:solidFill>
                <a:ea typeface="华文新魏" charset="-122"/>
              </a:rPr>
              <a:t>0&lt; significand &lt;1</a:t>
            </a:r>
            <a:endParaRPr lang="zh-CN" altLang="en-US" sz="2100" dirty="0">
              <a:solidFill>
                <a:schemeClr val="bg1"/>
              </a:solidFill>
              <a:ea typeface="华文新魏" charset="-122"/>
            </a:endParaRPr>
          </a:p>
        </p:txBody>
      </p:sp>
      <p:sp>
        <p:nvSpPr>
          <p:cNvPr id="2" name="矩形 1"/>
          <p:cNvSpPr>
            <a:spLocks noChangeArrowheads="1"/>
          </p:cNvSpPr>
          <p:nvPr/>
        </p:nvSpPr>
        <p:spPr bwMode="auto">
          <a:xfrm>
            <a:off x="2832867" y="4509038"/>
            <a:ext cx="4615463" cy="623292"/>
          </a:xfrm>
          <a:prstGeom prst="rect">
            <a:avLst/>
          </a:prstGeom>
          <a:solidFill>
            <a:srgbClr val="0000BF"/>
          </a:solidFill>
          <a:ln w="38100">
            <a:solidFill>
              <a:schemeClr val="bg1"/>
            </a:solidFill>
            <a:miter lim="800000"/>
            <a:headEnd/>
            <a:tailEnd/>
          </a:ln>
          <a:effectLst>
            <a:outerShdw blurRad="40000" dist="20000" dir="5400000" rotWithShape="0">
              <a:srgbClr val="000000">
                <a:alpha val="37999"/>
              </a:srgbClr>
            </a:outerShdw>
          </a:effectLst>
        </p:spPr>
        <p:txBody>
          <a:bodyPr tIns="171472" bIns="171472">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spcBef>
                <a:spcPts val="1800"/>
              </a:spcBef>
              <a:spcAft>
                <a:spcPts val="1800"/>
              </a:spcAft>
            </a:pPr>
            <a:r>
              <a:rPr kumimoji="1" lang="zh-CN" altLang="en-US" sz="1800">
                <a:solidFill>
                  <a:schemeClr val="bg1"/>
                </a:solidFill>
                <a:latin typeface="微软雅黑" charset="-122"/>
                <a:ea typeface="微软雅黑" charset="-122"/>
              </a:rPr>
              <a:t>尾数精度</a:t>
            </a:r>
            <a:r>
              <a:rPr kumimoji="1" lang="en-US" altLang="zh-CN" sz="1800">
                <a:solidFill>
                  <a:schemeClr val="bg1"/>
                </a:solidFill>
                <a:latin typeface="微软雅黑" charset="-122"/>
                <a:ea typeface="微软雅黑" charset="-122"/>
              </a:rPr>
              <a:t> </a:t>
            </a:r>
            <a:r>
              <a:rPr kumimoji="1" lang="zh-CN" altLang="en-US" sz="1800">
                <a:solidFill>
                  <a:schemeClr val="bg1"/>
                </a:solidFill>
                <a:latin typeface="微软雅黑" charset="-122"/>
                <a:ea typeface="微软雅黑" charset="-122"/>
              </a:rPr>
              <a:t>＝</a:t>
            </a:r>
            <a:r>
              <a:rPr kumimoji="1" lang="en-US" altLang="zh-CN" sz="1800">
                <a:solidFill>
                  <a:schemeClr val="bg1"/>
                </a:solidFill>
                <a:latin typeface="微软雅黑" charset="-122"/>
                <a:ea typeface="微软雅黑" charset="-122"/>
              </a:rPr>
              <a:t> </a:t>
            </a:r>
            <a:r>
              <a:rPr kumimoji="1" lang="zh-CN" altLang="en-US" sz="1800">
                <a:solidFill>
                  <a:schemeClr val="bg1"/>
                </a:solidFill>
                <a:latin typeface="微软雅黑" charset="-122"/>
                <a:ea typeface="微软雅黑" charset="-122"/>
              </a:rPr>
              <a:t>尾数的位数</a:t>
            </a:r>
            <a:r>
              <a:rPr kumimoji="1" lang="en-US" altLang="zh-CN" sz="1800">
                <a:solidFill>
                  <a:schemeClr val="bg1"/>
                </a:solidFill>
                <a:latin typeface="微软雅黑" charset="-122"/>
                <a:ea typeface="微软雅黑" charset="-122"/>
              </a:rPr>
              <a:t> </a:t>
            </a:r>
            <a:r>
              <a:rPr kumimoji="1" lang="zh-CN" altLang="en-US" sz="1800">
                <a:solidFill>
                  <a:schemeClr val="bg1"/>
                </a:solidFill>
                <a:latin typeface="微软雅黑" charset="-122"/>
                <a:ea typeface="微软雅黑" charset="-122"/>
              </a:rPr>
              <a:t>＋</a:t>
            </a:r>
            <a:r>
              <a:rPr kumimoji="1" lang="en-US" altLang="zh-CN" sz="1800">
                <a:solidFill>
                  <a:schemeClr val="bg1"/>
                </a:solidFill>
                <a:latin typeface="微软雅黑" charset="-122"/>
                <a:ea typeface="微软雅黑" charset="-122"/>
              </a:rPr>
              <a:t> 1</a:t>
            </a:r>
            <a:endParaRPr lang="zh-CN" altLang="en-US" sz="1800">
              <a:solidFill>
                <a:srgbClr val="FFFFFF"/>
              </a:solidFill>
              <a:latin typeface="Verdana" charset="0"/>
              <a:ea typeface="微软雅黑" charset="-122"/>
            </a:endParaRPr>
          </a:p>
        </p:txBody>
      </p:sp>
      <p:sp>
        <p:nvSpPr>
          <p:cNvPr id="14" name="Rectangle 2"/>
          <p:cNvSpPr>
            <a:spLocks noGrp="1" noChangeArrowheads="1"/>
          </p:cNvSpPr>
          <p:nvPr>
            <p:ph type="title"/>
          </p:nvPr>
        </p:nvSpPr>
        <p:spPr bwMode="auto">
          <a:xfrm>
            <a:off x="501320" y="116633"/>
            <a:ext cx="8031120" cy="4320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700" b="1" dirty="0">
                <a:latin typeface="微软雅黑" charset="-122"/>
              </a:rPr>
              <a:t>回顾</a:t>
            </a:r>
            <a:r>
              <a:rPr lang="en-US" altLang="zh-CN" sz="2700" b="1" dirty="0">
                <a:latin typeface="微软雅黑" charset="-122"/>
              </a:rPr>
              <a:t>——2.4.3 </a:t>
            </a:r>
            <a:r>
              <a:rPr lang="zh-CN" altLang="en-US" sz="2700" b="1" dirty="0">
                <a:latin typeface="微软雅黑" charset="-122"/>
              </a:rPr>
              <a:t>数值数据的浮点表示</a:t>
            </a:r>
            <a:r>
              <a:rPr lang="en-US" altLang="zh-CN" sz="2700" b="1" dirty="0">
                <a:latin typeface="微软雅黑" charset="-122"/>
              </a:rPr>
              <a:t>——IEEE</a:t>
            </a:r>
            <a:r>
              <a:rPr lang="zh-CN" altLang="en-US" sz="2700" b="1" dirty="0">
                <a:latin typeface="微软雅黑" charset="-122"/>
              </a:rPr>
              <a:t> </a:t>
            </a:r>
            <a:r>
              <a:rPr lang="en-US" altLang="zh-CN" sz="2700" b="1" dirty="0">
                <a:latin typeface="微软雅黑" charset="-122"/>
              </a:rPr>
              <a:t>754</a:t>
            </a:r>
            <a:br>
              <a:rPr lang="en-US" altLang="zh-CN" sz="2700" b="1" dirty="0">
                <a:latin typeface="微软雅黑" charset="-122"/>
              </a:rPr>
            </a:br>
            <a:r>
              <a:rPr lang="en-US" altLang="zh-CN" sz="2800" dirty="0">
                <a:latin typeface="微软雅黑" charset="-122"/>
                <a:ea typeface="微软雅黑" charset="-122"/>
              </a:rPr>
              <a:t> </a:t>
            </a:r>
            <a:r>
              <a:rPr lang="en-US" altLang="zh-CN" sz="2000" dirty="0">
                <a:latin typeface="微软雅黑" charset="-122"/>
                <a:ea typeface="微软雅黑" charset="-122"/>
              </a:rPr>
              <a:t>Review—— Float point representation</a:t>
            </a:r>
            <a:r>
              <a:rPr lang="en-US" altLang="zh-CN" sz="2000" dirty="0">
                <a:latin typeface="微软雅黑" charset="-122"/>
              </a:rPr>
              <a:t> ——IEEE754</a:t>
            </a:r>
            <a:endParaRPr lang="en-US" altLang="zh-CN" sz="2000" b="1" dirty="0">
              <a:latin typeface="微软雅黑" charset="-122"/>
            </a:endParaRPr>
          </a:p>
        </p:txBody>
      </p:sp>
      <p:sp>
        <p:nvSpPr>
          <p:cNvPr id="16" name="矩形 15"/>
          <p:cNvSpPr/>
          <p:nvPr/>
        </p:nvSpPr>
        <p:spPr>
          <a:xfrm>
            <a:off x="1243729" y="5748711"/>
            <a:ext cx="7072474" cy="400110"/>
          </a:xfrm>
          <a:prstGeom prst="rect">
            <a:avLst/>
          </a:prstGeom>
        </p:spPr>
        <p:txBody>
          <a:bodyPr wrap="square">
            <a:spAutoFit/>
          </a:bodyPr>
          <a:lstStyle/>
          <a:p>
            <a:r>
              <a:rPr lang="en-US" altLang="zh-CN" sz="2000" dirty="0">
                <a:latin typeface="微软雅黑" charset="-122"/>
                <a:ea typeface="微软雅黑" charset="-122"/>
              </a:rPr>
              <a:t>(</a:t>
            </a:r>
            <a:r>
              <a:rPr lang="zh-CN" altLang="en-US" sz="2000" dirty="0">
                <a:latin typeface="微软雅黑" charset="-122"/>
                <a:ea typeface="微软雅黑" charset="-122"/>
              </a:rPr>
              <a:t>单精度</a:t>
            </a:r>
            <a:r>
              <a:rPr lang="en-US" altLang="zh-CN" sz="2000" dirty="0">
                <a:latin typeface="微软雅黑" charset="-122"/>
                <a:ea typeface="微软雅黑" charset="-122"/>
              </a:rPr>
              <a:t>SP:</a:t>
            </a:r>
            <a:r>
              <a:rPr lang="zh-CN" altLang="en-US" sz="2000" dirty="0">
                <a:latin typeface="微软雅黑" charset="-122"/>
                <a:ea typeface="微软雅黑" charset="-122"/>
              </a:rPr>
              <a:t> </a:t>
            </a:r>
            <a:r>
              <a:rPr lang="en-US" altLang="zh-CN" sz="2000" dirty="0">
                <a:latin typeface="微软雅黑" charset="-122"/>
                <a:ea typeface="微软雅黑" charset="-122"/>
              </a:rPr>
              <a:t>Single</a:t>
            </a:r>
            <a:r>
              <a:rPr lang="zh-CN" altLang="en-US" sz="2000" dirty="0">
                <a:latin typeface="微软雅黑" charset="-122"/>
                <a:ea typeface="微软雅黑" charset="-122"/>
              </a:rPr>
              <a:t> </a:t>
            </a:r>
            <a:r>
              <a:rPr lang="en-US" altLang="zh-CN" sz="2000" dirty="0">
                <a:latin typeface="微软雅黑" charset="-122"/>
                <a:ea typeface="微软雅黑" charset="-122"/>
              </a:rPr>
              <a:t>Precision</a:t>
            </a:r>
            <a:r>
              <a:rPr lang="zh-CN" altLang="en-US" sz="2000" dirty="0">
                <a:latin typeface="微软雅黑" charset="-122"/>
                <a:ea typeface="微软雅黑" charset="-122"/>
              </a:rPr>
              <a:t>    双精度</a:t>
            </a:r>
            <a:r>
              <a:rPr lang="en-US" altLang="zh-CN" sz="2000" dirty="0">
                <a:latin typeface="微软雅黑" charset="-122"/>
                <a:ea typeface="微软雅黑" charset="-122"/>
              </a:rPr>
              <a:t>DP:</a:t>
            </a:r>
            <a:r>
              <a:rPr lang="zh-CN" altLang="en-US" sz="2000" dirty="0">
                <a:latin typeface="微软雅黑" charset="-122"/>
                <a:ea typeface="微软雅黑" charset="-122"/>
              </a:rPr>
              <a:t> </a:t>
            </a:r>
            <a:r>
              <a:rPr lang="en-US" altLang="zh-CN" sz="2000" dirty="0">
                <a:latin typeface="微软雅黑" charset="-122"/>
                <a:ea typeface="微软雅黑" charset="-122"/>
              </a:rPr>
              <a:t>Double</a:t>
            </a:r>
            <a:r>
              <a:rPr lang="zh-CN" altLang="en-US" sz="2000" dirty="0">
                <a:latin typeface="微软雅黑" charset="-122"/>
                <a:ea typeface="微软雅黑" charset="-122"/>
              </a:rPr>
              <a:t> </a:t>
            </a:r>
            <a:r>
              <a:rPr lang="en-US" altLang="zh-CN" sz="2000" dirty="0">
                <a:latin typeface="微软雅黑" charset="-122"/>
                <a:ea typeface="微软雅黑" charset="-122"/>
              </a:rPr>
              <a:t>Precision)</a:t>
            </a:r>
          </a:p>
        </p:txBody>
      </p:sp>
      <p:sp>
        <p:nvSpPr>
          <p:cNvPr id="17" name="TextBox 15"/>
          <p:cNvSpPr txBox="1">
            <a:spLocks noChangeArrowheads="1"/>
          </p:cNvSpPr>
          <p:nvPr/>
        </p:nvSpPr>
        <p:spPr bwMode="auto">
          <a:xfrm>
            <a:off x="1806414" y="1196752"/>
            <a:ext cx="6544527" cy="807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ts val="2850"/>
              </a:lnSpc>
            </a:pPr>
            <a:r>
              <a:rPr lang="en-US" altLang="zh-CN" sz="2100" dirty="0">
                <a:solidFill>
                  <a:schemeClr val="tx1"/>
                </a:solidFill>
                <a:latin typeface="微软雅黑" charset="-122"/>
                <a:ea typeface="微软雅黑" charset="-122"/>
              </a:rPr>
              <a:t>1985</a:t>
            </a:r>
            <a:r>
              <a:rPr lang="zh-CN" altLang="en-US" sz="2100" dirty="0">
                <a:solidFill>
                  <a:schemeClr val="tx1"/>
                </a:solidFill>
                <a:latin typeface="微软雅黑" charset="-122"/>
                <a:ea typeface="微软雅黑" charset="-122"/>
              </a:rPr>
              <a:t>年制定了浮点数标准</a:t>
            </a:r>
            <a:r>
              <a:rPr lang="en-US" altLang="zh-CN" sz="2100" dirty="0">
                <a:solidFill>
                  <a:schemeClr val="tx1"/>
                </a:solidFill>
                <a:latin typeface="微软雅黑" charset="-122"/>
                <a:ea typeface="微软雅黑" charset="-122"/>
              </a:rPr>
              <a:t>IEEE 754</a:t>
            </a:r>
            <a:r>
              <a:rPr lang="zh-CN" altLang="en-US" sz="2100" dirty="0">
                <a:solidFill>
                  <a:schemeClr val="tx1"/>
                </a:solidFill>
                <a:latin typeface="微软雅黑" charset="-122"/>
                <a:ea typeface="微软雅黑" charset="-122"/>
              </a:rPr>
              <a:t> （</a:t>
            </a:r>
            <a:r>
              <a:rPr lang="en-US" altLang="zh-CN" sz="2100" dirty="0">
                <a:solidFill>
                  <a:schemeClr val="tx1"/>
                </a:solidFill>
                <a:latin typeface="微软雅黑" charset="-122"/>
                <a:ea typeface="微软雅黑" charset="-122"/>
              </a:rPr>
              <a:t>ch3.5.1</a:t>
            </a:r>
            <a:r>
              <a:rPr lang="zh-CN" altLang="en-US" sz="2100" dirty="0">
                <a:solidFill>
                  <a:schemeClr val="tx1"/>
                </a:solidFill>
                <a:latin typeface="微软雅黑" charset="-122"/>
                <a:ea typeface="微软雅黑" charset="-122"/>
              </a:rPr>
              <a:t>）</a:t>
            </a:r>
            <a:endParaRPr lang="zh-CN" altLang="en-US" sz="2100" dirty="0">
              <a:latin typeface="微软雅黑" charset="-122"/>
              <a:ea typeface="微软雅黑" charset="-122"/>
            </a:endParaRPr>
          </a:p>
          <a:p>
            <a:pPr>
              <a:lnSpc>
                <a:spcPts val="2850"/>
              </a:lnSpc>
            </a:pPr>
            <a:endParaRPr lang="zh-CN" altLang="en-US" sz="2100" dirty="0">
              <a:latin typeface="微软雅黑" charset="-122"/>
              <a:ea typeface="微软雅黑" charset="-122"/>
            </a:endParaRPr>
          </a:p>
        </p:txBody>
      </p:sp>
      <p:graphicFrame>
        <p:nvGraphicFramePr>
          <p:cNvPr id="18" name="Group 32"/>
          <p:cNvGraphicFramePr>
            <a:graphicFrameLocks noGrp="1"/>
          </p:cNvGraphicFramePr>
          <p:nvPr>
            <p:extLst>
              <p:ext uri="{D42A27DB-BD31-4B8C-83A1-F6EECF244321}">
                <p14:modId xmlns:p14="http://schemas.microsoft.com/office/powerpoint/2010/main" val="588134546"/>
              </p:ext>
            </p:extLst>
          </p:nvPr>
        </p:nvGraphicFramePr>
        <p:xfrm>
          <a:off x="1806414" y="1811287"/>
          <a:ext cx="7272808" cy="686987"/>
        </p:xfrm>
        <a:graphic>
          <a:graphicData uri="http://schemas.openxmlformats.org/drawingml/2006/table">
            <a:tbl>
              <a:tblPr/>
              <a:tblGrid>
                <a:gridCol w="1389101">
                  <a:extLst>
                    <a:ext uri="{9D8B030D-6E8A-4147-A177-3AD203B41FA5}">
                      <a16:colId xmlns:a16="http://schemas.microsoft.com/office/drawing/2014/main" val="20000"/>
                    </a:ext>
                  </a:extLst>
                </a:gridCol>
                <a:gridCol w="2571338">
                  <a:extLst>
                    <a:ext uri="{9D8B030D-6E8A-4147-A177-3AD203B41FA5}">
                      <a16:colId xmlns:a16="http://schemas.microsoft.com/office/drawing/2014/main" val="20001"/>
                    </a:ext>
                  </a:extLst>
                </a:gridCol>
                <a:gridCol w="3312369">
                  <a:extLst>
                    <a:ext uri="{9D8B030D-6E8A-4147-A177-3AD203B41FA5}">
                      <a16:colId xmlns:a16="http://schemas.microsoft.com/office/drawing/2014/main" val="20002"/>
                    </a:ext>
                  </a:extLst>
                </a:gridCol>
              </a:tblGrid>
              <a:tr h="686987">
                <a:tc>
                  <a:txBody>
                    <a:bodyPr/>
                    <a:lstStyle>
                      <a:lvl1pPr>
                        <a:spcBef>
                          <a:spcPct val="20000"/>
                        </a:spcBef>
                        <a:buFont typeface="Arial" charset="0"/>
                        <a:defRPr kumimoji="1" sz="4800">
                          <a:solidFill>
                            <a:schemeClr val="tx1"/>
                          </a:solidFill>
                          <a:latin typeface="Verdana" charset="0"/>
                          <a:ea typeface="微软雅黑" charset="-122"/>
                        </a:defRPr>
                      </a:lvl1pPr>
                      <a:lvl2pPr marL="742950" indent="-285750">
                        <a:spcBef>
                          <a:spcPct val="20000"/>
                        </a:spcBef>
                        <a:buFont typeface="Arial" charset="0"/>
                        <a:defRPr kumimoji="1" sz="4400">
                          <a:solidFill>
                            <a:schemeClr val="tx1"/>
                          </a:solidFill>
                          <a:latin typeface="Verdana" charset="0"/>
                          <a:ea typeface="微软雅黑" charset="-122"/>
                        </a:defRPr>
                      </a:lvl2pPr>
                      <a:lvl3pPr marL="1143000" indent="-228600">
                        <a:spcBef>
                          <a:spcPct val="20000"/>
                        </a:spcBef>
                        <a:buFont typeface="Arial" charset="0"/>
                        <a:defRPr kumimoji="1" sz="4000">
                          <a:solidFill>
                            <a:schemeClr val="tx1"/>
                          </a:solidFill>
                          <a:latin typeface="Verdana" charset="0"/>
                          <a:ea typeface="微软雅黑" charset="-122"/>
                        </a:defRPr>
                      </a:lvl3pPr>
                      <a:lvl4pPr marL="1600200" indent="-228600">
                        <a:spcBef>
                          <a:spcPct val="20000"/>
                        </a:spcBef>
                        <a:buFont typeface="Arial" charset="0"/>
                        <a:defRPr kumimoji="1" sz="3600">
                          <a:solidFill>
                            <a:schemeClr val="tx1"/>
                          </a:solidFill>
                          <a:latin typeface="Verdana" charset="0"/>
                          <a:ea typeface="微软雅黑" charset="-122"/>
                        </a:defRPr>
                      </a:lvl4pPr>
                      <a:lvl5pPr marL="2057400" indent="-228600">
                        <a:spcBef>
                          <a:spcPct val="20000"/>
                        </a:spcBef>
                        <a:buFont typeface="Arial" charset="0"/>
                        <a:defRPr kumimoji="1" sz="3600">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sz="3600">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sz="3600">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sz="3600">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sz="3600">
                          <a:solidFill>
                            <a:schemeClr val="tx1"/>
                          </a:solidFill>
                          <a:latin typeface="Verdana" charset="0"/>
                          <a:ea typeface="微软雅黑" charset="-122"/>
                        </a:defRPr>
                      </a:lvl9pPr>
                    </a:lstStyle>
                    <a:p>
                      <a:pPr marL="0" marR="0" lvl="0" indent="0" algn="ctr" defTabSz="914400" rtl="0" eaLnBrk="1" fontAlgn="base" latinLnBrk="0" hangingPunct="1">
                        <a:lnSpc>
                          <a:spcPct val="100000"/>
                        </a:lnSpc>
                        <a:spcBef>
                          <a:spcPts val="0"/>
                        </a:spcBef>
                        <a:spcAft>
                          <a:spcPct val="0"/>
                        </a:spcAft>
                        <a:buClrTx/>
                        <a:buSzTx/>
                        <a:buFont typeface="Wingdings" charset="2"/>
                        <a:buNone/>
                        <a:tabLst/>
                      </a:pPr>
                      <a:r>
                        <a:rPr kumimoji="0" lang="zh-CN" altLang="en-US" sz="2000" b="1" i="0" u="none" strike="noStrike" cap="none" normalizeH="0" baseline="0" dirty="0">
                          <a:ln>
                            <a:noFill/>
                          </a:ln>
                          <a:solidFill>
                            <a:srgbClr val="FF3300"/>
                          </a:solidFill>
                          <a:effectLst/>
                          <a:latin typeface="Times New Roman" charset="0"/>
                          <a:ea typeface="华文新魏" charset="-122"/>
                        </a:rPr>
                        <a:t>符号</a:t>
                      </a:r>
                      <a:r>
                        <a:rPr kumimoji="0" lang="en-US" altLang="zh-CN" sz="2000" b="1" i="0" u="none" strike="noStrike" cap="none" normalizeH="0" baseline="0" dirty="0">
                          <a:ln>
                            <a:noFill/>
                          </a:ln>
                          <a:solidFill>
                            <a:srgbClr val="FF3300"/>
                          </a:solidFill>
                          <a:effectLst/>
                          <a:latin typeface="Times New Roman" charset="0"/>
                          <a:ea typeface="华文新魏" charset="-122"/>
                        </a:rPr>
                        <a:t>s(Sign)</a:t>
                      </a:r>
                    </a:p>
                    <a:p>
                      <a:pPr marL="0" marR="0" lvl="0" indent="0" algn="ctr" defTabSz="914400" rtl="0" eaLnBrk="1" fontAlgn="base" latinLnBrk="0" hangingPunct="1">
                        <a:lnSpc>
                          <a:spcPct val="100000"/>
                        </a:lnSpc>
                        <a:spcBef>
                          <a:spcPts val="0"/>
                        </a:spcBef>
                        <a:spcAft>
                          <a:spcPct val="0"/>
                        </a:spcAft>
                        <a:buClrTx/>
                        <a:buSzTx/>
                        <a:buFont typeface="Wingdings" charset="2"/>
                        <a:buNone/>
                        <a:tabLst/>
                      </a:pPr>
                      <a:r>
                        <a:rPr kumimoji="0" lang="en-US" altLang="zh-CN" sz="2000" b="1" i="0" u="none" strike="noStrike" cap="none" normalizeH="0" baseline="0" dirty="0">
                          <a:ln>
                            <a:noFill/>
                          </a:ln>
                          <a:solidFill>
                            <a:srgbClr val="00B050"/>
                          </a:solidFill>
                          <a:effectLst/>
                          <a:latin typeface="Times New Roman" charset="0"/>
                          <a:ea typeface="华文新魏" charset="-122"/>
                        </a:rPr>
                        <a:t>1bit</a:t>
                      </a:r>
                    </a:p>
                  </a:txBody>
                  <a:tcPr marL="68589" marR="68589" marT="34294" marB="342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4800">
                          <a:solidFill>
                            <a:schemeClr val="tx1"/>
                          </a:solidFill>
                          <a:latin typeface="Verdana" charset="0"/>
                          <a:ea typeface="微软雅黑" charset="-122"/>
                        </a:defRPr>
                      </a:lvl1pPr>
                      <a:lvl2pPr marL="742950" indent="-285750">
                        <a:spcBef>
                          <a:spcPct val="20000"/>
                        </a:spcBef>
                        <a:buFont typeface="Arial" charset="0"/>
                        <a:defRPr kumimoji="1" sz="4400">
                          <a:solidFill>
                            <a:schemeClr val="tx1"/>
                          </a:solidFill>
                          <a:latin typeface="Verdana" charset="0"/>
                          <a:ea typeface="微软雅黑" charset="-122"/>
                        </a:defRPr>
                      </a:lvl2pPr>
                      <a:lvl3pPr marL="1143000" indent="-228600">
                        <a:spcBef>
                          <a:spcPct val="20000"/>
                        </a:spcBef>
                        <a:buFont typeface="Arial" charset="0"/>
                        <a:defRPr kumimoji="1" sz="4000">
                          <a:solidFill>
                            <a:schemeClr val="tx1"/>
                          </a:solidFill>
                          <a:latin typeface="Verdana" charset="0"/>
                          <a:ea typeface="微软雅黑" charset="-122"/>
                        </a:defRPr>
                      </a:lvl3pPr>
                      <a:lvl4pPr marL="1600200" indent="-228600">
                        <a:spcBef>
                          <a:spcPct val="20000"/>
                        </a:spcBef>
                        <a:buFont typeface="Arial" charset="0"/>
                        <a:defRPr kumimoji="1" sz="3600">
                          <a:solidFill>
                            <a:schemeClr val="tx1"/>
                          </a:solidFill>
                          <a:latin typeface="Verdana" charset="0"/>
                          <a:ea typeface="微软雅黑" charset="-122"/>
                        </a:defRPr>
                      </a:lvl4pPr>
                      <a:lvl5pPr marL="2057400" indent="-228600">
                        <a:spcBef>
                          <a:spcPct val="20000"/>
                        </a:spcBef>
                        <a:buFont typeface="Arial" charset="0"/>
                        <a:defRPr kumimoji="1" sz="3600">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sz="3600">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sz="3600">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sz="3600">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sz="3600">
                          <a:solidFill>
                            <a:schemeClr val="tx1"/>
                          </a:solidFill>
                          <a:latin typeface="Verdana" charset="0"/>
                          <a:ea typeface="微软雅黑" charset="-122"/>
                        </a:defRPr>
                      </a:lvl9pPr>
                    </a:lstStyle>
                    <a:p>
                      <a:pPr marL="0" marR="0" lvl="0" indent="0" algn="ctr" defTabSz="914400" rtl="0" eaLnBrk="1" fontAlgn="base" latinLnBrk="0" hangingPunct="1">
                        <a:lnSpc>
                          <a:spcPct val="100000"/>
                        </a:lnSpc>
                        <a:spcBef>
                          <a:spcPts val="0"/>
                        </a:spcBef>
                        <a:spcAft>
                          <a:spcPct val="0"/>
                        </a:spcAft>
                        <a:buClrTx/>
                        <a:buSzTx/>
                        <a:buFont typeface="Wingdings" charset="2"/>
                        <a:buNone/>
                        <a:tabLst/>
                      </a:pPr>
                      <a:r>
                        <a:rPr kumimoji="0" lang="zh-CN" altLang="en-US" sz="2000" b="1" i="0" u="none" strike="noStrike" cap="none" normalizeH="0" baseline="0" dirty="0">
                          <a:ln>
                            <a:noFill/>
                          </a:ln>
                          <a:solidFill>
                            <a:srgbClr val="FF3300"/>
                          </a:solidFill>
                          <a:effectLst/>
                          <a:latin typeface="Times New Roman" charset="0"/>
                          <a:ea typeface="华文新魏" charset="-122"/>
                        </a:rPr>
                        <a:t>阶码</a:t>
                      </a:r>
                      <a:r>
                        <a:rPr kumimoji="0" lang="en-US" altLang="zh-CN" sz="2000" b="1" i="0" u="none" strike="noStrike" cap="none" normalizeH="0" baseline="0" dirty="0">
                          <a:ln>
                            <a:noFill/>
                          </a:ln>
                          <a:solidFill>
                            <a:srgbClr val="FF3300"/>
                          </a:solidFill>
                          <a:effectLst/>
                          <a:latin typeface="Times New Roman" charset="0"/>
                          <a:ea typeface="华文新魏" charset="-122"/>
                        </a:rPr>
                        <a:t>e(</a:t>
                      </a:r>
                      <a:r>
                        <a:rPr kumimoji="0" lang="zh-CN" altLang="en-US" sz="2000" b="1" i="0" u="none" strike="noStrike" cap="none" normalizeH="0" baseline="0" dirty="0">
                          <a:ln>
                            <a:noFill/>
                          </a:ln>
                          <a:solidFill>
                            <a:srgbClr val="FF3300"/>
                          </a:solidFill>
                          <a:effectLst/>
                          <a:latin typeface="Times New Roman" charset="0"/>
                          <a:ea typeface="华文新魏" charset="-122"/>
                        </a:rPr>
                        <a:t>整数</a:t>
                      </a:r>
                      <a:r>
                        <a:rPr kumimoji="0" lang="en-US" altLang="zh-CN" sz="2000" b="1" i="0" u="none" strike="noStrike" cap="none" normalizeH="0" baseline="0" dirty="0">
                          <a:ln>
                            <a:noFill/>
                          </a:ln>
                          <a:solidFill>
                            <a:srgbClr val="FF3300"/>
                          </a:solidFill>
                          <a:effectLst/>
                          <a:latin typeface="Times New Roman" charset="0"/>
                          <a:ea typeface="华文新魏" charset="-122"/>
                        </a:rPr>
                        <a:t>)Exponent</a:t>
                      </a:r>
                    </a:p>
                    <a:p>
                      <a:pPr marL="0" marR="0" lvl="0" indent="0" algn="ctr" defTabSz="914400" rtl="0" eaLnBrk="1" fontAlgn="base" latinLnBrk="0" hangingPunct="1">
                        <a:lnSpc>
                          <a:spcPct val="100000"/>
                        </a:lnSpc>
                        <a:spcBef>
                          <a:spcPts val="0"/>
                        </a:spcBef>
                        <a:spcAft>
                          <a:spcPct val="0"/>
                        </a:spcAft>
                        <a:buClrTx/>
                        <a:buSzTx/>
                        <a:buFont typeface="Wingdings" charset="2"/>
                        <a:buNone/>
                        <a:tabLst/>
                      </a:pPr>
                      <a:r>
                        <a:rPr kumimoji="0" lang="en-US" altLang="zh-CN" sz="2000" b="1" i="0" u="none" strike="noStrike" cap="none" normalizeH="0" baseline="0" dirty="0">
                          <a:ln>
                            <a:noFill/>
                          </a:ln>
                          <a:solidFill>
                            <a:srgbClr val="00B050"/>
                          </a:solidFill>
                          <a:effectLst/>
                          <a:latin typeface="Times New Roman" charset="0"/>
                          <a:ea typeface="华文新魏" charset="-122"/>
                        </a:rPr>
                        <a:t>8bits</a:t>
                      </a:r>
                      <a:endParaRPr kumimoji="0" lang="zh-CN" altLang="en-US" sz="2000" b="1" i="0" u="none" strike="noStrike" cap="none" normalizeH="0" baseline="0" dirty="0">
                        <a:ln>
                          <a:noFill/>
                        </a:ln>
                        <a:solidFill>
                          <a:srgbClr val="00B050"/>
                        </a:solidFill>
                        <a:effectLst/>
                        <a:latin typeface="Times New Roman" charset="0"/>
                        <a:ea typeface="华文新魏" charset="-122"/>
                      </a:endParaRPr>
                    </a:p>
                  </a:txBody>
                  <a:tcPr marL="68589" marR="68589" marT="34294" marB="342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4800">
                          <a:solidFill>
                            <a:schemeClr val="tx1"/>
                          </a:solidFill>
                          <a:latin typeface="Verdana" charset="0"/>
                          <a:ea typeface="微软雅黑" charset="-122"/>
                        </a:defRPr>
                      </a:lvl1pPr>
                      <a:lvl2pPr marL="742950" indent="-285750">
                        <a:spcBef>
                          <a:spcPct val="20000"/>
                        </a:spcBef>
                        <a:buFont typeface="Arial" charset="0"/>
                        <a:defRPr kumimoji="1" sz="4400">
                          <a:solidFill>
                            <a:schemeClr val="tx1"/>
                          </a:solidFill>
                          <a:latin typeface="Verdana" charset="0"/>
                          <a:ea typeface="微软雅黑" charset="-122"/>
                        </a:defRPr>
                      </a:lvl2pPr>
                      <a:lvl3pPr marL="1143000" indent="-228600">
                        <a:spcBef>
                          <a:spcPct val="20000"/>
                        </a:spcBef>
                        <a:buFont typeface="Arial" charset="0"/>
                        <a:defRPr kumimoji="1" sz="4000">
                          <a:solidFill>
                            <a:schemeClr val="tx1"/>
                          </a:solidFill>
                          <a:latin typeface="Verdana" charset="0"/>
                          <a:ea typeface="微软雅黑" charset="-122"/>
                        </a:defRPr>
                      </a:lvl3pPr>
                      <a:lvl4pPr marL="1600200" indent="-228600">
                        <a:spcBef>
                          <a:spcPct val="20000"/>
                        </a:spcBef>
                        <a:buFont typeface="Arial" charset="0"/>
                        <a:defRPr kumimoji="1" sz="3600">
                          <a:solidFill>
                            <a:schemeClr val="tx1"/>
                          </a:solidFill>
                          <a:latin typeface="Verdana" charset="0"/>
                          <a:ea typeface="微软雅黑" charset="-122"/>
                        </a:defRPr>
                      </a:lvl4pPr>
                      <a:lvl5pPr marL="2057400" indent="-228600">
                        <a:spcBef>
                          <a:spcPct val="20000"/>
                        </a:spcBef>
                        <a:buFont typeface="Arial" charset="0"/>
                        <a:defRPr kumimoji="1" sz="3600">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sz="3600">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sz="3600">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sz="3600">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sz="3600">
                          <a:solidFill>
                            <a:schemeClr val="tx1"/>
                          </a:solidFill>
                          <a:latin typeface="Verdana" charset="0"/>
                          <a:ea typeface="微软雅黑" charset="-122"/>
                        </a:defRPr>
                      </a:lvl9pPr>
                    </a:lstStyle>
                    <a:p>
                      <a:pPr marL="0" marR="0" lvl="0" indent="0" algn="ctr" defTabSz="914400" rtl="0" eaLnBrk="1" fontAlgn="base" latinLnBrk="0" hangingPunct="1">
                        <a:lnSpc>
                          <a:spcPct val="100000"/>
                        </a:lnSpc>
                        <a:spcBef>
                          <a:spcPts val="0"/>
                        </a:spcBef>
                        <a:spcAft>
                          <a:spcPct val="0"/>
                        </a:spcAft>
                        <a:buClrTx/>
                        <a:buSzTx/>
                        <a:buFont typeface="Wingdings" charset="2"/>
                        <a:buNone/>
                        <a:tabLst/>
                      </a:pPr>
                      <a:r>
                        <a:rPr kumimoji="0" lang="zh-CN" altLang="en-US" sz="2000" b="1" i="0" u="none" strike="noStrike" cap="none" normalizeH="0" baseline="0" dirty="0">
                          <a:ln>
                            <a:noFill/>
                          </a:ln>
                          <a:solidFill>
                            <a:srgbClr val="FF3300"/>
                          </a:solidFill>
                          <a:effectLst/>
                          <a:latin typeface="Times New Roman" charset="0"/>
                          <a:ea typeface="华文新魏" charset="-122"/>
                        </a:rPr>
                        <a:t>尾数</a:t>
                      </a:r>
                      <a:r>
                        <a:rPr kumimoji="0" lang="en-US" altLang="zh-CN" sz="2000" b="1" i="0" u="none" strike="noStrike" cap="none" normalizeH="0" baseline="0" dirty="0">
                          <a:ln>
                            <a:noFill/>
                          </a:ln>
                          <a:solidFill>
                            <a:srgbClr val="FF3300"/>
                          </a:solidFill>
                          <a:effectLst/>
                          <a:latin typeface="Times New Roman" charset="0"/>
                          <a:ea typeface="华文新魏" charset="-122"/>
                        </a:rPr>
                        <a:t>f(</a:t>
                      </a:r>
                      <a:r>
                        <a:rPr kumimoji="0" lang="zh-CN" altLang="en-US" sz="2000" b="1" i="0" u="none" strike="noStrike" cap="none" normalizeH="0" baseline="0" dirty="0">
                          <a:ln>
                            <a:noFill/>
                          </a:ln>
                          <a:solidFill>
                            <a:srgbClr val="FF3300"/>
                          </a:solidFill>
                          <a:effectLst/>
                          <a:latin typeface="Times New Roman" charset="0"/>
                          <a:ea typeface="华文新魏" charset="-122"/>
                        </a:rPr>
                        <a:t>小数</a:t>
                      </a:r>
                      <a:r>
                        <a:rPr kumimoji="0" lang="en-US" altLang="zh-CN" sz="2000" b="1" i="0" u="none" strike="noStrike" cap="none" normalizeH="0" baseline="0" dirty="0">
                          <a:ln>
                            <a:noFill/>
                          </a:ln>
                          <a:solidFill>
                            <a:srgbClr val="FF3300"/>
                          </a:solidFill>
                          <a:effectLst/>
                          <a:latin typeface="Times New Roman" charset="0"/>
                          <a:ea typeface="华文新魏" charset="-122"/>
                        </a:rPr>
                        <a:t>)Significand</a:t>
                      </a:r>
                    </a:p>
                    <a:p>
                      <a:pPr marL="0" marR="0" lvl="0" indent="0" algn="ctr" defTabSz="914400" rtl="0" eaLnBrk="1" fontAlgn="base" latinLnBrk="0" hangingPunct="1">
                        <a:lnSpc>
                          <a:spcPct val="100000"/>
                        </a:lnSpc>
                        <a:spcBef>
                          <a:spcPts val="0"/>
                        </a:spcBef>
                        <a:spcAft>
                          <a:spcPct val="0"/>
                        </a:spcAft>
                        <a:buClrTx/>
                        <a:buSzTx/>
                        <a:buFont typeface="Wingdings" charset="2"/>
                        <a:buNone/>
                        <a:tabLst/>
                      </a:pPr>
                      <a:r>
                        <a:rPr kumimoji="0" lang="en-US" altLang="zh-CN" sz="2000" b="1" i="0" u="none" strike="noStrike" cap="none" normalizeH="0" baseline="0" dirty="0">
                          <a:ln>
                            <a:noFill/>
                          </a:ln>
                          <a:solidFill>
                            <a:srgbClr val="00B050"/>
                          </a:solidFill>
                          <a:effectLst/>
                          <a:latin typeface="Times New Roman" charset="0"/>
                          <a:ea typeface="华文新魏" charset="-122"/>
                        </a:rPr>
                        <a:t>23bits</a:t>
                      </a:r>
                    </a:p>
                  </a:txBody>
                  <a:tcPr marL="68589" marR="68589" marT="34294" marB="342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479092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11188" y="124510"/>
            <a:ext cx="7640637" cy="461665"/>
          </a:xfrm>
          <a:noFill/>
        </p:spPr>
        <p:txBody>
          <a:bodyPr anchor="t">
            <a:spAutoFit/>
          </a:bodyPr>
          <a:lstStyle/>
          <a:p>
            <a:pPr eaLnBrk="1" hangingPunct="1">
              <a:buFont typeface="Wingdings" charset="2"/>
              <a:buChar char="Ø"/>
            </a:pPr>
            <a:r>
              <a:rPr lang="en-US" altLang="zh-CN" sz="2400" dirty="0">
                <a:ea typeface="微软雅黑" charset="-122"/>
              </a:rPr>
              <a:t>MIPS</a:t>
            </a:r>
            <a:r>
              <a:rPr lang="zh-CN" altLang="en-US" sz="2400" dirty="0">
                <a:ea typeface="微软雅黑" charset="-122"/>
              </a:rPr>
              <a:t>的</a:t>
            </a:r>
            <a:r>
              <a:rPr lang="en-US" altLang="zh-CN" sz="2400" dirty="0">
                <a:ea typeface="微软雅黑" charset="-122"/>
              </a:rPr>
              <a:t>call/return/ jump/branch</a:t>
            </a:r>
            <a:r>
              <a:rPr lang="zh-CN" altLang="en-US" sz="2400" dirty="0">
                <a:ea typeface="微软雅黑" charset="-122"/>
              </a:rPr>
              <a:t>和</a:t>
            </a:r>
            <a:r>
              <a:rPr lang="en-US" altLang="zh-CN" sz="2400" dirty="0">
                <a:ea typeface="微软雅黑" charset="-122"/>
              </a:rPr>
              <a:t>compare</a:t>
            </a:r>
            <a:r>
              <a:rPr lang="zh-CN" altLang="en-US" sz="2400" dirty="0">
                <a:ea typeface="微软雅黑" charset="-122"/>
              </a:rPr>
              <a:t>指令</a:t>
            </a:r>
          </a:p>
        </p:txBody>
      </p:sp>
      <p:sp>
        <p:nvSpPr>
          <p:cNvPr id="112643" name="Rectangle 3"/>
          <p:cNvSpPr>
            <a:spLocks noGrp="1" noChangeArrowheads="1"/>
          </p:cNvSpPr>
          <p:nvPr>
            <p:ph type="body" idx="1"/>
          </p:nvPr>
        </p:nvSpPr>
        <p:spPr>
          <a:xfrm>
            <a:off x="466725" y="692150"/>
            <a:ext cx="8353425" cy="5021263"/>
          </a:xfrm>
        </p:spPr>
        <p:txBody>
          <a:bodyPr lIns="90488" tIns="44450" rIns="90488" bIns="44450"/>
          <a:lstStyle/>
          <a:p>
            <a:pPr marL="342900" indent="-342900">
              <a:spcBef>
                <a:spcPct val="0"/>
              </a:spcBef>
              <a:buFont typeface="Wingdings" panose="05000000000000000000" pitchFamily="2" charset="2"/>
              <a:buNone/>
              <a:tabLst>
                <a:tab pos="2000250" algn="l"/>
                <a:tab pos="3771900" algn="l"/>
              </a:tabLst>
              <a:defRPr/>
            </a:pPr>
            <a:r>
              <a:rPr lang="en-US" altLang="zh-CN" u="sng" dirty="0">
                <a:solidFill>
                  <a:srgbClr val="CC0000"/>
                </a:solidFill>
                <a:latin typeface="Times New Roman" charset="0"/>
                <a:ea typeface="Times New Roman" charset="0"/>
                <a:cs typeface="Times New Roman" charset="0"/>
              </a:rPr>
              <a:t>Instruction	 </a:t>
            </a:r>
            <a:r>
              <a:rPr lang="zh-CN" altLang="en-US" u="sng" dirty="0">
                <a:solidFill>
                  <a:srgbClr val="CC0000"/>
                </a:solidFill>
                <a:latin typeface="Times New Roman" charset="0"/>
                <a:ea typeface="Times New Roman" charset="0"/>
                <a:cs typeface="Times New Roman" charset="0"/>
              </a:rPr>
              <a:t>         </a:t>
            </a:r>
            <a:r>
              <a:rPr lang="en-US" altLang="zh-CN" u="sng" dirty="0">
                <a:solidFill>
                  <a:srgbClr val="CC0000"/>
                </a:solidFill>
                <a:latin typeface="Times New Roman" charset="0"/>
                <a:ea typeface="Times New Roman" charset="0"/>
                <a:cs typeface="Times New Roman" charset="0"/>
              </a:rPr>
              <a:t>Example	   </a:t>
            </a:r>
            <a:r>
              <a:rPr lang="zh-CN" altLang="en-US" u="sng" dirty="0">
                <a:solidFill>
                  <a:srgbClr val="CC0000"/>
                </a:solidFill>
                <a:latin typeface="Times New Roman" charset="0"/>
                <a:ea typeface="Times New Roman" charset="0"/>
                <a:cs typeface="Times New Roman" charset="0"/>
              </a:rPr>
              <a:t>       </a:t>
            </a:r>
            <a:r>
              <a:rPr lang="en-US" altLang="zh-CN" u="sng" dirty="0">
                <a:solidFill>
                  <a:srgbClr val="CC0000"/>
                </a:solidFill>
                <a:latin typeface="Times New Roman" charset="0"/>
                <a:ea typeface="Times New Roman" charset="0"/>
                <a:cs typeface="Times New Roman" charset="0"/>
              </a:rPr>
              <a:t> Meaning	</a:t>
            </a:r>
            <a:endParaRPr lang="en-US" altLang="zh-CN" dirty="0">
              <a:latin typeface="Times New Roman" charset="0"/>
              <a:ea typeface="Times New Roman" charset="0"/>
              <a:cs typeface="Times New Roman" charset="0"/>
            </a:endParaRPr>
          </a:p>
          <a:p>
            <a:pPr marL="342900" indent="-342900">
              <a:spcBef>
                <a:spcPts val="600"/>
              </a:spcBef>
              <a:buFont typeface="Wingdings" panose="05000000000000000000" pitchFamily="2" charset="2"/>
              <a:buNone/>
              <a:tabLst>
                <a:tab pos="2000250" algn="l"/>
                <a:tab pos="3771900" algn="l"/>
              </a:tabLst>
              <a:defRPr/>
            </a:pPr>
            <a:r>
              <a:rPr lang="en-US" altLang="zh-CN" dirty="0">
                <a:latin typeface="Times New Roman" charset="0"/>
                <a:ea typeface="Times New Roman" charset="0"/>
                <a:cs typeface="Times New Roman" charset="0"/>
              </a:rPr>
              <a:t>set on less than	    </a:t>
            </a:r>
            <a:r>
              <a:rPr lang="zh-CN" altLang="en-US" dirty="0">
                <a:latin typeface="Times New Roman" charset="0"/>
                <a:ea typeface="Times New Roman" charset="0"/>
                <a:cs typeface="Times New Roman" charset="0"/>
              </a:rPr>
              <a:t>  </a:t>
            </a:r>
            <a:r>
              <a:rPr lang="en-US" altLang="zh-CN" dirty="0" err="1">
                <a:latin typeface="Times New Roman" charset="0"/>
                <a:ea typeface="Times New Roman" charset="0"/>
                <a:cs typeface="Times New Roman" charset="0"/>
              </a:rPr>
              <a:t>slt</a:t>
            </a:r>
            <a:r>
              <a:rPr lang="en-US" altLang="zh-CN" dirty="0">
                <a:latin typeface="Times New Roman" charset="0"/>
                <a:ea typeface="Times New Roman" charset="0"/>
                <a:cs typeface="Times New Roman" charset="0"/>
              </a:rPr>
              <a:t> $1,$2,$3</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if ($2 &lt; $3) $1=1; else $1=0</a:t>
            </a:r>
          </a:p>
          <a:p>
            <a:pPr marL="342900" indent="-342900">
              <a:spcBef>
                <a:spcPct val="0"/>
              </a:spcBef>
              <a:buFont typeface="Wingdings" panose="05000000000000000000" pitchFamily="2" charset="2"/>
              <a:buNone/>
              <a:tabLst>
                <a:tab pos="2000250" algn="l"/>
                <a:tab pos="3771900" algn="l"/>
              </a:tabLst>
              <a:defRPr/>
            </a:pPr>
            <a:r>
              <a:rPr lang="en-US" altLang="zh-CN" dirty="0">
                <a:latin typeface="Times New Roman" charset="0"/>
                <a:ea typeface="Times New Roman" charset="0"/>
                <a:cs typeface="Times New Roman" charset="0"/>
              </a:rPr>
              <a:t>set less than </a:t>
            </a:r>
            <a:r>
              <a:rPr lang="en-US" altLang="zh-CN" dirty="0" err="1">
                <a:latin typeface="Times New Roman" charset="0"/>
                <a:ea typeface="Times New Roman" charset="0"/>
                <a:cs typeface="Times New Roman" charset="0"/>
              </a:rPr>
              <a:t>imm</a:t>
            </a:r>
            <a:r>
              <a:rPr lang="en-US" altLang="zh-CN" dirty="0">
                <a:latin typeface="Times New Roman" charset="0"/>
                <a:ea typeface="Times New Roman" charset="0"/>
                <a:cs typeface="Times New Roman" charset="0"/>
              </a:rPr>
              <a:t>.  </a:t>
            </a:r>
            <a:r>
              <a:rPr lang="en-US" altLang="zh-CN" dirty="0" err="1">
                <a:latin typeface="Times New Roman" charset="0"/>
                <a:ea typeface="Times New Roman" charset="0"/>
                <a:cs typeface="Times New Roman" charset="0"/>
              </a:rPr>
              <a:t>slti</a:t>
            </a:r>
            <a:r>
              <a:rPr lang="en-US" altLang="zh-CN" dirty="0">
                <a:latin typeface="Times New Roman" charset="0"/>
                <a:ea typeface="Times New Roman" charset="0"/>
                <a:cs typeface="Times New Roman" charset="0"/>
              </a:rPr>
              <a:t> $1,$2,100   if ($2 &lt; 100) $1=1; else $1=0</a:t>
            </a:r>
          </a:p>
          <a:p>
            <a:pPr marL="342900" indent="-342900">
              <a:spcBef>
                <a:spcPct val="0"/>
              </a:spcBef>
              <a:buFont typeface="Wingdings" panose="05000000000000000000" pitchFamily="2" charset="2"/>
              <a:buNone/>
              <a:tabLst>
                <a:tab pos="2000250" algn="l"/>
                <a:tab pos="3771900" algn="l"/>
              </a:tabLst>
              <a:defRPr/>
            </a:pPr>
            <a:endParaRPr lang="en-US" altLang="zh-CN" dirty="0">
              <a:latin typeface="Times New Roman" charset="0"/>
              <a:ea typeface="Times New Roman" charset="0"/>
              <a:cs typeface="Times New Roman" charset="0"/>
            </a:endParaRPr>
          </a:p>
          <a:p>
            <a:pPr marL="342900" indent="-342900">
              <a:spcBef>
                <a:spcPct val="0"/>
              </a:spcBef>
              <a:buFont typeface="Wingdings" panose="05000000000000000000" pitchFamily="2" charset="2"/>
              <a:buNone/>
              <a:tabLst>
                <a:tab pos="2000250" algn="l"/>
                <a:tab pos="3771900" algn="l"/>
              </a:tabLst>
              <a:defRPr/>
            </a:pPr>
            <a:r>
              <a:rPr lang="en-US" altLang="zh-CN" dirty="0">
                <a:latin typeface="Times New Roman" charset="0"/>
                <a:ea typeface="Times New Roman" charset="0"/>
                <a:cs typeface="Times New Roman" charset="0"/>
              </a:rPr>
              <a:t>	</a:t>
            </a:r>
          </a:p>
          <a:p>
            <a:pPr marL="342900" indent="-342900">
              <a:spcBef>
                <a:spcPts val="1200"/>
              </a:spcBef>
              <a:buFont typeface="Wingdings" panose="05000000000000000000" pitchFamily="2" charset="2"/>
              <a:buNone/>
              <a:tabLst>
                <a:tab pos="2000250" algn="l"/>
                <a:tab pos="3771900" algn="l"/>
              </a:tabLst>
              <a:defRPr/>
            </a:pPr>
            <a:r>
              <a:rPr lang="en-US" altLang="zh-CN" dirty="0">
                <a:latin typeface="Times New Roman" charset="0"/>
                <a:ea typeface="Times New Roman" charset="0"/>
                <a:cs typeface="Times New Roman" charset="0"/>
              </a:rPr>
              <a:t>branch on equal</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 </a:t>
            </a:r>
            <a:r>
              <a:rPr lang="en-US" altLang="zh-CN" dirty="0" err="1">
                <a:latin typeface="Times New Roman" charset="0"/>
                <a:ea typeface="Times New Roman" charset="0"/>
                <a:cs typeface="Times New Roman" charset="0"/>
              </a:rPr>
              <a:t>beq</a:t>
            </a:r>
            <a:r>
              <a:rPr lang="en-US" altLang="zh-CN" dirty="0">
                <a:latin typeface="Times New Roman" charset="0"/>
                <a:ea typeface="Times New Roman" charset="0"/>
                <a:cs typeface="Times New Roman" charset="0"/>
              </a:rPr>
              <a:t> $1,$2,100  </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if ($1 </a:t>
            </a:r>
            <a:r>
              <a:rPr lang="zh-CN" altLang="en-US" dirty="0">
                <a:latin typeface="Times New Roman" charset="0"/>
                <a:ea typeface="Times New Roman" charset="0"/>
                <a:cs typeface="Times New Roman" charset="0"/>
              </a:rPr>
              <a:t>＝</a:t>
            </a:r>
            <a:r>
              <a:rPr lang="en-US" altLang="zh-CN" dirty="0">
                <a:latin typeface="Times New Roman" charset="0"/>
                <a:ea typeface="Times New Roman" charset="0"/>
                <a:cs typeface="Times New Roman" charset="0"/>
              </a:rPr>
              <a:t>$2) go to PC+</a:t>
            </a:r>
            <a:r>
              <a:rPr lang="en-US" altLang="zh-CN" dirty="0">
                <a:solidFill>
                  <a:srgbClr val="FF0000"/>
                </a:solidFill>
                <a:latin typeface="Times New Roman" charset="0"/>
                <a:ea typeface="Times New Roman" charset="0"/>
                <a:cs typeface="Times New Roman" charset="0"/>
              </a:rPr>
              <a:t>4</a:t>
            </a:r>
            <a:r>
              <a:rPr lang="en-US" altLang="zh-CN" dirty="0">
                <a:latin typeface="Times New Roman" charset="0"/>
                <a:ea typeface="Times New Roman" charset="0"/>
                <a:cs typeface="Times New Roman" charset="0"/>
              </a:rPr>
              <a:t>+100</a:t>
            </a:r>
          </a:p>
          <a:p>
            <a:pPr marL="342900" indent="-342900">
              <a:spcBef>
                <a:spcPts val="600"/>
              </a:spcBef>
              <a:buFont typeface="Wingdings" panose="05000000000000000000" pitchFamily="2" charset="2"/>
              <a:buNone/>
              <a:tabLst>
                <a:tab pos="2000250" algn="l"/>
                <a:tab pos="3771900" algn="l"/>
              </a:tabLst>
              <a:defRPr/>
            </a:pPr>
            <a:r>
              <a:rPr lang="en-US" altLang="zh-CN" dirty="0">
                <a:latin typeface="Times New Roman" charset="0"/>
                <a:ea typeface="Times New Roman" charset="0"/>
                <a:cs typeface="Times New Roman" charset="0"/>
              </a:rPr>
              <a:t>branch on not eq.   </a:t>
            </a:r>
            <a:r>
              <a:rPr lang="en-US" altLang="zh-CN" dirty="0" err="1">
                <a:latin typeface="Times New Roman" charset="0"/>
                <a:ea typeface="Times New Roman" charset="0"/>
                <a:cs typeface="Times New Roman" charset="0"/>
              </a:rPr>
              <a:t>bne</a:t>
            </a:r>
            <a:r>
              <a:rPr lang="en-US" altLang="zh-CN" dirty="0">
                <a:latin typeface="Times New Roman" charset="0"/>
                <a:ea typeface="Times New Roman" charset="0"/>
                <a:cs typeface="Times New Roman" charset="0"/>
              </a:rPr>
              <a:t> $1,$2,100  if ($1!= $2) go to PC+</a:t>
            </a:r>
            <a:r>
              <a:rPr lang="en-US" altLang="zh-CN" dirty="0">
                <a:solidFill>
                  <a:srgbClr val="FF0000"/>
                </a:solidFill>
                <a:latin typeface="Times New Roman" charset="0"/>
                <a:ea typeface="Times New Roman" charset="0"/>
                <a:cs typeface="Times New Roman" charset="0"/>
              </a:rPr>
              <a:t>4</a:t>
            </a:r>
            <a:r>
              <a:rPr lang="en-US" altLang="zh-CN" dirty="0">
                <a:latin typeface="Times New Roman" charset="0"/>
                <a:ea typeface="Times New Roman" charset="0"/>
                <a:cs typeface="Times New Roman" charset="0"/>
              </a:rPr>
              <a:t>+100	</a:t>
            </a:r>
          </a:p>
        </p:txBody>
      </p:sp>
      <p:sp>
        <p:nvSpPr>
          <p:cNvPr id="26635" name="Rectangle 11"/>
          <p:cNvSpPr>
            <a:spLocks noChangeArrowheads="1"/>
          </p:cNvSpPr>
          <p:nvPr/>
        </p:nvSpPr>
        <p:spPr bwMode="auto">
          <a:xfrm>
            <a:off x="5668218" y="2473246"/>
            <a:ext cx="2583607" cy="439095"/>
          </a:xfrm>
          <a:prstGeom prst="rect">
            <a:avLst/>
          </a:prstGeom>
          <a:ln/>
        </p:spPr>
        <p:style>
          <a:lnRef idx="3">
            <a:schemeClr val="lt1"/>
          </a:lnRef>
          <a:fillRef idx="1">
            <a:schemeClr val="accent6"/>
          </a:fillRef>
          <a:effectRef idx="1">
            <a:schemeClr val="accent6"/>
          </a:effectRef>
          <a:fontRef idx="minor">
            <a:schemeClr val="lt1"/>
          </a:fontRef>
        </p:style>
        <p:txBody>
          <a:bodyPr wrap="square"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a:lnSpc>
                <a:spcPct val="90000"/>
              </a:lnSpc>
              <a:spcBef>
                <a:spcPct val="0"/>
              </a:spcBef>
              <a:buFontTx/>
              <a:buNone/>
            </a:pPr>
            <a:r>
              <a:rPr lang="zh-CN" altLang="en-US" sz="2800">
                <a:solidFill>
                  <a:schemeClr val="bg1"/>
                </a:solidFill>
                <a:latin typeface="STXinwei" charset="-122"/>
                <a:ea typeface="STXinwei" charset="-122"/>
                <a:cs typeface="STXinwei" charset="-122"/>
              </a:rPr>
              <a:t>按补码比较</a:t>
            </a:r>
            <a:endParaRPr lang="zh-CN" altLang="en-US" sz="2800" dirty="0">
              <a:solidFill>
                <a:schemeClr val="bg1"/>
              </a:solidFill>
              <a:latin typeface="STXinwei" charset="-122"/>
              <a:ea typeface="STXinwei" charset="-122"/>
              <a:cs typeface="STXinwei" charset="-122"/>
            </a:endParaRPr>
          </a:p>
        </p:txBody>
      </p:sp>
      <p:grpSp>
        <p:nvGrpSpPr>
          <p:cNvPr id="4" name="Group 13"/>
          <p:cNvGrpSpPr>
            <a:grpSpLocks/>
          </p:cNvGrpSpPr>
          <p:nvPr/>
        </p:nvGrpSpPr>
        <p:grpSpPr bwMode="auto">
          <a:xfrm>
            <a:off x="7236296" y="4941168"/>
            <a:ext cx="1583854" cy="1737263"/>
            <a:chOff x="4731" y="2954"/>
            <a:chExt cx="425" cy="938"/>
          </a:xfrm>
          <a:noFill/>
        </p:grpSpPr>
        <p:sp>
          <p:nvSpPr>
            <p:cNvPr id="20491" name="AutoShape 14"/>
            <p:cNvSpPr>
              <a:spLocks/>
            </p:cNvSpPr>
            <p:nvPr/>
          </p:nvSpPr>
          <p:spPr bwMode="auto">
            <a:xfrm>
              <a:off x="4731" y="3119"/>
              <a:ext cx="64" cy="364"/>
            </a:xfrm>
            <a:prstGeom prst="rightBrace">
              <a:avLst>
                <a:gd name="adj1" fmla="val 41667"/>
                <a:gd name="adj2" fmla="val 50000"/>
              </a:avLst>
            </a:prstGeom>
            <a:grpFill/>
            <a:ln w="28575">
              <a:solidFill>
                <a:schemeClr val="tx1"/>
              </a:solidFill>
              <a:round/>
              <a:headEnd/>
              <a:tailEnd/>
            </a:ln>
          </p:spPr>
          <p:txBody>
            <a:bodyPr lIns="63500" tIns="25400" rIns="63500" bIns="25400" anchor="ctr">
              <a:spAutoFit/>
            </a:bodyPr>
            <a:lstStyle/>
            <a:p>
              <a:pPr eaLnBrk="1" hangingPunct="1">
                <a:defRPr/>
              </a:pPr>
              <a:endParaRPr lang="zh-CN" altLang="en-US" sz="4000" b="1">
                <a:latin typeface="STXinwei" charset="-122"/>
                <a:ea typeface="STXinwei" charset="-122"/>
                <a:cs typeface="STXinwei" charset="-122"/>
              </a:endParaRPr>
            </a:p>
          </p:txBody>
        </p:sp>
        <p:sp>
          <p:nvSpPr>
            <p:cNvPr id="20492" name="Rectangle 15"/>
            <p:cNvSpPr>
              <a:spLocks noChangeArrowheads="1"/>
            </p:cNvSpPr>
            <p:nvPr/>
          </p:nvSpPr>
          <p:spPr bwMode="auto">
            <a:xfrm>
              <a:off x="4786" y="2954"/>
              <a:ext cx="370" cy="938"/>
            </a:xfrm>
            <a:prstGeom prst="rect">
              <a:avLst/>
            </a:prstGeom>
            <a:grpFill/>
            <a:ln w="12700">
              <a:noFill/>
              <a:miter lim="800000"/>
              <a:headEnd/>
              <a:tailEnd/>
            </a:ln>
          </p:spPr>
          <p:txBody>
            <a:bodyPr lIns="63500" tIns="25400" rIns="63500" bIns="25400">
              <a:spAutoFit/>
            </a:bodyPr>
            <a:lstStyle/>
            <a:p>
              <a:pPr>
                <a:lnSpc>
                  <a:spcPct val="80000"/>
                </a:lnSpc>
                <a:defRPr/>
              </a:pPr>
              <a:r>
                <a:rPr lang="zh-CN" altLang="en-US" sz="2400" b="1" dirty="0">
                  <a:solidFill>
                    <a:srgbClr val="0000FF"/>
                  </a:solidFill>
                  <a:latin typeface="STXinwei" charset="-122"/>
                  <a:ea typeface="STXinwei" charset="-122"/>
                  <a:cs typeface="STXinwei" charset="-122"/>
                </a:rPr>
                <a:t>汇编给的是立即数符号扩展后乘以</a:t>
              </a:r>
              <a:endParaRPr lang="en-US" altLang="zh-CN" sz="2400" b="1" dirty="0">
                <a:solidFill>
                  <a:srgbClr val="0000FF"/>
                </a:solidFill>
                <a:latin typeface="STXinwei" charset="-122"/>
                <a:ea typeface="STXinwei" charset="-122"/>
                <a:cs typeface="STXinwei" charset="-122"/>
              </a:endParaRPr>
            </a:p>
            <a:p>
              <a:pPr>
                <a:lnSpc>
                  <a:spcPct val="80000"/>
                </a:lnSpc>
                <a:defRPr/>
              </a:pPr>
              <a:r>
                <a:rPr lang="en-US" altLang="zh-CN" sz="2400" b="1" dirty="0">
                  <a:solidFill>
                    <a:srgbClr val="0000FF"/>
                  </a:solidFill>
                  <a:latin typeface="STXinwei" charset="-122"/>
                  <a:ea typeface="STXinwei" charset="-122"/>
                  <a:cs typeface="STXinwei" charset="-122"/>
                </a:rPr>
                <a:t>4</a:t>
              </a:r>
              <a:r>
                <a:rPr lang="zh-CN" altLang="en-US" sz="2400" b="1" dirty="0">
                  <a:solidFill>
                    <a:srgbClr val="0000FF"/>
                  </a:solidFill>
                  <a:latin typeface="STXinwei" charset="-122"/>
                  <a:ea typeface="STXinwei" charset="-122"/>
                  <a:cs typeface="STXinwei" charset="-122"/>
                </a:rPr>
                <a:t>的值</a:t>
              </a:r>
            </a:p>
          </p:txBody>
        </p:sp>
      </p:grpSp>
      <p:sp>
        <p:nvSpPr>
          <p:cNvPr id="112656" name="Text Box 16"/>
          <p:cNvSpPr txBox="1">
            <a:spLocks noChangeArrowheads="1"/>
          </p:cNvSpPr>
          <p:nvPr/>
        </p:nvSpPr>
        <p:spPr bwMode="auto">
          <a:xfrm>
            <a:off x="471723" y="3020713"/>
            <a:ext cx="5296644" cy="420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zh-CN" altLang="en-US" sz="2400" dirty="0">
                <a:solidFill>
                  <a:srgbClr val="FF0000"/>
                </a:solidFill>
                <a:latin typeface="Microsoft YaHei" charset="-122"/>
                <a:ea typeface="Microsoft YaHei" charset="-122"/>
                <a:cs typeface="Microsoft YaHei" charset="-122"/>
              </a:rPr>
              <a:t>问题：汇编指令中的立即数是多少？</a:t>
            </a:r>
          </a:p>
        </p:txBody>
      </p:sp>
      <p:sp>
        <p:nvSpPr>
          <p:cNvPr id="112657" name="Text Box 17"/>
          <p:cNvSpPr txBox="1">
            <a:spLocks noChangeArrowheads="1"/>
          </p:cNvSpPr>
          <p:nvPr/>
        </p:nvSpPr>
        <p:spPr bwMode="auto">
          <a:xfrm>
            <a:off x="5552318" y="3009601"/>
            <a:ext cx="1800225" cy="420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en-US" altLang="zh-CN" sz="2400" dirty="0">
                <a:solidFill>
                  <a:srgbClr val="0000CC"/>
                </a:solidFill>
                <a:ea typeface="Times New Roman" charset="0"/>
                <a:cs typeface="Times New Roman" charset="0"/>
              </a:rPr>
              <a:t>100=0064H</a:t>
            </a:r>
          </a:p>
        </p:txBody>
      </p:sp>
      <p:sp>
        <p:nvSpPr>
          <p:cNvPr id="112658" name="Text Box 18"/>
          <p:cNvSpPr txBox="1">
            <a:spLocks noChangeArrowheads="1"/>
          </p:cNvSpPr>
          <p:nvPr/>
        </p:nvSpPr>
        <p:spPr bwMode="auto">
          <a:xfrm>
            <a:off x="539552" y="5279496"/>
            <a:ext cx="511175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zh-CN" altLang="en-US" sz="2400" dirty="0">
                <a:solidFill>
                  <a:srgbClr val="FF0000"/>
                </a:solidFill>
                <a:latin typeface="Microsoft YaHei" charset="-122"/>
                <a:ea typeface="Microsoft YaHei" charset="-122"/>
                <a:cs typeface="Microsoft YaHei" charset="-122"/>
              </a:rPr>
              <a:t>问题：机器指令中的立即数是多少？</a:t>
            </a:r>
          </a:p>
        </p:txBody>
      </p:sp>
      <p:sp>
        <p:nvSpPr>
          <p:cNvPr id="112659" name="Text Box 19"/>
          <p:cNvSpPr txBox="1">
            <a:spLocks noChangeArrowheads="1"/>
          </p:cNvSpPr>
          <p:nvPr/>
        </p:nvSpPr>
        <p:spPr bwMode="auto">
          <a:xfrm>
            <a:off x="5668218" y="5274734"/>
            <a:ext cx="1584325" cy="420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en-US" altLang="zh-CN" sz="2400">
                <a:solidFill>
                  <a:srgbClr val="0000CC"/>
                </a:solidFill>
                <a:ea typeface="Times New Roman" charset="0"/>
                <a:cs typeface="Times New Roman" charset="0"/>
              </a:rPr>
              <a:t>25=0019H</a:t>
            </a:r>
          </a:p>
        </p:txBody>
      </p:sp>
    </p:spTree>
    <p:extLst>
      <p:ext uri="{BB962C8B-B14F-4D97-AF65-F5344CB8AC3E}">
        <p14:creationId xmlns:p14="http://schemas.microsoft.com/office/powerpoint/2010/main" val="42766876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2643">
                                            <p:txEl>
                                              <p:pRg st="1" end="1"/>
                                            </p:txEl>
                                          </p:spTgt>
                                        </p:tgtEl>
                                        <p:attrNameLst>
                                          <p:attrName>style.visibility</p:attrName>
                                        </p:attrNameLst>
                                      </p:cBhvr>
                                      <p:to>
                                        <p:strVal val="visible"/>
                                      </p:to>
                                    </p:set>
                                    <p:animEffect transition="in" filter="blinds(horizontal)">
                                      <p:cBhvr>
                                        <p:cTn id="7" dur="500"/>
                                        <p:tgtEl>
                                          <p:spTgt spid="1126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2643">
                                            <p:txEl>
                                              <p:pRg st="2" end="2"/>
                                            </p:txEl>
                                          </p:spTgt>
                                        </p:tgtEl>
                                        <p:attrNameLst>
                                          <p:attrName>style.visibility</p:attrName>
                                        </p:attrNameLst>
                                      </p:cBhvr>
                                      <p:to>
                                        <p:strVal val="visible"/>
                                      </p:to>
                                    </p:set>
                                    <p:animEffect transition="in" filter="blinds(horizontal)">
                                      <p:cBhvr>
                                        <p:cTn id="12" dur="500"/>
                                        <p:tgtEl>
                                          <p:spTgt spid="112643">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635"/>
                                        </p:tgtEl>
                                        <p:attrNameLst>
                                          <p:attrName>style.visibility</p:attrName>
                                        </p:attrNameLst>
                                      </p:cBhvr>
                                      <p:to>
                                        <p:strVal val="visible"/>
                                      </p:to>
                                    </p:set>
                                    <p:animEffect transition="in" filter="fade">
                                      <p:cBhvr>
                                        <p:cTn id="16" dur="500"/>
                                        <p:tgtEl>
                                          <p:spTgt spid="2663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12643">
                                            <p:txEl>
                                              <p:pRg st="4" end="4"/>
                                            </p:txEl>
                                          </p:spTgt>
                                        </p:tgtEl>
                                        <p:attrNameLst>
                                          <p:attrName>style.visibility</p:attrName>
                                        </p:attrNameLst>
                                      </p:cBhvr>
                                      <p:to>
                                        <p:strVal val="visible"/>
                                      </p:to>
                                    </p:set>
                                    <p:animEffect transition="in" filter="blinds(horizontal)">
                                      <p:cBhvr>
                                        <p:cTn id="21" dur="500"/>
                                        <p:tgtEl>
                                          <p:spTgt spid="11264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12656"/>
                                        </p:tgtEl>
                                        <p:attrNameLst>
                                          <p:attrName>style.visibility</p:attrName>
                                        </p:attrNameLst>
                                      </p:cBhvr>
                                      <p:to>
                                        <p:strVal val="visible"/>
                                      </p:to>
                                    </p:set>
                                    <p:animEffect transition="in" filter="blinds(horizontal)">
                                      <p:cBhvr>
                                        <p:cTn id="26" dur="500"/>
                                        <p:tgtEl>
                                          <p:spTgt spid="112656"/>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12657"/>
                                        </p:tgtEl>
                                        <p:attrNameLst>
                                          <p:attrName>style.visibility</p:attrName>
                                        </p:attrNameLst>
                                      </p:cBhvr>
                                      <p:to>
                                        <p:strVal val="visible"/>
                                      </p:to>
                                    </p:set>
                                    <p:animEffect transition="in" filter="blinds(horizontal)">
                                      <p:cBhvr>
                                        <p:cTn id="31" dur="500"/>
                                        <p:tgtEl>
                                          <p:spTgt spid="112657"/>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12643">
                                            <p:txEl>
                                              <p:pRg st="5" end="5"/>
                                            </p:txEl>
                                          </p:spTgt>
                                        </p:tgtEl>
                                        <p:attrNameLst>
                                          <p:attrName>style.visibility</p:attrName>
                                        </p:attrNameLst>
                                      </p:cBhvr>
                                      <p:to>
                                        <p:strVal val="visible"/>
                                      </p:to>
                                    </p:set>
                                    <p:animEffect transition="in" filter="blinds(horizontal)">
                                      <p:cBhvr>
                                        <p:cTn id="36" dur="500"/>
                                        <p:tgtEl>
                                          <p:spTgt spid="11264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12643">
                                            <p:txEl>
                                              <p:pRg st="6" end="6"/>
                                            </p:txEl>
                                          </p:spTgt>
                                        </p:tgtEl>
                                        <p:attrNameLst>
                                          <p:attrName>style.visibility</p:attrName>
                                        </p:attrNameLst>
                                      </p:cBhvr>
                                      <p:to>
                                        <p:strVal val="visible"/>
                                      </p:to>
                                    </p:set>
                                    <p:animEffect transition="in" filter="blinds(horizontal)">
                                      <p:cBhvr>
                                        <p:cTn id="41" dur="500"/>
                                        <p:tgtEl>
                                          <p:spTgt spid="11264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12658"/>
                                        </p:tgtEl>
                                        <p:attrNameLst>
                                          <p:attrName>style.visibility</p:attrName>
                                        </p:attrNameLst>
                                      </p:cBhvr>
                                      <p:to>
                                        <p:strVal val="visible"/>
                                      </p:to>
                                    </p:set>
                                    <p:animEffect transition="in" filter="blinds(horizontal)">
                                      <p:cBhvr>
                                        <p:cTn id="46" dur="500"/>
                                        <p:tgtEl>
                                          <p:spTgt spid="112658"/>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blinds(horizontal)">
                                      <p:cBhvr>
                                        <p:cTn id="51" dur="500"/>
                                        <p:tgtEl>
                                          <p:spTgt spid="4"/>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12659"/>
                                        </p:tgtEl>
                                        <p:attrNameLst>
                                          <p:attrName>style.visibility</p:attrName>
                                        </p:attrNameLst>
                                      </p:cBhvr>
                                      <p:to>
                                        <p:strVal val="visible"/>
                                      </p:to>
                                    </p:set>
                                    <p:animEffect transition="in" filter="blinds(horizontal)">
                                      <p:cBhvr>
                                        <p:cTn id="56" dur="500"/>
                                        <p:tgtEl>
                                          <p:spTgt spid="112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5" grpId="0" animBg="1"/>
      <p:bldP spid="112656" grpId="0"/>
      <p:bldP spid="112657" grpId="0"/>
      <p:bldP spid="112658" grpId="0"/>
      <p:bldP spid="11265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4" rIns="68589" bIns="34294" numCol="1" anchor="t" anchorCtr="0" compatLnSpc="1">
            <a:prstTxWarp prst="textNoShape">
              <a:avLst/>
            </a:prstTxWarp>
            <a:spAutoFit/>
          </a:bodyPr>
          <a:lstStyle/>
          <a:p>
            <a:pPr algn="ctr" eaLnBrk="1" hangingPunct="1"/>
            <a:r>
              <a:rPr lang="en-US" altLang="zh-CN" sz="1800">
                <a:solidFill>
                  <a:srgbClr val="FFFFFF"/>
                </a:solidFill>
                <a:latin typeface="Arial" charset="0"/>
              </a:rPr>
              <a:t>Methods of Testing Condition (</a:t>
            </a:r>
            <a:r>
              <a:rPr lang="zh-CN" altLang="en-US" sz="1800">
                <a:solidFill>
                  <a:srgbClr val="FFFFFF"/>
                </a:solidFill>
                <a:latin typeface="Arial" charset="0"/>
              </a:rPr>
              <a:t>条件测试方式</a:t>
            </a:r>
            <a:r>
              <a:rPr lang="en-US" altLang="zh-CN" sz="1800">
                <a:solidFill>
                  <a:srgbClr val="FFFFFF"/>
                </a:solidFill>
                <a:latin typeface="Arial" charset="0"/>
              </a:rPr>
              <a:t>)</a:t>
            </a:r>
          </a:p>
        </p:txBody>
      </p:sp>
      <p:sp>
        <p:nvSpPr>
          <p:cNvPr id="114691"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631" tIns="19052" rIns="47631" bIns="19052" numCol="1" anchor="t" anchorCtr="0" compatLnSpc="1">
            <a:prstTxWarp prst="textNoShape">
              <a:avLst/>
            </a:prstTxWarp>
            <a:spAutoFit/>
          </a:bodyPr>
          <a:lstStyle/>
          <a:p>
            <a:pPr>
              <a:lnSpc>
                <a:spcPct val="130000"/>
              </a:lnSpc>
              <a:spcBef>
                <a:spcPct val="0"/>
              </a:spcBef>
              <a:tabLst>
                <a:tab pos="723997" algn="l"/>
              </a:tabLst>
            </a:pPr>
            <a:r>
              <a:rPr lang="zh-CN" altLang="en-US" sz="2100" dirty="0">
                <a:latin typeface="微软雅黑" charset="-122"/>
              </a:rPr>
              <a:t>条件转移指令通常根据</a:t>
            </a:r>
            <a:r>
              <a:rPr lang="en-US" altLang="zh-CN" sz="2100" dirty="0">
                <a:solidFill>
                  <a:srgbClr val="FF0000"/>
                </a:solidFill>
                <a:latin typeface="微软雅黑" charset="-122"/>
              </a:rPr>
              <a:t>Condition Codes (</a:t>
            </a:r>
            <a:r>
              <a:rPr lang="zh-CN" altLang="en-US" sz="2100" dirty="0">
                <a:solidFill>
                  <a:srgbClr val="FF0000"/>
                </a:solidFill>
                <a:latin typeface="微软雅黑" charset="-122"/>
              </a:rPr>
              <a:t>条件码 </a:t>
            </a:r>
            <a:r>
              <a:rPr lang="en-US" altLang="zh-CN" sz="2100" dirty="0">
                <a:solidFill>
                  <a:srgbClr val="FF0000"/>
                </a:solidFill>
                <a:latin typeface="微软雅黑" charset="-122"/>
              </a:rPr>
              <a:t>/ </a:t>
            </a:r>
            <a:r>
              <a:rPr lang="zh-CN" altLang="en-US" sz="2100" dirty="0">
                <a:solidFill>
                  <a:srgbClr val="FF0000"/>
                </a:solidFill>
                <a:latin typeface="微软雅黑" charset="-122"/>
              </a:rPr>
              <a:t>状态位 </a:t>
            </a:r>
            <a:r>
              <a:rPr lang="en-US" altLang="zh-CN" sz="2100" dirty="0">
                <a:solidFill>
                  <a:srgbClr val="FF0000"/>
                </a:solidFill>
                <a:latin typeface="微软雅黑" charset="-122"/>
              </a:rPr>
              <a:t>/ </a:t>
            </a:r>
            <a:r>
              <a:rPr lang="zh-CN" altLang="en-US" sz="2100" dirty="0">
                <a:solidFill>
                  <a:srgbClr val="FF0000"/>
                </a:solidFill>
                <a:latin typeface="微软雅黑" charset="-122"/>
              </a:rPr>
              <a:t>标志位</a:t>
            </a:r>
            <a:r>
              <a:rPr lang="en-US" altLang="zh-CN" sz="2100" dirty="0">
                <a:solidFill>
                  <a:srgbClr val="FF0000"/>
                </a:solidFill>
                <a:latin typeface="微软雅黑" charset="-122"/>
              </a:rPr>
              <a:t>)</a:t>
            </a:r>
            <a:r>
              <a:rPr lang="zh-CN" altLang="en-US" sz="2100" dirty="0">
                <a:latin typeface="微软雅黑" charset="-122"/>
              </a:rPr>
              <a:t>进行转移 </a:t>
            </a:r>
            <a:endParaRPr lang="en-US" altLang="zh-CN" sz="2100" dirty="0">
              <a:solidFill>
                <a:schemeClr val="accent1"/>
              </a:solidFill>
              <a:latin typeface="微软雅黑" charset="-122"/>
            </a:endParaRPr>
          </a:p>
          <a:p>
            <a:pPr>
              <a:lnSpc>
                <a:spcPct val="130000"/>
              </a:lnSpc>
              <a:spcBef>
                <a:spcPct val="0"/>
              </a:spcBef>
              <a:buNone/>
              <a:tabLst>
                <a:tab pos="723997" algn="l"/>
              </a:tabLst>
            </a:pPr>
            <a:r>
              <a:rPr lang="en-US" altLang="zh-CN" sz="2100" dirty="0">
                <a:solidFill>
                  <a:srgbClr val="0000CC"/>
                </a:solidFill>
                <a:latin typeface="微软雅黑" charset="-122"/>
              </a:rPr>
              <a:t>	</a:t>
            </a:r>
            <a:r>
              <a:rPr lang="zh-CN" altLang="en-US" sz="2100" dirty="0">
                <a:solidFill>
                  <a:srgbClr val="0000CC"/>
                </a:solidFill>
                <a:latin typeface="微软雅黑" charset="-122"/>
              </a:rPr>
              <a:t>通过执行算术指令或显式地由比较和测试指令来设置</a:t>
            </a:r>
            <a:endParaRPr lang="en-US" altLang="zh-CN" sz="2100" dirty="0">
              <a:solidFill>
                <a:srgbClr val="0000CC"/>
              </a:solidFill>
              <a:latin typeface="微软雅黑" charset="-122"/>
            </a:endParaRPr>
          </a:p>
          <a:p>
            <a:pPr>
              <a:lnSpc>
                <a:spcPct val="130000"/>
              </a:lnSpc>
              <a:spcBef>
                <a:spcPct val="0"/>
              </a:spcBef>
              <a:buNone/>
              <a:tabLst>
                <a:tab pos="723997" algn="l"/>
              </a:tabLst>
            </a:pPr>
            <a:r>
              <a:rPr lang="en-US" altLang="zh-CN" sz="1800" dirty="0">
                <a:latin typeface="微软雅黑" charset="-122"/>
              </a:rPr>
              <a:t>	</a:t>
            </a:r>
            <a:r>
              <a:rPr lang="zh-CN" altLang="en-US" sz="1800" dirty="0">
                <a:latin typeface="微软雅黑" charset="-122"/>
              </a:rPr>
              <a:t>例</a:t>
            </a:r>
            <a:r>
              <a:rPr lang="en-US" altLang="zh-CN" sz="1800" dirty="0">
                <a:latin typeface="微软雅黑" charset="-122"/>
              </a:rPr>
              <a:t>:	sub</a:t>
            </a:r>
            <a:r>
              <a:rPr lang="zh-CN" altLang="en-US" sz="1800" dirty="0">
                <a:latin typeface="微软雅黑" charset="-122"/>
              </a:rPr>
              <a:t> </a:t>
            </a:r>
            <a:r>
              <a:rPr lang="en-US" altLang="zh-CN" sz="1800" dirty="0">
                <a:latin typeface="微软雅黑" charset="-122"/>
              </a:rPr>
              <a:t>r1, r2, r3</a:t>
            </a:r>
            <a:r>
              <a:rPr lang="zh-CN" altLang="en-US" sz="1800" dirty="0">
                <a:latin typeface="微软雅黑" charset="-122"/>
              </a:rPr>
              <a:t>； </a:t>
            </a:r>
            <a:r>
              <a:rPr lang="en-US" altLang="zh-CN" sz="1800" dirty="0">
                <a:latin typeface="微软雅黑" charset="-122"/>
              </a:rPr>
              <a:t>r2</a:t>
            </a:r>
            <a:r>
              <a:rPr lang="zh-CN" altLang="en-US" sz="1800" dirty="0">
                <a:latin typeface="微软雅黑" charset="-122"/>
              </a:rPr>
              <a:t>和</a:t>
            </a:r>
            <a:r>
              <a:rPr lang="en-US" altLang="zh-CN" sz="1800" dirty="0">
                <a:latin typeface="微软雅黑" charset="-122"/>
              </a:rPr>
              <a:t>r3</a:t>
            </a:r>
            <a:r>
              <a:rPr lang="zh-CN" altLang="en-US" sz="1800" dirty="0">
                <a:latin typeface="微软雅黑" charset="-122"/>
              </a:rPr>
              <a:t>相减结果存</a:t>
            </a:r>
            <a:r>
              <a:rPr lang="en-US" altLang="zh-CN" sz="1800" dirty="0">
                <a:latin typeface="微软雅黑" charset="-122"/>
              </a:rPr>
              <a:t>r1</a:t>
            </a:r>
            <a:r>
              <a:rPr lang="zh-CN" altLang="en-US" sz="1800" dirty="0">
                <a:latin typeface="微软雅黑" charset="-122"/>
              </a:rPr>
              <a:t>中</a:t>
            </a:r>
            <a:r>
              <a:rPr lang="en-US" altLang="zh-CN" sz="1800" dirty="0">
                <a:latin typeface="微软雅黑" charset="-122"/>
              </a:rPr>
              <a:t>,</a:t>
            </a:r>
            <a:r>
              <a:rPr lang="zh-CN" altLang="en-US" sz="1800" dirty="0">
                <a:latin typeface="微软雅黑" charset="-122"/>
              </a:rPr>
              <a:t>生成标志位</a:t>
            </a:r>
            <a:r>
              <a:rPr lang="en-US" altLang="zh-CN" sz="1800" dirty="0">
                <a:latin typeface="微软雅黑" charset="-122"/>
              </a:rPr>
              <a:t>ZF/CF</a:t>
            </a:r>
            <a:endParaRPr lang="zh-CN" altLang="en-US" sz="1800" dirty="0">
              <a:latin typeface="微软雅黑" charset="-122"/>
            </a:endParaRPr>
          </a:p>
          <a:p>
            <a:pPr>
              <a:lnSpc>
                <a:spcPct val="130000"/>
              </a:lnSpc>
              <a:spcBef>
                <a:spcPct val="0"/>
              </a:spcBef>
              <a:buNone/>
              <a:tabLst>
                <a:tab pos="723997" algn="l"/>
              </a:tabLst>
            </a:pPr>
            <a:r>
              <a:rPr lang="en-US" altLang="zh-CN" sz="1800" dirty="0">
                <a:latin typeface="微软雅黑" charset="-122"/>
              </a:rPr>
              <a:t>	     	</a:t>
            </a:r>
            <a:r>
              <a:rPr lang="en-US" altLang="zh-CN" sz="1800" dirty="0" err="1">
                <a:latin typeface="微软雅黑" charset="-122"/>
              </a:rPr>
              <a:t>bz</a:t>
            </a:r>
            <a:r>
              <a:rPr lang="en-US" altLang="zh-CN" sz="1800" dirty="0">
                <a:latin typeface="微软雅黑" charset="-122"/>
              </a:rPr>
              <a:t>  label</a:t>
            </a:r>
            <a:r>
              <a:rPr lang="zh-CN" altLang="en-US" sz="1800" dirty="0">
                <a:latin typeface="微软雅黑" charset="-122"/>
              </a:rPr>
              <a:t>；	 </a:t>
            </a:r>
            <a:r>
              <a:rPr lang="en-US" altLang="zh-CN" sz="1800" dirty="0">
                <a:latin typeface="微软雅黑" charset="-122"/>
              </a:rPr>
              <a:t>    </a:t>
            </a:r>
            <a:r>
              <a:rPr lang="zh-CN" altLang="en-US" sz="1800" dirty="0">
                <a:latin typeface="微软雅黑" charset="-122"/>
              </a:rPr>
              <a:t>标志位</a:t>
            </a:r>
            <a:r>
              <a:rPr lang="en-US" altLang="zh-CN" sz="1800" dirty="0">
                <a:latin typeface="微软雅黑" charset="-122"/>
              </a:rPr>
              <a:t>ZF=1</a:t>
            </a:r>
            <a:r>
              <a:rPr lang="zh-CN" altLang="en-US" sz="1800" dirty="0">
                <a:latin typeface="微软雅黑" charset="-122"/>
              </a:rPr>
              <a:t>时，转移到</a:t>
            </a:r>
            <a:r>
              <a:rPr lang="en-US" altLang="zh-CN" sz="1800" dirty="0">
                <a:latin typeface="微软雅黑" charset="-122"/>
              </a:rPr>
              <a:t>label</a:t>
            </a:r>
            <a:r>
              <a:rPr lang="zh-CN" altLang="en-US" sz="1800" dirty="0">
                <a:latin typeface="微软雅黑" charset="-122"/>
              </a:rPr>
              <a:t>处执行</a:t>
            </a:r>
          </a:p>
          <a:p>
            <a:pPr marL="600155" lvl="1" indent="-257209" fontAlgn="base">
              <a:lnSpc>
                <a:spcPct val="130000"/>
              </a:lnSpc>
              <a:spcBef>
                <a:spcPct val="0"/>
              </a:spcBef>
              <a:spcAft>
                <a:spcPct val="0"/>
              </a:spcAft>
              <a:buFont typeface="Wingdings" charset="2"/>
              <a:buChar char="n"/>
              <a:tabLst>
                <a:tab pos="723997" algn="l"/>
              </a:tabLst>
            </a:pPr>
            <a:r>
              <a:rPr lang="zh-CN" altLang="en-US" dirty="0">
                <a:latin typeface="微软雅黑" charset="-122"/>
                <a:hlinkClick r:id="rId3" action="ppaction://hlinksldjump"/>
              </a:rPr>
              <a:t>常用的标志有四种：</a:t>
            </a:r>
            <a:endParaRPr lang="zh-CN" altLang="en-US" i="1" dirty="0">
              <a:latin typeface="微软雅黑" charset="-122"/>
            </a:endParaRPr>
          </a:p>
          <a:p>
            <a:pPr>
              <a:lnSpc>
                <a:spcPct val="130000"/>
              </a:lnSpc>
              <a:spcBef>
                <a:spcPct val="0"/>
              </a:spcBef>
              <a:buNone/>
              <a:tabLst>
                <a:tab pos="723997" algn="l"/>
              </a:tabLst>
            </a:pPr>
            <a:r>
              <a:rPr lang="en-US" altLang="zh-CN" sz="2100" dirty="0">
                <a:solidFill>
                  <a:srgbClr val="0000CC"/>
                </a:solidFill>
                <a:latin typeface="微软雅黑" charset="-122"/>
              </a:rPr>
              <a:t>      	SF</a:t>
            </a:r>
            <a:r>
              <a:rPr lang="zh-CN" altLang="en-US" sz="2100" dirty="0">
                <a:solidFill>
                  <a:srgbClr val="0000CC"/>
                </a:solidFill>
                <a:latin typeface="微软雅黑" charset="-122"/>
              </a:rPr>
              <a:t>：</a:t>
            </a:r>
            <a:r>
              <a:rPr lang="en-US" altLang="zh-CN" sz="2100" dirty="0">
                <a:solidFill>
                  <a:srgbClr val="0000CC"/>
                </a:solidFill>
                <a:latin typeface="微软雅黑" charset="-122"/>
              </a:rPr>
              <a:t> negative      	VF(OF)</a:t>
            </a:r>
            <a:r>
              <a:rPr lang="zh-CN" altLang="en-US" sz="2100" dirty="0">
                <a:solidFill>
                  <a:srgbClr val="0000CC"/>
                </a:solidFill>
                <a:latin typeface="微软雅黑" charset="-122"/>
              </a:rPr>
              <a:t>：</a:t>
            </a:r>
            <a:r>
              <a:rPr lang="en-US" altLang="zh-CN" sz="2100" dirty="0">
                <a:solidFill>
                  <a:srgbClr val="0000CC"/>
                </a:solidFill>
                <a:latin typeface="微软雅黑" charset="-122"/>
              </a:rPr>
              <a:t> overflow     </a:t>
            </a:r>
          </a:p>
          <a:p>
            <a:pPr>
              <a:lnSpc>
                <a:spcPct val="130000"/>
              </a:lnSpc>
              <a:spcBef>
                <a:spcPct val="0"/>
              </a:spcBef>
              <a:buNone/>
              <a:tabLst>
                <a:tab pos="723997" algn="l"/>
              </a:tabLst>
            </a:pPr>
            <a:r>
              <a:rPr lang="en-US" altLang="zh-CN" sz="2100" dirty="0">
                <a:solidFill>
                  <a:srgbClr val="0000CC"/>
                </a:solidFill>
                <a:latin typeface="微软雅黑" charset="-122"/>
              </a:rPr>
              <a:t>		CF</a:t>
            </a:r>
            <a:r>
              <a:rPr lang="zh-CN" altLang="en-US" sz="2100" dirty="0">
                <a:solidFill>
                  <a:srgbClr val="0000CC"/>
                </a:solidFill>
                <a:latin typeface="微软雅黑" charset="-122"/>
              </a:rPr>
              <a:t>：</a:t>
            </a:r>
            <a:r>
              <a:rPr lang="en-US" altLang="zh-CN" sz="2100" dirty="0">
                <a:solidFill>
                  <a:srgbClr val="0000CC"/>
                </a:solidFill>
                <a:latin typeface="微软雅黑" charset="-122"/>
              </a:rPr>
              <a:t> carry      		ZF</a:t>
            </a:r>
            <a:r>
              <a:rPr lang="zh-CN" altLang="en-US" sz="2100" dirty="0">
                <a:solidFill>
                  <a:srgbClr val="0000CC"/>
                </a:solidFill>
                <a:latin typeface="微软雅黑" charset="-122"/>
              </a:rPr>
              <a:t>：</a:t>
            </a:r>
            <a:r>
              <a:rPr lang="en-US" altLang="zh-CN" sz="2100" dirty="0">
                <a:solidFill>
                  <a:srgbClr val="0000CC"/>
                </a:solidFill>
                <a:latin typeface="微软雅黑" charset="-122"/>
              </a:rPr>
              <a:t>zero</a:t>
            </a:r>
          </a:p>
        </p:txBody>
      </p:sp>
    </p:spTree>
    <p:extLst>
      <p:ext uri="{BB962C8B-B14F-4D97-AF65-F5344CB8AC3E}">
        <p14:creationId xmlns:p14="http://schemas.microsoft.com/office/powerpoint/2010/main" val="6593743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4691">
                                            <p:txEl>
                                              <p:pRg st="2" end="2"/>
                                            </p:txEl>
                                          </p:spTgt>
                                        </p:tgtEl>
                                        <p:attrNameLst>
                                          <p:attrName>style.visibility</p:attrName>
                                        </p:attrNameLst>
                                      </p:cBhvr>
                                      <p:to>
                                        <p:strVal val="visible"/>
                                      </p:to>
                                    </p:set>
                                    <p:animEffect transition="in" filter="blinds(horizontal)">
                                      <p:cBhvr>
                                        <p:cTn id="7" dur="500"/>
                                        <p:tgtEl>
                                          <p:spTgt spid="114691">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4691">
                                            <p:txEl>
                                              <p:pRg st="3" end="3"/>
                                            </p:txEl>
                                          </p:spTgt>
                                        </p:tgtEl>
                                        <p:attrNameLst>
                                          <p:attrName>style.visibility</p:attrName>
                                        </p:attrNameLst>
                                      </p:cBhvr>
                                      <p:to>
                                        <p:strVal val="visible"/>
                                      </p:to>
                                    </p:set>
                                    <p:animEffect transition="in" filter="blinds(horizontal)">
                                      <p:cBhvr>
                                        <p:cTn id="10" dur="500"/>
                                        <p:tgtEl>
                                          <p:spTgt spid="114691">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14691">
                                            <p:txEl>
                                              <p:pRg st="4" end="4"/>
                                            </p:txEl>
                                          </p:spTgt>
                                        </p:tgtEl>
                                        <p:attrNameLst>
                                          <p:attrName>style.visibility</p:attrName>
                                        </p:attrNameLst>
                                      </p:cBhvr>
                                      <p:to>
                                        <p:strVal val="visible"/>
                                      </p:to>
                                    </p:set>
                                    <p:animEffect transition="in" filter="blinds(horizontal)">
                                      <p:cBhvr>
                                        <p:cTn id="15" dur="500"/>
                                        <p:tgtEl>
                                          <p:spTgt spid="114691">
                                            <p:txEl>
                                              <p:pRg st="4" end="4"/>
                                            </p:txEl>
                                          </p:spTgt>
                                        </p:tgtEl>
                                      </p:cBhvr>
                                    </p:animEffect>
                                  </p:childTnLst>
                                </p:cTn>
                              </p:par>
                            </p:childTnLst>
                          </p:cTn>
                        </p:par>
                        <p:par>
                          <p:cTn id="16" fill="hold" nodeType="afterGroup">
                            <p:stCondLst>
                              <p:cond delay="500"/>
                            </p:stCondLst>
                            <p:childTnLst>
                              <p:par>
                                <p:cTn id="17" presetID="3" presetClass="entr" presetSubtype="10" fill="hold" nodeType="afterEffect">
                                  <p:stCondLst>
                                    <p:cond delay="0"/>
                                  </p:stCondLst>
                                  <p:childTnLst>
                                    <p:set>
                                      <p:cBhvr>
                                        <p:cTn id="18" dur="1" fill="hold">
                                          <p:stCondLst>
                                            <p:cond delay="0"/>
                                          </p:stCondLst>
                                        </p:cTn>
                                        <p:tgtEl>
                                          <p:spTgt spid="114691">
                                            <p:txEl>
                                              <p:pRg st="5" end="5"/>
                                            </p:txEl>
                                          </p:spTgt>
                                        </p:tgtEl>
                                        <p:attrNameLst>
                                          <p:attrName>style.visibility</p:attrName>
                                        </p:attrNameLst>
                                      </p:cBhvr>
                                      <p:to>
                                        <p:strVal val="visible"/>
                                      </p:to>
                                    </p:set>
                                    <p:animEffect transition="in" filter="blinds(horizontal)">
                                      <p:cBhvr>
                                        <p:cTn id="19" dur="500"/>
                                        <p:tgtEl>
                                          <p:spTgt spid="114691">
                                            <p:txEl>
                                              <p:pRg st="5" end="5"/>
                                            </p:txEl>
                                          </p:spTgt>
                                        </p:tgtEl>
                                      </p:cBhvr>
                                    </p:animEffect>
                                  </p:childTnLst>
                                </p:cTn>
                              </p:par>
                            </p:childTnLst>
                          </p:cTn>
                        </p:par>
                        <p:par>
                          <p:cTn id="20" fill="hold" nodeType="afterGroup">
                            <p:stCondLst>
                              <p:cond delay="1000"/>
                            </p:stCondLst>
                            <p:childTnLst>
                              <p:par>
                                <p:cTn id="21" presetID="3" presetClass="entr" presetSubtype="10" fill="hold" nodeType="afterEffect">
                                  <p:stCondLst>
                                    <p:cond delay="0"/>
                                  </p:stCondLst>
                                  <p:childTnLst>
                                    <p:set>
                                      <p:cBhvr>
                                        <p:cTn id="22" dur="1" fill="hold">
                                          <p:stCondLst>
                                            <p:cond delay="0"/>
                                          </p:stCondLst>
                                        </p:cTn>
                                        <p:tgtEl>
                                          <p:spTgt spid="114691">
                                            <p:txEl>
                                              <p:pRg st="6" end="6"/>
                                            </p:txEl>
                                          </p:spTgt>
                                        </p:tgtEl>
                                        <p:attrNameLst>
                                          <p:attrName>style.visibility</p:attrName>
                                        </p:attrNameLst>
                                      </p:cBhvr>
                                      <p:to>
                                        <p:strVal val="visible"/>
                                      </p:to>
                                    </p:set>
                                    <p:animEffect transition="in" filter="blinds(horizontal)">
                                      <p:cBhvr>
                                        <p:cTn id="23" dur="500"/>
                                        <p:tgtEl>
                                          <p:spTgt spid="1146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4" rIns="68589" bIns="34294" numCol="1" anchor="t" anchorCtr="0" compatLnSpc="1">
            <a:prstTxWarp prst="textNoShape">
              <a:avLst/>
            </a:prstTxWarp>
            <a:spAutoFit/>
          </a:bodyPr>
          <a:lstStyle/>
          <a:p>
            <a:pPr algn="ctr" eaLnBrk="1" hangingPunct="1"/>
            <a:r>
              <a:rPr lang="en-US" altLang="zh-CN" sz="1800">
                <a:solidFill>
                  <a:srgbClr val="FFFFFF"/>
                </a:solidFill>
                <a:latin typeface="Arial" charset="0"/>
              </a:rPr>
              <a:t>Methods of Testing Condition (</a:t>
            </a:r>
            <a:r>
              <a:rPr lang="zh-CN" altLang="en-US" sz="1800">
                <a:solidFill>
                  <a:srgbClr val="FFFFFF"/>
                </a:solidFill>
                <a:latin typeface="Arial" charset="0"/>
              </a:rPr>
              <a:t>条件测试方式</a:t>
            </a:r>
            <a:r>
              <a:rPr lang="en-US" altLang="zh-CN" sz="1800">
                <a:solidFill>
                  <a:srgbClr val="FFFFFF"/>
                </a:solidFill>
                <a:latin typeface="Arial" charset="0"/>
              </a:rPr>
              <a:t>)</a:t>
            </a:r>
          </a:p>
        </p:txBody>
      </p:sp>
      <p:sp>
        <p:nvSpPr>
          <p:cNvPr id="114691" name="Rectangle 3"/>
          <p:cNvSpPr>
            <a:spLocks noGrp="1" noChangeArrowheads="1"/>
          </p:cNvSpPr>
          <p:nvPr>
            <p:ph idx="1"/>
          </p:nvPr>
        </p:nvSpPr>
        <p:spPr/>
        <p:txBody>
          <a:bodyPr vert="horz" wrap="square" lIns="47631" tIns="19052" rIns="47631" bIns="19052" numCol="1" anchor="t" anchorCtr="0" compatLnSpc="1">
            <a:prstTxWarp prst="textNoShape">
              <a:avLst/>
            </a:prstTxWarp>
            <a:spAutoFit/>
          </a:bodyPr>
          <a:lstStyle/>
          <a:p>
            <a:pPr>
              <a:lnSpc>
                <a:spcPct val="130000"/>
              </a:lnSpc>
              <a:spcBef>
                <a:spcPct val="0"/>
              </a:spcBef>
              <a:tabLst>
                <a:tab pos="723997" algn="l"/>
              </a:tabLst>
            </a:pPr>
            <a:r>
              <a:rPr lang="zh-CN" altLang="en-US">
                <a:latin typeface="微软雅黑" charset="-122"/>
              </a:rPr>
              <a:t>条件转移指令通常根据</a:t>
            </a:r>
            <a:r>
              <a:rPr lang="en-US" altLang="zh-CN">
                <a:solidFill>
                  <a:srgbClr val="FF0000"/>
                </a:solidFill>
                <a:latin typeface="微软雅黑" charset="-122"/>
              </a:rPr>
              <a:t>Condition Codes (</a:t>
            </a:r>
            <a:r>
              <a:rPr lang="zh-CN" altLang="en-US">
                <a:solidFill>
                  <a:srgbClr val="FF0000"/>
                </a:solidFill>
                <a:latin typeface="微软雅黑" charset="-122"/>
              </a:rPr>
              <a:t>条件码 </a:t>
            </a:r>
            <a:r>
              <a:rPr lang="en-US" altLang="zh-CN">
                <a:solidFill>
                  <a:srgbClr val="FF0000"/>
                </a:solidFill>
                <a:latin typeface="微软雅黑" charset="-122"/>
              </a:rPr>
              <a:t>/ </a:t>
            </a:r>
            <a:r>
              <a:rPr lang="zh-CN" altLang="en-US">
                <a:solidFill>
                  <a:srgbClr val="FF0000"/>
                </a:solidFill>
                <a:latin typeface="微软雅黑" charset="-122"/>
              </a:rPr>
              <a:t>状态位 </a:t>
            </a:r>
            <a:r>
              <a:rPr lang="en-US" altLang="zh-CN">
                <a:solidFill>
                  <a:srgbClr val="FF0000"/>
                </a:solidFill>
                <a:latin typeface="微软雅黑" charset="-122"/>
              </a:rPr>
              <a:t>/ </a:t>
            </a:r>
            <a:r>
              <a:rPr lang="zh-CN" altLang="en-US">
                <a:solidFill>
                  <a:srgbClr val="FF0000"/>
                </a:solidFill>
                <a:latin typeface="微软雅黑" charset="-122"/>
              </a:rPr>
              <a:t>标志位</a:t>
            </a:r>
            <a:r>
              <a:rPr lang="en-US" altLang="zh-CN">
                <a:solidFill>
                  <a:srgbClr val="FF0000"/>
                </a:solidFill>
                <a:latin typeface="微软雅黑" charset="-122"/>
              </a:rPr>
              <a:t>)</a:t>
            </a:r>
            <a:r>
              <a:rPr lang="zh-CN" altLang="en-US">
                <a:latin typeface="微软雅黑" charset="-122"/>
              </a:rPr>
              <a:t>进行转移</a:t>
            </a:r>
            <a:r>
              <a:rPr lang="zh-CN" altLang="en-US" sz="2100">
                <a:latin typeface="微软雅黑" charset="-122"/>
              </a:rPr>
              <a:t> </a:t>
            </a:r>
            <a:endParaRPr lang="en-US" altLang="zh-CN" sz="2100">
              <a:solidFill>
                <a:schemeClr val="accent1"/>
              </a:solidFill>
              <a:latin typeface="微软雅黑" charset="-122"/>
            </a:endParaRPr>
          </a:p>
          <a:p>
            <a:pPr>
              <a:lnSpc>
                <a:spcPct val="130000"/>
              </a:lnSpc>
              <a:spcBef>
                <a:spcPct val="0"/>
              </a:spcBef>
              <a:buNone/>
              <a:tabLst>
                <a:tab pos="723997" algn="l"/>
              </a:tabLst>
            </a:pPr>
            <a:r>
              <a:rPr lang="en-US" altLang="zh-CN" sz="2100">
                <a:solidFill>
                  <a:srgbClr val="0000CC"/>
                </a:solidFill>
                <a:latin typeface="微软雅黑" charset="-122"/>
              </a:rPr>
              <a:t>	        </a:t>
            </a:r>
            <a:r>
              <a:rPr lang="zh-CN" altLang="en-US" sz="2100">
                <a:latin typeface="微软雅黑" charset="-122"/>
              </a:rPr>
              <a:t>标志位可存放在标志</a:t>
            </a:r>
            <a:r>
              <a:rPr lang="en-US" altLang="zh-CN" sz="2100">
                <a:latin typeface="微软雅黑" charset="-122"/>
              </a:rPr>
              <a:t>(Flag)</a:t>
            </a:r>
            <a:r>
              <a:rPr lang="zh-CN" altLang="en-US" sz="2100">
                <a:latin typeface="微软雅黑" charset="-122"/>
              </a:rPr>
              <a:t>寄存器 </a:t>
            </a:r>
            <a:r>
              <a:rPr lang="en-US" altLang="zh-CN" sz="2100">
                <a:latin typeface="微软雅黑" charset="-122"/>
              </a:rPr>
              <a:t>/ </a:t>
            </a:r>
            <a:r>
              <a:rPr lang="zh-CN" altLang="en-US" sz="2100">
                <a:latin typeface="微软雅黑" charset="-122"/>
              </a:rPr>
              <a:t>程序状态字</a:t>
            </a:r>
            <a:r>
              <a:rPr lang="en-US" altLang="zh-CN" sz="2100">
                <a:latin typeface="微软雅黑" charset="-122"/>
              </a:rPr>
              <a:t>PSW</a:t>
            </a:r>
            <a:r>
              <a:rPr lang="zh-CN" altLang="en-US" sz="2100">
                <a:latin typeface="微软雅黑" charset="-122"/>
              </a:rPr>
              <a:t>寄存器中</a:t>
            </a:r>
            <a:r>
              <a:rPr lang="zh-CN" altLang="en-US" sz="2100">
                <a:solidFill>
                  <a:schemeClr val="accent2"/>
                </a:solidFill>
                <a:latin typeface="微软雅黑" charset="-122"/>
              </a:rPr>
              <a:t>，</a:t>
            </a:r>
            <a:r>
              <a:rPr lang="zh-CN" altLang="en-US" sz="2100">
                <a:solidFill>
                  <a:srgbClr val="0000CC"/>
                </a:solidFill>
                <a:latin typeface="微软雅黑" charset="-122"/>
              </a:rPr>
              <a:t>也可由指定的通用寄存器来存放状态位</a:t>
            </a:r>
          </a:p>
          <a:p>
            <a:pPr>
              <a:lnSpc>
                <a:spcPct val="130000"/>
              </a:lnSpc>
              <a:spcBef>
                <a:spcPct val="0"/>
              </a:spcBef>
              <a:buNone/>
              <a:tabLst>
                <a:tab pos="723997" algn="l"/>
              </a:tabLst>
            </a:pPr>
            <a:r>
              <a:rPr lang="en-US" altLang="zh-CN" sz="1800">
                <a:latin typeface="微软雅黑" charset="-122"/>
              </a:rPr>
              <a:t>	</a:t>
            </a:r>
            <a:r>
              <a:rPr lang="zh-CN" altLang="en-US" sz="1800">
                <a:latin typeface="微软雅黑" charset="-122"/>
              </a:rPr>
              <a:t>例</a:t>
            </a:r>
            <a:r>
              <a:rPr lang="en-US" altLang="zh-CN" sz="1800">
                <a:latin typeface="微软雅黑" charset="-122"/>
              </a:rPr>
              <a:t>:	cmp r1, r2, r3;           </a:t>
            </a:r>
            <a:r>
              <a:rPr lang="zh-CN" altLang="en-US" sz="1800">
                <a:latin typeface="微软雅黑" charset="-122"/>
              </a:rPr>
              <a:t>比较</a:t>
            </a:r>
            <a:r>
              <a:rPr lang="en-US" altLang="zh-CN" sz="1800">
                <a:latin typeface="微软雅黑" charset="-122"/>
              </a:rPr>
              <a:t>r2</a:t>
            </a:r>
            <a:r>
              <a:rPr lang="zh-CN" altLang="en-US" sz="1800">
                <a:latin typeface="微软雅黑" charset="-122"/>
              </a:rPr>
              <a:t>和</a:t>
            </a:r>
            <a:r>
              <a:rPr lang="en-US" altLang="zh-CN" sz="1800">
                <a:latin typeface="微软雅黑" charset="-122"/>
              </a:rPr>
              <a:t>r3, </a:t>
            </a:r>
            <a:r>
              <a:rPr lang="zh-CN" altLang="en-US" sz="1800">
                <a:latin typeface="微软雅黑" charset="-122"/>
              </a:rPr>
              <a:t>标志位存储在</a:t>
            </a:r>
            <a:r>
              <a:rPr lang="en-US" altLang="zh-CN" sz="1800">
                <a:latin typeface="微软雅黑" charset="-122"/>
              </a:rPr>
              <a:t>r1</a:t>
            </a:r>
            <a:r>
              <a:rPr lang="zh-CN" altLang="en-US" sz="1800">
                <a:latin typeface="微软雅黑" charset="-122"/>
              </a:rPr>
              <a:t>中</a:t>
            </a:r>
          </a:p>
          <a:p>
            <a:pPr>
              <a:lnSpc>
                <a:spcPct val="130000"/>
              </a:lnSpc>
              <a:spcBef>
                <a:spcPct val="0"/>
              </a:spcBef>
              <a:buNone/>
              <a:tabLst>
                <a:tab pos="723997" algn="l"/>
              </a:tabLst>
            </a:pPr>
            <a:r>
              <a:rPr lang="en-US" altLang="zh-CN" sz="1800">
                <a:latin typeface="微软雅黑" charset="-122"/>
              </a:rPr>
              <a:t>		bgt </a:t>
            </a:r>
            <a:r>
              <a:rPr lang="zh-CN" altLang="en-US" sz="1800">
                <a:latin typeface="微软雅黑" charset="-122"/>
              </a:rPr>
              <a:t> </a:t>
            </a:r>
            <a:r>
              <a:rPr lang="en-US" altLang="zh-CN" sz="1800">
                <a:latin typeface="微软雅黑" charset="-122"/>
              </a:rPr>
              <a:t>r1, label;  	  </a:t>
            </a:r>
            <a:r>
              <a:rPr lang="zh-CN" altLang="en-US" sz="1800">
                <a:latin typeface="微软雅黑" charset="-122"/>
              </a:rPr>
              <a:t>  判断</a:t>
            </a:r>
            <a:r>
              <a:rPr lang="en-US" altLang="zh-CN" sz="1800">
                <a:latin typeface="微软雅黑" charset="-122"/>
              </a:rPr>
              <a:t>r1</a:t>
            </a:r>
            <a:r>
              <a:rPr lang="zh-CN" altLang="en-US" sz="1800">
                <a:latin typeface="微软雅黑" charset="-122"/>
              </a:rPr>
              <a:t>是否大于</a:t>
            </a:r>
            <a:r>
              <a:rPr lang="en-US" altLang="zh-CN" sz="1800">
                <a:latin typeface="微软雅黑" charset="-122"/>
              </a:rPr>
              <a:t>0</a:t>
            </a:r>
            <a:r>
              <a:rPr lang="zh-CN" altLang="en-US" sz="1800">
                <a:latin typeface="微软雅黑" charset="-122"/>
              </a:rPr>
              <a:t>，是则转移到</a:t>
            </a:r>
            <a:r>
              <a:rPr lang="en-US" altLang="zh-CN" sz="1800">
                <a:latin typeface="微软雅黑" charset="-122"/>
              </a:rPr>
              <a:t>label</a:t>
            </a:r>
            <a:r>
              <a:rPr lang="zh-CN" altLang="en-US" sz="1800">
                <a:latin typeface="微软雅黑" charset="-122"/>
              </a:rPr>
              <a:t>处</a:t>
            </a:r>
          </a:p>
          <a:p>
            <a:pPr>
              <a:lnSpc>
                <a:spcPct val="130000"/>
              </a:lnSpc>
              <a:spcBef>
                <a:spcPct val="0"/>
              </a:spcBef>
              <a:tabLst>
                <a:tab pos="723997" algn="l"/>
              </a:tabLst>
            </a:pPr>
            <a:r>
              <a:rPr lang="zh-CN" altLang="en-US">
                <a:latin typeface="微软雅黑" charset="-122"/>
              </a:rPr>
              <a:t>可以将两条指令合成一条指令，即：计算并转移</a:t>
            </a:r>
          </a:p>
          <a:p>
            <a:pPr>
              <a:lnSpc>
                <a:spcPct val="130000"/>
              </a:lnSpc>
              <a:spcBef>
                <a:spcPct val="0"/>
              </a:spcBef>
              <a:buNone/>
              <a:tabLst>
                <a:tab pos="723997" algn="l"/>
              </a:tabLst>
            </a:pPr>
            <a:r>
              <a:rPr lang="en-US" altLang="zh-CN" sz="1800">
                <a:latin typeface="微软雅黑" charset="-122"/>
              </a:rPr>
              <a:t>	</a:t>
            </a:r>
            <a:r>
              <a:rPr lang="zh-CN" altLang="en-US" sz="1800">
                <a:latin typeface="微软雅黑" charset="-122"/>
              </a:rPr>
              <a:t>例</a:t>
            </a:r>
            <a:r>
              <a:rPr lang="en-US" altLang="zh-CN" sz="1800">
                <a:latin typeface="微软雅黑" charset="-122"/>
              </a:rPr>
              <a:t>:	bgt r1, r2, label;     </a:t>
            </a:r>
            <a:r>
              <a:rPr lang="zh-CN" altLang="en-US" sz="1800">
                <a:latin typeface="微软雅黑" charset="-122"/>
              </a:rPr>
              <a:t>根据</a:t>
            </a:r>
            <a:r>
              <a:rPr lang="en-US" altLang="zh-CN" sz="1800">
                <a:latin typeface="微软雅黑" charset="-122"/>
              </a:rPr>
              <a:t>r1</a:t>
            </a:r>
            <a:r>
              <a:rPr lang="zh-CN" altLang="en-US" sz="1800">
                <a:latin typeface="微软雅黑" charset="-122"/>
              </a:rPr>
              <a:t>和</a:t>
            </a:r>
            <a:r>
              <a:rPr lang="en-US" altLang="zh-CN" sz="1800">
                <a:latin typeface="微软雅黑" charset="-122"/>
              </a:rPr>
              <a:t>r2</a:t>
            </a:r>
            <a:r>
              <a:rPr lang="zh-CN" altLang="en-US" sz="1800">
                <a:latin typeface="微软雅黑" charset="-122"/>
              </a:rPr>
              <a:t>比较结果，决定是否转移</a:t>
            </a:r>
            <a:endParaRPr lang="en-US" altLang="zh-CN" sz="1800">
              <a:latin typeface="微软雅黑" charset="-122"/>
            </a:endParaRPr>
          </a:p>
        </p:txBody>
      </p:sp>
      <p:sp>
        <p:nvSpPr>
          <p:cNvPr id="114692" name="Text Box 4"/>
          <p:cNvSpPr txBox="1">
            <a:spLocks noChangeArrowheads="1"/>
          </p:cNvSpPr>
          <p:nvPr/>
        </p:nvSpPr>
        <p:spPr bwMode="auto">
          <a:xfrm>
            <a:off x="1233649" y="5024645"/>
            <a:ext cx="6743388" cy="407808"/>
          </a:xfrm>
          <a:prstGeom prst="rect">
            <a:avLst/>
          </a:prstGeom>
          <a:solidFill>
            <a:srgbClr val="0000BF"/>
          </a:solidFill>
          <a:ln w="38100">
            <a:solidFill>
              <a:schemeClr val="bg1"/>
            </a:solidFill>
            <a:miter lim="800000"/>
            <a:headEnd/>
            <a:tailEnd/>
          </a:ln>
          <a:effectLst>
            <a:outerShdw blurRad="40000" dist="20000" dir="5400000" rotWithShape="0">
              <a:srgbClr val="000000">
                <a:alpha val="37999"/>
              </a:srgbClr>
            </a:outerShdw>
          </a:effectLst>
        </p:spPr>
        <p:txBody>
          <a:bodyPr lIns="47631" tIns="19052" rIns="47631" bIns="19052">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a:spcBef>
                <a:spcPct val="50000"/>
              </a:spcBef>
              <a:defRPr/>
            </a:pPr>
            <a:r>
              <a:rPr kumimoji="0" lang="zh-CN" altLang="en-US" dirty="0">
                <a:solidFill>
                  <a:srgbClr val="FFFFFF"/>
                </a:solidFill>
                <a:ea typeface="华文新魏" charset="0"/>
                <a:cs typeface="华文新魏" charset="0"/>
              </a:rPr>
              <a:t>不同处理器，对标志位的处理不同！</a:t>
            </a:r>
          </a:p>
        </p:txBody>
      </p:sp>
    </p:spTree>
    <p:extLst>
      <p:ext uri="{BB962C8B-B14F-4D97-AF65-F5344CB8AC3E}">
        <p14:creationId xmlns:p14="http://schemas.microsoft.com/office/powerpoint/2010/main" val="14827081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4691">
                                            <p:txEl>
                                              <p:pRg st="2" end="2"/>
                                            </p:txEl>
                                          </p:spTgt>
                                        </p:tgtEl>
                                        <p:attrNameLst>
                                          <p:attrName>style.visibility</p:attrName>
                                        </p:attrNameLst>
                                      </p:cBhvr>
                                      <p:to>
                                        <p:strVal val="visible"/>
                                      </p:to>
                                    </p:set>
                                    <p:animEffect transition="in" filter="blinds(horizontal)">
                                      <p:cBhvr>
                                        <p:cTn id="7" dur="500"/>
                                        <p:tgtEl>
                                          <p:spTgt spid="114691">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4691">
                                            <p:txEl>
                                              <p:pRg st="3" end="3"/>
                                            </p:txEl>
                                          </p:spTgt>
                                        </p:tgtEl>
                                        <p:attrNameLst>
                                          <p:attrName>style.visibility</p:attrName>
                                        </p:attrNameLst>
                                      </p:cBhvr>
                                      <p:to>
                                        <p:strVal val="visible"/>
                                      </p:to>
                                    </p:set>
                                    <p:animEffect transition="in" filter="blinds(horizontal)">
                                      <p:cBhvr>
                                        <p:cTn id="10" dur="500"/>
                                        <p:tgtEl>
                                          <p:spTgt spid="114691">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14691">
                                            <p:txEl>
                                              <p:pRg st="4" end="4"/>
                                            </p:txEl>
                                          </p:spTgt>
                                        </p:tgtEl>
                                        <p:attrNameLst>
                                          <p:attrName>style.visibility</p:attrName>
                                        </p:attrNameLst>
                                      </p:cBhvr>
                                      <p:to>
                                        <p:strVal val="visible"/>
                                      </p:to>
                                    </p:set>
                                    <p:animEffect transition="in" filter="blinds(horizontal)">
                                      <p:cBhvr>
                                        <p:cTn id="15" dur="500"/>
                                        <p:tgtEl>
                                          <p:spTgt spid="114691">
                                            <p:txEl>
                                              <p:pRg st="4" end="4"/>
                                            </p:txEl>
                                          </p:spTgt>
                                        </p:tgtEl>
                                      </p:cBhvr>
                                    </p:animEffect>
                                  </p:childTnLst>
                                </p:cTn>
                              </p:par>
                            </p:childTnLst>
                          </p:cTn>
                        </p:par>
                        <p:par>
                          <p:cTn id="16" fill="hold" nodeType="afterGroup">
                            <p:stCondLst>
                              <p:cond delay="500"/>
                            </p:stCondLst>
                            <p:childTnLst>
                              <p:par>
                                <p:cTn id="17" presetID="3" presetClass="entr" presetSubtype="10" fill="hold" nodeType="afterEffect">
                                  <p:stCondLst>
                                    <p:cond delay="0"/>
                                  </p:stCondLst>
                                  <p:childTnLst>
                                    <p:set>
                                      <p:cBhvr>
                                        <p:cTn id="18" dur="1" fill="hold">
                                          <p:stCondLst>
                                            <p:cond delay="0"/>
                                          </p:stCondLst>
                                        </p:cTn>
                                        <p:tgtEl>
                                          <p:spTgt spid="114691">
                                            <p:txEl>
                                              <p:pRg st="5" end="5"/>
                                            </p:txEl>
                                          </p:spTgt>
                                        </p:tgtEl>
                                        <p:attrNameLst>
                                          <p:attrName>style.visibility</p:attrName>
                                        </p:attrNameLst>
                                      </p:cBhvr>
                                      <p:to>
                                        <p:strVal val="visible"/>
                                      </p:to>
                                    </p:set>
                                    <p:animEffect transition="in" filter="blinds(horizontal)">
                                      <p:cBhvr>
                                        <p:cTn id="19" dur="500"/>
                                        <p:tgtEl>
                                          <p:spTgt spid="114691">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14692"/>
                                        </p:tgtEl>
                                        <p:attrNameLst>
                                          <p:attrName>style.visibility</p:attrName>
                                        </p:attrNameLst>
                                      </p:cBhvr>
                                      <p:to>
                                        <p:strVal val="visible"/>
                                      </p:to>
                                    </p:set>
                                    <p:animEffect transition="in" filter="blinds(horizontal)">
                                      <p:cBhvr>
                                        <p:cTn id="24" dur="500"/>
                                        <p:tgtEl>
                                          <p:spTgt spid="114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4" rIns="68589" bIns="34294" numCol="1" anchor="t" anchorCtr="0" compatLnSpc="1">
            <a:prstTxWarp prst="textNoShape">
              <a:avLst/>
            </a:prstTxWarp>
            <a:spAutoFit/>
          </a:bodyPr>
          <a:lstStyle/>
          <a:p>
            <a:pPr algn="ctr" eaLnBrk="1" hangingPunct="1"/>
            <a:r>
              <a:rPr lang="zh-CN" altLang="en-US" sz="2100">
                <a:solidFill>
                  <a:srgbClr val="FFFFFF"/>
                </a:solidFill>
                <a:latin typeface="Arial" charset="0"/>
              </a:rPr>
              <a:t>状态标志位举例</a:t>
            </a:r>
          </a:p>
        </p:txBody>
      </p:sp>
      <p:sp>
        <p:nvSpPr>
          <p:cNvPr id="31746"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4" rIns="68589" bIns="34294" numCol="1" anchor="t" anchorCtr="0" compatLnSpc="1">
            <a:prstTxWarp prst="textNoShape">
              <a:avLst/>
            </a:prstTxWarp>
          </a:bodyPr>
          <a:lstStyle/>
          <a:p>
            <a:pPr marL="266736" indent="-266736" eaLnBrk="1" hangingPunct="1">
              <a:lnSpc>
                <a:spcPct val="120000"/>
              </a:lnSpc>
            </a:pPr>
            <a:r>
              <a:rPr lang="zh-CN" altLang="en-US" dirty="0">
                <a:latin typeface="微软雅黑" charset="-122"/>
              </a:rPr>
              <a:t>处理器根据算术运算结果设置</a:t>
            </a:r>
            <a:r>
              <a:rPr lang="en-US" altLang="zh-CN" dirty="0">
                <a:latin typeface="微软雅黑" charset="-122"/>
              </a:rPr>
              <a:t>CF</a:t>
            </a:r>
            <a:r>
              <a:rPr lang="zh-CN" altLang="en-US" dirty="0">
                <a:latin typeface="微软雅黑" charset="-122"/>
              </a:rPr>
              <a:t>与</a:t>
            </a:r>
            <a:r>
              <a:rPr lang="en-US" altLang="zh-CN" dirty="0">
                <a:latin typeface="微软雅黑" charset="-122"/>
              </a:rPr>
              <a:t>OF</a:t>
            </a:r>
            <a:r>
              <a:rPr lang="zh-CN" altLang="en-US" dirty="0">
                <a:latin typeface="微软雅黑" charset="-122"/>
              </a:rPr>
              <a:t>标志：</a:t>
            </a:r>
          </a:p>
          <a:p>
            <a:pPr marL="540616" lvl="1" indent="-271499" fontAlgn="base">
              <a:lnSpc>
                <a:spcPct val="120000"/>
              </a:lnSpc>
              <a:spcAft>
                <a:spcPct val="0"/>
              </a:spcAft>
              <a:buFont typeface="Wingdings" charset="2"/>
              <a:buChar char="n"/>
            </a:pPr>
            <a:r>
              <a:rPr lang="zh-CN" altLang="en-US" dirty="0">
                <a:latin typeface="微软雅黑" charset="-122"/>
                <a:ea typeface="宋体" charset="-122"/>
              </a:rPr>
              <a:t>设置</a:t>
            </a:r>
            <a:r>
              <a:rPr lang="en-US" altLang="zh-CN" dirty="0">
                <a:solidFill>
                  <a:srgbClr val="FF0000"/>
                </a:solidFill>
                <a:latin typeface="微软雅黑" charset="-122"/>
              </a:rPr>
              <a:t>CF</a:t>
            </a:r>
            <a:r>
              <a:rPr lang="zh-CN" altLang="en-US" dirty="0">
                <a:solidFill>
                  <a:srgbClr val="FF0000"/>
                </a:solidFill>
                <a:latin typeface="微软雅黑" charset="-122"/>
                <a:ea typeface="宋体" charset="-122"/>
              </a:rPr>
              <a:t>标志</a:t>
            </a:r>
            <a:r>
              <a:rPr lang="zh-CN" altLang="en-US" dirty="0">
                <a:latin typeface="微软雅黑" charset="-122"/>
                <a:ea typeface="宋体" charset="-122"/>
              </a:rPr>
              <a:t>时，运算结果被视为</a:t>
            </a:r>
            <a:r>
              <a:rPr lang="zh-CN" altLang="en-US" dirty="0">
                <a:solidFill>
                  <a:srgbClr val="FF0000"/>
                </a:solidFill>
                <a:latin typeface="微软雅黑" charset="-122"/>
                <a:ea typeface="宋体" charset="-122"/>
              </a:rPr>
              <a:t>无符号数</a:t>
            </a:r>
            <a:endParaRPr lang="zh-CN" altLang="en-US" dirty="0">
              <a:latin typeface="微软雅黑" charset="-122"/>
              <a:ea typeface="宋体" charset="-122"/>
            </a:endParaRPr>
          </a:p>
          <a:p>
            <a:pPr marL="540616" lvl="1" indent="-271499" fontAlgn="base">
              <a:lnSpc>
                <a:spcPct val="120000"/>
              </a:lnSpc>
              <a:spcAft>
                <a:spcPct val="0"/>
              </a:spcAft>
              <a:buFont typeface="Wingdings" charset="2"/>
              <a:buChar char="n"/>
            </a:pPr>
            <a:r>
              <a:rPr lang="zh-CN" altLang="en-US" dirty="0">
                <a:latin typeface="微软雅黑" charset="-122"/>
                <a:ea typeface="宋体" charset="-122"/>
              </a:rPr>
              <a:t>设置</a:t>
            </a:r>
            <a:r>
              <a:rPr lang="en-US" altLang="zh-CN" dirty="0">
                <a:solidFill>
                  <a:srgbClr val="FF0000"/>
                </a:solidFill>
                <a:latin typeface="微软雅黑" charset="-122"/>
                <a:ea typeface="宋体" charset="-122"/>
              </a:rPr>
              <a:t>OF</a:t>
            </a:r>
            <a:r>
              <a:rPr lang="zh-CN" altLang="en-US" dirty="0">
                <a:solidFill>
                  <a:srgbClr val="FF0000"/>
                </a:solidFill>
                <a:latin typeface="微软雅黑" charset="-122"/>
                <a:ea typeface="宋体" charset="-122"/>
              </a:rPr>
              <a:t>标志</a:t>
            </a:r>
            <a:r>
              <a:rPr lang="zh-CN" altLang="en-US" dirty="0">
                <a:latin typeface="微软雅黑" charset="-122"/>
                <a:ea typeface="宋体" charset="-122"/>
              </a:rPr>
              <a:t>时，运算结果被视为</a:t>
            </a:r>
            <a:r>
              <a:rPr lang="zh-CN" altLang="en-US" dirty="0">
                <a:solidFill>
                  <a:srgbClr val="FF0000"/>
                </a:solidFill>
                <a:latin typeface="微软雅黑" charset="-122"/>
                <a:ea typeface="宋体" charset="-122"/>
              </a:rPr>
              <a:t>有符号数</a:t>
            </a:r>
            <a:endParaRPr lang="en-US" altLang="zh-CN" dirty="0">
              <a:solidFill>
                <a:srgbClr val="FF0000"/>
              </a:solidFill>
              <a:latin typeface="微软雅黑" charset="-122"/>
            </a:endParaRPr>
          </a:p>
          <a:p>
            <a:pPr marL="266736" indent="-266736" eaLnBrk="1" hangingPunct="1">
              <a:lnSpc>
                <a:spcPct val="120000"/>
              </a:lnSpc>
              <a:spcBef>
                <a:spcPts val="1369"/>
              </a:spcBef>
            </a:pPr>
            <a:r>
              <a:rPr lang="zh-CN" altLang="en-US" dirty="0">
                <a:latin typeface="微软雅黑" charset="-122"/>
              </a:rPr>
              <a:t>溢出和进</a:t>
            </a:r>
            <a:r>
              <a:rPr lang="en-US" altLang="zh-CN" dirty="0">
                <a:latin typeface="微软雅黑" charset="-122"/>
              </a:rPr>
              <a:t>/</a:t>
            </a:r>
            <a:r>
              <a:rPr lang="zh-CN" altLang="en-US" dirty="0">
                <a:latin typeface="微软雅黑" charset="-122"/>
              </a:rPr>
              <a:t>借位标志的区别</a:t>
            </a:r>
          </a:p>
          <a:p>
            <a:pPr marL="540616" lvl="1" indent="-271499" fontAlgn="base">
              <a:lnSpc>
                <a:spcPct val="120000"/>
              </a:lnSpc>
              <a:spcAft>
                <a:spcPct val="0"/>
              </a:spcAft>
              <a:buFont typeface="Wingdings" charset="2"/>
              <a:buChar char="n"/>
            </a:pPr>
            <a:r>
              <a:rPr lang="zh-CN" altLang="en-US" dirty="0">
                <a:solidFill>
                  <a:srgbClr val="FF0000"/>
                </a:solidFill>
                <a:latin typeface="微软雅黑" charset="-122"/>
                <a:ea typeface="宋体" charset="-122"/>
              </a:rPr>
              <a:t>进</a:t>
            </a:r>
            <a:r>
              <a:rPr lang="en-US" altLang="zh-CN" dirty="0">
                <a:solidFill>
                  <a:srgbClr val="FF0000"/>
                </a:solidFill>
                <a:latin typeface="微软雅黑" charset="-122"/>
              </a:rPr>
              <a:t>/</a:t>
            </a:r>
            <a:r>
              <a:rPr lang="zh-CN" altLang="en-US" dirty="0">
                <a:solidFill>
                  <a:srgbClr val="FF0000"/>
                </a:solidFill>
                <a:latin typeface="微软雅黑" charset="-122"/>
                <a:ea typeface="宋体" charset="-122"/>
              </a:rPr>
              <a:t>借位</a:t>
            </a:r>
            <a:r>
              <a:rPr lang="en-US" altLang="zh-CN" dirty="0">
                <a:solidFill>
                  <a:srgbClr val="FF0000"/>
                </a:solidFill>
                <a:latin typeface="微软雅黑" charset="-122"/>
              </a:rPr>
              <a:t>CF</a:t>
            </a:r>
            <a:r>
              <a:rPr lang="zh-CN" altLang="en-US" dirty="0">
                <a:latin typeface="微软雅黑" charset="-122"/>
                <a:ea typeface="宋体" charset="-122"/>
              </a:rPr>
              <a:t>表示</a:t>
            </a:r>
            <a:r>
              <a:rPr lang="zh-CN" altLang="en-US" dirty="0">
                <a:solidFill>
                  <a:srgbClr val="FF0000"/>
                </a:solidFill>
                <a:latin typeface="微软雅黑" charset="-122"/>
                <a:ea typeface="宋体" charset="-122"/>
              </a:rPr>
              <a:t>无符号数</a:t>
            </a:r>
            <a:r>
              <a:rPr lang="zh-CN" altLang="en-US" dirty="0">
                <a:latin typeface="微软雅黑" charset="-122"/>
                <a:ea typeface="宋体" charset="-122"/>
              </a:rPr>
              <a:t>的运算结果是否超出范围，即使超出范围，如果保存进位或借位，运算结果仍然是正确的</a:t>
            </a:r>
          </a:p>
          <a:p>
            <a:pPr marL="540616" lvl="1" indent="-271499" fontAlgn="base">
              <a:lnSpc>
                <a:spcPct val="120000"/>
              </a:lnSpc>
              <a:spcAft>
                <a:spcPct val="0"/>
              </a:spcAft>
              <a:buFont typeface="Wingdings" charset="2"/>
              <a:buChar char="n"/>
            </a:pPr>
            <a:r>
              <a:rPr lang="zh-CN" altLang="en-US" dirty="0">
                <a:solidFill>
                  <a:srgbClr val="FF0000"/>
                </a:solidFill>
                <a:latin typeface="微软雅黑" charset="-122"/>
                <a:ea typeface="宋体" charset="-122"/>
              </a:rPr>
              <a:t>溢出标志</a:t>
            </a:r>
            <a:r>
              <a:rPr lang="en-US" altLang="zh-CN" dirty="0">
                <a:solidFill>
                  <a:srgbClr val="FF0000"/>
                </a:solidFill>
                <a:latin typeface="微软雅黑" charset="-122"/>
              </a:rPr>
              <a:t>OF</a:t>
            </a:r>
            <a:r>
              <a:rPr lang="zh-CN" altLang="en-US" dirty="0">
                <a:latin typeface="微软雅黑" charset="-122"/>
                <a:ea typeface="宋体" charset="-122"/>
              </a:rPr>
              <a:t>表示</a:t>
            </a:r>
            <a:r>
              <a:rPr lang="zh-CN" altLang="en-US" dirty="0">
                <a:solidFill>
                  <a:srgbClr val="FF0000"/>
                </a:solidFill>
                <a:latin typeface="微软雅黑" charset="-122"/>
                <a:ea typeface="宋体" charset="-122"/>
              </a:rPr>
              <a:t>有符号数</a:t>
            </a:r>
            <a:r>
              <a:rPr lang="zh-CN" altLang="en-US" dirty="0">
                <a:latin typeface="微软雅黑" charset="-122"/>
                <a:ea typeface="宋体" charset="-122"/>
              </a:rPr>
              <a:t>的运算结果是否超出范围，若超出范围，则运算结果不正确</a:t>
            </a:r>
          </a:p>
        </p:txBody>
      </p:sp>
    </p:spTree>
    <p:extLst>
      <p:ext uri="{BB962C8B-B14F-4D97-AF65-F5344CB8AC3E}">
        <p14:creationId xmlns:p14="http://schemas.microsoft.com/office/powerpoint/2010/main" val="26208809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4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4" rIns="68589" bIns="34294" numCol="1" anchor="t" anchorCtr="0" compatLnSpc="1">
            <a:prstTxWarp prst="textNoShape">
              <a:avLst/>
            </a:prstTxWarp>
            <a:spAutoFit/>
          </a:bodyPr>
          <a:lstStyle/>
          <a:p>
            <a:pPr algn="ctr" eaLnBrk="1" hangingPunct="1"/>
            <a:r>
              <a:rPr lang="zh-CN" altLang="en-US" sz="2100">
                <a:solidFill>
                  <a:srgbClr val="FFFFFF"/>
                </a:solidFill>
                <a:latin typeface="Arial" charset="0"/>
              </a:rPr>
              <a:t>状态标志位举例</a:t>
            </a:r>
          </a:p>
        </p:txBody>
      </p:sp>
      <p:sp>
        <p:nvSpPr>
          <p:cNvPr id="30722" name="Rectangle 3"/>
          <p:cNvSpPr>
            <a:spLocks noGrp="1" noChangeArrowheads="1"/>
          </p:cNvSpPr>
          <p:nvPr>
            <p:ph idx="1"/>
          </p:nvPr>
        </p:nvSpPr>
        <p:spPr/>
        <p:txBody>
          <a:bodyPr vert="horz" wrap="square" lIns="68589" tIns="34294" rIns="68589" bIns="34294" numCol="1" anchor="t" anchorCtr="0" compatLnSpc="1">
            <a:prstTxWarp prst="textNoShape">
              <a:avLst/>
            </a:prstTxWarp>
          </a:bodyPr>
          <a:lstStyle/>
          <a:p>
            <a:pPr marL="0" indent="0" eaLnBrk="1" hangingPunct="1">
              <a:lnSpc>
                <a:spcPct val="150000"/>
              </a:lnSpc>
              <a:buNone/>
            </a:pPr>
            <a:r>
              <a:rPr lang="zh-CN" altLang="en-US" sz="2100" dirty="0">
                <a:latin typeface="微软雅黑" charset="-122"/>
              </a:rPr>
              <a:t>例</a:t>
            </a:r>
            <a:r>
              <a:rPr lang="en-US" altLang="zh-CN" sz="2100" dirty="0">
                <a:latin typeface="微软雅黑" charset="-122"/>
              </a:rPr>
              <a:t> </a:t>
            </a:r>
            <a:r>
              <a:rPr lang="zh-CN" altLang="en-US" sz="2100" dirty="0">
                <a:latin typeface="微软雅黑" charset="-122"/>
              </a:rPr>
              <a:t>：将字节</a:t>
            </a:r>
            <a:r>
              <a:rPr lang="en-US" altLang="zh-CN" sz="2100" dirty="0">
                <a:latin typeface="微软雅黑" charset="-122"/>
              </a:rPr>
              <a:t>59H</a:t>
            </a:r>
            <a:r>
              <a:rPr lang="zh-CN" altLang="en-US" sz="2100" dirty="0">
                <a:latin typeface="微软雅黑" charset="-122"/>
              </a:rPr>
              <a:t>与</a:t>
            </a:r>
            <a:r>
              <a:rPr lang="en-US" altLang="zh-CN" sz="2100" dirty="0">
                <a:latin typeface="微软雅黑" charset="-122"/>
              </a:rPr>
              <a:t>6CH</a:t>
            </a:r>
            <a:r>
              <a:rPr lang="zh-CN" altLang="en-US" sz="2100" dirty="0">
                <a:latin typeface="微软雅黑" charset="-122"/>
              </a:rPr>
              <a:t>（两个有符号数）相加之后，</a:t>
            </a:r>
            <a:r>
              <a:rPr lang="en-US" altLang="zh-CN" sz="2100" dirty="0">
                <a:latin typeface="微软雅黑" charset="-122"/>
              </a:rPr>
              <a:t>FLAGS</a:t>
            </a:r>
            <a:r>
              <a:rPr lang="zh-CN" altLang="en-US" sz="2100" dirty="0">
                <a:latin typeface="微软雅黑" charset="-122"/>
              </a:rPr>
              <a:t>中的四个状态标志位：</a:t>
            </a:r>
            <a:r>
              <a:rPr lang="en-US" altLang="zh-CN" sz="2100" dirty="0">
                <a:latin typeface="微软雅黑" charset="-122"/>
              </a:rPr>
              <a:t>CF(</a:t>
            </a:r>
            <a:r>
              <a:rPr lang="zh-CN" altLang="en-US" sz="2100" dirty="0">
                <a:latin typeface="微软雅黑" charset="-122"/>
              </a:rPr>
              <a:t>进位标志</a:t>
            </a:r>
            <a:r>
              <a:rPr lang="en-US" altLang="zh-CN" sz="2100" dirty="0">
                <a:latin typeface="微软雅黑" charset="-122"/>
              </a:rPr>
              <a:t>)</a:t>
            </a:r>
            <a:r>
              <a:rPr lang="zh-CN" altLang="en-US" sz="2100" dirty="0">
                <a:latin typeface="微软雅黑" charset="-122"/>
              </a:rPr>
              <a:t>、</a:t>
            </a:r>
            <a:r>
              <a:rPr lang="en-US" altLang="zh-CN" sz="2100" dirty="0">
                <a:latin typeface="微软雅黑" charset="-122"/>
              </a:rPr>
              <a:t>OF(</a:t>
            </a:r>
            <a:r>
              <a:rPr lang="zh-CN" altLang="en-US" sz="2100" dirty="0">
                <a:latin typeface="微软雅黑" charset="-122"/>
              </a:rPr>
              <a:t>溢出标志</a:t>
            </a:r>
            <a:r>
              <a:rPr lang="en-US" altLang="zh-CN" sz="2100" dirty="0">
                <a:latin typeface="微软雅黑" charset="-122"/>
              </a:rPr>
              <a:t>)</a:t>
            </a:r>
            <a:r>
              <a:rPr lang="zh-CN" altLang="en-US" sz="2100" dirty="0">
                <a:latin typeface="微软雅黑" charset="-122"/>
              </a:rPr>
              <a:t>、</a:t>
            </a:r>
            <a:r>
              <a:rPr lang="en-US" altLang="zh-CN" sz="2100" dirty="0">
                <a:latin typeface="微软雅黑" charset="-122"/>
              </a:rPr>
              <a:t>ZF(</a:t>
            </a:r>
            <a:r>
              <a:rPr lang="zh-CN" altLang="en-US" sz="2100" dirty="0">
                <a:latin typeface="微软雅黑" charset="-122"/>
              </a:rPr>
              <a:t>零标志</a:t>
            </a:r>
            <a:r>
              <a:rPr lang="en-US" altLang="zh-CN" sz="2100" dirty="0">
                <a:latin typeface="微软雅黑" charset="-122"/>
              </a:rPr>
              <a:t>)</a:t>
            </a:r>
            <a:r>
              <a:rPr lang="zh-CN" altLang="en-US" sz="2100" dirty="0">
                <a:latin typeface="微软雅黑" charset="-122"/>
              </a:rPr>
              <a:t>、</a:t>
            </a:r>
            <a:r>
              <a:rPr lang="en-US" altLang="zh-CN" sz="2100" dirty="0">
                <a:latin typeface="微软雅黑" charset="-122"/>
              </a:rPr>
              <a:t>SF(</a:t>
            </a:r>
            <a:r>
              <a:rPr lang="zh-CN" altLang="en-US" sz="2100" dirty="0">
                <a:latin typeface="微软雅黑" charset="-122"/>
              </a:rPr>
              <a:t>符号标志</a:t>
            </a:r>
            <a:r>
              <a:rPr lang="en-US" altLang="zh-CN" sz="2100" dirty="0">
                <a:latin typeface="微软雅黑" charset="-122"/>
              </a:rPr>
              <a:t>)</a:t>
            </a:r>
            <a:r>
              <a:rPr lang="zh-CN" altLang="en-US" sz="2100" dirty="0">
                <a:latin typeface="微软雅黑" charset="-122"/>
              </a:rPr>
              <a:t>分别被设置成什么值？</a:t>
            </a:r>
          </a:p>
        </p:txBody>
      </p:sp>
      <p:grpSp>
        <p:nvGrpSpPr>
          <p:cNvPr id="2" name="组合 8"/>
          <p:cNvGrpSpPr>
            <a:grpSpLocks/>
          </p:cNvGrpSpPr>
          <p:nvPr/>
        </p:nvGrpSpPr>
        <p:grpSpPr bwMode="auto">
          <a:xfrm>
            <a:off x="1225313" y="3536170"/>
            <a:ext cx="3215106" cy="1292662"/>
            <a:chOff x="1509690" y="4071942"/>
            <a:chExt cx="3214710" cy="1723830"/>
          </a:xfrm>
        </p:grpSpPr>
        <p:sp>
          <p:nvSpPr>
            <p:cNvPr id="117765" name="TextBox 4"/>
            <p:cNvSpPr txBox="1">
              <a:spLocks noChangeArrowheads="1"/>
            </p:cNvSpPr>
            <p:nvPr/>
          </p:nvSpPr>
          <p:spPr bwMode="auto">
            <a:xfrm>
              <a:off x="1643041" y="4071942"/>
              <a:ext cx="2928958" cy="172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ts val="900"/>
                </a:spcBef>
              </a:pPr>
              <a:r>
                <a:rPr lang="en-US" altLang="zh-CN" sz="2100" dirty="0">
                  <a:solidFill>
                    <a:schemeClr val="tx1"/>
                  </a:solidFill>
                  <a:ea typeface="宋体" charset="-122"/>
                </a:rPr>
                <a:t>           01011001B</a:t>
              </a:r>
            </a:p>
            <a:p>
              <a:pPr>
                <a:spcBef>
                  <a:spcPts val="900"/>
                </a:spcBef>
              </a:pPr>
              <a:r>
                <a:rPr lang="en-US" altLang="zh-CN" sz="2100" dirty="0">
                  <a:solidFill>
                    <a:schemeClr val="tx1"/>
                  </a:solidFill>
                  <a:ea typeface="宋体" charset="-122"/>
                </a:rPr>
                <a:t>+)       01101100B</a:t>
              </a:r>
            </a:p>
            <a:p>
              <a:pPr>
                <a:spcBef>
                  <a:spcPts val="900"/>
                </a:spcBef>
              </a:pPr>
              <a:r>
                <a:rPr lang="en-US" altLang="zh-CN" sz="2100" dirty="0">
                  <a:solidFill>
                    <a:schemeClr val="tx1"/>
                  </a:solidFill>
                  <a:ea typeface="宋体" charset="-122"/>
                </a:rPr>
                <a:t>           11000101B</a:t>
              </a:r>
              <a:endParaRPr lang="zh-CN" altLang="en-US" sz="2100" dirty="0">
                <a:solidFill>
                  <a:schemeClr val="tx1"/>
                </a:solidFill>
                <a:ea typeface="宋体" charset="-122"/>
              </a:endParaRPr>
            </a:p>
          </p:txBody>
        </p:sp>
        <p:cxnSp>
          <p:nvCxnSpPr>
            <p:cNvPr id="7" name="直接连接符 6"/>
            <p:cNvCxnSpPr/>
            <p:nvPr/>
          </p:nvCxnSpPr>
          <p:spPr>
            <a:xfrm>
              <a:off x="1509690" y="5175578"/>
              <a:ext cx="321471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a:spLocks noChangeArrowheads="1"/>
          </p:cNvSpPr>
          <p:nvPr/>
        </p:nvSpPr>
        <p:spPr bwMode="auto">
          <a:xfrm>
            <a:off x="4938166" y="3482586"/>
            <a:ext cx="2039341"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50000"/>
              </a:lnSpc>
            </a:pPr>
            <a:r>
              <a:rPr lang="en-US" altLang="zh-CN" sz="2100">
                <a:solidFill>
                  <a:srgbClr val="0000FF"/>
                </a:solidFill>
                <a:latin typeface="Arial" charset="0"/>
                <a:ea typeface="宋体" charset="-122"/>
              </a:rPr>
              <a:t>CF=0</a:t>
            </a:r>
            <a:r>
              <a:rPr lang="zh-CN" altLang="en-US" sz="2100">
                <a:solidFill>
                  <a:srgbClr val="0000FF"/>
                </a:solidFill>
                <a:latin typeface="Arial" charset="0"/>
                <a:ea typeface="宋体" charset="-122"/>
              </a:rPr>
              <a:t>，</a:t>
            </a:r>
            <a:r>
              <a:rPr lang="en-US" altLang="zh-CN" sz="2100">
                <a:solidFill>
                  <a:srgbClr val="0000FF"/>
                </a:solidFill>
                <a:latin typeface="Arial" charset="0"/>
                <a:ea typeface="宋体" charset="-122"/>
              </a:rPr>
              <a:t>SF=1</a:t>
            </a:r>
            <a:r>
              <a:rPr lang="zh-CN" altLang="en-US" sz="2100">
                <a:solidFill>
                  <a:srgbClr val="0000FF"/>
                </a:solidFill>
                <a:latin typeface="Arial" charset="0"/>
                <a:ea typeface="宋体" charset="-122"/>
              </a:rPr>
              <a:t>，</a:t>
            </a:r>
            <a:endParaRPr lang="en-US" altLang="zh-CN" sz="2100">
              <a:solidFill>
                <a:srgbClr val="0000FF"/>
              </a:solidFill>
              <a:latin typeface="Arial" charset="0"/>
              <a:ea typeface="宋体" charset="-122"/>
            </a:endParaRPr>
          </a:p>
          <a:p>
            <a:pPr>
              <a:lnSpc>
                <a:spcPct val="150000"/>
              </a:lnSpc>
            </a:pPr>
            <a:r>
              <a:rPr lang="en-US" altLang="zh-CN" sz="2100">
                <a:solidFill>
                  <a:srgbClr val="0000FF"/>
                </a:solidFill>
                <a:latin typeface="Arial" charset="0"/>
                <a:ea typeface="宋体" charset="-122"/>
              </a:rPr>
              <a:t>OF=1</a:t>
            </a:r>
            <a:r>
              <a:rPr lang="zh-CN" altLang="en-US" sz="2100">
                <a:solidFill>
                  <a:srgbClr val="0000FF"/>
                </a:solidFill>
                <a:latin typeface="Arial" charset="0"/>
                <a:ea typeface="宋体" charset="-122"/>
              </a:rPr>
              <a:t>，</a:t>
            </a:r>
            <a:r>
              <a:rPr lang="en-US" altLang="zh-CN" sz="2100">
                <a:solidFill>
                  <a:srgbClr val="0000FF"/>
                </a:solidFill>
                <a:latin typeface="Arial" charset="0"/>
                <a:ea typeface="宋体" charset="-122"/>
              </a:rPr>
              <a:t>ZF=0</a:t>
            </a:r>
            <a:endParaRPr lang="zh-CN" altLang="en-US" sz="2100">
              <a:solidFill>
                <a:srgbClr val="0000FF"/>
              </a:solidFill>
              <a:latin typeface="Arial" charset="0"/>
              <a:ea typeface="宋体" charset="-122"/>
            </a:endParaRPr>
          </a:p>
        </p:txBody>
      </p:sp>
    </p:spTree>
    <p:extLst>
      <p:ext uri="{BB962C8B-B14F-4D97-AF65-F5344CB8AC3E}">
        <p14:creationId xmlns:p14="http://schemas.microsoft.com/office/powerpoint/2010/main" val="13838035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11188" y="151805"/>
            <a:ext cx="7640637" cy="461665"/>
          </a:xfrm>
          <a:noFill/>
        </p:spPr>
        <p:txBody>
          <a:bodyPr anchor="t">
            <a:spAutoFit/>
          </a:bodyPr>
          <a:lstStyle/>
          <a:p>
            <a:pPr eaLnBrk="1" hangingPunct="1">
              <a:buFont typeface="Wingdings" charset="2"/>
              <a:buChar char="Ø"/>
            </a:pPr>
            <a:r>
              <a:rPr lang="en-US" altLang="zh-CN" sz="2400" dirty="0">
                <a:ea typeface="微软雅黑" charset="-122"/>
              </a:rPr>
              <a:t>MIPS</a:t>
            </a:r>
            <a:r>
              <a:rPr lang="zh-CN" altLang="en-US" sz="2400" dirty="0">
                <a:ea typeface="微软雅黑" charset="-122"/>
              </a:rPr>
              <a:t>的</a:t>
            </a:r>
            <a:r>
              <a:rPr lang="en-US" altLang="zh-CN" sz="2400" dirty="0">
                <a:ea typeface="微软雅黑" charset="-122"/>
              </a:rPr>
              <a:t>call/return/ jump/branch</a:t>
            </a:r>
            <a:r>
              <a:rPr lang="zh-CN" altLang="en-US" sz="2400" dirty="0">
                <a:ea typeface="微软雅黑" charset="-122"/>
              </a:rPr>
              <a:t>和</a:t>
            </a:r>
            <a:r>
              <a:rPr lang="en-US" altLang="zh-CN" sz="2400" dirty="0">
                <a:ea typeface="微软雅黑" charset="-122"/>
              </a:rPr>
              <a:t>compare</a:t>
            </a:r>
            <a:r>
              <a:rPr lang="zh-CN" altLang="en-US" sz="2400" dirty="0">
                <a:ea typeface="微软雅黑" charset="-122"/>
              </a:rPr>
              <a:t>指令</a:t>
            </a:r>
          </a:p>
        </p:txBody>
      </p:sp>
      <p:sp>
        <p:nvSpPr>
          <p:cNvPr id="112643" name="Rectangle 3"/>
          <p:cNvSpPr>
            <a:spLocks noGrp="1" noChangeArrowheads="1"/>
          </p:cNvSpPr>
          <p:nvPr>
            <p:ph type="body" idx="1"/>
          </p:nvPr>
        </p:nvSpPr>
        <p:spPr>
          <a:xfrm>
            <a:off x="322710" y="692151"/>
            <a:ext cx="7921698" cy="3816970"/>
          </a:xfrm>
        </p:spPr>
        <p:txBody>
          <a:bodyPr lIns="90488" tIns="44450" rIns="90488" bIns="44450"/>
          <a:lstStyle/>
          <a:p>
            <a:pPr marL="342900" indent="-342900">
              <a:spcBef>
                <a:spcPct val="0"/>
              </a:spcBef>
              <a:buFont typeface="Wingdings" panose="05000000000000000000" pitchFamily="2" charset="2"/>
              <a:buNone/>
              <a:tabLst>
                <a:tab pos="2000250" algn="l"/>
                <a:tab pos="3771900" algn="l"/>
              </a:tabLst>
              <a:defRPr/>
            </a:pPr>
            <a:r>
              <a:rPr lang="en-US" altLang="zh-CN" u="sng" dirty="0">
                <a:solidFill>
                  <a:srgbClr val="CC0000"/>
                </a:solidFill>
                <a:latin typeface="Times New Roman" charset="0"/>
                <a:ea typeface="Times New Roman" charset="0"/>
                <a:cs typeface="Times New Roman" charset="0"/>
              </a:rPr>
              <a:t>Instruction	 Example	    Meaning	</a:t>
            </a:r>
            <a:r>
              <a:rPr lang="en-US" altLang="zh-CN" dirty="0">
                <a:latin typeface="Times New Roman" charset="0"/>
                <a:ea typeface="Times New Roman" charset="0"/>
                <a:cs typeface="Times New Roman" charset="0"/>
              </a:rPr>
              <a:t>	</a:t>
            </a:r>
          </a:p>
          <a:p>
            <a:pPr>
              <a:spcBef>
                <a:spcPct val="0"/>
              </a:spcBef>
              <a:buNone/>
              <a:tabLst>
                <a:tab pos="2000250" algn="l"/>
                <a:tab pos="3771900" algn="l"/>
              </a:tabLst>
              <a:defRPr/>
            </a:pPr>
            <a:r>
              <a:rPr lang="en-US" altLang="zh-CN" dirty="0">
                <a:latin typeface="Times New Roman" charset="0"/>
                <a:ea typeface="Times New Roman" charset="0"/>
                <a:cs typeface="Times New Roman" charset="0"/>
              </a:rPr>
              <a:t>jump	j 10000	go to 10000	</a:t>
            </a:r>
            <a:br>
              <a:rPr lang="en-US" altLang="zh-CN" dirty="0">
                <a:latin typeface="Times New Roman" charset="0"/>
                <a:ea typeface="Times New Roman" charset="0"/>
                <a:cs typeface="Times New Roman" charset="0"/>
              </a:rPr>
            </a:br>
            <a:r>
              <a:rPr lang="en-US" altLang="zh-CN" dirty="0">
                <a:latin typeface="Times New Roman" charset="0"/>
                <a:ea typeface="Times New Roman" charset="0"/>
                <a:cs typeface="Times New Roman" charset="0"/>
              </a:rPr>
              <a:t>	jump to target address</a:t>
            </a:r>
            <a:endParaRPr lang="en-US" altLang="zh-CN" dirty="0">
              <a:solidFill>
                <a:srgbClr val="A50021"/>
              </a:solidFill>
              <a:latin typeface="Times New Roman" charset="0"/>
              <a:ea typeface="Times New Roman" charset="0"/>
              <a:cs typeface="Times New Roman" charset="0"/>
            </a:endParaRPr>
          </a:p>
          <a:p>
            <a:pPr>
              <a:spcBef>
                <a:spcPct val="0"/>
              </a:spcBef>
              <a:buNone/>
              <a:tabLst>
                <a:tab pos="2000250" algn="l"/>
                <a:tab pos="3771900" algn="l"/>
              </a:tabLst>
              <a:defRPr/>
            </a:pPr>
            <a:r>
              <a:rPr lang="en-US" altLang="zh-CN" dirty="0">
                <a:latin typeface="Times New Roman" charset="0"/>
                <a:ea typeface="Times New Roman" charset="0"/>
                <a:cs typeface="Times New Roman" charset="0"/>
              </a:rPr>
              <a:t>jump and link	</a:t>
            </a:r>
            <a:r>
              <a:rPr lang="en-US" altLang="zh-CN" dirty="0" err="1">
                <a:latin typeface="Times New Roman" charset="0"/>
                <a:ea typeface="Times New Roman" charset="0"/>
                <a:cs typeface="Times New Roman" charset="0"/>
              </a:rPr>
              <a:t>jal</a:t>
            </a:r>
            <a:r>
              <a:rPr lang="en-US" altLang="zh-CN" dirty="0">
                <a:latin typeface="Times New Roman" charset="0"/>
                <a:ea typeface="Times New Roman" charset="0"/>
                <a:cs typeface="Times New Roman" charset="0"/>
              </a:rPr>
              <a:t> 10000</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$ra = PC + 4  ;go to 10000	</a:t>
            </a:r>
            <a:br>
              <a:rPr lang="en-US" altLang="zh-CN" dirty="0">
                <a:latin typeface="Times New Roman" charset="0"/>
                <a:ea typeface="Times New Roman" charset="0"/>
                <a:cs typeface="Times New Roman" charset="0"/>
              </a:rPr>
            </a:br>
            <a:r>
              <a:rPr lang="en-US" altLang="zh-CN" dirty="0">
                <a:latin typeface="Times New Roman" charset="0"/>
                <a:ea typeface="Times New Roman" charset="0"/>
                <a:cs typeface="Times New Roman" charset="0"/>
              </a:rPr>
              <a:t>	for </a:t>
            </a:r>
            <a:r>
              <a:rPr lang="en-US" altLang="zh-CN" dirty="0">
                <a:solidFill>
                  <a:srgbClr val="CC0000"/>
                </a:solidFill>
                <a:latin typeface="Times New Roman" charset="0"/>
                <a:ea typeface="Times New Roman" charset="0"/>
                <a:cs typeface="Times New Roman" charset="0"/>
              </a:rPr>
              <a:t>procedure call</a:t>
            </a:r>
          </a:p>
          <a:p>
            <a:pPr marL="342900" indent="-342900">
              <a:spcBef>
                <a:spcPct val="0"/>
              </a:spcBef>
              <a:buFont typeface="Wingdings" panose="05000000000000000000" pitchFamily="2" charset="2"/>
              <a:buNone/>
              <a:tabLst>
                <a:tab pos="2000250" algn="l"/>
                <a:tab pos="3771900" algn="l"/>
              </a:tabLst>
              <a:defRPr/>
            </a:pPr>
            <a:r>
              <a:rPr lang="en-US" altLang="zh-CN" dirty="0">
                <a:latin typeface="Times New Roman" charset="0"/>
                <a:ea typeface="Times New Roman" charset="0"/>
                <a:cs typeface="Times New Roman" charset="0"/>
              </a:rPr>
              <a:t>jump register	</a:t>
            </a:r>
            <a:r>
              <a:rPr lang="en-US" altLang="zh-CN" dirty="0" err="1">
                <a:latin typeface="Times New Roman" charset="0"/>
                <a:ea typeface="Times New Roman" charset="0"/>
                <a:cs typeface="Times New Roman" charset="0"/>
              </a:rPr>
              <a:t>jr</a:t>
            </a:r>
            <a:r>
              <a:rPr lang="en-US" altLang="zh-CN" dirty="0">
                <a:latin typeface="Times New Roman" charset="0"/>
                <a:ea typeface="Times New Roman" charset="0"/>
                <a:cs typeface="Times New Roman" charset="0"/>
              </a:rPr>
              <a:t> $ra	go to $ra	</a:t>
            </a:r>
            <a:br>
              <a:rPr lang="en-US" altLang="zh-CN" dirty="0">
                <a:latin typeface="Times New Roman" charset="0"/>
                <a:ea typeface="Times New Roman" charset="0"/>
                <a:cs typeface="Times New Roman" charset="0"/>
              </a:rPr>
            </a:br>
            <a:r>
              <a:rPr lang="en-US" altLang="zh-CN" dirty="0">
                <a:latin typeface="Times New Roman" charset="0"/>
                <a:ea typeface="Times New Roman" charset="0"/>
                <a:cs typeface="Times New Roman" charset="0"/>
              </a:rPr>
              <a:t>	for switch,  </a:t>
            </a:r>
            <a:r>
              <a:rPr lang="en-US" altLang="zh-CN" dirty="0">
                <a:solidFill>
                  <a:srgbClr val="CC0000"/>
                </a:solidFill>
                <a:latin typeface="Times New Roman" charset="0"/>
                <a:ea typeface="Times New Roman" charset="0"/>
                <a:cs typeface="Times New Roman" charset="0"/>
              </a:rPr>
              <a:t>procedure return</a:t>
            </a:r>
          </a:p>
          <a:p>
            <a:pPr marL="0" indent="0">
              <a:spcBef>
                <a:spcPts val="1200"/>
              </a:spcBef>
              <a:buFont typeface="Wingdings" panose="05000000000000000000" pitchFamily="2" charset="2"/>
              <a:buNone/>
              <a:tabLst>
                <a:tab pos="2000250" algn="l"/>
                <a:tab pos="3771900" algn="l"/>
              </a:tabLst>
              <a:defRPr/>
            </a:pPr>
            <a:r>
              <a:rPr lang="en-US" altLang="zh-CN" sz="2800" dirty="0" err="1">
                <a:solidFill>
                  <a:srgbClr val="0000CC"/>
                </a:solidFill>
                <a:latin typeface="Times New Roman" charset="0"/>
                <a:ea typeface="Times New Roman" charset="0"/>
                <a:cs typeface="Times New Roman" charset="0"/>
              </a:rPr>
              <a:t>blt</a:t>
            </a:r>
            <a:r>
              <a:rPr lang="en-US" altLang="zh-CN" sz="2800" dirty="0">
                <a:solidFill>
                  <a:srgbClr val="0000CC"/>
                </a:solidFill>
                <a:latin typeface="Times New Roman" charset="0"/>
                <a:ea typeface="Times New Roman" charset="0"/>
                <a:cs typeface="Times New Roman" charset="0"/>
              </a:rPr>
              <a:t>, </a:t>
            </a:r>
            <a:r>
              <a:rPr lang="en-US" altLang="zh-CN" sz="2800" dirty="0" err="1">
                <a:solidFill>
                  <a:srgbClr val="0000CC"/>
                </a:solidFill>
                <a:latin typeface="Times New Roman" charset="0"/>
                <a:ea typeface="Times New Roman" charset="0"/>
                <a:cs typeface="Times New Roman" charset="0"/>
              </a:rPr>
              <a:t>ble</a:t>
            </a:r>
            <a:r>
              <a:rPr lang="en-US" altLang="zh-CN" sz="2800" dirty="0">
                <a:solidFill>
                  <a:srgbClr val="0000CC"/>
                </a:solidFill>
                <a:latin typeface="Times New Roman" charset="0"/>
                <a:ea typeface="Times New Roman" charset="0"/>
                <a:cs typeface="Times New Roman" charset="0"/>
              </a:rPr>
              <a:t>, </a:t>
            </a:r>
            <a:r>
              <a:rPr lang="en-US" altLang="zh-CN" sz="2800" dirty="0" err="1">
                <a:solidFill>
                  <a:srgbClr val="0000CC"/>
                </a:solidFill>
                <a:latin typeface="Times New Roman" charset="0"/>
                <a:ea typeface="Times New Roman" charset="0"/>
                <a:cs typeface="Times New Roman" charset="0"/>
              </a:rPr>
              <a:t>bgt</a:t>
            </a:r>
            <a:r>
              <a:rPr lang="en-US" altLang="zh-CN" sz="2800" dirty="0">
                <a:solidFill>
                  <a:srgbClr val="0000CC"/>
                </a:solidFill>
                <a:latin typeface="Times New Roman" charset="0"/>
                <a:ea typeface="Times New Roman" charset="0"/>
                <a:cs typeface="Times New Roman" charset="0"/>
              </a:rPr>
              <a:t>, </a:t>
            </a:r>
            <a:r>
              <a:rPr lang="en-US" altLang="zh-CN" sz="2800" dirty="0" err="1">
                <a:solidFill>
                  <a:srgbClr val="0000CC"/>
                </a:solidFill>
                <a:latin typeface="Times New Roman" charset="0"/>
                <a:ea typeface="Times New Roman" charset="0"/>
                <a:cs typeface="Times New Roman" charset="0"/>
              </a:rPr>
              <a:t>bge</a:t>
            </a:r>
            <a:r>
              <a:rPr lang="en-US" altLang="zh-CN" sz="2800" dirty="0">
                <a:solidFill>
                  <a:srgbClr val="0000CC"/>
                </a:solidFill>
                <a:latin typeface="Times New Roman" charset="0"/>
                <a:ea typeface="Times New Roman" charset="0"/>
                <a:cs typeface="Times New Roman" charset="0"/>
              </a:rPr>
              <a:t>  not implemented by hardware, but synthesized by assembler</a:t>
            </a:r>
            <a:endParaRPr lang="en-US" altLang="zh-CN" dirty="0">
              <a:solidFill>
                <a:srgbClr val="0000FF"/>
              </a:solidFill>
              <a:latin typeface="Times New Roman" charset="0"/>
              <a:ea typeface="Times New Roman" charset="0"/>
              <a:cs typeface="Times New Roman" charset="0"/>
            </a:endParaRPr>
          </a:p>
        </p:txBody>
      </p:sp>
      <p:grpSp>
        <p:nvGrpSpPr>
          <p:cNvPr id="2" name="Group 4"/>
          <p:cNvGrpSpPr>
            <a:grpSpLocks/>
          </p:cNvGrpSpPr>
          <p:nvPr/>
        </p:nvGrpSpPr>
        <p:grpSpPr bwMode="auto">
          <a:xfrm>
            <a:off x="179512" y="2204864"/>
            <a:ext cx="9073236" cy="2463670"/>
            <a:chOff x="246" y="595"/>
            <a:chExt cx="5622" cy="1333"/>
          </a:xfrm>
        </p:grpSpPr>
        <p:sp>
          <p:nvSpPr>
            <p:cNvPr id="26637" name="Rectangle 5"/>
            <p:cNvSpPr>
              <a:spLocks noChangeArrowheads="1"/>
            </p:cNvSpPr>
            <p:nvPr/>
          </p:nvSpPr>
          <p:spPr bwMode="auto">
            <a:xfrm>
              <a:off x="246" y="735"/>
              <a:ext cx="4512" cy="1193"/>
            </a:xfrm>
            <a:prstGeom prst="rect">
              <a:avLst/>
            </a:prstGeom>
            <a:noFill/>
            <a:ln w="28575">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square" lIns="63500" tIns="25400" rIns="63500" bIns="25400" anchor="ctr">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0"/>
                </a:spcBef>
                <a:buFontTx/>
                <a:buNone/>
              </a:pPr>
              <a:endParaRPr lang="en-US" altLang="zh-CN" sz="2000" dirty="0">
                <a:ea typeface="Times New Roman" charset="0"/>
                <a:cs typeface="Times New Roman" charset="0"/>
              </a:endParaRPr>
            </a:p>
            <a:p>
              <a:pPr eaLnBrk="1" hangingPunct="1">
                <a:lnSpc>
                  <a:spcPct val="100000"/>
                </a:lnSpc>
                <a:spcBef>
                  <a:spcPct val="0"/>
                </a:spcBef>
                <a:buFontTx/>
                <a:buNone/>
              </a:pPr>
              <a:endParaRPr lang="en-US" altLang="zh-CN" sz="2000" dirty="0">
                <a:ea typeface="Times New Roman" charset="0"/>
                <a:cs typeface="Times New Roman" charset="0"/>
              </a:endParaRPr>
            </a:p>
            <a:p>
              <a:pPr eaLnBrk="1" hangingPunct="1">
                <a:lnSpc>
                  <a:spcPct val="100000"/>
                </a:lnSpc>
                <a:spcBef>
                  <a:spcPct val="0"/>
                </a:spcBef>
                <a:buFontTx/>
                <a:buNone/>
              </a:pPr>
              <a:endParaRPr lang="en-US" altLang="zh-CN" sz="2000" dirty="0">
                <a:ea typeface="Times New Roman" charset="0"/>
                <a:cs typeface="Times New Roman" charset="0"/>
              </a:endParaRPr>
            </a:p>
            <a:p>
              <a:pPr eaLnBrk="1" hangingPunct="1">
                <a:lnSpc>
                  <a:spcPct val="100000"/>
                </a:lnSpc>
                <a:spcBef>
                  <a:spcPct val="0"/>
                </a:spcBef>
                <a:buFontTx/>
                <a:buNone/>
              </a:pPr>
              <a:endParaRPr lang="en-US" altLang="zh-CN" sz="2000" dirty="0">
                <a:ea typeface="Times New Roman" charset="0"/>
                <a:cs typeface="Times New Roman" charset="0"/>
              </a:endParaRPr>
            </a:p>
            <a:p>
              <a:pPr eaLnBrk="1" hangingPunct="1">
                <a:lnSpc>
                  <a:spcPct val="100000"/>
                </a:lnSpc>
                <a:spcBef>
                  <a:spcPct val="0"/>
                </a:spcBef>
                <a:buFontTx/>
                <a:buNone/>
              </a:pPr>
              <a:endParaRPr lang="en-US" altLang="zh-CN" sz="2000" dirty="0">
                <a:ea typeface="Times New Roman" charset="0"/>
                <a:cs typeface="Times New Roman" charset="0"/>
              </a:endParaRPr>
            </a:p>
            <a:p>
              <a:pPr eaLnBrk="1" hangingPunct="1">
                <a:lnSpc>
                  <a:spcPct val="100000"/>
                </a:lnSpc>
                <a:spcBef>
                  <a:spcPct val="0"/>
                </a:spcBef>
                <a:buFontTx/>
                <a:buNone/>
              </a:pPr>
              <a:endParaRPr lang="en-US" altLang="zh-CN" sz="2000" dirty="0">
                <a:ea typeface="Times New Roman" charset="0"/>
                <a:cs typeface="Times New Roman" charset="0"/>
              </a:endParaRPr>
            </a:p>
            <a:p>
              <a:pPr eaLnBrk="1" hangingPunct="1">
                <a:lnSpc>
                  <a:spcPct val="100000"/>
                </a:lnSpc>
                <a:spcBef>
                  <a:spcPct val="0"/>
                </a:spcBef>
                <a:buFontTx/>
                <a:buNone/>
              </a:pPr>
              <a:endParaRPr lang="zh-CN" altLang="en-US" sz="2000" dirty="0">
                <a:ea typeface="Times New Roman" charset="0"/>
                <a:cs typeface="Times New Roman" charset="0"/>
              </a:endParaRPr>
            </a:p>
          </p:txBody>
        </p:sp>
        <p:sp>
          <p:nvSpPr>
            <p:cNvPr id="26638" name="Text Box 6"/>
            <p:cNvSpPr txBox="1">
              <a:spLocks noChangeArrowheads="1"/>
            </p:cNvSpPr>
            <p:nvPr/>
          </p:nvSpPr>
          <p:spPr bwMode="auto">
            <a:xfrm>
              <a:off x="4752" y="604"/>
              <a:ext cx="1116"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en-US" altLang="zh-CN" sz="2400" dirty="0">
                  <a:solidFill>
                    <a:srgbClr val="0000FF"/>
                  </a:solidFill>
                  <a:ea typeface="Times New Roman" charset="0"/>
                  <a:cs typeface="Times New Roman" charset="0"/>
                </a:rPr>
                <a:t>call / return </a:t>
              </a:r>
            </a:p>
          </p:txBody>
        </p:sp>
        <p:sp>
          <p:nvSpPr>
            <p:cNvPr id="26639" name="Line 7"/>
            <p:cNvSpPr>
              <a:spLocks noChangeShapeType="1"/>
            </p:cNvSpPr>
            <p:nvPr/>
          </p:nvSpPr>
          <p:spPr bwMode="auto">
            <a:xfrm flipH="1">
              <a:off x="5110" y="774"/>
              <a:ext cx="55" cy="320"/>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sz="2000" b="1">
                <a:latin typeface="Times New Roman" charset="0"/>
                <a:ea typeface="Times New Roman" charset="0"/>
                <a:cs typeface="Times New Roman" charset="0"/>
              </a:endParaRPr>
            </a:p>
          </p:txBody>
        </p:sp>
        <p:sp>
          <p:nvSpPr>
            <p:cNvPr id="26640" name="Line 8"/>
            <p:cNvSpPr>
              <a:spLocks noChangeShapeType="1"/>
            </p:cNvSpPr>
            <p:nvPr/>
          </p:nvSpPr>
          <p:spPr bwMode="auto">
            <a:xfrm flipH="1">
              <a:off x="4758" y="1094"/>
              <a:ext cx="352" cy="445"/>
            </a:xfrm>
            <a:prstGeom prst="line">
              <a:avLst/>
            </a:prstGeom>
            <a:noFill/>
            <a:ln w="28575">
              <a:solidFill>
                <a:srgbClr val="A50021"/>
              </a:solidFill>
              <a:round/>
              <a:headEnd/>
              <a:tailEnd type="triangle" w="med" len="med"/>
            </a:ln>
            <a:extLst>
              <a:ext uri="{909E8E84-426E-40DD-AFC4-6F175D3DCCD1}">
                <a14:hiddenFill xmlns:a14="http://schemas.microsoft.com/office/drawing/2010/main">
                  <a:noFill/>
                </a14:hiddenFill>
              </a:ext>
            </a:extLst>
          </p:spPr>
          <p:txBody>
            <a:bodyPr wrap="square" lIns="63500" tIns="25400" rIns="63500" bIns="25400">
              <a:spAutoFit/>
            </a:bodyPr>
            <a:lstStyle/>
            <a:p>
              <a:endParaRPr lang="zh-CN" altLang="en-US" sz="2000" b="1">
                <a:latin typeface="Times New Roman" charset="0"/>
                <a:ea typeface="Times New Roman" charset="0"/>
                <a:cs typeface="Times New Roman" charset="0"/>
              </a:endParaRPr>
            </a:p>
          </p:txBody>
        </p:sp>
        <p:sp>
          <p:nvSpPr>
            <p:cNvPr id="26641" name="Oval 9"/>
            <p:cNvSpPr>
              <a:spLocks noChangeArrowheads="1"/>
            </p:cNvSpPr>
            <p:nvPr/>
          </p:nvSpPr>
          <p:spPr bwMode="auto">
            <a:xfrm>
              <a:off x="4752" y="595"/>
              <a:ext cx="1027" cy="320"/>
            </a:xfrm>
            <a:prstGeom prst="ellipse">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square" lIns="63500" tIns="25400" rIns="63500" bIns="25400" anchor="ctr">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lnSpc>
                  <a:spcPct val="100000"/>
                </a:lnSpc>
                <a:spcBef>
                  <a:spcPct val="0"/>
                </a:spcBef>
                <a:buFontTx/>
                <a:buNone/>
              </a:pPr>
              <a:endParaRPr lang="zh-CN" altLang="en-US" sz="2400">
                <a:ea typeface="Times New Roman" charset="0"/>
                <a:cs typeface="Times New Roman" charset="0"/>
              </a:endParaRPr>
            </a:p>
          </p:txBody>
        </p:sp>
      </p:grpSp>
    </p:spTree>
    <p:extLst>
      <p:ext uri="{BB962C8B-B14F-4D97-AF65-F5344CB8AC3E}">
        <p14:creationId xmlns:p14="http://schemas.microsoft.com/office/powerpoint/2010/main" val="37679281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2643">
                                            <p:txEl>
                                              <p:pRg st="3" end="3"/>
                                            </p:txEl>
                                          </p:spTgt>
                                        </p:tgtEl>
                                        <p:attrNameLst>
                                          <p:attrName>style.visibility</p:attrName>
                                        </p:attrNameLst>
                                      </p:cBhvr>
                                      <p:to>
                                        <p:strVal val="visible"/>
                                      </p:to>
                                    </p:set>
                                    <p:animEffect transition="in" filter="blinds(horizontal)">
                                      <p:cBhvr>
                                        <p:cTn id="7" dur="500"/>
                                        <p:tgtEl>
                                          <p:spTgt spid="11264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643">
                                            <p:txEl>
                                              <p:pRg st="2" end="2"/>
                                            </p:txEl>
                                          </p:spTgt>
                                        </p:tgtEl>
                                        <p:attrNameLst>
                                          <p:attrName>style.visibility</p:attrName>
                                        </p:attrNameLst>
                                      </p:cBhvr>
                                      <p:to>
                                        <p:strVal val="visible"/>
                                      </p:to>
                                    </p:set>
                                    <p:animEffect transition="in" filter="blinds(horizontal)">
                                      <p:cBhvr>
                                        <p:cTn id="12" dur="500"/>
                                        <p:tgtEl>
                                          <p:spTgt spid="1126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2643">
                                            <p:txEl>
                                              <p:pRg st="1" end="1"/>
                                            </p:txEl>
                                          </p:spTgt>
                                        </p:tgtEl>
                                        <p:attrNameLst>
                                          <p:attrName>style.visibility</p:attrName>
                                        </p:attrNameLst>
                                      </p:cBhvr>
                                      <p:to>
                                        <p:strVal val="visible"/>
                                      </p:to>
                                    </p:set>
                                    <p:animEffect transition="in" filter="blinds(horizontal)">
                                      <p:cBhvr>
                                        <p:cTn id="17" dur="500"/>
                                        <p:tgtEl>
                                          <p:spTgt spid="11264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12643">
                                            <p:txEl>
                                              <p:pRg st="4" end="4"/>
                                            </p:txEl>
                                          </p:spTgt>
                                        </p:tgtEl>
                                        <p:attrNameLst>
                                          <p:attrName>style.visibility</p:attrName>
                                        </p:attrNameLst>
                                      </p:cBhvr>
                                      <p:to>
                                        <p:strVal val="visible"/>
                                      </p:to>
                                    </p:set>
                                    <p:animEffect transition="in" filter="blinds(horizontal)">
                                      <p:cBhvr>
                                        <p:cTn id="27" dur="500"/>
                                        <p:tgtEl>
                                          <p:spTgt spid="112643">
                                            <p:txEl>
                                              <p:pRg st="4" end="4"/>
                                            </p:txEl>
                                          </p:spTgt>
                                        </p:tgtEl>
                                      </p:cBhvr>
                                    </p:animEffect>
                                  </p:childTnLst>
                                  <p:subTnLst>
                                    <p:animClr clrSpc="rgb" dir="cw">
                                      <p:cBhvr override="childStyle">
                                        <p:cTn dur="1" fill="hold" display="0" masterRel="nextClick" afterEffect="1"/>
                                        <p:tgtEl>
                                          <p:spTgt spid="112643">
                                            <p:txEl>
                                              <p:pRg st="4" end="4"/>
                                            </p:txEl>
                                          </p:spTgt>
                                        </p:tgtEl>
                                        <p:attrNameLst>
                                          <p:attrName>ppt_c</p:attrName>
                                        </p:attrNameLst>
                                      </p:cBhvr>
                                      <p:to>
                                        <a:srgbClr val="A5002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nchor="t"/>
          <a:lstStyle/>
          <a:p>
            <a:pPr algn="ctr" eaLnBrk="1" hangingPunct="1">
              <a:defRPr/>
            </a:pPr>
            <a:r>
              <a:rPr lang="zh-CN" altLang="en-US" sz="2100" dirty="0"/>
              <a:t>指令设计遵循四个基本原则</a:t>
            </a:r>
            <a:endParaRPr lang="en-US" altLang="zh-CN" sz="2100" dirty="0">
              <a:solidFill>
                <a:srgbClr val="A50021"/>
              </a:solidFill>
            </a:endParaRPr>
          </a:p>
        </p:txBody>
      </p:sp>
      <p:sp>
        <p:nvSpPr>
          <p:cNvPr id="21507" name="Rectangle 3"/>
          <p:cNvSpPr>
            <a:spLocks noGrp="1" noChangeArrowheads="1"/>
          </p:cNvSpPr>
          <p:nvPr>
            <p:ph idx="1"/>
          </p:nvPr>
        </p:nvSpPr>
        <p:spPr/>
        <p:txBody>
          <a:bodyPr vert="horz" wrap="square" lIns="68589" tIns="34294" rIns="68589" bIns="34294" numCol="1" anchor="t" anchorCtr="0" compatLnSpc="1">
            <a:prstTxWarp prst="textNoShape">
              <a:avLst/>
            </a:prstTxWarp>
          </a:bodyPr>
          <a:lstStyle/>
          <a:p>
            <a:pPr marL="271499" indent="-271499" eaLnBrk="1" hangingPunct="1">
              <a:lnSpc>
                <a:spcPct val="100000"/>
              </a:lnSpc>
              <a:spcBef>
                <a:spcPts val="450"/>
              </a:spcBef>
              <a:spcAft>
                <a:spcPts val="450"/>
              </a:spcAft>
            </a:pPr>
            <a:r>
              <a:rPr lang="zh-CN" altLang="en-US" dirty="0">
                <a:latin typeface="Times New Roman" charset="0"/>
                <a:ea typeface="华文新魏" charset="-122"/>
              </a:rPr>
              <a:t>指令设计遵循四个基本原则之</a:t>
            </a:r>
            <a:r>
              <a:rPr lang="en-US" altLang="zh-CN" dirty="0">
                <a:latin typeface="Times New Roman" charset="0"/>
                <a:ea typeface="华文新魏" charset="-122"/>
              </a:rPr>
              <a:t>——</a:t>
            </a:r>
            <a:r>
              <a:rPr lang="zh-CN" altLang="en-US" dirty="0">
                <a:solidFill>
                  <a:srgbClr val="FF0000"/>
                </a:solidFill>
                <a:latin typeface="Times New Roman" charset="0"/>
                <a:ea typeface="华文新魏" charset="-122"/>
              </a:rPr>
              <a:t>简单源自规整</a:t>
            </a:r>
            <a:endParaRPr lang="en-US" altLang="zh-CN" dirty="0">
              <a:solidFill>
                <a:srgbClr val="FF0000"/>
              </a:solidFill>
              <a:latin typeface="Times New Roman" charset="0"/>
              <a:ea typeface="华文新魏" charset="-122"/>
            </a:endParaRPr>
          </a:p>
          <a:p>
            <a:pPr marL="271499" indent="-271499" eaLnBrk="1" hangingPunct="1">
              <a:lnSpc>
                <a:spcPct val="100000"/>
              </a:lnSpc>
              <a:spcAft>
                <a:spcPts val="450"/>
              </a:spcAft>
            </a:pPr>
            <a:r>
              <a:rPr lang="zh-CN" altLang="en-US" dirty="0">
                <a:latin typeface="Times New Roman" charset="0"/>
                <a:ea typeface="华文新魏" charset="-122"/>
              </a:rPr>
              <a:t>指令设计遵循四个基本原则之</a:t>
            </a:r>
            <a:r>
              <a:rPr lang="en-US" altLang="zh-CN" dirty="0">
                <a:latin typeface="Times New Roman" charset="0"/>
                <a:ea typeface="华文新魏" charset="-122"/>
              </a:rPr>
              <a:t>——</a:t>
            </a:r>
            <a:r>
              <a:rPr lang="zh-CN" altLang="en-US" dirty="0">
                <a:solidFill>
                  <a:srgbClr val="FF0000"/>
                </a:solidFill>
                <a:latin typeface="Times New Roman" charset="0"/>
                <a:ea typeface="华文新魏" charset="-122"/>
              </a:rPr>
              <a:t>越少越快</a:t>
            </a:r>
          </a:p>
          <a:p>
            <a:pPr lvl="2" eaLnBrk="1" hangingPunct="1">
              <a:lnSpc>
                <a:spcPct val="100000"/>
              </a:lnSpc>
              <a:spcAft>
                <a:spcPts val="450"/>
              </a:spcAft>
              <a:buFont typeface="Wingdings" charset="2"/>
              <a:buChar char="n"/>
            </a:pPr>
            <a:r>
              <a:rPr lang="zh-CN" altLang="en-US" sz="2100" dirty="0">
                <a:latin typeface="Times New Roman" charset="0"/>
                <a:ea typeface="华文新魏" charset="-122"/>
              </a:rPr>
              <a:t>寄存器太多，硬件实现复杂，时钟周期变长</a:t>
            </a:r>
          </a:p>
          <a:p>
            <a:pPr eaLnBrk="1" hangingPunct="1">
              <a:lnSpc>
                <a:spcPct val="100000"/>
              </a:lnSpc>
              <a:spcBef>
                <a:spcPts val="450"/>
              </a:spcBef>
              <a:spcAft>
                <a:spcPts val="450"/>
              </a:spcAft>
            </a:pPr>
            <a:r>
              <a:rPr lang="zh-CN" altLang="en-US" dirty="0">
                <a:latin typeface="Times New Roman" charset="0"/>
                <a:ea typeface="华文新魏" charset="-122"/>
              </a:rPr>
              <a:t>指令设计遵循四个基本原则之</a:t>
            </a:r>
            <a:r>
              <a:rPr lang="en-US" altLang="zh-CN" dirty="0">
                <a:latin typeface="Times New Roman" charset="0"/>
                <a:ea typeface="华文新魏" charset="-122"/>
              </a:rPr>
              <a:t>——</a:t>
            </a:r>
            <a:r>
              <a:rPr lang="zh-CN" altLang="en-US" dirty="0">
                <a:solidFill>
                  <a:srgbClr val="FF0000"/>
                </a:solidFill>
                <a:latin typeface="Times New Roman" charset="0"/>
                <a:ea typeface="华文新魏" charset="-122"/>
              </a:rPr>
              <a:t>加速常用操作</a:t>
            </a:r>
            <a:endParaRPr lang="en-US" altLang="zh-CN" dirty="0">
              <a:solidFill>
                <a:srgbClr val="FF0000"/>
              </a:solidFill>
              <a:latin typeface="Times New Roman" charset="0"/>
              <a:ea typeface="华文新魏" charset="-122"/>
            </a:endParaRPr>
          </a:p>
          <a:p>
            <a:pPr lvl="2" eaLnBrk="1" hangingPunct="1">
              <a:lnSpc>
                <a:spcPct val="100000"/>
              </a:lnSpc>
              <a:spcAft>
                <a:spcPts val="450"/>
              </a:spcAft>
              <a:buFont typeface="Wingdings" charset="2"/>
              <a:buChar char="n"/>
            </a:pPr>
            <a:r>
              <a:rPr lang="zh-CN" altLang="en-US" sz="2100" dirty="0">
                <a:latin typeface="Times New Roman" charset="0"/>
                <a:ea typeface="华文新魏" charset="-122"/>
              </a:rPr>
              <a:t>提供常数操作数的快速运算指令</a:t>
            </a:r>
            <a:r>
              <a:rPr lang="en-US" altLang="zh-CN" sz="2100" dirty="0">
                <a:latin typeface="Times New Roman" charset="0"/>
                <a:ea typeface="华文新魏" charset="-122"/>
              </a:rPr>
              <a:t>——</a:t>
            </a:r>
            <a:r>
              <a:rPr lang="zh-CN" altLang="en-US" sz="2100" dirty="0">
                <a:latin typeface="Times New Roman" charset="0"/>
                <a:ea typeface="华文新魏" charset="-122"/>
              </a:rPr>
              <a:t>立即数操作指令</a:t>
            </a:r>
            <a:endParaRPr lang="en-US" altLang="zh-CN" sz="2100" dirty="0">
              <a:latin typeface="Times New Roman" charset="0"/>
              <a:ea typeface="华文新魏" charset="-122"/>
            </a:endParaRPr>
          </a:p>
          <a:p>
            <a:pPr lvl="1">
              <a:lnSpc>
                <a:spcPct val="100000"/>
              </a:lnSpc>
              <a:spcBef>
                <a:spcPts val="450"/>
              </a:spcBef>
              <a:spcAft>
                <a:spcPts val="450"/>
              </a:spcAft>
              <a:buNone/>
            </a:pPr>
            <a:r>
              <a:rPr lang="zh-CN" altLang="en-US" dirty="0">
                <a:latin typeface="Times New Roman" charset="0"/>
                <a:ea typeface="华文新魏" charset="-122"/>
              </a:rPr>
              <a:t>例：</a:t>
            </a:r>
            <a:r>
              <a:rPr lang="en-US" altLang="zh-CN" dirty="0" err="1">
                <a:latin typeface="Times New Roman" charset="0"/>
                <a:ea typeface="华文新魏" charset="-122"/>
              </a:rPr>
              <a:t>addi</a:t>
            </a:r>
            <a:r>
              <a:rPr lang="en-US" altLang="zh-CN" dirty="0">
                <a:latin typeface="Times New Roman" charset="0"/>
                <a:ea typeface="华文新魏" charset="-122"/>
              </a:rPr>
              <a:t>	  $s3, $s3, 4		# $s3= $s3+4</a:t>
            </a:r>
          </a:p>
          <a:p>
            <a:pPr marL="271499" indent="-271499" eaLnBrk="1" hangingPunct="1">
              <a:lnSpc>
                <a:spcPct val="100000"/>
              </a:lnSpc>
              <a:spcBef>
                <a:spcPts val="450"/>
              </a:spcBef>
              <a:spcAft>
                <a:spcPts val="450"/>
              </a:spcAft>
            </a:pPr>
            <a:r>
              <a:rPr lang="zh-CN" altLang="en-US" dirty="0">
                <a:latin typeface="Times New Roman" charset="0"/>
                <a:ea typeface="华文新魏" charset="-122"/>
              </a:rPr>
              <a:t>指令设计遵循四个基本原则之</a:t>
            </a:r>
            <a:r>
              <a:rPr lang="en-US" altLang="zh-CN" dirty="0">
                <a:latin typeface="Times New Roman" charset="0"/>
                <a:ea typeface="华文新魏" charset="-122"/>
              </a:rPr>
              <a:t>——</a:t>
            </a:r>
            <a:r>
              <a:rPr lang="zh-CN" altLang="en-US" dirty="0">
                <a:solidFill>
                  <a:srgbClr val="FF0000"/>
                </a:solidFill>
                <a:latin typeface="Times New Roman" charset="0"/>
                <a:ea typeface="华文新魏" charset="-122"/>
              </a:rPr>
              <a:t>均衡设计（多方面权衡）</a:t>
            </a:r>
          </a:p>
          <a:p>
            <a:pPr marL="271499" indent="-271499" eaLnBrk="1" hangingPunct="1">
              <a:lnSpc>
                <a:spcPct val="100000"/>
              </a:lnSpc>
              <a:spcBef>
                <a:spcPts val="450"/>
              </a:spcBef>
              <a:spcAft>
                <a:spcPts val="450"/>
              </a:spcAft>
            </a:pPr>
            <a:endParaRPr lang="en-US" altLang="zh-CN" dirty="0">
              <a:latin typeface="Times New Roman" charset="0"/>
              <a:ea typeface="华文新魏" charset="-122"/>
            </a:endParaRP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77" y="4209208"/>
            <a:ext cx="8424768" cy="728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140" y="5014500"/>
            <a:ext cx="8568853" cy="1648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92676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0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0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horizontal)">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700213"/>
            <a:ext cx="9144000"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bg1"/>
              </a:solidFill>
              <a:latin typeface="Microsoft YaHei" charset="-122"/>
              <a:ea typeface="Microsoft YaHei" charset="-122"/>
              <a:cs typeface="Microsoft YaHei" charset="-122"/>
            </a:endParaRPr>
          </a:p>
        </p:txBody>
      </p:sp>
      <p:sp>
        <p:nvSpPr>
          <p:cNvPr id="6" name="Rectangle 5"/>
          <p:cNvSpPr txBox="1">
            <a:spLocks noChangeArrowheads="1"/>
          </p:cNvSpPr>
          <p:nvPr/>
        </p:nvSpPr>
        <p:spPr bwMode="auto">
          <a:xfrm>
            <a:off x="755576" y="2509088"/>
            <a:ext cx="7921069" cy="70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0118" tIns="39867" rIns="60118" bIns="39867">
            <a:spAutoFit/>
          </a:bodyPr>
          <a:lstStyle>
            <a:lvl1pPr defTabSz="1211263">
              <a:defRPr sz="2400" b="1">
                <a:solidFill>
                  <a:srgbClr val="FF0000"/>
                </a:solidFill>
                <a:latin typeface="Times New Roman" charset="0"/>
                <a:ea typeface="黑体" charset="-122"/>
              </a:defRPr>
            </a:lvl1pPr>
            <a:lvl2pPr marL="742950" indent="-285750" defTabSz="1211263">
              <a:defRPr sz="2400" b="1">
                <a:solidFill>
                  <a:srgbClr val="FF0000"/>
                </a:solidFill>
                <a:latin typeface="Times New Roman" charset="0"/>
                <a:ea typeface="黑体" charset="-122"/>
              </a:defRPr>
            </a:lvl2pPr>
            <a:lvl3pPr marL="1143000" indent="-228600" defTabSz="1211263">
              <a:defRPr sz="2400" b="1">
                <a:solidFill>
                  <a:srgbClr val="FF0000"/>
                </a:solidFill>
                <a:latin typeface="Times New Roman" charset="0"/>
                <a:ea typeface="黑体" charset="-122"/>
              </a:defRPr>
            </a:lvl3pPr>
            <a:lvl4pPr marL="1600200" indent="-228600" defTabSz="1211263">
              <a:defRPr sz="2400" b="1">
                <a:solidFill>
                  <a:srgbClr val="FF0000"/>
                </a:solidFill>
                <a:latin typeface="Times New Roman" charset="0"/>
                <a:ea typeface="黑体" charset="-122"/>
              </a:defRPr>
            </a:lvl4pPr>
            <a:lvl5pPr marL="2057400" indent="-228600" defTabSz="1211263">
              <a:defRPr sz="2400" b="1">
                <a:solidFill>
                  <a:srgbClr val="FF0000"/>
                </a:solidFill>
                <a:latin typeface="Times New Roman" charset="0"/>
                <a:ea typeface="黑体" charset="-122"/>
              </a:defRPr>
            </a:lvl5pPr>
            <a:lvl6pPr marL="2514600" indent="-228600" defTabSz="1211263"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1211263"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1211263"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1211263" eaLnBrk="0" fontAlgn="base" hangingPunct="0">
              <a:spcBef>
                <a:spcPct val="0"/>
              </a:spcBef>
              <a:spcAft>
                <a:spcPct val="0"/>
              </a:spcAft>
              <a:defRPr sz="2400" b="1">
                <a:solidFill>
                  <a:srgbClr val="FF0000"/>
                </a:solidFill>
                <a:latin typeface="Times New Roman" charset="0"/>
                <a:ea typeface="黑体" charset="-122"/>
              </a:defRPr>
            </a:lvl9pPr>
          </a:lstStyle>
          <a:p>
            <a:pPr algn="ctr" eaLnBrk="1" hangingPunct="1">
              <a:spcBef>
                <a:spcPct val="50000"/>
              </a:spcBef>
              <a:buFont typeface="Arial" charset="0"/>
              <a:buNone/>
            </a:pPr>
            <a:r>
              <a:rPr lang="en-US" altLang="zh-CN" sz="4051" b="0" dirty="0">
                <a:solidFill>
                  <a:schemeClr val="bg1"/>
                </a:solidFill>
                <a:latin typeface="微软雅黑" charset="-122"/>
                <a:ea typeface="微软雅黑" charset="-122"/>
              </a:rPr>
              <a:t>2.5.2 MIPS</a:t>
            </a:r>
            <a:r>
              <a:rPr lang="zh-CN" altLang="en-US" sz="4051" b="0" dirty="0">
                <a:solidFill>
                  <a:schemeClr val="bg1"/>
                </a:solidFill>
                <a:latin typeface="微软雅黑" charset="-122"/>
                <a:ea typeface="微软雅黑" charset="-122"/>
              </a:rPr>
              <a:t>指令系统例题</a:t>
            </a:r>
          </a:p>
        </p:txBody>
      </p:sp>
    </p:spTree>
    <p:extLst>
      <p:ext uri="{BB962C8B-B14F-4D97-AF65-F5344CB8AC3E}">
        <p14:creationId xmlns:p14="http://schemas.microsoft.com/office/powerpoint/2010/main" val="1680019141"/>
      </p:ext>
    </p:extLst>
  </p:cSld>
  <p:clrMapOvr>
    <a:masterClrMapping/>
  </p:clrMapOvr>
  <p:transition spd="slow">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755650" y="151805"/>
            <a:ext cx="7021513" cy="461665"/>
          </a:xfrm>
          <a:prstGeom prst="rect">
            <a:avLst/>
          </a:prstGeom>
        </p:spPr>
        <p:txBody>
          <a:bodyPr anchor="t">
            <a:spAutoFit/>
          </a:bodyPr>
          <a:lstStyle/>
          <a:p>
            <a:pPr eaLnBrk="1" hangingPunct="1">
              <a:buFont typeface="Wingdings" charset="2"/>
              <a:buChar char="Ø"/>
            </a:pPr>
            <a:r>
              <a:rPr lang="en-US" altLang="zh-CN" sz="2400">
                <a:solidFill>
                  <a:srgbClr val="A50021"/>
                </a:solidFill>
                <a:ea typeface="微软雅黑" charset="-122"/>
              </a:rPr>
              <a:t>MIPS</a:t>
            </a:r>
            <a:r>
              <a:rPr lang="zh-CN" altLang="en-US" sz="2400" dirty="0">
                <a:solidFill>
                  <a:srgbClr val="A50021"/>
                </a:solidFill>
                <a:ea typeface="微软雅黑" charset="-122"/>
              </a:rPr>
              <a:t>处理器中的指令表示</a:t>
            </a:r>
          </a:p>
        </p:txBody>
      </p:sp>
      <p:sp>
        <p:nvSpPr>
          <p:cNvPr id="124931" name="Rectangle 3"/>
          <p:cNvSpPr>
            <a:spLocks noGrp="1" noChangeArrowheads="1"/>
          </p:cNvSpPr>
          <p:nvPr>
            <p:ph type="body" idx="4294967295"/>
          </p:nvPr>
        </p:nvSpPr>
        <p:spPr>
          <a:xfrm>
            <a:off x="323528" y="764704"/>
            <a:ext cx="8606160" cy="5256684"/>
          </a:xfrm>
          <a:prstGeom prst="rect">
            <a:avLst/>
          </a:prstGeom>
        </p:spPr>
        <p:txBody>
          <a:bodyPr lIns="91440" rIns="91440"/>
          <a:lstStyle/>
          <a:p>
            <a:pPr marL="342900" indent="-342900" eaLnBrk="1" hangingPunct="1">
              <a:spcBef>
                <a:spcPct val="0"/>
              </a:spcBef>
            </a:pPr>
            <a:r>
              <a:rPr lang="zh-CN" altLang="en-US" dirty="0">
                <a:latin typeface="STXinwei" charset="-122"/>
                <a:ea typeface="STXinwei" charset="-122"/>
                <a:cs typeface="STXinwei" charset="-122"/>
              </a:rPr>
              <a:t>将</a:t>
            </a:r>
            <a:r>
              <a:rPr lang="en-US" altLang="zh-CN" dirty="0">
                <a:latin typeface="STXinwei" charset="-122"/>
                <a:ea typeface="STXinwei" charset="-122"/>
                <a:cs typeface="STXinwei" charset="-122"/>
              </a:rPr>
              <a:t>MIPS</a:t>
            </a:r>
            <a:r>
              <a:rPr lang="zh-CN" altLang="en-US" dirty="0">
                <a:latin typeface="STXinwei" charset="-122"/>
                <a:ea typeface="STXinwei" charset="-122"/>
                <a:cs typeface="STXinwei" charset="-122"/>
              </a:rPr>
              <a:t>汇编语言翻译成机器语言</a:t>
            </a:r>
          </a:p>
          <a:p>
            <a:pPr lvl="1" eaLnBrk="1" hangingPunct="1">
              <a:spcBef>
                <a:spcPct val="0"/>
              </a:spcBef>
              <a:buFont typeface="Wingdings" charset="2"/>
              <a:buNone/>
            </a:pPr>
            <a:r>
              <a:rPr lang="zh-CN" altLang="en-US" dirty="0">
                <a:latin typeface="STXinwei" charset="-122"/>
                <a:ea typeface="STXinwei" charset="-122"/>
                <a:cs typeface="STXinwei" charset="-122"/>
              </a:rPr>
              <a:t>例：假设数组</a:t>
            </a:r>
            <a:r>
              <a:rPr lang="en-US" altLang="zh-CN" dirty="0">
                <a:latin typeface="STXinwei" charset="-122"/>
                <a:ea typeface="STXinwei" charset="-122"/>
                <a:cs typeface="STXinwei" charset="-122"/>
              </a:rPr>
              <a:t>A</a:t>
            </a:r>
            <a:r>
              <a:rPr lang="zh-CN" altLang="en-US" dirty="0">
                <a:latin typeface="STXinwei" charset="-122"/>
                <a:ea typeface="STXinwei" charset="-122"/>
                <a:cs typeface="STXinwei" charset="-122"/>
              </a:rPr>
              <a:t>的基址存放在寄存器</a:t>
            </a:r>
            <a:r>
              <a:rPr lang="en-US" altLang="zh-CN" dirty="0">
                <a:latin typeface="STXinwei" charset="-122"/>
                <a:ea typeface="STXinwei" charset="-122"/>
                <a:cs typeface="STXinwei" charset="-122"/>
              </a:rPr>
              <a:t>$t1</a:t>
            </a:r>
            <a:r>
              <a:rPr lang="zh-CN" altLang="en-US" dirty="0">
                <a:latin typeface="STXinwei" charset="-122"/>
                <a:ea typeface="STXinwei" charset="-122"/>
                <a:cs typeface="STXinwei" charset="-122"/>
              </a:rPr>
              <a:t>中，</a:t>
            </a:r>
            <a:r>
              <a:rPr lang="en-US" altLang="zh-CN" dirty="0">
                <a:latin typeface="STXinwei" charset="-122"/>
                <a:ea typeface="STXinwei" charset="-122"/>
                <a:cs typeface="STXinwei" charset="-122"/>
              </a:rPr>
              <a:t>h</a:t>
            </a:r>
            <a:r>
              <a:rPr lang="zh-CN" altLang="en-US" dirty="0">
                <a:latin typeface="STXinwei" charset="-122"/>
                <a:ea typeface="STXinwei" charset="-122"/>
                <a:cs typeface="STXinwei" charset="-122"/>
              </a:rPr>
              <a:t>存放在寄存器</a:t>
            </a:r>
            <a:r>
              <a:rPr lang="en-US" altLang="zh-CN" dirty="0">
                <a:latin typeface="STXinwei" charset="-122"/>
                <a:ea typeface="STXinwei" charset="-122"/>
                <a:cs typeface="STXinwei" charset="-122"/>
              </a:rPr>
              <a:t>$s2</a:t>
            </a:r>
            <a:r>
              <a:rPr lang="zh-CN" altLang="en-US" dirty="0">
                <a:latin typeface="STXinwei" charset="-122"/>
                <a:ea typeface="STXinwei" charset="-122"/>
                <a:cs typeface="STXinwei" charset="-122"/>
              </a:rPr>
              <a:t>中，</a:t>
            </a:r>
            <a:r>
              <a:rPr lang="en-US" altLang="zh-CN" dirty="0">
                <a:latin typeface="STXinwei" charset="-122"/>
                <a:ea typeface="STXinwei" charset="-122"/>
                <a:cs typeface="STXinwei" charset="-122"/>
              </a:rPr>
              <a:t>C</a:t>
            </a:r>
            <a:r>
              <a:rPr lang="zh-CN" altLang="en-US" dirty="0">
                <a:latin typeface="STXinwei" charset="-122"/>
                <a:ea typeface="STXinwei" charset="-122"/>
                <a:cs typeface="STXinwei" charset="-122"/>
              </a:rPr>
              <a:t>赋值语句：</a:t>
            </a:r>
            <a:r>
              <a:rPr lang="en-US" altLang="zh-CN" dirty="0">
                <a:latin typeface="Times New Roman" charset="0"/>
                <a:ea typeface="Times New Roman" charset="0"/>
                <a:cs typeface="Times New Roman" charset="0"/>
              </a:rPr>
              <a:t>A[300]=</a:t>
            </a:r>
            <a:r>
              <a:rPr lang="en-US" altLang="zh-CN" dirty="0" err="1">
                <a:latin typeface="Times New Roman" charset="0"/>
                <a:ea typeface="Times New Roman" charset="0"/>
                <a:cs typeface="Times New Roman" charset="0"/>
              </a:rPr>
              <a:t>h+A</a:t>
            </a:r>
            <a:r>
              <a:rPr lang="en-US" altLang="zh-CN" dirty="0">
                <a:latin typeface="Times New Roman" charset="0"/>
                <a:ea typeface="Times New Roman" charset="0"/>
                <a:cs typeface="Times New Roman" charset="0"/>
              </a:rPr>
              <a:t>[300]</a:t>
            </a:r>
            <a:r>
              <a:rPr lang="zh-CN" altLang="en-US" dirty="0">
                <a:latin typeface="Times New Roman" charset="0"/>
                <a:ea typeface="Times New Roman" charset="0"/>
                <a:cs typeface="Times New Roman" charset="0"/>
              </a:rPr>
              <a:t>；</a:t>
            </a:r>
            <a:r>
              <a:rPr lang="zh-CN" altLang="en-US" dirty="0">
                <a:latin typeface="STXinwei" charset="-122"/>
                <a:ea typeface="STXinwei" charset="-122"/>
                <a:cs typeface="STXinwei" charset="-122"/>
              </a:rPr>
              <a:t>被编译成如下代码：</a:t>
            </a:r>
          </a:p>
          <a:p>
            <a:pPr lvl="1" eaLnBrk="1" hangingPunct="1">
              <a:spcBef>
                <a:spcPct val="0"/>
              </a:spcBef>
              <a:buFont typeface="Wingdings" charset="2"/>
              <a:buNone/>
            </a:pPr>
            <a:r>
              <a:rPr lang="zh-CN" altLang="en-US" dirty="0">
                <a:latin typeface="STXinwei" charset="-122"/>
                <a:ea typeface="STXinwei" charset="-122"/>
                <a:cs typeface="STXinwei" charset="-122"/>
              </a:rPr>
              <a:t>	</a:t>
            </a:r>
            <a:r>
              <a:rPr lang="zh-CN" altLang="en-US" dirty="0">
                <a:latin typeface="Times New Roman" charset="0"/>
                <a:ea typeface="Times New Roman" charset="0"/>
                <a:cs typeface="Times New Roman" charset="0"/>
              </a:rPr>
              <a:t>	</a:t>
            </a:r>
            <a:r>
              <a:rPr lang="en-US" altLang="zh-CN" dirty="0" err="1">
                <a:latin typeface="Times New Roman" charset="0"/>
                <a:ea typeface="Times New Roman" charset="0"/>
                <a:cs typeface="Times New Roman" charset="0"/>
              </a:rPr>
              <a:t>lw</a:t>
            </a:r>
            <a:r>
              <a:rPr lang="en-US" altLang="zh-CN" dirty="0">
                <a:latin typeface="Times New Roman" charset="0"/>
                <a:ea typeface="Times New Roman" charset="0"/>
                <a:cs typeface="Times New Roman" charset="0"/>
              </a:rPr>
              <a:t>  	$t0, 1200($t1)		#$t0←A[300]</a:t>
            </a:r>
          </a:p>
          <a:p>
            <a:pPr lvl="1" eaLnBrk="1" hangingPunct="1">
              <a:spcBef>
                <a:spcPct val="0"/>
              </a:spcBef>
              <a:buFont typeface="Wingdings" charset="2"/>
              <a:buNone/>
            </a:pPr>
            <a:r>
              <a:rPr lang="en-US" altLang="zh-CN" dirty="0">
                <a:latin typeface="Times New Roman" charset="0"/>
                <a:ea typeface="Times New Roman" charset="0"/>
                <a:cs typeface="Times New Roman" charset="0"/>
              </a:rPr>
              <a:t>		add	$t0, $s2, $t0			#$t0 ← </a:t>
            </a:r>
            <a:r>
              <a:rPr lang="en-US" altLang="zh-CN" dirty="0" err="1">
                <a:latin typeface="Times New Roman" charset="0"/>
                <a:ea typeface="Times New Roman" charset="0"/>
                <a:cs typeface="Times New Roman" charset="0"/>
              </a:rPr>
              <a:t>h+A</a:t>
            </a:r>
            <a:r>
              <a:rPr lang="en-US" altLang="zh-CN" dirty="0">
                <a:latin typeface="Times New Roman" charset="0"/>
                <a:ea typeface="Times New Roman" charset="0"/>
                <a:cs typeface="Times New Roman" charset="0"/>
              </a:rPr>
              <a:t>[300]</a:t>
            </a:r>
          </a:p>
          <a:p>
            <a:pPr lvl="1" eaLnBrk="1" hangingPunct="1">
              <a:spcBef>
                <a:spcPct val="0"/>
              </a:spcBef>
              <a:buFont typeface="Wingdings" charset="2"/>
              <a:buNone/>
            </a:pPr>
            <a:r>
              <a:rPr lang="en-US" altLang="zh-CN" dirty="0">
                <a:latin typeface="Times New Roman" charset="0"/>
                <a:ea typeface="Times New Roman" charset="0"/>
                <a:cs typeface="Times New Roman" charset="0"/>
              </a:rPr>
              <a:t>		</a:t>
            </a:r>
            <a:r>
              <a:rPr lang="en-US" altLang="zh-CN" dirty="0" err="1">
                <a:latin typeface="Times New Roman" charset="0"/>
                <a:ea typeface="Times New Roman" charset="0"/>
                <a:cs typeface="Times New Roman" charset="0"/>
              </a:rPr>
              <a:t>sw</a:t>
            </a:r>
            <a:r>
              <a:rPr lang="en-US" altLang="zh-CN" dirty="0">
                <a:latin typeface="Times New Roman" charset="0"/>
                <a:ea typeface="Times New Roman" charset="0"/>
                <a:cs typeface="Times New Roman" charset="0"/>
              </a:rPr>
              <a:t>	$t0, 1200($t1)		#A[300] ← $t0</a:t>
            </a:r>
            <a:endParaRPr lang="zh-CN" altLang="en-US" dirty="0">
              <a:latin typeface="Times New Roman" charset="0"/>
              <a:ea typeface="Times New Roman" charset="0"/>
              <a:cs typeface="Times New Roman" charset="0"/>
            </a:endParaRPr>
          </a:p>
          <a:p>
            <a:pPr lvl="1" eaLnBrk="1" hangingPunct="1">
              <a:spcBef>
                <a:spcPct val="0"/>
              </a:spcBef>
              <a:buFont typeface="Wingdings" charset="2"/>
              <a:buNone/>
            </a:pPr>
            <a:r>
              <a:rPr lang="zh-CN" altLang="en-US" dirty="0">
                <a:solidFill>
                  <a:srgbClr val="FF0000"/>
                </a:solidFill>
                <a:latin typeface="STXinwei" charset="-122"/>
                <a:ea typeface="STXinwei" charset="-122"/>
                <a:cs typeface="STXinwei" charset="-122"/>
              </a:rPr>
              <a:t>这三条</a:t>
            </a:r>
            <a:r>
              <a:rPr lang="en-US" altLang="zh-CN" dirty="0">
                <a:solidFill>
                  <a:srgbClr val="FF0000"/>
                </a:solidFill>
                <a:latin typeface="STXinwei" charset="-122"/>
                <a:ea typeface="STXinwei" charset="-122"/>
                <a:cs typeface="STXinwei" charset="-122"/>
              </a:rPr>
              <a:t>MIPS</a:t>
            </a:r>
            <a:r>
              <a:rPr lang="zh-CN" altLang="en-US" dirty="0">
                <a:solidFill>
                  <a:srgbClr val="FF0000"/>
                </a:solidFill>
                <a:latin typeface="STXinwei" charset="-122"/>
                <a:ea typeface="STXinwei" charset="-122"/>
                <a:cs typeface="STXinwei" charset="-122"/>
              </a:rPr>
              <a:t>指令的机器代码是什么呢？</a:t>
            </a:r>
            <a:endParaRPr lang="en-US" altLang="zh-CN" dirty="0">
              <a:solidFill>
                <a:srgbClr val="FF0000"/>
              </a:solidFill>
              <a:latin typeface="STXinwei" charset="-122"/>
              <a:ea typeface="STXinwei" charset="-122"/>
              <a:cs typeface="STXinwei" charset="-122"/>
            </a:endParaRPr>
          </a:p>
        </p:txBody>
      </p:sp>
      <p:pic>
        <p:nvPicPr>
          <p:cNvPr id="4137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4508500"/>
            <a:ext cx="846328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2774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4931">
                                            <p:txEl>
                                              <p:pRg st="5" end="5"/>
                                            </p:txEl>
                                          </p:spTgt>
                                        </p:tgtEl>
                                        <p:attrNameLst>
                                          <p:attrName>style.visibility</p:attrName>
                                        </p:attrNameLst>
                                      </p:cBhvr>
                                      <p:to>
                                        <p:strVal val="visible"/>
                                      </p:to>
                                    </p:set>
                                    <p:animEffect transition="in" filter="blinds(horizontal)">
                                      <p:cBhvr>
                                        <p:cTn id="7" dur="500"/>
                                        <p:tgtEl>
                                          <p:spTgt spid="124931">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3702"/>
                                        </p:tgtEl>
                                        <p:attrNameLst>
                                          <p:attrName>style.visibility</p:attrName>
                                        </p:attrNameLst>
                                      </p:cBhvr>
                                      <p:to>
                                        <p:strVal val="visible"/>
                                      </p:to>
                                    </p:set>
                                    <p:animEffect transition="in" filter="blinds(horizontal)">
                                      <p:cBhvr>
                                        <p:cTn id="12" dur="500"/>
                                        <p:tgtEl>
                                          <p:spTgt spid="413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395536" y="151805"/>
            <a:ext cx="8174037" cy="461665"/>
          </a:xfrm>
          <a:prstGeom prst="rect">
            <a:avLst/>
          </a:prstGeom>
        </p:spPr>
        <p:txBody>
          <a:bodyPr anchor="t">
            <a:spAutoFit/>
          </a:bodyPr>
          <a:lstStyle/>
          <a:p>
            <a:pPr eaLnBrk="1" hangingPunct="1">
              <a:buFont typeface="Wingdings" charset="2"/>
              <a:buChar char="Ø"/>
            </a:pPr>
            <a:r>
              <a:rPr lang="en-US" altLang="zh-CN" sz="2400">
                <a:solidFill>
                  <a:srgbClr val="A50021"/>
                </a:solidFill>
                <a:ea typeface="微软雅黑" charset="-122"/>
              </a:rPr>
              <a:t>MIPS</a:t>
            </a:r>
            <a:r>
              <a:rPr lang="zh-CN" altLang="en-US" sz="2400">
                <a:solidFill>
                  <a:srgbClr val="A50021"/>
                </a:solidFill>
                <a:ea typeface="微软雅黑" charset="-122"/>
              </a:rPr>
              <a:t>处理器中的逻辑运算</a:t>
            </a:r>
            <a:endParaRPr lang="en-US" altLang="zh-CN" sz="2400">
              <a:solidFill>
                <a:srgbClr val="A50021"/>
              </a:solidFill>
              <a:ea typeface="微软雅黑" charset="-122"/>
            </a:endParaRPr>
          </a:p>
        </p:txBody>
      </p:sp>
      <p:sp>
        <p:nvSpPr>
          <p:cNvPr id="22531" name="Rectangle 3"/>
          <p:cNvSpPr>
            <a:spLocks noGrp="1" noChangeArrowheads="1"/>
          </p:cNvSpPr>
          <p:nvPr>
            <p:ph type="body" idx="4294967295"/>
          </p:nvPr>
        </p:nvSpPr>
        <p:spPr>
          <a:xfrm>
            <a:off x="395536" y="692943"/>
            <a:ext cx="8424863" cy="5040313"/>
          </a:xfrm>
          <a:prstGeom prst="rect">
            <a:avLst/>
          </a:prstGeom>
        </p:spPr>
        <p:txBody>
          <a:bodyPr lIns="91440" rIns="91440"/>
          <a:lstStyle/>
          <a:p>
            <a:pPr marL="266700" indent="-266700" eaLnBrk="1" hangingPunct="1"/>
            <a:r>
              <a:rPr lang="zh-CN" altLang="en-US" sz="2800" dirty="0">
                <a:latin typeface="STXinwei" charset="-122"/>
                <a:ea typeface="STXinwei" charset="-122"/>
                <a:cs typeface="STXinwei" charset="-122"/>
              </a:rPr>
              <a:t>能够对</a:t>
            </a:r>
            <a:r>
              <a:rPr lang="en-US" altLang="zh-CN" sz="2800" dirty="0">
                <a:latin typeface="STXinwei" charset="-122"/>
                <a:ea typeface="STXinwei" charset="-122"/>
                <a:cs typeface="STXinwei" charset="-122"/>
              </a:rPr>
              <a:t>“</a:t>
            </a:r>
            <a:r>
              <a:rPr lang="zh-CN" altLang="en-US" sz="2800" dirty="0">
                <a:latin typeface="STXinwei" charset="-122"/>
                <a:ea typeface="STXinwei" charset="-122"/>
                <a:cs typeface="STXinwei" charset="-122"/>
              </a:rPr>
              <a:t>位</a:t>
            </a:r>
            <a:r>
              <a:rPr lang="en-US" altLang="zh-CN" sz="2800" dirty="0">
                <a:latin typeface="STXinwei" charset="-122"/>
                <a:ea typeface="STXinwei" charset="-122"/>
                <a:cs typeface="STXinwei" charset="-122"/>
              </a:rPr>
              <a:t>”</a:t>
            </a:r>
            <a:r>
              <a:rPr lang="zh-CN" altLang="en-US" sz="2800" dirty="0">
                <a:latin typeface="STXinwei" charset="-122"/>
                <a:ea typeface="STXinwei" charset="-122"/>
                <a:cs typeface="STXinwei" charset="-122"/>
              </a:rPr>
              <a:t>进行操作的指令</a:t>
            </a:r>
            <a:r>
              <a:rPr lang="en-US" altLang="zh-CN" sz="2800" dirty="0">
                <a:latin typeface="STXinwei" charset="-122"/>
                <a:ea typeface="STXinwei" charset="-122"/>
                <a:cs typeface="STXinwei" charset="-122"/>
              </a:rPr>
              <a:t>——</a:t>
            </a:r>
            <a:r>
              <a:rPr lang="zh-CN" altLang="en-US" sz="2800" dirty="0">
                <a:solidFill>
                  <a:srgbClr val="FF0000"/>
                </a:solidFill>
                <a:latin typeface="STXinwei" charset="-122"/>
                <a:ea typeface="STXinwei" charset="-122"/>
                <a:cs typeface="STXinwei" charset="-122"/>
              </a:rPr>
              <a:t>逻辑操作</a:t>
            </a:r>
          </a:p>
          <a:p>
            <a:pPr marL="266700" indent="-266700" eaLnBrk="1" hangingPunct="1"/>
            <a:r>
              <a:rPr lang="en-US" altLang="zh-CN" sz="2800" dirty="0">
                <a:latin typeface="STXinwei" charset="-122"/>
                <a:ea typeface="STXinwei" charset="-122"/>
                <a:cs typeface="STXinwei" charset="-122"/>
              </a:rPr>
              <a:t>C</a:t>
            </a:r>
            <a:r>
              <a:rPr lang="zh-CN" altLang="en-US" sz="2800" dirty="0">
                <a:latin typeface="STXinwei" charset="-122"/>
                <a:ea typeface="STXinwei" charset="-122"/>
                <a:cs typeface="STXinwei" charset="-122"/>
              </a:rPr>
              <a:t>和</a:t>
            </a:r>
            <a:r>
              <a:rPr lang="en-US" altLang="zh-CN" sz="2800" dirty="0">
                <a:latin typeface="STXinwei" charset="-122"/>
                <a:ea typeface="STXinwei" charset="-122"/>
                <a:cs typeface="STXinwei" charset="-122"/>
              </a:rPr>
              <a:t>Java</a:t>
            </a:r>
            <a:r>
              <a:rPr lang="zh-CN" altLang="en-US" sz="2800" dirty="0">
                <a:latin typeface="STXinwei" charset="-122"/>
                <a:ea typeface="STXinwei" charset="-122"/>
                <a:cs typeface="STXinwei" charset="-122"/>
              </a:rPr>
              <a:t>中的逻辑操作与</a:t>
            </a:r>
            <a:r>
              <a:rPr lang="en-US" altLang="zh-CN" sz="2800" dirty="0">
                <a:latin typeface="STXinwei" charset="-122"/>
                <a:ea typeface="STXinwei" charset="-122"/>
                <a:cs typeface="STXinwei" charset="-122"/>
              </a:rPr>
              <a:t>MIPS</a:t>
            </a:r>
            <a:r>
              <a:rPr lang="zh-CN" altLang="en-US" sz="2800" dirty="0">
                <a:latin typeface="STXinwei" charset="-122"/>
                <a:ea typeface="STXinwei" charset="-122"/>
                <a:cs typeface="STXinwei" charset="-122"/>
              </a:rPr>
              <a:t>指令的对应关系</a:t>
            </a:r>
          </a:p>
          <a:p>
            <a:pPr marL="266700" indent="-266700" eaLnBrk="1" hangingPunct="1"/>
            <a:endParaRPr lang="zh-CN" altLang="en-US" sz="2800" dirty="0">
              <a:latin typeface="STXinwei" charset="-122"/>
              <a:ea typeface="STXinwei" charset="-122"/>
              <a:cs typeface="STXinwei" charset="-122"/>
            </a:endParaRPr>
          </a:p>
          <a:p>
            <a:pPr marL="266700" indent="-266700" eaLnBrk="1" hangingPunct="1"/>
            <a:endParaRPr lang="zh-CN" altLang="en-US" sz="2800" dirty="0">
              <a:latin typeface="STXinwei" charset="-122"/>
              <a:ea typeface="STXinwei" charset="-122"/>
              <a:cs typeface="STXinwei" charset="-122"/>
            </a:endParaRPr>
          </a:p>
          <a:p>
            <a:pPr marL="266700" indent="-266700" eaLnBrk="1" hangingPunct="1"/>
            <a:endParaRPr lang="zh-CN" altLang="en-US" sz="2800" dirty="0">
              <a:latin typeface="STXinwei" charset="-122"/>
              <a:ea typeface="STXinwei" charset="-122"/>
              <a:cs typeface="STXinwei" charset="-122"/>
            </a:endParaRPr>
          </a:p>
          <a:p>
            <a:pPr marL="266700" indent="-266700" eaLnBrk="1" hangingPunct="1"/>
            <a:endParaRPr lang="zh-CN" altLang="en-US" sz="2800" dirty="0">
              <a:latin typeface="STXinwei" charset="-122"/>
              <a:ea typeface="STXinwei" charset="-122"/>
              <a:cs typeface="STXinwei" charset="-122"/>
            </a:endParaRPr>
          </a:p>
          <a:p>
            <a:pPr marL="538163" lvl="1" indent="-271463" eaLnBrk="1" hangingPunct="1">
              <a:lnSpc>
                <a:spcPct val="100000"/>
              </a:lnSpc>
              <a:spcBef>
                <a:spcPts val="600"/>
              </a:spcBef>
            </a:pPr>
            <a:r>
              <a:rPr lang="zh-CN" altLang="en-US" sz="2400" dirty="0">
                <a:latin typeface="STXinwei" charset="-122"/>
                <a:ea typeface="STXinwei" charset="-122"/>
                <a:cs typeface="STXinwei" charset="-122"/>
              </a:rPr>
              <a:t>移位</a:t>
            </a:r>
            <a:r>
              <a:rPr lang="en-US" altLang="zh-CN" sz="2400" dirty="0">
                <a:latin typeface="STXinwei" charset="-122"/>
                <a:ea typeface="STXinwei" charset="-122"/>
                <a:cs typeface="STXinwei" charset="-122"/>
              </a:rPr>
              <a:t>(shift)</a:t>
            </a:r>
            <a:r>
              <a:rPr lang="zh-CN" altLang="en-US" sz="2400" dirty="0">
                <a:latin typeface="STXinwei" charset="-122"/>
                <a:ea typeface="STXinwei" charset="-122"/>
                <a:cs typeface="STXinwei" charset="-122"/>
              </a:rPr>
              <a:t>指令</a:t>
            </a:r>
          </a:p>
        </p:txBody>
      </p:sp>
      <p:pic>
        <p:nvPicPr>
          <p:cNvPr id="409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8" y="1701800"/>
            <a:ext cx="8607425"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8" y="4286250"/>
            <a:ext cx="87153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5750" name="AutoShape 6"/>
          <p:cNvSpPr>
            <a:spLocks noChangeArrowheads="1"/>
          </p:cNvSpPr>
          <p:nvPr/>
        </p:nvSpPr>
        <p:spPr bwMode="auto">
          <a:xfrm>
            <a:off x="7235825" y="3357563"/>
            <a:ext cx="1836738" cy="865187"/>
          </a:xfrm>
          <a:prstGeom prst="wedgeRoundRectCallout">
            <a:avLst>
              <a:gd name="adj1" fmla="val -75347"/>
              <a:gd name="adj2" fmla="val 57116"/>
              <a:gd name="adj3" fmla="val 16667"/>
            </a:avLst>
          </a:prstGeom>
          <a:solidFill>
            <a:srgbClr val="FFFF00"/>
          </a:solidFill>
          <a:ln w="9525">
            <a:solidFill>
              <a:srgbClr val="D5EDEF"/>
            </a:solidFill>
            <a:miter lim="800000"/>
            <a:headEnd/>
            <a:tailEnd/>
          </a:ln>
        </p:spPr>
        <p:txBody>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lnSpc>
                <a:spcPct val="100000"/>
              </a:lnSpc>
              <a:spcBef>
                <a:spcPct val="0"/>
              </a:spcBef>
              <a:buFontTx/>
              <a:buNone/>
            </a:pPr>
            <a:r>
              <a:rPr lang="en-US" altLang="zh-CN" sz="2400"/>
              <a:t>shamt</a:t>
            </a:r>
            <a:r>
              <a:rPr lang="zh-CN" altLang="en-US" sz="2400"/>
              <a:t>：用作移位量</a:t>
            </a:r>
          </a:p>
        </p:txBody>
      </p:sp>
      <p:sp>
        <p:nvSpPr>
          <p:cNvPr id="125961" name="Rectangle 9"/>
          <p:cNvSpPr>
            <a:spLocks noChangeArrowheads="1"/>
          </p:cNvSpPr>
          <p:nvPr/>
        </p:nvSpPr>
        <p:spPr bwMode="auto">
          <a:xfrm>
            <a:off x="460375" y="4978400"/>
            <a:ext cx="81375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10000"/>
              </a:lnSpc>
              <a:spcBef>
                <a:spcPct val="20000"/>
              </a:spcBef>
              <a:buFont typeface="Wingdings" charset="2"/>
              <a:buChar char="p"/>
              <a:defRPr sz="3200" b="1">
                <a:solidFill>
                  <a:schemeClr val="tx1"/>
                </a:solidFill>
                <a:latin typeface="Times New Roman" charset="0"/>
                <a:ea typeface="华文新魏" charset="-122"/>
              </a:defRPr>
            </a:lvl1pPr>
            <a:lvl2pPr marL="625475" indent="-26670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984250" indent="-2667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lvl="1" eaLnBrk="1" hangingPunct="1">
              <a:lnSpc>
                <a:spcPct val="100000"/>
              </a:lnSpc>
              <a:spcBef>
                <a:spcPct val="0"/>
              </a:spcBef>
            </a:pPr>
            <a:r>
              <a:rPr lang="zh-CN" altLang="en-US" sz="2400" dirty="0"/>
              <a:t>位操作指令</a:t>
            </a:r>
          </a:p>
          <a:p>
            <a:pPr lvl="2" eaLnBrk="1" hangingPunct="1">
              <a:lnSpc>
                <a:spcPct val="100000"/>
              </a:lnSpc>
              <a:spcBef>
                <a:spcPct val="0"/>
              </a:spcBef>
            </a:pPr>
            <a:r>
              <a:rPr lang="en-US" altLang="zh-CN" sz="2200" dirty="0"/>
              <a:t>AND</a:t>
            </a:r>
            <a:r>
              <a:rPr lang="zh-CN" altLang="en-US" sz="2200" dirty="0"/>
              <a:t>：按位“与” 操作</a:t>
            </a:r>
          </a:p>
          <a:p>
            <a:pPr lvl="2" eaLnBrk="1" hangingPunct="1">
              <a:lnSpc>
                <a:spcPct val="100000"/>
              </a:lnSpc>
              <a:spcBef>
                <a:spcPct val="0"/>
              </a:spcBef>
            </a:pPr>
            <a:r>
              <a:rPr lang="en-US" altLang="zh-CN" sz="2200" dirty="0"/>
              <a:t>OR</a:t>
            </a:r>
            <a:r>
              <a:rPr lang="zh-CN" altLang="en-US" sz="2200" dirty="0"/>
              <a:t>：按位“或”操作</a:t>
            </a:r>
          </a:p>
          <a:p>
            <a:pPr lvl="2" eaLnBrk="1" hangingPunct="1">
              <a:lnSpc>
                <a:spcPct val="100000"/>
              </a:lnSpc>
              <a:spcBef>
                <a:spcPct val="0"/>
              </a:spcBef>
            </a:pPr>
            <a:r>
              <a:rPr lang="en-US" altLang="zh-CN" sz="2200" dirty="0"/>
              <a:t>NOT(</a:t>
            </a:r>
            <a:r>
              <a:rPr lang="zh-CN" altLang="en-US" sz="2200" dirty="0"/>
              <a:t>单目操作数</a:t>
            </a:r>
            <a:r>
              <a:rPr lang="en-US" altLang="zh-CN" sz="2200" dirty="0"/>
              <a:t>)</a:t>
            </a:r>
            <a:r>
              <a:rPr lang="zh-CN" altLang="en-US" sz="2200" dirty="0"/>
              <a:t>：按位“非”操作</a:t>
            </a:r>
          </a:p>
          <a:p>
            <a:pPr lvl="2" eaLnBrk="1" hangingPunct="1">
              <a:lnSpc>
                <a:spcPct val="100000"/>
              </a:lnSpc>
              <a:spcBef>
                <a:spcPct val="0"/>
              </a:spcBef>
            </a:pPr>
            <a:r>
              <a:rPr lang="en-US" altLang="zh-CN" sz="2200" dirty="0"/>
              <a:t>NOR(</a:t>
            </a:r>
            <a:r>
              <a:rPr lang="zh-CN" altLang="en-US" sz="2200" dirty="0"/>
              <a:t>双目操作数</a:t>
            </a:r>
            <a:r>
              <a:rPr lang="en-US" altLang="zh-CN" sz="2200" dirty="0"/>
              <a:t>)</a:t>
            </a:r>
            <a:r>
              <a:rPr lang="zh-CN" altLang="en-US" sz="2200" dirty="0"/>
              <a:t>：按位“或非”操作</a:t>
            </a:r>
          </a:p>
        </p:txBody>
      </p:sp>
    </p:spTree>
    <p:extLst>
      <p:ext uri="{BB962C8B-B14F-4D97-AF65-F5344CB8AC3E}">
        <p14:creationId xmlns:p14="http://schemas.microsoft.com/office/powerpoint/2010/main" val="33854265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5750"/>
                                        </p:tgtEl>
                                        <p:attrNameLst>
                                          <p:attrName>style.visibility</p:attrName>
                                        </p:attrNameLst>
                                      </p:cBhvr>
                                      <p:to>
                                        <p:strVal val="visible"/>
                                      </p:to>
                                    </p:set>
                                    <p:animEffect transition="in" filter="blinds(horizontal)">
                                      <p:cBhvr>
                                        <p:cTn id="7" dur="500"/>
                                        <p:tgtEl>
                                          <p:spTgt spid="4157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5961"/>
                                        </p:tgtEl>
                                        <p:attrNameLst>
                                          <p:attrName>style.visibility</p:attrName>
                                        </p:attrNameLst>
                                      </p:cBhvr>
                                      <p:to>
                                        <p:strVal val="visible"/>
                                      </p:to>
                                    </p:set>
                                    <p:animEffect transition="in" filter="blinds(horizontal)">
                                      <p:cBhvr>
                                        <p:cTn id="12" dur="500"/>
                                        <p:tgtEl>
                                          <p:spTgt spid="125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50" grpId="0" animBg="1"/>
      <p:bldP spid="12596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AutoShape 6" descr="http://fzone.oushinet.com/bbs/data/attachment/forum/201405/16/051142lrtiydwxrn1xz0lw.jpg"/>
          <p:cNvSpPr>
            <a:spLocks noChangeAspect="1" noChangeArrowheads="1"/>
          </p:cNvSpPr>
          <p:nvPr/>
        </p:nvSpPr>
        <p:spPr bwMode="auto">
          <a:xfrm>
            <a:off x="-72638" y="-613252"/>
            <a:ext cx="228631" cy="22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sz="1800"/>
          </a:p>
        </p:txBody>
      </p:sp>
      <p:pic>
        <p:nvPicPr>
          <p:cNvPr id="65539" name="图片 10" descr="01300000173424121592781692531_s.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1320" y="1453496"/>
            <a:ext cx="1102662" cy="1428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Box 14"/>
          <p:cNvSpPr txBox="1">
            <a:spLocks noChangeArrowheads="1"/>
          </p:cNvSpPr>
          <p:nvPr/>
        </p:nvSpPr>
        <p:spPr bwMode="auto">
          <a:xfrm>
            <a:off x="435826" y="2870525"/>
            <a:ext cx="160040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1500">
                <a:solidFill>
                  <a:schemeClr val="tx1"/>
                </a:solidFill>
                <a:latin typeface="微软雅黑" charset="-122"/>
                <a:ea typeface="微软雅黑" charset="-122"/>
              </a:rPr>
              <a:t>Prof. Kahan</a:t>
            </a:r>
            <a:endParaRPr lang="zh-CN" altLang="en-US" sz="1500">
              <a:solidFill>
                <a:schemeClr val="tx1"/>
              </a:solidFill>
              <a:latin typeface="微软雅黑" charset="-122"/>
              <a:ea typeface="微软雅黑" charset="-122"/>
            </a:endParaRPr>
          </a:p>
        </p:txBody>
      </p:sp>
      <p:sp>
        <p:nvSpPr>
          <p:cNvPr id="65552" name="TextBox 17"/>
          <p:cNvSpPr txBox="1">
            <a:spLocks noChangeArrowheads="1"/>
          </p:cNvSpPr>
          <p:nvPr/>
        </p:nvSpPr>
        <p:spPr bwMode="auto">
          <a:xfrm>
            <a:off x="2030281" y="2877669"/>
            <a:ext cx="7453092" cy="43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ts val="2850"/>
              </a:lnSpc>
              <a:buFont typeface="Wingdings" charset="2"/>
              <a:buChar char="Ø"/>
            </a:pPr>
            <a:r>
              <a:rPr lang="zh-CN" altLang="en-US" sz="2000">
                <a:solidFill>
                  <a:srgbClr val="0000BF"/>
                </a:solidFill>
                <a:latin typeface="微软雅黑" charset="-122"/>
                <a:ea typeface="微软雅黑" charset="-122"/>
              </a:rPr>
              <a:t>阶码</a:t>
            </a:r>
            <a:r>
              <a:rPr lang="en-US" altLang="zh-CN" sz="2000" dirty="0">
                <a:solidFill>
                  <a:srgbClr val="0000BF"/>
                </a:solidFill>
                <a:latin typeface="微软雅黑" charset="-122"/>
                <a:ea typeface="微软雅黑" charset="-122"/>
              </a:rPr>
              <a:t>/</a:t>
            </a:r>
            <a:r>
              <a:rPr lang="zh-CN" altLang="en-US" sz="2000" dirty="0">
                <a:solidFill>
                  <a:srgbClr val="0000BF"/>
                </a:solidFill>
                <a:latin typeface="微软雅黑" charset="-122"/>
                <a:ea typeface="微软雅黑" charset="-122"/>
              </a:rPr>
              <a:t>指数</a:t>
            </a:r>
            <a:r>
              <a:rPr lang="en-US" altLang="zh-CN" sz="2000" dirty="0">
                <a:solidFill>
                  <a:srgbClr val="0000BF"/>
                </a:solidFill>
                <a:latin typeface="微软雅黑" charset="-122"/>
                <a:ea typeface="微软雅黑" charset="-122"/>
              </a:rPr>
              <a:t>e</a:t>
            </a:r>
            <a:r>
              <a:rPr lang="zh-CN" altLang="en-US" sz="2000" dirty="0">
                <a:solidFill>
                  <a:srgbClr val="0000BF"/>
                </a:solidFill>
                <a:latin typeface="微软雅黑" charset="-122"/>
                <a:ea typeface="微软雅黑" charset="-122"/>
              </a:rPr>
              <a:t>：移码</a:t>
            </a:r>
            <a:endParaRPr lang="en-US" altLang="zh-CN" sz="2000" dirty="0">
              <a:solidFill>
                <a:srgbClr val="0000BF"/>
              </a:solidFill>
              <a:latin typeface="微软雅黑" charset="-122"/>
              <a:ea typeface="微软雅黑" charset="-122"/>
            </a:endParaRPr>
          </a:p>
        </p:txBody>
      </p:sp>
      <p:sp>
        <p:nvSpPr>
          <p:cNvPr id="64529" name="AutoShape 23"/>
          <p:cNvSpPr>
            <a:spLocks noChangeArrowheads="1"/>
          </p:cNvSpPr>
          <p:nvPr/>
        </p:nvSpPr>
        <p:spPr bwMode="auto">
          <a:xfrm>
            <a:off x="4940547" y="2761183"/>
            <a:ext cx="4095949" cy="955849"/>
          </a:xfrm>
          <a:prstGeom prst="wedgeRoundRectCallout">
            <a:avLst>
              <a:gd name="adj1" fmla="val -57036"/>
              <a:gd name="adj2" fmla="val -1323"/>
              <a:gd name="adj3" fmla="val 16667"/>
            </a:avLst>
          </a:prstGeom>
          <a:solidFill>
            <a:srgbClr val="0000BF"/>
          </a:solidFill>
          <a:ln w="38100">
            <a:solidFill>
              <a:schemeClr val="bg1"/>
            </a:solidFill>
            <a:miter lim="800000"/>
            <a:headEnd/>
            <a:tailEnd/>
          </a:ln>
          <a:effectLst>
            <a:outerShdw blurRad="40000" dist="20000" dir="5400000" rotWithShape="0">
              <a:srgbClr val="000000">
                <a:alpha val="37999"/>
              </a:srgbClr>
            </a:outerShdw>
          </a:effec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buSzPct val="80000"/>
            </a:pPr>
            <a:r>
              <a:rPr lang="zh-CN" altLang="en-US" sz="1800" dirty="0">
                <a:solidFill>
                  <a:schemeClr val="bg1"/>
                </a:solidFill>
                <a:latin typeface="微软雅黑" charset="-122"/>
                <a:ea typeface="微软雅黑" charset="-122"/>
              </a:rPr>
              <a:t>将每一个数值加上一个偏置常数，当编码位数为 </a:t>
            </a:r>
            <a:r>
              <a:rPr lang="en-US" altLang="zh-CN" sz="1800" dirty="0">
                <a:solidFill>
                  <a:schemeClr val="bg1"/>
                </a:solidFill>
                <a:latin typeface="微软雅黑" charset="-122"/>
                <a:ea typeface="微软雅黑" charset="-122"/>
              </a:rPr>
              <a:t>n</a:t>
            </a:r>
            <a:r>
              <a:rPr lang="zh-CN" altLang="en-US" sz="1800" dirty="0">
                <a:solidFill>
                  <a:schemeClr val="bg1"/>
                </a:solidFill>
                <a:latin typeface="微软雅黑" charset="-122"/>
                <a:ea typeface="微软雅黑" charset="-122"/>
              </a:rPr>
              <a:t>时，通常</a:t>
            </a:r>
            <a:r>
              <a:rPr lang="en-US" altLang="zh-CN" sz="1800" dirty="0">
                <a:solidFill>
                  <a:schemeClr val="bg1"/>
                </a:solidFill>
                <a:latin typeface="微软雅黑" charset="-122"/>
                <a:ea typeface="微软雅黑" charset="-122"/>
              </a:rPr>
              <a:t>bias</a:t>
            </a:r>
            <a:r>
              <a:rPr lang="zh-CN" altLang="en-US" sz="1800" dirty="0">
                <a:solidFill>
                  <a:schemeClr val="bg1"/>
                </a:solidFill>
                <a:latin typeface="微软雅黑" charset="-122"/>
                <a:ea typeface="微软雅黑" charset="-122"/>
              </a:rPr>
              <a:t>取 </a:t>
            </a:r>
            <a:r>
              <a:rPr lang="en-US" altLang="zh-CN" sz="1800" dirty="0">
                <a:solidFill>
                  <a:schemeClr val="bg1"/>
                </a:solidFill>
                <a:latin typeface="微软雅黑" charset="-122"/>
                <a:ea typeface="微软雅黑" charset="-122"/>
              </a:rPr>
              <a:t>2</a:t>
            </a:r>
            <a:r>
              <a:rPr lang="en-US" altLang="zh-CN" sz="1800" baseline="30000" dirty="0">
                <a:solidFill>
                  <a:schemeClr val="bg1"/>
                </a:solidFill>
                <a:latin typeface="微软雅黑" charset="-122"/>
                <a:ea typeface="微软雅黑" charset="-122"/>
              </a:rPr>
              <a:t>n-1</a:t>
            </a:r>
            <a:r>
              <a:rPr lang="en-US" altLang="zh-CN" sz="1800" dirty="0">
                <a:solidFill>
                  <a:schemeClr val="bg1"/>
                </a:solidFill>
                <a:latin typeface="微软雅黑" charset="-122"/>
                <a:ea typeface="微软雅黑" charset="-122"/>
              </a:rPr>
              <a:t>-1</a:t>
            </a:r>
            <a:r>
              <a:rPr lang="zh-CN" altLang="en-US" sz="1800" dirty="0">
                <a:solidFill>
                  <a:schemeClr val="bg1"/>
                </a:solidFill>
                <a:latin typeface="微软雅黑" charset="-122"/>
                <a:ea typeface="微软雅黑" charset="-122"/>
              </a:rPr>
              <a:t>，</a:t>
            </a:r>
            <a:r>
              <a:rPr lang="en-US" altLang="zh-CN" sz="1800" dirty="0">
                <a:solidFill>
                  <a:schemeClr val="bg1"/>
                </a:solidFill>
                <a:latin typeface="微软雅黑" charset="-122"/>
                <a:ea typeface="微软雅黑" charset="-122"/>
              </a:rPr>
              <a:t>but</a:t>
            </a:r>
            <a:r>
              <a:rPr lang="zh-CN" altLang="en-US" sz="1800" dirty="0">
                <a:solidFill>
                  <a:schemeClr val="bg1"/>
                </a:solidFill>
                <a:latin typeface="微软雅黑" charset="-122"/>
                <a:ea typeface="微软雅黑" charset="-122"/>
              </a:rPr>
              <a:t> </a:t>
            </a:r>
            <a:r>
              <a:rPr lang="en-US" altLang="zh-CN" sz="1800" dirty="0">
                <a:solidFill>
                  <a:schemeClr val="bg1"/>
                </a:solidFill>
                <a:latin typeface="微软雅黑" charset="-122"/>
                <a:ea typeface="微软雅黑" charset="-122"/>
              </a:rPr>
              <a:t>IEEE</a:t>
            </a:r>
            <a:r>
              <a:rPr lang="zh-CN" altLang="en-US" sz="1800" dirty="0">
                <a:solidFill>
                  <a:schemeClr val="bg1"/>
                </a:solidFill>
                <a:latin typeface="微软雅黑" charset="-122"/>
                <a:ea typeface="微软雅黑" charset="-122"/>
              </a:rPr>
              <a:t> </a:t>
            </a:r>
            <a:r>
              <a:rPr lang="en-US" altLang="zh-CN" sz="1800" dirty="0">
                <a:solidFill>
                  <a:schemeClr val="bg1"/>
                </a:solidFill>
                <a:latin typeface="微软雅黑" charset="-122"/>
                <a:ea typeface="微软雅黑" charset="-122"/>
              </a:rPr>
              <a:t>754</a:t>
            </a:r>
            <a:r>
              <a:rPr lang="zh-CN" altLang="en-US" sz="1800" dirty="0">
                <a:solidFill>
                  <a:schemeClr val="bg1"/>
                </a:solidFill>
                <a:latin typeface="微软雅黑" charset="-122"/>
                <a:ea typeface="微软雅黑" charset="-122"/>
              </a:rPr>
              <a:t>的阶码不同</a:t>
            </a:r>
          </a:p>
        </p:txBody>
      </p:sp>
      <p:sp>
        <p:nvSpPr>
          <p:cNvPr id="19" name="矩形 18"/>
          <p:cNvSpPr>
            <a:spLocks noChangeArrowheads="1"/>
          </p:cNvSpPr>
          <p:nvPr/>
        </p:nvSpPr>
        <p:spPr bwMode="auto">
          <a:xfrm>
            <a:off x="2138800" y="3607856"/>
            <a:ext cx="711372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b="1">
                <a:solidFill>
                  <a:srgbClr val="FF0000"/>
                </a:solidFill>
                <a:latin typeface="Times New Roman" charset="0"/>
                <a:ea typeface="黑体" charset="-122"/>
              </a:defRPr>
            </a:lvl1pPr>
            <a:lvl2pPr marL="798513" indent="-34290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1">
              <a:lnSpc>
                <a:spcPct val="150000"/>
              </a:lnSpc>
              <a:buFont typeface="Arial" charset="0"/>
              <a:buChar char="•"/>
            </a:pPr>
            <a:r>
              <a:rPr lang="zh-CN" altLang="en-US" sz="2000" dirty="0">
                <a:solidFill>
                  <a:schemeClr val="tx1"/>
                </a:solidFill>
                <a:latin typeface="微软雅黑" charset="-122"/>
                <a:ea typeface="微软雅黑" charset="-122"/>
              </a:rPr>
              <a:t>偏置常数为：</a:t>
            </a:r>
            <a:r>
              <a:rPr lang="en-US" altLang="zh-CN" sz="2000" dirty="0">
                <a:solidFill>
                  <a:schemeClr val="tx1"/>
                </a:solidFill>
                <a:latin typeface="微软雅黑" charset="-122"/>
                <a:ea typeface="微软雅黑" charset="-122"/>
              </a:rPr>
              <a:t>127</a:t>
            </a:r>
            <a:r>
              <a:rPr lang="zh-CN" altLang="en-US" sz="2000" dirty="0">
                <a:solidFill>
                  <a:schemeClr val="tx1"/>
                </a:solidFill>
                <a:latin typeface="微软雅黑" charset="-122"/>
                <a:ea typeface="微软雅黑" charset="-122"/>
              </a:rPr>
              <a:t>（单精度</a:t>
            </a:r>
            <a:r>
              <a:rPr lang="en-US" altLang="zh-CN" sz="2000" dirty="0">
                <a:solidFill>
                  <a:schemeClr val="tx1"/>
                </a:solidFill>
                <a:latin typeface="微软雅黑" charset="-122"/>
                <a:ea typeface="微软雅黑" charset="-122"/>
              </a:rPr>
              <a:t>SP)</a:t>
            </a:r>
            <a:r>
              <a:rPr lang="zh-CN" altLang="en-US" sz="2000" dirty="0">
                <a:solidFill>
                  <a:schemeClr val="tx1"/>
                </a:solidFill>
                <a:latin typeface="微软雅黑" charset="-122"/>
                <a:ea typeface="微软雅黑" charset="-122"/>
              </a:rPr>
              <a:t>；</a:t>
            </a:r>
            <a:r>
              <a:rPr lang="en-US" altLang="zh-CN" sz="2000" dirty="0">
                <a:solidFill>
                  <a:schemeClr val="tx1"/>
                </a:solidFill>
                <a:latin typeface="微软雅黑" charset="-122"/>
                <a:ea typeface="微软雅黑" charset="-122"/>
              </a:rPr>
              <a:t>1023</a:t>
            </a:r>
            <a:r>
              <a:rPr lang="zh-CN" altLang="en-US" sz="2000" dirty="0">
                <a:solidFill>
                  <a:schemeClr val="tx1"/>
                </a:solidFill>
                <a:latin typeface="微软雅黑" charset="-122"/>
                <a:ea typeface="微软雅黑" charset="-122"/>
              </a:rPr>
              <a:t>（双精度</a:t>
            </a:r>
            <a:r>
              <a:rPr lang="en-US" altLang="zh-CN" sz="2000" dirty="0">
                <a:solidFill>
                  <a:schemeClr val="tx1"/>
                </a:solidFill>
                <a:latin typeface="微软雅黑" charset="-122"/>
                <a:ea typeface="微软雅黑" charset="-122"/>
              </a:rPr>
              <a:t>DP</a:t>
            </a:r>
            <a:r>
              <a:rPr lang="zh-CN" altLang="en-US" sz="2000" dirty="0">
                <a:solidFill>
                  <a:schemeClr val="tx1"/>
                </a:solidFill>
                <a:latin typeface="微软雅黑" charset="-122"/>
                <a:ea typeface="微软雅黑" charset="-122"/>
              </a:rPr>
              <a:t>）</a:t>
            </a:r>
            <a:endParaRPr lang="en-US" altLang="zh-CN" sz="2000" dirty="0">
              <a:solidFill>
                <a:schemeClr val="tx1"/>
              </a:solidFill>
              <a:latin typeface="微软雅黑" charset="-122"/>
            </a:endParaRPr>
          </a:p>
          <a:p>
            <a:pPr lvl="1">
              <a:lnSpc>
                <a:spcPct val="150000"/>
              </a:lnSpc>
              <a:buFont typeface="Arial" charset="0"/>
              <a:buChar char="•"/>
            </a:pPr>
            <a:r>
              <a:rPr lang="zh-CN" altLang="en-US" sz="2000" dirty="0">
                <a:solidFill>
                  <a:schemeClr val="tx1"/>
                </a:solidFill>
                <a:latin typeface="微软雅黑" charset="-122"/>
                <a:ea typeface="微软雅黑" charset="-122"/>
              </a:rPr>
              <a:t>单精度规格化数阶码范围为</a:t>
            </a:r>
            <a:r>
              <a:rPr lang="en-US" altLang="zh-CN" sz="2000" dirty="0">
                <a:solidFill>
                  <a:schemeClr val="tx1"/>
                </a:solidFill>
                <a:latin typeface="微软雅黑" charset="-122"/>
                <a:ea typeface="微软雅黑" charset="-122"/>
              </a:rPr>
              <a:t>0000 0001 (-126) ~ 11111110 (127)</a:t>
            </a:r>
          </a:p>
        </p:txBody>
      </p:sp>
      <p:sp>
        <p:nvSpPr>
          <p:cNvPr id="3" name="圆角矩形标注 2"/>
          <p:cNvSpPr>
            <a:spLocks noChangeArrowheads="1"/>
          </p:cNvSpPr>
          <p:nvPr/>
        </p:nvSpPr>
        <p:spPr bwMode="auto">
          <a:xfrm>
            <a:off x="245301" y="4379243"/>
            <a:ext cx="2364889" cy="865697"/>
          </a:xfrm>
          <a:prstGeom prst="wedgeRoundRectCallout">
            <a:avLst>
              <a:gd name="adj1" fmla="val -11347"/>
              <a:gd name="adj2" fmla="val -195162"/>
              <a:gd name="adj3" fmla="val 16667"/>
            </a:avLst>
          </a:prstGeom>
          <a:solidFill>
            <a:srgbClr val="00B050"/>
          </a:solidFill>
          <a:ln w="38100">
            <a:solidFill>
              <a:schemeClr val="bg1"/>
            </a:solidFill>
            <a:miter lim="800000"/>
            <a:headEnd/>
            <a:tailEnd/>
          </a:ln>
          <a:effectLst>
            <a:outerShdw blurRad="40000" dist="20000" dir="5400000" rotWithShape="0">
              <a:srgbClr val="000000">
                <a:alpha val="37999"/>
              </a:srgbClr>
            </a:outerShdw>
          </a:effectLst>
        </p:spPr>
        <p:txBody>
          <a:bodyPr anchor="ctr"/>
          <a:lstStyle/>
          <a:p>
            <a:pPr algn="ctr">
              <a:defRPr/>
            </a:pPr>
            <a:r>
              <a:rPr lang="zh-CN" altLang="en-US" sz="2100" dirty="0">
                <a:solidFill>
                  <a:srgbClr val="FFFF00"/>
                </a:solidFill>
                <a:ea typeface="华文新魏" charset="0"/>
                <a:cs typeface="Arial" charset="0"/>
              </a:rPr>
              <a:t>全</a:t>
            </a:r>
            <a:r>
              <a:rPr lang="en-US" altLang="zh-CN" sz="2100" dirty="0">
                <a:solidFill>
                  <a:srgbClr val="FFFF00"/>
                </a:solidFill>
                <a:ea typeface="华文新魏" charset="0"/>
                <a:cs typeface="Arial" charset="0"/>
              </a:rPr>
              <a:t>0/</a:t>
            </a:r>
            <a:r>
              <a:rPr lang="zh-CN" altLang="en-US" sz="2100" dirty="0">
                <a:solidFill>
                  <a:srgbClr val="FFFF00"/>
                </a:solidFill>
                <a:ea typeface="华文新魏" charset="0"/>
                <a:cs typeface="Arial" charset="0"/>
              </a:rPr>
              <a:t>全</a:t>
            </a:r>
            <a:r>
              <a:rPr lang="en-US" altLang="zh-CN" sz="2100" dirty="0">
                <a:solidFill>
                  <a:srgbClr val="FFFF00"/>
                </a:solidFill>
                <a:ea typeface="华文新魏" charset="0"/>
                <a:cs typeface="Arial" charset="0"/>
              </a:rPr>
              <a:t>1</a:t>
            </a:r>
            <a:r>
              <a:rPr lang="zh-CN" altLang="en-US" sz="2100" dirty="0">
                <a:solidFill>
                  <a:srgbClr val="FFFF00"/>
                </a:solidFill>
                <a:ea typeface="华文新魏" charset="0"/>
                <a:cs typeface="Arial" charset="0"/>
              </a:rPr>
              <a:t>编码</a:t>
            </a:r>
            <a:r>
              <a:rPr lang="zh-CN" altLang="en-US" sz="2100" dirty="0">
                <a:solidFill>
                  <a:schemeClr val="bg1"/>
                </a:solidFill>
                <a:ea typeface="华文新魏" charset="0"/>
                <a:cs typeface="Arial" charset="0"/>
              </a:rPr>
              <a:t>用来表示特殊的值！</a:t>
            </a:r>
          </a:p>
        </p:txBody>
      </p:sp>
      <p:sp>
        <p:nvSpPr>
          <p:cNvPr id="14" name="Rectangle 2"/>
          <p:cNvSpPr>
            <a:spLocks noGrp="1" noChangeArrowheads="1"/>
          </p:cNvSpPr>
          <p:nvPr>
            <p:ph type="title"/>
          </p:nvPr>
        </p:nvSpPr>
        <p:spPr bwMode="auto">
          <a:xfrm>
            <a:off x="-180528" y="116633"/>
            <a:ext cx="9073008" cy="4320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700" b="1" dirty="0">
                <a:latin typeface="微软雅黑" charset="-122"/>
              </a:rPr>
              <a:t>回顾</a:t>
            </a:r>
            <a:r>
              <a:rPr lang="en-US" altLang="zh-CN" sz="2700" b="1" dirty="0">
                <a:latin typeface="微软雅黑" charset="-122"/>
              </a:rPr>
              <a:t>——2.4.3 </a:t>
            </a:r>
            <a:r>
              <a:rPr lang="zh-CN" altLang="en-US" sz="2700" b="1" dirty="0">
                <a:latin typeface="微软雅黑" charset="-122"/>
              </a:rPr>
              <a:t>数值数据的浮点表示</a:t>
            </a:r>
            <a:r>
              <a:rPr lang="en-US" altLang="zh-CN" sz="2700" b="1" dirty="0">
                <a:latin typeface="微软雅黑" charset="-122"/>
              </a:rPr>
              <a:t>——IEEE</a:t>
            </a:r>
            <a:r>
              <a:rPr lang="zh-CN" altLang="en-US" sz="2700" b="1" dirty="0">
                <a:latin typeface="微软雅黑" charset="-122"/>
              </a:rPr>
              <a:t> </a:t>
            </a:r>
            <a:r>
              <a:rPr lang="en-US" altLang="zh-CN" sz="2700" b="1" dirty="0">
                <a:latin typeface="微软雅黑" charset="-122"/>
              </a:rPr>
              <a:t>754</a:t>
            </a:r>
            <a:br>
              <a:rPr lang="en-US" altLang="zh-CN" sz="2700" b="1" dirty="0">
                <a:latin typeface="微软雅黑" charset="-122"/>
              </a:rPr>
            </a:br>
            <a:r>
              <a:rPr lang="en-US" altLang="zh-CN" sz="2800" dirty="0">
                <a:latin typeface="微软雅黑" charset="-122"/>
                <a:ea typeface="微软雅黑" charset="-122"/>
              </a:rPr>
              <a:t> </a:t>
            </a:r>
            <a:r>
              <a:rPr lang="en-US" altLang="zh-CN" sz="2000" dirty="0">
                <a:latin typeface="微软雅黑" charset="-122"/>
                <a:ea typeface="微软雅黑" charset="-122"/>
              </a:rPr>
              <a:t>Review—— Float point representation</a:t>
            </a:r>
            <a:r>
              <a:rPr lang="en-US" altLang="zh-CN" sz="2000" dirty="0">
                <a:latin typeface="微软雅黑" charset="-122"/>
              </a:rPr>
              <a:t> ——IEEE754</a:t>
            </a:r>
            <a:endParaRPr lang="en-US" altLang="zh-CN" sz="2000" b="1" dirty="0">
              <a:latin typeface="微软雅黑" charset="-122"/>
            </a:endParaRPr>
          </a:p>
        </p:txBody>
      </p:sp>
      <p:sp>
        <p:nvSpPr>
          <p:cNvPr id="5" name="矩形 4"/>
          <p:cNvSpPr/>
          <p:nvPr/>
        </p:nvSpPr>
        <p:spPr>
          <a:xfrm>
            <a:off x="1820006" y="5661248"/>
            <a:ext cx="7072474" cy="400110"/>
          </a:xfrm>
          <a:prstGeom prst="rect">
            <a:avLst/>
          </a:prstGeom>
        </p:spPr>
        <p:txBody>
          <a:bodyPr wrap="square">
            <a:spAutoFit/>
          </a:bodyPr>
          <a:lstStyle/>
          <a:p>
            <a:r>
              <a:rPr lang="zh-CN" altLang="en-US" sz="2000" dirty="0">
                <a:latin typeface="微软雅黑" charset="-122"/>
                <a:ea typeface="微软雅黑" charset="-122"/>
              </a:rPr>
              <a:t>单精度</a:t>
            </a:r>
            <a:r>
              <a:rPr lang="en-US" altLang="zh-CN" sz="2000" dirty="0">
                <a:latin typeface="微软雅黑" charset="-122"/>
                <a:ea typeface="微软雅黑" charset="-122"/>
              </a:rPr>
              <a:t>SP:</a:t>
            </a:r>
            <a:r>
              <a:rPr lang="zh-CN" altLang="en-US" sz="2000" dirty="0">
                <a:latin typeface="微软雅黑" charset="-122"/>
                <a:ea typeface="微软雅黑" charset="-122"/>
              </a:rPr>
              <a:t> </a:t>
            </a:r>
            <a:r>
              <a:rPr lang="en-US" altLang="zh-CN" sz="2000" dirty="0">
                <a:latin typeface="微软雅黑" charset="-122"/>
                <a:ea typeface="微软雅黑" charset="-122"/>
              </a:rPr>
              <a:t>Single</a:t>
            </a:r>
            <a:r>
              <a:rPr lang="zh-CN" altLang="en-US" sz="2000" dirty="0">
                <a:latin typeface="微软雅黑" charset="-122"/>
                <a:ea typeface="微软雅黑" charset="-122"/>
              </a:rPr>
              <a:t> </a:t>
            </a:r>
            <a:r>
              <a:rPr lang="en-US" altLang="zh-CN" sz="2000" dirty="0">
                <a:latin typeface="微软雅黑" charset="-122"/>
                <a:ea typeface="微软雅黑" charset="-122"/>
              </a:rPr>
              <a:t>Precision</a:t>
            </a:r>
            <a:r>
              <a:rPr lang="zh-CN" altLang="en-US" sz="2000" dirty="0">
                <a:latin typeface="微软雅黑" charset="-122"/>
                <a:ea typeface="微软雅黑" charset="-122"/>
              </a:rPr>
              <a:t>    双精度</a:t>
            </a:r>
            <a:r>
              <a:rPr lang="en-US" altLang="zh-CN" sz="2000" dirty="0">
                <a:latin typeface="微软雅黑" charset="-122"/>
                <a:ea typeface="微软雅黑" charset="-122"/>
              </a:rPr>
              <a:t>DP:</a:t>
            </a:r>
            <a:r>
              <a:rPr lang="zh-CN" altLang="en-US" sz="2000" dirty="0">
                <a:latin typeface="微软雅黑" charset="-122"/>
                <a:ea typeface="微软雅黑" charset="-122"/>
              </a:rPr>
              <a:t> </a:t>
            </a:r>
            <a:r>
              <a:rPr lang="en-US" altLang="zh-CN" sz="2000" dirty="0">
                <a:latin typeface="微软雅黑" charset="-122"/>
                <a:ea typeface="微软雅黑" charset="-122"/>
              </a:rPr>
              <a:t>Double</a:t>
            </a:r>
            <a:r>
              <a:rPr lang="zh-CN" altLang="en-US" sz="2000" dirty="0">
                <a:latin typeface="微软雅黑" charset="-122"/>
                <a:ea typeface="微软雅黑" charset="-122"/>
              </a:rPr>
              <a:t> </a:t>
            </a:r>
            <a:r>
              <a:rPr lang="en-US" altLang="zh-CN" sz="2000" dirty="0">
                <a:latin typeface="微软雅黑" charset="-122"/>
                <a:ea typeface="微软雅黑" charset="-122"/>
              </a:rPr>
              <a:t>Precision</a:t>
            </a:r>
          </a:p>
        </p:txBody>
      </p:sp>
      <p:sp>
        <p:nvSpPr>
          <p:cNvPr id="15" name="TextBox 15"/>
          <p:cNvSpPr txBox="1">
            <a:spLocks noChangeArrowheads="1"/>
          </p:cNvSpPr>
          <p:nvPr/>
        </p:nvSpPr>
        <p:spPr bwMode="auto">
          <a:xfrm>
            <a:off x="1806414" y="1412776"/>
            <a:ext cx="6544527" cy="807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ts val="2850"/>
              </a:lnSpc>
            </a:pPr>
            <a:r>
              <a:rPr lang="en-US" altLang="zh-CN" sz="2100" dirty="0">
                <a:solidFill>
                  <a:schemeClr val="tx1"/>
                </a:solidFill>
                <a:latin typeface="微软雅黑" charset="-122"/>
                <a:ea typeface="微软雅黑" charset="-122"/>
              </a:rPr>
              <a:t>1985</a:t>
            </a:r>
            <a:r>
              <a:rPr lang="zh-CN" altLang="en-US" sz="2100" dirty="0">
                <a:solidFill>
                  <a:schemeClr val="tx1"/>
                </a:solidFill>
                <a:latin typeface="微软雅黑" charset="-122"/>
                <a:ea typeface="微软雅黑" charset="-122"/>
              </a:rPr>
              <a:t>年制定了浮点数标准</a:t>
            </a:r>
            <a:r>
              <a:rPr lang="en-US" altLang="zh-CN" sz="2100" dirty="0">
                <a:solidFill>
                  <a:schemeClr val="tx1"/>
                </a:solidFill>
                <a:latin typeface="微软雅黑" charset="-122"/>
                <a:ea typeface="微软雅黑" charset="-122"/>
              </a:rPr>
              <a:t>IEEE 754</a:t>
            </a:r>
            <a:r>
              <a:rPr lang="zh-CN" altLang="en-US" sz="2100" dirty="0">
                <a:solidFill>
                  <a:schemeClr val="tx1"/>
                </a:solidFill>
                <a:latin typeface="微软雅黑" charset="-122"/>
                <a:ea typeface="微软雅黑" charset="-122"/>
              </a:rPr>
              <a:t> （</a:t>
            </a:r>
            <a:r>
              <a:rPr lang="en-US" altLang="zh-CN" sz="2100" dirty="0">
                <a:solidFill>
                  <a:schemeClr val="tx1"/>
                </a:solidFill>
                <a:latin typeface="微软雅黑" charset="-122"/>
                <a:ea typeface="微软雅黑" charset="-122"/>
              </a:rPr>
              <a:t>ch3.5.1</a:t>
            </a:r>
            <a:r>
              <a:rPr lang="zh-CN" altLang="en-US" sz="2100" dirty="0">
                <a:solidFill>
                  <a:schemeClr val="tx1"/>
                </a:solidFill>
                <a:latin typeface="微软雅黑" charset="-122"/>
                <a:ea typeface="微软雅黑" charset="-122"/>
              </a:rPr>
              <a:t>）</a:t>
            </a:r>
            <a:endParaRPr lang="zh-CN" altLang="en-US" sz="2100" dirty="0">
              <a:latin typeface="微软雅黑" charset="-122"/>
              <a:ea typeface="微软雅黑" charset="-122"/>
            </a:endParaRPr>
          </a:p>
          <a:p>
            <a:pPr>
              <a:lnSpc>
                <a:spcPts val="2850"/>
              </a:lnSpc>
            </a:pPr>
            <a:endParaRPr lang="zh-CN" altLang="en-US" sz="2100" dirty="0">
              <a:latin typeface="微软雅黑" charset="-122"/>
              <a:ea typeface="微软雅黑" charset="-122"/>
            </a:endParaRPr>
          </a:p>
        </p:txBody>
      </p:sp>
      <p:graphicFrame>
        <p:nvGraphicFramePr>
          <p:cNvPr id="16" name="Group 32"/>
          <p:cNvGraphicFramePr>
            <a:graphicFrameLocks noGrp="1"/>
          </p:cNvGraphicFramePr>
          <p:nvPr>
            <p:extLst>
              <p:ext uri="{D42A27DB-BD31-4B8C-83A1-F6EECF244321}">
                <p14:modId xmlns:p14="http://schemas.microsoft.com/office/powerpoint/2010/main" val="1461109110"/>
              </p:ext>
            </p:extLst>
          </p:nvPr>
        </p:nvGraphicFramePr>
        <p:xfrm>
          <a:off x="1806414" y="2027311"/>
          <a:ext cx="7272808" cy="686987"/>
        </p:xfrm>
        <a:graphic>
          <a:graphicData uri="http://schemas.openxmlformats.org/drawingml/2006/table">
            <a:tbl>
              <a:tblPr/>
              <a:tblGrid>
                <a:gridCol w="1389101">
                  <a:extLst>
                    <a:ext uri="{9D8B030D-6E8A-4147-A177-3AD203B41FA5}">
                      <a16:colId xmlns:a16="http://schemas.microsoft.com/office/drawing/2014/main" val="20000"/>
                    </a:ext>
                  </a:extLst>
                </a:gridCol>
                <a:gridCol w="2571338">
                  <a:extLst>
                    <a:ext uri="{9D8B030D-6E8A-4147-A177-3AD203B41FA5}">
                      <a16:colId xmlns:a16="http://schemas.microsoft.com/office/drawing/2014/main" val="20001"/>
                    </a:ext>
                  </a:extLst>
                </a:gridCol>
                <a:gridCol w="3312369">
                  <a:extLst>
                    <a:ext uri="{9D8B030D-6E8A-4147-A177-3AD203B41FA5}">
                      <a16:colId xmlns:a16="http://schemas.microsoft.com/office/drawing/2014/main" val="20002"/>
                    </a:ext>
                  </a:extLst>
                </a:gridCol>
              </a:tblGrid>
              <a:tr h="686987">
                <a:tc>
                  <a:txBody>
                    <a:bodyPr/>
                    <a:lstStyle>
                      <a:lvl1pPr>
                        <a:spcBef>
                          <a:spcPct val="20000"/>
                        </a:spcBef>
                        <a:buFont typeface="Arial" charset="0"/>
                        <a:defRPr kumimoji="1" sz="4800">
                          <a:solidFill>
                            <a:schemeClr val="tx1"/>
                          </a:solidFill>
                          <a:latin typeface="Verdana" charset="0"/>
                          <a:ea typeface="微软雅黑" charset="-122"/>
                        </a:defRPr>
                      </a:lvl1pPr>
                      <a:lvl2pPr marL="742950" indent="-285750">
                        <a:spcBef>
                          <a:spcPct val="20000"/>
                        </a:spcBef>
                        <a:buFont typeface="Arial" charset="0"/>
                        <a:defRPr kumimoji="1" sz="4400">
                          <a:solidFill>
                            <a:schemeClr val="tx1"/>
                          </a:solidFill>
                          <a:latin typeface="Verdana" charset="0"/>
                          <a:ea typeface="微软雅黑" charset="-122"/>
                        </a:defRPr>
                      </a:lvl2pPr>
                      <a:lvl3pPr marL="1143000" indent="-228600">
                        <a:spcBef>
                          <a:spcPct val="20000"/>
                        </a:spcBef>
                        <a:buFont typeface="Arial" charset="0"/>
                        <a:defRPr kumimoji="1" sz="4000">
                          <a:solidFill>
                            <a:schemeClr val="tx1"/>
                          </a:solidFill>
                          <a:latin typeface="Verdana" charset="0"/>
                          <a:ea typeface="微软雅黑" charset="-122"/>
                        </a:defRPr>
                      </a:lvl3pPr>
                      <a:lvl4pPr marL="1600200" indent="-228600">
                        <a:spcBef>
                          <a:spcPct val="20000"/>
                        </a:spcBef>
                        <a:buFont typeface="Arial" charset="0"/>
                        <a:defRPr kumimoji="1" sz="3600">
                          <a:solidFill>
                            <a:schemeClr val="tx1"/>
                          </a:solidFill>
                          <a:latin typeface="Verdana" charset="0"/>
                          <a:ea typeface="微软雅黑" charset="-122"/>
                        </a:defRPr>
                      </a:lvl4pPr>
                      <a:lvl5pPr marL="2057400" indent="-228600">
                        <a:spcBef>
                          <a:spcPct val="20000"/>
                        </a:spcBef>
                        <a:buFont typeface="Arial" charset="0"/>
                        <a:defRPr kumimoji="1" sz="3600">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sz="3600">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sz="3600">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sz="3600">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sz="3600">
                          <a:solidFill>
                            <a:schemeClr val="tx1"/>
                          </a:solidFill>
                          <a:latin typeface="Verdana" charset="0"/>
                          <a:ea typeface="微软雅黑" charset="-122"/>
                        </a:defRPr>
                      </a:lvl9pPr>
                    </a:lstStyle>
                    <a:p>
                      <a:pPr marL="0" marR="0" lvl="0" indent="0" algn="ctr" defTabSz="914400" rtl="0" eaLnBrk="1" fontAlgn="base" latinLnBrk="0" hangingPunct="1">
                        <a:lnSpc>
                          <a:spcPct val="100000"/>
                        </a:lnSpc>
                        <a:spcBef>
                          <a:spcPts val="0"/>
                        </a:spcBef>
                        <a:spcAft>
                          <a:spcPct val="0"/>
                        </a:spcAft>
                        <a:buClrTx/>
                        <a:buSzTx/>
                        <a:buFont typeface="Wingdings" charset="2"/>
                        <a:buNone/>
                        <a:tabLst/>
                      </a:pPr>
                      <a:r>
                        <a:rPr kumimoji="0" lang="zh-CN" altLang="en-US" sz="2000" b="1" i="0" u="none" strike="noStrike" cap="none" normalizeH="0" baseline="0" dirty="0">
                          <a:ln>
                            <a:noFill/>
                          </a:ln>
                          <a:solidFill>
                            <a:srgbClr val="FF3300"/>
                          </a:solidFill>
                          <a:effectLst/>
                          <a:latin typeface="Times New Roman" charset="0"/>
                          <a:ea typeface="华文新魏" charset="-122"/>
                        </a:rPr>
                        <a:t>符号</a:t>
                      </a:r>
                      <a:r>
                        <a:rPr kumimoji="0" lang="en-US" altLang="zh-CN" sz="2000" b="1" i="0" u="none" strike="noStrike" cap="none" normalizeH="0" baseline="0" dirty="0">
                          <a:ln>
                            <a:noFill/>
                          </a:ln>
                          <a:solidFill>
                            <a:srgbClr val="FF3300"/>
                          </a:solidFill>
                          <a:effectLst/>
                          <a:latin typeface="Times New Roman" charset="0"/>
                          <a:ea typeface="华文新魏" charset="-122"/>
                        </a:rPr>
                        <a:t>s(Sign)</a:t>
                      </a:r>
                    </a:p>
                    <a:p>
                      <a:pPr marL="0" marR="0" lvl="0" indent="0" algn="ctr" defTabSz="914400" rtl="0" eaLnBrk="1" fontAlgn="base" latinLnBrk="0" hangingPunct="1">
                        <a:lnSpc>
                          <a:spcPct val="100000"/>
                        </a:lnSpc>
                        <a:spcBef>
                          <a:spcPts val="0"/>
                        </a:spcBef>
                        <a:spcAft>
                          <a:spcPct val="0"/>
                        </a:spcAft>
                        <a:buClrTx/>
                        <a:buSzTx/>
                        <a:buFont typeface="Wingdings" charset="2"/>
                        <a:buNone/>
                        <a:tabLst/>
                      </a:pPr>
                      <a:r>
                        <a:rPr kumimoji="0" lang="en-US" altLang="zh-CN" sz="2000" b="1" i="0" u="none" strike="noStrike" cap="none" normalizeH="0" baseline="0" dirty="0">
                          <a:ln>
                            <a:noFill/>
                          </a:ln>
                          <a:solidFill>
                            <a:srgbClr val="00B050"/>
                          </a:solidFill>
                          <a:effectLst/>
                          <a:latin typeface="Times New Roman" charset="0"/>
                          <a:ea typeface="华文新魏" charset="-122"/>
                        </a:rPr>
                        <a:t>1bit</a:t>
                      </a:r>
                    </a:p>
                  </a:txBody>
                  <a:tcPr marL="68589" marR="68589" marT="34294" marB="342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4800">
                          <a:solidFill>
                            <a:schemeClr val="tx1"/>
                          </a:solidFill>
                          <a:latin typeface="Verdana" charset="0"/>
                          <a:ea typeface="微软雅黑" charset="-122"/>
                        </a:defRPr>
                      </a:lvl1pPr>
                      <a:lvl2pPr marL="742950" indent="-285750">
                        <a:spcBef>
                          <a:spcPct val="20000"/>
                        </a:spcBef>
                        <a:buFont typeface="Arial" charset="0"/>
                        <a:defRPr kumimoji="1" sz="4400">
                          <a:solidFill>
                            <a:schemeClr val="tx1"/>
                          </a:solidFill>
                          <a:latin typeface="Verdana" charset="0"/>
                          <a:ea typeface="微软雅黑" charset="-122"/>
                        </a:defRPr>
                      </a:lvl2pPr>
                      <a:lvl3pPr marL="1143000" indent="-228600">
                        <a:spcBef>
                          <a:spcPct val="20000"/>
                        </a:spcBef>
                        <a:buFont typeface="Arial" charset="0"/>
                        <a:defRPr kumimoji="1" sz="4000">
                          <a:solidFill>
                            <a:schemeClr val="tx1"/>
                          </a:solidFill>
                          <a:latin typeface="Verdana" charset="0"/>
                          <a:ea typeface="微软雅黑" charset="-122"/>
                        </a:defRPr>
                      </a:lvl3pPr>
                      <a:lvl4pPr marL="1600200" indent="-228600">
                        <a:spcBef>
                          <a:spcPct val="20000"/>
                        </a:spcBef>
                        <a:buFont typeface="Arial" charset="0"/>
                        <a:defRPr kumimoji="1" sz="3600">
                          <a:solidFill>
                            <a:schemeClr val="tx1"/>
                          </a:solidFill>
                          <a:latin typeface="Verdana" charset="0"/>
                          <a:ea typeface="微软雅黑" charset="-122"/>
                        </a:defRPr>
                      </a:lvl4pPr>
                      <a:lvl5pPr marL="2057400" indent="-228600">
                        <a:spcBef>
                          <a:spcPct val="20000"/>
                        </a:spcBef>
                        <a:buFont typeface="Arial" charset="0"/>
                        <a:defRPr kumimoji="1" sz="3600">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sz="3600">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sz="3600">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sz="3600">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sz="3600">
                          <a:solidFill>
                            <a:schemeClr val="tx1"/>
                          </a:solidFill>
                          <a:latin typeface="Verdana" charset="0"/>
                          <a:ea typeface="微软雅黑" charset="-122"/>
                        </a:defRPr>
                      </a:lvl9pPr>
                    </a:lstStyle>
                    <a:p>
                      <a:pPr marL="0" marR="0" lvl="0" indent="0" algn="ctr" defTabSz="914400" rtl="0" eaLnBrk="1" fontAlgn="base" latinLnBrk="0" hangingPunct="1">
                        <a:lnSpc>
                          <a:spcPct val="100000"/>
                        </a:lnSpc>
                        <a:spcBef>
                          <a:spcPts val="0"/>
                        </a:spcBef>
                        <a:spcAft>
                          <a:spcPct val="0"/>
                        </a:spcAft>
                        <a:buClrTx/>
                        <a:buSzTx/>
                        <a:buFont typeface="Wingdings" charset="2"/>
                        <a:buNone/>
                        <a:tabLst/>
                      </a:pPr>
                      <a:r>
                        <a:rPr kumimoji="0" lang="zh-CN" altLang="en-US" sz="2000" b="1" i="0" u="none" strike="noStrike" cap="none" normalizeH="0" baseline="0" dirty="0">
                          <a:ln>
                            <a:noFill/>
                          </a:ln>
                          <a:solidFill>
                            <a:srgbClr val="FF3300"/>
                          </a:solidFill>
                          <a:effectLst/>
                          <a:latin typeface="Times New Roman" charset="0"/>
                          <a:ea typeface="华文新魏" charset="-122"/>
                        </a:rPr>
                        <a:t>阶码</a:t>
                      </a:r>
                      <a:r>
                        <a:rPr kumimoji="0" lang="en-US" altLang="zh-CN" sz="2000" b="1" i="0" u="none" strike="noStrike" cap="none" normalizeH="0" baseline="0" dirty="0">
                          <a:ln>
                            <a:noFill/>
                          </a:ln>
                          <a:solidFill>
                            <a:srgbClr val="FF3300"/>
                          </a:solidFill>
                          <a:effectLst/>
                          <a:latin typeface="Times New Roman" charset="0"/>
                          <a:ea typeface="华文新魏" charset="-122"/>
                        </a:rPr>
                        <a:t>e(</a:t>
                      </a:r>
                      <a:r>
                        <a:rPr kumimoji="0" lang="zh-CN" altLang="en-US" sz="2000" b="1" i="0" u="none" strike="noStrike" cap="none" normalizeH="0" baseline="0" dirty="0">
                          <a:ln>
                            <a:noFill/>
                          </a:ln>
                          <a:solidFill>
                            <a:srgbClr val="FF3300"/>
                          </a:solidFill>
                          <a:effectLst/>
                          <a:latin typeface="Times New Roman" charset="0"/>
                          <a:ea typeface="华文新魏" charset="-122"/>
                        </a:rPr>
                        <a:t>整数</a:t>
                      </a:r>
                      <a:r>
                        <a:rPr kumimoji="0" lang="en-US" altLang="zh-CN" sz="2000" b="1" i="0" u="none" strike="noStrike" cap="none" normalizeH="0" baseline="0" dirty="0">
                          <a:ln>
                            <a:noFill/>
                          </a:ln>
                          <a:solidFill>
                            <a:srgbClr val="FF3300"/>
                          </a:solidFill>
                          <a:effectLst/>
                          <a:latin typeface="Times New Roman" charset="0"/>
                          <a:ea typeface="华文新魏" charset="-122"/>
                        </a:rPr>
                        <a:t>)Exponent</a:t>
                      </a:r>
                    </a:p>
                    <a:p>
                      <a:pPr marL="0" marR="0" lvl="0" indent="0" algn="ctr" defTabSz="914400" rtl="0" eaLnBrk="1" fontAlgn="base" latinLnBrk="0" hangingPunct="1">
                        <a:lnSpc>
                          <a:spcPct val="100000"/>
                        </a:lnSpc>
                        <a:spcBef>
                          <a:spcPts val="0"/>
                        </a:spcBef>
                        <a:spcAft>
                          <a:spcPct val="0"/>
                        </a:spcAft>
                        <a:buClrTx/>
                        <a:buSzTx/>
                        <a:buFont typeface="Wingdings" charset="2"/>
                        <a:buNone/>
                        <a:tabLst/>
                      </a:pPr>
                      <a:r>
                        <a:rPr kumimoji="0" lang="en-US" altLang="zh-CN" sz="2000" b="1" i="0" u="none" strike="noStrike" cap="none" normalizeH="0" baseline="0" dirty="0">
                          <a:ln>
                            <a:noFill/>
                          </a:ln>
                          <a:solidFill>
                            <a:srgbClr val="00B050"/>
                          </a:solidFill>
                          <a:effectLst/>
                          <a:latin typeface="Times New Roman" charset="0"/>
                          <a:ea typeface="华文新魏" charset="-122"/>
                        </a:rPr>
                        <a:t>8bits</a:t>
                      </a:r>
                      <a:endParaRPr kumimoji="0" lang="zh-CN" altLang="en-US" sz="2000" b="1" i="0" u="none" strike="noStrike" cap="none" normalizeH="0" baseline="0" dirty="0">
                        <a:ln>
                          <a:noFill/>
                        </a:ln>
                        <a:solidFill>
                          <a:srgbClr val="00B050"/>
                        </a:solidFill>
                        <a:effectLst/>
                        <a:latin typeface="Times New Roman" charset="0"/>
                        <a:ea typeface="华文新魏" charset="-122"/>
                      </a:endParaRPr>
                    </a:p>
                  </a:txBody>
                  <a:tcPr marL="68589" marR="68589" marT="34294" marB="342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kumimoji="1" sz="4800">
                          <a:solidFill>
                            <a:schemeClr val="tx1"/>
                          </a:solidFill>
                          <a:latin typeface="Verdana" charset="0"/>
                          <a:ea typeface="微软雅黑" charset="-122"/>
                        </a:defRPr>
                      </a:lvl1pPr>
                      <a:lvl2pPr marL="742950" indent="-285750">
                        <a:spcBef>
                          <a:spcPct val="20000"/>
                        </a:spcBef>
                        <a:buFont typeface="Arial" charset="0"/>
                        <a:defRPr kumimoji="1" sz="4400">
                          <a:solidFill>
                            <a:schemeClr val="tx1"/>
                          </a:solidFill>
                          <a:latin typeface="Verdana" charset="0"/>
                          <a:ea typeface="微软雅黑" charset="-122"/>
                        </a:defRPr>
                      </a:lvl2pPr>
                      <a:lvl3pPr marL="1143000" indent="-228600">
                        <a:spcBef>
                          <a:spcPct val="20000"/>
                        </a:spcBef>
                        <a:buFont typeface="Arial" charset="0"/>
                        <a:defRPr kumimoji="1" sz="4000">
                          <a:solidFill>
                            <a:schemeClr val="tx1"/>
                          </a:solidFill>
                          <a:latin typeface="Verdana" charset="0"/>
                          <a:ea typeface="微软雅黑" charset="-122"/>
                        </a:defRPr>
                      </a:lvl3pPr>
                      <a:lvl4pPr marL="1600200" indent="-228600">
                        <a:spcBef>
                          <a:spcPct val="20000"/>
                        </a:spcBef>
                        <a:buFont typeface="Arial" charset="0"/>
                        <a:defRPr kumimoji="1" sz="3600">
                          <a:solidFill>
                            <a:schemeClr val="tx1"/>
                          </a:solidFill>
                          <a:latin typeface="Verdana" charset="0"/>
                          <a:ea typeface="微软雅黑" charset="-122"/>
                        </a:defRPr>
                      </a:lvl4pPr>
                      <a:lvl5pPr marL="2057400" indent="-228600">
                        <a:spcBef>
                          <a:spcPct val="20000"/>
                        </a:spcBef>
                        <a:buFont typeface="Arial" charset="0"/>
                        <a:defRPr kumimoji="1" sz="3600">
                          <a:solidFill>
                            <a:schemeClr val="tx1"/>
                          </a:solidFill>
                          <a:latin typeface="Verdana" charset="0"/>
                          <a:ea typeface="微软雅黑" charset="-122"/>
                        </a:defRPr>
                      </a:lvl5pPr>
                      <a:lvl6pPr marL="2514600" indent="-228600" eaLnBrk="0" fontAlgn="base" hangingPunct="0">
                        <a:spcBef>
                          <a:spcPct val="20000"/>
                        </a:spcBef>
                        <a:spcAft>
                          <a:spcPct val="0"/>
                        </a:spcAft>
                        <a:buFont typeface="Arial" charset="0"/>
                        <a:defRPr kumimoji="1" sz="3600">
                          <a:solidFill>
                            <a:schemeClr val="tx1"/>
                          </a:solidFill>
                          <a:latin typeface="Verdana" charset="0"/>
                          <a:ea typeface="微软雅黑" charset="-122"/>
                        </a:defRPr>
                      </a:lvl6pPr>
                      <a:lvl7pPr marL="2971800" indent="-228600" eaLnBrk="0" fontAlgn="base" hangingPunct="0">
                        <a:spcBef>
                          <a:spcPct val="20000"/>
                        </a:spcBef>
                        <a:spcAft>
                          <a:spcPct val="0"/>
                        </a:spcAft>
                        <a:buFont typeface="Arial" charset="0"/>
                        <a:defRPr kumimoji="1" sz="3600">
                          <a:solidFill>
                            <a:schemeClr val="tx1"/>
                          </a:solidFill>
                          <a:latin typeface="Verdana" charset="0"/>
                          <a:ea typeface="微软雅黑" charset="-122"/>
                        </a:defRPr>
                      </a:lvl7pPr>
                      <a:lvl8pPr marL="3429000" indent="-228600" eaLnBrk="0" fontAlgn="base" hangingPunct="0">
                        <a:spcBef>
                          <a:spcPct val="20000"/>
                        </a:spcBef>
                        <a:spcAft>
                          <a:spcPct val="0"/>
                        </a:spcAft>
                        <a:buFont typeface="Arial" charset="0"/>
                        <a:defRPr kumimoji="1" sz="3600">
                          <a:solidFill>
                            <a:schemeClr val="tx1"/>
                          </a:solidFill>
                          <a:latin typeface="Verdana" charset="0"/>
                          <a:ea typeface="微软雅黑" charset="-122"/>
                        </a:defRPr>
                      </a:lvl8pPr>
                      <a:lvl9pPr marL="3886200" indent="-228600" eaLnBrk="0" fontAlgn="base" hangingPunct="0">
                        <a:spcBef>
                          <a:spcPct val="20000"/>
                        </a:spcBef>
                        <a:spcAft>
                          <a:spcPct val="0"/>
                        </a:spcAft>
                        <a:buFont typeface="Arial" charset="0"/>
                        <a:defRPr kumimoji="1" sz="3600">
                          <a:solidFill>
                            <a:schemeClr val="tx1"/>
                          </a:solidFill>
                          <a:latin typeface="Verdana" charset="0"/>
                          <a:ea typeface="微软雅黑" charset="-122"/>
                        </a:defRPr>
                      </a:lvl9pPr>
                    </a:lstStyle>
                    <a:p>
                      <a:pPr marL="0" marR="0" lvl="0" indent="0" algn="ctr" defTabSz="914400" rtl="0" eaLnBrk="1" fontAlgn="base" latinLnBrk="0" hangingPunct="1">
                        <a:lnSpc>
                          <a:spcPct val="100000"/>
                        </a:lnSpc>
                        <a:spcBef>
                          <a:spcPts val="0"/>
                        </a:spcBef>
                        <a:spcAft>
                          <a:spcPct val="0"/>
                        </a:spcAft>
                        <a:buClrTx/>
                        <a:buSzTx/>
                        <a:buFont typeface="Wingdings" charset="2"/>
                        <a:buNone/>
                        <a:tabLst/>
                      </a:pPr>
                      <a:r>
                        <a:rPr kumimoji="0" lang="zh-CN" altLang="en-US" sz="2000" b="1" i="0" u="none" strike="noStrike" cap="none" normalizeH="0" baseline="0" dirty="0">
                          <a:ln>
                            <a:noFill/>
                          </a:ln>
                          <a:solidFill>
                            <a:srgbClr val="FF3300"/>
                          </a:solidFill>
                          <a:effectLst/>
                          <a:latin typeface="Times New Roman" charset="0"/>
                          <a:ea typeface="华文新魏" charset="-122"/>
                        </a:rPr>
                        <a:t>尾数</a:t>
                      </a:r>
                      <a:r>
                        <a:rPr kumimoji="0" lang="en-US" altLang="zh-CN" sz="2000" b="1" i="0" u="none" strike="noStrike" cap="none" normalizeH="0" baseline="0" dirty="0">
                          <a:ln>
                            <a:noFill/>
                          </a:ln>
                          <a:solidFill>
                            <a:srgbClr val="FF3300"/>
                          </a:solidFill>
                          <a:effectLst/>
                          <a:latin typeface="Times New Roman" charset="0"/>
                          <a:ea typeface="华文新魏" charset="-122"/>
                        </a:rPr>
                        <a:t>f(</a:t>
                      </a:r>
                      <a:r>
                        <a:rPr kumimoji="0" lang="zh-CN" altLang="en-US" sz="2000" b="1" i="0" u="none" strike="noStrike" cap="none" normalizeH="0" baseline="0" dirty="0">
                          <a:ln>
                            <a:noFill/>
                          </a:ln>
                          <a:solidFill>
                            <a:srgbClr val="FF3300"/>
                          </a:solidFill>
                          <a:effectLst/>
                          <a:latin typeface="Times New Roman" charset="0"/>
                          <a:ea typeface="华文新魏" charset="-122"/>
                        </a:rPr>
                        <a:t>小数</a:t>
                      </a:r>
                      <a:r>
                        <a:rPr kumimoji="0" lang="en-US" altLang="zh-CN" sz="2000" b="1" i="0" u="none" strike="noStrike" cap="none" normalizeH="0" baseline="0" dirty="0">
                          <a:ln>
                            <a:noFill/>
                          </a:ln>
                          <a:solidFill>
                            <a:srgbClr val="FF3300"/>
                          </a:solidFill>
                          <a:effectLst/>
                          <a:latin typeface="Times New Roman" charset="0"/>
                          <a:ea typeface="华文新魏" charset="-122"/>
                        </a:rPr>
                        <a:t>)Significand</a:t>
                      </a:r>
                    </a:p>
                    <a:p>
                      <a:pPr marL="0" marR="0" lvl="0" indent="0" algn="ctr" defTabSz="914400" rtl="0" eaLnBrk="1" fontAlgn="base" latinLnBrk="0" hangingPunct="1">
                        <a:lnSpc>
                          <a:spcPct val="100000"/>
                        </a:lnSpc>
                        <a:spcBef>
                          <a:spcPts val="0"/>
                        </a:spcBef>
                        <a:spcAft>
                          <a:spcPct val="0"/>
                        </a:spcAft>
                        <a:buClrTx/>
                        <a:buSzTx/>
                        <a:buFont typeface="Wingdings" charset="2"/>
                        <a:buNone/>
                        <a:tabLst/>
                      </a:pPr>
                      <a:r>
                        <a:rPr kumimoji="0" lang="en-US" altLang="zh-CN" sz="2000" b="1" i="0" u="none" strike="noStrike" cap="none" normalizeH="0" baseline="0" dirty="0">
                          <a:ln>
                            <a:noFill/>
                          </a:ln>
                          <a:solidFill>
                            <a:srgbClr val="00B050"/>
                          </a:solidFill>
                          <a:effectLst/>
                          <a:latin typeface="Times New Roman" charset="0"/>
                          <a:ea typeface="华文新魏" charset="-122"/>
                        </a:rPr>
                        <a:t>23bits</a:t>
                      </a:r>
                    </a:p>
                  </a:txBody>
                  <a:tcPr marL="68589" marR="68589" marT="34294" marB="342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64677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88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5497" y="2924174"/>
            <a:ext cx="4693007" cy="2809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Rectangle 2"/>
          <p:cNvSpPr>
            <a:spLocks noGrp="1" noChangeArrowheads="1"/>
          </p:cNvSpPr>
          <p:nvPr>
            <p:ph type="title" idx="4294967295"/>
          </p:nvPr>
        </p:nvSpPr>
        <p:spPr>
          <a:xfrm>
            <a:off x="684213" y="116632"/>
            <a:ext cx="7381875" cy="523220"/>
          </a:xfrm>
          <a:prstGeom prst="rect">
            <a:avLst/>
          </a:prstGeom>
        </p:spPr>
        <p:txBody>
          <a:bodyPr anchor="t">
            <a:spAutoFit/>
          </a:bodyPr>
          <a:lstStyle/>
          <a:p>
            <a:pPr eaLnBrk="1" hangingPunct="1">
              <a:buFont typeface="Wingdings" charset="2"/>
              <a:buChar char="Ø"/>
            </a:pPr>
            <a:r>
              <a:rPr lang="en-US" altLang="zh-CN" sz="2800">
                <a:solidFill>
                  <a:srgbClr val="A50021"/>
                </a:solidFill>
                <a:ea typeface="微软雅黑" charset="-122"/>
              </a:rPr>
              <a:t>MIPS</a:t>
            </a:r>
            <a:r>
              <a:rPr lang="zh-CN" altLang="en-US" sz="2800">
                <a:solidFill>
                  <a:srgbClr val="A50021"/>
                </a:solidFill>
                <a:ea typeface="微软雅黑" charset="-122"/>
              </a:rPr>
              <a:t>处理器中的分支指令</a:t>
            </a:r>
            <a:endParaRPr lang="en-US" altLang="zh-CN" sz="2800">
              <a:solidFill>
                <a:srgbClr val="A50021"/>
              </a:solidFill>
              <a:ea typeface="微软雅黑" charset="-122"/>
            </a:endParaRPr>
          </a:p>
        </p:txBody>
      </p:sp>
      <p:sp>
        <p:nvSpPr>
          <p:cNvPr id="128003" name="Rectangle 3"/>
          <p:cNvSpPr>
            <a:spLocks noGrp="1" noChangeArrowheads="1"/>
          </p:cNvSpPr>
          <p:nvPr>
            <p:ph type="body" idx="4294967295"/>
          </p:nvPr>
        </p:nvSpPr>
        <p:spPr>
          <a:xfrm>
            <a:off x="35496" y="836960"/>
            <a:ext cx="9001000" cy="5040312"/>
          </a:xfrm>
          <a:prstGeom prst="rect">
            <a:avLst/>
          </a:prstGeom>
        </p:spPr>
        <p:txBody>
          <a:bodyPr lIns="91440" rIns="91440"/>
          <a:lstStyle/>
          <a:p>
            <a:pPr marL="266700" indent="-266700" eaLnBrk="1" hangingPunct="1">
              <a:lnSpc>
                <a:spcPct val="120000"/>
              </a:lnSpc>
              <a:spcBef>
                <a:spcPts val="600"/>
              </a:spcBef>
            </a:pPr>
            <a:r>
              <a:rPr lang="zh-CN" altLang="en-US" dirty="0">
                <a:latin typeface="STXinwei" charset="-122"/>
                <a:ea typeface="STXinwei" charset="-122"/>
                <a:cs typeface="STXinwei" charset="-122"/>
              </a:rPr>
              <a:t>计算机与计算器不同，在于前者具有决策能力</a:t>
            </a:r>
          </a:p>
          <a:p>
            <a:pPr marL="625475" lvl="1" indent="-266700" eaLnBrk="1" hangingPunct="1">
              <a:lnSpc>
                <a:spcPct val="120000"/>
              </a:lnSpc>
              <a:spcBef>
                <a:spcPts val="600"/>
              </a:spcBef>
            </a:pPr>
            <a:r>
              <a:rPr lang="zh-CN" altLang="en-US" dirty="0">
                <a:latin typeface="STXinwei" charset="-122"/>
                <a:ea typeface="STXinwei" charset="-122"/>
                <a:cs typeface="STXinwei" charset="-122"/>
              </a:rPr>
              <a:t>根据不同的输入数据或者中间计算结果执行不同的指令</a:t>
            </a:r>
          </a:p>
          <a:p>
            <a:pPr marL="625475" lvl="1" indent="-266700" eaLnBrk="1" hangingPunct="1">
              <a:lnSpc>
                <a:spcPct val="120000"/>
              </a:lnSpc>
              <a:spcBef>
                <a:spcPts val="600"/>
              </a:spcBef>
              <a:buFont typeface="Wingdings" charset="2"/>
              <a:buNone/>
            </a:pPr>
            <a:r>
              <a:rPr lang="zh-CN" altLang="en-US" dirty="0">
                <a:latin typeface="STXinwei" charset="-122"/>
                <a:ea typeface="STXinwei" charset="-122"/>
                <a:cs typeface="STXinwei" charset="-122"/>
              </a:rPr>
              <a:t>如，用</a:t>
            </a:r>
            <a:r>
              <a:rPr lang="en-US" altLang="zh-CN" dirty="0">
                <a:latin typeface="STXinwei" charset="-122"/>
                <a:ea typeface="STXinwei" charset="-122"/>
                <a:cs typeface="STXinwei" charset="-122"/>
              </a:rPr>
              <a:t>if</a:t>
            </a:r>
            <a:r>
              <a:rPr lang="zh-CN" altLang="en-US" dirty="0">
                <a:latin typeface="STXinwei" charset="-122"/>
                <a:ea typeface="STXinwei" charset="-122"/>
                <a:cs typeface="STXinwei" charset="-122"/>
              </a:rPr>
              <a:t>语句表示分支：二者选一</a:t>
            </a:r>
          </a:p>
          <a:p>
            <a:pPr marL="266700" indent="-266700" eaLnBrk="1" hangingPunct="1">
              <a:lnSpc>
                <a:spcPct val="120000"/>
              </a:lnSpc>
              <a:spcBef>
                <a:spcPts val="600"/>
              </a:spcBef>
            </a:pPr>
            <a:r>
              <a:rPr lang="en-US" altLang="zh-CN" dirty="0">
                <a:latin typeface="STXinwei" charset="-122"/>
                <a:ea typeface="STXinwei" charset="-122"/>
                <a:cs typeface="STXinwei" charset="-122"/>
              </a:rPr>
              <a:t>MIPS</a:t>
            </a:r>
            <a:r>
              <a:rPr lang="zh-CN" altLang="en-US" dirty="0">
                <a:latin typeface="STXinwei" charset="-122"/>
                <a:ea typeface="STXinwei" charset="-122"/>
                <a:cs typeface="STXinwei" charset="-122"/>
              </a:rPr>
              <a:t>汇编语言</a:t>
            </a:r>
          </a:p>
          <a:p>
            <a:pPr marL="625475" lvl="1" indent="-266700" eaLnBrk="1" hangingPunct="1">
              <a:lnSpc>
                <a:spcPct val="120000"/>
              </a:lnSpc>
              <a:spcBef>
                <a:spcPts val="600"/>
              </a:spcBef>
            </a:pPr>
            <a:r>
              <a:rPr lang="zh-CN" altLang="en-US" dirty="0">
                <a:latin typeface="STXinwei" charset="-122"/>
                <a:ea typeface="STXinwei" charset="-122"/>
                <a:cs typeface="STXinwei" charset="-122"/>
              </a:rPr>
              <a:t>条件转移指令</a:t>
            </a:r>
          </a:p>
          <a:p>
            <a:pPr marL="984250" lvl="2" indent="-266700" eaLnBrk="1" hangingPunct="1">
              <a:lnSpc>
                <a:spcPct val="120000"/>
              </a:lnSpc>
              <a:spcBef>
                <a:spcPts val="600"/>
              </a:spcBef>
            </a:pPr>
            <a:r>
              <a:rPr lang="en-US" altLang="zh-CN" dirty="0">
                <a:latin typeface="Times New Roman" charset="0"/>
                <a:ea typeface="Times New Roman" charset="0"/>
                <a:cs typeface="Times New Roman" charset="0"/>
              </a:rPr>
              <a:t> </a:t>
            </a:r>
            <a:r>
              <a:rPr lang="en-US" altLang="zh-CN" dirty="0" err="1">
                <a:latin typeface="Times New Roman" charset="0"/>
                <a:ea typeface="Times New Roman" charset="0"/>
                <a:cs typeface="Times New Roman" charset="0"/>
              </a:rPr>
              <a:t>beq</a:t>
            </a:r>
            <a:r>
              <a:rPr lang="en-US" altLang="zh-CN" dirty="0">
                <a:latin typeface="Times New Roman" charset="0"/>
                <a:ea typeface="Times New Roman" charset="0"/>
                <a:cs typeface="Times New Roman" charset="0"/>
              </a:rPr>
              <a:t>  register1, register2, L1</a:t>
            </a:r>
          </a:p>
          <a:p>
            <a:pPr marL="984250" lvl="2" indent="-266700" eaLnBrk="1" hangingPunct="1">
              <a:lnSpc>
                <a:spcPct val="120000"/>
              </a:lnSpc>
              <a:spcBef>
                <a:spcPts val="600"/>
              </a:spcBef>
            </a:pPr>
            <a:r>
              <a:rPr lang="en-US" altLang="zh-CN" dirty="0">
                <a:latin typeface="Times New Roman" charset="0"/>
                <a:ea typeface="Times New Roman" charset="0"/>
                <a:cs typeface="Times New Roman" charset="0"/>
              </a:rPr>
              <a:t> </a:t>
            </a:r>
            <a:r>
              <a:rPr lang="en-US" altLang="zh-CN" dirty="0" err="1">
                <a:latin typeface="Times New Roman" charset="0"/>
                <a:ea typeface="Times New Roman" charset="0"/>
                <a:cs typeface="Times New Roman" charset="0"/>
              </a:rPr>
              <a:t>bne</a:t>
            </a:r>
            <a:r>
              <a:rPr lang="en-US" altLang="zh-CN" dirty="0">
                <a:latin typeface="Times New Roman" charset="0"/>
                <a:ea typeface="Times New Roman" charset="0"/>
                <a:cs typeface="Times New Roman" charset="0"/>
              </a:rPr>
              <a:t>  register1, register2, L2</a:t>
            </a:r>
          </a:p>
          <a:p>
            <a:pPr marL="625475" lvl="1" indent="-266700" eaLnBrk="1" hangingPunct="1">
              <a:lnSpc>
                <a:spcPct val="120000"/>
              </a:lnSpc>
              <a:spcBef>
                <a:spcPts val="600"/>
              </a:spcBef>
            </a:pPr>
            <a:r>
              <a:rPr lang="zh-CN" altLang="en-US" dirty="0">
                <a:latin typeface="STXinwei" charset="-122"/>
                <a:ea typeface="STXinwei" charset="-122"/>
                <a:cs typeface="STXinwei" charset="-122"/>
              </a:rPr>
              <a:t>无条件转移指令</a:t>
            </a:r>
          </a:p>
          <a:p>
            <a:pPr marL="984250" lvl="2" indent="-266700" eaLnBrk="1" hangingPunct="1">
              <a:lnSpc>
                <a:spcPct val="120000"/>
              </a:lnSpc>
              <a:spcBef>
                <a:spcPts val="600"/>
              </a:spcBef>
            </a:pPr>
            <a:r>
              <a:rPr lang="en-US" altLang="zh-CN" dirty="0">
                <a:latin typeface="Times New Roman" charset="0"/>
                <a:ea typeface="Times New Roman" charset="0"/>
                <a:cs typeface="Times New Roman" charset="0"/>
              </a:rPr>
              <a:t> j   L3</a:t>
            </a:r>
          </a:p>
        </p:txBody>
      </p:sp>
    </p:spTree>
    <p:extLst>
      <p:ext uri="{BB962C8B-B14F-4D97-AF65-F5344CB8AC3E}">
        <p14:creationId xmlns:p14="http://schemas.microsoft.com/office/powerpoint/2010/main" val="26090238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8820"/>
                                        </p:tgtEl>
                                        <p:attrNameLst>
                                          <p:attrName>style.visibility</p:attrName>
                                        </p:attrNameLst>
                                      </p:cBhvr>
                                      <p:to>
                                        <p:strVal val="visible"/>
                                      </p:to>
                                    </p:set>
                                    <p:animEffect transition="in" filter="blinds(horizontal)">
                                      <p:cBhvr>
                                        <p:cTn id="7" dur="500"/>
                                        <p:tgtEl>
                                          <p:spTgt spid="418820"/>
                                        </p:tgtEl>
                                      </p:cBhvr>
                                    </p:animEffect>
                                  </p:childTnLst>
                                  <p:subTnLst>
                                    <p:set>
                                      <p:cBhvr override="childStyle">
                                        <p:cTn dur="1" fill="hold" display="0" masterRel="nextClick" afterEffect="1"/>
                                        <p:tgtEl>
                                          <p:spTgt spid="418820"/>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28003">
                                            <p:txEl>
                                              <p:pRg st="4" end="4"/>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28003">
                                            <p:txEl>
                                              <p:pRg st="5" end="5"/>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28003">
                                            <p:txEl>
                                              <p:pRg st="6" end="6"/>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28003">
                                            <p:txEl>
                                              <p:pRg st="7" end="7"/>
                                            </p:txEl>
                                          </p:spTgt>
                                        </p:tgtEl>
                                        <p:attrNameLst>
                                          <p:attrName>style.visibility</p:attrName>
                                        </p:attrNameLst>
                                      </p:cBhvr>
                                      <p:to>
                                        <p:strVal val="visible"/>
                                      </p:to>
                                    </p:set>
                                    <p:animEffect transition="in" filter="blinds(horizontal)">
                                      <p:cBhvr>
                                        <p:cTn id="20" dur="500"/>
                                        <p:tgtEl>
                                          <p:spTgt spid="128003">
                                            <p:txEl>
                                              <p:pRg st="7" end="7"/>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28003">
                                            <p:txEl>
                                              <p:pRg st="8" end="8"/>
                                            </p:txEl>
                                          </p:spTgt>
                                        </p:tgtEl>
                                        <p:attrNameLst>
                                          <p:attrName>style.visibility</p:attrName>
                                        </p:attrNameLst>
                                      </p:cBhvr>
                                      <p:to>
                                        <p:strVal val="visible"/>
                                      </p:to>
                                    </p:set>
                                    <p:animEffect transition="in" filter="blinds(horizontal)">
                                      <p:cBhvr>
                                        <p:cTn id="23" dur="500"/>
                                        <p:tgtEl>
                                          <p:spTgt spid="1280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684213" y="79797"/>
            <a:ext cx="7021512" cy="461665"/>
          </a:xfrm>
          <a:prstGeom prst="rect">
            <a:avLst/>
          </a:prstGeom>
        </p:spPr>
        <p:txBody>
          <a:bodyPr anchor="t">
            <a:spAutoFit/>
          </a:bodyPr>
          <a:lstStyle/>
          <a:p>
            <a:pPr eaLnBrk="1" hangingPunct="1">
              <a:buFont typeface="Wingdings" charset="2"/>
              <a:buChar char="Ø"/>
            </a:pPr>
            <a:r>
              <a:rPr lang="en-US" altLang="zh-CN" sz="2400">
                <a:solidFill>
                  <a:srgbClr val="A50021"/>
                </a:solidFill>
                <a:ea typeface="微软雅黑" charset="-122"/>
              </a:rPr>
              <a:t>MIPS</a:t>
            </a:r>
            <a:r>
              <a:rPr lang="zh-CN" altLang="en-US" sz="2400" dirty="0">
                <a:solidFill>
                  <a:srgbClr val="A50021"/>
                </a:solidFill>
                <a:ea typeface="微软雅黑" charset="-122"/>
              </a:rPr>
              <a:t>处理器中的分支指令</a:t>
            </a:r>
          </a:p>
        </p:txBody>
      </p:sp>
      <p:sp>
        <p:nvSpPr>
          <p:cNvPr id="31747" name="Rectangle 3"/>
          <p:cNvSpPr>
            <a:spLocks noGrp="1" noChangeArrowheads="1"/>
          </p:cNvSpPr>
          <p:nvPr>
            <p:ph type="body" idx="4294967295"/>
          </p:nvPr>
        </p:nvSpPr>
        <p:spPr>
          <a:xfrm>
            <a:off x="611188" y="620713"/>
            <a:ext cx="8137525" cy="5545137"/>
          </a:xfrm>
          <a:prstGeom prst="rect">
            <a:avLst/>
          </a:prstGeom>
        </p:spPr>
        <p:txBody>
          <a:bodyPr lIns="91440" rIns="91440"/>
          <a:lstStyle/>
          <a:p>
            <a:pPr eaLnBrk="1" hangingPunct="1">
              <a:lnSpc>
                <a:spcPct val="120000"/>
              </a:lnSpc>
              <a:spcBef>
                <a:spcPts val="600"/>
              </a:spcBef>
            </a:pPr>
            <a:r>
              <a:rPr lang="zh-CN" altLang="en-US" dirty="0">
                <a:latin typeface="STXinwei" charset="-122"/>
                <a:ea typeface="STXinwei" charset="-122"/>
                <a:cs typeface="STXinwei" charset="-122"/>
              </a:rPr>
              <a:t>将</a:t>
            </a:r>
            <a:r>
              <a:rPr lang="en-US" altLang="zh-CN" dirty="0">
                <a:latin typeface="STXinwei" charset="-122"/>
                <a:ea typeface="STXinwei" charset="-122"/>
                <a:cs typeface="STXinwei" charset="-122"/>
              </a:rPr>
              <a:t>if-then-else</a:t>
            </a:r>
            <a:r>
              <a:rPr lang="zh-CN" altLang="en-US" dirty="0">
                <a:latin typeface="STXinwei" charset="-122"/>
                <a:ea typeface="STXinwei" charset="-122"/>
                <a:cs typeface="STXinwei" charset="-122"/>
              </a:rPr>
              <a:t>语句编译成分支指令</a:t>
            </a:r>
            <a:endParaRPr lang="en-US" altLang="zh-CN" dirty="0">
              <a:latin typeface="STXinwei" charset="-122"/>
              <a:ea typeface="STXinwei" charset="-122"/>
              <a:cs typeface="STXinwei" charset="-122"/>
            </a:endParaRPr>
          </a:p>
          <a:p>
            <a:pPr marL="0" indent="0" eaLnBrk="1" hangingPunct="1">
              <a:lnSpc>
                <a:spcPct val="120000"/>
              </a:lnSpc>
              <a:spcBef>
                <a:spcPts val="600"/>
              </a:spcBef>
              <a:buNone/>
            </a:pPr>
            <a:r>
              <a:rPr lang="zh-CN" altLang="en-US" sz="2800" dirty="0">
                <a:latin typeface="STXinwei" charset="-122"/>
                <a:ea typeface="STXinwei" charset="-122"/>
                <a:cs typeface="STXinwei" charset="-122"/>
              </a:rPr>
              <a:t>例：假设从</a:t>
            </a:r>
            <a:r>
              <a:rPr lang="en-US" altLang="zh-CN" sz="2800" dirty="0">
                <a:latin typeface="STXinwei" charset="-122"/>
                <a:ea typeface="STXinwei" charset="-122"/>
                <a:cs typeface="STXinwei" charset="-122"/>
              </a:rPr>
              <a:t>f~</a:t>
            </a:r>
            <a:r>
              <a:rPr lang="zh-CN" altLang="en-US" sz="2800" dirty="0">
                <a:latin typeface="STXinwei" charset="-122"/>
                <a:ea typeface="STXinwei" charset="-122"/>
                <a:cs typeface="STXinwei" charset="-122"/>
              </a:rPr>
              <a:t> </a:t>
            </a:r>
            <a:r>
              <a:rPr lang="en-US" altLang="zh-CN" sz="2800" dirty="0">
                <a:latin typeface="STXinwei" charset="-122"/>
                <a:ea typeface="STXinwei" charset="-122"/>
                <a:cs typeface="STXinwei" charset="-122"/>
              </a:rPr>
              <a:t>j</a:t>
            </a:r>
            <a:r>
              <a:rPr lang="zh-CN" altLang="en-US" sz="2800" dirty="0">
                <a:latin typeface="STXinwei" charset="-122"/>
                <a:ea typeface="STXinwei" charset="-122"/>
                <a:cs typeface="STXinwei" charset="-122"/>
              </a:rPr>
              <a:t>的五个变量分别对应于从</a:t>
            </a:r>
            <a:r>
              <a:rPr lang="en-US" altLang="zh-CN" sz="2800" dirty="0">
                <a:latin typeface="STXinwei" charset="-122"/>
                <a:ea typeface="STXinwei" charset="-122"/>
                <a:cs typeface="STXinwei" charset="-122"/>
              </a:rPr>
              <a:t>$s0</a:t>
            </a:r>
            <a:r>
              <a:rPr lang="zh-CN" altLang="en-US" sz="2800" dirty="0">
                <a:latin typeface="STXinwei" charset="-122"/>
                <a:ea typeface="STXinwei" charset="-122"/>
                <a:cs typeface="STXinwei" charset="-122"/>
              </a:rPr>
              <a:t>到</a:t>
            </a:r>
            <a:r>
              <a:rPr lang="en-US" altLang="zh-CN" sz="2800" dirty="0">
                <a:latin typeface="STXinwei" charset="-122"/>
                <a:ea typeface="STXinwei" charset="-122"/>
                <a:cs typeface="STXinwei" charset="-122"/>
              </a:rPr>
              <a:t>$s4</a:t>
            </a:r>
            <a:r>
              <a:rPr lang="zh-CN" altLang="en-US" sz="2800" dirty="0">
                <a:latin typeface="STXinwei" charset="-122"/>
                <a:ea typeface="STXinwei" charset="-122"/>
                <a:cs typeface="STXinwei" charset="-122"/>
              </a:rPr>
              <a:t>的寄存器，</a:t>
            </a:r>
            <a:r>
              <a:rPr lang="en-US" altLang="zh-CN" sz="2800" dirty="0">
                <a:latin typeface="STXinwei" charset="-122"/>
                <a:ea typeface="STXinwei" charset="-122"/>
                <a:cs typeface="STXinwei" charset="-122"/>
              </a:rPr>
              <a:t>C</a:t>
            </a:r>
            <a:r>
              <a:rPr lang="zh-CN" altLang="en-US" sz="2800" dirty="0">
                <a:latin typeface="STXinwei" charset="-122"/>
                <a:ea typeface="STXinwei" charset="-122"/>
                <a:cs typeface="STXinwei" charset="-122"/>
              </a:rPr>
              <a:t>语句：</a:t>
            </a:r>
            <a:r>
              <a:rPr lang="en-US" altLang="zh-CN" sz="2800" dirty="0">
                <a:latin typeface="Times New Roman" charset="0"/>
                <a:ea typeface="Times New Roman" charset="0"/>
                <a:cs typeface="Times New Roman" charset="0"/>
              </a:rPr>
              <a:t>if(</a:t>
            </a:r>
            <a:r>
              <a:rPr lang="en-US" altLang="zh-CN" sz="2800" dirty="0" err="1">
                <a:latin typeface="Times New Roman" charset="0"/>
                <a:ea typeface="Times New Roman" charset="0"/>
                <a:cs typeface="Times New Roman" charset="0"/>
              </a:rPr>
              <a:t>i</a:t>
            </a:r>
            <a:r>
              <a:rPr lang="en-US" altLang="zh-CN" sz="2800" dirty="0">
                <a:latin typeface="Times New Roman" charset="0"/>
                <a:ea typeface="Times New Roman" charset="0"/>
                <a:cs typeface="Times New Roman" charset="0"/>
              </a:rPr>
              <a:t>==j) f=</a:t>
            </a:r>
            <a:r>
              <a:rPr lang="en-US" altLang="zh-CN" sz="2800" dirty="0" err="1">
                <a:latin typeface="Times New Roman" charset="0"/>
                <a:ea typeface="Times New Roman" charset="0"/>
                <a:cs typeface="Times New Roman" charset="0"/>
              </a:rPr>
              <a:t>g+h</a:t>
            </a:r>
            <a:r>
              <a:rPr lang="en-US" altLang="zh-CN" sz="2800" dirty="0">
                <a:latin typeface="Times New Roman" charset="0"/>
                <a:ea typeface="Times New Roman" charset="0"/>
                <a:cs typeface="Times New Roman" charset="0"/>
              </a:rPr>
              <a:t>; else f=g-h;</a:t>
            </a:r>
          </a:p>
          <a:p>
            <a:pPr lvl="1" eaLnBrk="1" hangingPunct="1">
              <a:lnSpc>
                <a:spcPct val="120000"/>
              </a:lnSpc>
              <a:spcBef>
                <a:spcPts val="600"/>
              </a:spcBef>
              <a:buFont typeface="Wingdings" charset="2"/>
              <a:buNone/>
            </a:pPr>
            <a:r>
              <a:rPr lang="zh-CN" altLang="en-US" dirty="0">
                <a:solidFill>
                  <a:srgbClr val="FF0000"/>
                </a:solidFill>
                <a:latin typeface="STXinwei" charset="-122"/>
                <a:ea typeface="STXinwei" charset="-122"/>
                <a:cs typeface="STXinwei" charset="-122"/>
              </a:rPr>
              <a:t>编译后形成的</a:t>
            </a:r>
            <a:r>
              <a:rPr lang="en-US" altLang="zh-CN" dirty="0">
                <a:solidFill>
                  <a:srgbClr val="FF0000"/>
                </a:solidFill>
                <a:latin typeface="STXinwei" charset="-122"/>
                <a:ea typeface="STXinwei" charset="-122"/>
                <a:cs typeface="STXinwei" charset="-122"/>
              </a:rPr>
              <a:t>MIPS</a:t>
            </a:r>
            <a:r>
              <a:rPr lang="zh-CN" altLang="en-US" dirty="0">
                <a:solidFill>
                  <a:srgbClr val="FF0000"/>
                </a:solidFill>
                <a:latin typeface="STXinwei" charset="-122"/>
                <a:ea typeface="STXinwei" charset="-122"/>
                <a:cs typeface="STXinwei" charset="-122"/>
              </a:rPr>
              <a:t>代码是怎样的？</a:t>
            </a:r>
          </a:p>
          <a:p>
            <a:pPr eaLnBrk="1" hangingPunct="1">
              <a:lnSpc>
                <a:spcPct val="120000"/>
              </a:lnSpc>
              <a:spcBef>
                <a:spcPts val="600"/>
              </a:spcBef>
              <a:buFont typeface="Wingdings" charset="2"/>
              <a:buNone/>
            </a:pPr>
            <a:r>
              <a:rPr lang="en-US" altLang="zh-CN" sz="3600" dirty="0">
                <a:latin typeface="STXinwei" charset="-122"/>
                <a:ea typeface="STXinwei" charset="-122"/>
                <a:cs typeface="STXinwei" charset="-122"/>
              </a:rPr>
              <a:t>   </a:t>
            </a:r>
            <a:r>
              <a:rPr lang="en-US" altLang="zh-CN" sz="3600" dirty="0">
                <a:latin typeface="Times New Roman" charset="0"/>
                <a:ea typeface="Times New Roman" charset="0"/>
                <a:cs typeface="Times New Roman" charset="0"/>
              </a:rPr>
              <a:t>	</a:t>
            </a:r>
            <a:r>
              <a:rPr lang="zh-CN" altLang="en-US" sz="4000" dirty="0">
                <a:latin typeface="Times New Roman" charset="0"/>
                <a:ea typeface="Times New Roman" charset="0"/>
                <a:cs typeface="Times New Roman" charset="0"/>
              </a:rPr>
              <a:t>     </a:t>
            </a:r>
            <a:r>
              <a:rPr lang="en-US" altLang="zh-CN" sz="2800" dirty="0" err="1">
                <a:latin typeface="Times New Roman" charset="0"/>
                <a:ea typeface="Times New Roman" charset="0"/>
                <a:cs typeface="Times New Roman" charset="0"/>
              </a:rPr>
              <a:t>bne</a:t>
            </a:r>
            <a:r>
              <a:rPr lang="en-US" altLang="zh-CN" sz="2800" dirty="0">
                <a:latin typeface="Times New Roman" charset="0"/>
                <a:ea typeface="Times New Roman" charset="0"/>
                <a:cs typeface="Times New Roman" charset="0"/>
              </a:rPr>
              <a:t>   	$s3, $s4, Else      # go to Else if </a:t>
            </a:r>
            <a:r>
              <a:rPr lang="en-US" altLang="zh-CN" sz="2800" dirty="0" err="1">
                <a:latin typeface="Times New Roman" charset="0"/>
                <a:ea typeface="Times New Roman" charset="0"/>
                <a:cs typeface="Times New Roman" charset="0"/>
              </a:rPr>
              <a:t>i</a:t>
            </a:r>
            <a:r>
              <a:rPr lang="en-US" altLang="zh-CN" sz="2800" dirty="0">
                <a:latin typeface="Times New Roman" charset="0"/>
                <a:ea typeface="Times New Roman" charset="0"/>
                <a:cs typeface="Times New Roman" charset="0"/>
              </a:rPr>
              <a:t> ≠ j</a:t>
            </a:r>
          </a:p>
          <a:p>
            <a:pPr eaLnBrk="1" hangingPunct="1">
              <a:lnSpc>
                <a:spcPct val="120000"/>
              </a:lnSpc>
              <a:spcBef>
                <a:spcPts val="600"/>
              </a:spcBef>
              <a:buFont typeface="Wingdings" charset="2"/>
              <a:buNone/>
            </a:pPr>
            <a:r>
              <a:rPr lang="en-US" altLang="zh-CN" sz="2800" dirty="0">
                <a:latin typeface="Times New Roman" charset="0"/>
                <a:ea typeface="Times New Roman" charset="0"/>
                <a:cs typeface="Times New Roman" charset="0"/>
              </a:rPr>
              <a:t>		add	$s0, $s1, $s2      # </a:t>
            </a:r>
            <a:r>
              <a:rPr lang="en-US" altLang="zh-CN" sz="2800" dirty="0" err="1">
                <a:latin typeface="Times New Roman" charset="0"/>
                <a:ea typeface="Times New Roman" charset="0"/>
                <a:cs typeface="Times New Roman" charset="0"/>
              </a:rPr>
              <a:t>f←g+h</a:t>
            </a:r>
            <a:r>
              <a:rPr lang="en-US" altLang="zh-CN" sz="2800" dirty="0">
                <a:latin typeface="Times New Roman" charset="0"/>
                <a:ea typeface="Times New Roman" charset="0"/>
                <a:cs typeface="Times New Roman" charset="0"/>
              </a:rPr>
              <a:t> (skipped if </a:t>
            </a:r>
            <a:r>
              <a:rPr lang="en-US" altLang="zh-CN" sz="2800" dirty="0" err="1">
                <a:latin typeface="Times New Roman" charset="0"/>
                <a:ea typeface="Times New Roman" charset="0"/>
                <a:cs typeface="Times New Roman" charset="0"/>
              </a:rPr>
              <a:t>i≠j</a:t>
            </a:r>
            <a:r>
              <a:rPr lang="en-US" altLang="zh-CN" sz="2800" dirty="0">
                <a:latin typeface="Times New Roman" charset="0"/>
                <a:ea typeface="Times New Roman" charset="0"/>
                <a:cs typeface="Times New Roman" charset="0"/>
              </a:rPr>
              <a:t>)</a:t>
            </a:r>
          </a:p>
          <a:p>
            <a:pPr eaLnBrk="1" hangingPunct="1">
              <a:lnSpc>
                <a:spcPct val="120000"/>
              </a:lnSpc>
              <a:spcBef>
                <a:spcPts val="600"/>
              </a:spcBef>
              <a:buFont typeface="Wingdings" charset="2"/>
              <a:buNone/>
            </a:pPr>
            <a:r>
              <a:rPr lang="en-US" altLang="zh-CN" sz="2800" dirty="0">
                <a:latin typeface="Times New Roman" charset="0"/>
                <a:ea typeface="Times New Roman" charset="0"/>
                <a:cs typeface="Times New Roman" charset="0"/>
              </a:rPr>
              <a:t>		j	Exit		     # go to Exit</a:t>
            </a:r>
          </a:p>
          <a:p>
            <a:pPr eaLnBrk="1" hangingPunct="1">
              <a:lnSpc>
                <a:spcPct val="120000"/>
              </a:lnSpc>
              <a:spcBef>
                <a:spcPts val="600"/>
              </a:spcBef>
              <a:buFont typeface="Wingdings" charset="2"/>
              <a:buNone/>
            </a:pPr>
            <a:r>
              <a:rPr lang="en-US" altLang="zh-CN" sz="2800" dirty="0">
                <a:latin typeface="Times New Roman" charset="0"/>
                <a:ea typeface="Times New Roman" charset="0"/>
                <a:cs typeface="Times New Roman" charset="0"/>
              </a:rPr>
              <a:t>Else:   sub	$s0, $s1, $s2     # </a:t>
            </a:r>
            <a:r>
              <a:rPr lang="en-US" altLang="zh-CN" sz="2800" dirty="0" err="1">
                <a:latin typeface="Times New Roman" charset="0"/>
                <a:ea typeface="Times New Roman" charset="0"/>
                <a:cs typeface="Times New Roman" charset="0"/>
              </a:rPr>
              <a:t>f←g</a:t>
            </a:r>
            <a:r>
              <a:rPr lang="en-US" altLang="zh-CN" sz="2800" dirty="0">
                <a:latin typeface="Times New Roman" charset="0"/>
                <a:ea typeface="Times New Roman" charset="0"/>
                <a:cs typeface="Times New Roman" charset="0"/>
              </a:rPr>
              <a:t>–h (skipped if </a:t>
            </a:r>
            <a:r>
              <a:rPr lang="en-US" altLang="zh-CN" sz="2800" dirty="0" err="1">
                <a:latin typeface="Times New Roman" charset="0"/>
                <a:ea typeface="Times New Roman" charset="0"/>
                <a:cs typeface="Times New Roman" charset="0"/>
              </a:rPr>
              <a:t>i</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j)</a:t>
            </a:r>
          </a:p>
          <a:p>
            <a:pPr eaLnBrk="1" hangingPunct="1">
              <a:lnSpc>
                <a:spcPct val="120000"/>
              </a:lnSpc>
              <a:spcBef>
                <a:spcPts val="600"/>
              </a:spcBef>
              <a:buFont typeface="Wingdings" charset="2"/>
              <a:buNone/>
            </a:pPr>
            <a:r>
              <a:rPr lang="en-US" altLang="zh-CN" sz="2800" dirty="0">
                <a:latin typeface="Times New Roman" charset="0"/>
                <a:ea typeface="Times New Roman" charset="0"/>
                <a:cs typeface="Times New Roman" charset="0"/>
              </a:rPr>
              <a:t>Exit:</a:t>
            </a:r>
            <a:endParaRPr lang="en-US" altLang="zh-CN" dirty="0">
              <a:latin typeface="Times New Roman" charset="0"/>
              <a:ea typeface="Times New Roman" charset="0"/>
              <a:cs typeface="Times New Roman" charset="0"/>
            </a:endParaRPr>
          </a:p>
          <a:p>
            <a:pPr eaLnBrk="1" hangingPunct="1">
              <a:lnSpc>
                <a:spcPct val="120000"/>
              </a:lnSpc>
              <a:spcBef>
                <a:spcPts val="600"/>
              </a:spcBef>
              <a:buFont typeface="Wingdings" charset="2"/>
              <a:buNone/>
            </a:pPr>
            <a:endParaRPr lang="en-US" altLang="zh-CN" sz="2800" dirty="0">
              <a:latin typeface="STXinwei" charset="-122"/>
              <a:ea typeface="STXinwei" charset="-122"/>
              <a:cs typeface="STXinwei" charset="-122"/>
            </a:endParaRPr>
          </a:p>
          <a:p>
            <a:pPr lvl="1" eaLnBrk="1" hangingPunct="1">
              <a:lnSpc>
                <a:spcPct val="120000"/>
              </a:lnSpc>
              <a:spcBef>
                <a:spcPts val="600"/>
              </a:spcBef>
              <a:buFont typeface="Wingdings" charset="2"/>
              <a:buNone/>
            </a:pPr>
            <a:endParaRPr lang="en-US" altLang="zh-CN" sz="2400" dirty="0">
              <a:latin typeface="STXinwei" charset="-122"/>
              <a:ea typeface="STXinwei" charset="-122"/>
              <a:cs typeface="STXinwei" charset="-122"/>
            </a:endParaRPr>
          </a:p>
        </p:txBody>
      </p:sp>
    </p:spTree>
    <p:extLst>
      <p:ext uri="{BB962C8B-B14F-4D97-AF65-F5344CB8AC3E}">
        <p14:creationId xmlns:p14="http://schemas.microsoft.com/office/powerpoint/2010/main" val="29834459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4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4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684213" y="87015"/>
            <a:ext cx="7021512" cy="461665"/>
          </a:xfrm>
          <a:prstGeom prst="rect">
            <a:avLst/>
          </a:prstGeom>
        </p:spPr>
        <p:txBody>
          <a:bodyPr anchor="t">
            <a:spAutoFit/>
          </a:bodyPr>
          <a:lstStyle/>
          <a:p>
            <a:pPr eaLnBrk="1" hangingPunct="1">
              <a:buFont typeface="Wingdings" charset="2"/>
              <a:buChar char="Ø"/>
            </a:pPr>
            <a:r>
              <a:rPr lang="en-US" altLang="zh-CN" sz="2400">
                <a:solidFill>
                  <a:srgbClr val="A50021"/>
                </a:solidFill>
                <a:ea typeface="微软雅黑" charset="-122"/>
              </a:rPr>
              <a:t>MIPS</a:t>
            </a:r>
            <a:r>
              <a:rPr lang="zh-CN" altLang="en-US" sz="2400">
                <a:solidFill>
                  <a:srgbClr val="A50021"/>
                </a:solidFill>
                <a:ea typeface="微软雅黑" charset="-122"/>
              </a:rPr>
              <a:t>处理器中的分支指令</a:t>
            </a:r>
            <a:endParaRPr lang="en-US" altLang="zh-CN" sz="2400">
              <a:solidFill>
                <a:srgbClr val="A50021"/>
              </a:solidFill>
              <a:ea typeface="微软雅黑" charset="-122"/>
            </a:endParaRPr>
          </a:p>
        </p:txBody>
      </p:sp>
      <p:sp>
        <p:nvSpPr>
          <p:cNvPr id="44035" name="Rectangle 3"/>
          <p:cNvSpPr>
            <a:spLocks noGrp="1" noChangeArrowheads="1"/>
          </p:cNvSpPr>
          <p:nvPr>
            <p:ph type="body" idx="4294967295"/>
          </p:nvPr>
        </p:nvSpPr>
        <p:spPr>
          <a:xfrm>
            <a:off x="395536" y="764530"/>
            <a:ext cx="8389938" cy="3384550"/>
          </a:xfrm>
          <a:prstGeom prst="rect">
            <a:avLst/>
          </a:prstGeom>
        </p:spPr>
        <p:txBody>
          <a:bodyPr lIns="91440" rIns="91440"/>
          <a:lstStyle/>
          <a:p>
            <a:pPr eaLnBrk="1" hangingPunct="1"/>
            <a:r>
              <a:rPr lang="zh-CN" altLang="en-US" dirty="0">
                <a:latin typeface="STXinwei" charset="-122"/>
                <a:ea typeface="STXinwei" charset="-122"/>
                <a:cs typeface="STXinwei" charset="-122"/>
              </a:rPr>
              <a:t>循环</a:t>
            </a:r>
            <a:r>
              <a:rPr lang="en-US" altLang="zh-CN" dirty="0">
                <a:latin typeface="STXinwei" charset="-122"/>
                <a:ea typeface="STXinwei" charset="-122"/>
                <a:cs typeface="STXinwei" charset="-122"/>
              </a:rPr>
              <a:t>(Loops)</a:t>
            </a:r>
            <a:r>
              <a:rPr lang="zh-CN" altLang="en-US" dirty="0">
                <a:latin typeface="STXinwei" charset="-122"/>
                <a:ea typeface="STXinwei" charset="-122"/>
                <a:cs typeface="STXinwei" charset="-122"/>
              </a:rPr>
              <a:t>程序用于重复计算</a:t>
            </a:r>
          </a:p>
          <a:p>
            <a:pPr marL="538163" lvl="1" indent="-179388" eaLnBrk="1" hangingPunct="1"/>
            <a:r>
              <a:rPr lang="zh-CN" altLang="en-US" dirty="0">
                <a:latin typeface="STXinwei" charset="-122"/>
                <a:ea typeface="STXinwei" charset="-122"/>
                <a:cs typeface="STXinwei" charset="-122"/>
              </a:rPr>
              <a:t>编译一个</a:t>
            </a:r>
            <a:r>
              <a:rPr lang="en-US" altLang="zh-CN" dirty="0">
                <a:latin typeface="STXinwei" charset="-122"/>
                <a:ea typeface="STXinwei" charset="-122"/>
                <a:cs typeface="STXinwei" charset="-122"/>
              </a:rPr>
              <a:t>C</a:t>
            </a:r>
            <a:r>
              <a:rPr lang="zh-CN" altLang="en-US" dirty="0">
                <a:latin typeface="STXinwei" charset="-122"/>
                <a:ea typeface="STXinwei" charset="-122"/>
                <a:cs typeface="STXinwei" charset="-122"/>
              </a:rPr>
              <a:t>语言</a:t>
            </a:r>
            <a:r>
              <a:rPr lang="en-US" altLang="zh-CN" dirty="0">
                <a:latin typeface="STXinwei" charset="-122"/>
                <a:ea typeface="STXinwei" charset="-122"/>
                <a:cs typeface="STXinwei" charset="-122"/>
              </a:rPr>
              <a:t>while</a:t>
            </a:r>
            <a:r>
              <a:rPr lang="zh-CN" altLang="en-US" dirty="0">
                <a:latin typeface="STXinwei" charset="-122"/>
                <a:ea typeface="STXinwei" charset="-122"/>
                <a:cs typeface="STXinwei" charset="-122"/>
              </a:rPr>
              <a:t>循环</a:t>
            </a:r>
          </a:p>
          <a:p>
            <a:pPr marL="538163" lvl="1" indent="-179388" eaLnBrk="1" hangingPunct="1">
              <a:buFont typeface="Wingdings" charset="2"/>
              <a:buNone/>
            </a:pPr>
            <a:r>
              <a:rPr lang="zh-CN" altLang="en-US" dirty="0">
                <a:latin typeface="STXinwei" charset="-122"/>
                <a:ea typeface="STXinwei" charset="-122"/>
                <a:cs typeface="STXinwei" charset="-122"/>
              </a:rPr>
              <a:t>例：</a:t>
            </a:r>
            <a:r>
              <a:rPr lang="en-US" altLang="zh-CN" dirty="0">
                <a:latin typeface="STXinwei" charset="-122"/>
                <a:ea typeface="STXinwei" charset="-122"/>
                <a:cs typeface="STXinwei" charset="-122"/>
              </a:rPr>
              <a:t>C</a:t>
            </a:r>
            <a:r>
              <a:rPr lang="zh-CN" altLang="en-US" dirty="0">
                <a:latin typeface="STXinwei" charset="-122"/>
                <a:ea typeface="STXinwei" charset="-122"/>
                <a:cs typeface="STXinwei" charset="-122"/>
              </a:rPr>
              <a:t>语句：</a:t>
            </a:r>
            <a:r>
              <a:rPr lang="en-US" altLang="zh-CN" dirty="0">
                <a:latin typeface="STXinwei" charset="-122"/>
                <a:ea typeface="STXinwei" charset="-122"/>
                <a:cs typeface="STXinwei" charset="-122"/>
              </a:rPr>
              <a:t>while(save[</a:t>
            </a:r>
            <a:r>
              <a:rPr lang="en-US" altLang="zh-CN" dirty="0" err="1">
                <a:latin typeface="STXinwei" charset="-122"/>
                <a:ea typeface="STXinwei" charset="-122"/>
                <a:cs typeface="STXinwei" charset="-122"/>
              </a:rPr>
              <a:t>i</a:t>
            </a:r>
            <a:r>
              <a:rPr lang="en-US" altLang="zh-CN" dirty="0">
                <a:latin typeface="STXinwei" charset="-122"/>
                <a:ea typeface="STXinwei" charset="-122"/>
                <a:cs typeface="STXinwei" charset="-122"/>
              </a:rPr>
              <a:t>]==k) </a:t>
            </a:r>
            <a:r>
              <a:rPr lang="en-US" altLang="zh-CN" dirty="0" err="1">
                <a:latin typeface="STXinwei" charset="-122"/>
                <a:ea typeface="STXinwei" charset="-122"/>
                <a:cs typeface="STXinwei" charset="-122"/>
              </a:rPr>
              <a:t>i</a:t>
            </a:r>
            <a:r>
              <a:rPr lang="en-US" altLang="zh-CN" dirty="0">
                <a:latin typeface="STXinwei" charset="-122"/>
                <a:ea typeface="STXinwei" charset="-122"/>
                <a:cs typeface="STXinwei" charset="-122"/>
              </a:rPr>
              <a:t>+=1</a:t>
            </a:r>
            <a:r>
              <a:rPr lang="zh-CN" altLang="en-US" dirty="0">
                <a:latin typeface="STXinwei" charset="-122"/>
                <a:ea typeface="STXinwei" charset="-122"/>
                <a:cs typeface="STXinwei" charset="-122"/>
              </a:rPr>
              <a:t>；假设</a:t>
            </a:r>
            <a:r>
              <a:rPr lang="en-US" altLang="zh-CN" dirty="0" err="1">
                <a:latin typeface="STXinwei" charset="-122"/>
                <a:ea typeface="STXinwei" charset="-122"/>
                <a:cs typeface="STXinwei" charset="-122"/>
              </a:rPr>
              <a:t>i</a:t>
            </a:r>
            <a:r>
              <a:rPr lang="zh-CN" altLang="en-US" dirty="0">
                <a:latin typeface="STXinwei" charset="-122"/>
                <a:ea typeface="STXinwei" charset="-122"/>
                <a:cs typeface="STXinwei" charset="-122"/>
              </a:rPr>
              <a:t>和</a:t>
            </a:r>
            <a:r>
              <a:rPr lang="en-US" altLang="zh-CN" dirty="0">
                <a:latin typeface="STXinwei" charset="-122"/>
                <a:ea typeface="STXinwei" charset="-122"/>
                <a:cs typeface="STXinwei" charset="-122"/>
              </a:rPr>
              <a:t>k</a:t>
            </a:r>
            <a:r>
              <a:rPr lang="zh-CN" altLang="en-US" dirty="0">
                <a:latin typeface="STXinwei" charset="-122"/>
                <a:ea typeface="STXinwei" charset="-122"/>
                <a:cs typeface="STXinwei" charset="-122"/>
              </a:rPr>
              <a:t>分别对应于</a:t>
            </a:r>
            <a:r>
              <a:rPr lang="en-US" altLang="zh-CN" dirty="0">
                <a:latin typeface="STXinwei" charset="-122"/>
                <a:ea typeface="STXinwei" charset="-122"/>
                <a:cs typeface="STXinwei" charset="-122"/>
              </a:rPr>
              <a:t>$s3</a:t>
            </a:r>
            <a:r>
              <a:rPr lang="zh-CN" altLang="en-US" dirty="0">
                <a:latin typeface="STXinwei" charset="-122"/>
                <a:ea typeface="STXinwei" charset="-122"/>
                <a:cs typeface="STXinwei" charset="-122"/>
              </a:rPr>
              <a:t>和</a:t>
            </a:r>
            <a:r>
              <a:rPr lang="en-US" altLang="zh-CN" dirty="0">
                <a:latin typeface="STXinwei" charset="-122"/>
                <a:ea typeface="STXinwei" charset="-122"/>
                <a:cs typeface="STXinwei" charset="-122"/>
              </a:rPr>
              <a:t>$s5</a:t>
            </a:r>
            <a:r>
              <a:rPr lang="zh-CN" altLang="en-US" dirty="0">
                <a:latin typeface="STXinwei" charset="-122"/>
                <a:ea typeface="STXinwei" charset="-122"/>
                <a:cs typeface="STXinwei" charset="-122"/>
              </a:rPr>
              <a:t>的寄存器，数组</a:t>
            </a:r>
            <a:r>
              <a:rPr lang="en-US" altLang="zh-CN" dirty="0">
                <a:latin typeface="STXinwei" charset="-122"/>
                <a:ea typeface="STXinwei" charset="-122"/>
                <a:cs typeface="STXinwei" charset="-122"/>
              </a:rPr>
              <a:t>save</a:t>
            </a:r>
            <a:r>
              <a:rPr lang="zh-CN" altLang="en-US" dirty="0">
                <a:latin typeface="STXinwei" charset="-122"/>
                <a:ea typeface="STXinwei" charset="-122"/>
                <a:cs typeface="STXinwei" charset="-122"/>
              </a:rPr>
              <a:t>的基址存放在</a:t>
            </a:r>
            <a:r>
              <a:rPr lang="en-US" altLang="zh-CN" dirty="0">
                <a:latin typeface="STXinwei" charset="-122"/>
                <a:ea typeface="STXinwei" charset="-122"/>
                <a:cs typeface="STXinwei" charset="-122"/>
              </a:rPr>
              <a:t>$s6</a:t>
            </a:r>
            <a:r>
              <a:rPr lang="zh-CN" altLang="en-US" dirty="0">
                <a:latin typeface="STXinwei" charset="-122"/>
                <a:ea typeface="STXinwei" charset="-122"/>
                <a:cs typeface="STXinwei" charset="-122"/>
              </a:rPr>
              <a:t>中。</a:t>
            </a:r>
            <a:r>
              <a:rPr lang="zh-CN" altLang="en-US" dirty="0">
                <a:solidFill>
                  <a:srgbClr val="FF0000"/>
                </a:solidFill>
                <a:latin typeface="STXinwei" charset="-122"/>
                <a:ea typeface="STXinwei" charset="-122"/>
                <a:cs typeface="STXinwei" charset="-122"/>
              </a:rPr>
              <a:t>编译后形成的</a:t>
            </a:r>
            <a:r>
              <a:rPr lang="en-US" altLang="zh-CN" dirty="0">
                <a:solidFill>
                  <a:srgbClr val="FF0000"/>
                </a:solidFill>
                <a:latin typeface="STXinwei" charset="-122"/>
                <a:ea typeface="STXinwei" charset="-122"/>
                <a:cs typeface="STXinwei" charset="-122"/>
              </a:rPr>
              <a:t>MIPS</a:t>
            </a:r>
            <a:r>
              <a:rPr lang="zh-CN" altLang="en-US" dirty="0">
                <a:solidFill>
                  <a:srgbClr val="FF0000"/>
                </a:solidFill>
                <a:latin typeface="STXinwei" charset="-122"/>
                <a:ea typeface="STXinwei" charset="-122"/>
                <a:cs typeface="STXinwei" charset="-122"/>
              </a:rPr>
              <a:t>代码是怎样的？</a:t>
            </a:r>
            <a:endParaRPr lang="en-US" altLang="zh-CN" sz="3200" dirty="0">
              <a:latin typeface="STXinwei" charset="-122"/>
              <a:ea typeface="STXinwei" charset="-122"/>
              <a:cs typeface="STXinwei" charset="-122"/>
            </a:endParaRPr>
          </a:p>
        </p:txBody>
      </p:sp>
      <p:sp>
        <p:nvSpPr>
          <p:cNvPr id="130063" name="Rectangle 15"/>
          <p:cNvSpPr>
            <a:spLocks noChangeArrowheads="1"/>
          </p:cNvSpPr>
          <p:nvPr/>
        </p:nvSpPr>
        <p:spPr bwMode="auto">
          <a:xfrm>
            <a:off x="900113" y="3357563"/>
            <a:ext cx="7993062"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10000"/>
              </a:spcBef>
              <a:buFontTx/>
              <a:buNone/>
            </a:pPr>
            <a:r>
              <a:rPr lang="en-US" altLang="zh-CN" sz="2400" dirty="0">
                <a:ea typeface="宋体" charset="-122"/>
              </a:rPr>
              <a:t>Loop:	</a:t>
            </a:r>
            <a:r>
              <a:rPr lang="en-US" altLang="zh-CN" sz="2400" dirty="0" err="1">
                <a:ea typeface="宋体" charset="-122"/>
              </a:rPr>
              <a:t>sll</a:t>
            </a:r>
            <a:r>
              <a:rPr lang="en-US" altLang="zh-CN" sz="2400" dirty="0">
                <a:ea typeface="宋体" charset="-122"/>
              </a:rPr>
              <a:t>   	$t1, $s3, 2		# $t1=4* </a:t>
            </a:r>
            <a:r>
              <a:rPr lang="en-US" altLang="zh-CN" sz="2400" dirty="0" err="1">
                <a:ea typeface="宋体" charset="-122"/>
              </a:rPr>
              <a:t>i</a:t>
            </a:r>
            <a:endParaRPr lang="en-US" altLang="zh-CN" sz="2400" dirty="0">
              <a:ea typeface="宋体" charset="-122"/>
            </a:endParaRPr>
          </a:p>
          <a:p>
            <a:pPr eaLnBrk="1" hangingPunct="1">
              <a:lnSpc>
                <a:spcPct val="100000"/>
              </a:lnSpc>
              <a:spcBef>
                <a:spcPct val="10000"/>
              </a:spcBef>
              <a:buFontTx/>
              <a:buNone/>
            </a:pPr>
            <a:r>
              <a:rPr lang="en-US" altLang="zh-CN" sz="2400" dirty="0">
                <a:ea typeface="宋体" charset="-122"/>
              </a:rPr>
              <a:t>	add	$t1, $t1, $s6		# $t1=address of save[</a:t>
            </a:r>
            <a:r>
              <a:rPr lang="en-US" altLang="zh-CN" sz="2400" dirty="0" err="1">
                <a:ea typeface="宋体" charset="-122"/>
              </a:rPr>
              <a:t>i</a:t>
            </a:r>
            <a:r>
              <a:rPr lang="en-US" altLang="zh-CN" sz="2400" dirty="0">
                <a:ea typeface="宋体" charset="-122"/>
              </a:rPr>
              <a:t>]</a:t>
            </a:r>
          </a:p>
          <a:p>
            <a:pPr eaLnBrk="1" hangingPunct="1">
              <a:lnSpc>
                <a:spcPct val="100000"/>
              </a:lnSpc>
              <a:spcBef>
                <a:spcPct val="10000"/>
              </a:spcBef>
              <a:buFontTx/>
              <a:buNone/>
            </a:pPr>
            <a:r>
              <a:rPr lang="en-US" altLang="zh-CN" sz="2400" dirty="0">
                <a:ea typeface="宋体" charset="-122"/>
              </a:rPr>
              <a:t>	</a:t>
            </a:r>
            <a:r>
              <a:rPr lang="en-US" altLang="zh-CN" sz="2400" dirty="0" err="1">
                <a:ea typeface="宋体" charset="-122"/>
              </a:rPr>
              <a:t>lw</a:t>
            </a:r>
            <a:r>
              <a:rPr lang="en-US" altLang="zh-CN" sz="2400" dirty="0">
                <a:ea typeface="宋体" charset="-122"/>
              </a:rPr>
              <a:t>	$t0, 0($t1)		# $t0=save[</a:t>
            </a:r>
            <a:r>
              <a:rPr lang="en-US" altLang="zh-CN" sz="2400" dirty="0" err="1">
                <a:ea typeface="宋体" charset="-122"/>
              </a:rPr>
              <a:t>i</a:t>
            </a:r>
            <a:r>
              <a:rPr lang="en-US" altLang="zh-CN" sz="2400" dirty="0">
                <a:ea typeface="宋体" charset="-122"/>
              </a:rPr>
              <a:t>]</a:t>
            </a:r>
          </a:p>
          <a:p>
            <a:pPr eaLnBrk="1" hangingPunct="1">
              <a:lnSpc>
                <a:spcPct val="100000"/>
              </a:lnSpc>
              <a:spcBef>
                <a:spcPct val="10000"/>
              </a:spcBef>
              <a:buFontTx/>
              <a:buNone/>
            </a:pPr>
            <a:r>
              <a:rPr lang="en-US" altLang="zh-CN" sz="2400" dirty="0">
                <a:ea typeface="宋体" charset="-122"/>
              </a:rPr>
              <a:t>	</a:t>
            </a:r>
            <a:r>
              <a:rPr lang="en-US" altLang="zh-CN" sz="2400" dirty="0" err="1">
                <a:ea typeface="宋体" charset="-122"/>
              </a:rPr>
              <a:t>bne</a:t>
            </a:r>
            <a:r>
              <a:rPr lang="en-US" altLang="zh-CN" sz="2400" dirty="0">
                <a:ea typeface="宋体" charset="-122"/>
              </a:rPr>
              <a:t>	$t0, $s5, Exit		# go to Exit if save[</a:t>
            </a:r>
            <a:r>
              <a:rPr lang="en-US" altLang="zh-CN" sz="2400" dirty="0" err="1">
                <a:ea typeface="宋体" charset="-122"/>
              </a:rPr>
              <a:t>i</a:t>
            </a:r>
            <a:r>
              <a:rPr lang="en-US" altLang="zh-CN" sz="2400" dirty="0">
                <a:ea typeface="宋体" charset="-122"/>
              </a:rPr>
              <a:t>]</a:t>
            </a:r>
            <a:r>
              <a:rPr lang="zh-CN" altLang="en-US" sz="2400" dirty="0">
                <a:latin typeface="Arial" charset="0"/>
                <a:ea typeface="宋体" charset="-122"/>
              </a:rPr>
              <a:t> ≠ </a:t>
            </a:r>
            <a:r>
              <a:rPr lang="en-US" altLang="zh-CN" sz="2400" dirty="0">
                <a:ea typeface="宋体" charset="-122"/>
              </a:rPr>
              <a:t>k</a:t>
            </a:r>
          </a:p>
          <a:p>
            <a:pPr eaLnBrk="1" hangingPunct="1">
              <a:lnSpc>
                <a:spcPct val="100000"/>
              </a:lnSpc>
              <a:spcBef>
                <a:spcPct val="10000"/>
              </a:spcBef>
              <a:buFontTx/>
              <a:buNone/>
            </a:pPr>
            <a:r>
              <a:rPr lang="en-US" altLang="zh-CN" sz="2400" dirty="0">
                <a:ea typeface="宋体" charset="-122"/>
              </a:rPr>
              <a:t>	</a:t>
            </a:r>
            <a:r>
              <a:rPr lang="en-US" altLang="zh-CN" sz="2400" dirty="0" err="1">
                <a:ea typeface="宋体" charset="-122"/>
              </a:rPr>
              <a:t>addi</a:t>
            </a:r>
            <a:r>
              <a:rPr lang="en-US" altLang="zh-CN" sz="2400" dirty="0">
                <a:ea typeface="宋体" charset="-122"/>
              </a:rPr>
              <a:t>	$s3, $s3, 1		# </a:t>
            </a:r>
            <a:r>
              <a:rPr lang="en-US" altLang="zh-CN" sz="2400" dirty="0" err="1">
                <a:ea typeface="宋体" charset="-122"/>
              </a:rPr>
              <a:t>i</a:t>
            </a:r>
            <a:r>
              <a:rPr lang="zh-CN" altLang="en-US" sz="2400" dirty="0">
                <a:ea typeface="宋体" charset="-122"/>
              </a:rPr>
              <a:t>＝</a:t>
            </a:r>
            <a:r>
              <a:rPr lang="en-US" altLang="zh-CN" sz="2400" dirty="0">
                <a:ea typeface="宋体" charset="-122"/>
              </a:rPr>
              <a:t>i+1</a:t>
            </a:r>
          </a:p>
          <a:p>
            <a:pPr eaLnBrk="1" hangingPunct="1">
              <a:lnSpc>
                <a:spcPct val="100000"/>
              </a:lnSpc>
              <a:spcBef>
                <a:spcPct val="10000"/>
              </a:spcBef>
              <a:buFontTx/>
              <a:buNone/>
            </a:pPr>
            <a:r>
              <a:rPr lang="en-US" altLang="zh-CN" sz="2400" dirty="0">
                <a:ea typeface="宋体" charset="-122"/>
              </a:rPr>
              <a:t>	j	Loop		</a:t>
            </a:r>
            <a:r>
              <a:rPr lang="zh-CN" altLang="en-US" sz="2400" dirty="0">
                <a:ea typeface="宋体" charset="-122"/>
              </a:rPr>
              <a:t>            </a:t>
            </a:r>
            <a:r>
              <a:rPr lang="en-US" altLang="zh-CN" sz="2400" dirty="0">
                <a:ea typeface="宋体" charset="-122"/>
              </a:rPr>
              <a:t>#</a:t>
            </a:r>
            <a:r>
              <a:rPr lang="en-US" altLang="zh-CN" sz="2400" dirty="0">
                <a:latin typeface="Arial" charset="0"/>
                <a:ea typeface="宋体" charset="-122"/>
              </a:rPr>
              <a:t> </a:t>
            </a:r>
            <a:r>
              <a:rPr lang="en-US" altLang="zh-CN" sz="2400" dirty="0">
                <a:ea typeface="宋体" charset="-122"/>
              </a:rPr>
              <a:t>go to</a:t>
            </a:r>
            <a:r>
              <a:rPr lang="en-US" altLang="zh-CN" sz="2400" b="0" dirty="0">
                <a:ea typeface="宋体" charset="-122"/>
              </a:rPr>
              <a:t> </a:t>
            </a:r>
            <a:r>
              <a:rPr lang="en-US" altLang="zh-CN" sz="2400" dirty="0">
                <a:ea typeface="宋体" charset="-122"/>
              </a:rPr>
              <a:t>Loop</a:t>
            </a:r>
          </a:p>
          <a:p>
            <a:pPr eaLnBrk="1" hangingPunct="1">
              <a:lnSpc>
                <a:spcPct val="100000"/>
              </a:lnSpc>
              <a:spcBef>
                <a:spcPct val="10000"/>
              </a:spcBef>
              <a:buFontTx/>
              <a:buNone/>
            </a:pPr>
            <a:r>
              <a:rPr lang="en-US" altLang="zh-CN" sz="2400" dirty="0">
                <a:ea typeface="宋体" charset="-122"/>
              </a:rPr>
              <a:t>Exit:</a:t>
            </a:r>
          </a:p>
        </p:txBody>
      </p:sp>
      <p:grpSp>
        <p:nvGrpSpPr>
          <p:cNvPr id="2" name="Group 11"/>
          <p:cNvGrpSpPr>
            <a:grpSpLocks/>
          </p:cNvGrpSpPr>
          <p:nvPr/>
        </p:nvGrpSpPr>
        <p:grpSpPr bwMode="auto">
          <a:xfrm>
            <a:off x="2735263" y="5081588"/>
            <a:ext cx="6265862" cy="1158875"/>
            <a:chOff x="1519" y="3512"/>
            <a:chExt cx="4290" cy="604"/>
          </a:xfrm>
        </p:grpSpPr>
        <p:sp>
          <p:nvSpPr>
            <p:cNvPr id="44038" name="Text Box 12"/>
            <p:cNvSpPr txBox="1">
              <a:spLocks noChangeArrowheads="1"/>
            </p:cNvSpPr>
            <p:nvPr/>
          </p:nvSpPr>
          <p:spPr bwMode="auto">
            <a:xfrm>
              <a:off x="2475" y="3512"/>
              <a:ext cx="3334" cy="604"/>
            </a:xfrm>
            <a:prstGeom prst="rect">
              <a:avLst/>
            </a:prstGeom>
            <a:solidFill>
              <a:srgbClr val="FFFF00"/>
            </a:solidFill>
            <a:ln w="28575">
              <a:solidFill>
                <a:srgbClr val="0000CC"/>
              </a:solidFill>
              <a:miter lim="800000"/>
              <a:headEnd/>
              <a:tailEnd/>
            </a:ln>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zh-CN" altLang="en-US" sz="2400">
                  <a:latin typeface="Arial" charset="0"/>
                </a:rPr>
                <a:t>汇编程序让编译器和汇编语言程序员不必计算分支指令地址，只要用标号即可！由汇编器完成地址计算</a:t>
              </a:r>
            </a:p>
          </p:txBody>
        </p:sp>
        <p:sp>
          <p:nvSpPr>
            <p:cNvPr id="44039" name="Line 13"/>
            <p:cNvSpPr>
              <a:spLocks noChangeShapeType="1"/>
            </p:cNvSpPr>
            <p:nvPr/>
          </p:nvSpPr>
          <p:spPr bwMode="auto">
            <a:xfrm flipH="1">
              <a:off x="2092" y="3768"/>
              <a:ext cx="391" cy="24"/>
            </a:xfrm>
            <a:prstGeom prst="line">
              <a:avLst/>
            </a:prstGeom>
            <a:noFill/>
            <a:ln w="38100">
              <a:solidFill>
                <a:srgbClr val="0000CC"/>
              </a:solidFill>
              <a:round/>
              <a:headEnd/>
              <a:tailEnd type="arrow" w="med" len="me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sp>
          <p:nvSpPr>
            <p:cNvPr id="44040" name="Oval 14"/>
            <p:cNvSpPr>
              <a:spLocks noChangeArrowheads="1"/>
            </p:cNvSpPr>
            <p:nvPr/>
          </p:nvSpPr>
          <p:spPr bwMode="auto">
            <a:xfrm>
              <a:off x="1519" y="3656"/>
              <a:ext cx="558" cy="292"/>
            </a:xfrm>
            <a:prstGeom prst="ellipse">
              <a:avLst/>
            </a:prstGeom>
            <a:noFill/>
            <a:ln w="28575">
              <a:solidFill>
                <a:srgbClr val="0000CC"/>
              </a:solidFill>
              <a:round/>
              <a:headEnd/>
              <a:tailEnd/>
            </a:ln>
            <a:extLst>
              <a:ext uri="{909E8E84-426E-40DD-AFC4-6F175D3DCCD1}">
                <a14:hiddenFill xmlns:a14="http://schemas.microsoft.com/office/drawing/2010/main">
                  <a:solidFill>
                    <a:srgbClr val="FFFFFF"/>
                  </a:solidFill>
                </a14:hiddenFill>
              </a:ext>
            </a:extLst>
          </p:spPr>
          <p:txBody>
            <a:bodyPr lIns="63500" tIns="25400" rIns="63500" bIns="25400" anchor="ctr">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0"/>
                </a:spcBef>
                <a:buFontTx/>
                <a:buNone/>
              </a:pPr>
              <a:endParaRPr lang="zh-CN" altLang="en-US" sz="1800" b="0">
                <a:latin typeface="Arial" charset="0"/>
                <a:ea typeface="宋体" charset="-122"/>
              </a:endParaRPr>
            </a:p>
          </p:txBody>
        </p:sp>
      </p:grpSp>
    </p:spTree>
    <p:extLst>
      <p:ext uri="{BB962C8B-B14F-4D97-AF65-F5344CB8AC3E}">
        <p14:creationId xmlns:p14="http://schemas.microsoft.com/office/powerpoint/2010/main" val="9331452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0063"/>
                                        </p:tgtEl>
                                        <p:attrNameLst>
                                          <p:attrName>style.visibility</p:attrName>
                                        </p:attrNameLst>
                                      </p:cBhvr>
                                      <p:to>
                                        <p:strVal val="visible"/>
                                      </p:to>
                                    </p:set>
                                    <p:animEffect transition="in" filter="blinds(horizontal)">
                                      <p:cBhvr>
                                        <p:cTn id="7" dur="500"/>
                                        <p:tgtEl>
                                          <p:spTgt spid="1300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6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a:grpSpLocks/>
          </p:cNvGrpSpPr>
          <p:nvPr/>
        </p:nvGrpSpPr>
        <p:grpSpPr bwMode="auto">
          <a:xfrm>
            <a:off x="695325" y="5599113"/>
            <a:ext cx="8053388" cy="1214437"/>
            <a:chOff x="295" y="2614"/>
            <a:chExt cx="5209" cy="765"/>
          </a:xfrm>
        </p:grpSpPr>
        <p:pic>
          <p:nvPicPr>
            <p:cNvPr id="6554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 y="2614"/>
              <a:ext cx="399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 y="2840"/>
              <a:ext cx="5209"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234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1773238"/>
            <a:ext cx="8872537"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Rectangle 2"/>
          <p:cNvSpPr>
            <a:spLocks noGrp="1" noChangeArrowheads="1"/>
          </p:cNvSpPr>
          <p:nvPr>
            <p:ph type="title" idx="4294967295"/>
          </p:nvPr>
        </p:nvSpPr>
        <p:spPr>
          <a:xfrm>
            <a:off x="639763" y="148630"/>
            <a:ext cx="7677150" cy="461665"/>
          </a:xfrm>
          <a:prstGeom prst="rect">
            <a:avLst/>
          </a:prstGeom>
        </p:spPr>
        <p:txBody>
          <a:bodyPr anchor="t">
            <a:spAutoFit/>
          </a:bodyPr>
          <a:lstStyle/>
          <a:p>
            <a:pPr eaLnBrk="1" hangingPunct="1">
              <a:buFont typeface="Wingdings" charset="2"/>
              <a:buChar char="Ø"/>
            </a:pPr>
            <a:r>
              <a:rPr lang="zh-CN" altLang="en-US" sz="2400">
                <a:solidFill>
                  <a:srgbClr val="A50021"/>
                </a:solidFill>
                <a:ea typeface="微软雅黑" charset="-122"/>
              </a:rPr>
              <a:t>对</a:t>
            </a:r>
            <a:r>
              <a:rPr lang="en-US" altLang="zh-CN" sz="2400" dirty="0">
                <a:solidFill>
                  <a:srgbClr val="A50021"/>
                </a:solidFill>
                <a:ea typeface="微软雅黑" charset="-122"/>
              </a:rPr>
              <a:t>32</a:t>
            </a:r>
            <a:r>
              <a:rPr lang="zh-CN" altLang="en-US" sz="2400" dirty="0">
                <a:solidFill>
                  <a:srgbClr val="A50021"/>
                </a:solidFill>
                <a:ea typeface="微软雅黑" charset="-122"/>
              </a:rPr>
              <a:t>位立即数的</a:t>
            </a:r>
            <a:r>
              <a:rPr lang="en-US" altLang="zh-CN" sz="2400" dirty="0">
                <a:solidFill>
                  <a:srgbClr val="A50021"/>
                </a:solidFill>
                <a:ea typeface="微软雅黑" charset="-122"/>
              </a:rPr>
              <a:t>MIPS</a:t>
            </a:r>
            <a:r>
              <a:rPr lang="zh-CN" altLang="en-US" sz="2400" dirty="0">
                <a:solidFill>
                  <a:srgbClr val="A50021"/>
                </a:solidFill>
                <a:ea typeface="微软雅黑" charset="-122"/>
              </a:rPr>
              <a:t>编址和寻址</a:t>
            </a:r>
            <a:endParaRPr lang="en-US" altLang="zh-CN" sz="2400" dirty="0">
              <a:solidFill>
                <a:srgbClr val="A50021"/>
              </a:solidFill>
              <a:ea typeface="微软雅黑" charset="-122"/>
            </a:endParaRPr>
          </a:p>
        </p:txBody>
      </p:sp>
      <p:sp>
        <p:nvSpPr>
          <p:cNvPr id="65541" name="Rectangle 3"/>
          <p:cNvSpPr>
            <a:spLocks noGrp="1" noChangeArrowheads="1"/>
          </p:cNvSpPr>
          <p:nvPr>
            <p:ph type="body" idx="4294967295"/>
          </p:nvPr>
        </p:nvSpPr>
        <p:spPr>
          <a:xfrm>
            <a:off x="611188" y="620713"/>
            <a:ext cx="8208962" cy="2232025"/>
          </a:xfrm>
          <a:prstGeom prst="rect">
            <a:avLst/>
          </a:prstGeom>
        </p:spPr>
        <p:txBody>
          <a:bodyPr lIns="91440" rIns="91440"/>
          <a:lstStyle/>
          <a:p>
            <a:pPr marL="266700" indent="-266700" eaLnBrk="1" hangingPunct="1">
              <a:lnSpc>
                <a:spcPct val="100000"/>
              </a:lnSpc>
              <a:spcBef>
                <a:spcPct val="10000"/>
              </a:spcBef>
            </a:pPr>
            <a:r>
              <a:rPr lang="en-US" altLang="zh-CN" sz="2800" dirty="0">
                <a:latin typeface="STXinwei" charset="-122"/>
                <a:ea typeface="STXinwei" charset="-122"/>
                <a:cs typeface="STXinwei" charset="-122"/>
              </a:rPr>
              <a:t>32</a:t>
            </a:r>
            <a:r>
              <a:rPr lang="zh-CN" altLang="en-US" sz="2800" dirty="0">
                <a:latin typeface="STXinwei" charset="-122"/>
                <a:ea typeface="STXinwei" charset="-122"/>
                <a:cs typeface="STXinwei" charset="-122"/>
              </a:rPr>
              <a:t>位立即数</a:t>
            </a:r>
          </a:p>
          <a:p>
            <a:pPr marL="623888" lvl="1" indent="-265113" eaLnBrk="1" hangingPunct="1">
              <a:lnSpc>
                <a:spcPct val="100000"/>
              </a:lnSpc>
              <a:spcBef>
                <a:spcPct val="10000"/>
              </a:spcBef>
            </a:pPr>
            <a:r>
              <a:rPr lang="zh-CN" altLang="en-US" sz="2400" dirty="0">
                <a:latin typeface="STXinwei" charset="-122"/>
                <a:ea typeface="STXinwei" charset="-122"/>
                <a:cs typeface="STXinwei" charset="-122"/>
              </a:rPr>
              <a:t>指令</a:t>
            </a:r>
            <a:r>
              <a:rPr lang="en-US" altLang="zh-CN" sz="2400" dirty="0">
                <a:latin typeface="STXinwei" charset="-122"/>
                <a:ea typeface="STXinwei" charset="-122"/>
                <a:cs typeface="STXinwei" charset="-122"/>
              </a:rPr>
              <a:t>load upper immediate(</a:t>
            </a:r>
            <a:r>
              <a:rPr lang="en-US" altLang="zh-CN" sz="2400" dirty="0" err="1">
                <a:latin typeface="STXinwei" charset="-122"/>
                <a:ea typeface="STXinwei" charset="-122"/>
                <a:cs typeface="STXinwei" charset="-122"/>
              </a:rPr>
              <a:t>lui</a:t>
            </a:r>
            <a:r>
              <a:rPr lang="en-US" altLang="zh-CN" sz="2400" dirty="0">
                <a:latin typeface="STXinwei" charset="-122"/>
                <a:ea typeface="STXinwei" charset="-122"/>
                <a:cs typeface="STXinwei" charset="-122"/>
              </a:rPr>
              <a:t>)</a:t>
            </a:r>
            <a:r>
              <a:rPr lang="zh-CN" altLang="en-US" sz="2400" dirty="0">
                <a:latin typeface="STXinwei" charset="-122"/>
                <a:ea typeface="STXinwei" charset="-122"/>
                <a:cs typeface="STXinwei" charset="-122"/>
              </a:rPr>
              <a:t>专用于给寄存器中的常量设置高</a:t>
            </a:r>
            <a:r>
              <a:rPr lang="en-US" altLang="zh-CN" sz="2400" dirty="0">
                <a:latin typeface="STXinwei" charset="-122"/>
                <a:ea typeface="STXinwei" charset="-122"/>
                <a:cs typeface="STXinwei" charset="-122"/>
              </a:rPr>
              <a:t>16</a:t>
            </a:r>
            <a:r>
              <a:rPr lang="zh-CN" altLang="en-US" sz="2400" dirty="0">
                <a:latin typeface="STXinwei" charset="-122"/>
                <a:ea typeface="STXinwei" charset="-122"/>
                <a:cs typeface="STXinwei" charset="-122"/>
              </a:rPr>
              <a:t>位，允许后续指令设定常量的低</a:t>
            </a:r>
            <a:r>
              <a:rPr lang="en-US" altLang="zh-CN" sz="2400" dirty="0">
                <a:latin typeface="STXinwei" charset="-122"/>
                <a:ea typeface="STXinwei" charset="-122"/>
                <a:cs typeface="STXinwei" charset="-122"/>
              </a:rPr>
              <a:t>16</a:t>
            </a:r>
            <a:r>
              <a:rPr lang="zh-CN" altLang="en-US" sz="2400" dirty="0">
                <a:latin typeface="STXinwei" charset="-122"/>
                <a:ea typeface="STXinwei" charset="-122"/>
                <a:cs typeface="STXinwei" charset="-122"/>
              </a:rPr>
              <a:t>位</a:t>
            </a:r>
          </a:p>
        </p:txBody>
      </p:sp>
      <p:sp>
        <p:nvSpPr>
          <p:cNvPr id="32774" name="Rectangle 3"/>
          <p:cNvSpPr>
            <a:spLocks noChangeArrowheads="1"/>
          </p:cNvSpPr>
          <p:nvPr/>
        </p:nvSpPr>
        <p:spPr bwMode="auto">
          <a:xfrm>
            <a:off x="603250" y="3429000"/>
            <a:ext cx="8216900" cy="3429000"/>
          </a:xfrm>
          <a:prstGeom prst="rect">
            <a:avLst/>
          </a:prstGeom>
          <a:noFill/>
          <a:ln>
            <a:noFill/>
          </a:ln>
        </p:spPr>
        <p:txBody>
          <a:bodyPr/>
          <a:lstStyle>
            <a:lvl1pPr marL="266700" indent="-266700">
              <a:defRPr>
                <a:solidFill>
                  <a:schemeClr val="tx1"/>
                </a:solidFill>
                <a:latin typeface="Arial" charset="0"/>
                <a:ea typeface="宋体" charset="-122"/>
              </a:defRPr>
            </a:lvl1pPr>
            <a:lvl2pPr marL="625475" indent="-2667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20000"/>
              </a:spcBef>
              <a:buFont typeface="Wingdings" charset="2"/>
              <a:buChar char="p"/>
            </a:pPr>
            <a:r>
              <a:rPr lang="zh-CN" altLang="en-US" sz="2800" b="1" dirty="0">
                <a:latin typeface="Times New Roman" charset="0"/>
                <a:ea typeface="华文新魏" charset="-122"/>
              </a:rPr>
              <a:t>转移和跳转中的寻址</a:t>
            </a:r>
          </a:p>
          <a:p>
            <a:pPr lvl="1" eaLnBrk="1" hangingPunct="1">
              <a:spcBef>
                <a:spcPct val="20000"/>
              </a:spcBef>
              <a:buFont typeface="Wingdings" charset="2"/>
              <a:buChar char="n"/>
            </a:pPr>
            <a:r>
              <a:rPr lang="en-US" altLang="zh-CN" sz="2400" b="1" dirty="0">
                <a:latin typeface="Times New Roman" charset="0"/>
                <a:ea typeface="华文新魏" charset="-122"/>
              </a:rPr>
              <a:t>MIPS</a:t>
            </a:r>
            <a:r>
              <a:rPr lang="zh-CN" altLang="en-US" sz="2400" b="1" dirty="0">
                <a:latin typeface="Times New Roman" charset="0"/>
                <a:ea typeface="华文新魏" charset="-122"/>
              </a:rPr>
              <a:t>跳转指令</a:t>
            </a:r>
          </a:p>
          <a:p>
            <a:pPr lvl="1" eaLnBrk="1" hangingPunct="1">
              <a:spcBef>
                <a:spcPct val="20000"/>
              </a:spcBef>
              <a:buFont typeface="Wingdings" charset="2"/>
              <a:buChar char="n"/>
            </a:pPr>
            <a:endParaRPr lang="zh-CN" altLang="en-US" sz="2400" b="1" dirty="0">
              <a:latin typeface="Times New Roman" charset="0"/>
              <a:ea typeface="华文新魏" charset="-122"/>
            </a:endParaRPr>
          </a:p>
          <a:p>
            <a:pPr lvl="1" eaLnBrk="1" hangingPunct="1">
              <a:spcBef>
                <a:spcPct val="20000"/>
              </a:spcBef>
              <a:buFont typeface="Wingdings" charset="2"/>
              <a:buChar char="n"/>
            </a:pPr>
            <a:endParaRPr lang="zh-CN" altLang="en-US" sz="2400" b="1" dirty="0">
              <a:latin typeface="Times New Roman" charset="0"/>
              <a:ea typeface="华文新魏" charset="-122"/>
            </a:endParaRPr>
          </a:p>
          <a:p>
            <a:pPr lvl="1" eaLnBrk="1" hangingPunct="1">
              <a:spcBef>
                <a:spcPct val="20000"/>
              </a:spcBef>
              <a:buFont typeface="Wingdings" charset="2"/>
              <a:buChar char="n"/>
            </a:pPr>
            <a:r>
              <a:rPr lang="zh-CN" altLang="en-US" sz="2400" b="1" dirty="0">
                <a:latin typeface="Times New Roman" charset="0"/>
                <a:ea typeface="华文新魏" charset="-122"/>
              </a:rPr>
              <a:t>条件转移指令</a:t>
            </a:r>
            <a:r>
              <a:rPr lang="en-US" altLang="zh-CN" sz="2400" b="1" dirty="0">
                <a:latin typeface="Times New Roman" charset="0"/>
                <a:ea typeface="华文新魏" charset="-122"/>
              </a:rPr>
              <a:t>——</a:t>
            </a:r>
            <a:r>
              <a:rPr lang="zh-CN" altLang="en-US" sz="2400" b="1" dirty="0">
                <a:latin typeface="Times New Roman" charset="0"/>
                <a:ea typeface="华文新魏" charset="-122"/>
              </a:rPr>
              <a:t>指定两个操作数和分支地址</a:t>
            </a:r>
          </a:p>
          <a:p>
            <a:pPr lvl="1" eaLnBrk="1" hangingPunct="1">
              <a:spcBef>
                <a:spcPct val="20000"/>
              </a:spcBef>
              <a:buFont typeface="Wingdings" charset="2"/>
              <a:buChar char="n"/>
            </a:pPr>
            <a:endParaRPr lang="zh-CN" altLang="en-US" sz="2400" b="1" dirty="0">
              <a:latin typeface="Times New Roman" charset="0"/>
              <a:ea typeface="华文新魏" charset="-122"/>
            </a:endParaRPr>
          </a:p>
          <a:p>
            <a:pPr lvl="1" eaLnBrk="1" hangingPunct="1">
              <a:spcBef>
                <a:spcPct val="20000"/>
              </a:spcBef>
              <a:buFont typeface="Wingdings" charset="2"/>
              <a:buChar char="n"/>
            </a:pPr>
            <a:endParaRPr lang="zh-CN" altLang="en-US" sz="2400" b="1" dirty="0">
              <a:latin typeface="Times New Roman" charset="0"/>
              <a:ea typeface="华文新魏" charset="-122"/>
            </a:endParaRPr>
          </a:p>
        </p:txBody>
      </p:sp>
      <p:grpSp>
        <p:nvGrpSpPr>
          <p:cNvPr id="3" name="Group 9"/>
          <p:cNvGrpSpPr>
            <a:grpSpLocks/>
          </p:cNvGrpSpPr>
          <p:nvPr/>
        </p:nvGrpSpPr>
        <p:grpSpPr bwMode="auto">
          <a:xfrm>
            <a:off x="684213" y="4268788"/>
            <a:ext cx="8135937" cy="1081087"/>
            <a:chOff x="295" y="1525"/>
            <a:chExt cx="5238" cy="730"/>
          </a:xfrm>
        </p:grpSpPr>
        <p:pic>
          <p:nvPicPr>
            <p:cNvPr id="6554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6" y="1525"/>
              <a:ext cx="305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7"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5" y="1752"/>
              <a:ext cx="5238"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2348" name="AutoShape 12"/>
          <p:cNvSpPr>
            <a:spLocks noChangeArrowheads="1"/>
          </p:cNvSpPr>
          <p:nvPr/>
        </p:nvSpPr>
        <p:spPr bwMode="auto">
          <a:xfrm>
            <a:off x="7242175" y="4857750"/>
            <a:ext cx="1901825" cy="503238"/>
          </a:xfrm>
          <a:prstGeom prst="wedgeRoundRectCallout">
            <a:avLst>
              <a:gd name="adj1" fmla="val -74306"/>
              <a:gd name="adj2" fmla="val 222699"/>
              <a:gd name="adj3" fmla="val 16667"/>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lnSpc>
                <a:spcPct val="100000"/>
              </a:lnSpc>
              <a:spcBef>
                <a:spcPct val="0"/>
              </a:spcBef>
              <a:buFontTx/>
              <a:buNone/>
            </a:pPr>
            <a:r>
              <a:rPr lang="en-US" altLang="zh-CN" sz="2400"/>
              <a:t>PC</a:t>
            </a:r>
            <a:r>
              <a:rPr lang="zh-CN" altLang="en-US" sz="2400"/>
              <a:t>相对寻址</a:t>
            </a:r>
          </a:p>
        </p:txBody>
      </p:sp>
      <p:sp>
        <p:nvSpPr>
          <p:cNvPr id="13" name="AutoShape 12"/>
          <p:cNvSpPr>
            <a:spLocks noChangeArrowheads="1"/>
          </p:cNvSpPr>
          <p:nvPr/>
        </p:nvSpPr>
        <p:spPr bwMode="auto">
          <a:xfrm>
            <a:off x="4429125" y="3571875"/>
            <a:ext cx="4687888" cy="503238"/>
          </a:xfrm>
          <a:prstGeom prst="wedgeRoundRectCallout">
            <a:avLst>
              <a:gd name="adj1" fmla="val -31167"/>
              <a:gd name="adj2" fmla="val 184843"/>
              <a:gd name="adj3" fmla="val 16667"/>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lnSpc>
                <a:spcPct val="100000"/>
              </a:lnSpc>
              <a:spcBef>
                <a:spcPct val="0"/>
              </a:spcBef>
              <a:buFontTx/>
              <a:buNone/>
            </a:pPr>
            <a:r>
              <a:rPr lang="zh-CN" altLang="en-US" sz="2400"/>
              <a:t>伪直接寻址</a:t>
            </a:r>
            <a:r>
              <a:rPr lang="en-US" altLang="zh-CN" sz="2400"/>
              <a:t>(PC</a:t>
            </a:r>
            <a:r>
              <a:rPr lang="zh-CN" altLang="en-US" sz="2400"/>
              <a:t>高</a:t>
            </a:r>
            <a:r>
              <a:rPr lang="en-US" altLang="zh-CN" sz="2400"/>
              <a:t>4</a:t>
            </a:r>
            <a:r>
              <a:rPr lang="zh-CN" altLang="en-US" sz="2400"/>
              <a:t>位</a:t>
            </a:r>
            <a:r>
              <a:rPr lang="en-US" altLang="zh-CN" sz="2400"/>
              <a:t>+</a:t>
            </a:r>
            <a:r>
              <a:rPr lang="zh-CN" altLang="en-US" sz="2400"/>
              <a:t>指令地址</a:t>
            </a:r>
            <a:r>
              <a:rPr lang="en-US" altLang="zh-CN" sz="2400"/>
              <a:t>A)</a:t>
            </a:r>
            <a:endParaRPr lang="zh-CN" altLang="en-US" sz="2400"/>
          </a:p>
        </p:txBody>
      </p:sp>
    </p:spTree>
    <p:extLst>
      <p:ext uri="{BB962C8B-B14F-4D97-AF65-F5344CB8AC3E}">
        <p14:creationId xmlns:p14="http://schemas.microsoft.com/office/powerpoint/2010/main" val="37275483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2340"/>
                                        </p:tgtEl>
                                        <p:attrNameLst>
                                          <p:attrName>style.visibility</p:attrName>
                                        </p:attrNameLst>
                                      </p:cBhvr>
                                      <p:to>
                                        <p:strVal val="visible"/>
                                      </p:to>
                                    </p:set>
                                    <p:animEffect transition="in" filter="blinds(horizontal)">
                                      <p:cBhvr>
                                        <p:cTn id="7" dur="500"/>
                                        <p:tgtEl>
                                          <p:spTgt spid="1423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774"/>
                                        </p:tgtEl>
                                        <p:attrNameLst>
                                          <p:attrName>style.visibility</p:attrName>
                                        </p:attrNameLst>
                                      </p:cBhvr>
                                      <p:to>
                                        <p:strVal val="visible"/>
                                      </p:to>
                                    </p:set>
                                    <p:animEffect transition="in" filter="fade">
                                      <p:cBhvr>
                                        <p:cTn id="12" dur="500"/>
                                        <p:tgtEl>
                                          <p:spTgt spid="3277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2348"/>
                                        </p:tgtEl>
                                        <p:attrNameLst>
                                          <p:attrName>style.visibility</p:attrName>
                                        </p:attrNameLst>
                                      </p:cBhvr>
                                      <p:to>
                                        <p:strVal val="visible"/>
                                      </p:to>
                                    </p:set>
                                    <p:animEffect transition="in" filter="blinds(horizontal)">
                                      <p:cBhvr>
                                        <p:cTn id="27" dur="500"/>
                                        <p:tgtEl>
                                          <p:spTgt spid="14234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p:bldP spid="142348" grpId="0" animBg="1"/>
      <p:bldP spid="1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646113" y="79796"/>
            <a:ext cx="7813675" cy="461665"/>
          </a:xfrm>
          <a:prstGeom prst="rect">
            <a:avLst/>
          </a:prstGeom>
        </p:spPr>
        <p:txBody>
          <a:bodyPr anchor="t">
            <a:spAutoFit/>
          </a:bodyPr>
          <a:lstStyle/>
          <a:p>
            <a:pPr eaLnBrk="1" hangingPunct="1">
              <a:buFont typeface="Wingdings" charset="2"/>
              <a:buChar char="Ø"/>
            </a:pPr>
            <a:r>
              <a:rPr lang="zh-CN" altLang="en-US" sz="2400">
                <a:solidFill>
                  <a:srgbClr val="A50021"/>
                </a:solidFill>
                <a:ea typeface="微软雅黑" charset="-122"/>
              </a:rPr>
              <a:t>对</a:t>
            </a:r>
            <a:r>
              <a:rPr lang="en-US" altLang="zh-CN" sz="2400">
                <a:solidFill>
                  <a:srgbClr val="A50021"/>
                </a:solidFill>
                <a:ea typeface="微软雅黑" charset="-122"/>
              </a:rPr>
              <a:t>32</a:t>
            </a:r>
            <a:r>
              <a:rPr lang="zh-CN" altLang="en-US" sz="2400">
                <a:solidFill>
                  <a:srgbClr val="A50021"/>
                </a:solidFill>
                <a:ea typeface="微软雅黑" charset="-122"/>
              </a:rPr>
              <a:t>位立即数的</a:t>
            </a:r>
            <a:r>
              <a:rPr lang="en-US" altLang="zh-CN" sz="2400">
                <a:solidFill>
                  <a:srgbClr val="A50021"/>
                </a:solidFill>
                <a:ea typeface="微软雅黑" charset="-122"/>
              </a:rPr>
              <a:t>MIPS</a:t>
            </a:r>
            <a:r>
              <a:rPr lang="zh-CN" altLang="en-US" sz="2400">
                <a:solidFill>
                  <a:srgbClr val="A50021"/>
                </a:solidFill>
                <a:ea typeface="微软雅黑" charset="-122"/>
              </a:rPr>
              <a:t>编址和寻址举例</a:t>
            </a:r>
          </a:p>
        </p:txBody>
      </p:sp>
      <p:sp>
        <p:nvSpPr>
          <p:cNvPr id="66563" name="Rectangle 3"/>
          <p:cNvSpPr>
            <a:spLocks noGrp="1" noChangeArrowheads="1"/>
          </p:cNvSpPr>
          <p:nvPr>
            <p:ph type="body" idx="4294967295"/>
          </p:nvPr>
        </p:nvSpPr>
        <p:spPr>
          <a:xfrm>
            <a:off x="539552" y="692398"/>
            <a:ext cx="8001000" cy="3168650"/>
          </a:xfrm>
          <a:prstGeom prst="rect">
            <a:avLst/>
          </a:prstGeom>
        </p:spPr>
        <p:txBody>
          <a:bodyPr lIns="91440" rIns="91440"/>
          <a:lstStyle/>
          <a:p>
            <a:pPr eaLnBrk="1" hangingPunct="1">
              <a:lnSpc>
                <a:spcPct val="120000"/>
              </a:lnSpc>
              <a:buFont typeface="Wingdings" charset="2"/>
              <a:buNone/>
            </a:pPr>
            <a:r>
              <a:rPr lang="zh-CN" altLang="en-US" sz="2800" dirty="0">
                <a:latin typeface="STXinwei" charset="-122"/>
                <a:ea typeface="STXinwei" charset="-122"/>
                <a:cs typeface="STXinwei" charset="-122"/>
              </a:rPr>
              <a:t>例：</a:t>
            </a:r>
            <a:r>
              <a:rPr lang="en-US" altLang="zh-CN" sz="2800" dirty="0">
                <a:latin typeface="STXinwei" charset="-122"/>
                <a:ea typeface="STXinwei" charset="-122"/>
                <a:cs typeface="STXinwei" charset="-122"/>
              </a:rPr>
              <a:t>MIPS</a:t>
            </a:r>
            <a:r>
              <a:rPr lang="zh-CN" altLang="en-US" sz="2800" dirty="0">
                <a:latin typeface="STXinwei" charset="-122"/>
                <a:ea typeface="STXinwei" charset="-122"/>
                <a:cs typeface="STXinwei" charset="-122"/>
              </a:rPr>
              <a:t>机器语言中的分支转移</a:t>
            </a:r>
          </a:p>
          <a:p>
            <a:pPr eaLnBrk="1" hangingPunct="1">
              <a:lnSpc>
                <a:spcPct val="100000"/>
              </a:lnSpc>
              <a:spcBef>
                <a:spcPct val="0"/>
              </a:spcBef>
              <a:buFont typeface="Wingdings" charset="2"/>
              <a:buNone/>
            </a:pPr>
            <a:r>
              <a:rPr lang="en-US" altLang="zh-CN" sz="2400" dirty="0">
                <a:latin typeface="STXinwei" charset="-122"/>
                <a:ea typeface="STXinwei" charset="-122"/>
                <a:cs typeface="STXinwei" charset="-122"/>
              </a:rPr>
              <a:t>Loop:	</a:t>
            </a:r>
            <a:r>
              <a:rPr lang="en-US" altLang="zh-CN" sz="2400" dirty="0" err="1">
                <a:latin typeface="STXinwei" charset="-122"/>
                <a:ea typeface="STXinwei" charset="-122"/>
                <a:cs typeface="STXinwei" charset="-122"/>
              </a:rPr>
              <a:t>sll</a:t>
            </a:r>
            <a:r>
              <a:rPr lang="en-US" altLang="zh-CN" sz="2400" dirty="0">
                <a:latin typeface="STXinwei" charset="-122"/>
                <a:ea typeface="STXinwei" charset="-122"/>
                <a:cs typeface="STXinwei" charset="-122"/>
              </a:rPr>
              <a:t>   	$t1, $s3, 2		# $t1=4 * </a:t>
            </a:r>
            <a:r>
              <a:rPr lang="en-US" altLang="zh-CN" sz="2400" dirty="0" err="1">
                <a:latin typeface="STXinwei" charset="-122"/>
                <a:ea typeface="STXinwei" charset="-122"/>
                <a:cs typeface="STXinwei" charset="-122"/>
              </a:rPr>
              <a:t>i</a:t>
            </a:r>
            <a:endParaRPr lang="en-US" altLang="zh-CN" sz="2400" dirty="0">
              <a:latin typeface="STXinwei" charset="-122"/>
              <a:ea typeface="STXinwei" charset="-122"/>
              <a:cs typeface="STXinwei" charset="-122"/>
            </a:endParaRPr>
          </a:p>
          <a:p>
            <a:pPr eaLnBrk="1" hangingPunct="1">
              <a:lnSpc>
                <a:spcPct val="100000"/>
              </a:lnSpc>
              <a:spcBef>
                <a:spcPct val="0"/>
              </a:spcBef>
              <a:buFont typeface="Wingdings" charset="2"/>
              <a:buNone/>
            </a:pPr>
            <a:r>
              <a:rPr lang="en-US" altLang="zh-CN" sz="2400" dirty="0">
                <a:latin typeface="STXinwei" charset="-122"/>
                <a:ea typeface="STXinwei" charset="-122"/>
                <a:cs typeface="STXinwei" charset="-122"/>
              </a:rPr>
              <a:t>		add	$t1, $t1, $s6		# $t1=address of save[</a:t>
            </a:r>
            <a:r>
              <a:rPr lang="en-US" altLang="zh-CN" sz="2400" dirty="0" err="1">
                <a:latin typeface="STXinwei" charset="-122"/>
                <a:ea typeface="STXinwei" charset="-122"/>
                <a:cs typeface="STXinwei" charset="-122"/>
              </a:rPr>
              <a:t>i</a:t>
            </a:r>
            <a:r>
              <a:rPr lang="en-US" altLang="zh-CN" sz="2400" dirty="0">
                <a:latin typeface="STXinwei" charset="-122"/>
                <a:ea typeface="STXinwei" charset="-122"/>
                <a:cs typeface="STXinwei" charset="-122"/>
              </a:rPr>
              <a:t>]</a:t>
            </a:r>
          </a:p>
          <a:p>
            <a:pPr eaLnBrk="1" hangingPunct="1">
              <a:lnSpc>
                <a:spcPct val="100000"/>
              </a:lnSpc>
              <a:spcBef>
                <a:spcPct val="0"/>
              </a:spcBef>
              <a:buFont typeface="Wingdings" charset="2"/>
              <a:buNone/>
            </a:pPr>
            <a:r>
              <a:rPr lang="en-US" altLang="zh-CN" sz="2400" dirty="0">
                <a:latin typeface="STXinwei" charset="-122"/>
                <a:ea typeface="STXinwei" charset="-122"/>
                <a:cs typeface="STXinwei" charset="-122"/>
              </a:rPr>
              <a:t>		</a:t>
            </a:r>
            <a:r>
              <a:rPr lang="en-US" altLang="zh-CN" sz="2400" dirty="0" err="1">
                <a:latin typeface="STXinwei" charset="-122"/>
                <a:ea typeface="STXinwei" charset="-122"/>
                <a:cs typeface="STXinwei" charset="-122"/>
              </a:rPr>
              <a:t>lw</a:t>
            </a:r>
            <a:r>
              <a:rPr lang="en-US" altLang="zh-CN" sz="2400" dirty="0">
                <a:latin typeface="STXinwei" charset="-122"/>
                <a:ea typeface="STXinwei" charset="-122"/>
                <a:cs typeface="STXinwei" charset="-122"/>
              </a:rPr>
              <a:t>	 $t0, 0($t1)		# $t0=save[</a:t>
            </a:r>
            <a:r>
              <a:rPr lang="en-US" altLang="zh-CN" sz="2400" dirty="0" err="1">
                <a:latin typeface="STXinwei" charset="-122"/>
                <a:ea typeface="STXinwei" charset="-122"/>
                <a:cs typeface="STXinwei" charset="-122"/>
              </a:rPr>
              <a:t>i</a:t>
            </a:r>
            <a:r>
              <a:rPr lang="en-US" altLang="zh-CN" sz="2400" dirty="0">
                <a:latin typeface="STXinwei" charset="-122"/>
                <a:ea typeface="STXinwei" charset="-122"/>
                <a:cs typeface="STXinwei" charset="-122"/>
              </a:rPr>
              <a:t>]</a:t>
            </a:r>
          </a:p>
          <a:p>
            <a:pPr eaLnBrk="1" hangingPunct="1">
              <a:lnSpc>
                <a:spcPct val="100000"/>
              </a:lnSpc>
              <a:spcBef>
                <a:spcPct val="0"/>
              </a:spcBef>
              <a:buFont typeface="Wingdings" charset="2"/>
              <a:buNone/>
            </a:pPr>
            <a:r>
              <a:rPr lang="en-US" altLang="zh-CN" sz="2400" dirty="0">
                <a:latin typeface="STXinwei" charset="-122"/>
                <a:ea typeface="STXinwei" charset="-122"/>
                <a:cs typeface="STXinwei" charset="-122"/>
              </a:rPr>
              <a:t>		</a:t>
            </a:r>
            <a:r>
              <a:rPr lang="en-US" altLang="zh-CN" sz="2400" dirty="0" err="1">
                <a:latin typeface="STXinwei" charset="-122"/>
                <a:ea typeface="STXinwei" charset="-122"/>
                <a:cs typeface="STXinwei" charset="-122"/>
              </a:rPr>
              <a:t>bne</a:t>
            </a:r>
            <a:r>
              <a:rPr lang="en-US" altLang="zh-CN" sz="2400" dirty="0">
                <a:latin typeface="STXinwei" charset="-122"/>
                <a:ea typeface="STXinwei" charset="-122"/>
                <a:cs typeface="STXinwei" charset="-122"/>
              </a:rPr>
              <a:t>	 $t0, $s5, Exit		# go to Exit if save[</a:t>
            </a:r>
            <a:r>
              <a:rPr lang="en-US" altLang="zh-CN" sz="2400" dirty="0" err="1">
                <a:latin typeface="STXinwei" charset="-122"/>
                <a:ea typeface="STXinwei" charset="-122"/>
                <a:cs typeface="STXinwei" charset="-122"/>
              </a:rPr>
              <a:t>i</a:t>
            </a:r>
            <a:r>
              <a:rPr lang="en-US" altLang="zh-CN" sz="2400" dirty="0">
                <a:latin typeface="STXinwei" charset="-122"/>
                <a:ea typeface="STXinwei" charset="-122"/>
                <a:cs typeface="STXinwei" charset="-122"/>
              </a:rPr>
              <a:t>]≠k)</a:t>
            </a:r>
          </a:p>
          <a:p>
            <a:pPr eaLnBrk="1" hangingPunct="1">
              <a:lnSpc>
                <a:spcPct val="100000"/>
              </a:lnSpc>
              <a:spcBef>
                <a:spcPct val="0"/>
              </a:spcBef>
              <a:buFont typeface="Wingdings" charset="2"/>
              <a:buNone/>
            </a:pPr>
            <a:r>
              <a:rPr lang="en-US" altLang="zh-CN" sz="2400" dirty="0">
                <a:latin typeface="STXinwei" charset="-122"/>
                <a:ea typeface="STXinwei" charset="-122"/>
                <a:cs typeface="STXinwei" charset="-122"/>
              </a:rPr>
              <a:t>		</a:t>
            </a:r>
            <a:r>
              <a:rPr lang="en-US" altLang="zh-CN" sz="2400" dirty="0" err="1">
                <a:latin typeface="STXinwei" charset="-122"/>
                <a:ea typeface="STXinwei" charset="-122"/>
                <a:cs typeface="STXinwei" charset="-122"/>
              </a:rPr>
              <a:t>addi</a:t>
            </a:r>
            <a:r>
              <a:rPr lang="en-US" altLang="zh-CN" sz="2400" dirty="0">
                <a:latin typeface="STXinwei" charset="-122"/>
                <a:ea typeface="STXinwei" charset="-122"/>
                <a:cs typeface="STXinwei" charset="-122"/>
              </a:rPr>
              <a:t>	$s3, $s3, 1		# </a:t>
            </a:r>
            <a:r>
              <a:rPr lang="en-US" altLang="zh-CN" sz="2400" dirty="0" err="1">
                <a:latin typeface="STXinwei" charset="-122"/>
                <a:ea typeface="STXinwei" charset="-122"/>
                <a:cs typeface="STXinwei" charset="-122"/>
              </a:rPr>
              <a:t>i</a:t>
            </a:r>
            <a:r>
              <a:rPr lang="zh-CN" altLang="en-US" sz="2400" dirty="0">
                <a:latin typeface="STXinwei" charset="-122"/>
                <a:ea typeface="STXinwei" charset="-122"/>
                <a:cs typeface="STXinwei" charset="-122"/>
              </a:rPr>
              <a:t>＝</a:t>
            </a:r>
            <a:r>
              <a:rPr lang="en-US" altLang="zh-CN" sz="2400" dirty="0">
                <a:latin typeface="STXinwei" charset="-122"/>
                <a:ea typeface="STXinwei" charset="-122"/>
                <a:cs typeface="STXinwei" charset="-122"/>
              </a:rPr>
              <a:t>i+1</a:t>
            </a:r>
          </a:p>
          <a:p>
            <a:pPr eaLnBrk="1" hangingPunct="1">
              <a:lnSpc>
                <a:spcPct val="100000"/>
              </a:lnSpc>
              <a:spcBef>
                <a:spcPct val="0"/>
              </a:spcBef>
              <a:buFont typeface="Wingdings" charset="2"/>
              <a:buNone/>
            </a:pPr>
            <a:r>
              <a:rPr lang="en-US" altLang="zh-CN" sz="2400" dirty="0">
                <a:latin typeface="STXinwei" charset="-122"/>
                <a:ea typeface="STXinwei" charset="-122"/>
                <a:cs typeface="STXinwei" charset="-122"/>
              </a:rPr>
              <a:t>		j	Loop			# go to Loop</a:t>
            </a:r>
          </a:p>
          <a:p>
            <a:pPr eaLnBrk="1" hangingPunct="1">
              <a:lnSpc>
                <a:spcPct val="100000"/>
              </a:lnSpc>
              <a:spcBef>
                <a:spcPct val="0"/>
              </a:spcBef>
              <a:buFont typeface="Wingdings" charset="2"/>
              <a:buNone/>
            </a:pPr>
            <a:r>
              <a:rPr lang="en-US" altLang="zh-CN" sz="2400" dirty="0">
                <a:latin typeface="STXinwei" charset="-122"/>
                <a:ea typeface="STXinwei" charset="-122"/>
                <a:cs typeface="STXinwei" charset="-122"/>
              </a:rPr>
              <a:t>Exit:</a:t>
            </a:r>
            <a:endParaRPr lang="zh-CN" altLang="en-US" sz="2400" dirty="0">
              <a:latin typeface="STXinwei" charset="-122"/>
              <a:ea typeface="STXinwei" charset="-122"/>
              <a:cs typeface="STXinwei" charset="-122"/>
            </a:endParaRPr>
          </a:p>
        </p:txBody>
      </p:sp>
      <p:pic>
        <p:nvPicPr>
          <p:cNvPr id="43213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859485"/>
            <a:ext cx="7559675"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4385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2139"/>
                                        </p:tgtEl>
                                        <p:attrNameLst>
                                          <p:attrName>style.visibility</p:attrName>
                                        </p:attrNameLst>
                                      </p:cBhvr>
                                      <p:to>
                                        <p:strVal val="visible"/>
                                      </p:to>
                                    </p:set>
                                    <p:animEffect transition="in" filter="blinds(horizontal)">
                                      <p:cBhvr>
                                        <p:cTn id="7" dur="500"/>
                                        <p:tgtEl>
                                          <p:spTgt spid="432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539750" y="148630"/>
            <a:ext cx="7561263" cy="461665"/>
          </a:xfrm>
          <a:prstGeom prst="rect">
            <a:avLst/>
          </a:prstGeom>
        </p:spPr>
        <p:txBody>
          <a:bodyPr anchor="t">
            <a:spAutoFit/>
          </a:bodyPr>
          <a:lstStyle/>
          <a:p>
            <a:pPr eaLnBrk="1" hangingPunct="1">
              <a:buFont typeface="Wingdings" charset="2"/>
              <a:buChar char="Ø"/>
            </a:pPr>
            <a:r>
              <a:rPr lang="zh-CN" altLang="en-US" sz="2400" dirty="0">
                <a:solidFill>
                  <a:srgbClr val="A50021"/>
                </a:solidFill>
                <a:ea typeface="微软雅黑" charset="-122"/>
              </a:rPr>
              <a:t>计算机硬件对过程的支持 </a:t>
            </a:r>
            <a:endParaRPr lang="en-US" altLang="zh-CN" sz="2400" dirty="0">
              <a:solidFill>
                <a:srgbClr val="A50021"/>
              </a:solidFill>
              <a:ea typeface="微软雅黑" charset="-122"/>
            </a:endParaRPr>
          </a:p>
        </p:txBody>
      </p:sp>
      <p:sp>
        <p:nvSpPr>
          <p:cNvPr id="33795" name="Rectangle 3"/>
          <p:cNvSpPr>
            <a:spLocks noGrp="1" noChangeArrowheads="1"/>
          </p:cNvSpPr>
          <p:nvPr>
            <p:ph type="body" idx="4294967295"/>
          </p:nvPr>
        </p:nvSpPr>
        <p:spPr>
          <a:xfrm>
            <a:off x="358775" y="719138"/>
            <a:ext cx="8534400" cy="5589587"/>
          </a:xfrm>
          <a:prstGeom prst="rect">
            <a:avLst/>
          </a:prstGeom>
        </p:spPr>
        <p:txBody>
          <a:bodyPr lIns="91440" rIns="91440"/>
          <a:lstStyle/>
          <a:p>
            <a:pPr marL="358775" indent="-358775" eaLnBrk="1" hangingPunct="1">
              <a:lnSpc>
                <a:spcPct val="100000"/>
              </a:lnSpc>
              <a:spcBef>
                <a:spcPts val="900"/>
              </a:spcBef>
              <a:spcAft>
                <a:spcPts val="600"/>
              </a:spcAft>
            </a:pPr>
            <a:r>
              <a:rPr lang="zh-CN" altLang="en-US" sz="2800" dirty="0">
                <a:latin typeface="STXinwei" charset="-122"/>
                <a:ea typeface="STXinwei" charset="-122"/>
                <a:cs typeface="STXinwei" charset="-122"/>
              </a:rPr>
              <a:t>过程或函数是</a:t>
            </a:r>
            <a:r>
              <a:rPr lang="en-US" altLang="zh-CN" sz="2800" dirty="0">
                <a:latin typeface="STXinwei" charset="-122"/>
                <a:ea typeface="STXinwei" charset="-122"/>
                <a:cs typeface="STXinwei" charset="-122"/>
              </a:rPr>
              <a:t>C</a:t>
            </a:r>
            <a:r>
              <a:rPr lang="zh-CN" altLang="en-US" sz="2800" dirty="0">
                <a:latin typeface="STXinwei" charset="-122"/>
                <a:ea typeface="STXinwei" charset="-122"/>
                <a:cs typeface="STXinwei" charset="-122"/>
              </a:rPr>
              <a:t>或</a:t>
            </a:r>
            <a:r>
              <a:rPr lang="en-US" altLang="zh-CN" sz="2800" dirty="0">
                <a:latin typeface="STXinwei" charset="-122"/>
                <a:ea typeface="STXinwei" charset="-122"/>
                <a:cs typeface="STXinwei" charset="-122"/>
              </a:rPr>
              <a:t>Java</a:t>
            </a:r>
            <a:r>
              <a:rPr lang="zh-CN" altLang="en-US" sz="2800" dirty="0">
                <a:latin typeface="STXinwei" charset="-122"/>
                <a:ea typeface="STXinwei" charset="-122"/>
                <a:cs typeface="STXinwei" charset="-122"/>
              </a:rPr>
              <a:t>程序员进行结构化编程的手段，有助于提高程序可读性和代码可重用性</a:t>
            </a:r>
            <a:endParaRPr lang="en-US" altLang="zh-CN" sz="2800" dirty="0">
              <a:latin typeface="STXinwei" charset="-122"/>
              <a:ea typeface="STXinwei" charset="-122"/>
              <a:cs typeface="STXinwei" charset="-122"/>
            </a:endParaRPr>
          </a:p>
          <a:p>
            <a:pPr marL="358775" indent="-358775" eaLnBrk="1" hangingPunct="1">
              <a:lnSpc>
                <a:spcPct val="100000"/>
              </a:lnSpc>
              <a:spcBef>
                <a:spcPts val="900"/>
              </a:spcBef>
              <a:spcAft>
                <a:spcPts val="600"/>
              </a:spcAft>
            </a:pPr>
            <a:r>
              <a:rPr lang="zh-CN" altLang="en-US" sz="2800" dirty="0">
                <a:latin typeface="STXinwei" charset="-122"/>
                <a:ea typeface="STXinwei" charset="-122"/>
                <a:cs typeface="STXinwei" charset="-122"/>
              </a:rPr>
              <a:t>过程允许程序员使用参数将过程与其余的程序和数据分离，只允许传递参数</a:t>
            </a:r>
            <a:r>
              <a:rPr lang="en-US" altLang="zh-CN" sz="2800" dirty="0">
                <a:latin typeface="STXinwei" charset="-122"/>
                <a:ea typeface="STXinwei" charset="-122"/>
                <a:cs typeface="STXinwei" charset="-122"/>
              </a:rPr>
              <a:t>(</a:t>
            </a:r>
            <a:r>
              <a:rPr lang="zh-CN" altLang="en-US" sz="2800" dirty="0">
                <a:latin typeface="STXinwei" charset="-122"/>
                <a:ea typeface="STXinwei" charset="-122"/>
                <a:cs typeface="STXinwei" charset="-122"/>
              </a:rPr>
              <a:t>输入值</a:t>
            </a:r>
            <a:r>
              <a:rPr lang="en-US" altLang="zh-CN" sz="2800" dirty="0">
                <a:latin typeface="STXinwei" charset="-122"/>
                <a:ea typeface="STXinwei" charset="-122"/>
                <a:cs typeface="STXinwei" charset="-122"/>
              </a:rPr>
              <a:t>)</a:t>
            </a:r>
            <a:r>
              <a:rPr lang="zh-CN" altLang="en-US" sz="2800" dirty="0">
                <a:latin typeface="STXinwei" charset="-122"/>
                <a:ea typeface="STXinwei" charset="-122"/>
                <a:cs typeface="STXinwei" charset="-122"/>
              </a:rPr>
              <a:t>和返回结果</a:t>
            </a:r>
          </a:p>
          <a:p>
            <a:pPr marL="358775" indent="-358775" eaLnBrk="1" hangingPunct="1">
              <a:lnSpc>
                <a:spcPct val="100000"/>
              </a:lnSpc>
              <a:spcBef>
                <a:spcPts val="900"/>
              </a:spcBef>
              <a:spcAft>
                <a:spcPts val="600"/>
              </a:spcAft>
            </a:pPr>
            <a:r>
              <a:rPr lang="en-US" altLang="zh-CN" sz="2800" dirty="0">
                <a:latin typeface="STXinwei" charset="-122"/>
                <a:ea typeface="STXinwei" charset="-122"/>
                <a:cs typeface="STXinwei" charset="-122"/>
              </a:rPr>
              <a:t>MIPS</a:t>
            </a:r>
            <a:r>
              <a:rPr lang="zh-CN" altLang="en-US" sz="2800" dirty="0">
                <a:latin typeface="STXinwei" charset="-122"/>
                <a:ea typeface="STXinwei" charset="-122"/>
                <a:cs typeface="STXinwei" charset="-122"/>
              </a:rPr>
              <a:t>指令系统为过程调用分配了</a:t>
            </a:r>
            <a:r>
              <a:rPr lang="en-US" altLang="zh-CN" sz="2800" dirty="0">
                <a:latin typeface="STXinwei" charset="-122"/>
                <a:ea typeface="STXinwei" charset="-122"/>
                <a:cs typeface="STXinwei" charset="-122"/>
              </a:rPr>
              <a:t>7</a:t>
            </a:r>
            <a:r>
              <a:rPr lang="zh-CN" altLang="en-US" sz="2800" dirty="0">
                <a:latin typeface="STXinwei" charset="-122"/>
                <a:ea typeface="STXinwei" charset="-122"/>
                <a:cs typeface="STXinwei" charset="-122"/>
              </a:rPr>
              <a:t>个</a:t>
            </a:r>
            <a:r>
              <a:rPr lang="en-US" altLang="zh-CN" sz="2800" dirty="0">
                <a:latin typeface="STXinwei" charset="-122"/>
                <a:ea typeface="STXinwei" charset="-122"/>
                <a:cs typeface="STXinwei" charset="-122"/>
              </a:rPr>
              <a:t>32</a:t>
            </a:r>
            <a:r>
              <a:rPr lang="zh-CN" altLang="en-US" sz="2800" dirty="0">
                <a:latin typeface="STXinwei" charset="-122"/>
                <a:ea typeface="STXinwei" charset="-122"/>
                <a:cs typeface="STXinwei" charset="-122"/>
              </a:rPr>
              <a:t>位寄存器</a:t>
            </a:r>
          </a:p>
          <a:p>
            <a:pPr marL="358775" lvl="1" indent="-358775" eaLnBrk="1" hangingPunct="1">
              <a:lnSpc>
                <a:spcPct val="100000"/>
              </a:lnSpc>
              <a:spcBef>
                <a:spcPts val="900"/>
              </a:spcBef>
              <a:spcAft>
                <a:spcPts val="600"/>
              </a:spcAft>
            </a:pPr>
            <a:r>
              <a:rPr lang="en-US" altLang="zh-CN" sz="2400" dirty="0">
                <a:latin typeface="STXinwei" charset="-122"/>
                <a:ea typeface="STXinwei" charset="-122"/>
                <a:cs typeface="STXinwei" charset="-122"/>
              </a:rPr>
              <a:t>$a0~$a3</a:t>
            </a:r>
            <a:r>
              <a:rPr lang="zh-CN" altLang="en-US" sz="2400" dirty="0">
                <a:latin typeface="STXinwei" charset="-122"/>
                <a:ea typeface="STXinwei" charset="-122"/>
                <a:cs typeface="STXinwei" charset="-122"/>
              </a:rPr>
              <a:t>：四个参数寄存器，用于传递参数</a:t>
            </a:r>
          </a:p>
          <a:p>
            <a:pPr marL="358775" lvl="1" indent="-358775" eaLnBrk="1" hangingPunct="1">
              <a:lnSpc>
                <a:spcPct val="100000"/>
              </a:lnSpc>
              <a:spcBef>
                <a:spcPts val="900"/>
              </a:spcBef>
              <a:spcAft>
                <a:spcPts val="600"/>
              </a:spcAft>
            </a:pPr>
            <a:r>
              <a:rPr lang="en-US" altLang="zh-CN" sz="2400" dirty="0">
                <a:latin typeface="STXinwei" charset="-122"/>
                <a:ea typeface="STXinwei" charset="-122"/>
                <a:cs typeface="STXinwei" charset="-122"/>
              </a:rPr>
              <a:t>$v0~$v1</a:t>
            </a:r>
            <a:r>
              <a:rPr lang="zh-CN" altLang="en-US" sz="2400" dirty="0">
                <a:latin typeface="STXinwei" charset="-122"/>
                <a:ea typeface="STXinwei" charset="-122"/>
                <a:cs typeface="STXinwei" charset="-122"/>
              </a:rPr>
              <a:t>：两个储值寄存器，用于保存返回值</a:t>
            </a:r>
          </a:p>
          <a:p>
            <a:pPr marL="358775" lvl="1" indent="-358775" eaLnBrk="1" hangingPunct="1">
              <a:lnSpc>
                <a:spcPct val="100000"/>
              </a:lnSpc>
              <a:spcBef>
                <a:spcPts val="900"/>
              </a:spcBef>
              <a:spcAft>
                <a:spcPts val="600"/>
              </a:spcAft>
            </a:pPr>
            <a:r>
              <a:rPr lang="en-US" altLang="zh-CN" sz="2400" dirty="0">
                <a:latin typeface="STXinwei" charset="-122"/>
                <a:ea typeface="STXinwei" charset="-122"/>
                <a:cs typeface="STXinwei" charset="-122"/>
              </a:rPr>
              <a:t>$</a:t>
            </a:r>
            <a:r>
              <a:rPr lang="en-US" altLang="zh-CN" sz="2400" dirty="0" err="1">
                <a:latin typeface="STXinwei" charset="-122"/>
                <a:ea typeface="STXinwei" charset="-122"/>
                <a:cs typeface="STXinwei" charset="-122"/>
              </a:rPr>
              <a:t>ra</a:t>
            </a:r>
            <a:r>
              <a:rPr lang="zh-CN" altLang="en-US" sz="2400" dirty="0">
                <a:latin typeface="STXinwei" charset="-122"/>
                <a:ea typeface="STXinwei" charset="-122"/>
                <a:cs typeface="STXinwei" charset="-122"/>
              </a:rPr>
              <a:t>：一个返回地址寄存器，用于保存返回地址</a:t>
            </a:r>
          </a:p>
          <a:p>
            <a:pPr marL="358775" indent="-358775" eaLnBrk="1" hangingPunct="1">
              <a:lnSpc>
                <a:spcPct val="100000"/>
              </a:lnSpc>
              <a:spcBef>
                <a:spcPts val="900"/>
              </a:spcBef>
              <a:spcAft>
                <a:spcPts val="600"/>
              </a:spcAft>
            </a:pPr>
            <a:r>
              <a:rPr lang="en-US" altLang="zh-CN" sz="2800" dirty="0">
                <a:latin typeface="STXinwei" charset="-122"/>
                <a:ea typeface="STXinwei" charset="-122"/>
                <a:cs typeface="STXinwei" charset="-122"/>
              </a:rPr>
              <a:t>MIPS</a:t>
            </a:r>
            <a:r>
              <a:rPr lang="zh-CN" altLang="en-US" sz="2800" dirty="0">
                <a:latin typeface="STXinwei" charset="-122"/>
                <a:ea typeface="STXinwei" charset="-122"/>
                <a:cs typeface="STXinwei" charset="-122"/>
              </a:rPr>
              <a:t>汇编语言包含一个</a:t>
            </a:r>
            <a:r>
              <a:rPr lang="zh-CN" altLang="en-US" sz="2800" dirty="0">
                <a:solidFill>
                  <a:srgbClr val="0000FF"/>
                </a:solidFill>
                <a:latin typeface="STXinwei" charset="-122"/>
                <a:ea typeface="STXinwei" charset="-122"/>
                <a:cs typeface="STXinwei" charset="-122"/>
              </a:rPr>
              <a:t>过程指令</a:t>
            </a:r>
            <a:r>
              <a:rPr lang="zh-CN" altLang="en-US" sz="2800" dirty="0">
                <a:latin typeface="STXinwei" charset="-122"/>
                <a:ea typeface="STXinwei" charset="-122"/>
                <a:cs typeface="STXinwei" charset="-122"/>
              </a:rPr>
              <a:t>：</a:t>
            </a:r>
            <a:r>
              <a:rPr lang="zh-CN" altLang="en-US" sz="2800" u="sng" dirty="0">
                <a:latin typeface="STXinwei" charset="-122"/>
                <a:ea typeface="STXinwei" charset="-122"/>
                <a:cs typeface="STXinwei" charset="-122"/>
              </a:rPr>
              <a:t>跳转到某个地址的同时将下一条指令的地址保存在寄存器</a:t>
            </a:r>
            <a:r>
              <a:rPr lang="en-US" altLang="zh-CN" sz="2800" u="sng" dirty="0">
                <a:latin typeface="STXinwei" charset="-122"/>
                <a:ea typeface="STXinwei" charset="-122"/>
                <a:cs typeface="STXinwei" charset="-122"/>
              </a:rPr>
              <a:t>$</a:t>
            </a:r>
            <a:r>
              <a:rPr lang="en-US" altLang="zh-CN" sz="2800" u="sng" dirty="0" err="1">
                <a:latin typeface="STXinwei" charset="-122"/>
                <a:ea typeface="STXinwei" charset="-122"/>
                <a:cs typeface="STXinwei" charset="-122"/>
              </a:rPr>
              <a:t>ra</a:t>
            </a:r>
            <a:r>
              <a:rPr lang="zh-CN" altLang="en-US" sz="2800" u="sng" dirty="0">
                <a:latin typeface="STXinwei" charset="-122"/>
                <a:ea typeface="STXinwei" charset="-122"/>
                <a:cs typeface="STXinwei" charset="-122"/>
              </a:rPr>
              <a:t>中</a:t>
            </a:r>
            <a:endParaRPr lang="en-US" altLang="zh-CN" sz="2800" u="sng" dirty="0">
              <a:latin typeface="STXinwei" charset="-122"/>
              <a:ea typeface="STXinwei" charset="-122"/>
              <a:cs typeface="STXinwei" charset="-122"/>
            </a:endParaRPr>
          </a:p>
          <a:p>
            <a:pPr marL="358775" lvl="1" indent="-358775" eaLnBrk="1" hangingPunct="1">
              <a:lnSpc>
                <a:spcPct val="100000"/>
              </a:lnSpc>
              <a:spcBef>
                <a:spcPts val="900"/>
              </a:spcBef>
              <a:spcAft>
                <a:spcPts val="600"/>
              </a:spcAft>
              <a:buClr>
                <a:schemeClr val="tx1"/>
              </a:buClr>
            </a:pPr>
            <a:r>
              <a:rPr lang="zh-CN" altLang="en-US" dirty="0">
                <a:solidFill>
                  <a:srgbClr val="FF0000"/>
                </a:solidFill>
                <a:latin typeface="STXinwei" charset="-122"/>
                <a:ea typeface="STXinwei" charset="-122"/>
                <a:cs typeface="STXinwei" charset="-122"/>
              </a:rPr>
              <a:t>跳转</a:t>
            </a:r>
            <a:r>
              <a:rPr lang="en-US" altLang="zh-CN" dirty="0">
                <a:solidFill>
                  <a:srgbClr val="FF0000"/>
                </a:solidFill>
                <a:latin typeface="STXinwei" charset="-122"/>
                <a:ea typeface="STXinwei" charset="-122"/>
                <a:cs typeface="STXinwei" charset="-122"/>
              </a:rPr>
              <a:t>—</a:t>
            </a:r>
            <a:r>
              <a:rPr lang="zh-CN" altLang="en-US" dirty="0">
                <a:solidFill>
                  <a:srgbClr val="FF0000"/>
                </a:solidFill>
                <a:latin typeface="STXinwei" charset="-122"/>
                <a:ea typeface="STXinwei" charset="-122"/>
                <a:cs typeface="STXinwei" charset="-122"/>
              </a:rPr>
              <a:t>链接指令：</a:t>
            </a:r>
            <a:r>
              <a:rPr lang="en-US" altLang="zh-CN" dirty="0" err="1">
                <a:latin typeface="STXinwei" charset="-122"/>
                <a:ea typeface="STXinwei" charset="-122"/>
                <a:cs typeface="STXinwei" charset="-122"/>
              </a:rPr>
              <a:t>jal</a:t>
            </a:r>
            <a:r>
              <a:rPr lang="en-US" altLang="zh-CN" dirty="0">
                <a:latin typeface="STXinwei" charset="-122"/>
                <a:ea typeface="STXinwei" charset="-122"/>
                <a:cs typeface="STXinwei" charset="-122"/>
              </a:rPr>
              <a:t>	Procedure Address</a:t>
            </a:r>
            <a:endParaRPr lang="zh-CN" altLang="en-US" dirty="0">
              <a:latin typeface="STXinwei" charset="-122"/>
              <a:ea typeface="STXinwei" charset="-122"/>
              <a:cs typeface="STXinwei" charset="-122"/>
            </a:endParaRPr>
          </a:p>
        </p:txBody>
      </p:sp>
    </p:spTree>
    <p:extLst>
      <p:ext uri="{BB962C8B-B14F-4D97-AF65-F5344CB8AC3E}">
        <p14:creationId xmlns:p14="http://schemas.microsoft.com/office/powerpoint/2010/main" val="30975121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79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5">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379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7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55650" y="87015"/>
            <a:ext cx="6669088" cy="461665"/>
          </a:xfrm>
          <a:noFill/>
        </p:spPr>
        <p:txBody>
          <a:bodyPr anchor="t">
            <a:spAutoFit/>
          </a:bodyPr>
          <a:lstStyle/>
          <a:p>
            <a:pPr eaLnBrk="1" hangingPunct="1">
              <a:buFont typeface="Wingdings" charset="2"/>
              <a:buChar char="Ø"/>
            </a:pPr>
            <a:r>
              <a:rPr lang="zh-CN" altLang="en-US" sz="2400">
                <a:solidFill>
                  <a:srgbClr val="A50021"/>
                </a:solidFill>
                <a:ea typeface="微软雅黑" charset="-122"/>
              </a:rPr>
              <a:t>过程调用举例</a:t>
            </a:r>
          </a:p>
        </p:txBody>
      </p:sp>
      <p:sp>
        <p:nvSpPr>
          <p:cNvPr id="46083" name="Rectangle 3"/>
          <p:cNvSpPr>
            <a:spLocks noGrp="1" noChangeArrowheads="1"/>
          </p:cNvSpPr>
          <p:nvPr>
            <p:ph type="body" idx="1"/>
          </p:nvPr>
        </p:nvSpPr>
        <p:spPr>
          <a:xfrm>
            <a:off x="323850" y="650875"/>
            <a:ext cx="8208963" cy="6048375"/>
          </a:xfrm>
        </p:spPr>
        <p:txBody>
          <a:bodyPr/>
          <a:lstStyle/>
          <a:p>
            <a:pPr marL="0" indent="0">
              <a:lnSpc>
                <a:spcPct val="80000"/>
              </a:lnSpc>
              <a:spcBef>
                <a:spcPct val="0"/>
              </a:spcBef>
              <a:buFont typeface="Wingdings" charset="2"/>
              <a:buNone/>
            </a:pPr>
            <a:r>
              <a:rPr lang="zh-CN" altLang="en-US" sz="2400" dirty="0">
                <a:latin typeface="Times New Roman" charset="0"/>
                <a:ea typeface="Times New Roman" charset="0"/>
                <a:cs typeface="Times New Roman" charset="0"/>
              </a:rPr>
              <a:t>例：</a:t>
            </a:r>
            <a:r>
              <a:rPr lang="en-US" altLang="zh-CN" sz="2400" dirty="0" err="1">
                <a:latin typeface="Times New Roman" charset="0"/>
                <a:ea typeface="Times New Roman" charset="0"/>
                <a:cs typeface="Times New Roman" charset="0"/>
              </a:rPr>
              <a:t>int</a:t>
            </a:r>
            <a:r>
              <a:rPr lang="en-US" altLang="zh-CN" sz="2400" dirty="0">
                <a:latin typeface="Times New Roman" charset="0"/>
                <a:ea typeface="Times New Roman" charset="0"/>
                <a:cs typeface="Times New Roman" charset="0"/>
              </a:rPr>
              <a:t> </a:t>
            </a:r>
            <a:r>
              <a:rPr lang="zh-CN" altLang="en-US" sz="2400" dirty="0">
                <a:latin typeface="Times New Roman" charset="0"/>
                <a:ea typeface="Times New Roman" charset="0"/>
                <a:cs typeface="Times New Roman" charset="0"/>
              </a:rPr>
              <a:t> </a:t>
            </a:r>
            <a:r>
              <a:rPr lang="en-US" altLang="zh-CN" sz="2400" dirty="0" err="1">
                <a:latin typeface="Times New Roman" charset="0"/>
                <a:ea typeface="Times New Roman" charset="0"/>
                <a:cs typeface="Times New Roman" charset="0"/>
              </a:rPr>
              <a:t>i</a:t>
            </a:r>
            <a:r>
              <a:rPr lang="en-US" altLang="zh-CN" sz="2400" dirty="0">
                <a:latin typeface="Times New Roman" charset="0"/>
                <a:ea typeface="Times New Roman" charset="0"/>
                <a:cs typeface="Times New Roman" charset="0"/>
              </a:rPr>
              <a:t>;</a:t>
            </a:r>
          </a:p>
          <a:p>
            <a:pPr marL="0" indent="0">
              <a:lnSpc>
                <a:spcPct val="80000"/>
              </a:lnSpc>
              <a:spcBef>
                <a:spcPct val="0"/>
              </a:spcBef>
              <a:buFont typeface="Wingdings" charset="2"/>
              <a:buNone/>
            </a:pPr>
            <a:r>
              <a:rPr lang="en-US" altLang="zh-CN" sz="2400" dirty="0">
                <a:latin typeface="Times New Roman" charset="0"/>
                <a:ea typeface="Times New Roman" charset="0"/>
                <a:cs typeface="Times New Roman" charset="0"/>
              </a:rPr>
              <a:t>void </a:t>
            </a:r>
            <a:r>
              <a:rPr lang="en-US" altLang="zh-CN" sz="2400" dirty="0" err="1">
                <a:latin typeface="Times New Roman" charset="0"/>
                <a:ea typeface="Times New Roman" charset="0"/>
                <a:cs typeface="Times New Roman" charset="0"/>
              </a:rPr>
              <a:t>set_array</a:t>
            </a:r>
            <a:r>
              <a:rPr lang="en-US" altLang="zh-CN" sz="2400" dirty="0">
                <a:latin typeface="Times New Roman" charset="0"/>
                <a:ea typeface="Times New Roman" charset="0"/>
                <a:cs typeface="Times New Roman" charset="0"/>
              </a:rPr>
              <a:t>(</a:t>
            </a:r>
            <a:r>
              <a:rPr lang="en-US" altLang="zh-CN" sz="2400" dirty="0" err="1">
                <a:latin typeface="Times New Roman" charset="0"/>
                <a:ea typeface="Times New Roman" charset="0"/>
                <a:cs typeface="Times New Roman" charset="0"/>
              </a:rPr>
              <a:t>int</a:t>
            </a:r>
            <a:r>
              <a:rPr lang="en-US" altLang="zh-CN" sz="2400" dirty="0">
                <a:latin typeface="Times New Roman" charset="0"/>
                <a:ea typeface="Times New Roman" charset="0"/>
                <a:cs typeface="Times New Roman" charset="0"/>
              </a:rPr>
              <a:t> </a:t>
            </a:r>
            <a:r>
              <a:rPr lang="en-US" altLang="zh-CN" sz="2400" dirty="0" err="1">
                <a:latin typeface="Times New Roman" charset="0"/>
                <a:ea typeface="Times New Roman" charset="0"/>
                <a:cs typeface="Times New Roman" charset="0"/>
              </a:rPr>
              <a:t>num</a:t>
            </a:r>
            <a:r>
              <a:rPr lang="en-US" altLang="zh-CN" sz="2400" dirty="0">
                <a:latin typeface="Times New Roman" charset="0"/>
                <a:ea typeface="Times New Roman" charset="0"/>
                <a:cs typeface="Times New Roman" charset="0"/>
              </a:rPr>
              <a:t>)</a:t>
            </a:r>
          </a:p>
          <a:p>
            <a:pPr marL="0" indent="0">
              <a:lnSpc>
                <a:spcPct val="80000"/>
              </a:lnSpc>
              <a:spcBef>
                <a:spcPct val="0"/>
              </a:spcBef>
              <a:buFont typeface="Wingdings" charset="2"/>
              <a:buNone/>
            </a:pPr>
            <a:r>
              <a:rPr lang="en-US" altLang="zh-CN" sz="2400" dirty="0">
                <a:latin typeface="Times New Roman" charset="0"/>
                <a:ea typeface="Times New Roman" charset="0"/>
                <a:cs typeface="Times New Roman" charset="0"/>
              </a:rPr>
              <a:t>{</a:t>
            </a:r>
          </a:p>
          <a:p>
            <a:pPr marL="0" indent="0">
              <a:lnSpc>
                <a:spcPct val="80000"/>
              </a:lnSpc>
              <a:spcBef>
                <a:spcPct val="0"/>
              </a:spcBef>
              <a:buFont typeface="Wingdings" charset="2"/>
              <a:buNone/>
            </a:pPr>
            <a:r>
              <a:rPr lang="en-US" altLang="zh-CN" sz="2400" dirty="0">
                <a:latin typeface="Times New Roman" charset="0"/>
                <a:ea typeface="Times New Roman" charset="0"/>
                <a:cs typeface="Times New Roman" charset="0"/>
              </a:rPr>
              <a:t>           </a:t>
            </a:r>
            <a:r>
              <a:rPr lang="en-US" altLang="zh-CN" sz="2400" dirty="0" err="1">
                <a:latin typeface="Times New Roman" charset="0"/>
                <a:ea typeface="Times New Roman" charset="0"/>
                <a:cs typeface="Times New Roman" charset="0"/>
              </a:rPr>
              <a:t>int</a:t>
            </a:r>
            <a:r>
              <a:rPr lang="en-US" altLang="zh-CN" sz="2400" dirty="0">
                <a:latin typeface="Times New Roman" charset="0"/>
                <a:ea typeface="Times New Roman" charset="0"/>
                <a:cs typeface="Times New Roman" charset="0"/>
              </a:rPr>
              <a:t> array[10];</a:t>
            </a:r>
          </a:p>
          <a:p>
            <a:pPr marL="0" indent="0">
              <a:lnSpc>
                <a:spcPct val="80000"/>
              </a:lnSpc>
              <a:spcBef>
                <a:spcPct val="0"/>
              </a:spcBef>
              <a:buFont typeface="Wingdings" charset="2"/>
              <a:buNone/>
            </a:pPr>
            <a:r>
              <a:rPr lang="en-US" altLang="zh-CN" sz="2400" dirty="0">
                <a:latin typeface="Times New Roman" charset="0"/>
                <a:ea typeface="Times New Roman" charset="0"/>
                <a:cs typeface="Times New Roman" charset="0"/>
              </a:rPr>
              <a:t>           for (</a:t>
            </a:r>
            <a:r>
              <a:rPr lang="en-US" altLang="zh-CN" sz="2400" dirty="0" err="1">
                <a:latin typeface="Times New Roman" charset="0"/>
                <a:ea typeface="Times New Roman" charset="0"/>
                <a:cs typeface="Times New Roman" charset="0"/>
              </a:rPr>
              <a:t>i</a:t>
            </a:r>
            <a:r>
              <a:rPr lang="en-US" altLang="zh-CN" sz="2400" dirty="0">
                <a:latin typeface="Times New Roman" charset="0"/>
                <a:ea typeface="Times New Roman" charset="0"/>
                <a:cs typeface="Times New Roman" charset="0"/>
              </a:rPr>
              <a:t> = 0; </a:t>
            </a:r>
            <a:r>
              <a:rPr lang="en-US" altLang="zh-CN" sz="2400" dirty="0" err="1">
                <a:latin typeface="Times New Roman" charset="0"/>
                <a:ea typeface="Times New Roman" charset="0"/>
                <a:cs typeface="Times New Roman" charset="0"/>
              </a:rPr>
              <a:t>i</a:t>
            </a:r>
            <a:r>
              <a:rPr lang="en-US" altLang="zh-CN" sz="2400" dirty="0">
                <a:latin typeface="Times New Roman" charset="0"/>
                <a:ea typeface="Times New Roman" charset="0"/>
                <a:cs typeface="Times New Roman" charset="0"/>
              </a:rPr>
              <a:t>  &lt; 10; </a:t>
            </a:r>
            <a:r>
              <a:rPr lang="en-US" altLang="zh-CN" sz="2400" dirty="0" err="1">
                <a:latin typeface="Times New Roman" charset="0"/>
                <a:ea typeface="Times New Roman" charset="0"/>
                <a:cs typeface="Times New Roman" charset="0"/>
              </a:rPr>
              <a:t>i</a:t>
            </a:r>
            <a:r>
              <a:rPr lang="en-US" altLang="zh-CN" sz="2400" dirty="0">
                <a:latin typeface="Times New Roman" charset="0"/>
                <a:ea typeface="Times New Roman" charset="0"/>
                <a:cs typeface="Times New Roman" charset="0"/>
              </a:rPr>
              <a:t> ++) {</a:t>
            </a:r>
          </a:p>
          <a:p>
            <a:pPr marL="0" indent="0">
              <a:lnSpc>
                <a:spcPct val="80000"/>
              </a:lnSpc>
              <a:spcBef>
                <a:spcPct val="0"/>
              </a:spcBef>
              <a:buFont typeface="Wingdings" charset="2"/>
              <a:buNone/>
            </a:pPr>
            <a:r>
              <a:rPr lang="en-US" altLang="zh-CN" sz="2400" dirty="0">
                <a:latin typeface="Times New Roman" charset="0"/>
                <a:ea typeface="Times New Roman" charset="0"/>
                <a:cs typeface="Times New Roman" charset="0"/>
              </a:rPr>
              <a:t>	     array[</a:t>
            </a:r>
            <a:r>
              <a:rPr lang="en-US" altLang="zh-CN" sz="2400" dirty="0" err="1">
                <a:latin typeface="Times New Roman" charset="0"/>
                <a:ea typeface="Times New Roman" charset="0"/>
                <a:cs typeface="Times New Roman" charset="0"/>
              </a:rPr>
              <a:t>i</a:t>
            </a:r>
            <a:r>
              <a:rPr lang="en-US" altLang="zh-CN" sz="2400" dirty="0">
                <a:latin typeface="Times New Roman" charset="0"/>
                <a:ea typeface="Times New Roman" charset="0"/>
                <a:cs typeface="Times New Roman" charset="0"/>
              </a:rPr>
              <a:t>] = </a:t>
            </a:r>
            <a:r>
              <a:rPr lang="en-US" altLang="zh-CN" sz="2400" dirty="0">
                <a:solidFill>
                  <a:srgbClr val="FF0000"/>
                </a:solidFill>
                <a:latin typeface="Times New Roman" charset="0"/>
                <a:ea typeface="Times New Roman" charset="0"/>
                <a:cs typeface="Times New Roman" charset="0"/>
              </a:rPr>
              <a:t>compare (</a:t>
            </a:r>
            <a:r>
              <a:rPr lang="en-US" altLang="zh-CN" sz="2400" dirty="0" err="1">
                <a:solidFill>
                  <a:srgbClr val="FF0000"/>
                </a:solidFill>
                <a:latin typeface="Times New Roman" charset="0"/>
                <a:ea typeface="Times New Roman" charset="0"/>
                <a:cs typeface="Times New Roman" charset="0"/>
              </a:rPr>
              <a:t>num</a:t>
            </a:r>
            <a:r>
              <a:rPr lang="en-US" altLang="zh-CN" sz="2400" dirty="0">
                <a:solidFill>
                  <a:srgbClr val="FF0000"/>
                </a:solidFill>
                <a:latin typeface="Times New Roman" charset="0"/>
                <a:ea typeface="Times New Roman" charset="0"/>
                <a:cs typeface="Times New Roman" charset="0"/>
              </a:rPr>
              <a:t>, </a:t>
            </a:r>
            <a:r>
              <a:rPr lang="en-US" altLang="zh-CN" sz="2400" dirty="0" err="1">
                <a:solidFill>
                  <a:srgbClr val="FF0000"/>
                </a:solidFill>
                <a:latin typeface="Times New Roman" charset="0"/>
                <a:ea typeface="Times New Roman" charset="0"/>
                <a:cs typeface="Times New Roman" charset="0"/>
              </a:rPr>
              <a:t>i</a:t>
            </a:r>
            <a:r>
              <a:rPr lang="en-US" altLang="zh-CN" sz="2400" dirty="0">
                <a:solidFill>
                  <a:srgbClr val="FF0000"/>
                </a:solidFill>
                <a:latin typeface="Times New Roman" charset="0"/>
                <a:ea typeface="Times New Roman" charset="0"/>
                <a:cs typeface="Times New Roman" charset="0"/>
              </a:rPr>
              <a:t>); </a:t>
            </a:r>
            <a:r>
              <a:rPr lang="en-US" altLang="zh-CN" sz="2400" dirty="0">
                <a:latin typeface="Times New Roman" charset="0"/>
                <a:ea typeface="Times New Roman" charset="0"/>
                <a:cs typeface="Times New Roman" charset="0"/>
              </a:rPr>
              <a:t>}	</a:t>
            </a:r>
          </a:p>
          <a:p>
            <a:pPr marL="0" indent="0">
              <a:lnSpc>
                <a:spcPct val="80000"/>
              </a:lnSpc>
              <a:spcBef>
                <a:spcPct val="0"/>
              </a:spcBef>
              <a:buFont typeface="Wingdings" charset="2"/>
              <a:buNone/>
            </a:pPr>
            <a:r>
              <a:rPr lang="en-US" altLang="zh-CN" sz="2400" dirty="0">
                <a:latin typeface="Times New Roman" charset="0"/>
                <a:ea typeface="Times New Roman" charset="0"/>
                <a:cs typeface="Times New Roman" charset="0"/>
              </a:rPr>
              <a:t>}</a:t>
            </a:r>
          </a:p>
          <a:p>
            <a:pPr marL="0" indent="0">
              <a:lnSpc>
                <a:spcPct val="80000"/>
              </a:lnSpc>
              <a:spcBef>
                <a:spcPct val="0"/>
              </a:spcBef>
              <a:buFont typeface="Wingdings" charset="2"/>
              <a:buNone/>
            </a:pPr>
            <a:endParaRPr lang="en-US" altLang="zh-CN" sz="2400" dirty="0">
              <a:latin typeface="Times New Roman" charset="0"/>
              <a:ea typeface="Times New Roman" charset="0"/>
              <a:cs typeface="Times New Roman" charset="0"/>
            </a:endParaRPr>
          </a:p>
          <a:p>
            <a:pPr marL="0" indent="0">
              <a:lnSpc>
                <a:spcPct val="70000"/>
              </a:lnSpc>
              <a:spcBef>
                <a:spcPct val="0"/>
              </a:spcBef>
              <a:buFont typeface="Wingdings" charset="2"/>
              <a:buNone/>
            </a:pPr>
            <a:r>
              <a:rPr lang="en-US" altLang="zh-CN" sz="2400" dirty="0" err="1">
                <a:latin typeface="Times New Roman" charset="0"/>
                <a:ea typeface="Times New Roman" charset="0"/>
                <a:cs typeface="Times New Roman" charset="0"/>
              </a:rPr>
              <a:t>int</a:t>
            </a:r>
            <a:r>
              <a:rPr lang="en-US" altLang="zh-CN" sz="2400" dirty="0">
                <a:latin typeface="Times New Roman" charset="0"/>
                <a:ea typeface="Times New Roman" charset="0"/>
                <a:cs typeface="Times New Roman" charset="0"/>
              </a:rPr>
              <a:t> compare (</a:t>
            </a:r>
            <a:r>
              <a:rPr lang="en-US" altLang="zh-CN" sz="2400" dirty="0" err="1">
                <a:latin typeface="Times New Roman" charset="0"/>
                <a:ea typeface="Times New Roman" charset="0"/>
                <a:cs typeface="Times New Roman" charset="0"/>
              </a:rPr>
              <a:t>int</a:t>
            </a:r>
            <a:r>
              <a:rPr lang="en-US" altLang="zh-CN" sz="2400" dirty="0">
                <a:latin typeface="Times New Roman" charset="0"/>
                <a:ea typeface="Times New Roman" charset="0"/>
                <a:cs typeface="Times New Roman" charset="0"/>
              </a:rPr>
              <a:t> a, </a:t>
            </a:r>
            <a:r>
              <a:rPr lang="en-US" altLang="zh-CN" sz="2400" dirty="0" err="1">
                <a:latin typeface="Times New Roman" charset="0"/>
                <a:ea typeface="Times New Roman" charset="0"/>
                <a:cs typeface="Times New Roman" charset="0"/>
              </a:rPr>
              <a:t>int</a:t>
            </a:r>
            <a:r>
              <a:rPr lang="en-US" altLang="zh-CN" sz="2400" dirty="0">
                <a:latin typeface="Times New Roman" charset="0"/>
                <a:ea typeface="Times New Roman" charset="0"/>
                <a:cs typeface="Times New Roman" charset="0"/>
              </a:rPr>
              <a:t> b) </a:t>
            </a:r>
          </a:p>
          <a:p>
            <a:pPr marL="0" indent="0">
              <a:lnSpc>
                <a:spcPct val="80000"/>
              </a:lnSpc>
              <a:spcBef>
                <a:spcPct val="0"/>
              </a:spcBef>
              <a:buFont typeface="Wingdings" charset="2"/>
              <a:buNone/>
            </a:pPr>
            <a:r>
              <a:rPr lang="en-US" altLang="zh-CN" sz="2400" dirty="0">
                <a:latin typeface="Times New Roman" charset="0"/>
                <a:ea typeface="Times New Roman" charset="0"/>
                <a:cs typeface="Times New Roman" charset="0"/>
              </a:rPr>
              <a:t>{</a:t>
            </a:r>
          </a:p>
          <a:p>
            <a:pPr marL="0" indent="0">
              <a:lnSpc>
                <a:spcPct val="80000"/>
              </a:lnSpc>
              <a:spcBef>
                <a:spcPct val="0"/>
              </a:spcBef>
              <a:buFont typeface="Wingdings" charset="2"/>
              <a:buNone/>
            </a:pPr>
            <a:r>
              <a:rPr lang="en-US" altLang="zh-CN" sz="2400" dirty="0">
                <a:latin typeface="Times New Roman" charset="0"/>
                <a:ea typeface="Times New Roman" charset="0"/>
                <a:cs typeface="Times New Roman" charset="0"/>
              </a:rPr>
              <a:t>	if ( </a:t>
            </a:r>
            <a:r>
              <a:rPr lang="en-US" altLang="zh-CN" sz="2400" dirty="0">
                <a:solidFill>
                  <a:srgbClr val="FF0000"/>
                </a:solidFill>
                <a:latin typeface="Times New Roman" charset="0"/>
                <a:ea typeface="Times New Roman" charset="0"/>
                <a:cs typeface="Times New Roman" charset="0"/>
              </a:rPr>
              <a:t>sub (a, b) </a:t>
            </a:r>
            <a:r>
              <a:rPr lang="en-US" altLang="zh-CN" sz="2400" dirty="0">
                <a:latin typeface="Times New Roman" charset="0"/>
                <a:ea typeface="Times New Roman" charset="0"/>
                <a:cs typeface="Times New Roman" charset="0"/>
              </a:rPr>
              <a:t>&gt;= 0)</a:t>
            </a:r>
          </a:p>
          <a:p>
            <a:pPr marL="0" indent="0">
              <a:lnSpc>
                <a:spcPct val="80000"/>
              </a:lnSpc>
              <a:spcBef>
                <a:spcPct val="0"/>
              </a:spcBef>
              <a:buFont typeface="Wingdings" charset="2"/>
              <a:buNone/>
            </a:pPr>
            <a:r>
              <a:rPr lang="en-US" altLang="zh-CN" sz="2400" dirty="0">
                <a:latin typeface="Times New Roman" charset="0"/>
                <a:ea typeface="Times New Roman" charset="0"/>
                <a:cs typeface="Times New Roman" charset="0"/>
              </a:rPr>
              <a:t>	      return 1;</a:t>
            </a:r>
          </a:p>
          <a:p>
            <a:pPr marL="0" indent="0">
              <a:lnSpc>
                <a:spcPct val="80000"/>
              </a:lnSpc>
              <a:spcBef>
                <a:spcPct val="0"/>
              </a:spcBef>
              <a:buFont typeface="Wingdings" charset="2"/>
              <a:buNone/>
            </a:pPr>
            <a:r>
              <a:rPr lang="en-US" altLang="zh-CN" sz="2400" dirty="0">
                <a:latin typeface="Times New Roman" charset="0"/>
                <a:ea typeface="Times New Roman" charset="0"/>
                <a:cs typeface="Times New Roman" charset="0"/>
              </a:rPr>
              <a:t>           else       </a:t>
            </a:r>
          </a:p>
          <a:p>
            <a:pPr marL="0" indent="0">
              <a:lnSpc>
                <a:spcPct val="80000"/>
              </a:lnSpc>
              <a:spcBef>
                <a:spcPct val="0"/>
              </a:spcBef>
              <a:buFont typeface="Wingdings" charset="2"/>
              <a:buNone/>
            </a:pPr>
            <a:r>
              <a:rPr lang="en-US" altLang="zh-CN" sz="2400" dirty="0">
                <a:latin typeface="Times New Roman" charset="0"/>
                <a:ea typeface="Times New Roman" charset="0"/>
                <a:cs typeface="Times New Roman" charset="0"/>
              </a:rPr>
              <a:t> 	      return 0;</a:t>
            </a:r>
          </a:p>
          <a:p>
            <a:pPr marL="0" indent="0">
              <a:lnSpc>
                <a:spcPct val="80000"/>
              </a:lnSpc>
              <a:spcBef>
                <a:spcPct val="0"/>
              </a:spcBef>
              <a:buFont typeface="Wingdings" charset="2"/>
              <a:buNone/>
            </a:pPr>
            <a:r>
              <a:rPr lang="en-US" altLang="zh-CN" sz="2400" dirty="0">
                <a:latin typeface="Times New Roman" charset="0"/>
                <a:ea typeface="Times New Roman" charset="0"/>
                <a:cs typeface="Times New Roman" charset="0"/>
              </a:rPr>
              <a:t>}      </a:t>
            </a:r>
          </a:p>
          <a:p>
            <a:pPr marL="0" indent="0">
              <a:lnSpc>
                <a:spcPct val="70000"/>
              </a:lnSpc>
              <a:spcBef>
                <a:spcPct val="0"/>
              </a:spcBef>
              <a:buFont typeface="Wingdings" charset="2"/>
              <a:buNone/>
            </a:pPr>
            <a:endParaRPr lang="en-US" altLang="zh-CN" sz="2400" dirty="0">
              <a:latin typeface="Times New Roman" charset="0"/>
              <a:ea typeface="Times New Roman" charset="0"/>
              <a:cs typeface="Times New Roman" charset="0"/>
            </a:endParaRPr>
          </a:p>
          <a:p>
            <a:pPr marL="0" indent="0">
              <a:lnSpc>
                <a:spcPct val="80000"/>
              </a:lnSpc>
              <a:spcBef>
                <a:spcPct val="0"/>
              </a:spcBef>
              <a:buFont typeface="Wingdings" charset="2"/>
              <a:buNone/>
            </a:pPr>
            <a:r>
              <a:rPr lang="en-US" altLang="zh-CN" sz="2400" dirty="0" err="1">
                <a:latin typeface="Times New Roman" charset="0"/>
                <a:ea typeface="Times New Roman" charset="0"/>
                <a:cs typeface="Times New Roman" charset="0"/>
              </a:rPr>
              <a:t>int</a:t>
            </a:r>
            <a:r>
              <a:rPr lang="en-US" altLang="zh-CN" sz="2400" dirty="0">
                <a:latin typeface="Times New Roman" charset="0"/>
                <a:ea typeface="Times New Roman" charset="0"/>
                <a:cs typeface="Times New Roman" charset="0"/>
              </a:rPr>
              <a:t> sub (</a:t>
            </a:r>
            <a:r>
              <a:rPr lang="en-US" altLang="zh-CN" sz="2400" dirty="0" err="1">
                <a:latin typeface="Times New Roman" charset="0"/>
                <a:ea typeface="Times New Roman" charset="0"/>
                <a:cs typeface="Times New Roman" charset="0"/>
              </a:rPr>
              <a:t>int</a:t>
            </a:r>
            <a:r>
              <a:rPr lang="en-US" altLang="zh-CN" sz="2400" dirty="0">
                <a:latin typeface="Times New Roman" charset="0"/>
                <a:ea typeface="Times New Roman" charset="0"/>
                <a:cs typeface="Times New Roman" charset="0"/>
              </a:rPr>
              <a:t> a, </a:t>
            </a:r>
            <a:r>
              <a:rPr lang="en-US" altLang="zh-CN" sz="2400" dirty="0" err="1">
                <a:latin typeface="Times New Roman" charset="0"/>
                <a:ea typeface="Times New Roman" charset="0"/>
                <a:cs typeface="Times New Roman" charset="0"/>
              </a:rPr>
              <a:t>int</a:t>
            </a:r>
            <a:r>
              <a:rPr lang="en-US" altLang="zh-CN" sz="2400" dirty="0">
                <a:latin typeface="Times New Roman" charset="0"/>
                <a:ea typeface="Times New Roman" charset="0"/>
                <a:cs typeface="Times New Roman" charset="0"/>
              </a:rPr>
              <a:t> b) </a:t>
            </a:r>
          </a:p>
          <a:p>
            <a:pPr marL="0" indent="0">
              <a:lnSpc>
                <a:spcPct val="80000"/>
              </a:lnSpc>
              <a:spcBef>
                <a:spcPct val="0"/>
              </a:spcBef>
              <a:buFont typeface="Wingdings" charset="2"/>
              <a:buNone/>
            </a:pPr>
            <a:r>
              <a:rPr lang="en-US" altLang="zh-CN" sz="2400" dirty="0">
                <a:latin typeface="Times New Roman" charset="0"/>
                <a:ea typeface="Times New Roman" charset="0"/>
                <a:cs typeface="Times New Roman" charset="0"/>
              </a:rPr>
              <a:t>{</a:t>
            </a:r>
          </a:p>
          <a:p>
            <a:pPr marL="0" indent="0">
              <a:lnSpc>
                <a:spcPct val="80000"/>
              </a:lnSpc>
              <a:spcBef>
                <a:spcPct val="0"/>
              </a:spcBef>
              <a:buFont typeface="Wingdings" charset="2"/>
              <a:buNone/>
            </a:pPr>
            <a:r>
              <a:rPr lang="en-US" altLang="zh-CN" sz="2400" dirty="0">
                <a:latin typeface="Times New Roman" charset="0"/>
                <a:ea typeface="Times New Roman" charset="0"/>
                <a:cs typeface="Times New Roman" charset="0"/>
              </a:rPr>
              <a:t>     return a-b;</a:t>
            </a:r>
          </a:p>
          <a:p>
            <a:pPr marL="0" indent="0">
              <a:lnSpc>
                <a:spcPct val="80000"/>
              </a:lnSpc>
              <a:spcBef>
                <a:spcPct val="0"/>
              </a:spcBef>
              <a:buFont typeface="Wingdings" charset="2"/>
              <a:buNone/>
            </a:pPr>
            <a:r>
              <a:rPr lang="en-US" altLang="zh-CN" sz="2400" dirty="0">
                <a:latin typeface="Times New Roman" charset="0"/>
                <a:ea typeface="Times New Roman" charset="0"/>
                <a:cs typeface="Times New Roman" charset="0"/>
              </a:rPr>
              <a:t>}</a:t>
            </a:r>
            <a:endParaRPr lang="zh-CN" altLang="en-US" sz="2400" dirty="0">
              <a:latin typeface="Times New Roman" charset="0"/>
              <a:ea typeface="Times New Roman" charset="0"/>
              <a:cs typeface="Times New Roman" charset="0"/>
            </a:endParaRPr>
          </a:p>
        </p:txBody>
      </p:sp>
      <p:grpSp>
        <p:nvGrpSpPr>
          <p:cNvPr id="2" name="Group 18"/>
          <p:cNvGrpSpPr>
            <a:grpSpLocks/>
          </p:cNvGrpSpPr>
          <p:nvPr/>
        </p:nvGrpSpPr>
        <p:grpSpPr bwMode="auto">
          <a:xfrm>
            <a:off x="1365250" y="3344863"/>
            <a:ext cx="7383463" cy="1990725"/>
            <a:chOff x="860" y="2107"/>
            <a:chExt cx="4651" cy="1254"/>
          </a:xfrm>
        </p:grpSpPr>
        <p:sp>
          <p:nvSpPr>
            <p:cNvPr id="46097" name="Line 9"/>
            <p:cNvSpPr>
              <a:spLocks noChangeShapeType="1"/>
            </p:cNvSpPr>
            <p:nvPr/>
          </p:nvSpPr>
          <p:spPr bwMode="auto">
            <a:xfrm flipH="1">
              <a:off x="2342" y="2341"/>
              <a:ext cx="1380"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sp>
          <p:nvSpPr>
            <p:cNvPr id="46098" name="Line 5"/>
            <p:cNvSpPr>
              <a:spLocks noChangeShapeType="1"/>
            </p:cNvSpPr>
            <p:nvPr/>
          </p:nvSpPr>
          <p:spPr bwMode="auto">
            <a:xfrm flipH="1">
              <a:off x="860" y="2408"/>
              <a:ext cx="544" cy="953"/>
            </a:xfrm>
            <a:prstGeom prst="line">
              <a:avLst/>
            </a:prstGeom>
            <a:noFill/>
            <a:ln w="38100">
              <a:solidFill>
                <a:srgbClr val="0000CC"/>
              </a:solidFill>
              <a:round/>
              <a:headEnd/>
              <a:tailEnd type="triangle" w="med" len="me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sp>
          <p:nvSpPr>
            <p:cNvPr id="46099" name="Text Box 7"/>
            <p:cNvSpPr txBox="1">
              <a:spLocks noChangeArrowheads="1"/>
            </p:cNvSpPr>
            <p:nvPr/>
          </p:nvSpPr>
          <p:spPr bwMode="auto">
            <a:xfrm>
              <a:off x="3710" y="2107"/>
              <a:ext cx="1801" cy="451"/>
            </a:xfrm>
            <a:prstGeom prst="rect">
              <a:avLst/>
            </a:prstGeom>
            <a:solidFill>
              <a:srgbClr val="FFFF00"/>
            </a:solidFill>
            <a:ln w="28575">
              <a:solidFill>
                <a:srgbClr val="0000FF"/>
              </a:solidFill>
              <a:miter lim="800000"/>
              <a:headEnd/>
              <a:tailEnd/>
            </a:ln>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90000"/>
                </a:lnSpc>
                <a:spcBef>
                  <a:spcPct val="0"/>
                </a:spcBef>
                <a:buFontTx/>
                <a:buNone/>
              </a:pPr>
              <a:r>
                <a:rPr lang="en-US" altLang="zh-CN" sz="2400"/>
                <a:t>compare</a:t>
              </a:r>
              <a:r>
                <a:rPr lang="zh-CN" altLang="en-US" sz="2400"/>
                <a:t>是调用过程</a:t>
              </a:r>
            </a:p>
            <a:p>
              <a:pPr>
                <a:lnSpc>
                  <a:spcPct val="90000"/>
                </a:lnSpc>
                <a:spcBef>
                  <a:spcPct val="0"/>
                </a:spcBef>
                <a:buFontTx/>
                <a:buNone/>
              </a:pPr>
              <a:r>
                <a:rPr lang="en-US" altLang="zh-CN" sz="2400"/>
                <a:t>sub</a:t>
              </a:r>
              <a:r>
                <a:rPr lang="zh-CN" altLang="en-US" sz="2400"/>
                <a:t>是被调用过程</a:t>
              </a:r>
            </a:p>
          </p:txBody>
        </p:sp>
      </p:grpSp>
      <p:grpSp>
        <p:nvGrpSpPr>
          <p:cNvPr id="3" name="Group 16"/>
          <p:cNvGrpSpPr>
            <a:grpSpLocks/>
          </p:cNvGrpSpPr>
          <p:nvPr/>
        </p:nvGrpSpPr>
        <p:grpSpPr bwMode="auto">
          <a:xfrm>
            <a:off x="1812925" y="598488"/>
            <a:ext cx="6542088" cy="415925"/>
            <a:chOff x="798" y="377"/>
            <a:chExt cx="4121" cy="262"/>
          </a:xfrm>
        </p:grpSpPr>
        <p:sp>
          <p:nvSpPr>
            <p:cNvPr id="46095" name="Text Box 10"/>
            <p:cNvSpPr txBox="1">
              <a:spLocks noChangeArrowheads="1"/>
            </p:cNvSpPr>
            <p:nvPr/>
          </p:nvSpPr>
          <p:spPr bwMode="auto">
            <a:xfrm>
              <a:off x="2801" y="377"/>
              <a:ext cx="2118"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buFontTx/>
                <a:buNone/>
              </a:pPr>
              <a:r>
                <a:rPr lang="en-US" altLang="zh-CN" sz="2400"/>
                <a:t>i</a:t>
              </a:r>
              <a:r>
                <a:rPr lang="zh-CN" altLang="en-US" sz="2400"/>
                <a:t>是全局静态变量</a:t>
              </a:r>
            </a:p>
          </p:txBody>
        </p:sp>
        <p:sp>
          <p:nvSpPr>
            <p:cNvPr id="46096" name="Line 11"/>
            <p:cNvSpPr>
              <a:spLocks noChangeShapeType="1"/>
            </p:cNvSpPr>
            <p:nvPr/>
          </p:nvSpPr>
          <p:spPr bwMode="auto">
            <a:xfrm flipH="1" flipV="1">
              <a:off x="798" y="513"/>
              <a:ext cx="1938"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grpSp>
      <p:grpSp>
        <p:nvGrpSpPr>
          <p:cNvPr id="4" name="Group 17"/>
          <p:cNvGrpSpPr>
            <a:grpSpLocks/>
          </p:cNvGrpSpPr>
          <p:nvPr/>
        </p:nvGrpSpPr>
        <p:grpSpPr bwMode="auto">
          <a:xfrm>
            <a:off x="3125788" y="1439863"/>
            <a:ext cx="5291137" cy="415925"/>
            <a:chOff x="1969" y="907"/>
            <a:chExt cx="3333" cy="262"/>
          </a:xfrm>
        </p:grpSpPr>
        <p:sp>
          <p:nvSpPr>
            <p:cNvPr id="46093" name="Text Box 12"/>
            <p:cNvSpPr txBox="1">
              <a:spLocks noChangeArrowheads="1"/>
            </p:cNvSpPr>
            <p:nvPr/>
          </p:nvSpPr>
          <p:spPr bwMode="auto">
            <a:xfrm>
              <a:off x="3184" y="907"/>
              <a:ext cx="2118"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buFontTx/>
                <a:buNone/>
              </a:pPr>
              <a:r>
                <a:rPr lang="en-US" altLang="zh-CN" sz="2400"/>
                <a:t>array</a:t>
              </a:r>
              <a:r>
                <a:rPr lang="zh-CN" altLang="en-US" sz="2400"/>
                <a:t>数组是局部变量</a:t>
              </a:r>
            </a:p>
          </p:txBody>
        </p:sp>
        <p:sp>
          <p:nvSpPr>
            <p:cNvPr id="46094" name="Line 13"/>
            <p:cNvSpPr>
              <a:spLocks noChangeShapeType="1"/>
            </p:cNvSpPr>
            <p:nvPr/>
          </p:nvSpPr>
          <p:spPr bwMode="auto">
            <a:xfrm flipH="1">
              <a:off x="1969" y="1054"/>
              <a:ext cx="1182"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grpSp>
      <p:sp>
        <p:nvSpPr>
          <p:cNvPr id="132110" name="Text Box 14"/>
          <p:cNvSpPr txBox="1">
            <a:spLocks noChangeArrowheads="1"/>
          </p:cNvSpPr>
          <p:nvPr/>
        </p:nvSpPr>
        <p:spPr bwMode="auto">
          <a:xfrm>
            <a:off x="2915939" y="4330402"/>
            <a:ext cx="6480597" cy="2266950"/>
          </a:xfrm>
          <a:prstGeom prst="rect">
            <a:avLst/>
          </a:prstGeom>
          <a:noFill/>
          <a:ln w="12700">
            <a:noFill/>
            <a:miter lim="800000"/>
            <a:headEnd/>
            <a:tailEnd/>
          </a:ln>
        </p:spPr>
        <p:txBody>
          <a:bodyPr wrap="square" lIns="63500" tIns="25400" rIns="63500" bIns="25400">
            <a:spAutoFit/>
          </a:bodyPr>
          <a:lstStyle>
            <a:lvl1pPr marL="457200" indent="-4572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400" b="1" dirty="0">
                <a:solidFill>
                  <a:srgbClr val="FF0000"/>
                </a:solidFill>
                <a:latin typeface="Times New Roman" charset="0"/>
                <a:ea typeface="华文新魏" charset="-122"/>
              </a:rPr>
              <a:t>问题：过程调用对应的机器代码如何表示？</a:t>
            </a:r>
          </a:p>
          <a:p>
            <a:r>
              <a:rPr lang="zh-CN" altLang="en-US" sz="2400" b="1" dirty="0">
                <a:latin typeface="Times New Roman" charset="0"/>
                <a:ea typeface="华文新魏" charset="-122"/>
              </a:rPr>
              <a:t>需要解决：</a:t>
            </a:r>
          </a:p>
          <a:p>
            <a:pPr>
              <a:buClr>
                <a:schemeClr val="tx2"/>
              </a:buClr>
              <a:buSzPct val="80000"/>
              <a:buFont typeface="Wingdings" charset="2"/>
              <a:buChar char="n"/>
            </a:pPr>
            <a:r>
              <a:rPr lang="zh-CN" altLang="en-US" sz="2400" b="1" dirty="0">
                <a:solidFill>
                  <a:srgbClr val="0000FF"/>
                </a:solidFill>
                <a:latin typeface="Times New Roman" charset="0"/>
                <a:ea typeface="华文新魏" charset="-122"/>
              </a:rPr>
              <a:t>如何从调用程序把</a:t>
            </a:r>
            <a:r>
              <a:rPr lang="zh-CN" altLang="en-US" sz="2400" b="1" dirty="0">
                <a:solidFill>
                  <a:srgbClr val="FF0000"/>
                </a:solidFill>
                <a:latin typeface="Times New Roman" charset="0"/>
                <a:ea typeface="华文新魏" charset="-122"/>
              </a:rPr>
              <a:t>参数传递</a:t>
            </a:r>
            <a:r>
              <a:rPr lang="zh-CN" altLang="en-US" sz="2400" b="1" dirty="0">
                <a:solidFill>
                  <a:srgbClr val="0000FF"/>
                </a:solidFill>
                <a:latin typeface="Times New Roman" charset="0"/>
                <a:ea typeface="华文新魏" charset="-122"/>
              </a:rPr>
              <a:t>到被调用程序</a:t>
            </a:r>
            <a:r>
              <a:rPr lang="zh-CN" altLang="en-US" sz="2400" b="1" dirty="0">
                <a:solidFill>
                  <a:srgbClr val="0033CC"/>
                </a:solidFill>
                <a:latin typeface="Times New Roman" charset="0"/>
                <a:ea typeface="华文新魏" charset="-122"/>
              </a:rPr>
              <a:t>？</a:t>
            </a:r>
          </a:p>
          <a:p>
            <a:pPr>
              <a:buClr>
                <a:schemeClr val="tx2"/>
              </a:buClr>
              <a:buSzPct val="80000"/>
              <a:buFont typeface="Wingdings" charset="2"/>
              <a:buChar char="n"/>
            </a:pPr>
            <a:r>
              <a:rPr lang="zh-CN" altLang="en-US" sz="2400" b="1" dirty="0">
                <a:solidFill>
                  <a:srgbClr val="0000FF"/>
                </a:solidFill>
                <a:latin typeface="Times New Roman" charset="0"/>
                <a:ea typeface="华文新魏" charset="-122"/>
              </a:rPr>
              <a:t>如何从调用程序</a:t>
            </a:r>
            <a:r>
              <a:rPr lang="zh-CN" altLang="en-US" sz="2400" b="1" dirty="0">
                <a:solidFill>
                  <a:srgbClr val="FF0000"/>
                </a:solidFill>
                <a:latin typeface="Times New Roman" charset="0"/>
                <a:ea typeface="华文新魏" charset="-122"/>
              </a:rPr>
              <a:t>转入</a:t>
            </a:r>
            <a:r>
              <a:rPr lang="zh-CN" altLang="en-US" sz="2400" b="1" dirty="0">
                <a:solidFill>
                  <a:srgbClr val="0000FF"/>
                </a:solidFill>
                <a:latin typeface="Times New Roman" charset="0"/>
                <a:ea typeface="华文新魏" charset="-122"/>
              </a:rPr>
              <a:t>被调用程序执行</a:t>
            </a:r>
            <a:r>
              <a:rPr lang="zh-CN" altLang="en-US" sz="2400" b="1" dirty="0">
                <a:solidFill>
                  <a:srgbClr val="0033CC"/>
                </a:solidFill>
                <a:latin typeface="Times New Roman" charset="0"/>
                <a:ea typeface="华文新魏" charset="-122"/>
              </a:rPr>
              <a:t>？</a:t>
            </a:r>
          </a:p>
          <a:p>
            <a:pPr>
              <a:buClr>
                <a:schemeClr val="tx2"/>
              </a:buClr>
              <a:buSzPct val="80000"/>
              <a:buFont typeface="Wingdings" charset="2"/>
              <a:buChar char="n"/>
            </a:pPr>
            <a:r>
              <a:rPr lang="zh-CN" altLang="en-US" sz="2400" b="1" dirty="0">
                <a:solidFill>
                  <a:srgbClr val="0000FF"/>
                </a:solidFill>
                <a:latin typeface="Times New Roman" charset="0"/>
                <a:ea typeface="华文新魏" charset="-122"/>
              </a:rPr>
              <a:t>如何从被调用程序</a:t>
            </a:r>
            <a:r>
              <a:rPr lang="zh-CN" altLang="en-US" sz="2400" b="1" dirty="0">
                <a:solidFill>
                  <a:srgbClr val="FF0000"/>
                </a:solidFill>
                <a:latin typeface="Times New Roman" charset="0"/>
                <a:ea typeface="华文新魏" charset="-122"/>
              </a:rPr>
              <a:t>返回</a:t>
            </a:r>
            <a:r>
              <a:rPr lang="zh-CN" altLang="en-US" sz="2400" b="1" dirty="0">
                <a:solidFill>
                  <a:srgbClr val="0000CC"/>
                </a:solidFill>
                <a:latin typeface="Times New Roman" charset="0"/>
                <a:ea typeface="华文新魏" charset="-122"/>
              </a:rPr>
              <a:t>调用程序</a:t>
            </a:r>
            <a:r>
              <a:rPr lang="zh-CN" altLang="en-US" sz="2400" b="1" dirty="0">
                <a:solidFill>
                  <a:srgbClr val="0033CC"/>
                </a:solidFill>
                <a:latin typeface="Times New Roman" charset="0"/>
                <a:ea typeface="华文新魏" charset="-122"/>
              </a:rPr>
              <a:t>执</a:t>
            </a:r>
            <a:r>
              <a:rPr lang="zh-CN" altLang="en-US" sz="2400" b="1" dirty="0">
                <a:solidFill>
                  <a:srgbClr val="0000FF"/>
                </a:solidFill>
                <a:latin typeface="Times New Roman" charset="0"/>
                <a:ea typeface="华文新魏" charset="-122"/>
              </a:rPr>
              <a:t>行</a:t>
            </a:r>
            <a:r>
              <a:rPr lang="zh-CN" altLang="en-US" sz="2400" b="1" dirty="0">
                <a:solidFill>
                  <a:srgbClr val="0033CC"/>
                </a:solidFill>
                <a:latin typeface="Times New Roman" charset="0"/>
                <a:ea typeface="华文新魏" charset="-122"/>
              </a:rPr>
              <a:t>？</a:t>
            </a:r>
          </a:p>
          <a:p>
            <a:pPr>
              <a:buClr>
                <a:schemeClr val="tx2"/>
              </a:buClr>
              <a:buSzPct val="80000"/>
              <a:buFont typeface="Wingdings" charset="2"/>
              <a:buChar char="n"/>
            </a:pPr>
            <a:r>
              <a:rPr lang="zh-CN" altLang="en-US" sz="2400" b="1" dirty="0">
                <a:solidFill>
                  <a:srgbClr val="0000FF"/>
                </a:solidFill>
                <a:latin typeface="Times New Roman" charset="0"/>
                <a:ea typeface="华文新魏" charset="-122"/>
              </a:rPr>
              <a:t>如何保证调用程序中</a:t>
            </a:r>
            <a:r>
              <a:rPr lang="zh-CN" altLang="en-US" sz="2400" b="1" dirty="0">
                <a:solidFill>
                  <a:srgbClr val="FF0000"/>
                </a:solidFill>
                <a:latin typeface="Times New Roman" charset="0"/>
                <a:ea typeface="华文新魏" charset="-122"/>
              </a:rPr>
              <a:t>寄存器内容不被破坏</a:t>
            </a:r>
            <a:r>
              <a:rPr lang="zh-CN" altLang="en-US" sz="2400" b="1" dirty="0">
                <a:solidFill>
                  <a:srgbClr val="0033CC"/>
                </a:solidFill>
                <a:latin typeface="Times New Roman" charset="0"/>
                <a:ea typeface="华文新魏" charset="-122"/>
              </a:rPr>
              <a:t>？</a:t>
            </a:r>
          </a:p>
        </p:txBody>
      </p:sp>
      <p:grpSp>
        <p:nvGrpSpPr>
          <p:cNvPr id="5" name="Group 19"/>
          <p:cNvGrpSpPr>
            <a:grpSpLocks/>
          </p:cNvGrpSpPr>
          <p:nvPr/>
        </p:nvGrpSpPr>
        <p:grpSpPr bwMode="auto">
          <a:xfrm>
            <a:off x="2168525" y="1928813"/>
            <a:ext cx="6853238" cy="1117600"/>
            <a:chOff x="1366" y="1215"/>
            <a:chExt cx="4317" cy="704"/>
          </a:xfrm>
        </p:grpSpPr>
        <p:sp>
          <p:nvSpPr>
            <p:cNvPr id="46089" name="Line 4"/>
            <p:cNvSpPr>
              <a:spLocks noChangeShapeType="1"/>
            </p:cNvSpPr>
            <p:nvPr/>
          </p:nvSpPr>
          <p:spPr bwMode="auto">
            <a:xfrm flipH="1">
              <a:off x="1366" y="1512"/>
              <a:ext cx="680" cy="407"/>
            </a:xfrm>
            <a:prstGeom prst="line">
              <a:avLst/>
            </a:prstGeom>
            <a:noFill/>
            <a:ln w="38100">
              <a:solidFill>
                <a:srgbClr val="0000CC"/>
              </a:solidFill>
              <a:round/>
              <a:headEnd/>
              <a:tailEnd type="triangle" w="med" len="me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grpSp>
          <p:nvGrpSpPr>
            <p:cNvPr id="46090" name="Group 15"/>
            <p:cNvGrpSpPr>
              <a:grpSpLocks/>
            </p:cNvGrpSpPr>
            <p:nvPr/>
          </p:nvGrpSpPr>
          <p:grpSpPr bwMode="auto">
            <a:xfrm>
              <a:off x="3492" y="1215"/>
              <a:ext cx="2191" cy="464"/>
              <a:chOff x="3492" y="1215"/>
              <a:chExt cx="2191" cy="464"/>
            </a:xfrm>
          </p:grpSpPr>
          <p:sp>
            <p:nvSpPr>
              <p:cNvPr id="46091" name="Line 8"/>
              <p:cNvSpPr>
                <a:spLocks noChangeShapeType="1"/>
              </p:cNvSpPr>
              <p:nvPr/>
            </p:nvSpPr>
            <p:spPr bwMode="auto">
              <a:xfrm flipH="1">
                <a:off x="3492" y="1434"/>
                <a:ext cx="522"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46092" name="Text Box 6"/>
              <p:cNvSpPr txBox="1">
                <a:spLocks noChangeArrowheads="1"/>
              </p:cNvSpPr>
              <p:nvPr/>
            </p:nvSpPr>
            <p:spPr bwMode="auto">
              <a:xfrm>
                <a:off x="3710" y="1215"/>
                <a:ext cx="1973" cy="464"/>
              </a:xfrm>
              <a:prstGeom prst="rect">
                <a:avLst/>
              </a:prstGeom>
              <a:solidFill>
                <a:srgbClr val="FFFF00"/>
              </a:solidFill>
              <a:ln w="28575">
                <a:solidFill>
                  <a:srgbClr val="0000FF"/>
                </a:solidFill>
                <a:miter lim="800000"/>
                <a:headEnd/>
                <a:tailEnd/>
              </a:ln>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90000"/>
                  </a:lnSpc>
                  <a:spcBef>
                    <a:spcPct val="0"/>
                  </a:spcBef>
                  <a:buFontTx/>
                  <a:buNone/>
                </a:pPr>
                <a:r>
                  <a:rPr lang="en-US" altLang="zh-CN" sz="2400"/>
                  <a:t>set_array</a:t>
                </a:r>
                <a:r>
                  <a:rPr lang="zh-CN" altLang="en-US" sz="2400"/>
                  <a:t>是调用过程</a:t>
                </a:r>
              </a:p>
              <a:p>
                <a:pPr>
                  <a:lnSpc>
                    <a:spcPct val="90000"/>
                  </a:lnSpc>
                  <a:spcBef>
                    <a:spcPct val="0"/>
                  </a:spcBef>
                  <a:buFontTx/>
                  <a:buNone/>
                </a:pPr>
                <a:r>
                  <a:rPr lang="en-US" altLang="zh-CN" sz="2400"/>
                  <a:t>compare</a:t>
                </a:r>
                <a:r>
                  <a:rPr lang="zh-CN" altLang="en-US" sz="2400"/>
                  <a:t>是被调用过程</a:t>
                </a:r>
              </a:p>
            </p:txBody>
          </p:sp>
        </p:grpSp>
      </p:grpSp>
    </p:spTree>
    <p:extLst>
      <p:ext uri="{BB962C8B-B14F-4D97-AF65-F5344CB8AC3E}">
        <p14:creationId xmlns:p14="http://schemas.microsoft.com/office/powerpoint/2010/main" val="9112048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downLef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strips(downLef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32110">
                                            <p:txEl>
                                              <p:pRg st="0" end="0"/>
                                            </p:txEl>
                                          </p:spTgt>
                                        </p:tgtEl>
                                        <p:attrNameLst>
                                          <p:attrName>style.visibility</p:attrName>
                                        </p:attrNameLst>
                                      </p:cBhvr>
                                      <p:to>
                                        <p:strVal val="visible"/>
                                      </p:to>
                                    </p:set>
                                    <p:animEffect transition="in" filter="blinds(horizontal)">
                                      <p:cBhvr>
                                        <p:cTn id="27" dur="500"/>
                                        <p:tgtEl>
                                          <p:spTgt spid="132110">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32110">
                                            <p:txEl>
                                              <p:pRg st="1" end="1"/>
                                            </p:txEl>
                                          </p:spTgt>
                                        </p:tgtEl>
                                        <p:attrNameLst>
                                          <p:attrName>style.visibility</p:attrName>
                                        </p:attrNameLst>
                                      </p:cBhvr>
                                      <p:to>
                                        <p:strVal val="visible"/>
                                      </p:to>
                                    </p:set>
                                    <p:animEffect transition="in" filter="blinds(horizontal)">
                                      <p:cBhvr>
                                        <p:cTn id="32" dur="500"/>
                                        <p:tgtEl>
                                          <p:spTgt spid="132110">
                                            <p:txEl>
                                              <p:pRg st="1" end="1"/>
                                            </p:txEl>
                                          </p:spTgt>
                                        </p:tgtEl>
                                      </p:cBhvr>
                                    </p:animEffect>
                                  </p:childTnLst>
                                </p:cTn>
                              </p:par>
                            </p:childTnLst>
                          </p:cTn>
                        </p:par>
                        <p:par>
                          <p:cTn id="33" fill="hold" nodeType="afterGroup">
                            <p:stCondLst>
                              <p:cond delay="500"/>
                            </p:stCondLst>
                            <p:childTnLst>
                              <p:par>
                                <p:cTn id="34" presetID="3" presetClass="entr" presetSubtype="10" fill="hold" nodeType="afterEffect">
                                  <p:stCondLst>
                                    <p:cond delay="0"/>
                                  </p:stCondLst>
                                  <p:childTnLst>
                                    <p:set>
                                      <p:cBhvr>
                                        <p:cTn id="35" dur="1" fill="hold">
                                          <p:stCondLst>
                                            <p:cond delay="0"/>
                                          </p:stCondLst>
                                        </p:cTn>
                                        <p:tgtEl>
                                          <p:spTgt spid="132110">
                                            <p:txEl>
                                              <p:pRg st="2" end="2"/>
                                            </p:txEl>
                                          </p:spTgt>
                                        </p:tgtEl>
                                        <p:attrNameLst>
                                          <p:attrName>style.visibility</p:attrName>
                                        </p:attrNameLst>
                                      </p:cBhvr>
                                      <p:to>
                                        <p:strVal val="visible"/>
                                      </p:to>
                                    </p:set>
                                    <p:animEffect transition="in" filter="blinds(horizontal)">
                                      <p:cBhvr>
                                        <p:cTn id="36" dur="500"/>
                                        <p:tgtEl>
                                          <p:spTgt spid="132110">
                                            <p:txEl>
                                              <p:pRg st="2" end="2"/>
                                            </p:txEl>
                                          </p:spTgt>
                                        </p:tgtEl>
                                      </p:cBhvr>
                                    </p:animEffect>
                                  </p:childTnLst>
                                </p:cTn>
                              </p:par>
                            </p:childTnLst>
                          </p:cTn>
                        </p:par>
                        <p:par>
                          <p:cTn id="37" fill="hold" nodeType="afterGroup">
                            <p:stCondLst>
                              <p:cond delay="1000"/>
                            </p:stCondLst>
                            <p:childTnLst>
                              <p:par>
                                <p:cTn id="38" presetID="3" presetClass="entr" presetSubtype="10" fill="hold" nodeType="afterEffect">
                                  <p:stCondLst>
                                    <p:cond delay="0"/>
                                  </p:stCondLst>
                                  <p:childTnLst>
                                    <p:set>
                                      <p:cBhvr>
                                        <p:cTn id="39" dur="1" fill="hold">
                                          <p:stCondLst>
                                            <p:cond delay="0"/>
                                          </p:stCondLst>
                                        </p:cTn>
                                        <p:tgtEl>
                                          <p:spTgt spid="132110">
                                            <p:txEl>
                                              <p:pRg st="3" end="3"/>
                                            </p:txEl>
                                          </p:spTgt>
                                        </p:tgtEl>
                                        <p:attrNameLst>
                                          <p:attrName>style.visibility</p:attrName>
                                        </p:attrNameLst>
                                      </p:cBhvr>
                                      <p:to>
                                        <p:strVal val="visible"/>
                                      </p:to>
                                    </p:set>
                                    <p:animEffect transition="in" filter="blinds(horizontal)">
                                      <p:cBhvr>
                                        <p:cTn id="40" dur="500"/>
                                        <p:tgtEl>
                                          <p:spTgt spid="132110">
                                            <p:txEl>
                                              <p:pRg st="3" end="3"/>
                                            </p:txEl>
                                          </p:spTgt>
                                        </p:tgtEl>
                                      </p:cBhvr>
                                    </p:animEffect>
                                  </p:childTnLst>
                                </p:cTn>
                              </p:par>
                            </p:childTnLst>
                          </p:cTn>
                        </p:par>
                        <p:par>
                          <p:cTn id="41" fill="hold" nodeType="afterGroup">
                            <p:stCondLst>
                              <p:cond delay="1500"/>
                            </p:stCondLst>
                            <p:childTnLst>
                              <p:par>
                                <p:cTn id="42" presetID="3" presetClass="entr" presetSubtype="10" fill="hold" nodeType="afterEffect">
                                  <p:stCondLst>
                                    <p:cond delay="0"/>
                                  </p:stCondLst>
                                  <p:childTnLst>
                                    <p:set>
                                      <p:cBhvr>
                                        <p:cTn id="43" dur="1" fill="hold">
                                          <p:stCondLst>
                                            <p:cond delay="0"/>
                                          </p:stCondLst>
                                        </p:cTn>
                                        <p:tgtEl>
                                          <p:spTgt spid="132110">
                                            <p:txEl>
                                              <p:pRg st="4" end="4"/>
                                            </p:txEl>
                                          </p:spTgt>
                                        </p:tgtEl>
                                        <p:attrNameLst>
                                          <p:attrName>style.visibility</p:attrName>
                                        </p:attrNameLst>
                                      </p:cBhvr>
                                      <p:to>
                                        <p:strVal val="visible"/>
                                      </p:to>
                                    </p:set>
                                    <p:animEffect transition="in" filter="blinds(horizontal)">
                                      <p:cBhvr>
                                        <p:cTn id="44" dur="500"/>
                                        <p:tgtEl>
                                          <p:spTgt spid="132110">
                                            <p:txEl>
                                              <p:pRg st="4" end="4"/>
                                            </p:txEl>
                                          </p:spTgt>
                                        </p:tgtEl>
                                      </p:cBhvr>
                                    </p:animEffect>
                                  </p:childTnLst>
                                </p:cTn>
                              </p:par>
                            </p:childTnLst>
                          </p:cTn>
                        </p:par>
                        <p:par>
                          <p:cTn id="45" fill="hold" nodeType="afterGroup">
                            <p:stCondLst>
                              <p:cond delay="2000"/>
                            </p:stCondLst>
                            <p:childTnLst>
                              <p:par>
                                <p:cTn id="46" presetID="3" presetClass="entr" presetSubtype="10" fill="hold" nodeType="afterEffect">
                                  <p:stCondLst>
                                    <p:cond delay="0"/>
                                  </p:stCondLst>
                                  <p:childTnLst>
                                    <p:set>
                                      <p:cBhvr>
                                        <p:cTn id="47" dur="1" fill="hold">
                                          <p:stCondLst>
                                            <p:cond delay="0"/>
                                          </p:stCondLst>
                                        </p:cTn>
                                        <p:tgtEl>
                                          <p:spTgt spid="132110">
                                            <p:txEl>
                                              <p:pRg st="5" end="5"/>
                                            </p:txEl>
                                          </p:spTgt>
                                        </p:tgtEl>
                                        <p:attrNameLst>
                                          <p:attrName>style.visibility</p:attrName>
                                        </p:attrNameLst>
                                      </p:cBhvr>
                                      <p:to>
                                        <p:strVal val="visible"/>
                                      </p:to>
                                    </p:set>
                                    <p:animEffect transition="in" filter="blinds(horizontal)">
                                      <p:cBhvr>
                                        <p:cTn id="48" dur="500"/>
                                        <p:tgtEl>
                                          <p:spTgt spid="1321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84213" y="25460"/>
            <a:ext cx="7921625" cy="523220"/>
          </a:xfrm>
          <a:noFill/>
        </p:spPr>
        <p:txBody>
          <a:bodyPr anchor="t">
            <a:spAutoFit/>
          </a:bodyPr>
          <a:lstStyle/>
          <a:p>
            <a:pPr eaLnBrk="1" hangingPunct="1">
              <a:buFont typeface="Wingdings" charset="2"/>
              <a:buChar char="Ø"/>
            </a:pPr>
            <a:r>
              <a:rPr lang="en-US" altLang="zh-CN" sz="2800">
                <a:solidFill>
                  <a:srgbClr val="A50021"/>
                </a:solidFill>
                <a:ea typeface="微软雅黑" charset="-122"/>
              </a:rPr>
              <a:t>Procedure Call and Stack(</a:t>
            </a:r>
            <a:r>
              <a:rPr lang="zh-CN" altLang="en-US" sz="2800">
                <a:solidFill>
                  <a:srgbClr val="A50021"/>
                </a:solidFill>
                <a:ea typeface="微软雅黑" charset="-122"/>
              </a:rPr>
              <a:t>过程调用和栈</a:t>
            </a:r>
            <a:r>
              <a:rPr lang="en-US" altLang="zh-CN" sz="2800">
                <a:solidFill>
                  <a:srgbClr val="A50021"/>
                </a:solidFill>
                <a:ea typeface="微软雅黑" charset="-122"/>
              </a:rPr>
              <a:t>)</a:t>
            </a:r>
            <a:endParaRPr lang="zh-CN" altLang="en-US" sz="2800">
              <a:solidFill>
                <a:srgbClr val="A50021"/>
              </a:solidFill>
              <a:ea typeface="微软雅黑" charset="-122"/>
            </a:endParaRPr>
          </a:p>
        </p:txBody>
      </p:sp>
      <p:sp>
        <p:nvSpPr>
          <p:cNvPr id="133123" name="Rectangle 3"/>
          <p:cNvSpPr>
            <a:spLocks noGrp="1" noChangeArrowheads="1"/>
          </p:cNvSpPr>
          <p:nvPr>
            <p:ph type="body" idx="1"/>
          </p:nvPr>
        </p:nvSpPr>
        <p:spPr>
          <a:xfrm>
            <a:off x="0" y="844004"/>
            <a:ext cx="8049655" cy="5321300"/>
          </a:xfrm>
        </p:spPr>
        <p:txBody>
          <a:bodyPr/>
          <a:lstStyle/>
          <a:p>
            <a:pPr>
              <a:lnSpc>
                <a:spcPct val="100000"/>
              </a:lnSpc>
              <a:spcBef>
                <a:spcPts val="300"/>
              </a:spcBef>
            </a:pPr>
            <a:r>
              <a:rPr lang="zh-CN" altLang="en-US" sz="2800" dirty="0">
                <a:latin typeface="STXinwei" charset="-122"/>
                <a:ea typeface="STXinwei" charset="-122"/>
                <a:cs typeface="STXinwei" charset="-122"/>
              </a:rPr>
              <a:t>过程调用的执行步骤</a:t>
            </a:r>
            <a:r>
              <a:rPr lang="en-US" altLang="zh-CN" sz="2800" dirty="0">
                <a:latin typeface="STXinwei" charset="-122"/>
                <a:ea typeface="STXinwei" charset="-122"/>
                <a:cs typeface="STXinwei" charset="-122"/>
              </a:rPr>
              <a:t>(</a:t>
            </a:r>
            <a:r>
              <a:rPr lang="zh-CN" altLang="en-US" sz="2800" dirty="0">
                <a:latin typeface="STXinwei" charset="-122"/>
                <a:ea typeface="STXinwei" charset="-122"/>
                <a:cs typeface="STXinwei" charset="-122"/>
              </a:rPr>
              <a:t>假定过程</a:t>
            </a:r>
            <a:r>
              <a:rPr lang="en-US" altLang="zh-CN" sz="2800" dirty="0">
                <a:latin typeface="STXinwei" charset="-122"/>
                <a:ea typeface="STXinwei" charset="-122"/>
                <a:cs typeface="STXinwei" charset="-122"/>
              </a:rPr>
              <a:t>P</a:t>
            </a:r>
            <a:r>
              <a:rPr lang="zh-CN" altLang="en-US" sz="2800" dirty="0">
                <a:latin typeface="STXinwei" charset="-122"/>
                <a:ea typeface="STXinwei" charset="-122"/>
                <a:cs typeface="STXinwei" charset="-122"/>
              </a:rPr>
              <a:t>调用过程</a:t>
            </a:r>
            <a:r>
              <a:rPr lang="en-US" altLang="zh-CN" sz="2800" dirty="0">
                <a:latin typeface="STXinwei" charset="-122"/>
                <a:ea typeface="STXinwei" charset="-122"/>
                <a:cs typeface="STXinwei" charset="-122"/>
              </a:rPr>
              <a:t>Q)</a:t>
            </a:r>
            <a:r>
              <a:rPr lang="zh-CN" altLang="en-US" sz="2800" dirty="0">
                <a:latin typeface="STXinwei" charset="-122"/>
                <a:ea typeface="STXinwei" charset="-122"/>
                <a:cs typeface="STXinwei" charset="-122"/>
              </a:rPr>
              <a:t>：</a:t>
            </a:r>
          </a:p>
          <a:p>
            <a:pPr lvl="1">
              <a:lnSpc>
                <a:spcPct val="100000"/>
              </a:lnSpc>
              <a:spcBef>
                <a:spcPts val="300"/>
              </a:spcBef>
            </a:pPr>
            <a:r>
              <a:rPr lang="zh-CN" altLang="en-US" sz="2800" dirty="0">
                <a:latin typeface="STXinwei" charset="-122"/>
                <a:ea typeface="STXinwei" charset="-122"/>
                <a:cs typeface="STXinwei" charset="-122"/>
              </a:rPr>
              <a:t>将</a:t>
            </a:r>
            <a:r>
              <a:rPr lang="zh-CN" altLang="en-US" sz="2800" dirty="0">
                <a:solidFill>
                  <a:srgbClr val="FF0000"/>
                </a:solidFill>
                <a:latin typeface="STXinwei" charset="-122"/>
                <a:ea typeface="STXinwei" charset="-122"/>
                <a:cs typeface="STXinwei" charset="-122"/>
              </a:rPr>
              <a:t>参数</a:t>
            </a:r>
            <a:r>
              <a:rPr lang="zh-CN" altLang="en-US" sz="2800" dirty="0">
                <a:latin typeface="STXinwei" charset="-122"/>
                <a:ea typeface="STXinwei" charset="-122"/>
                <a:cs typeface="STXinwei" charset="-122"/>
              </a:rPr>
              <a:t>放到</a:t>
            </a:r>
            <a:r>
              <a:rPr lang="en-US" altLang="zh-CN" sz="2800" dirty="0">
                <a:latin typeface="STXinwei" charset="-122"/>
                <a:ea typeface="STXinwei" charset="-122"/>
                <a:cs typeface="STXinwei" charset="-122"/>
              </a:rPr>
              <a:t>Q</a:t>
            </a:r>
            <a:r>
              <a:rPr lang="zh-CN" altLang="en-US" sz="2800" dirty="0">
                <a:latin typeface="STXinwei" charset="-122"/>
                <a:ea typeface="STXinwei" charset="-122"/>
                <a:cs typeface="STXinwei" charset="-122"/>
              </a:rPr>
              <a:t>能访问到的地方</a:t>
            </a:r>
          </a:p>
          <a:p>
            <a:pPr lvl="1">
              <a:lnSpc>
                <a:spcPct val="100000"/>
              </a:lnSpc>
              <a:spcBef>
                <a:spcPts val="300"/>
              </a:spcBef>
            </a:pPr>
            <a:r>
              <a:rPr lang="zh-CN" altLang="en-US" sz="2800" dirty="0">
                <a:latin typeface="STXinwei" charset="-122"/>
                <a:ea typeface="STXinwei" charset="-122"/>
                <a:cs typeface="STXinwei" charset="-122"/>
              </a:rPr>
              <a:t>将</a:t>
            </a:r>
            <a:r>
              <a:rPr lang="en-US" altLang="zh-CN" sz="2800" dirty="0">
                <a:latin typeface="STXinwei" charset="-122"/>
                <a:ea typeface="STXinwei" charset="-122"/>
                <a:cs typeface="STXinwei" charset="-122"/>
              </a:rPr>
              <a:t>P</a:t>
            </a:r>
            <a:r>
              <a:rPr lang="zh-CN" altLang="en-US" sz="2800" dirty="0">
                <a:latin typeface="STXinwei" charset="-122"/>
                <a:ea typeface="STXinwei" charset="-122"/>
                <a:cs typeface="STXinwei" charset="-122"/>
              </a:rPr>
              <a:t>中的</a:t>
            </a:r>
            <a:r>
              <a:rPr lang="zh-CN" altLang="en-US" sz="2800" dirty="0">
                <a:solidFill>
                  <a:srgbClr val="FF0000"/>
                </a:solidFill>
                <a:latin typeface="STXinwei" charset="-122"/>
                <a:ea typeface="STXinwei" charset="-122"/>
                <a:cs typeface="STXinwei" charset="-122"/>
              </a:rPr>
              <a:t>返回地址</a:t>
            </a:r>
            <a:r>
              <a:rPr lang="zh-CN" altLang="en-US" sz="2800" dirty="0">
                <a:latin typeface="STXinwei" charset="-122"/>
                <a:ea typeface="STXinwei" charset="-122"/>
                <a:cs typeface="STXinwei" charset="-122"/>
              </a:rPr>
              <a:t>存到特定的地方，控制转入过程</a:t>
            </a:r>
            <a:r>
              <a:rPr lang="en-US" altLang="zh-CN" sz="2800" dirty="0">
                <a:latin typeface="STXinwei" charset="-122"/>
                <a:ea typeface="STXinwei" charset="-122"/>
                <a:cs typeface="STXinwei" charset="-122"/>
              </a:rPr>
              <a:t>Q</a:t>
            </a:r>
            <a:endParaRPr lang="zh-CN" altLang="en-US" sz="2800" dirty="0">
              <a:solidFill>
                <a:srgbClr val="A50021"/>
              </a:solidFill>
              <a:latin typeface="STXinwei" charset="-122"/>
              <a:ea typeface="STXinwei" charset="-122"/>
              <a:cs typeface="STXinwei" charset="-122"/>
            </a:endParaRPr>
          </a:p>
          <a:p>
            <a:pPr lvl="1">
              <a:lnSpc>
                <a:spcPct val="100000"/>
              </a:lnSpc>
              <a:spcBef>
                <a:spcPts val="300"/>
              </a:spcBef>
            </a:pPr>
            <a:r>
              <a:rPr lang="zh-CN" altLang="en-US" sz="2800" dirty="0">
                <a:latin typeface="STXinwei" charset="-122"/>
                <a:ea typeface="STXinwei" charset="-122"/>
                <a:cs typeface="STXinwei" charset="-122"/>
              </a:rPr>
              <a:t>为</a:t>
            </a:r>
            <a:r>
              <a:rPr lang="en-US" altLang="zh-CN" sz="2800" dirty="0">
                <a:latin typeface="STXinwei" charset="-122"/>
                <a:ea typeface="STXinwei" charset="-122"/>
                <a:cs typeface="STXinwei" charset="-122"/>
              </a:rPr>
              <a:t>Q</a:t>
            </a:r>
            <a:r>
              <a:rPr lang="zh-CN" altLang="en-US" sz="2800" dirty="0">
                <a:latin typeface="STXinwei" charset="-122"/>
                <a:ea typeface="STXinwei" charset="-122"/>
                <a:cs typeface="STXinwei" charset="-122"/>
              </a:rPr>
              <a:t>的局部变量分配空间</a:t>
            </a:r>
            <a:r>
              <a:rPr lang="en-US" altLang="zh-CN" sz="2800" dirty="0">
                <a:solidFill>
                  <a:srgbClr val="0000FF"/>
                </a:solidFill>
                <a:latin typeface="STXinwei" charset="-122"/>
                <a:ea typeface="STXinwei" charset="-122"/>
                <a:cs typeface="STXinwei" charset="-122"/>
              </a:rPr>
              <a:t>(P</a:t>
            </a:r>
            <a:r>
              <a:rPr lang="zh-CN" altLang="en-US" sz="2800" dirty="0">
                <a:solidFill>
                  <a:srgbClr val="0000FF"/>
                </a:solidFill>
                <a:latin typeface="STXinwei" charset="-122"/>
                <a:ea typeface="STXinwei" charset="-122"/>
                <a:cs typeface="STXinwei" charset="-122"/>
              </a:rPr>
              <a:t>局部变量临时保存在栈中</a:t>
            </a:r>
            <a:r>
              <a:rPr lang="en-US" altLang="zh-CN" sz="2800" dirty="0">
                <a:solidFill>
                  <a:srgbClr val="0000FF"/>
                </a:solidFill>
                <a:latin typeface="STXinwei" charset="-122"/>
                <a:ea typeface="STXinwei" charset="-122"/>
                <a:cs typeface="STXinwei" charset="-122"/>
              </a:rPr>
              <a:t>)</a:t>
            </a:r>
          </a:p>
          <a:p>
            <a:pPr lvl="1">
              <a:lnSpc>
                <a:spcPct val="100000"/>
              </a:lnSpc>
              <a:spcBef>
                <a:spcPts val="300"/>
              </a:spcBef>
            </a:pPr>
            <a:r>
              <a:rPr lang="zh-CN" altLang="en-US" sz="2800" dirty="0">
                <a:latin typeface="STXinwei" charset="-122"/>
                <a:ea typeface="STXinwei" charset="-122"/>
                <a:cs typeface="STXinwei" charset="-122"/>
              </a:rPr>
              <a:t>执行过程</a:t>
            </a:r>
            <a:r>
              <a:rPr lang="en-US" altLang="zh-CN" sz="2800" dirty="0">
                <a:latin typeface="STXinwei" charset="-122"/>
                <a:ea typeface="STXinwei" charset="-122"/>
                <a:cs typeface="STXinwei" charset="-122"/>
              </a:rPr>
              <a:t>Q</a:t>
            </a:r>
          </a:p>
          <a:p>
            <a:pPr lvl="1">
              <a:lnSpc>
                <a:spcPct val="100000"/>
              </a:lnSpc>
              <a:spcBef>
                <a:spcPts val="300"/>
              </a:spcBef>
            </a:pPr>
            <a:r>
              <a:rPr lang="zh-CN" altLang="en-US" sz="2800" dirty="0">
                <a:latin typeface="STXinwei" charset="-122"/>
                <a:ea typeface="STXinwei" charset="-122"/>
                <a:cs typeface="STXinwei" charset="-122"/>
              </a:rPr>
              <a:t>将</a:t>
            </a:r>
            <a:r>
              <a:rPr lang="en-US" altLang="zh-CN" sz="2800" dirty="0">
                <a:latin typeface="STXinwei" charset="-122"/>
                <a:ea typeface="STXinwei" charset="-122"/>
                <a:cs typeface="STXinwei" charset="-122"/>
              </a:rPr>
              <a:t>Q</a:t>
            </a:r>
            <a:r>
              <a:rPr lang="zh-CN" altLang="en-US" sz="2800" dirty="0">
                <a:latin typeface="STXinwei" charset="-122"/>
                <a:ea typeface="STXinwei" charset="-122"/>
                <a:cs typeface="STXinwei" charset="-122"/>
              </a:rPr>
              <a:t>执行的</a:t>
            </a:r>
            <a:r>
              <a:rPr lang="zh-CN" altLang="en-US" sz="2800" dirty="0">
                <a:solidFill>
                  <a:srgbClr val="FF0000"/>
                </a:solidFill>
                <a:latin typeface="STXinwei" charset="-122"/>
                <a:ea typeface="STXinwei" charset="-122"/>
                <a:cs typeface="STXinwei" charset="-122"/>
              </a:rPr>
              <a:t>返回结果</a:t>
            </a:r>
            <a:r>
              <a:rPr lang="zh-CN" altLang="en-US" sz="2800" dirty="0">
                <a:latin typeface="STXinwei" charset="-122"/>
                <a:ea typeface="STXinwei" charset="-122"/>
                <a:cs typeface="STXinwei" charset="-122"/>
              </a:rPr>
              <a:t>放到</a:t>
            </a:r>
            <a:r>
              <a:rPr lang="en-US" altLang="zh-CN" sz="2800" dirty="0">
                <a:latin typeface="STXinwei" charset="-122"/>
                <a:ea typeface="STXinwei" charset="-122"/>
                <a:cs typeface="STXinwei" charset="-122"/>
              </a:rPr>
              <a:t>P</a:t>
            </a:r>
            <a:r>
              <a:rPr lang="zh-CN" altLang="en-US" sz="2800" dirty="0">
                <a:latin typeface="STXinwei" charset="-122"/>
                <a:ea typeface="STXinwei" charset="-122"/>
                <a:cs typeface="STXinwei" charset="-122"/>
              </a:rPr>
              <a:t>能访问到的地方</a:t>
            </a:r>
          </a:p>
          <a:p>
            <a:pPr lvl="1">
              <a:lnSpc>
                <a:spcPct val="100000"/>
              </a:lnSpc>
              <a:spcBef>
                <a:spcPts val="300"/>
              </a:spcBef>
            </a:pPr>
            <a:r>
              <a:rPr lang="zh-CN" altLang="en-US" sz="2800" dirty="0">
                <a:latin typeface="STXinwei" charset="-122"/>
                <a:ea typeface="STXinwei" charset="-122"/>
                <a:cs typeface="STXinwei" charset="-122"/>
              </a:rPr>
              <a:t>从</a:t>
            </a:r>
            <a:r>
              <a:rPr lang="en-US" altLang="zh-CN" sz="2800" dirty="0">
                <a:latin typeface="STXinwei" charset="-122"/>
                <a:ea typeface="STXinwei" charset="-122"/>
                <a:cs typeface="STXinwei" charset="-122"/>
              </a:rPr>
              <a:t>$</a:t>
            </a:r>
            <a:r>
              <a:rPr lang="en-US" altLang="zh-CN" sz="2800" dirty="0" err="1">
                <a:latin typeface="STXinwei" charset="-122"/>
                <a:ea typeface="STXinwei" charset="-122"/>
                <a:cs typeface="STXinwei" charset="-122"/>
              </a:rPr>
              <a:t>ra</a:t>
            </a:r>
            <a:r>
              <a:rPr lang="zh-CN" altLang="en-US" sz="2800" dirty="0">
                <a:latin typeface="STXinwei" charset="-122"/>
                <a:ea typeface="STXinwei" charset="-122"/>
                <a:cs typeface="STXinwei" charset="-122"/>
              </a:rPr>
              <a:t>取出返回地址，控制转入</a:t>
            </a:r>
            <a:r>
              <a:rPr lang="en-US" altLang="zh-CN" sz="2800" dirty="0">
                <a:latin typeface="STXinwei" charset="-122"/>
                <a:ea typeface="STXinwei" charset="-122"/>
                <a:cs typeface="STXinwei" charset="-122"/>
              </a:rPr>
              <a:t>P(</a:t>
            </a:r>
            <a:r>
              <a:rPr lang="zh-CN" altLang="en-US" sz="2800" dirty="0">
                <a:latin typeface="STXinwei" charset="-122"/>
                <a:ea typeface="STXinwei" charset="-122"/>
                <a:cs typeface="STXinwei" charset="-122"/>
              </a:rPr>
              <a:t>即返回到</a:t>
            </a:r>
            <a:r>
              <a:rPr lang="en-US" altLang="zh-CN" sz="2800" dirty="0">
                <a:latin typeface="STXinwei" charset="-122"/>
                <a:ea typeface="STXinwei" charset="-122"/>
                <a:cs typeface="STXinwei" charset="-122"/>
              </a:rPr>
              <a:t>P</a:t>
            </a:r>
            <a:r>
              <a:rPr lang="zh-CN" altLang="en-US" sz="2800" dirty="0">
                <a:latin typeface="STXinwei" charset="-122"/>
                <a:ea typeface="STXinwei" charset="-122"/>
                <a:cs typeface="STXinwei" charset="-122"/>
              </a:rPr>
              <a:t>中执行</a:t>
            </a:r>
            <a:r>
              <a:rPr lang="en-US" altLang="zh-CN" sz="2800" dirty="0">
                <a:latin typeface="STXinwei" charset="-122"/>
                <a:ea typeface="STXinwei" charset="-122"/>
                <a:cs typeface="STXinwei" charset="-122"/>
              </a:rPr>
              <a:t>)</a:t>
            </a:r>
            <a:endParaRPr lang="zh-CN" altLang="en-US" sz="2800" dirty="0">
              <a:solidFill>
                <a:srgbClr val="A50021"/>
              </a:solidFill>
              <a:latin typeface="STXinwei" charset="-122"/>
              <a:ea typeface="STXinwei" charset="-122"/>
              <a:cs typeface="STXinwei" charset="-122"/>
            </a:endParaRPr>
          </a:p>
        </p:txBody>
      </p:sp>
      <p:grpSp>
        <p:nvGrpSpPr>
          <p:cNvPr id="2" name="Group 5"/>
          <p:cNvGrpSpPr>
            <a:grpSpLocks/>
          </p:cNvGrpSpPr>
          <p:nvPr/>
        </p:nvGrpSpPr>
        <p:grpSpPr bwMode="auto">
          <a:xfrm>
            <a:off x="8049799" y="2726375"/>
            <a:ext cx="1152936" cy="2286689"/>
            <a:chOff x="5057" y="1942"/>
            <a:chExt cx="736" cy="1349"/>
          </a:xfrm>
        </p:grpSpPr>
        <p:sp>
          <p:nvSpPr>
            <p:cNvPr id="47114" name="AutoShape 6"/>
            <p:cNvSpPr>
              <a:spLocks/>
            </p:cNvSpPr>
            <p:nvPr/>
          </p:nvSpPr>
          <p:spPr bwMode="auto">
            <a:xfrm>
              <a:off x="5057" y="1942"/>
              <a:ext cx="129" cy="1349"/>
            </a:xfrm>
            <a:prstGeom prst="rightBrace">
              <a:avLst>
                <a:gd name="adj1" fmla="val 11414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63500" tIns="25400" rIns="63500" bIns="25400" anchor="ctr">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endParaRPr lang="zh-CN" altLang="en-US" sz="8000" b="0">
                <a:latin typeface="Arial" charset="0"/>
                <a:ea typeface="宋体" charset="-122"/>
              </a:endParaRPr>
            </a:p>
          </p:txBody>
        </p:sp>
        <p:sp>
          <p:nvSpPr>
            <p:cNvPr id="47115" name="Text Box 7"/>
            <p:cNvSpPr txBox="1">
              <a:spLocks noChangeArrowheads="1"/>
            </p:cNvSpPr>
            <p:nvPr/>
          </p:nvSpPr>
          <p:spPr bwMode="auto">
            <a:xfrm>
              <a:off x="5236" y="2192"/>
              <a:ext cx="557" cy="1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90000"/>
                </a:lnSpc>
                <a:spcBef>
                  <a:spcPct val="0"/>
                </a:spcBef>
                <a:buFontTx/>
                <a:buNone/>
              </a:pPr>
              <a:r>
                <a:rPr lang="zh-CN" altLang="en-US" sz="2400">
                  <a:solidFill>
                    <a:srgbClr val="0000CC"/>
                  </a:solidFill>
                </a:rPr>
                <a:t>在被调用过程</a:t>
              </a:r>
            </a:p>
            <a:p>
              <a:pPr>
                <a:lnSpc>
                  <a:spcPct val="90000"/>
                </a:lnSpc>
                <a:spcBef>
                  <a:spcPct val="0"/>
                </a:spcBef>
                <a:buFontTx/>
                <a:buNone/>
              </a:pPr>
              <a:r>
                <a:rPr lang="en-US" altLang="zh-CN" sz="2400" dirty="0">
                  <a:solidFill>
                    <a:srgbClr val="0000CC"/>
                  </a:solidFill>
                </a:rPr>
                <a:t>Q</a:t>
              </a:r>
              <a:r>
                <a:rPr lang="zh-CN" altLang="en-US" sz="2400" dirty="0">
                  <a:solidFill>
                    <a:srgbClr val="0000CC"/>
                  </a:solidFill>
                </a:rPr>
                <a:t>中</a:t>
              </a:r>
            </a:p>
            <a:p>
              <a:pPr>
                <a:lnSpc>
                  <a:spcPct val="90000"/>
                </a:lnSpc>
                <a:spcBef>
                  <a:spcPct val="0"/>
                </a:spcBef>
                <a:buFontTx/>
                <a:buNone/>
              </a:pPr>
              <a:r>
                <a:rPr lang="zh-CN" altLang="en-US" sz="2400" dirty="0">
                  <a:solidFill>
                    <a:srgbClr val="0000CC"/>
                  </a:solidFill>
                </a:rPr>
                <a:t>完成</a:t>
              </a:r>
            </a:p>
          </p:txBody>
        </p:sp>
      </p:grpSp>
      <p:grpSp>
        <p:nvGrpSpPr>
          <p:cNvPr id="3" name="组合 12"/>
          <p:cNvGrpSpPr>
            <a:grpSpLocks/>
          </p:cNvGrpSpPr>
          <p:nvPr/>
        </p:nvGrpSpPr>
        <p:grpSpPr bwMode="auto">
          <a:xfrm>
            <a:off x="8067675" y="1252108"/>
            <a:ext cx="1076325" cy="1240788"/>
            <a:chOff x="8012600" y="1261295"/>
            <a:chExt cx="1075974" cy="1242330"/>
          </a:xfrm>
        </p:grpSpPr>
        <p:sp>
          <p:nvSpPr>
            <p:cNvPr id="47112" name="AutoShape 9"/>
            <p:cNvSpPr>
              <a:spLocks/>
            </p:cNvSpPr>
            <p:nvPr/>
          </p:nvSpPr>
          <p:spPr bwMode="auto">
            <a:xfrm>
              <a:off x="8012600" y="1262892"/>
              <a:ext cx="184141" cy="1168633"/>
            </a:xfrm>
            <a:prstGeom prst="rightBrace">
              <a:avLst>
                <a:gd name="adj1" fmla="val 25225"/>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63500" tIns="25400" rIns="63500" bIns="25400" anchor="ctr">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endParaRPr lang="zh-CN" altLang="en-US" b="0">
                <a:latin typeface="Arial" charset="0"/>
                <a:ea typeface="宋体" charset="-122"/>
              </a:endParaRPr>
            </a:p>
          </p:txBody>
        </p:sp>
        <p:sp>
          <p:nvSpPr>
            <p:cNvPr id="47113" name="Text Box 7"/>
            <p:cNvSpPr txBox="1">
              <a:spLocks noChangeArrowheads="1"/>
            </p:cNvSpPr>
            <p:nvPr/>
          </p:nvSpPr>
          <p:spPr bwMode="auto">
            <a:xfrm>
              <a:off x="8215338" y="1261295"/>
              <a:ext cx="873236" cy="1242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80000"/>
                </a:lnSpc>
                <a:spcBef>
                  <a:spcPct val="0"/>
                </a:spcBef>
                <a:buFontTx/>
                <a:buNone/>
              </a:pPr>
              <a:r>
                <a:rPr lang="zh-CN" altLang="en-US" sz="2400" dirty="0">
                  <a:solidFill>
                    <a:srgbClr val="0000CC"/>
                  </a:solidFill>
                </a:rPr>
                <a:t>调用过程</a:t>
              </a:r>
              <a:endParaRPr lang="en-US" altLang="zh-CN" sz="2400" dirty="0">
                <a:solidFill>
                  <a:srgbClr val="0000CC"/>
                </a:solidFill>
              </a:endParaRPr>
            </a:p>
            <a:p>
              <a:pPr>
                <a:lnSpc>
                  <a:spcPct val="80000"/>
                </a:lnSpc>
                <a:spcBef>
                  <a:spcPct val="0"/>
                </a:spcBef>
                <a:buFontTx/>
                <a:buNone/>
              </a:pPr>
              <a:r>
                <a:rPr lang="en-US" altLang="zh-CN" sz="2400" dirty="0">
                  <a:solidFill>
                    <a:srgbClr val="0000CC"/>
                  </a:solidFill>
                </a:rPr>
                <a:t> P</a:t>
              </a:r>
              <a:r>
                <a:rPr lang="zh-CN" altLang="en-US" sz="2400" dirty="0">
                  <a:solidFill>
                    <a:srgbClr val="0000CC"/>
                  </a:solidFill>
                </a:rPr>
                <a:t>中</a:t>
              </a:r>
            </a:p>
            <a:p>
              <a:pPr>
                <a:lnSpc>
                  <a:spcPct val="80000"/>
                </a:lnSpc>
                <a:spcBef>
                  <a:spcPct val="0"/>
                </a:spcBef>
                <a:buFontTx/>
                <a:buNone/>
              </a:pPr>
              <a:r>
                <a:rPr lang="zh-CN" altLang="en-US" sz="2400" dirty="0">
                  <a:solidFill>
                    <a:srgbClr val="0000CC"/>
                  </a:solidFill>
                </a:rPr>
                <a:t>完成</a:t>
              </a:r>
            </a:p>
          </p:txBody>
        </p:sp>
      </p:grpSp>
    </p:spTree>
    <p:extLst>
      <p:ext uri="{BB962C8B-B14F-4D97-AF65-F5344CB8AC3E}">
        <p14:creationId xmlns:p14="http://schemas.microsoft.com/office/powerpoint/2010/main" val="18837954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3123">
                                            <p:txEl>
                                              <p:pRg st="1" end="1"/>
                                            </p:txEl>
                                          </p:spTgt>
                                        </p:tgtEl>
                                        <p:attrNameLst>
                                          <p:attrName>style.visibility</p:attrName>
                                        </p:attrNameLst>
                                      </p:cBhvr>
                                      <p:to>
                                        <p:strVal val="visible"/>
                                      </p:to>
                                    </p:set>
                                    <p:animEffect transition="in" filter="blinds(horizontal)">
                                      <p:cBhvr>
                                        <p:cTn id="7" dur="500"/>
                                        <p:tgtEl>
                                          <p:spTgt spid="1331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3123">
                                            <p:txEl>
                                              <p:pRg st="2" end="2"/>
                                            </p:txEl>
                                          </p:spTgt>
                                        </p:tgtEl>
                                        <p:attrNameLst>
                                          <p:attrName>style.visibility</p:attrName>
                                        </p:attrNameLst>
                                      </p:cBhvr>
                                      <p:to>
                                        <p:strVal val="visible"/>
                                      </p:to>
                                    </p:set>
                                    <p:animEffect transition="in" filter="blinds(horizontal)">
                                      <p:cBhvr>
                                        <p:cTn id="12" dur="500"/>
                                        <p:tgtEl>
                                          <p:spTgt spid="1331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3123">
                                            <p:txEl>
                                              <p:pRg st="3" end="3"/>
                                            </p:txEl>
                                          </p:spTgt>
                                        </p:tgtEl>
                                        <p:attrNameLst>
                                          <p:attrName>style.visibility</p:attrName>
                                        </p:attrNameLst>
                                      </p:cBhvr>
                                      <p:to>
                                        <p:strVal val="visible"/>
                                      </p:to>
                                    </p:set>
                                    <p:animEffect transition="in" filter="blinds(horizontal)">
                                      <p:cBhvr>
                                        <p:cTn id="17" dur="500"/>
                                        <p:tgtEl>
                                          <p:spTgt spid="13312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33123">
                                            <p:txEl>
                                              <p:pRg st="4" end="4"/>
                                            </p:txEl>
                                          </p:spTgt>
                                        </p:tgtEl>
                                        <p:attrNameLst>
                                          <p:attrName>style.visibility</p:attrName>
                                        </p:attrNameLst>
                                      </p:cBhvr>
                                      <p:to>
                                        <p:strVal val="visible"/>
                                      </p:to>
                                    </p:set>
                                    <p:animEffect transition="in" filter="blinds(horizontal)">
                                      <p:cBhvr>
                                        <p:cTn id="22" dur="500"/>
                                        <p:tgtEl>
                                          <p:spTgt spid="13312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33123">
                                            <p:txEl>
                                              <p:pRg st="5" end="5"/>
                                            </p:txEl>
                                          </p:spTgt>
                                        </p:tgtEl>
                                        <p:attrNameLst>
                                          <p:attrName>style.visibility</p:attrName>
                                        </p:attrNameLst>
                                      </p:cBhvr>
                                      <p:to>
                                        <p:strVal val="visible"/>
                                      </p:to>
                                    </p:set>
                                    <p:animEffect transition="in" filter="blinds(horizontal)">
                                      <p:cBhvr>
                                        <p:cTn id="27" dur="500"/>
                                        <p:tgtEl>
                                          <p:spTgt spid="13312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33123">
                                            <p:txEl>
                                              <p:pRg st="6" end="6"/>
                                            </p:txEl>
                                          </p:spTgt>
                                        </p:tgtEl>
                                        <p:attrNameLst>
                                          <p:attrName>style.visibility</p:attrName>
                                        </p:attrNameLst>
                                      </p:cBhvr>
                                      <p:to>
                                        <p:strVal val="visible"/>
                                      </p:to>
                                    </p:set>
                                    <p:animEffect transition="in" filter="blinds(horizontal)">
                                      <p:cBhvr>
                                        <p:cTn id="32" dur="500"/>
                                        <p:tgtEl>
                                          <p:spTgt spid="13312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linds(horizontal)">
                                      <p:cBhvr>
                                        <p:cTn id="37" dur="500"/>
                                        <p:tgtEl>
                                          <p:spTgt spid="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84213" y="151805"/>
            <a:ext cx="7921625" cy="461665"/>
          </a:xfrm>
          <a:noFill/>
        </p:spPr>
        <p:txBody>
          <a:bodyPr anchor="t">
            <a:spAutoFit/>
          </a:bodyPr>
          <a:lstStyle/>
          <a:p>
            <a:pPr eaLnBrk="1" hangingPunct="1">
              <a:buFont typeface="Wingdings" charset="2"/>
              <a:buChar char="Ø"/>
            </a:pPr>
            <a:r>
              <a:rPr lang="en-US" altLang="zh-CN" sz="2400" dirty="0">
                <a:solidFill>
                  <a:srgbClr val="A50021"/>
                </a:solidFill>
                <a:ea typeface="微软雅黑" charset="-122"/>
              </a:rPr>
              <a:t>Procedure Call and Stack(</a:t>
            </a:r>
            <a:r>
              <a:rPr lang="zh-CN" altLang="en-US" sz="2400" dirty="0">
                <a:solidFill>
                  <a:srgbClr val="A50021"/>
                </a:solidFill>
                <a:ea typeface="微软雅黑" charset="-122"/>
              </a:rPr>
              <a:t>过程调用和栈</a:t>
            </a:r>
            <a:r>
              <a:rPr lang="en-US" altLang="zh-CN" sz="2400" dirty="0">
                <a:solidFill>
                  <a:srgbClr val="A50021"/>
                </a:solidFill>
                <a:ea typeface="微软雅黑" charset="-122"/>
              </a:rPr>
              <a:t>)</a:t>
            </a:r>
            <a:endParaRPr lang="zh-CN" altLang="en-US" sz="2400" dirty="0">
              <a:solidFill>
                <a:srgbClr val="A50021"/>
              </a:solidFill>
              <a:ea typeface="微软雅黑" charset="-122"/>
            </a:endParaRPr>
          </a:p>
        </p:txBody>
      </p:sp>
      <p:sp>
        <p:nvSpPr>
          <p:cNvPr id="133123" name="Rectangle 3"/>
          <p:cNvSpPr>
            <a:spLocks noGrp="1" noChangeArrowheads="1"/>
          </p:cNvSpPr>
          <p:nvPr>
            <p:ph type="body" idx="1"/>
          </p:nvPr>
        </p:nvSpPr>
        <p:spPr>
          <a:xfrm>
            <a:off x="0" y="1124744"/>
            <a:ext cx="9324528" cy="5321300"/>
          </a:xfrm>
        </p:spPr>
        <p:txBody>
          <a:bodyPr/>
          <a:lstStyle/>
          <a:p>
            <a:pPr>
              <a:lnSpc>
                <a:spcPct val="100000"/>
              </a:lnSpc>
              <a:spcBef>
                <a:spcPts val="300"/>
              </a:spcBef>
            </a:pPr>
            <a:r>
              <a:rPr lang="en-US" altLang="zh-CN" sz="3200" dirty="0">
                <a:latin typeface="STXinwei" charset="-122"/>
                <a:ea typeface="STXinwei" charset="-122"/>
                <a:cs typeface="STXinwei" charset="-122"/>
              </a:rPr>
              <a:t>MIPS</a:t>
            </a:r>
            <a:r>
              <a:rPr lang="zh-CN" altLang="en-US" sz="3200" dirty="0">
                <a:latin typeface="STXinwei" charset="-122"/>
                <a:ea typeface="STXinwei" charset="-122"/>
                <a:cs typeface="STXinwei" charset="-122"/>
              </a:rPr>
              <a:t>规定少量过程调用信息用寄存器传递</a:t>
            </a:r>
          </a:p>
          <a:p>
            <a:pPr lvl="1">
              <a:lnSpc>
                <a:spcPct val="100000"/>
              </a:lnSpc>
              <a:spcBef>
                <a:spcPts val="300"/>
              </a:spcBef>
              <a:buClr>
                <a:schemeClr val="tx1"/>
              </a:buClr>
            </a:pPr>
            <a:r>
              <a:rPr lang="zh-CN" altLang="en-US" sz="2800" dirty="0">
                <a:latin typeface="STXinwei" charset="-122"/>
                <a:ea typeface="STXinwei" charset="-122"/>
                <a:cs typeface="STXinwei" charset="-122"/>
              </a:rPr>
              <a:t>若过程中用的参数超过</a:t>
            </a:r>
            <a:r>
              <a:rPr lang="en-US" altLang="zh-CN" sz="2800" dirty="0">
                <a:latin typeface="STXinwei" charset="-122"/>
                <a:ea typeface="STXinwei" charset="-122"/>
                <a:cs typeface="STXinwei" charset="-122"/>
              </a:rPr>
              <a:t>4</a:t>
            </a:r>
            <a:r>
              <a:rPr lang="zh-CN" altLang="en-US" sz="2800" dirty="0">
                <a:latin typeface="STXinwei" charset="-122"/>
                <a:ea typeface="STXinwei" charset="-122"/>
                <a:cs typeface="STXinwei" charset="-122"/>
              </a:rPr>
              <a:t>个，返回值超过</a:t>
            </a:r>
            <a:r>
              <a:rPr lang="en-US" altLang="zh-CN" sz="2800" dirty="0">
                <a:latin typeface="STXinwei" charset="-122"/>
                <a:ea typeface="STXinwei" charset="-122"/>
                <a:cs typeface="STXinwei" charset="-122"/>
              </a:rPr>
              <a:t>2</a:t>
            </a:r>
            <a:r>
              <a:rPr lang="zh-CN" altLang="en-US" sz="2800" dirty="0">
                <a:latin typeface="STXinwei" charset="-122"/>
                <a:ea typeface="STXinwei" charset="-122"/>
                <a:cs typeface="STXinwei" charset="-122"/>
              </a:rPr>
              <a:t>个，</a:t>
            </a:r>
            <a:r>
              <a:rPr lang="zh-CN" altLang="en-US" sz="2800" dirty="0">
                <a:solidFill>
                  <a:srgbClr val="FF0000"/>
                </a:solidFill>
                <a:latin typeface="STXinwei" charset="-122"/>
                <a:ea typeface="STXinwei" charset="-122"/>
                <a:cs typeface="STXinwei" charset="-122"/>
              </a:rPr>
              <a:t>怎么办</a:t>
            </a:r>
          </a:p>
          <a:p>
            <a:pPr lvl="2">
              <a:lnSpc>
                <a:spcPct val="100000"/>
              </a:lnSpc>
              <a:spcBef>
                <a:spcPts val="300"/>
              </a:spcBef>
            </a:pPr>
            <a:r>
              <a:rPr lang="zh-CN" altLang="en-US" sz="2800" dirty="0">
                <a:latin typeface="STXinwei" charset="-122"/>
                <a:ea typeface="STXinwei" charset="-122"/>
                <a:cs typeface="STXinwei" charset="-122"/>
              </a:rPr>
              <a:t>更多的参数和返回值要保存到存储器的特殊区域中</a:t>
            </a:r>
          </a:p>
          <a:p>
            <a:pPr lvl="2">
              <a:lnSpc>
                <a:spcPct val="100000"/>
              </a:lnSpc>
              <a:spcBef>
                <a:spcPts val="300"/>
              </a:spcBef>
            </a:pPr>
            <a:r>
              <a:rPr lang="zh-CN" altLang="en-US" sz="2800" dirty="0">
                <a:latin typeface="STXinwei" charset="-122"/>
                <a:ea typeface="STXinwei" charset="-122"/>
                <a:cs typeface="STXinwei" charset="-122"/>
              </a:rPr>
              <a:t>这个特殊区域就是：栈</a:t>
            </a:r>
            <a:r>
              <a:rPr lang="en-US" altLang="zh-CN" sz="2800" dirty="0">
                <a:latin typeface="STXinwei" charset="-122"/>
                <a:ea typeface="STXinwei" charset="-122"/>
                <a:cs typeface="STXinwei" charset="-122"/>
              </a:rPr>
              <a:t>(Stack)</a:t>
            </a:r>
          </a:p>
        </p:txBody>
      </p:sp>
      <p:sp>
        <p:nvSpPr>
          <p:cNvPr id="133124" name="Text Box 4"/>
          <p:cNvSpPr txBox="1">
            <a:spLocks noChangeArrowheads="1"/>
          </p:cNvSpPr>
          <p:nvPr/>
        </p:nvSpPr>
        <p:spPr bwMode="auto">
          <a:xfrm>
            <a:off x="539552" y="4437112"/>
            <a:ext cx="7777162" cy="975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spcBef>
                <a:spcPct val="30000"/>
              </a:spcBef>
              <a:buFontTx/>
              <a:buNone/>
            </a:pPr>
            <a:r>
              <a:rPr lang="zh-CN" altLang="en-US" sz="2800" dirty="0"/>
              <a:t>一般用“栈”来传递参数、保存返回地址、临时存放过程的局部变量等。</a:t>
            </a:r>
            <a:r>
              <a:rPr lang="zh-CN" altLang="en-US" sz="2800" dirty="0">
                <a:solidFill>
                  <a:srgbClr val="FF0000"/>
                </a:solidFill>
              </a:rPr>
              <a:t>为什么？</a:t>
            </a:r>
            <a:endParaRPr lang="zh-CN" altLang="en-US" sz="2800" dirty="0">
              <a:solidFill>
                <a:srgbClr val="0000FF"/>
              </a:solidFill>
            </a:endParaRPr>
          </a:p>
        </p:txBody>
      </p:sp>
      <p:sp>
        <p:nvSpPr>
          <p:cNvPr id="133131" name="Rectangle 11"/>
          <p:cNvSpPr>
            <a:spLocks noChangeArrowheads="1"/>
          </p:cNvSpPr>
          <p:nvPr/>
        </p:nvSpPr>
        <p:spPr bwMode="auto">
          <a:xfrm>
            <a:off x="4283968" y="5398508"/>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0"/>
              </a:spcBef>
              <a:buFontTx/>
              <a:buNone/>
            </a:pPr>
            <a:r>
              <a:rPr lang="zh-CN" altLang="en-US" sz="2800">
                <a:solidFill>
                  <a:srgbClr val="0000CC"/>
                </a:solidFill>
              </a:rPr>
              <a:t>便于递归调用！</a:t>
            </a:r>
          </a:p>
        </p:txBody>
      </p:sp>
    </p:spTree>
    <p:extLst>
      <p:ext uri="{BB962C8B-B14F-4D97-AF65-F5344CB8AC3E}">
        <p14:creationId xmlns:p14="http://schemas.microsoft.com/office/powerpoint/2010/main" val="42351587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33123">
                                            <p:txEl>
                                              <p:pRg st="1" end="1"/>
                                            </p:txEl>
                                          </p:spTgt>
                                        </p:tgtEl>
                                        <p:attrNameLst>
                                          <p:attrName>style.visibility</p:attrName>
                                        </p:attrNameLst>
                                      </p:cBhvr>
                                      <p:to>
                                        <p:strVal val="visible"/>
                                      </p:to>
                                    </p:set>
                                    <p:animEffect transition="in" filter="blinds(horizontal)">
                                      <p:cBhvr>
                                        <p:cTn id="7" dur="500"/>
                                        <p:tgtEl>
                                          <p:spTgt spid="1331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123">
                                            <p:txEl>
                                              <p:pRg st="2" end="2"/>
                                            </p:txEl>
                                          </p:spTgt>
                                        </p:tgtEl>
                                        <p:attrNameLst>
                                          <p:attrName>style.visibility</p:attrName>
                                        </p:attrNameLst>
                                      </p:cBhvr>
                                      <p:to>
                                        <p:strVal val="visible"/>
                                      </p:to>
                                    </p:set>
                                    <p:animEffect transition="in" filter="blinds(horizontal)">
                                      <p:cBhvr>
                                        <p:cTn id="12" dur="500"/>
                                        <p:tgtEl>
                                          <p:spTgt spid="13312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33123">
                                            <p:txEl>
                                              <p:pRg st="3" end="3"/>
                                            </p:txEl>
                                          </p:spTgt>
                                        </p:tgtEl>
                                        <p:attrNameLst>
                                          <p:attrName>style.visibility</p:attrName>
                                        </p:attrNameLst>
                                      </p:cBhvr>
                                      <p:to>
                                        <p:strVal val="visible"/>
                                      </p:to>
                                    </p:set>
                                    <p:animEffect transition="in" filter="blinds(horizontal)">
                                      <p:cBhvr>
                                        <p:cTn id="15" dur="500"/>
                                        <p:tgtEl>
                                          <p:spTgt spid="13312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33124">
                                            <p:txEl>
                                              <p:pRg st="0" end="0"/>
                                            </p:txEl>
                                          </p:spTgt>
                                        </p:tgtEl>
                                        <p:attrNameLst>
                                          <p:attrName>style.visibility</p:attrName>
                                        </p:attrNameLst>
                                      </p:cBhvr>
                                      <p:to>
                                        <p:strVal val="visible"/>
                                      </p:to>
                                    </p:set>
                                    <p:animEffect transition="in" filter="blinds(horizontal)">
                                      <p:cBhvr>
                                        <p:cTn id="20" dur="500"/>
                                        <p:tgtEl>
                                          <p:spTgt spid="13312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33131"/>
                                        </p:tgtEl>
                                        <p:attrNameLst>
                                          <p:attrName>style.visibility</p:attrName>
                                        </p:attrNameLst>
                                      </p:cBhvr>
                                      <p:to>
                                        <p:strVal val="visible"/>
                                      </p:to>
                                    </p:set>
                                    <p:animEffect transition="in" filter="blinds(horizontal)">
                                      <p:cBhvr>
                                        <p:cTn id="25" dur="500"/>
                                        <p:tgtEl>
                                          <p:spTgt spid="133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4294967295"/>
          </p:nvPr>
        </p:nvSpPr>
        <p:spPr>
          <a:xfrm>
            <a:off x="539750" y="763588"/>
            <a:ext cx="8280400" cy="4897437"/>
          </a:xfrm>
          <a:prstGeom prst="rect">
            <a:avLst/>
          </a:prstGeom>
        </p:spPr>
        <p:txBody>
          <a:bodyPr lIns="91440" rIns="91440"/>
          <a:lstStyle/>
          <a:p>
            <a:pPr marL="266700" indent="-266700" eaLnBrk="1" hangingPunct="1">
              <a:lnSpc>
                <a:spcPct val="120000"/>
              </a:lnSpc>
            </a:pPr>
            <a:r>
              <a:rPr lang="zh-CN" altLang="en-US" dirty="0">
                <a:latin typeface="STXinwei" charset="-122"/>
                <a:ea typeface="STXinwei" charset="-122"/>
                <a:cs typeface="STXinwei" charset="-122"/>
              </a:rPr>
              <a:t>一个</a:t>
            </a:r>
            <a:r>
              <a:rPr lang="en-US" altLang="zh-CN" dirty="0">
                <a:latin typeface="STXinwei" charset="-122"/>
                <a:ea typeface="STXinwei" charset="-122"/>
                <a:cs typeface="STXinwei" charset="-122"/>
              </a:rPr>
              <a:t>C</a:t>
            </a:r>
            <a:r>
              <a:rPr lang="zh-CN" altLang="en-US" dirty="0">
                <a:latin typeface="STXinwei" charset="-122"/>
                <a:ea typeface="STXinwei" charset="-122"/>
                <a:cs typeface="STXinwei" charset="-122"/>
              </a:rPr>
              <a:t>语言中的变量就是表示一个存储位置，分配存储空间取决于其类型和存储方式</a:t>
            </a:r>
          </a:p>
          <a:p>
            <a:pPr marL="625475" lvl="1" indent="-266700" eaLnBrk="1" hangingPunct="1">
              <a:lnSpc>
                <a:spcPct val="120000"/>
              </a:lnSpc>
            </a:pPr>
            <a:r>
              <a:rPr lang="zh-CN" altLang="en-US" dirty="0">
                <a:latin typeface="STXinwei" charset="-122"/>
                <a:ea typeface="STXinwei" charset="-122"/>
                <a:cs typeface="STXinwei" charset="-122"/>
              </a:rPr>
              <a:t>类型：整型、字符型</a:t>
            </a:r>
          </a:p>
          <a:p>
            <a:pPr marL="625475" lvl="1" indent="-266700" eaLnBrk="1" hangingPunct="1">
              <a:lnSpc>
                <a:spcPct val="120000"/>
              </a:lnSpc>
            </a:pPr>
            <a:r>
              <a:rPr lang="zh-CN" altLang="en-US" dirty="0">
                <a:latin typeface="STXinwei" charset="-122"/>
                <a:ea typeface="STXinwei" charset="-122"/>
                <a:cs typeface="STXinwei" charset="-122"/>
              </a:rPr>
              <a:t>存储方式</a:t>
            </a:r>
            <a:endParaRPr lang="en-US" altLang="zh-CN" dirty="0">
              <a:latin typeface="STXinwei" charset="-122"/>
              <a:ea typeface="STXinwei" charset="-122"/>
              <a:cs typeface="STXinwei" charset="-122"/>
            </a:endParaRPr>
          </a:p>
          <a:p>
            <a:pPr marL="984250" lvl="2" indent="-266700" eaLnBrk="1" hangingPunct="1">
              <a:lnSpc>
                <a:spcPct val="120000"/>
              </a:lnSpc>
            </a:pPr>
            <a:r>
              <a:rPr lang="zh-CN" altLang="en-US" sz="2800" dirty="0">
                <a:latin typeface="STXinwei" charset="-122"/>
                <a:ea typeface="STXinwei" charset="-122"/>
                <a:cs typeface="STXinwei" charset="-122"/>
              </a:rPr>
              <a:t>动态存储：动态变量在过程中执行时有效，当过程退出时失效</a:t>
            </a:r>
            <a:endParaRPr lang="en-US" altLang="zh-CN" sz="2800" dirty="0">
              <a:latin typeface="STXinwei" charset="-122"/>
              <a:ea typeface="STXinwei" charset="-122"/>
              <a:cs typeface="STXinwei" charset="-122"/>
            </a:endParaRPr>
          </a:p>
          <a:p>
            <a:pPr marL="984250" lvl="2" indent="-266700" eaLnBrk="1" hangingPunct="1">
              <a:lnSpc>
                <a:spcPct val="120000"/>
              </a:lnSpc>
            </a:pPr>
            <a:r>
              <a:rPr lang="zh-CN" altLang="en-US" sz="2800" dirty="0">
                <a:latin typeface="STXinwei" charset="-122"/>
                <a:ea typeface="STXinwei" charset="-122"/>
                <a:cs typeface="STXinwei" charset="-122"/>
              </a:rPr>
              <a:t>静态存储：静态变量在进入和退出过程时始终存在。在所有过程之外声明的</a:t>
            </a:r>
            <a:r>
              <a:rPr lang="en-US" altLang="zh-CN" sz="2800" dirty="0">
                <a:latin typeface="STXinwei" charset="-122"/>
                <a:ea typeface="STXinwei" charset="-122"/>
                <a:cs typeface="STXinwei" charset="-122"/>
              </a:rPr>
              <a:t>C</a:t>
            </a:r>
            <a:r>
              <a:rPr lang="zh-CN" altLang="en-US" sz="2800" dirty="0">
                <a:latin typeface="STXinwei" charset="-122"/>
                <a:ea typeface="STXinwei" charset="-122"/>
                <a:cs typeface="STXinwei" charset="-122"/>
              </a:rPr>
              <a:t>变量及声明使用关键字</a:t>
            </a:r>
            <a:r>
              <a:rPr lang="en-US" altLang="zh-CN" sz="2800" dirty="0">
                <a:latin typeface="STXinwei" charset="-122"/>
                <a:ea typeface="STXinwei" charset="-122"/>
                <a:cs typeface="STXinwei" charset="-122"/>
              </a:rPr>
              <a:t>static</a:t>
            </a:r>
            <a:r>
              <a:rPr lang="zh-CN" altLang="en-US" sz="2800" dirty="0">
                <a:latin typeface="STXinwei" charset="-122"/>
                <a:ea typeface="STXinwei" charset="-122"/>
                <a:cs typeface="STXinwei" charset="-122"/>
              </a:rPr>
              <a:t>的变量都被视作静态变量</a:t>
            </a:r>
          </a:p>
        </p:txBody>
      </p:sp>
      <p:sp>
        <p:nvSpPr>
          <p:cNvPr id="60419" name="Rectangle 3"/>
          <p:cNvSpPr>
            <a:spLocks noGrp="1" noChangeArrowheads="1"/>
          </p:cNvSpPr>
          <p:nvPr>
            <p:ph type="title" idx="4294967295"/>
          </p:nvPr>
        </p:nvSpPr>
        <p:spPr>
          <a:xfrm>
            <a:off x="646113" y="151805"/>
            <a:ext cx="7381875" cy="523220"/>
          </a:xfrm>
          <a:prstGeom prst="rect">
            <a:avLst/>
          </a:prstGeom>
          <a:noFill/>
        </p:spPr>
        <p:txBody>
          <a:bodyPr anchor="t">
            <a:spAutoFit/>
          </a:bodyPr>
          <a:lstStyle/>
          <a:p>
            <a:pPr eaLnBrk="1" hangingPunct="1">
              <a:buFont typeface="Wingdings" charset="2"/>
              <a:buChar char="Ø"/>
            </a:pPr>
            <a:r>
              <a:rPr lang="zh-CN" altLang="en-US" sz="2800" b="1">
                <a:solidFill>
                  <a:srgbClr val="A50021"/>
                </a:solidFill>
                <a:ea typeface="微软雅黑" charset="-122"/>
              </a:rPr>
              <a:t>过程中的变量存储</a:t>
            </a:r>
            <a:endParaRPr lang="en-US" altLang="zh-CN" sz="2800" b="1">
              <a:solidFill>
                <a:srgbClr val="A50021"/>
              </a:solidFill>
              <a:ea typeface="微软雅黑" charset="-122"/>
            </a:endParaRPr>
          </a:p>
        </p:txBody>
      </p:sp>
    </p:spTree>
    <p:extLst>
      <p:ext uri="{BB962C8B-B14F-4D97-AF65-F5344CB8AC3E}">
        <p14:creationId xmlns:p14="http://schemas.microsoft.com/office/powerpoint/2010/main" val="815767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9" name="Text Box 3"/>
          <p:cNvSpPr txBox="1">
            <a:spLocks noChangeArrowheads="1"/>
          </p:cNvSpPr>
          <p:nvPr/>
        </p:nvSpPr>
        <p:spPr bwMode="auto">
          <a:xfrm>
            <a:off x="1067423" y="2651421"/>
            <a:ext cx="7619801"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eaLnBrk="1" hangingPunct="1">
              <a:spcBef>
                <a:spcPct val="50000"/>
              </a:spcBef>
            </a:pPr>
            <a:r>
              <a:rPr kumimoji="1" lang="zh-CN" altLang="en-US" dirty="0">
                <a:solidFill>
                  <a:schemeClr val="tx1"/>
                </a:solidFill>
              </a:rPr>
              <a:t>阶码</a:t>
            </a:r>
            <a:r>
              <a:rPr kumimoji="1" lang="en-US" altLang="zh-CN" dirty="0">
                <a:solidFill>
                  <a:schemeClr val="tx1"/>
                </a:solidFill>
              </a:rPr>
              <a:t>(</a:t>
            </a:r>
            <a:r>
              <a:rPr kumimoji="1" lang="zh-CN" altLang="en-US" dirty="0">
                <a:solidFill>
                  <a:schemeClr val="tx1"/>
                </a:solidFill>
              </a:rPr>
              <a:t>移码</a:t>
            </a:r>
            <a:r>
              <a:rPr kumimoji="1" lang="en-US" altLang="zh-CN" dirty="0">
                <a:solidFill>
                  <a:schemeClr val="tx1"/>
                </a:solidFill>
              </a:rPr>
              <a:t>)       </a:t>
            </a:r>
            <a:r>
              <a:rPr kumimoji="1" lang="zh-CN" altLang="en-US" dirty="0">
                <a:solidFill>
                  <a:schemeClr val="tx1"/>
                </a:solidFill>
              </a:rPr>
              <a:t>尾数</a:t>
            </a:r>
            <a:r>
              <a:rPr kumimoji="1" lang="en-US" altLang="zh-CN" dirty="0">
                <a:solidFill>
                  <a:schemeClr val="tx1"/>
                </a:solidFill>
              </a:rPr>
              <a:t>             </a:t>
            </a:r>
            <a:r>
              <a:rPr kumimoji="1" lang="zh-CN" altLang="en-US" dirty="0">
                <a:solidFill>
                  <a:schemeClr val="tx1"/>
                </a:solidFill>
              </a:rPr>
              <a:t>数据类型</a:t>
            </a:r>
            <a:r>
              <a:rPr kumimoji="1" lang="en-US" altLang="zh-CN" dirty="0">
                <a:solidFill>
                  <a:schemeClr val="tx1"/>
                </a:solidFill>
              </a:rPr>
              <a:t>           </a:t>
            </a:r>
          </a:p>
          <a:p>
            <a:pPr eaLnBrk="1" hangingPunct="1">
              <a:spcBef>
                <a:spcPct val="50000"/>
              </a:spcBef>
            </a:pPr>
            <a:r>
              <a:rPr kumimoji="1" lang="en-US" altLang="zh-CN" dirty="0">
                <a:solidFill>
                  <a:srgbClr val="0000FF"/>
                </a:solidFill>
              </a:rPr>
              <a:t>1~254            </a:t>
            </a:r>
            <a:r>
              <a:rPr kumimoji="1" lang="zh-CN" altLang="en-US" dirty="0">
                <a:solidFill>
                  <a:srgbClr val="0000FF"/>
                </a:solidFill>
              </a:rPr>
              <a:t> 任何值</a:t>
            </a:r>
            <a:r>
              <a:rPr kumimoji="1" lang="en-US" altLang="zh-CN" dirty="0">
                <a:solidFill>
                  <a:srgbClr val="0000FF"/>
                </a:solidFill>
              </a:rPr>
              <a:t>          </a:t>
            </a:r>
            <a:r>
              <a:rPr kumimoji="1" lang="zh-CN" altLang="en-US" dirty="0">
                <a:solidFill>
                  <a:srgbClr val="0000FF"/>
                </a:solidFill>
              </a:rPr>
              <a:t>规格化数</a:t>
            </a:r>
            <a:r>
              <a:rPr kumimoji="1" lang="zh-CN" altLang="en-US" sz="2000" dirty="0">
                <a:solidFill>
                  <a:srgbClr val="0000FF"/>
                </a:solidFill>
              </a:rPr>
              <a:t>（隐含小数点前为“</a:t>
            </a:r>
            <a:r>
              <a:rPr kumimoji="1" lang="en-US" altLang="zh-CN" sz="2000" dirty="0">
                <a:solidFill>
                  <a:srgbClr val="0000FF"/>
                </a:solidFill>
              </a:rPr>
              <a:t>1</a:t>
            </a:r>
            <a:r>
              <a:rPr kumimoji="1" lang="zh-CN" altLang="en-US" sz="2000" dirty="0">
                <a:solidFill>
                  <a:srgbClr val="0000FF"/>
                </a:solidFill>
              </a:rPr>
              <a:t>”）</a:t>
            </a:r>
            <a:endParaRPr kumimoji="1" lang="en-US" altLang="zh-CN" dirty="0">
              <a:solidFill>
                <a:srgbClr val="0000FF"/>
              </a:solidFill>
            </a:endParaRPr>
          </a:p>
          <a:p>
            <a:pPr eaLnBrk="1" hangingPunct="1"/>
            <a:r>
              <a:rPr kumimoji="1" lang="en-US" altLang="zh-CN" dirty="0"/>
              <a:t>  0                      0                         ?</a:t>
            </a:r>
          </a:p>
          <a:p>
            <a:r>
              <a:rPr kumimoji="1" lang="en-US" altLang="zh-CN" dirty="0"/>
              <a:t>  0                 </a:t>
            </a:r>
            <a:r>
              <a:rPr kumimoji="1" lang="zh-CN" altLang="en-US" dirty="0"/>
              <a:t>非零的数</a:t>
            </a:r>
            <a:r>
              <a:rPr kumimoji="1" lang="en-US" altLang="zh-CN" dirty="0"/>
              <a:t>                ? </a:t>
            </a:r>
            <a:endParaRPr kumimoji="1" lang="en-US" altLang="zh-CN" dirty="0">
              <a:solidFill>
                <a:srgbClr val="CC0000"/>
              </a:solidFill>
            </a:endParaRPr>
          </a:p>
          <a:p>
            <a:pPr eaLnBrk="1" hangingPunct="1">
              <a:spcBef>
                <a:spcPct val="50000"/>
              </a:spcBef>
            </a:pPr>
            <a:r>
              <a:rPr kumimoji="1" lang="en-US" altLang="zh-CN" dirty="0"/>
              <a:t>255                    0</a:t>
            </a:r>
            <a:r>
              <a:rPr kumimoji="1" lang="zh-CN" altLang="en-US" dirty="0"/>
              <a:t>                         </a:t>
            </a:r>
            <a:r>
              <a:rPr kumimoji="1" lang="en-US" altLang="zh-CN" dirty="0"/>
              <a:t>?</a:t>
            </a:r>
          </a:p>
          <a:p>
            <a:pPr eaLnBrk="1" hangingPunct="1">
              <a:spcBef>
                <a:spcPct val="50000"/>
              </a:spcBef>
            </a:pPr>
            <a:r>
              <a:rPr kumimoji="1" lang="en-US" altLang="zh-CN" dirty="0"/>
              <a:t>255               </a:t>
            </a:r>
            <a:r>
              <a:rPr kumimoji="1" lang="zh-CN" altLang="en-US" dirty="0"/>
              <a:t>非零的数</a:t>
            </a:r>
            <a:r>
              <a:rPr kumimoji="1" lang="en-US" altLang="zh-CN" dirty="0"/>
              <a:t>                ?</a:t>
            </a:r>
          </a:p>
        </p:txBody>
      </p:sp>
      <p:sp>
        <p:nvSpPr>
          <p:cNvPr id="89090" name="Line 5"/>
          <p:cNvSpPr>
            <a:spLocks noChangeShapeType="1"/>
          </p:cNvSpPr>
          <p:nvPr/>
        </p:nvSpPr>
        <p:spPr bwMode="auto">
          <a:xfrm>
            <a:off x="1043607" y="3077720"/>
            <a:ext cx="68328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091" name="Rectangle 2"/>
          <p:cNvSpPr txBox="1">
            <a:spLocks noChangeArrowheads="1"/>
          </p:cNvSpPr>
          <p:nvPr/>
        </p:nvSpPr>
        <p:spPr bwMode="auto">
          <a:xfrm>
            <a:off x="457260" y="836671"/>
            <a:ext cx="8229481" cy="583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eaLnBrk="1" hangingPunct="1"/>
            <a:r>
              <a:rPr lang="en-US" altLang="zh-CN" sz="2700">
                <a:solidFill>
                  <a:schemeClr val="bg1"/>
                </a:solidFill>
                <a:latin typeface="微软雅黑" charset="-122"/>
                <a:ea typeface="微软雅黑" charset="-122"/>
              </a:rPr>
              <a:t>2.4.3 </a:t>
            </a:r>
            <a:r>
              <a:rPr lang="zh-CN" altLang="en-US" sz="2700">
                <a:solidFill>
                  <a:schemeClr val="bg1"/>
                </a:solidFill>
                <a:latin typeface="微软雅黑" charset="-122"/>
                <a:ea typeface="微软雅黑" charset="-122"/>
              </a:rPr>
              <a:t>数值数据的浮点表示</a:t>
            </a:r>
            <a:r>
              <a:rPr lang="en-US" altLang="zh-CN" sz="2700">
                <a:solidFill>
                  <a:schemeClr val="bg1"/>
                </a:solidFill>
                <a:latin typeface="微软雅黑" charset="-122"/>
                <a:ea typeface="微软雅黑" charset="-122"/>
              </a:rPr>
              <a:t>——IEEE754 </a:t>
            </a:r>
          </a:p>
        </p:txBody>
      </p:sp>
      <p:pic>
        <p:nvPicPr>
          <p:cNvPr id="89092" name="Picture 4" descr="http://img.qoocc.com/news/picture/22b3319720530cfb10af237b34f69f8a.jpg"/>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82292" y="1507081"/>
            <a:ext cx="965722" cy="96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圆角矩形标注 9"/>
          <p:cNvSpPr>
            <a:spLocks noChangeArrowheads="1"/>
          </p:cNvSpPr>
          <p:nvPr/>
        </p:nvSpPr>
        <p:spPr bwMode="auto">
          <a:xfrm>
            <a:off x="2164838" y="1564239"/>
            <a:ext cx="6149188" cy="707323"/>
          </a:xfrm>
          <a:prstGeom prst="wedgeRoundRectCallout">
            <a:avLst>
              <a:gd name="adj1" fmla="val -61898"/>
              <a:gd name="adj2" fmla="val 28477"/>
              <a:gd name="adj3" fmla="val 16667"/>
            </a:avLst>
          </a:prstGeom>
          <a:gradFill rotWithShape="1">
            <a:gsLst>
              <a:gs pos="0">
                <a:srgbClr val="E4FFE9"/>
              </a:gs>
              <a:gs pos="64999">
                <a:srgbClr val="BAFCC7"/>
              </a:gs>
              <a:gs pos="100000">
                <a:srgbClr val="9BFDAF"/>
              </a:gs>
            </a:gsLst>
            <a:lin ang="5400000" scaled="1"/>
          </a:gradFill>
          <a:ln w="9525">
            <a:solidFill>
              <a:srgbClr val="00B04E"/>
            </a:solidFill>
            <a:miter lim="800000"/>
            <a:headEnd/>
            <a:tailEnd/>
          </a:ln>
          <a:effectLst>
            <a:outerShdw blurRad="40000" dist="20000" dir="5400000" rotWithShape="0">
              <a:srgbClr val="000000">
                <a:alpha val="37999"/>
              </a:srgbClr>
            </a:outerShdw>
          </a:effectLst>
        </p:spPr>
        <p:txBody>
          <a:bodyPr anchor="ctr"/>
          <a:lstStyle/>
          <a:p>
            <a:pPr algn="ctr">
              <a:defRPr/>
            </a:pPr>
            <a:r>
              <a:rPr lang="zh-CN" altLang="en-US" sz="2400" dirty="0">
                <a:ea typeface="华文新魏" charset="0"/>
                <a:cs typeface="Arial" charset="0"/>
              </a:rPr>
              <a:t>全</a:t>
            </a:r>
            <a:r>
              <a:rPr lang="en-US" altLang="zh-CN" sz="2400" dirty="0">
                <a:ea typeface="华文新魏" charset="0"/>
                <a:cs typeface="Arial" charset="0"/>
              </a:rPr>
              <a:t>0</a:t>
            </a:r>
            <a:r>
              <a:rPr lang="zh-CN" altLang="en-US" sz="2400" dirty="0">
                <a:ea typeface="华文新魏" charset="0"/>
                <a:cs typeface="Arial" charset="0"/>
              </a:rPr>
              <a:t>和全</a:t>
            </a:r>
            <a:r>
              <a:rPr lang="en-US" altLang="zh-CN" sz="2400" dirty="0">
                <a:ea typeface="华文新魏" charset="0"/>
                <a:cs typeface="Arial" charset="0"/>
              </a:rPr>
              <a:t>1</a:t>
            </a:r>
            <a:r>
              <a:rPr lang="zh-CN" altLang="en-US" sz="2400" dirty="0">
                <a:ea typeface="华文新魏" charset="0"/>
                <a:cs typeface="Arial" charset="0"/>
              </a:rPr>
              <a:t>编码用来</a:t>
            </a:r>
            <a:r>
              <a:rPr lang="zh-CN" altLang="en-US" sz="2400" dirty="0">
                <a:solidFill>
                  <a:srgbClr val="C00000"/>
                </a:solidFill>
                <a:ea typeface="华文新魏" charset="0"/>
                <a:cs typeface="Arial" charset="0"/>
              </a:rPr>
              <a:t>表示什么</a:t>
            </a:r>
            <a:r>
              <a:rPr lang="zh-CN" altLang="en-US" sz="2400" dirty="0">
                <a:ea typeface="华文新魏" charset="0"/>
                <a:cs typeface="Arial" charset="0"/>
              </a:rPr>
              <a:t>特殊的值？</a:t>
            </a:r>
          </a:p>
        </p:txBody>
      </p:sp>
      <p:sp>
        <p:nvSpPr>
          <p:cNvPr id="9" name="Rectangle 2"/>
          <p:cNvSpPr>
            <a:spLocks noGrp="1" noChangeArrowheads="1"/>
          </p:cNvSpPr>
          <p:nvPr>
            <p:ph type="title"/>
          </p:nvPr>
        </p:nvSpPr>
        <p:spPr bwMode="auto">
          <a:xfrm>
            <a:off x="1115616" y="116633"/>
            <a:ext cx="6912767" cy="4320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700" b="1" dirty="0">
                <a:latin typeface="微软雅黑" charset="-122"/>
              </a:rPr>
              <a:t>2.4.3 </a:t>
            </a:r>
            <a:r>
              <a:rPr lang="zh-CN" altLang="en-US" sz="2700" b="1" dirty="0">
                <a:latin typeface="微软雅黑" charset="-122"/>
              </a:rPr>
              <a:t>数值数据的浮点表示</a:t>
            </a:r>
            <a:r>
              <a:rPr lang="en-US" altLang="zh-CN" sz="2700" b="1" dirty="0">
                <a:latin typeface="微软雅黑" charset="-122"/>
              </a:rPr>
              <a:t>——IEEE</a:t>
            </a:r>
            <a:r>
              <a:rPr lang="zh-CN" altLang="en-US" sz="2700" b="1" dirty="0">
                <a:latin typeface="微软雅黑" charset="-122"/>
              </a:rPr>
              <a:t> </a:t>
            </a:r>
            <a:r>
              <a:rPr lang="en-US" altLang="zh-CN" sz="2700" b="1" dirty="0">
                <a:latin typeface="微软雅黑" charset="-122"/>
              </a:rPr>
              <a:t>754</a:t>
            </a:r>
            <a:br>
              <a:rPr lang="en-US" altLang="zh-CN" sz="2700" b="1" dirty="0">
                <a:latin typeface="微软雅黑" charset="-122"/>
              </a:rPr>
            </a:br>
            <a:r>
              <a:rPr lang="en-US" altLang="zh-CN" sz="2800" dirty="0">
                <a:latin typeface="微软雅黑" charset="-122"/>
                <a:ea typeface="微软雅黑" charset="-122"/>
              </a:rPr>
              <a:t> </a:t>
            </a:r>
            <a:r>
              <a:rPr lang="en-US" altLang="zh-CN" sz="2000" dirty="0">
                <a:latin typeface="微软雅黑" charset="-122"/>
                <a:ea typeface="微软雅黑" charset="-122"/>
              </a:rPr>
              <a:t>Float point representation</a:t>
            </a:r>
            <a:r>
              <a:rPr lang="en-US" altLang="zh-CN" sz="2000" dirty="0">
                <a:latin typeface="微软雅黑" charset="-122"/>
              </a:rPr>
              <a:t> ——IEEE754</a:t>
            </a:r>
            <a:r>
              <a:rPr lang="zh-CN" altLang="en-US" sz="2000" dirty="0">
                <a:latin typeface="微软雅黑" charset="-122"/>
              </a:rPr>
              <a:t> </a:t>
            </a:r>
            <a:r>
              <a:rPr lang="zh-CN" altLang="en-US" sz="2000" dirty="0">
                <a:latin typeface="微软雅黑" charset="-122"/>
                <a:ea typeface="微软雅黑" charset="-122"/>
              </a:rPr>
              <a:t>（</a:t>
            </a:r>
            <a:r>
              <a:rPr lang="en-US" altLang="zh-CN" sz="2000" dirty="0">
                <a:latin typeface="微软雅黑" charset="-122"/>
                <a:ea typeface="微软雅黑" charset="-122"/>
              </a:rPr>
              <a:t>ch3.5.1</a:t>
            </a:r>
            <a:r>
              <a:rPr lang="zh-CN" altLang="en-US" sz="2000" dirty="0">
                <a:latin typeface="微软雅黑" charset="-122"/>
                <a:ea typeface="微软雅黑" charset="-122"/>
              </a:rPr>
              <a:t>）</a:t>
            </a:r>
            <a:br>
              <a:rPr lang="zh-CN" altLang="en-US" sz="2000" dirty="0">
                <a:latin typeface="微软雅黑" charset="-122"/>
                <a:ea typeface="微软雅黑" charset="-122"/>
              </a:rPr>
            </a:br>
            <a:endParaRPr lang="en-US" altLang="zh-CN" sz="2000" b="1" dirty="0">
              <a:latin typeface="微软雅黑" charset="-122"/>
            </a:endParaRPr>
          </a:p>
        </p:txBody>
      </p:sp>
    </p:spTree>
    <p:extLst>
      <p:ext uri="{BB962C8B-B14F-4D97-AF65-F5344CB8AC3E}">
        <p14:creationId xmlns:p14="http://schemas.microsoft.com/office/powerpoint/2010/main" val="8616525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6419">
                                            <p:txEl>
                                              <p:pRg st="2" end="2"/>
                                            </p:txEl>
                                          </p:spTgt>
                                        </p:tgtEl>
                                        <p:attrNameLst>
                                          <p:attrName>style.visibility</p:attrName>
                                        </p:attrNameLst>
                                      </p:cBhvr>
                                      <p:to>
                                        <p:strVal val="visible"/>
                                      </p:to>
                                    </p:set>
                                    <p:animEffect transition="in" filter="blinds(horizontal)">
                                      <p:cBhvr>
                                        <p:cTn id="7" dur="500"/>
                                        <p:tgtEl>
                                          <p:spTgt spid="31641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16419">
                                            <p:txEl>
                                              <p:pRg st="3" end="3"/>
                                            </p:txEl>
                                          </p:spTgt>
                                        </p:tgtEl>
                                        <p:attrNameLst>
                                          <p:attrName>style.visibility</p:attrName>
                                        </p:attrNameLst>
                                      </p:cBhvr>
                                      <p:to>
                                        <p:strVal val="visible"/>
                                      </p:to>
                                    </p:set>
                                    <p:animEffect transition="in" filter="blinds(horizontal)">
                                      <p:cBhvr>
                                        <p:cTn id="12" dur="500"/>
                                        <p:tgtEl>
                                          <p:spTgt spid="31641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16419">
                                            <p:txEl>
                                              <p:pRg st="4" end="4"/>
                                            </p:txEl>
                                          </p:spTgt>
                                        </p:tgtEl>
                                        <p:attrNameLst>
                                          <p:attrName>style.visibility</p:attrName>
                                        </p:attrNameLst>
                                      </p:cBhvr>
                                      <p:to>
                                        <p:strVal val="visible"/>
                                      </p:to>
                                    </p:set>
                                    <p:animEffect transition="in" filter="blinds(horizontal)">
                                      <p:cBhvr>
                                        <p:cTn id="17" dur="500"/>
                                        <p:tgtEl>
                                          <p:spTgt spid="31641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16419">
                                            <p:txEl>
                                              <p:pRg st="5" end="5"/>
                                            </p:txEl>
                                          </p:spTgt>
                                        </p:tgtEl>
                                        <p:attrNameLst>
                                          <p:attrName>style.visibility</p:attrName>
                                        </p:attrNameLst>
                                      </p:cBhvr>
                                      <p:to>
                                        <p:strVal val="visible"/>
                                      </p:to>
                                    </p:set>
                                    <p:animEffect transition="in" filter="blinds(horizontal)">
                                      <p:cBhvr>
                                        <p:cTn id="22" dur="500"/>
                                        <p:tgtEl>
                                          <p:spTgt spid="3164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097088"/>
            <a:ext cx="8675688"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3" name="Rectangle 2"/>
          <p:cNvSpPr>
            <a:spLocks noGrp="1" noChangeArrowheads="1"/>
          </p:cNvSpPr>
          <p:nvPr>
            <p:ph type="title" idx="4294967295"/>
          </p:nvPr>
        </p:nvSpPr>
        <p:spPr>
          <a:xfrm>
            <a:off x="720725" y="7938"/>
            <a:ext cx="8604250" cy="523220"/>
          </a:xfrm>
          <a:prstGeom prst="rect">
            <a:avLst/>
          </a:prstGeom>
        </p:spPr>
        <p:txBody>
          <a:bodyPr anchor="t">
            <a:spAutoFit/>
          </a:bodyPr>
          <a:lstStyle/>
          <a:p>
            <a:pPr eaLnBrk="1" hangingPunct="1">
              <a:buFont typeface="Wingdings" charset="2"/>
              <a:buChar char="Ø"/>
            </a:pPr>
            <a:r>
              <a:rPr lang="zh-CN" altLang="en-US" sz="2800">
                <a:solidFill>
                  <a:srgbClr val="A50021"/>
                </a:solidFill>
                <a:ea typeface="微软雅黑" charset="-122"/>
              </a:rPr>
              <a:t>栈中为新数据分配空间</a:t>
            </a:r>
            <a:endParaRPr lang="en-US" altLang="zh-CN" sz="2800" dirty="0">
              <a:solidFill>
                <a:srgbClr val="A50021"/>
              </a:solidFill>
              <a:ea typeface="微软雅黑" charset="-122"/>
            </a:endParaRPr>
          </a:p>
        </p:txBody>
      </p:sp>
      <p:sp>
        <p:nvSpPr>
          <p:cNvPr id="61444" name="Rectangle 3"/>
          <p:cNvSpPr>
            <a:spLocks noGrp="1" noChangeArrowheads="1"/>
          </p:cNvSpPr>
          <p:nvPr>
            <p:ph type="body" idx="4294967295"/>
          </p:nvPr>
        </p:nvSpPr>
        <p:spPr>
          <a:xfrm>
            <a:off x="539750" y="620713"/>
            <a:ext cx="8361363" cy="4897437"/>
          </a:xfrm>
          <a:prstGeom prst="rect">
            <a:avLst/>
          </a:prstGeom>
        </p:spPr>
        <p:txBody>
          <a:bodyPr lIns="91440" rIns="91440"/>
          <a:lstStyle/>
          <a:p>
            <a:pPr eaLnBrk="1" hangingPunct="1"/>
            <a:r>
              <a:rPr lang="zh-CN" altLang="en-US" dirty="0">
                <a:latin typeface="STXinwei" charset="-122"/>
                <a:ea typeface="STXinwei" charset="-122"/>
                <a:cs typeface="STXinwei" charset="-122"/>
              </a:rPr>
              <a:t>需要用</a:t>
            </a:r>
            <a:r>
              <a:rPr lang="zh-CN" altLang="en-US" dirty="0">
                <a:solidFill>
                  <a:srgbClr val="0000FF"/>
                </a:solidFill>
                <a:latin typeface="STXinwei" charset="-122"/>
                <a:ea typeface="STXinwei" charset="-122"/>
                <a:cs typeface="STXinwei" charset="-122"/>
              </a:rPr>
              <a:t>栈保存局部变量</a:t>
            </a:r>
          </a:p>
          <a:p>
            <a:pPr marL="625475" lvl="1" indent="-266700" eaLnBrk="1" hangingPunct="1">
              <a:buClr>
                <a:schemeClr val="tx2"/>
              </a:buClr>
            </a:pPr>
            <a:r>
              <a:rPr lang="zh-CN" altLang="en-US" dirty="0">
                <a:solidFill>
                  <a:srgbClr val="FF0000"/>
                </a:solidFill>
                <a:latin typeface="STXinwei" charset="-122"/>
                <a:ea typeface="STXinwei" charset="-122"/>
                <a:cs typeface="STXinwei" charset="-122"/>
              </a:rPr>
              <a:t>过程帧</a:t>
            </a:r>
            <a:r>
              <a:rPr lang="en-US" altLang="zh-CN" dirty="0">
                <a:solidFill>
                  <a:srgbClr val="FF0000"/>
                </a:solidFill>
                <a:latin typeface="STXinwei" charset="-122"/>
                <a:ea typeface="STXinwei" charset="-122"/>
                <a:cs typeface="STXinwei" charset="-122"/>
              </a:rPr>
              <a:t>(</a:t>
            </a:r>
            <a:r>
              <a:rPr lang="en-US" altLang="zh-CN" sz="2400" dirty="0" err="1">
                <a:solidFill>
                  <a:srgbClr val="FF0000"/>
                </a:solidFill>
                <a:latin typeface="STXinwei" charset="-122"/>
                <a:ea typeface="STXinwei" charset="-122"/>
                <a:cs typeface="STXinwei" charset="-122"/>
              </a:rPr>
              <a:t>precedure</a:t>
            </a:r>
            <a:r>
              <a:rPr lang="zh-CN" altLang="en-US" sz="2400" dirty="0">
                <a:solidFill>
                  <a:srgbClr val="FF0000"/>
                </a:solidFill>
                <a:latin typeface="STXinwei" charset="-122"/>
                <a:ea typeface="STXinwei" charset="-122"/>
                <a:cs typeface="STXinwei" charset="-122"/>
              </a:rPr>
              <a:t> </a:t>
            </a:r>
            <a:r>
              <a:rPr lang="en-US" altLang="zh-CN" sz="2400" dirty="0">
                <a:solidFill>
                  <a:srgbClr val="FF0000"/>
                </a:solidFill>
                <a:latin typeface="STXinwei" charset="-122"/>
                <a:ea typeface="STXinwei" charset="-122"/>
                <a:cs typeface="STXinwei" charset="-122"/>
              </a:rPr>
              <a:t>frame</a:t>
            </a:r>
            <a:r>
              <a:rPr lang="zh-CN" altLang="en-US" sz="2400" dirty="0">
                <a:solidFill>
                  <a:srgbClr val="FF0000"/>
                </a:solidFill>
                <a:latin typeface="STXinwei" charset="-122"/>
                <a:ea typeface="STXinwei" charset="-122"/>
                <a:cs typeface="STXinwei" charset="-122"/>
              </a:rPr>
              <a:t> </a:t>
            </a:r>
            <a:r>
              <a:rPr lang="zh-CN" altLang="en-US" dirty="0">
                <a:solidFill>
                  <a:srgbClr val="FF0000"/>
                </a:solidFill>
                <a:latin typeface="STXinwei" charset="-122"/>
                <a:ea typeface="STXinwei" charset="-122"/>
                <a:cs typeface="STXinwei" charset="-122"/>
              </a:rPr>
              <a:t>活动记录</a:t>
            </a:r>
            <a:r>
              <a:rPr lang="en-US" altLang="zh-CN" dirty="0">
                <a:solidFill>
                  <a:srgbClr val="FF0000"/>
                </a:solidFill>
                <a:latin typeface="STXinwei" charset="-122"/>
                <a:ea typeface="STXinwei" charset="-122"/>
                <a:cs typeface="STXinwei" charset="-122"/>
              </a:rPr>
              <a:t>)</a:t>
            </a:r>
            <a:r>
              <a:rPr lang="zh-CN" altLang="en-US" dirty="0">
                <a:solidFill>
                  <a:srgbClr val="FF0000"/>
                </a:solidFill>
                <a:latin typeface="STXinwei" charset="-122"/>
                <a:ea typeface="STXinwei" charset="-122"/>
                <a:cs typeface="STXinwei" charset="-122"/>
              </a:rPr>
              <a:t>：</a:t>
            </a:r>
            <a:r>
              <a:rPr lang="zh-CN" altLang="en-US" dirty="0">
                <a:latin typeface="STXinwei" charset="-122"/>
                <a:ea typeface="STXinwei" charset="-122"/>
                <a:cs typeface="STXinwei" charset="-122"/>
              </a:rPr>
              <a:t>栈中包含过程保存的寄存器和局部变量的段</a:t>
            </a:r>
          </a:p>
        </p:txBody>
      </p:sp>
      <p:sp>
        <p:nvSpPr>
          <p:cNvPr id="61445" name="矩形 4"/>
          <p:cNvSpPr>
            <a:spLocks noChangeArrowheads="1"/>
          </p:cNvSpPr>
          <p:nvPr/>
        </p:nvSpPr>
        <p:spPr bwMode="auto">
          <a:xfrm>
            <a:off x="1763713" y="6186488"/>
            <a:ext cx="6289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0"/>
              </a:spcBef>
              <a:buFontTx/>
              <a:buNone/>
            </a:pPr>
            <a:r>
              <a:rPr lang="zh-CN" altLang="en-US" sz="2800">
                <a:solidFill>
                  <a:srgbClr val="FF0000"/>
                </a:solidFill>
                <a:latin typeface="华文新魏" charset="-122"/>
              </a:rPr>
              <a:t>过程调用之前、中间和之后的栈的状态</a:t>
            </a:r>
          </a:p>
        </p:txBody>
      </p:sp>
    </p:spTree>
    <p:extLst>
      <p:ext uri="{BB962C8B-B14F-4D97-AF65-F5344CB8AC3E}">
        <p14:creationId xmlns:p14="http://schemas.microsoft.com/office/powerpoint/2010/main" val="26257931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Group 28"/>
          <p:cNvGraphicFramePr>
            <a:graphicFrameLocks noGrp="1"/>
          </p:cNvGraphicFramePr>
          <p:nvPr/>
        </p:nvGraphicFramePr>
        <p:xfrm>
          <a:off x="6840538" y="2808288"/>
          <a:ext cx="1660525" cy="396875"/>
        </p:xfrm>
        <a:graphic>
          <a:graphicData uri="http://schemas.openxmlformats.org/drawingml/2006/table">
            <a:tbl>
              <a:tblPr/>
              <a:tblGrid>
                <a:gridCol w="1660525">
                  <a:extLst>
                    <a:ext uri="{9D8B030D-6E8A-4147-A177-3AD203B41FA5}">
                      <a16:colId xmlns:a16="http://schemas.microsoft.com/office/drawing/2014/main" val="20000"/>
                    </a:ext>
                  </a:extLst>
                </a:gridCol>
              </a:tblGrid>
              <a:tr h="3968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rPr>
                        <a:t>argument 1</a:t>
                      </a:r>
                      <a:endParaRPr kumimoji="0" lang="zh-CN"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endParaRP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bl>
          </a:graphicData>
        </a:graphic>
      </p:graphicFrame>
      <p:graphicFrame>
        <p:nvGraphicFramePr>
          <p:cNvPr id="30" name="Group 28"/>
          <p:cNvGraphicFramePr>
            <a:graphicFrameLocks noGrp="1"/>
          </p:cNvGraphicFramePr>
          <p:nvPr/>
        </p:nvGraphicFramePr>
        <p:xfrm>
          <a:off x="6840538" y="2427288"/>
          <a:ext cx="1660525" cy="396875"/>
        </p:xfrm>
        <a:graphic>
          <a:graphicData uri="http://schemas.openxmlformats.org/drawingml/2006/table">
            <a:tbl>
              <a:tblPr/>
              <a:tblGrid>
                <a:gridCol w="1660525">
                  <a:extLst>
                    <a:ext uri="{9D8B030D-6E8A-4147-A177-3AD203B41FA5}">
                      <a16:colId xmlns:a16="http://schemas.microsoft.com/office/drawing/2014/main" val="20000"/>
                    </a:ext>
                  </a:extLst>
                </a:gridCol>
              </a:tblGrid>
              <a:tr h="3968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rPr>
                        <a:t>. . . . . .</a:t>
                      </a:r>
                      <a:endParaRPr kumimoji="0" lang="zh-CN"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endParaRP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bl>
          </a:graphicData>
        </a:graphic>
      </p:graphicFrame>
      <p:graphicFrame>
        <p:nvGraphicFramePr>
          <p:cNvPr id="31" name="Group 28"/>
          <p:cNvGraphicFramePr>
            <a:graphicFrameLocks noGrp="1"/>
          </p:cNvGraphicFramePr>
          <p:nvPr/>
        </p:nvGraphicFramePr>
        <p:xfrm>
          <a:off x="6840538" y="2046288"/>
          <a:ext cx="1660525" cy="396875"/>
        </p:xfrm>
        <a:graphic>
          <a:graphicData uri="http://schemas.openxmlformats.org/drawingml/2006/table">
            <a:tbl>
              <a:tblPr/>
              <a:tblGrid>
                <a:gridCol w="1660525">
                  <a:extLst>
                    <a:ext uri="{9D8B030D-6E8A-4147-A177-3AD203B41FA5}">
                      <a16:colId xmlns:a16="http://schemas.microsoft.com/office/drawing/2014/main" val="20000"/>
                    </a:ext>
                  </a:extLst>
                </a:gridCol>
              </a:tblGrid>
              <a:tr h="3968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rPr>
                        <a:t>argument N</a:t>
                      </a:r>
                      <a:endParaRPr kumimoji="0" lang="zh-CN"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endParaRP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bl>
          </a:graphicData>
        </a:graphic>
      </p:graphicFrame>
      <p:sp>
        <p:nvSpPr>
          <p:cNvPr id="48148" name="Rectangle 2"/>
          <p:cNvSpPr>
            <a:spLocks noGrp="1" noChangeArrowheads="1"/>
          </p:cNvSpPr>
          <p:nvPr>
            <p:ph type="title"/>
          </p:nvPr>
        </p:nvSpPr>
        <p:spPr>
          <a:xfrm>
            <a:off x="739775" y="148629"/>
            <a:ext cx="7021513" cy="461665"/>
          </a:xfrm>
        </p:spPr>
        <p:txBody>
          <a:bodyPr anchor="t">
            <a:spAutoFit/>
          </a:bodyPr>
          <a:lstStyle/>
          <a:p>
            <a:pPr eaLnBrk="1" hangingPunct="1">
              <a:buFont typeface="Wingdings" charset="2"/>
              <a:buChar char="Ø"/>
            </a:pPr>
            <a:r>
              <a:rPr lang="zh-CN" altLang="en-US" sz="2400" b="0">
                <a:solidFill>
                  <a:srgbClr val="A50021"/>
                </a:solidFill>
                <a:ea typeface="微软雅黑" charset="-122"/>
              </a:rPr>
              <a:t>传递数据：参数</a:t>
            </a:r>
            <a:r>
              <a:rPr lang="en-US" altLang="zh-CN" sz="2400" b="0" dirty="0">
                <a:solidFill>
                  <a:srgbClr val="A50021"/>
                </a:solidFill>
                <a:ea typeface="微软雅黑" charset="-122"/>
              </a:rPr>
              <a:t>(Passing Data: Arguments)</a:t>
            </a:r>
          </a:p>
        </p:txBody>
      </p:sp>
      <p:sp>
        <p:nvSpPr>
          <p:cNvPr id="48149" name="Rectangle 3"/>
          <p:cNvSpPr>
            <a:spLocks noGrp="1" noChangeArrowheads="1"/>
          </p:cNvSpPr>
          <p:nvPr>
            <p:ph type="body" idx="1"/>
          </p:nvPr>
        </p:nvSpPr>
        <p:spPr>
          <a:xfrm>
            <a:off x="107504" y="764704"/>
            <a:ext cx="5633420" cy="5213350"/>
          </a:xfrm>
        </p:spPr>
        <p:txBody>
          <a:bodyPr/>
          <a:lstStyle/>
          <a:p>
            <a:pPr>
              <a:lnSpc>
                <a:spcPct val="120000"/>
              </a:lnSpc>
            </a:pPr>
            <a:r>
              <a:rPr lang="zh-CN" altLang="en-US" sz="2800" dirty="0">
                <a:latin typeface="STXinwei" charset="-122"/>
                <a:ea typeface="STXinwei" charset="-122"/>
                <a:cs typeface="STXinwei" charset="-122"/>
              </a:rPr>
              <a:t>调用程序压栈</a:t>
            </a:r>
            <a:r>
              <a:rPr lang="en-US" altLang="zh-CN" sz="2800" dirty="0">
                <a:latin typeface="STXinwei" charset="-122"/>
                <a:ea typeface="STXinwei" charset="-122"/>
                <a:cs typeface="STXinwei" charset="-122"/>
              </a:rPr>
              <a:t>(Pushed by Caller)</a:t>
            </a:r>
          </a:p>
          <a:p>
            <a:pPr marL="625475" lvl="1" indent="-266700">
              <a:lnSpc>
                <a:spcPct val="120000"/>
              </a:lnSpc>
            </a:pPr>
            <a:r>
              <a:rPr lang="zh-CN" altLang="en-US" sz="2400" dirty="0">
                <a:latin typeface="STXinwei" charset="-122"/>
                <a:ea typeface="STXinwei" charset="-122"/>
                <a:cs typeface="STXinwei" charset="-122"/>
              </a:rPr>
              <a:t>保存在调用程序帧中</a:t>
            </a:r>
            <a:endParaRPr lang="en-US" altLang="zh-CN" sz="2400" dirty="0">
              <a:latin typeface="STXinwei" charset="-122"/>
              <a:ea typeface="STXinwei" charset="-122"/>
              <a:cs typeface="STXinwei" charset="-122"/>
            </a:endParaRPr>
          </a:p>
          <a:p>
            <a:pPr marL="625475" lvl="1" indent="-266700">
              <a:lnSpc>
                <a:spcPct val="120000"/>
              </a:lnSpc>
            </a:pPr>
            <a:r>
              <a:rPr lang="zh-CN" altLang="en-US" sz="2400" dirty="0">
                <a:latin typeface="STXinwei" charset="-122"/>
                <a:ea typeface="STXinwei" charset="-122"/>
                <a:cs typeface="STXinwei" charset="-122"/>
              </a:rPr>
              <a:t>保存在返回地址紧上</a:t>
            </a:r>
            <a:r>
              <a:rPr lang="en-US" altLang="zh-CN" sz="2400" dirty="0">
                <a:latin typeface="STXinwei" charset="-122"/>
                <a:ea typeface="STXinwei" charset="-122"/>
                <a:cs typeface="STXinwei" charset="-122"/>
              </a:rPr>
              <a:t> </a:t>
            </a:r>
            <a:r>
              <a:rPr lang="zh-CN" altLang="en-US" sz="2400" dirty="0">
                <a:latin typeface="STXinwei" charset="-122"/>
                <a:ea typeface="STXinwei" charset="-122"/>
                <a:cs typeface="STXinwei" charset="-122"/>
              </a:rPr>
              <a:t>方的一片连续区域</a:t>
            </a:r>
            <a:endParaRPr lang="en-US" altLang="zh-CN" sz="2400" dirty="0">
              <a:latin typeface="STXinwei" charset="-122"/>
              <a:ea typeface="STXinwei" charset="-122"/>
              <a:cs typeface="STXinwei" charset="-122"/>
            </a:endParaRPr>
          </a:p>
          <a:p>
            <a:pPr marL="625475" lvl="1" indent="-266700">
              <a:lnSpc>
                <a:spcPct val="120000"/>
              </a:lnSpc>
            </a:pPr>
            <a:r>
              <a:rPr lang="zh-CN" altLang="en-US" sz="2400" dirty="0">
                <a:latin typeface="STXinwei" charset="-122"/>
                <a:ea typeface="STXinwei" charset="-122"/>
                <a:cs typeface="STXinwei" charset="-122"/>
              </a:rPr>
              <a:t>参数从第</a:t>
            </a:r>
            <a:r>
              <a:rPr lang="en-US" altLang="zh-CN" sz="2400" dirty="0">
                <a:latin typeface="STXinwei" charset="-122"/>
                <a:ea typeface="STXinwei" charset="-122"/>
                <a:cs typeface="STXinwei" charset="-122"/>
              </a:rPr>
              <a:t>N</a:t>
            </a:r>
            <a:r>
              <a:rPr lang="zh-CN" altLang="en-US" sz="2400" dirty="0">
                <a:latin typeface="STXinwei" charset="-122"/>
                <a:ea typeface="STXinwei" charset="-122"/>
                <a:cs typeface="STXinwei" charset="-122"/>
              </a:rPr>
              <a:t>个至第</a:t>
            </a:r>
            <a:r>
              <a:rPr lang="en-US" altLang="zh-CN" sz="2400" dirty="0">
                <a:latin typeface="STXinwei" charset="-122"/>
                <a:ea typeface="STXinwei" charset="-122"/>
                <a:cs typeface="STXinwei" charset="-122"/>
              </a:rPr>
              <a:t>1</a:t>
            </a:r>
            <a:r>
              <a:rPr lang="zh-CN" altLang="en-US" sz="2400" dirty="0">
                <a:latin typeface="STXinwei" charset="-122"/>
                <a:ea typeface="STXinwei" charset="-122"/>
                <a:cs typeface="STXinwei" charset="-122"/>
              </a:rPr>
              <a:t>个</a:t>
            </a:r>
            <a:endParaRPr lang="en-US" altLang="zh-CN" sz="2400" dirty="0">
              <a:latin typeface="STXinwei" charset="-122"/>
              <a:ea typeface="STXinwei" charset="-122"/>
              <a:cs typeface="STXinwei" charset="-122"/>
            </a:endParaRPr>
          </a:p>
          <a:p>
            <a:pPr>
              <a:lnSpc>
                <a:spcPct val="120000"/>
              </a:lnSpc>
            </a:pPr>
            <a:r>
              <a:rPr lang="zh-CN" altLang="en-US" sz="2800" dirty="0">
                <a:latin typeface="STXinwei" charset="-122"/>
                <a:ea typeface="STXinwei" charset="-122"/>
                <a:cs typeface="STXinwei" charset="-122"/>
              </a:rPr>
              <a:t>被调用程序使用</a:t>
            </a:r>
            <a:r>
              <a:rPr lang="en-US" altLang="zh-CN" sz="2800" dirty="0">
                <a:latin typeface="STXinwei" charset="-122"/>
                <a:ea typeface="STXinwei" charset="-122"/>
                <a:cs typeface="STXinwei" charset="-122"/>
              </a:rPr>
              <a:t>(Used by </a:t>
            </a:r>
            <a:r>
              <a:rPr lang="en-US" altLang="zh-CN" sz="2800" dirty="0" err="1">
                <a:latin typeface="STXinwei" charset="-122"/>
                <a:ea typeface="STXinwei" charset="-122"/>
                <a:cs typeface="STXinwei" charset="-122"/>
              </a:rPr>
              <a:t>Callee</a:t>
            </a:r>
            <a:r>
              <a:rPr lang="en-US" altLang="zh-CN" sz="2800" dirty="0">
                <a:latin typeface="STXinwei" charset="-122"/>
                <a:ea typeface="STXinwei" charset="-122"/>
                <a:cs typeface="STXinwei" charset="-122"/>
              </a:rPr>
              <a:t>)</a:t>
            </a:r>
          </a:p>
          <a:p>
            <a:pPr marL="625475" lvl="1" indent="-266700">
              <a:lnSpc>
                <a:spcPct val="120000"/>
              </a:lnSpc>
            </a:pPr>
            <a:r>
              <a:rPr lang="zh-CN" altLang="en-US" sz="2400" dirty="0">
                <a:latin typeface="STXinwei" charset="-122"/>
                <a:ea typeface="STXinwei" charset="-122"/>
                <a:cs typeface="STXinwei" charset="-122"/>
              </a:rPr>
              <a:t>相对于</a:t>
            </a:r>
            <a:r>
              <a:rPr lang="en-US" altLang="zh-CN" sz="2400" dirty="0">
                <a:latin typeface="STXinwei" charset="-122"/>
                <a:ea typeface="STXinwei" charset="-122"/>
                <a:cs typeface="STXinwei" charset="-122"/>
              </a:rPr>
              <a:t> </a:t>
            </a:r>
            <a:r>
              <a:rPr lang="en-US" altLang="zh-CN" sz="2400" dirty="0">
                <a:solidFill>
                  <a:srgbClr val="FF0000"/>
                </a:solidFill>
                <a:latin typeface="STXinwei" charset="-122"/>
                <a:ea typeface="STXinwei" charset="-122"/>
                <a:cs typeface="STXinwei" charset="-122"/>
              </a:rPr>
              <a:t>%</a:t>
            </a:r>
            <a:r>
              <a:rPr lang="en-US" altLang="zh-CN" sz="2400" dirty="0" err="1">
                <a:solidFill>
                  <a:srgbClr val="FF0000"/>
                </a:solidFill>
                <a:latin typeface="STXinwei" charset="-122"/>
                <a:ea typeface="STXinwei" charset="-122"/>
                <a:cs typeface="STXinwei" charset="-122"/>
              </a:rPr>
              <a:t>ebp</a:t>
            </a:r>
            <a:r>
              <a:rPr lang="zh-CN" altLang="en-US" sz="2400" dirty="0">
                <a:solidFill>
                  <a:srgbClr val="FF0000"/>
                </a:solidFill>
                <a:latin typeface="STXinwei" charset="-122"/>
                <a:ea typeface="STXinwei" charset="-122"/>
                <a:cs typeface="STXinwei" charset="-122"/>
              </a:rPr>
              <a:t>（帧指针，表示程序的开始）</a:t>
            </a:r>
            <a:r>
              <a:rPr lang="zh-CN" altLang="en-US" sz="2400" dirty="0">
                <a:latin typeface="STXinwei" charset="-122"/>
                <a:ea typeface="STXinwei" charset="-122"/>
                <a:cs typeface="STXinwei" charset="-122"/>
              </a:rPr>
              <a:t>的访问（帧指针不会变，栈指针会改变）</a:t>
            </a:r>
            <a:endParaRPr lang="en-US" altLang="zh-CN" sz="2400" dirty="0">
              <a:latin typeface="STXinwei" charset="-122"/>
              <a:ea typeface="STXinwei" charset="-122"/>
              <a:cs typeface="STXinwei" charset="-122"/>
            </a:endParaRPr>
          </a:p>
          <a:p>
            <a:pPr marL="625475" lvl="1" indent="-266700">
              <a:lnSpc>
                <a:spcPct val="120000"/>
              </a:lnSpc>
            </a:pPr>
            <a:r>
              <a:rPr lang="zh-CN" altLang="en-US" sz="2400" dirty="0">
                <a:latin typeface="STXinwei" charset="-122"/>
                <a:ea typeface="STXinwei" charset="-122"/>
                <a:cs typeface="STXinwei" charset="-122"/>
              </a:rPr>
              <a:t>偏移量</a:t>
            </a:r>
            <a:r>
              <a:rPr lang="en-US" altLang="zh-CN" sz="2400" dirty="0">
                <a:latin typeface="STXinwei" charset="-122"/>
                <a:ea typeface="STXinwei" charset="-122"/>
                <a:cs typeface="STXinwei" charset="-122"/>
              </a:rPr>
              <a:t>(Offset)</a:t>
            </a:r>
            <a:r>
              <a:rPr lang="zh-CN" altLang="en-US" sz="2400" dirty="0">
                <a:latin typeface="STXinwei" charset="-122"/>
                <a:ea typeface="STXinwei" charset="-122"/>
                <a:cs typeface="STXinwei" charset="-122"/>
              </a:rPr>
              <a:t>：</a:t>
            </a:r>
            <a:r>
              <a:rPr lang="en-US" altLang="zh-CN" sz="2400" dirty="0">
                <a:latin typeface="STXinwei" charset="-122"/>
                <a:ea typeface="STXinwei" charset="-122"/>
                <a:cs typeface="STXinwei" charset="-122"/>
              </a:rPr>
              <a:t> 4 + 4*</a:t>
            </a:r>
            <a:r>
              <a:rPr lang="en-US" altLang="zh-CN" sz="2400" dirty="0" err="1">
                <a:latin typeface="STXinwei" charset="-122"/>
                <a:ea typeface="STXinwei" charset="-122"/>
                <a:cs typeface="STXinwei" charset="-122"/>
              </a:rPr>
              <a:t>i</a:t>
            </a:r>
            <a:r>
              <a:rPr lang="en-US" altLang="zh-CN" sz="2400" dirty="0">
                <a:latin typeface="STXinwei" charset="-122"/>
                <a:ea typeface="STXinwei" charset="-122"/>
                <a:cs typeface="STXinwei" charset="-122"/>
              </a:rPr>
              <a:t> + </a:t>
            </a:r>
            <a:r>
              <a:rPr lang="en-US" altLang="zh-CN" sz="2400" dirty="0">
                <a:solidFill>
                  <a:srgbClr val="FF0000"/>
                </a:solidFill>
                <a:latin typeface="STXinwei" charset="-122"/>
                <a:ea typeface="STXinwei" charset="-122"/>
                <a:cs typeface="STXinwei" charset="-122"/>
              </a:rPr>
              <a:t>%</a:t>
            </a:r>
            <a:r>
              <a:rPr lang="en-US" altLang="zh-CN" sz="2400" dirty="0" err="1">
                <a:solidFill>
                  <a:srgbClr val="FF0000"/>
                </a:solidFill>
                <a:latin typeface="STXinwei" charset="-122"/>
                <a:ea typeface="STXinwei" charset="-122"/>
                <a:cs typeface="STXinwei" charset="-122"/>
              </a:rPr>
              <a:t>ebp</a:t>
            </a:r>
            <a:endParaRPr lang="en-US" altLang="zh-CN" sz="2400" dirty="0">
              <a:solidFill>
                <a:srgbClr val="FF0000"/>
              </a:solidFill>
              <a:latin typeface="STXinwei" charset="-122"/>
              <a:ea typeface="STXinwei" charset="-122"/>
              <a:cs typeface="STXinwei" charset="-122"/>
            </a:endParaRPr>
          </a:p>
        </p:txBody>
      </p:sp>
      <p:graphicFrame>
        <p:nvGraphicFramePr>
          <p:cNvPr id="19" name="Group 28"/>
          <p:cNvGraphicFramePr>
            <a:graphicFrameLocks noGrp="1"/>
          </p:cNvGraphicFramePr>
          <p:nvPr/>
        </p:nvGraphicFramePr>
        <p:xfrm>
          <a:off x="6840538" y="3586163"/>
          <a:ext cx="1660525" cy="1143000"/>
        </p:xfrm>
        <a:graphic>
          <a:graphicData uri="http://schemas.openxmlformats.org/drawingml/2006/table">
            <a:tbl>
              <a:tblPr/>
              <a:tblGrid>
                <a:gridCol w="1660525">
                  <a:extLst>
                    <a:ext uri="{9D8B030D-6E8A-4147-A177-3AD203B41FA5}">
                      <a16:colId xmlns:a16="http://schemas.microsoft.com/office/drawing/2014/main" val="20000"/>
                    </a:ext>
                  </a:extLst>
                </a:gridCol>
              </a:tblGrid>
              <a:tr h="1143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zh-CN" sz="400" b="0" i="0" u="none" strike="noStrike" cap="none" normalizeH="0" baseline="0" dirty="0">
                        <a:ln>
                          <a:noFill/>
                        </a:ln>
                        <a:solidFill>
                          <a:schemeClr val="tx1"/>
                        </a:solidFill>
                        <a:effectLst/>
                        <a:latin typeface="Comic Sans MS" pitchFamily="66"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err="1">
                          <a:ln>
                            <a:noFill/>
                          </a:ln>
                          <a:solidFill>
                            <a:schemeClr val="tx1"/>
                          </a:solidFill>
                          <a:effectLst/>
                          <a:latin typeface="Comic Sans MS" pitchFamily="66" charset="0"/>
                          <a:ea typeface="宋体" pitchFamily="2" charset="-122"/>
                        </a:rPr>
                        <a:t>Callee</a:t>
                      </a:r>
                      <a:br>
                        <a:rPr kumimoji="0" lang="en-US" altLang="zh-CN" sz="2400" b="0" i="0" u="none" strike="noStrike" cap="none" normalizeH="0" baseline="0" dirty="0">
                          <a:ln>
                            <a:noFill/>
                          </a:ln>
                          <a:solidFill>
                            <a:schemeClr val="tx1"/>
                          </a:solidFill>
                          <a:effectLst/>
                          <a:latin typeface="Comic Sans MS" pitchFamily="66" charset="0"/>
                          <a:ea typeface="宋体" pitchFamily="2" charset="-122"/>
                        </a:rPr>
                      </a:br>
                      <a:r>
                        <a:rPr kumimoji="0" lang="en-US" altLang="zh-CN" sz="2400" b="0" i="0" u="none" strike="noStrike" cap="none" normalizeH="0" baseline="0" dirty="0">
                          <a:ln>
                            <a:noFill/>
                          </a:ln>
                          <a:solidFill>
                            <a:schemeClr val="tx1"/>
                          </a:solidFill>
                          <a:effectLst/>
                          <a:latin typeface="Comic Sans MS" pitchFamily="66" charset="0"/>
                          <a:ea typeface="宋体" pitchFamily="2" charset="-122"/>
                        </a:rPr>
                        <a:t>Frame</a:t>
                      </a:r>
                      <a:endParaRPr kumimoji="0" lang="zh-CN" altLang="en-US" sz="2400" b="0" i="0" u="none" strike="noStrike" cap="none" normalizeH="0" baseline="0" dirty="0">
                        <a:ln>
                          <a:noFill/>
                        </a:ln>
                        <a:solidFill>
                          <a:schemeClr val="tx1"/>
                        </a:solidFill>
                        <a:effectLst/>
                        <a:latin typeface="Comic Sans MS" pitchFamily="66"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48156" name="Group 27"/>
          <p:cNvGrpSpPr>
            <a:grpSpLocks/>
          </p:cNvGrpSpPr>
          <p:nvPr/>
        </p:nvGrpSpPr>
        <p:grpSpPr bwMode="auto">
          <a:xfrm>
            <a:off x="5605463" y="3452813"/>
            <a:ext cx="1235075" cy="1376362"/>
            <a:chOff x="3686" y="1078"/>
            <a:chExt cx="778" cy="867"/>
          </a:xfrm>
        </p:grpSpPr>
        <p:sp>
          <p:nvSpPr>
            <p:cNvPr id="48171" name="Text Box 16"/>
            <p:cNvSpPr txBox="1">
              <a:spLocks noChangeArrowheads="1"/>
            </p:cNvSpPr>
            <p:nvPr/>
          </p:nvSpPr>
          <p:spPr bwMode="auto">
            <a:xfrm>
              <a:off x="3686" y="1078"/>
              <a:ext cx="61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50000"/>
                </a:spcBef>
                <a:buFontTx/>
                <a:buNone/>
              </a:pPr>
              <a:r>
                <a:rPr kumimoji="1" lang="en-US" altLang="zh-CN" sz="2400">
                  <a:solidFill>
                    <a:srgbClr val="0000FF"/>
                  </a:solidFill>
                  <a:ea typeface="宋体" charset="-122"/>
                </a:rPr>
                <a:t>%ebp</a:t>
              </a:r>
            </a:p>
          </p:txBody>
        </p:sp>
        <p:sp>
          <p:nvSpPr>
            <p:cNvPr id="48172" name="Text Box 17"/>
            <p:cNvSpPr txBox="1">
              <a:spLocks noChangeArrowheads="1"/>
            </p:cNvSpPr>
            <p:nvPr/>
          </p:nvSpPr>
          <p:spPr bwMode="auto">
            <a:xfrm>
              <a:off x="3696" y="1654"/>
              <a:ext cx="58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50000"/>
                </a:spcBef>
                <a:buFontTx/>
                <a:buNone/>
              </a:pPr>
              <a:r>
                <a:rPr kumimoji="1" lang="en-US" altLang="zh-CN" sz="2400">
                  <a:solidFill>
                    <a:srgbClr val="0000FF"/>
                  </a:solidFill>
                  <a:ea typeface="宋体" charset="-122"/>
                </a:rPr>
                <a:t>%esp</a:t>
              </a:r>
            </a:p>
          </p:txBody>
        </p:sp>
        <p:sp>
          <p:nvSpPr>
            <p:cNvPr id="48173" name="Line 18"/>
            <p:cNvSpPr>
              <a:spLocks noChangeShapeType="1"/>
            </p:cNvSpPr>
            <p:nvPr/>
          </p:nvSpPr>
          <p:spPr bwMode="auto">
            <a:xfrm>
              <a:off x="4224" y="1244"/>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8174" name="Line 19"/>
            <p:cNvSpPr>
              <a:spLocks noChangeShapeType="1"/>
            </p:cNvSpPr>
            <p:nvPr/>
          </p:nvSpPr>
          <p:spPr bwMode="auto">
            <a:xfrm flipV="1">
              <a:off x="4224" y="1798"/>
              <a:ext cx="240"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graphicFrame>
        <p:nvGraphicFramePr>
          <p:cNvPr id="25" name="Group 28"/>
          <p:cNvGraphicFramePr>
            <a:graphicFrameLocks noGrp="1"/>
          </p:cNvGraphicFramePr>
          <p:nvPr/>
        </p:nvGraphicFramePr>
        <p:xfrm>
          <a:off x="6840538" y="3189288"/>
          <a:ext cx="1660525" cy="396875"/>
        </p:xfrm>
        <a:graphic>
          <a:graphicData uri="http://schemas.openxmlformats.org/drawingml/2006/table">
            <a:tbl>
              <a:tblPr/>
              <a:tblGrid>
                <a:gridCol w="1660525">
                  <a:extLst>
                    <a:ext uri="{9D8B030D-6E8A-4147-A177-3AD203B41FA5}">
                      <a16:colId xmlns:a16="http://schemas.microsoft.com/office/drawing/2014/main" val="20000"/>
                    </a:ext>
                  </a:extLst>
                </a:gridCol>
              </a:tblGrid>
              <a:tr h="3968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err="1">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rPr>
                        <a:t>retaddr</a:t>
                      </a:r>
                      <a:endParaRPr kumimoji="0" lang="zh-CN"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endParaRP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bl>
          </a:graphicData>
        </a:graphic>
      </p:graphicFrame>
      <p:graphicFrame>
        <p:nvGraphicFramePr>
          <p:cNvPr id="26" name="Group 28"/>
          <p:cNvGraphicFramePr>
            <a:graphicFrameLocks noGrp="1"/>
          </p:cNvGraphicFramePr>
          <p:nvPr/>
        </p:nvGraphicFramePr>
        <p:xfrm>
          <a:off x="6840538" y="1071563"/>
          <a:ext cx="1660525" cy="2514600"/>
        </p:xfrm>
        <a:graphic>
          <a:graphicData uri="http://schemas.openxmlformats.org/drawingml/2006/table">
            <a:tbl>
              <a:tblPr/>
              <a:tblGrid>
                <a:gridCol w="1660525">
                  <a:extLst>
                    <a:ext uri="{9D8B030D-6E8A-4147-A177-3AD203B41FA5}">
                      <a16:colId xmlns:a16="http://schemas.microsoft.com/office/drawing/2014/main" val="20000"/>
                    </a:ext>
                  </a:extLst>
                </a:gridCol>
              </a:tblGrid>
              <a:tr h="2514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zh-CN" sz="100" b="0" i="0" u="none" strike="noStrike" cap="none" normalizeH="0" baseline="0" dirty="0">
                        <a:ln>
                          <a:noFill/>
                        </a:ln>
                        <a:solidFill>
                          <a:schemeClr val="tx1"/>
                        </a:solidFill>
                        <a:effectLst/>
                        <a:latin typeface="Comic Sans MS" pitchFamily="66"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mic Sans MS" pitchFamily="66" charset="0"/>
                          <a:ea typeface="宋体" pitchFamily="2" charset="-122"/>
                        </a:rPr>
                        <a:t>Caller</a:t>
                      </a:r>
                      <a:br>
                        <a:rPr kumimoji="0" lang="en-US" altLang="zh-CN" sz="2400" b="0" i="0" u="none" strike="noStrike" cap="none" normalizeH="0" baseline="0" dirty="0">
                          <a:ln>
                            <a:noFill/>
                          </a:ln>
                          <a:solidFill>
                            <a:schemeClr val="tx1"/>
                          </a:solidFill>
                          <a:effectLst/>
                          <a:latin typeface="Comic Sans MS" pitchFamily="66" charset="0"/>
                          <a:ea typeface="宋体" pitchFamily="2" charset="-122"/>
                        </a:rPr>
                      </a:br>
                      <a:r>
                        <a:rPr kumimoji="0" lang="en-US" altLang="zh-CN" sz="2400" b="0" i="0" u="none" strike="noStrike" cap="none" normalizeH="0" baseline="0" dirty="0">
                          <a:ln>
                            <a:noFill/>
                          </a:ln>
                          <a:solidFill>
                            <a:schemeClr val="tx1"/>
                          </a:solidFill>
                          <a:effectLst/>
                          <a:latin typeface="Comic Sans MS" pitchFamily="66" charset="0"/>
                          <a:ea typeface="宋体" pitchFamily="2" charset="-122"/>
                        </a:rPr>
                        <a:t>Frame</a:t>
                      </a:r>
                      <a:endParaRPr kumimoji="0" lang="zh-CN" altLang="en-US" sz="2400" b="0" i="0" u="none" strike="noStrike" cap="none" normalizeH="0" baseline="0" dirty="0">
                        <a:ln>
                          <a:noFill/>
                        </a:ln>
                        <a:solidFill>
                          <a:schemeClr val="tx1"/>
                        </a:solidFill>
                        <a:effectLst/>
                        <a:latin typeface="Comic Sans MS" pitchFamily="66"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8169" name="Rectangle 26"/>
          <p:cNvSpPr>
            <a:spLocks noChangeArrowheads="1"/>
          </p:cNvSpPr>
          <p:nvPr/>
        </p:nvSpPr>
        <p:spPr bwMode="auto">
          <a:xfrm>
            <a:off x="6840538" y="1071563"/>
            <a:ext cx="1660525" cy="2511425"/>
          </a:xfrm>
          <a:prstGeom prst="rect">
            <a:avLst/>
          </a:prstGeom>
          <a:solidFill>
            <a:srgbClr val="C2FFF0">
              <a:alpha val="30196"/>
            </a:srgbClr>
          </a:solidFill>
          <a:ln w="38100">
            <a:solidFill>
              <a:srgbClr val="0000FF"/>
            </a:solidFill>
            <a:round/>
            <a:headEnd/>
            <a:tailEnd type="triangle" w="med" len="med"/>
          </a:ln>
        </p:spPr>
        <p:txBody>
          <a:bodyPr/>
          <a:lstStyle>
            <a:lvl1pPr marL="342900" indent="-342900">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buFontTx/>
              <a:buNone/>
            </a:pPr>
            <a:endParaRPr lang="zh-CN" altLang="en-US" sz="1800" b="0">
              <a:latin typeface="Arial" charset="0"/>
              <a:ea typeface="宋体" charset="-122"/>
            </a:endParaRPr>
          </a:p>
        </p:txBody>
      </p:sp>
      <p:sp>
        <p:nvSpPr>
          <p:cNvPr id="48170" name="Rectangle 27"/>
          <p:cNvSpPr>
            <a:spLocks noChangeArrowheads="1"/>
          </p:cNvSpPr>
          <p:nvPr/>
        </p:nvSpPr>
        <p:spPr bwMode="auto">
          <a:xfrm>
            <a:off x="6840538" y="3589338"/>
            <a:ext cx="1660525" cy="1139825"/>
          </a:xfrm>
          <a:prstGeom prst="rect">
            <a:avLst/>
          </a:prstGeom>
          <a:solidFill>
            <a:srgbClr val="FFCCFF">
              <a:alpha val="30196"/>
            </a:srgbClr>
          </a:solidFill>
          <a:ln w="38100">
            <a:solidFill>
              <a:srgbClr val="0000FF"/>
            </a:solidFill>
            <a:round/>
            <a:headEnd/>
            <a:tailEnd type="triangle" w="med" len="med"/>
          </a:ln>
        </p:spPr>
        <p:txBody>
          <a:bodyPr/>
          <a:lstStyle>
            <a:lvl1pPr marL="342900" indent="-342900">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buFontTx/>
              <a:buNone/>
            </a:pPr>
            <a:endParaRPr lang="zh-CN" altLang="en-US" sz="1800" b="0">
              <a:latin typeface="Arial" charset="0"/>
              <a:ea typeface="宋体" charset="-122"/>
            </a:endParaRPr>
          </a:p>
        </p:txBody>
      </p:sp>
    </p:spTree>
    <p:extLst>
      <p:ext uri="{BB962C8B-B14F-4D97-AF65-F5344CB8AC3E}">
        <p14:creationId xmlns:p14="http://schemas.microsoft.com/office/powerpoint/2010/main" val="9025602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Group 28"/>
          <p:cNvGraphicFramePr>
            <a:graphicFrameLocks noGrp="1"/>
          </p:cNvGraphicFramePr>
          <p:nvPr/>
        </p:nvGraphicFramePr>
        <p:xfrm>
          <a:off x="6821488" y="2739330"/>
          <a:ext cx="1660525" cy="396875"/>
        </p:xfrm>
        <a:graphic>
          <a:graphicData uri="http://schemas.openxmlformats.org/drawingml/2006/table">
            <a:tbl>
              <a:tblPr/>
              <a:tblGrid>
                <a:gridCol w="1660525">
                  <a:extLst>
                    <a:ext uri="{9D8B030D-6E8A-4147-A177-3AD203B41FA5}">
                      <a16:colId xmlns:a16="http://schemas.microsoft.com/office/drawing/2014/main" val="20000"/>
                    </a:ext>
                  </a:extLst>
                </a:gridCol>
              </a:tblGrid>
              <a:tr h="3968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rPr>
                        <a:t>argument N</a:t>
                      </a:r>
                      <a:endParaRPr kumimoji="0" lang="zh-CN"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endParaRP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bl>
          </a:graphicData>
        </a:graphic>
      </p:graphicFrame>
      <p:sp>
        <p:nvSpPr>
          <p:cNvPr id="50184" name="Rectangle 2"/>
          <p:cNvSpPr>
            <a:spLocks noGrp="1" noChangeArrowheads="1"/>
          </p:cNvSpPr>
          <p:nvPr>
            <p:ph type="title"/>
          </p:nvPr>
        </p:nvSpPr>
        <p:spPr>
          <a:xfrm>
            <a:off x="785813" y="148629"/>
            <a:ext cx="7021512" cy="523220"/>
          </a:xfrm>
        </p:spPr>
        <p:txBody>
          <a:bodyPr anchor="t">
            <a:spAutoFit/>
          </a:bodyPr>
          <a:lstStyle/>
          <a:p>
            <a:pPr eaLnBrk="1" hangingPunct="1">
              <a:buFont typeface="Wingdings" charset="2"/>
              <a:buChar char="Ø"/>
            </a:pPr>
            <a:r>
              <a:rPr lang="zh-CN" altLang="en-US" sz="2800" dirty="0">
                <a:solidFill>
                  <a:srgbClr val="A50021"/>
                </a:solidFill>
                <a:ea typeface="微软雅黑" charset="-122"/>
              </a:rPr>
              <a:t>传递参数</a:t>
            </a:r>
            <a:endParaRPr lang="en-US" altLang="zh-CN" sz="2800" dirty="0">
              <a:solidFill>
                <a:srgbClr val="A50021"/>
              </a:solidFill>
              <a:ea typeface="微软雅黑" charset="-122"/>
            </a:endParaRPr>
          </a:p>
        </p:txBody>
      </p:sp>
      <p:sp>
        <p:nvSpPr>
          <p:cNvPr id="20484" name="Rectangle 3"/>
          <p:cNvSpPr>
            <a:spLocks noGrp="1" noChangeArrowheads="1"/>
          </p:cNvSpPr>
          <p:nvPr>
            <p:ph type="body" idx="1"/>
          </p:nvPr>
        </p:nvSpPr>
        <p:spPr>
          <a:xfrm>
            <a:off x="251520" y="809600"/>
            <a:ext cx="8429625" cy="4419600"/>
          </a:xfrm>
        </p:spPr>
        <p:txBody>
          <a:bodyPr/>
          <a:lstStyle/>
          <a:p>
            <a:pPr marL="363538" indent="-363538">
              <a:lnSpc>
                <a:spcPct val="140000"/>
              </a:lnSpc>
            </a:pPr>
            <a:r>
              <a:rPr lang="zh-CN" altLang="en-US" dirty="0"/>
              <a:t>编译器将函数</a:t>
            </a:r>
            <a:r>
              <a:rPr lang="zh-CN" altLang="en-US" dirty="0">
                <a:solidFill>
                  <a:srgbClr val="0000CC"/>
                </a:solidFill>
              </a:rPr>
              <a:t> </a:t>
            </a:r>
            <a:r>
              <a:rPr lang="en-US" altLang="zh-CN" dirty="0">
                <a:solidFill>
                  <a:srgbClr val="0000CC"/>
                </a:solidFill>
              </a:rPr>
              <a:t>f (argument1, ...., </a:t>
            </a:r>
            <a:r>
              <a:rPr lang="en-US" altLang="zh-CN" dirty="0" err="1">
                <a:solidFill>
                  <a:srgbClr val="0000CC"/>
                </a:solidFill>
              </a:rPr>
              <a:t>argumentN</a:t>
            </a:r>
            <a:r>
              <a:rPr lang="en-US" altLang="zh-CN" dirty="0">
                <a:solidFill>
                  <a:srgbClr val="0000CC"/>
                </a:solidFill>
              </a:rPr>
              <a:t>)</a:t>
            </a:r>
            <a:r>
              <a:rPr lang="zh-CN" altLang="en-US" dirty="0"/>
              <a:t>中的参数传递翻译为</a:t>
            </a:r>
            <a:r>
              <a:rPr lang="zh-CN" altLang="en-US" sz="2800" dirty="0"/>
              <a:t>：</a:t>
            </a:r>
            <a:endParaRPr lang="en-US" altLang="zh-CN" sz="2800" dirty="0"/>
          </a:p>
          <a:p>
            <a:pPr marL="269875" lvl="1" indent="0">
              <a:lnSpc>
                <a:spcPct val="140000"/>
              </a:lnSpc>
              <a:buFontTx/>
              <a:buNone/>
            </a:pPr>
            <a:r>
              <a:rPr lang="en-US" altLang="zh-CN" dirty="0"/>
              <a:t>push argument N</a:t>
            </a:r>
          </a:p>
          <a:p>
            <a:pPr marL="363538" indent="-363538">
              <a:lnSpc>
                <a:spcPct val="140000"/>
              </a:lnSpc>
            </a:pPr>
            <a:endParaRPr lang="en-US" altLang="zh-CN" sz="2800" dirty="0"/>
          </a:p>
        </p:txBody>
      </p:sp>
      <p:grpSp>
        <p:nvGrpSpPr>
          <p:cNvPr id="50186" name="Group 27"/>
          <p:cNvGrpSpPr>
            <a:grpSpLocks/>
          </p:cNvGrpSpPr>
          <p:nvPr/>
        </p:nvGrpSpPr>
        <p:grpSpPr bwMode="auto">
          <a:xfrm>
            <a:off x="5586413" y="1531243"/>
            <a:ext cx="1235075" cy="1609725"/>
            <a:chOff x="3686" y="1078"/>
            <a:chExt cx="778" cy="1014"/>
          </a:xfrm>
        </p:grpSpPr>
        <p:sp>
          <p:nvSpPr>
            <p:cNvPr id="50194" name="Text Box 16"/>
            <p:cNvSpPr txBox="1">
              <a:spLocks noChangeArrowheads="1"/>
            </p:cNvSpPr>
            <p:nvPr/>
          </p:nvSpPr>
          <p:spPr bwMode="auto">
            <a:xfrm>
              <a:off x="3686" y="1078"/>
              <a:ext cx="61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50000"/>
                </a:spcBef>
                <a:buFontTx/>
                <a:buNone/>
              </a:pPr>
              <a:r>
                <a:rPr kumimoji="1" lang="en-US" altLang="zh-CN" sz="2400">
                  <a:solidFill>
                    <a:srgbClr val="0000FF"/>
                  </a:solidFill>
                  <a:ea typeface="宋体" charset="-122"/>
                </a:rPr>
                <a:t>%ebp</a:t>
              </a:r>
            </a:p>
          </p:txBody>
        </p:sp>
        <p:sp>
          <p:nvSpPr>
            <p:cNvPr id="50195" name="Text Box 17"/>
            <p:cNvSpPr txBox="1">
              <a:spLocks noChangeArrowheads="1"/>
            </p:cNvSpPr>
            <p:nvPr/>
          </p:nvSpPr>
          <p:spPr bwMode="auto">
            <a:xfrm>
              <a:off x="3696" y="1801"/>
              <a:ext cx="58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50000"/>
                </a:spcBef>
                <a:buFontTx/>
                <a:buNone/>
              </a:pPr>
              <a:r>
                <a:rPr kumimoji="1" lang="en-US" altLang="zh-CN" sz="2400">
                  <a:solidFill>
                    <a:srgbClr val="0000FF"/>
                  </a:solidFill>
                  <a:ea typeface="宋体" charset="-122"/>
                </a:rPr>
                <a:t>%esp</a:t>
              </a:r>
            </a:p>
          </p:txBody>
        </p:sp>
        <p:sp>
          <p:nvSpPr>
            <p:cNvPr id="50196" name="Line 18"/>
            <p:cNvSpPr>
              <a:spLocks noChangeShapeType="1"/>
            </p:cNvSpPr>
            <p:nvPr/>
          </p:nvSpPr>
          <p:spPr bwMode="auto">
            <a:xfrm>
              <a:off x="4224" y="1244"/>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0197" name="Line 19"/>
            <p:cNvSpPr>
              <a:spLocks noChangeShapeType="1"/>
            </p:cNvSpPr>
            <p:nvPr/>
          </p:nvSpPr>
          <p:spPr bwMode="auto">
            <a:xfrm flipV="1">
              <a:off x="4224" y="1945"/>
              <a:ext cx="240"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graphicFrame>
        <p:nvGraphicFramePr>
          <p:cNvPr id="26" name="Group 28"/>
          <p:cNvGraphicFramePr>
            <a:graphicFrameLocks noGrp="1"/>
          </p:cNvGraphicFramePr>
          <p:nvPr/>
        </p:nvGraphicFramePr>
        <p:xfrm>
          <a:off x="6821488" y="1764605"/>
          <a:ext cx="1660525" cy="1373188"/>
        </p:xfrm>
        <a:graphic>
          <a:graphicData uri="http://schemas.openxmlformats.org/drawingml/2006/table">
            <a:tbl>
              <a:tblPr/>
              <a:tblGrid>
                <a:gridCol w="1660525">
                  <a:extLst>
                    <a:ext uri="{9D8B030D-6E8A-4147-A177-3AD203B41FA5}">
                      <a16:colId xmlns:a16="http://schemas.microsoft.com/office/drawing/2014/main" val="20000"/>
                    </a:ext>
                  </a:extLst>
                </a:gridCol>
              </a:tblGrid>
              <a:tr h="13731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zh-CN" sz="100" b="0" i="0" u="none" strike="noStrike" cap="none" normalizeH="0" baseline="0" dirty="0">
                        <a:ln>
                          <a:noFill/>
                        </a:ln>
                        <a:solidFill>
                          <a:schemeClr val="tx1"/>
                        </a:solidFill>
                        <a:effectLst/>
                        <a:latin typeface="Comic Sans MS" pitchFamily="66"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mic Sans MS" pitchFamily="66" charset="0"/>
                          <a:ea typeface="宋体" pitchFamily="2" charset="-122"/>
                        </a:rPr>
                        <a:t>Caller</a:t>
                      </a:r>
                      <a:br>
                        <a:rPr kumimoji="0" lang="en-US" altLang="zh-CN" sz="2400" b="0" i="0" u="none" strike="noStrike" cap="none" normalizeH="0" baseline="0" dirty="0">
                          <a:ln>
                            <a:noFill/>
                          </a:ln>
                          <a:solidFill>
                            <a:schemeClr val="tx1"/>
                          </a:solidFill>
                          <a:effectLst/>
                          <a:latin typeface="Comic Sans MS" pitchFamily="66" charset="0"/>
                          <a:ea typeface="宋体" pitchFamily="2" charset="-122"/>
                        </a:rPr>
                      </a:br>
                      <a:r>
                        <a:rPr kumimoji="0" lang="en-US" altLang="zh-CN" sz="2400" b="0" i="0" u="none" strike="noStrike" cap="none" normalizeH="0" baseline="0" dirty="0">
                          <a:ln>
                            <a:noFill/>
                          </a:ln>
                          <a:solidFill>
                            <a:schemeClr val="tx1"/>
                          </a:solidFill>
                          <a:effectLst/>
                          <a:latin typeface="Comic Sans MS" pitchFamily="66" charset="0"/>
                          <a:ea typeface="宋体" pitchFamily="2" charset="-122"/>
                        </a:rPr>
                        <a:t>Frame</a:t>
                      </a:r>
                      <a:endParaRPr kumimoji="0" lang="zh-CN" altLang="en-US" sz="2400" b="0" i="0" u="none" strike="noStrike" cap="none" normalizeH="0" baseline="0" dirty="0">
                        <a:ln>
                          <a:noFill/>
                        </a:ln>
                        <a:solidFill>
                          <a:schemeClr val="tx1"/>
                        </a:solidFill>
                        <a:effectLst/>
                        <a:latin typeface="Comic Sans MS" pitchFamily="66" charset="0"/>
                        <a:ea typeface="宋体" pitchFamily="2" charset="-122"/>
                      </a:endParaRPr>
                    </a:p>
                  </a:txBody>
                  <a:tcPr marT="45694" marB="4569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0193" name="Rectangle 26"/>
          <p:cNvSpPr>
            <a:spLocks noChangeArrowheads="1"/>
          </p:cNvSpPr>
          <p:nvPr/>
        </p:nvSpPr>
        <p:spPr bwMode="auto">
          <a:xfrm>
            <a:off x="6821488" y="1764605"/>
            <a:ext cx="1660525" cy="1373188"/>
          </a:xfrm>
          <a:prstGeom prst="rect">
            <a:avLst/>
          </a:prstGeom>
          <a:solidFill>
            <a:srgbClr val="C2FFF0">
              <a:alpha val="30196"/>
            </a:srgbClr>
          </a:solidFill>
          <a:ln w="38100">
            <a:solidFill>
              <a:srgbClr val="0000FF"/>
            </a:solidFill>
            <a:round/>
            <a:headEnd/>
            <a:tailEnd type="triangle" w="med" len="med"/>
          </a:ln>
        </p:spPr>
        <p:txBody>
          <a:bodyPr/>
          <a:lstStyle>
            <a:lvl1pPr marL="342900" indent="-342900">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buFontTx/>
              <a:buNone/>
            </a:pPr>
            <a:endParaRPr lang="zh-CN" altLang="en-US" sz="1800" b="0">
              <a:latin typeface="Arial" charset="0"/>
              <a:ea typeface="宋体" charset="-122"/>
            </a:endParaRPr>
          </a:p>
        </p:txBody>
      </p:sp>
    </p:spTree>
    <p:extLst>
      <p:ext uri="{BB962C8B-B14F-4D97-AF65-F5344CB8AC3E}">
        <p14:creationId xmlns:p14="http://schemas.microsoft.com/office/powerpoint/2010/main" val="22035788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Group 28"/>
          <p:cNvGraphicFramePr>
            <a:graphicFrameLocks noGrp="1"/>
          </p:cNvGraphicFramePr>
          <p:nvPr/>
        </p:nvGraphicFramePr>
        <p:xfrm>
          <a:off x="6807200" y="3027363"/>
          <a:ext cx="1660525" cy="396875"/>
        </p:xfrm>
        <a:graphic>
          <a:graphicData uri="http://schemas.openxmlformats.org/drawingml/2006/table">
            <a:tbl>
              <a:tblPr/>
              <a:tblGrid>
                <a:gridCol w="1660525">
                  <a:extLst>
                    <a:ext uri="{9D8B030D-6E8A-4147-A177-3AD203B41FA5}">
                      <a16:colId xmlns:a16="http://schemas.microsoft.com/office/drawing/2014/main" val="20000"/>
                    </a:ext>
                  </a:extLst>
                </a:gridCol>
              </a:tblGrid>
              <a:tr h="3968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rPr>
                        <a:t>argument 1</a:t>
                      </a:r>
                      <a:endParaRPr kumimoji="0" lang="zh-CN"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endParaRP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bl>
          </a:graphicData>
        </a:graphic>
      </p:graphicFrame>
      <p:graphicFrame>
        <p:nvGraphicFramePr>
          <p:cNvPr id="30" name="Group 28"/>
          <p:cNvGraphicFramePr>
            <a:graphicFrameLocks noGrp="1"/>
          </p:cNvGraphicFramePr>
          <p:nvPr/>
        </p:nvGraphicFramePr>
        <p:xfrm>
          <a:off x="6807200" y="2646363"/>
          <a:ext cx="1660525" cy="396875"/>
        </p:xfrm>
        <a:graphic>
          <a:graphicData uri="http://schemas.openxmlformats.org/drawingml/2006/table">
            <a:tbl>
              <a:tblPr/>
              <a:tblGrid>
                <a:gridCol w="1660525">
                  <a:extLst>
                    <a:ext uri="{9D8B030D-6E8A-4147-A177-3AD203B41FA5}">
                      <a16:colId xmlns:a16="http://schemas.microsoft.com/office/drawing/2014/main" val="20000"/>
                    </a:ext>
                  </a:extLst>
                </a:gridCol>
              </a:tblGrid>
              <a:tr h="3968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rPr>
                        <a:t>. . . . . .</a:t>
                      </a:r>
                      <a:endParaRPr kumimoji="0" lang="zh-CN"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endParaRP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bl>
          </a:graphicData>
        </a:graphic>
      </p:graphicFrame>
      <p:graphicFrame>
        <p:nvGraphicFramePr>
          <p:cNvPr id="31" name="Group 28"/>
          <p:cNvGraphicFramePr>
            <a:graphicFrameLocks noGrp="1"/>
          </p:cNvGraphicFramePr>
          <p:nvPr/>
        </p:nvGraphicFramePr>
        <p:xfrm>
          <a:off x="6807200" y="2265363"/>
          <a:ext cx="1660525" cy="396875"/>
        </p:xfrm>
        <a:graphic>
          <a:graphicData uri="http://schemas.openxmlformats.org/drawingml/2006/table">
            <a:tbl>
              <a:tblPr/>
              <a:tblGrid>
                <a:gridCol w="1660525">
                  <a:extLst>
                    <a:ext uri="{9D8B030D-6E8A-4147-A177-3AD203B41FA5}">
                      <a16:colId xmlns:a16="http://schemas.microsoft.com/office/drawing/2014/main" val="20000"/>
                    </a:ext>
                  </a:extLst>
                </a:gridCol>
              </a:tblGrid>
              <a:tr h="3968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rPr>
                        <a:t>argument N</a:t>
                      </a:r>
                      <a:endParaRPr kumimoji="0" lang="zh-CN"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endParaRP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bl>
          </a:graphicData>
        </a:graphic>
      </p:graphicFrame>
      <p:sp>
        <p:nvSpPr>
          <p:cNvPr id="20484" name="Rectangle 3"/>
          <p:cNvSpPr>
            <a:spLocks noGrp="1" noChangeArrowheads="1"/>
          </p:cNvSpPr>
          <p:nvPr>
            <p:ph type="body" idx="1"/>
          </p:nvPr>
        </p:nvSpPr>
        <p:spPr>
          <a:xfrm>
            <a:off x="755650" y="1223963"/>
            <a:ext cx="7772400" cy="4419600"/>
          </a:xfrm>
        </p:spPr>
        <p:txBody>
          <a:bodyPr/>
          <a:lstStyle/>
          <a:p>
            <a:pPr marL="0" indent="0">
              <a:lnSpc>
                <a:spcPct val="140000"/>
              </a:lnSpc>
              <a:buFontTx/>
              <a:buNone/>
              <a:defRPr/>
            </a:pPr>
            <a:r>
              <a:rPr lang="en-US" altLang="zh-CN" sz="2800" dirty="0">
                <a:ea typeface="宋体" pitchFamily="2" charset="-122"/>
              </a:rPr>
              <a:t>push argument N</a:t>
            </a:r>
          </a:p>
          <a:p>
            <a:pPr marL="0" indent="0">
              <a:lnSpc>
                <a:spcPct val="140000"/>
              </a:lnSpc>
              <a:buFontTx/>
              <a:buNone/>
              <a:defRPr/>
            </a:pPr>
            <a:r>
              <a:rPr lang="en-US" altLang="zh-CN" sz="2800" dirty="0">
                <a:ea typeface="宋体" pitchFamily="2" charset="-122"/>
              </a:rPr>
              <a:t>. . . </a:t>
            </a:r>
          </a:p>
          <a:p>
            <a:pPr marL="0" indent="0">
              <a:lnSpc>
                <a:spcPct val="140000"/>
              </a:lnSpc>
              <a:buFontTx/>
              <a:buNone/>
              <a:defRPr/>
            </a:pPr>
            <a:r>
              <a:rPr lang="en-US" altLang="zh-CN" sz="2800" dirty="0">
                <a:ea typeface="宋体" pitchFamily="2" charset="-122"/>
              </a:rPr>
              <a:t>push argument 1</a:t>
            </a:r>
          </a:p>
          <a:p>
            <a:pPr marL="0" indent="0">
              <a:lnSpc>
                <a:spcPct val="140000"/>
              </a:lnSpc>
              <a:buFontTx/>
              <a:buNone/>
              <a:defRPr/>
            </a:pPr>
            <a:endParaRPr lang="en-US" altLang="zh-CN" sz="2800" dirty="0">
              <a:ea typeface="宋体" pitchFamily="2" charset="-122"/>
            </a:endParaRPr>
          </a:p>
          <a:p>
            <a:pPr>
              <a:lnSpc>
                <a:spcPct val="140000"/>
              </a:lnSpc>
              <a:buFont typeface="Wingdings" panose="05000000000000000000" pitchFamily="2" charset="2"/>
              <a:buChar char="p"/>
              <a:defRPr/>
            </a:pPr>
            <a:endParaRPr lang="en-US" altLang="zh-CN" sz="2800" dirty="0">
              <a:ea typeface="宋体" pitchFamily="2" charset="-122"/>
            </a:endParaRPr>
          </a:p>
        </p:txBody>
      </p:sp>
      <p:grpSp>
        <p:nvGrpSpPr>
          <p:cNvPr id="52246" name="Group 27"/>
          <p:cNvGrpSpPr>
            <a:grpSpLocks/>
          </p:cNvGrpSpPr>
          <p:nvPr/>
        </p:nvGrpSpPr>
        <p:grpSpPr bwMode="auto">
          <a:xfrm>
            <a:off x="5572125" y="1057275"/>
            <a:ext cx="1235075" cy="2443163"/>
            <a:chOff x="3686" y="1078"/>
            <a:chExt cx="778" cy="1539"/>
          </a:xfrm>
        </p:grpSpPr>
        <p:sp>
          <p:nvSpPr>
            <p:cNvPr id="52254" name="Text Box 16"/>
            <p:cNvSpPr txBox="1">
              <a:spLocks noChangeArrowheads="1"/>
            </p:cNvSpPr>
            <p:nvPr/>
          </p:nvSpPr>
          <p:spPr bwMode="auto">
            <a:xfrm>
              <a:off x="3686" y="1078"/>
              <a:ext cx="61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50000"/>
                </a:spcBef>
                <a:buFontTx/>
                <a:buNone/>
              </a:pPr>
              <a:r>
                <a:rPr kumimoji="1" lang="en-US" altLang="zh-CN" sz="2400">
                  <a:solidFill>
                    <a:srgbClr val="0000FF"/>
                  </a:solidFill>
                  <a:ea typeface="宋体" charset="-122"/>
                </a:rPr>
                <a:t>%ebp</a:t>
              </a:r>
            </a:p>
          </p:txBody>
        </p:sp>
        <p:sp>
          <p:nvSpPr>
            <p:cNvPr id="52255" name="Text Box 17"/>
            <p:cNvSpPr txBox="1">
              <a:spLocks noChangeArrowheads="1"/>
            </p:cNvSpPr>
            <p:nvPr/>
          </p:nvSpPr>
          <p:spPr bwMode="auto">
            <a:xfrm>
              <a:off x="3696" y="2326"/>
              <a:ext cx="58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50000"/>
                </a:spcBef>
                <a:buFontTx/>
                <a:buNone/>
              </a:pPr>
              <a:r>
                <a:rPr kumimoji="1" lang="en-US" altLang="zh-CN" sz="2400">
                  <a:solidFill>
                    <a:srgbClr val="0000FF"/>
                  </a:solidFill>
                  <a:ea typeface="宋体" charset="-122"/>
                </a:rPr>
                <a:t>%esp</a:t>
              </a:r>
            </a:p>
          </p:txBody>
        </p:sp>
        <p:sp>
          <p:nvSpPr>
            <p:cNvPr id="52256" name="Line 18"/>
            <p:cNvSpPr>
              <a:spLocks noChangeShapeType="1"/>
            </p:cNvSpPr>
            <p:nvPr/>
          </p:nvSpPr>
          <p:spPr bwMode="auto">
            <a:xfrm>
              <a:off x="4224" y="1244"/>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2257" name="Line 19"/>
            <p:cNvSpPr>
              <a:spLocks noChangeShapeType="1"/>
            </p:cNvSpPr>
            <p:nvPr/>
          </p:nvSpPr>
          <p:spPr bwMode="auto">
            <a:xfrm flipV="1">
              <a:off x="4224" y="2470"/>
              <a:ext cx="240"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graphicFrame>
        <p:nvGraphicFramePr>
          <p:cNvPr id="26" name="Group 28"/>
          <p:cNvGraphicFramePr>
            <a:graphicFrameLocks noGrp="1"/>
          </p:cNvGraphicFramePr>
          <p:nvPr/>
        </p:nvGraphicFramePr>
        <p:xfrm>
          <a:off x="6807200" y="1290638"/>
          <a:ext cx="1660525" cy="2130425"/>
        </p:xfrm>
        <a:graphic>
          <a:graphicData uri="http://schemas.openxmlformats.org/drawingml/2006/table">
            <a:tbl>
              <a:tblPr/>
              <a:tblGrid>
                <a:gridCol w="1660525">
                  <a:extLst>
                    <a:ext uri="{9D8B030D-6E8A-4147-A177-3AD203B41FA5}">
                      <a16:colId xmlns:a16="http://schemas.microsoft.com/office/drawing/2014/main" val="20000"/>
                    </a:ext>
                  </a:extLst>
                </a:gridCol>
              </a:tblGrid>
              <a:tr h="21304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zh-CN" sz="100" b="0" i="0" u="none" strike="noStrike" cap="none" normalizeH="0" baseline="0" dirty="0">
                        <a:ln>
                          <a:noFill/>
                        </a:ln>
                        <a:solidFill>
                          <a:schemeClr val="tx1"/>
                        </a:solidFill>
                        <a:effectLst/>
                        <a:latin typeface="Comic Sans MS" pitchFamily="66"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mic Sans MS" pitchFamily="66" charset="0"/>
                          <a:ea typeface="宋体" pitchFamily="2" charset="-122"/>
                        </a:rPr>
                        <a:t>Caller</a:t>
                      </a:r>
                      <a:br>
                        <a:rPr kumimoji="0" lang="en-US" altLang="zh-CN" sz="2400" b="0" i="0" u="none" strike="noStrike" cap="none" normalizeH="0" baseline="0" dirty="0">
                          <a:ln>
                            <a:noFill/>
                          </a:ln>
                          <a:solidFill>
                            <a:schemeClr val="tx1"/>
                          </a:solidFill>
                          <a:effectLst/>
                          <a:latin typeface="Comic Sans MS" pitchFamily="66" charset="0"/>
                          <a:ea typeface="宋体" pitchFamily="2" charset="-122"/>
                        </a:rPr>
                      </a:br>
                      <a:r>
                        <a:rPr kumimoji="0" lang="en-US" altLang="zh-CN" sz="2400" b="0" i="0" u="none" strike="noStrike" cap="none" normalizeH="0" baseline="0" dirty="0">
                          <a:ln>
                            <a:noFill/>
                          </a:ln>
                          <a:solidFill>
                            <a:schemeClr val="tx1"/>
                          </a:solidFill>
                          <a:effectLst/>
                          <a:latin typeface="Comic Sans MS" pitchFamily="66" charset="0"/>
                          <a:ea typeface="宋体" pitchFamily="2" charset="-122"/>
                        </a:rPr>
                        <a:t>Frame</a:t>
                      </a:r>
                      <a:endParaRPr kumimoji="0" lang="zh-CN" altLang="en-US" sz="2400" b="0" i="0" u="none" strike="noStrike" cap="none" normalizeH="0" baseline="0" dirty="0">
                        <a:ln>
                          <a:noFill/>
                        </a:ln>
                        <a:solidFill>
                          <a:schemeClr val="tx1"/>
                        </a:solidFill>
                        <a:effectLst/>
                        <a:latin typeface="Comic Sans MS" pitchFamily="66" charset="0"/>
                        <a:ea typeface="宋体" pitchFamily="2" charset="-122"/>
                      </a:endParaRPr>
                    </a:p>
                  </a:txBody>
                  <a:tcPr marT="45703" marB="4570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2253" name="Rectangle 26"/>
          <p:cNvSpPr>
            <a:spLocks noChangeArrowheads="1"/>
          </p:cNvSpPr>
          <p:nvPr/>
        </p:nvSpPr>
        <p:spPr bwMode="auto">
          <a:xfrm>
            <a:off x="6807200" y="1290638"/>
            <a:ext cx="1660525" cy="2130425"/>
          </a:xfrm>
          <a:prstGeom prst="rect">
            <a:avLst/>
          </a:prstGeom>
          <a:solidFill>
            <a:srgbClr val="C2FFF0">
              <a:alpha val="30196"/>
            </a:srgbClr>
          </a:solidFill>
          <a:ln w="38100">
            <a:solidFill>
              <a:srgbClr val="0000FF"/>
            </a:solidFill>
            <a:round/>
            <a:headEnd/>
            <a:tailEnd type="triangle" w="med" len="med"/>
          </a:ln>
        </p:spPr>
        <p:txBody>
          <a:bodyPr/>
          <a:lstStyle>
            <a:lvl1pPr marL="342900" indent="-342900">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buFontTx/>
              <a:buNone/>
            </a:pPr>
            <a:endParaRPr lang="zh-CN" altLang="en-US" sz="1800" b="0">
              <a:latin typeface="Arial" charset="0"/>
              <a:ea typeface="宋体" charset="-122"/>
            </a:endParaRPr>
          </a:p>
        </p:txBody>
      </p:sp>
      <p:sp>
        <p:nvSpPr>
          <p:cNvPr id="16" name="Rectangle 2">
            <a:extLst>
              <a:ext uri="{FF2B5EF4-FFF2-40B4-BE49-F238E27FC236}">
                <a16:creationId xmlns:a16="http://schemas.microsoft.com/office/drawing/2014/main" id="{BC28DD67-8F49-4027-A7AB-6892694A02BB}"/>
              </a:ext>
            </a:extLst>
          </p:cNvPr>
          <p:cNvSpPr>
            <a:spLocks noGrp="1" noChangeArrowheads="1"/>
          </p:cNvSpPr>
          <p:nvPr>
            <p:ph type="title"/>
          </p:nvPr>
        </p:nvSpPr>
        <p:spPr>
          <a:xfrm>
            <a:off x="2170113" y="115888"/>
            <a:ext cx="5210175" cy="433387"/>
          </a:xfrm>
        </p:spPr>
        <p:txBody>
          <a:bodyPr anchor="t">
            <a:spAutoFit/>
          </a:bodyPr>
          <a:lstStyle/>
          <a:p>
            <a:pPr eaLnBrk="1" hangingPunct="1">
              <a:buFont typeface="Wingdings" charset="2"/>
              <a:buChar char="Ø"/>
            </a:pPr>
            <a:r>
              <a:rPr lang="zh-CN" altLang="en-US" sz="2800" dirty="0">
                <a:solidFill>
                  <a:srgbClr val="A50021"/>
                </a:solidFill>
                <a:ea typeface="微软雅黑" charset="-122"/>
              </a:rPr>
              <a:t>传递参数</a:t>
            </a:r>
            <a:endParaRPr lang="en-US" altLang="zh-CN" sz="2800" dirty="0">
              <a:solidFill>
                <a:srgbClr val="A50021"/>
              </a:solidFill>
              <a:ea typeface="微软雅黑" charset="-122"/>
            </a:endParaRPr>
          </a:p>
        </p:txBody>
      </p:sp>
    </p:spTree>
    <p:extLst>
      <p:ext uri="{BB962C8B-B14F-4D97-AF65-F5344CB8AC3E}">
        <p14:creationId xmlns:p14="http://schemas.microsoft.com/office/powerpoint/2010/main" val="38411441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Group 28"/>
          <p:cNvGraphicFramePr>
            <a:graphicFrameLocks noGrp="1"/>
          </p:cNvGraphicFramePr>
          <p:nvPr/>
        </p:nvGraphicFramePr>
        <p:xfrm>
          <a:off x="6842125" y="3748088"/>
          <a:ext cx="1660525" cy="396875"/>
        </p:xfrm>
        <a:graphic>
          <a:graphicData uri="http://schemas.openxmlformats.org/drawingml/2006/table">
            <a:tbl>
              <a:tblPr/>
              <a:tblGrid>
                <a:gridCol w="1660525">
                  <a:extLst>
                    <a:ext uri="{9D8B030D-6E8A-4147-A177-3AD203B41FA5}">
                      <a16:colId xmlns:a16="http://schemas.microsoft.com/office/drawing/2014/main" val="20000"/>
                    </a:ext>
                  </a:extLst>
                </a:gridCol>
              </a:tblGrid>
              <a:tr h="3968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rPr>
                        <a:t>old %</a:t>
                      </a:r>
                      <a:r>
                        <a:rPr kumimoji="0" lang="en-US" altLang="zh-CN" sz="2000" b="0" i="0" u="none" strike="noStrike" cap="none" normalizeH="0" baseline="0" dirty="0" err="1">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rPr>
                        <a:t>ebp</a:t>
                      </a:r>
                      <a:endParaRPr kumimoji="0" lang="zh-CN"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endParaRP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bl>
          </a:graphicData>
        </a:graphic>
      </p:graphicFrame>
      <p:graphicFrame>
        <p:nvGraphicFramePr>
          <p:cNvPr id="29" name="Group 28"/>
          <p:cNvGraphicFramePr>
            <a:graphicFrameLocks noGrp="1"/>
          </p:cNvGraphicFramePr>
          <p:nvPr/>
        </p:nvGraphicFramePr>
        <p:xfrm>
          <a:off x="6842125" y="2970213"/>
          <a:ext cx="1660525" cy="396875"/>
        </p:xfrm>
        <a:graphic>
          <a:graphicData uri="http://schemas.openxmlformats.org/drawingml/2006/table">
            <a:tbl>
              <a:tblPr/>
              <a:tblGrid>
                <a:gridCol w="1660525">
                  <a:extLst>
                    <a:ext uri="{9D8B030D-6E8A-4147-A177-3AD203B41FA5}">
                      <a16:colId xmlns:a16="http://schemas.microsoft.com/office/drawing/2014/main" val="20000"/>
                    </a:ext>
                  </a:extLst>
                </a:gridCol>
              </a:tblGrid>
              <a:tr h="3968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rPr>
                        <a:t>argument 1</a:t>
                      </a:r>
                      <a:endParaRPr kumimoji="0" lang="zh-CN"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endParaRP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bl>
          </a:graphicData>
        </a:graphic>
      </p:graphicFrame>
      <p:graphicFrame>
        <p:nvGraphicFramePr>
          <p:cNvPr id="30" name="Group 28"/>
          <p:cNvGraphicFramePr>
            <a:graphicFrameLocks noGrp="1"/>
          </p:cNvGraphicFramePr>
          <p:nvPr/>
        </p:nvGraphicFramePr>
        <p:xfrm>
          <a:off x="6842125" y="2589213"/>
          <a:ext cx="1660525" cy="396875"/>
        </p:xfrm>
        <a:graphic>
          <a:graphicData uri="http://schemas.openxmlformats.org/drawingml/2006/table">
            <a:tbl>
              <a:tblPr/>
              <a:tblGrid>
                <a:gridCol w="1660525">
                  <a:extLst>
                    <a:ext uri="{9D8B030D-6E8A-4147-A177-3AD203B41FA5}">
                      <a16:colId xmlns:a16="http://schemas.microsoft.com/office/drawing/2014/main" val="20000"/>
                    </a:ext>
                  </a:extLst>
                </a:gridCol>
              </a:tblGrid>
              <a:tr h="3968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rPr>
                        <a:t>. . . . . .</a:t>
                      </a:r>
                      <a:endParaRPr kumimoji="0" lang="zh-CN"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endParaRP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bl>
          </a:graphicData>
        </a:graphic>
      </p:graphicFrame>
      <p:graphicFrame>
        <p:nvGraphicFramePr>
          <p:cNvPr id="31" name="Group 28"/>
          <p:cNvGraphicFramePr>
            <a:graphicFrameLocks noGrp="1"/>
          </p:cNvGraphicFramePr>
          <p:nvPr/>
        </p:nvGraphicFramePr>
        <p:xfrm>
          <a:off x="6842125" y="2208213"/>
          <a:ext cx="1660525" cy="396875"/>
        </p:xfrm>
        <a:graphic>
          <a:graphicData uri="http://schemas.openxmlformats.org/drawingml/2006/table">
            <a:tbl>
              <a:tblPr/>
              <a:tblGrid>
                <a:gridCol w="1660525">
                  <a:extLst>
                    <a:ext uri="{9D8B030D-6E8A-4147-A177-3AD203B41FA5}">
                      <a16:colId xmlns:a16="http://schemas.microsoft.com/office/drawing/2014/main" val="20000"/>
                    </a:ext>
                  </a:extLst>
                </a:gridCol>
              </a:tblGrid>
              <a:tr h="3968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rPr>
                        <a:t>argument N</a:t>
                      </a:r>
                      <a:endParaRPr kumimoji="0" lang="zh-CN"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endParaRP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bl>
          </a:graphicData>
        </a:graphic>
      </p:graphicFrame>
      <p:sp>
        <p:nvSpPr>
          <p:cNvPr id="20484" name="Rectangle 3"/>
          <p:cNvSpPr>
            <a:spLocks noGrp="1" noChangeArrowheads="1"/>
          </p:cNvSpPr>
          <p:nvPr>
            <p:ph type="body" idx="1"/>
          </p:nvPr>
        </p:nvSpPr>
        <p:spPr>
          <a:xfrm>
            <a:off x="467544" y="1295400"/>
            <a:ext cx="7772400" cy="4419600"/>
          </a:xfrm>
        </p:spPr>
        <p:txBody>
          <a:bodyPr/>
          <a:lstStyle/>
          <a:p>
            <a:pPr marL="0" indent="0">
              <a:lnSpc>
                <a:spcPct val="140000"/>
              </a:lnSpc>
              <a:buFontTx/>
              <a:buNone/>
            </a:pPr>
            <a:r>
              <a:rPr lang="en-US" altLang="zh-CN" sz="2800" dirty="0">
                <a:ea typeface="宋体" charset="-122"/>
              </a:rPr>
              <a:t>push argument N</a:t>
            </a:r>
          </a:p>
          <a:p>
            <a:pPr marL="0" indent="0">
              <a:lnSpc>
                <a:spcPct val="140000"/>
              </a:lnSpc>
              <a:buFontTx/>
              <a:buNone/>
            </a:pPr>
            <a:r>
              <a:rPr lang="en-US" altLang="zh-CN" sz="2800" dirty="0">
                <a:ea typeface="宋体" charset="-122"/>
              </a:rPr>
              <a:t>. . . </a:t>
            </a:r>
          </a:p>
          <a:p>
            <a:pPr marL="0" indent="0">
              <a:lnSpc>
                <a:spcPct val="140000"/>
              </a:lnSpc>
              <a:buFontTx/>
              <a:buNone/>
            </a:pPr>
            <a:r>
              <a:rPr lang="en-US" altLang="zh-CN" sz="2800" dirty="0">
                <a:ea typeface="宋体" charset="-122"/>
              </a:rPr>
              <a:t>push argument 1</a:t>
            </a:r>
          </a:p>
          <a:p>
            <a:pPr marL="0" indent="0">
              <a:lnSpc>
                <a:spcPct val="140000"/>
              </a:lnSpc>
              <a:buFontTx/>
              <a:buNone/>
            </a:pPr>
            <a:r>
              <a:rPr lang="en-US" altLang="zh-CN" sz="2800" dirty="0">
                <a:ea typeface="宋体" charset="-122"/>
              </a:rPr>
              <a:t>call </a:t>
            </a:r>
            <a:r>
              <a:rPr lang="en-US" altLang="zh-CN" sz="2800" dirty="0" err="1">
                <a:ea typeface="宋体" charset="-122"/>
              </a:rPr>
              <a:t>callee</a:t>
            </a:r>
            <a:endParaRPr lang="en-US" altLang="zh-CN" sz="2800" dirty="0">
              <a:ea typeface="宋体" charset="-122"/>
            </a:endParaRPr>
          </a:p>
          <a:p>
            <a:pPr marL="0" indent="0">
              <a:lnSpc>
                <a:spcPct val="140000"/>
              </a:lnSpc>
              <a:buFontTx/>
              <a:buNone/>
            </a:pPr>
            <a:r>
              <a:rPr lang="en-US" altLang="zh-CN" sz="2800" dirty="0">
                <a:ea typeface="宋体" charset="-122"/>
              </a:rPr>
              <a:t>push %</a:t>
            </a:r>
            <a:r>
              <a:rPr lang="en-US" altLang="zh-CN" sz="2800" dirty="0" err="1">
                <a:ea typeface="宋体" charset="-122"/>
              </a:rPr>
              <a:t>ebp</a:t>
            </a:r>
            <a:r>
              <a:rPr lang="en-US" altLang="zh-CN" sz="2800" dirty="0">
                <a:ea typeface="宋体" charset="-122"/>
              </a:rPr>
              <a:t>——</a:t>
            </a:r>
            <a:r>
              <a:rPr lang="zh-CN" altLang="en-US" sz="2800" dirty="0">
                <a:solidFill>
                  <a:srgbClr val="FF0000"/>
                </a:solidFill>
                <a:latin typeface="华文新魏" charset="-122"/>
              </a:rPr>
              <a:t>保存旧的帧指针</a:t>
            </a:r>
            <a:endParaRPr lang="en-US" altLang="zh-CN" sz="2800" dirty="0">
              <a:solidFill>
                <a:srgbClr val="FF0000"/>
              </a:solidFill>
              <a:latin typeface="华文新魏" charset="-122"/>
            </a:endParaRPr>
          </a:p>
          <a:p>
            <a:pPr marL="0" indent="0">
              <a:lnSpc>
                <a:spcPct val="140000"/>
              </a:lnSpc>
              <a:buFontTx/>
              <a:buNone/>
            </a:pPr>
            <a:r>
              <a:rPr lang="zh-CN" altLang="en-US" sz="2800" dirty="0">
                <a:solidFill>
                  <a:srgbClr val="FF0000"/>
                </a:solidFill>
                <a:latin typeface="华文新魏" charset="-122"/>
              </a:rPr>
              <a:t>（为了返回时将帧指针返回回来）</a:t>
            </a:r>
            <a:endParaRPr lang="en-US" altLang="zh-CN" sz="2800" dirty="0">
              <a:solidFill>
                <a:srgbClr val="FF0000"/>
              </a:solidFill>
              <a:latin typeface="华文新魏" charset="-122"/>
            </a:endParaRPr>
          </a:p>
          <a:p>
            <a:pPr marL="0" indent="0">
              <a:lnSpc>
                <a:spcPct val="140000"/>
              </a:lnSpc>
            </a:pPr>
            <a:endParaRPr lang="en-US" altLang="zh-CN" sz="2800" dirty="0">
              <a:ea typeface="宋体" charset="-122"/>
            </a:endParaRPr>
          </a:p>
        </p:txBody>
      </p:sp>
      <p:grpSp>
        <p:nvGrpSpPr>
          <p:cNvPr id="54300" name="Group 27"/>
          <p:cNvGrpSpPr>
            <a:grpSpLocks/>
          </p:cNvGrpSpPr>
          <p:nvPr/>
        </p:nvGrpSpPr>
        <p:grpSpPr bwMode="auto">
          <a:xfrm>
            <a:off x="5607050" y="1000125"/>
            <a:ext cx="1235075" cy="3133725"/>
            <a:chOff x="3686" y="1078"/>
            <a:chExt cx="778" cy="1974"/>
          </a:xfrm>
        </p:grpSpPr>
        <p:sp>
          <p:nvSpPr>
            <p:cNvPr id="54323" name="Text Box 16"/>
            <p:cNvSpPr txBox="1">
              <a:spLocks noChangeArrowheads="1"/>
            </p:cNvSpPr>
            <p:nvPr/>
          </p:nvSpPr>
          <p:spPr bwMode="auto">
            <a:xfrm>
              <a:off x="3686" y="1078"/>
              <a:ext cx="61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50000"/>
                </a:spcBef>
                <a:buFontTx/>
                <a:buNone/>
              </a:pPr>
              <a:r>
                <a:rPr kumimoji="1" lang="en-US" altLang="zh-CN" sz="2400">
                  <a:solidFill>
                    <a:srgbClr val="0000FF"/>
                  </a:solidFill>
                  <a:ea typeface="宋体" charset="-122"/>
                </a:rPr>
                <a:t>%ebp</a:t>
              </a:r>
            </a:p>
          </p:txBody>
        </p:sp>
        <p:sp>
          <p:nvSpPr>
            <p:cNvPr id="54324" name="Text Box 17"/>
            <p:cNvSpPr txBox="1">
              <a:spLocks noChangeArrowheads="1"/>
            </p:cNvSpPr>
            <p:nvPr/>
          </p:nvSpPr>
          <p:spPr bwMode="auto">
            <a:xfrm>
              <a:off x="3696" y="2761"/>
              <a:ext cx="58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50000"/>
                </a:spcBef>
                <a:buFontTx/>
                <a:buNone/>
              </a:pPr>
              <a:r>
                <a:rPr kumimoji="1" lang="en-US" altLang="zh-CN" sz="2400">
                  <a:solidFill>
                    <a:srgbClr val="0000FF"/>
                  </a:solidFill>
                  <a:ea typeface="宋体" charset="-122"/>
                </a:rPr>
                <a:t>%esp</a:t>
              </a:r>
            </a:p>
          </p:txBody>
        </p:sp>
        <p:sp>
          <p:nvSpPr>
            <p:cNvPr id="54325" name="Line 18"/>
            <p:cNvSpPr>
              <a:spLocks noChangeShapeType="1"/>
            </p:cNvSpPr>
            <p:nvPr/>
          </p:nvSpPr>
          <p:spPr bwMode="auto">
            <a:xfrm>
              <a:off x="4224" y="1244"/>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326" name="Line 19"/>
            <p:cNvSpPr>
              <a:spLocks noChangeShapeType="1"/>
            </p:cNvSpPr>
            <p:nvPr/>
          </p:nvSpPr>
          <p:spPr bwMode="auto">
            <a:xfrm flipV="1">
              <a:off x="4224" y="2905"/>
              <a:ext cx="240"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graphicFrame>
        <p:nvGraphicFramePr>
          <p:cNvPr id="25" name="Group 28"/>
          <p:cNvGraphicFramePr>
            <a:graphicFrameLocks noGrp="1"/>
          </p:cNvGraphicFramePr>
          <p:nvPr/>
        </p:nvGraphicFramePr>
        <p:xfrm>
          <a:off x="6842125" y="3351213"/>
          <a:ext cx="1660525" cy="396875"/>
        </p:xfrm>
        <a:graphic>
          <a:graphicData uri="http://schemas.openxmlformats.org/drawingml/2006/table">
            <a:tbl>
              <a:tblPr/>
              <a:tblGrid>
                <a:gridCol w="1660525">
                  <a:extLst>
                    <a:ext uri="{9D8B030D-6E8A-4147-A177-3AD203B41FA5}">
                      <a16:colId xmlns:a16="http://schemas.microsoft.com/office/drawing/2014/main" val="20000"/>
                    </a:ext>
                  </a:extLst>
                </a:gridCol>
              </a:tblGrid>
              <a:tr h="3968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err="1">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rPr>
                        <a:t>retaddr</a:t>
                      </a:r>
                      <a:endParaRPr kumimoji="0" lang="zh-CN"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endParaRP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bl>
          </a:graphicData>
        </a:graphic>
      </p:graphicFrame>
      <p:graphicFrame>
        <p:nvGraphicFramePr>
          <p:cNvPr id="26" name="Group 28"/>
          <p:cNvGraphicFramePr>
            <a:graphicFrameLocks noGrp="1"/>
          </p:cNvGraphicFramePr>
          <p:nvPr/>
        </p:nvGraphicFramePr>
        <p:xfrm>
          <a:off x="6842125" y="1233488"/>
          <a:ext cx="1660525" cy="2514600"/>
        </p:xfrm>
        <a:graphic>
          <a:graphicData uri="http://schemas.openxmlformats.org/drawingml/2006/table">
            <a:tbl>
              <a:tblPr/>
              <a:tblGrid>
                <a:gridCol w="1660525">
                  <a:extLst>
                    <a:ext uri="{9D8B030D-6E8A-4147-A177-3AD203B41FA5}">
                      <a16:colId xmlns:a16="http://schemas.microsoft.com/office/drawing/2014/main" val="20000"/>
                    </a:ext>
                  </a:extLst>
                </a:gridCol>
              </a:tblGrid>
              <a:tr h="2514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zh-CN" sz="100" b="0" i="0" u="none" strike="noStrike" cap="none" normalizeH="0" baseline="0" dirty="0">
                        <a:ln>
                          <a:noFill/>
                        </a:ln>
                        <a:solidFill>
                          <a:schemeClr val="tx1"/>
                        </a:solidFill>
                        <a:effectLst/>
                        <a:latin typeface="Comic Sans MS" pitchFamily="66"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mic Sans MS" pitchFamily="66" charset="0"/>
                          <a:ea typeface="宋体" pitchFamily="2" charset="-122"/>
                        </a:rPr>
                        <a:t>Caller</a:t>
                      </a:r>
                      <a:br>
                        <a:rPr kumimoji="0" lang="en-US" altLang="zh-CN" sz="2400" b="0" i="0" u="none" strike="noStrike" cap="none" normalizeH="0" baseline="0" dirty="0">
                          <a:ln>
                            <a:noFill/>
                          </a:ln>
                          <a:solidFill>
                            <a:schemeClr val="tx1"/>
                          </a:solidFill>
                          <a:effectLst/>
                          <a:latin typeface="Comic Sans MS" pitchFamily="66" charset="0"/>
                          <a:ea typeface="宋体" pitchFamily="2" charset="-122"/>
                        </a:rPr>
                      </a:br>
                      <a:r>
                        <a:rPr kumimoji="0" lang="en-US" altLang="zh-CN" sz="2400" b="0" i="0" u="none" strike="noStrike" cap="none" normalizeH="0" baseline="0" dirty="0">
                          <a:ln>
                            <a:noFill/>
                          </a:ln>
                          <a:solidFill>
                            <a:schemeClr val="tx1"/>
                          </a:solidFill>
                          <a:effectLst/>
                          <a:latin typeface="Comic Sans MS" pitchFamily="66" charset="0"/>
                          <a:ea typeface="宋体" pitchFamily="2" charset="-122"/>
                        </a:rPr>
                        <a:t>Frame</a:t>
                      </a:r>
                      <a:endParaRPr kumimoji="0" lang="zh-CN" altLang="en-US" sz="2400" b="0" i="0" u="none" strike="noStrike" cap="none" normalizeH="0" baseline="0" dirty="0">
                        <a:ln>
                          <a:noFill/>
                        </a:ln>
                        <a:solidFill>
                          <a:schemeClr val="tx1"/>
                        </a:solidFill>
                        <a:effectLst/>
                        <a:latin typeface="Comic Sans MS" pitchFamily="66"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4313" name="Rectangle 26"/>
          <p:cNvSpPr>
            <a:spLocks noChangeArrowheads="1"/>
          </p:cNvSpPr>
          <p:nvPr/>
        </p:nvSpPr>
        <p:spPr bwMode="auto">
          <a:xfrm>
            <a:off x="6842125" y="1233488"/>
            <a:ext cx="1660525" cy="2511425"/>
          </a:xfrm>
          <a:prstGeom prst="rect">
            <a:avLst/>
          </a:prstGeom>
          <a:solidFill>
            <a:srgbClr val="C2FFF0">
              <a:alpha val="30196"/>
            </a:srgbClr>
          </a:solidFill>
          <a:ln w="38100">
            <a:solidFill>
              <a:srgbClr val="0000FF"/>
            </a:solidFill>
            <a:round/>
            <a:headEnd/>
            <a:tailEnd type="triangle" w="med" len="med"/>
          </a:ln>
        </p:spPr>
        <p:txBody>
          <a:bodyPr/>
          <a:lstStyle>
            <a:lvl1pPr marL="342900" indent="-342900">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buFontTx/>
              <a:buNone/>
            </a:pPr>
            <a:endParaRPr lang="zh-CN" altLang="en-US" sz="1800" b="0">
              <a:latin typeface="Arial" charset="0"/>
              <a:ea typeface="宋体" charset="-122"/>
            </a:endParaRPr>
          </a:p>
        </p:txBody>
      </p:sp>
      <p:graphicFrame>
        <p:nvGraphicFramePr>
          <p:cNvPr id="16" name="Group 28"/>
          <p:cNvGraphicFramePr>
            <a:graphicFrameLocks noGrp="1"/>
          </p:cNvGraphicFramePr>
          <p:nvPr/>
        </p:nvGraphicFramePr>
        <p:xfrm>
          <a:off x="6842125" y="3748088"/>
          <a:ext cx="1660525" cy="1524000"/>
        </p:xfrm>
        <a:graphic>
          <a:graphicData uri="http://schemas.openxmlformats.org/drawingml/2006/table">
            <a:tbl>
              <a:tblPr/>
              <a:tblGrid>
                <a:gridCol w="1660525">
                  <a:extLst>
                    <a:ext uri="{9D8B030D-6E8A-4147-A177-3AD203B41FA5}">
                      <a16:colId xmlns:a16="http://schemas.microsoft.com/office/drawing/2014/main" val="20000"/>
                    </a:ext>
                  </a:extLst>
                </a:gridCol>
              </a:tblGrid>
              <a:tr h="1524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zh-CN" sz="1600" b="0" i="0" u="none" strike="noStrike" cap="none" normalizeH="0" baseline="0" dirty="0">
                        <a:ln>
                          <a:noFill/>
                        </a:ln>
                        <a:solidFill>
                          <a:schemeClr val="tx1"/>
                        </a:solidFill>
                        <a:effectLst/>
                        <a:latin typeface="Comic Sans MS" pitchFamily="66" charset="0"/>
                        <a:ea typeface="宋体" pitchFamily="2" charset="-122"/>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zh-CN" sz="1600" b="0" i="0" u="none" strike="noStrike" cap="none" normalizeH="0" baseline="0" dirty="0">
                        <a:ln>
                          <a:noFill/>
                        </a:ln>
                        <a:solidFill>
                          <a:schemeClr val="tx1"/>
                        </a:solidFill>
                        <a:effectLst/>
                        <a:latin typeface="Comic Sans MS" pitchFamily="66"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err="1">
                          <a:ln>
                            <a:noFill/>
                          </a:ln>
                          <a:solidFill>
                            <a:schemeClr val="tx1"/>
                          </a:solidFill>
                          <a:effectLst/>
                          <a:latin typeface="Comic Sans MS" pitchFamily="66" charset="0"/>
                          <a:ea typeface="宋体" pitchFamily="2" charset="-122"/>
                        </a:rPr>
                        <a:t>Callee</a:t>
                      </a:r>
                      <a:br>
                        <a:rPr kumimoji="0" lang="en-US" altLang="zh-CN" sz="2400" b="0" i="0" u="none" strike="noStrike" cap="none" normalizeH="0" baseline="0" dirty="0">
                          <a:ln>
                            <a:noFill/>
                          </a:ln>
                          <a:solidFill>
                            <a:schemeClr val="tx1"/>
                          </a:solidFill>
                          <a:effectLst/>
                          <a:latin typeface="Comic Sans MS" pitchFamily="66" charset="0"/>
                          <a:ea typeface="宋体" pitchFamily="2" charset="-122"/>
                        </a:rPr>
                      </a:br>
                      <a:r>
                        <a:rPr kumimoji="0" lang="en-US" altLang="zh-CN" sz="2400" b="0" i="0" u="none" strike="noStrike" cap="none" normalizeH="0" baseline="0" dirty="0">
                          <a:ln>
                            <a:noFill/>
                          </a:ln>
                          <a:solidFill>
                            <a:schemeClr val="tx1"/>
                          </a:solidFill>
                          <a:effectLst/>
                          <a:latin typeface="Comic Sans MS" pitchFamily="66" charset="0"/>
                          <a:ea typeface="宋体" pitchFamily="2" charset="-122"/>
                        </a:rPr>
                        <a:t>Frame</a:t>
                      </a:r>
                      <a:endParaRPr kumimoji="0" lang="zh-CN" altLang="en-US" sz="2400" b="0" i="0" u="none" strike="noStrike" cap="none" normalizeH="0" baseline="0" dirty="0">
                        <a:ln>
                          <a:noFill/>
                        </a:ln>
                        <a:solidFill>
                          <a:schemeClr val="tx1"/>
                        </a:solidFill>
                        <a:effectLst/>
                        <a:latin typeface="Comic Sans MS" pitchFamily="66"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4320" name="Rectangle 16"/>
          <p:cNvSpPr>
            <a:spLocks noChangeArrowheads="1"/>
          </p:cNvSpPr>
          <p:nvPr/>
        </p:nvSpPr>
        <p:spPr bwMode="auto">
          <a:xfrm>
            <a:off x="6842125" y="3751263"/>
            <a:ext cx="1660525" cy="1520825"/>
          </a:xfrm>
          <a:prstGeom prst="rect">
            <a:avLst/>
          </a:prstGeom>
          <a:solidFill>
            <a:srgbClr val="FFCCFF">
              <a:alpha val="30196"/>
            </a:srgbClr>
          </a:solidFill>
          <a:ln w="38100">
            <a:solidFill>
              <a:srgbClr val="0000FF"/>
            </a:solidFill>
            <a:round/>
            <a:headEnd/>
            <a:tailEnd type="triangle" w="med" len="med"/>
          </a:ln>
        </p:spPr>
        <p:txBody>
          <a:bodyPr/>
          <a:lstStyle>
            <a:lvl1pPr marL="342900" indent="-342900">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buFontTx/>
              <a:buNone/>
            </a:pPr>
            <a:endParaRPr lang="zh-CN" altLang="en-US" sz="1800" b="0">
              <a:latin typeface="Arial" charset="0"/>
              <a:ea typeface="宋体" charset="-122"/>
            </a:endParaRPr>
          </a:p>
        </p:txBody>
      </p:sp>
      <p:cxnSp>
        <p:nvCxnSpPr>
          <p:cNvPr id="3" name="直接箭头连接符 2"/>
          <p:cNvCxnSpPr/>
          <p:nvPr/>
        </p:nvCxnSpPr>
        <p:spPr>
          <a:xfrm>
            <a:off x="6300788" y="3351213"/>
            <a:ext cx="514350" cy="1762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322" name="文本框 6"/>
          <p:cNvSpPr txBox="1">
            <a:spLocks noChangeArrowheads="1"/>
          </p:cNvSpPr>
          <p:nvPr/>
        </p:nvSpPr>
        <p:spPr bwMode="auto">
          <a:xfrm>
            <a:off x="3552998" y="1690688"/>
            <a:ext cx="3323258" cy="1751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40000"/>
              </a:lnSpc>
              <a:spcBef>
                <a:spcPct val="20000"/>
              </a:spcBef>
            </a:pPr>
            <a:r>
              <a:rPr lang="zh-CN" altLang="en-US" sz="2000" b="1" dirty="0">
                <a:solidFill>
                  <a:srgbClr val="FF0000"/>
                </a:solidFill>
                <a:latin typeface="华文细黑" panose="02010600040101010101" pitchFamily="2" charset="-122"/>
                <a:ea typeface="华文细黑" panose="02010600040101010101" pitchFamily="2" charset="-122"/>
              </a:rPr>
              <a:t>压完参数后，最后将返回地址压入栈内。这时调用程序的任务完成，决定权从调用程序给了被调用程序。</a:t>
            </a:r>
          </a:p>
        </p:txBody>
      </p:sp>
      <p:sp>
        <p:nvSpPr>
          <p:cNvPr id="22" name="Rectangle 2">
            <a:extLst>
              <a:ext uri="{FF2B5EF4-FFF2-40B4-BE49-F238E27FC236}">
                <a16:creationId xmlns:a16="http://schemas.microsoft.com/office/drawing/2014/main" id="{940662AC-6F0C-42B9-9ED9-A4BB79A3F7F7}"/>
              </a:ext>
            </a:extLst>
          </p:cNvPr>
          <p:cNvSpPr>
            <a:spLocks noGrp="1" noChangeArrowheads="1"/>
          </p:cNvSpPr>
          <p:nvPr>
            <p:ph type="title"/>
          </p:nvPr>
        </p:nvSpPr>
        <p:spPr>
          <a:xfrm>
            <a:off x="2170113" y="115888"/>
            <a:ext cx="5210175" cy="433387"/>
          </a:xfrm>
        </p:spPr>
        <p:txBody>
          <a:bodyPr anchor="t">
            <a:spAutoFit/>
          </a:bodyPr>
          <a:lstStyle/>
          <a:p>
            <a:pPr eaLnBrk="1" hangingPunct="1">
              <a:buFont typeface="Wingdings" charset="2"/>
              <a:buChar char="Ø"/>
            </a:pPr>
            <a:r>
              <a:rPr lang="zh-CN" altLang="en-US" sz="2800" dirty="0">
                <a:solidFill>
                  <a:srgbClr val="A50021"/>
                </a:solidFill>
                <a:ea typeface="微软雅黑" charset="-122"/>
              </a:rPr>
              <a:t>传递参数</a:t>
            </a:r>
            <a:endParaRPr lang="en-US" altLang="zh-CN" sz="2800" dirty="0">
              <a:solidFill>
                <a:srgbClr val="A50021"/>
              </a:solidFill>
              <a:ea typeface="微软雅黑" charset="-122"/>
            </a:endParaRPr>
          </a:p>
        </p:txBody>
      </p:sp>
    </p:spTree>
    <p:extLst>
      <p:ext uri="{BB962C8B-B14F-4D97-AF65-F5344CB8AC3E}">
        <p14:creationId xmlns:p14="http://schemas.microsoft.com/office/powerpoint/2010/main" val="35746585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Group 28"/>
          <p:cNvGraphicFramePr>
            <a:graphicFrameLocks noGrp="1"/>
          </p:cNvGraphicFramePr>
          <p:nvPr/>
        </p:nvGraphicFramePr>
        <p:xfrm>
          <a:off x="6826250" y="3762375"/>
          <a:ext cx="1660525" cy="396875"/>
        </p:xfrm>
        <a:graphic>
          <a:graphicData uri="http://schemas.openxmlformats.org/drawingml/2006/table">
            <a:tbl>
              <a:tblPr/>
              <a:tblGrid>
                <a:gridCol w="1660525">
                  <a:extLst>
                    <a:ext uri="{9D8B030D-6E8A-4147-A177-3AD203B41FA5}">
                      <a16:colId xmlns:a16="http://schemas.microsoft.com/office/drawing/2014/main" val="20000"/>
                    </a:ext>
                  </a:extLst>
                </a:gridCol>
              </a:tblGrid>
              <a:tr h="3968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rPr>
                        <a:t>old %</a:t>
                      </a:r>
                      <a:r>
                        <a:rPr kumimoji="0" lang="en-US" altLang="zh-CN" sz="2000" b="0" i="0" u="none" strike="noStrike" cap="none" normalizeH="0" baseline="0" dirty="0" err="1">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rPr>
                        <a:t>ebp</a:t>
                      </a:r>
                      <a:endParaRPr kumimoji="0" lang="zh-CN"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endParaRP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bl>
          </a:graphicData>
        </a:graphic>
      </p:graphicFrame>
      <p:graphicFrame>
        <p:nvGraphicFramePr>
          <p:cNvPr id="29" name="Group 28"/>
          <p:cNvGraphicFramePr>
            <a:graphicFrameLocks noGrp="1"/>
          </p:cNvGraphicFramePr>
          <p:nvPr/>
        </p:nvGraphicFramePr>
        <p:xfrm>
          <a:off x="6826250" y="2984500"/>
          <a:ext cx="1660525" cy="396875"/>
        </p:xfrm>
        <a:graphic>
          <a:graphicData uri="http://schemas.openxmlformats.org/drawingml/2006/table">
            <a:tbl>
              <a:tblPr/>
              <a:tblGrid>
                <a:gridCol w="1660525">
                  <a:extLst>
                    <a:ext uri="{9D8B030D-6E8A-4147-A177-3AD203B41FA5}">
                      <a16:colId xmlns:a16="http://schemas.microsoft.com/office/drawing/2014/main" val="20000"/>
                    </a:ext>
                  </a:extLst>
                </a:gridCol>
              </a:tblGrid>
              <a:tr h="3968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rPr>
                        <a:t>argument 1</a:t>
                      </a:r>
                      <a:endParaRPr kumimoji="0" lang="zh-CN"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endParaRP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bl>
          </a:graphicData>
        </a:graphic>
      </p:graphicFrame>
      <p:graphicFrame>
        <p:nvGraphicFramePr>
          <p:cNvPr id="30" name="Group 28"/>
          <p:cNvGraphicFramePr>
            <a:graphicFrameLocks noGrp="1"/>
          </p:cNvGraphicFramePr>
          <p:nvPr/>
        </p:nvGraphicFramePr>
        <p:xfrm>
          <a:off x="6826250" y="2603500"/>
          <a:ext cx="1660525" cy="396875"/>
        </p:xfrm>
        <a:graphic>
          <a:graphicData uri="http://schemas.openxmlformats.org/drawingml/2006/table">
            <a:tbl>
              <a:tblPr/>
              <a:tblGrid>
                <a:gridCol w="1660525">
                  <a:extLst>
                    <a:ext uri="{9D8B030D-6E8A-4147-A177-3AD203B41FA5}">
                      <a16:colId xmlns:a16="http://schemas.microsoft.com/office/drawing/2014/main" val="20000"/>
                    </a:ext>
                  </a:extLst>
                </a:gridCol>
              </a:tblGrid>
              <a:tr h="3968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rPr>
                        <a:t>. . . . . .</a:t>
                      </a:r>
                      <a:endParaRPr kumimoji="0" lang="zh-CN"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endParaRP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bl>
          </a:graphicData>
        </a:graphic>
      </p:graphicFrame>
      <p:graphicFrame>
        <p:nvGraphicFramePr>
          <p:cNvPr id="31" name="Group 28"/>
          <p:cNvGraphicFramePr>
            <a:graphicFrameLocks noGrp="1"/>
          </p:cNvGraphicFramePr>
          <p:nvPr/>
        </p:nvGraphicFramePr>
        <p:xfrm>
          <a:off x="6826250" y="2222500"/>
          <a:ext cx="1660525" cy="396875"/>
        </p:xfrm>
        <a:graphic>
          <a:graphicData uri="http://schemas.openxmlformats.org/drawingml/2006/table">
            <a:tbl>
              <a:tblPr/>
              <a:tblGrid>
                <a:gridCol w="1660525">
                  <a:extLst>
                    <a:ext uri="{9D8B030D-6E8A-4147-A177-3AD203B41FA5}">
                      <a16:colId xmlns:a16="http://schemas.microsoft.com/office/drawing/2014/main" val="20000"/>
                    </a:ext>
                  </a:extLst>
                </a:gridCol>
              </a:tblGrid>
              <a:tr h="3968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rPr>
                        <a:t>argument N</a:t>
                      </a:r>
                      <a:endParaRPr kumimoji="0" lang="zh-CN"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endParaRP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bl>
          </a:graphicData>
        </a:graphic>
      </p:graphicFrame>
      <p:sp>
        <p:nvSpPr>
          <p:cNvPr id="32795" name="Rectangle 3"/>
          <p:cNvSpPr>
            <a:spLocks noGrp="1" noChangeArrowheads="1"/>
          </p:cNvSpPr>
          <p:nvPr>
            <p:ph type="body" idx="1"/>
          </p:nvPr>
        </p:nvSpPr>
        <p:spPr>
          <a:xfrm>
            <a:off x="728663" y="1271588"/>
            <a:ext cx="7772400" cy="4800600"/>
          </a:xfrm>
        </p:spPr>
        <p:txBody>
          <a:bodyPr/>
          <a:lstStyle/>
          <a:p>
            <a:pPr marL="0" indent="0">
              <a:lnSpc>
                <a:spcPct val="140000"/>
              </a:lnSpc>
              <a:buFontTx/>
              <a:buNone/>
            </a:pPr>
            <a:r>
              <a:rPr lang="en-US" altLang="zh-CN" sz="2800" dirty="0">
                <a:ea typeface="宋体" charset="-122"/>
              </a:rPr>
              <a:t>push argument N</a:t>
            </a:r>
          </a:p>
          <a:p>
            <a:pPr marL="0" indent="0">
              <a:lnSpc>
                <a:spcPct val="140000"/>
              </a:lnSpc>
              <a:buFontTx/>
              <a:buNone/>
            </a:pPr>
            <a:r>
              <a:rPr lang="en-US" altLang="zh-CN" sz="2800" dirty="0">
                <a:ea typeface="宋体" charset="-122"/>
              </a:rPr>
              <a:t>. . . </a:t>
            </a:r>
          </a:p>
          <a:p>
            <a:pPr marL="0" indent="0">
              <a:lnSpc>
                <a:spcPct val="140000"/>
              </a:lnSpc>
              <a:buFontTx/>
              <a:buNone/>
            </a:pPr>
            <a:r>
              <a:rPr lang="en-US" altLang="zh-CN" sz="2800" dirty="0">
                <a:ea typeface="宋体" charset="-122"/>
              </a:rPr>
              <a:t>push argument 1</a:t>
            </a:r>
          </a:p>
          <a:p>
            <a:pPr marL="0" indent="0">
              <a:lnSpc>
                <a:spcPct val="140000"/>
              </a:lnSpc>
              <a:buFontTx/>
              <a:buNone/>
            </a:pPr>
            <a:r>
              <a:rPr lang="en-US" altLang="zh-CN" sz="2800" dirty="0">
                <a:ea typeface="宋体" charset="-122"/>
              </a:rPr>
              <a:t>call </a:t>
            </a:r>
            <a:r>
              <a:rPr lang="en-US" altLang="zh-CN" sz="2800" dirty="0" err="1">
                <a:ea typeface="宋体" charset="-122"/>
              </a:rPr>
              <a:t>callee</a:t>
            </a:r>
            <a:endParaRPr lang="en-US" altLang="zh-CN" sz="2800" dirty="0">
              <a:ea typeface="宋体" charset="-122"/>
            </a:endParaRPr>
          </a:p>
          <a:p>
            <a:pPr marL="0" indent="0">
              <a:lnSpc>
                <a:spcPct val="140000"/>
              </a:lnSpc>
              <a:buFontTx/>
              <a:buNone/>
            </a:pPr>
            <a:r>
              <a:rPr lang="en-US" altLang="zh-CN" sz="2800" dirty="0">
                <a:ea typeface="宋体" charset="-122"/>
              </a:rPr>
              <a:t>push %</a:t>
            </a:r>
            <a:r>
              <a:rPr lang="en-US" altLang="zh-CN" sz="2800" dirty="0" err="1">
                <a:ea typeface="宋体" charset="-122"/>
              </a:rPr>
              <a:t>ebp</a:t>
            </a:r>
            <a:endParaRPr lang="en-US" altLang="zh-CN" sz="2800" dirty="0">
              <a:ea typeface="宋体" charset="-122"/>
            </a:endParaRPr>
          </a:p>
          <a:p>
            <a:pPr marL="0" indent="0">
              <a:lnSpc>
                <a:spcPct val="140000"/>
              </a:lnSpc>
              <a:buFontTx/>
              <a:buNone/>
            </a:pPr>
            <a:r>
              <a:rPr lang="en-US" altLang="zh-CN" sz="2800" dirty="0" err="1">
                <a:ea typeface="宋体" charset="-122"/>
              </a:rPr>
              <a:t>mov</a:t>
            </a:r>
            <a:r>
              <a:rPr lang="en-US" altLang="zh-CN" sz="2800" dirty="0">
                <a:ea typeface="宋体" charset="-122"/>
              </a:rPr>
              <a:t> %</a:t>
            </a:r>
            <a:r>
              <a:rPr lang="en-US" altLang="zh-CN" sz="2800" dirty="0" err="1">
                <a:ea typeface="宋体" charset="-122"/>
              </a:rPr>
              <a:t>esp</a:t>
            </a:r>
            <a:r>
              <a:rPr lang="en-US" altLang="zh-CN" sz="2800" dirty="0">
                <a:ea typeface="宋体" charset="-122"/>
              </a:rPr>
              <a:t>, %</a:t>
            </a:r>
            <a:r>
              <a:rPr lang="en-US" altLang="zh-CN" sz="2800" dirty="0" err="1">
                <a:ea typeface="宋体" charset="-122"/>
              </a:rPr>
              <a:t>ebp</a:t>
            </a:r>
            <a:r>
              <a:rPr lang="en-US" altLang="zh-CN" sz="2800" dirty="0">
                <a:ea typeface="宋体" charset="-122"/>
              </a:rPr>
              <a:t> </a:t>
            </a:r>
            <a:r>
              <a:rPr lang="en-US" altLang="zh-CN" dirty="0">
                <a:ea typeface="宋体" charset="-122"/>
              </a:rPr>
              <a:t>——</a:t>
            </a:r>
            <a:r>
              <a:rPr lang="zh-CN" altLang="en-US" sz="2800" dirty="0">
                <a:solidFill>
                  <a:srgbClr val="FF0000"/>
                </a:solidFill>
                <a:latin typeface="华文新魏" charset="-122"/>
              </a:rPr>
              <a:t>建立被调用</a:t>
            </a:r>
            <a:endParaRPr lang="en-US" altLang="zh-CN" sz="2800" dirty="0">
              <a:solidFill>
                <a:srgbClr val="FF0000"/>
              </a:solidFill>
              <a:latin typeface="华文新魏" charset="-122"/>
            </a:endParaRPr>
          </a:p>
          <a:p>
            <a:pPr marL="0" indent="0">
              <a:lnSpc>
                <a:spcPct val="100000"/>
              </a:lnSpc>
              <a:spcBef>
                <a:spcPct val="0"/>
              </a:spcBef>
              <a:buFontTx/>
              <a:buNone/>
            </a:pPr>
            <a:r>
              <a:rPr lang="zh-CN" altLang="en-US" sz="2800" dirty="0">
                <a:solidFill>
                  <a:srgbClr val="FF0000"/>
                </a:solidFill>
                <a:latin typeface="华文新魏" charset="-122"/>
              </a:rPr>
              <a:t>程序的帧指针</a:t>
            </a:r>
            <a:endParaRPr lang="en-US" altLang="zh-CN" sz="2800" dirty="0">
              <a:ea typeface="宋体" charset="-122"/>
            </a:endParaRPr>
          </a:p>
          <a:p>
            <a:pPr marL="0" indent="0">
              <a:lnSpc>
                <a:spcPct val="140000"/>
              </a:lnSpc>
              <a:buFontTx/>
              <a:buNone/>
            </a:pPr>
            <a:r>
              <a:rPr lang="en-US" altLang="zh-CN" dirty="0">
                <a:ea typeface="宋体" charset="-122"/>
              </a:rPr>
              <a:t>. . .</a:t>
            </a:r>
          </a:p>
        </p:txBody>
      </p:sp>
      <p:grpSp>
        <p:nvGrpSpPr>
          <p:cNvPr id="56348" name="Group 27"/>
          <p:cNvGrpSpPr>
            <a:grpSpLocks/>
          </p:cNvGrpSpPr>
          <p:nvPr/>
        </p:nvGrpSpPr>
        <p:grpSpPr bwMode="auto">
          <a:xfrm>
            <a:off x="4676775" y="3686175"/>
            <a:ext cx="2149475" cy="461963"/>
            <a:chOff x="3110" y="1078"/>
            <a:chExt cx="1354" cy="291"/>
          </a:xfrm>
        </p:grpSpPr>
        <p:sp>
          <p:nvSpPr>
            <p:cNvPr id="56369" name="Text Box 16"/>
            <p:cNvSpPr txBox="1">
              <a:spLocks noChangeArrowheads="1"/>
            </p:cNvSpPr>
            <p:nvPr/>
          </p:nvSpPr>
          <p:spPr bwMode="auto">
            <a:xfrm>
              <a:off x="3686" y="1078"/>
              <a:ext cx="61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50000"/>
                </a:spcBef>
                <a:buFontTx/>
                <a:buNone/>
              </a:pPr>
              <a:r>
                <a:rPr kumimoji="1" lang="en-US" altLang="zh-CN" sz="2400">
                  <a:solidFill>
                    <a:srgbClr val="0000FF"/>
                  </a:solidFill>
                  <a:ea typeface="宋体" charset="-122"/>
                </a:rPr>
                <a:t>%ebp</a:t>
              </a:r>
            </a:p>
          </p:txBody>
        </p:sp>
        <p:sp>
          <p:nvSpPr>
            <p:cNvPr id="56370" name="Text Box 17"/>
            <p:cNvSpPr txBox="1">
              <a:spLocks noChangeArrowheads="1"/>
            </p:cNvSpPr>
            <p:nvPr/>
          </p:nvSpPr>
          <p:spPr bwMode="auto">
            <a:xfrm>
              <a:off x="3110" y="1078"/>
              <a:ext cx="68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50000"/>
                </a:spcBef>
                <a:buFontTx/>
                <a:buNone/>
              </a:pPr>
              <a:r>
                <a:rPr kumimoji="1" lang="en-US" altLang="zh-CN" sz="2400">
                  <a:solidFill>
                    <a:srgbClr val="0000FF"/>
                  </a:solidFill>
                  <a:ea typeface="宋体" charset="-122"/>
                </a:rPr>
                <a:t>%esp /</a:t>
              </a:r>
            </a:p>
          </p:txBody>
        </p:sp>
        <p:sp>
          <p:nvSpPr>
            <p:cNvPr id="56371" name="Line 18"/>
            <p:cNvSpPr>
              <a:spLocks noChangeShapeType="1"/>
            </p:cNvSpPr>
            <p:nvPr/>
          </p:nvSpPr>
          <p:spPr bwMode="auto">
            <a:xfrm>
              <a:off x="4224" y="1244"/>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graphicFrame>
        <p:nvGraphicFramePr>
          <p:cNvPr id="25" name="Group 28"/>
          <p:cNvGraphicFramePr>
            <a:graphicFrameLocks noGrp="1"/>
          </p:cNvGraphicFramePr>
          <p:nvPr/>
        </p:nvGraphicFramePr>
        <p:xfrm>
          <a:off x="6826250" y="3365500"/>
          <a:ext cx="1660525" cy="396875"/>
        </p:xfrm>
        <a:graphic>
          <a:graphicData uri="http://schemas.openxmlformats.org/drawingml/2006/table">
            <a:tbl>
              <a:tblPr/>
              <a:tblGrid>
                <a:gridCol w="1660525">
                  <a:extLst>
                    <a:ext uri="{9D8B030D-6E8A-4147-A177-3AD203B41FA5}">
                      <a16:colId xmlns:a16="http://schemas.microsoft.com/office/drawing/2014/main" val="20000"/>
                    </a:ext>
                  </a:extLst>
                </a:gridCol>
              </a:tblGrid>
              <a:tr h="3968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err="1">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rPr>
                        <a:t>retaddr</a:t>
                      </a:r>
                      <a:endParaRPr kumimoji="0" lang="zh-CN"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Comic Sans MS" pitchFamily="66" charset="0"/>
                        <a:ea typeface="宋体" pitchFamily="2" charset="-122"/>
                      </a:endParaRP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bl>
          </a:graphicData>
        </a:graphic>
      </p:graphicFrame>
      <p:graphicFrame>
        <p:nvGraphicFramePr>
          <p:cNvPr id="26" name="Group 28"/>
          <p:cNvGraphicFramePr>
            <a:graphicFrameLocks noGrp="1"/>
          </p:cNvGraphicFramePr>
          <p:nvPr/>
        </p:nvGraphicFramePr>
        <p:xfrm>
          <a:off x="6826250" y="1247775"/>
          <a:ext cx="1660525" cy="2514600"/>
        </p:xfrm>
        <a:graphic>
          <a:graphicData uri="http://schemas.openxmlformats.org/drawingml/2006/table">
            <a:tbl>
              <a:tblPr/>
              <a:tblGrid>
                <a:gridCol w="1660525">
                  <a:extLst>
                    <a:ext uri="{9D8B030D-6E8A-4147-A177-3AD203B41FA5}">
                      <a16:colId xmlns:a16="http://schemas.microsoft.com/office/drawing/2014/main" val="20000"/>
                    </a:ext>
                  </a:extLst>
                </a:gridCol>
              </a:tblGrid>
              <a:tr h="2514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zh-CN" sz="100" b="0" i="0" u="none" strike="noStrike" cap="none" normalizeH="0" baseline="0" dirty="0">
                        <a:ln>
                          <a:noFill/>
                        </a:ln>
                        <a:solidFill>
                          <a:schemeClr val="tx1"/>
                        </a:solidFill>
                        <a:effectLst/>
                        <a:latin typeface="Comic Sans MS" pitchFamily="66"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mic Sans MS" pitchFamily="66" charset="0"/>
                          <a:ea typeface="宋体" pitchFamily="2" charset="-122"/>
                        </a:rPr>
                        <a:t>Caller</a:t>
                      </a:r>
                      <a:br>
                        <a:rPr kumimoji="0" lang="en-US" altLang="zh-CN" sz="2400" b="0" i="0" u="none" strike="noStrike" cap="none" normalizeH="0" baseline="0" dirty="0">
                          <a:ln>
                            <a:noFill/>
                          </a:ln>
                          <a:solidFill>
                            <a:schemeClr val="tx1"/>
                          </a:solidFill>
                          <a:effectLst/>
                          <a:latin typeface="Comic Sans MS" pitchFamily="66" charset="0"/>
                          <a:ea typeface="宋体" pitchFamily="2" charset="-122"/>
                        </a:rPr>
                      </a:br>
                      <a:r>
                        <a:rPr kumimoji="0" lang="en-US" altLang="zh-CN" sz="2400" b="0" i="0" u="none" strike="noStrike" cap="none" normalizeH="0" baseline="0" dirty="0">
                          <a:ln>
                            <a:noFill/>
                          </a:ln>
                          <a:solidFill>
                            <a:schemeClr val="tx1"/>
                          </a:solidFill>
                          <a:effectLst/>
                          <a:latin typeface="Comic Sans MS" pitchFamily="66" charset="0"/>
                          <a:ea typeface="宋体" pitchFamily="2" charset="-122"/>
                        </a:rPr>
                        <a:t>Frame</a:t>
                      </a:r>
                      <a:endParaRPr kumimoji="0" lang="zh-CN" altLang="en-US" sz="2400" b="0" i="0" u="none" strike="noStrike" cap="none" normalizeH="0" baseline="0" dirty="0">
                        <a:ln>
                          <a:noFill/>
                        </a:ln>
                        <a:solidFill>
                          <a:schemeClr val="tx1"/>
                        </a:solidFill>
                        <a:effectLst/>
                        <a:latin typeface="Comic Sans MS" pitchFamily="66"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6361" name="Rectangle 26"/>
          <p:cNvSpPr>
            <a:spLocks noChangeArrowheads="1"/>
          </p:cNvSpPr>
          <p:nvPr/>
        </p:nvSpPr>
        <p:spPr bwMode="auto">
          <a:xfrm>
            <a:off x="6826250" y="1247775"/>
            <a:ext cx="1660525" cy="2511425"/>
          </a:xfrm>
          <a:prstGeom prst="rect">
            <a:avLst/>
          </a:prstGeom>
          <a:solidFill>
            <a:srgbClr val="C2FFF0">
              <a:alpha val="30196"/>
            </a:srgbClr>
          </a:solidFill>
          <a:ln w="38100">
            <a:solidFill>
              <a:srgbClr val="0000FF"/>
            </a:solidFill>
            <a:round/>
            <a:headEnd/>
            <a:tailEnd type="triangle" w="med" len="med"/>
          </a:ln>
        </p:spPr>
        <p:txBody>
          <a:bodyPr/>
          <a:lstStyle>
            <a:lvl1pPr marL="342900" indent="-342900">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buFontTx/>
              <a:buNone/>
            </a:pPr>
            <a:endParaRPr lang="zh-CN" altLang="en-US" sz="1800" b="0">
              <a:latin typeface="Arial" charset="0"/>
              <a:ea typeface="宋体" charset="-122"/>
            </a:endParaRPr>
          </a:p>
        </p:txBody>
      </p:sp>
      <p:graphicFrame>
        <p:nvGraphicFramePr>
          <p:cNvPr id="16" name="Group 28"/>
          <p:cNvGraphicFramePr>
            <a:graphicFrameLocks noGrp="1"/>
          </p:cNvGraphicFramePr>
          <p:nvPr/>
        </p:nvGraphicFramePr>
        <p:xfrm>
          <a:off x="6826250" y="3762375"/>
          <a:ext cx="1660525" cy="1524000"/>
        </p:xfrm>
        <a:graphic>
          <a:graphicData uri="http://schemas.openxmlformats.org/drawingml/2006/table">
            <a:tbl>
              <a:tblPr/>
              <a:tblGrid>
                <a:gridCol w="1660525">
                  <a:extLst>
                    <a:ext uri="{9D8B030D-6E8A-4147-A177-3AD203B41FA5}">
                      <a16:colId xmlns:a16="http://schemas.microsoft.com/office/drawing/2014/main" val="20000"/>
                    </a:ext>
                  </a:extLst>
                </a:gridCol>
              </a:tblGrid>
              <a:tr h="1524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zh-CN" sz="1600" b="0" i="0" u="none" strike="noStrike" cap="none" normalizeH="0" baseline="0" dirty="0">
                        <a:ln>
                          <a:noFill/>
                        </a:ln>
                        <a:solidFill>
                          <a:schemeClr val="tx1"/>
                        </a:solidFill>
                        <a:effectLst/>
                        <a:latin typeface="Comic Sans MS" pitchFamily="66" charset="0"/>
                        <a:ea typeface="宋体" pitchFamily="2" charset="-122"/>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zh-CN" sz="1600" b="0" i="0" u="none" strike="noStrike" cap="none" normalizeH="0" baseline="0" dirty="0">
                        <a:ln>
                          <a:noFill/>
                        </a:ln>
                        <a:solidFill>
                          <a:schemeClr val="tx1"/>
                        </a:solidFill>
                        <a:effectLst/>
                        <a:latin typeface="Comic Sans MS" pitchFamily="66"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err="1">
                          <a:ln>
                            <a:noFill/>
                          </a:ln>
                          <a:solidFill>
                            <a:schemeClr val="tx1"/>
                          </a:solidFill>
                          <a:effectLst/>
                          <a:latin typeface="Comic Sans MS" pitchFamily="66" charset="0"/>
                          <a:ea typeface="宋体" pitchFamily="2" charset="-122"/>
                        </a:rPr>
                        <a:t>Callee</a:t>
                      </a:r>
                      <a:br>
                        <a:rPr kumimoji="0" lang="en-US" altLang="zh-CN" sz="2400" b="0" i="0" u="none" strike="noStrike" cap="none" normalizeH="0" baseline="0" dirty="0">
                          <a:ln>
                            <a:noFill/>
                          </a:ln>
                          <a:solidFill>
                            <a:schemeClr val="tx1"/>
                          </a:solidFill>
                          <a:effectLst/>
                          <a:latin typeface="Comic Sans MS" pitchFamily="66" charset="0"/>
                          <a:ea typeface="宋体" pitchFamily="2" charset="-122"/>
                        </a:rPr>
                      </a:br>
                      <a:r>
                        <a:rPr kumimoji="0" lang="en-US" altLang="zh-CN" sz="2400" b="0" i="0" u="none" strike="noStrike" cap="none" normalizeH="0" baseline="0" dirty="0">
                          <a:ln>
                            <a:noFill/>
                          </a:ln>
                          <a:solidFill>
                            <a:schemeClr val="tx1"/>
                          </a:solidFill>
                          <a:effectLst/>
                          <a:latin typeface="Comic Sans MS" pitchFamily="66" charset="0"/>
                          <a:ea typeface="宋体" pitchFamily="2" charset="-122"/>
                        </a:rPr>
                        <a:t>Frame</a:t>
                      </a:r>
                      <a:endParaRPr kumimoji="0" lang="zh-CN" altLang="en-US" sz="2400" b="0" i="0" u="none" strike="noStrike" cap="none" normalizeH="0" baseline="0" dirty="0">
                        <a:ln>
                          <a:noFill/>
                        </a:ln>
                        <a:solidFill>
                          <a:schemeClr val="tx1"/>
                        </a:solidFill>
                        <a:effectLst/>
                        <a:latin typeface="Comic Sans MS" pitchFamily="66"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6368" name="Rectangle 16"/>
          <p:cNvSpPr>
            <a:spLocks noChangeArrowheads="1"/>
          </p:cNvSpPr>
          <p:nvPr/>
        </p:nvSpPr>
        <p:spPr bwMode="auto">
          <a:xfrm>
            <a:off x="6826250" y="3765550"/>
            <a:ext cx="1660525" cy="1520825"/>
          </a:xfrm>
          <a:prstGeom prst="rect">
            <a:avLst/>
          </a:prstGeom>
          <a:solidFill>
            <a:srgbClr val="FFCCFF">
              <a:alpha val="30196"/>
            </a:srgbClr>
          </a:solidFill>
          <a:ln w="38100">
            <a:solidFill>
              <a:srgbClr val="0000FF"/>
            </a:solidFill>
            <a:round/>
            <a:headEnd/>
            <a:tailEnd type="triangle" w="med" len="med"/>
          </a:ln>
        </p:spPr>
        <p:txBody>
          <a:bodyPr/>
          <a:lstStyle>
            <a:lvl1pPr marL="342900" indent="-342900">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buFontTx/>
              <a:buNone/>
            </a:pPr>
            <a:endParaRPr lang="zh-CN" altLang="en-US" sz="1800" b="0">
              <a:latin typeface="Arial" charset="0"/>
              <a:ea typeface="宋体" charset="-122"/>
            </a:endParaRPr>
          </a:p>
        </p:txBody>
      </p:sp>
      <p:sp>
        <p:nvSpPr>
          <p:cNvPr id="19" name="Rectangle 2">
            <a:extLst>
              <a:ext uri="{FF2B5EF4-FFF2-40B4-BE49-F238E27FC236}">
                <a16:creationId xmlns:a16="http://schemas.microsoft.com/office/drawing/2014/main" id="{ED404936-0650-41CF-B67F-CF235A880A3F}"/>
              </a:ext>
            </a:extLst>
          </p:cNvPr>
          <p:cNvSpPr>
            <a:spLocks noGrp="1" noChangeArrowheads="1"/>
          </p:cNvSpPr>
          <p:nvPr>
            <p:ph type="title"/>
          </p:nvPr>
        </p:nvSpPr>
        <p:spPr>
          <a:xfrm>
            <a:off x="2170113" y="115888"/>
            <a:ext cx="5210175" cy="433387"/>
          </a:xfrm>
        </p:spPr>
        <p:txBody>
          <a:bodyPr anchor="t">
            <a:spAutoFit/>
          </a:bodyPr>
          <a:lstStyle/>
          <a:p>
            <a:pPr eaLnBrk="1" hangingPunct="1">
              <a:buFont typeface="Wingdings" charset="2"/>
              <a:buChar char="Ø"/>
            </a:pPr>
            <a:r>
              <a:rPr lang="zh-CN" altLang="en-US" sz="2800" dirty="0">
                <a:solidFill>
                  <a:srgbClr val="A50021"/>
                </a:solidFill>
                <a:ea typeface="微软雅黑" charset="-122"/>
              </a:rPr>
              <a:t>传递参数</a:t>
            </a:r>
            <a:endParaRPr lang="en-US" altLang="zh-CN" sz="2800" dirty="0">
              <a:solidFill>
                <a:srgbClr val="A50021"/>
              </a:solidFill>
              <a:ea typeface="微软雅黑" charset="-122"/>
            </a:endParaRPr>
          </a:p>
        </p:txBody>
      </p:sp>
    </p:spTree>
    <p:extLst>
      <p:ext uri="{BB962C8B-B14F-4D97-AF65-F5344CB8AC3E}">
        <p14:creationId xmlns:p14="http://schemas.microsoft.com/office/powerpoint/2010/main" val="2222296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4427538" y="2055813"/>
            <a:ext cx="4608512" cy="4108450"/>
            <a:chOff x="2927" y="709"/>
            <a:chExt cx="2698" cy="2413"/>
          </a:xfrm>
        </p:grpSpPr>
        <p:pic>
          <p:nvPicPr>
            <p:cNvPr id="624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7" y="709"/>
              <a:ext cx="2686" cy="2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0" name="Text Box 7"/>
            <p:cNvSpPr txBox="1">
              <a:spLocks noChangeArrowheads="1"/>
            </p:cNvSpPr>
            <p:nvPr/>
          </p:nvSpPr>
          <p:spPr bwMode="auto">
            <a:xfrm>
              <a:off x="3149" y="2830"/>
              <a:ext cx="2476"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0"/>
                </a:spcBef>
                <a:buFontTx/>
                <a:buNone/>
              </a:pPr>
              <a:r>
                <a:rPr lang="en-US" altLang="zh-CN" sz="2400">
                  <a:solidFill>
                    <a:srgbClr val="FF0000"/>
                  </a:solidFill>
                </a:rPr>
                <a:t>MIPS</a:t>
              </a:r>
              <a:r>
                <a:rPr lang="zh-CN" altLang="en-US" sz="2400">
                  <a:solidFill>
                    <a:srgbClr val="FF0000"/>
                  </a:solidFill>
                </a:rPr>
                <a:t>程序和数据的内存分配</a:t>
              </a:r>
            </a:p>
          </p:txBody>
        </p:sp>
      </p:grpSp>
      <p:sp>
        <p:nvSpPr>
          <p:cNvPr id="62467" name="Rectangle 2"/>
          <p:cNvSpPr>
            <a:spLocks noGrp="1" noChangeArrowheads="1"/>
          </p:cNvSpPr>
          <p:nvPr>
            <p:ph type="title" idx="4294967295"/>
          </p:nvPr>
        </p:nvSpPr>
        <p:spPr>
          <a:xfrm>
            <a:off x="179512" y="79796"/>
            <a:ext cx="8642350" cy="523220"/>
          </a:xfrm>
          <a:prstGeom prst="rect">
            <a:avLst/>
          </a:prstGeom>
        </p:spPr>
        <p:txBody>
          <a:bodyPr anchor="t">
            <a:spAutoFit/>
          </a:bodyPr>
          <a:lstStyle/>
          <a:p>
            <a:pPr eaLnBrk="1" hangingPunct="1">
              <a:buFont typeface="Wingdings" charset="2"/>
              <a:buChar char="Ø"/>
            </a:pPr>
            <a:r>
              <a:rPr lang="zh-CN" altLang="en-US" sz="2800" dirty="0">
                <a:solidFill>
                  <a:srgbClr val="A50021"/>
                </a:solidFill>
                <a:ea typeface="微软雅黑" charset="-122"/>
              </a:rPr>
              <a:t>堆中为新数据分配空间</a:t>
            </a:r>
            <a:endParaRPr lang="en-US" altLang="zh-CN" sz="2800" dirty="0">
              <a:solidFill>
                <a:srgbClr val="A50021"/>
              </a:solidFill>
              <a:ea typeface="微软雅黑" charset="-122"/>
            </a:endParaRPr>
          </a:p>
        </p:txBody>
      </p:sp>
      <p:sp>
        <p:nvSpPr>
          <p:cNvPr id="140291" name="Rectangle 3"/>
          <p:cNvSpPr>
            <a:spLocks noGrp="1" noChangeArrowheads="1"/>
          </p:cNvSpPr>
          <p:nvPr>
            <p:ph type="body" idx="4294967295"/>
          </p:nvPr>
        </p:nvSpPr>
        <p:spPr>
          <a:xfrm>
            <a:off x="323528" y="691803"/>
            <a:ext cx="8501062" cy="4897437"/>
          </a:xfrm>
          <a:prstGeom prst="rect">
            <a:avLst/>
          </a:prstGeom>
        </p:spPr>
        <p:txBody>
          <a:bodyPr lIns="91440" rIns="91440"/>
          <a:lstStyle/>
          <a:p>
            <a:pPr marL="361950" indent="-361950" eaLnBrk="1" hangingPunct="1">
              <a:lnSpc>
                <a:spcPct val="100000"/>
              </a:lnSpc>
              <a:spcBef>
                <a:spcPts val="300"/>
              </a:spcBef>
            </a:pPr>
            <a:r>
              <a:rPr lang="en-US" altLang="zh-CN" dirty="0">
                <a:latin typeface="STXinwei" charset="-122"/>
                <a:ea typeface="STXinwei" charset="-122"/>
                <a:cs typeface="STXinwei" charset="-122"/>
              </a:rPr>
              <a:t>C</a:t>
            </a:r>
            <a:r>
              <a:rPr lang="zh-CN" altLang="en-US" dirty="0">
                <a:latin typeface="STXinwei" charset="-122"/>
                <a:ea typeface="STXinwei" charset="-122"/>
                <a:cs typeface="STXinwei" charset="-122"/>
              </a:rPr>
              <a:t>程序员需在内存中保存静态变量、局部变量和动态数据结构</a:t>
            </a:r>
          </a:p>
          <a:p>
            <a:pPr marL="625475" lvl="1" indent="-266700" eaLnBrk="1" hangingPunct="1">
              <a:lnSpc>
                <a:spcPct val="100000"/>
              </a:lnSpc>
              <a:spcBef>
                <a:spcPts val="300"/>
              </a:spcBef>
            </a:pPr>
            <a:r>
              <a:rPr lang="zh-CN" altLang="en-US" dirty="0">
                <a:latin typeface="STXinwei" charset="-122"/>
                <a:ea typeface="STXinwei" charset="-122"/>
                <a:cs typeface="STXinwei" charset="-122"/>
              </a:rPr>
              <a:t>静态数据段</a:t>
            </a:r>
            <a:r>
              <a:rPr lang="en-US" altLang="zh-CN" dirty="0">
                <a:latin typeface="STXinwei" charset="-122"/>
                <a:ea typeface="STXinwei" charset="-122"/>
                <a:cs typeface="STXinwei" charset="-122"/>
              </a:rPr>
              <a:t>(</a:t>
            </a:r>
            <a:r>
              <a:rPr lang="zh-CN" altLang="en-US" dirty="0">
                <a:latin typeface="STXinwei" charset="-122"/>
                <a:ea typeface="STXinwei" charset="-122"/>
                <a:cs typeface="STXinwei" charset="-122"/>
              </a:rPr>
              <a:t>全局数据区</a:t>
            </a:r>
            <a:r>
              <a:rPr lang="en-US" altLang="zh-CN" dirty="0">
                <a:latin typeface="STXinwei" charset="-122"/>
                <a:ea typeface="STXinwei" charset="-122"/>
                <a:cs typeface="STXinwei" charset="-122"/>
              </a:rPr>
              <a:t>)</a:t>
            </a:r>
            <a:r>
              <a:rPr lang="zh-CN" altLang="en-US" dirty="0">
                <a:latin typeface="STXinwei" charset="-122"/>
                <a:ea typeface="STXinwei" charset="-122"/>
                <a:cs typeface="STXinwei" charset="-122"/>
              </a:rPr>
              <a:t>：用于存储常量和其他静态变量的空间</a:t>
            </a:r>
            <a:endParaRPr lang="en-US" altLang="zh-CN" dirty="0">
              <a:latin typeface="STXinwei" charset="-122"/>
              <a:ea typeface="STXinwei" charset="-122"/>
              <a:cs typeface="STXinwei" charset="-122"/>
            </a:endParaRPr>
          </a:p>
          <a:p>
            <a:pPr marL="984250" lvl="2" indent="-260350" eaLnBrk="1" hangingPunct="1">
              <a:lnSpc>
                <a:spcPct val="100000"/>
              </a:lnSpc>
              <a:spcBef>
                <a:spcPts val="300"/>
              </a:spcBef>
            </a:pPr>
            <a:r>
              <a:rPr lang="zh-CN" altLang="en-US" dirty="0">
                <a:latin typeface="STXinwei" charset="-122"/>
                <a:ea typeface="STXinwei" charset="-122"/>
                <a:cs typeface="STXinwei" charset="-122"/>
              </a:rPr>
              <a:t>数组通常具有固定长度，</a:t>
            </a:r>
            <a:endParaRPr lang="en-US" altLang="zh-CN" dirty="0">
              <a:latin typeface="STXinwei" charset="-122"/>
              <a:ea typeface="STXinwei" charset="-122"/>
              <a:cs typeface="STXinwei" charset="-122"/>
            </a:endParaRPr>
          </a:p>
          <a:p>
            <a:pPr marL="984250" lvl="2" indent="-260350" eaLnBrk="1" hangingPunct="1">
              <a:lnSpc>
                <a:spcPct val="100000"/>
              </a:lnSpc>
              <a:spcBef>
                <a:spcPts val="300"/>
              </a:spcBef>
              <a:buFont typeface="Wingdings" charset="2"/>
              <a:buNone/>
            </a:pPr>
            <a:r>
              <a:rPr lang="zh-CN" altLang="en-US" dirty="0">
                <a:latin typeface="STXinwei" charset="-122"/>
                <a:ea typeface="STXinwei" charset="-122"/>
                <a:cs typeface="STXinwei" charset="-122"/>
              </a:rPr>
              <a:t>与静态数据段有很好的匹配</a:t>
            </a:r>
          </a:p>
          <a:p>
            <a:pPr marL="625475" lvl="1" indent="-266700" eaLnBrk="1" hangingPunct="1">
              <a:lnSpc>
                <a:spcPct val="100000"/>
              </a:lnSpc>
              <a:spcBef>
                <a:spcPts val="300"/>
              </a:spcBef>
            </a:pPr>
            <a:r>
              <a:rPr lang="zh-CN" altLang="en-US" dirty="0">
                <a:solidFill>
                  <a:srgbClr val="FF0000"/>
                </a:solidFill>
                <a:latin typeface="STXinwei" charset="-122"/>
                <a:ea typeface="STXinwei" charset="-122"/>
                <a:cs typeface="STXinwei" charset="-122"/>
              </a:rPr>
              <a:t>动态数据结构对应的</a:t>
            </a:r>
            <a:endParaRPr lang="en-US" altLang="zh-CN" dirty="0">
              <a:solidFill>
                <a:srgbClr val="FF0000"/>
              </a:solidFill>
              <a:latin typeface="STXinwei" charset="-122"/>
              <a:ea typeface="STXinwei" charset="-122"/>
              <a:cs typeface="STXinwei" charset="-122"/>
            </a:endParaRPr>
          </a:p>
          <a:p>
            <a:pPr marL="625475" lvl="1" indent="-266700" eaLnBrk="1" hangingPunct="1">
              <a:lnSpc>
                <a:spcPct val="100000"/>
              </a:lnSpc>
              <a:spcBef>
                <a:spcPts val="300"/>
              </a:spcBef>
              <a:buFont typeface="Wingdings" charset="2"/>
              <a:buNone/>
            </a:pPr>
            <a:r>
              <a:rPr lang="zh-CN" altLang="en-US" dirty="0">
                <a:solidFill>
                  <a:srgbClr val="FF0000"/>
                </a:solidFill>
                <a:latin typeface="STXinwei" charset="-122"/>
                <a:ea typeface="STXinwei" charset="-122"/>
                <a:cs typeface="STXinwei" charset="-122"/>
              </a:rPr>
              <a:t>段称为堆</a:t>
            </a:r>
            <a:r>
              <a:rPr lang="en-US" altLang="zh-CN" dirty="0">
                <a:solidFill>
                  <a:srgbClr val="FF0000"/>
                </a:solidFill>
                <a:latin typeface="STXinwei" charset="-122"/>
                <a:ea typeface="STXinwei" charset="-122"/>
                <a:cs typeface="STXinwei" charset="-122"/>
              </a:rPr>
              <a:t>(heap)</a:t>
            </a:r>
            <a:endParaRPr lang="en-US" altLang="zh-CN" dirty="0">
              <a:latin typeface="STXinwei" charset="-122"/>
              <a:ea typeface="STXinwei" charset="-122"/>
              <a:cs typeface="STXinwei" charset="-122"/>
            </a:endParaRPr>
          </a:p>
          <a:p>
            <a:pPr marL="984250" lvl="2" indent="-260350" eaLnBrk="1" hangingPunct="1">
              <a:lnSpc>
                <a:spcPct val="100000"/>
              </a:lnSpc>
              <a:spcBef>
                <a:spcPts val="300"/>
              </a:spcBef>
            </a:pPr>
            <a:r>
              <a:rPr lang="zh-CN" altLang="en-US" dirty="0">
                <a:solidFill>
                  <a:srgbClr val="0000FF"/>
                </a:solidFill>
                <a:latin typeface="STXinwei" charset="-122"/>
                <a:ea typeface="STXinwei" charset="-122"/>
                <a:cs typeface="STXinwei" charset="-122"/>
              </a:rPr>
              <a:t>类似链表的数据结构，通常</a:t>
            </a:r>
            <a:endParaRPr lang="en-US" altLang="zh-CN" dirty="0">
              <a:solidFill>
                <a:srgbClr val="0000FF"/>
              </a:solidFill>
              <a:latin typeface="STXinwei" charset="-122"/>
              <a:ea typeface="STXinwei" charset="-122"/>
              <a:cs typeface="STXinwei" charset="-122"/>
            </a:endParaRPr>
          </a:p>
          <a:p>
            <a:pPr marL="984250" lvl="2" indent="-260350" eaLnBrk="1" hangingPunct="1">
              <a:lnSpc>
                <a:spcPct val="100000"/>
              </a:lnSpc>
              <a:spcBef>
                <a:spcPts val="300"/>
              </a:spcBef>
              <a:buFont typeface="Wingdings" charset="2"/>
              <a:buNone/>
            </a:pPr>
            <a:r>
              <a:rPr lang="zh-CN" altLang="en-US" dirty="0">
                <a:solidFill>
                  <a:srgbClr val="0000FF"/>
                </a:solidFill>
                <a:latin typeface="STXinwei" charset="-122"/>
                <a:ea typeface="STXinwei" charset="-122"/>
                <a:cs typeface="STXinwei" charset="-122"/>
              </a:rPr>
              <a:t>随着生命期增长和缩短</a:t>
            </a:r>
            <a:endParaRPr lang="en-US" altLang="zh-CN" dirty="0">
              <a:solidFill>
                <a:srgbClr val="0000FF"/>
              </a:solidFill>
              <a:latin typeface="STXinwei" charset="-122"/>
              <a:ea typeface="STXinwei" charset="-122"/>
              <a:cs typeface="STXinwei" charset="-122"/>
            </a:endParaRPr>
          </a:p>
          <a:p>
            <a:pPr marL="984250" lvl="2" indent="-260350" eaLnBrk="1" hangingPunct="1">
              <a:lnSpc>
                <a:spcPct val="100000"/>
              </a:lnSpc>
              <a:spcBef>
                <a:spcPts val="300"/>
              </a:spcBef>
            </a:pPr>
            <a:r>
              <a:rPr lang="zh-CN" altLang="en-US" dirty="0">
                <a:latin typeface="STXinwei" charset="-122"/>
                <a:ea typeface="STXinwei" charset="-122"/>
                <a:cs typeface="STXinwei" charset="-122"/>
              </a:rPr>
              <a:t>向上增长至</a:t>
            </a:r>
            <a:r>
              <a:rPr lang="zh-CN" altLang="en-US" dirty="0">
                <a:solidFill>
                  <a:srgbClr val="FF0000"/>
                </a:solidFill>
                <a:latin typeface="STXinwei" charset="-122"/>
                <a:ea typeface="STXinwei" charset="-122"/>
                <a:cs typeface="STXinwei" charset="-122"/>
              </a:rPr>
              <a:t>栈</a:t>
            </a:r>
            <a:endParaRPr lang="en-US" altLang="zh-CN" dirty="0">
              <a:solidFill>
                <a:srgbClr val="FF0000"/>
              </a:solidFill>
              <a:latin typeface="STXinwei" charset="-122"/>
              <a:ea typeface="STXinwei" charset="-122"/>
              <a:cs typeface="STXinwei" charset="-122"/>
            </a:endParaRPr>
          </a:p>
          <a:p>
            <a:pPr marL="625475" lvl="1" indent="-266700" eaLnBrk="1" hangingPunct="1">
              <a:lnSpc>
                <a:spcPct val="100000"/>
              </a:lnSpc>
              <a:spcBef>
                <a:spcPts val="300"/>
              </a:spcBef>
            </a:pPr>
            <a:r>
              <a:rPr lang="zh-CN" altLang="en-US" dirty="0">
                <a:solidFill>
                  <a:srgbClr val="FF0000"/>
                </a:solidFill>
                <a:latin typeface="STXinwei" charset="-122"/>
                <a:ea typeface="STXinwei" charset="-122"/>
                <a:cs typeface="STXinwei" charset="-122"/>
              </a:rPr>
              <a:t>栈</a:t>
            </a:r>
            <a:r>
              <a:rPr lang="zh-CN" altLang="en-US" dirty="0">
                <a:latin typeface="STXinwei" charset="-122"/>
                <a:ea typeface="STXinwei" charset="-122"/>
                <a:cs typeface="STXinwei" charset="-122"/>
              </a:rPr>
              <a:t>用于存放局部变量</a:t>
            </a:r>
            <a:endParaRPr lang="en-US" altLang="zh-CN" dirty="0">
              <a:latin typeface="STXinwei" charset="-122"/>
              <a:ea typeface="STXinwei" charset="-122"/>
              <a:cs typeface="STXinwei" charset="-122"/>
            </a:endParaRPr>
          </a:p>
          <a:p>
            <a:pPr marL="984250" lvl="2" indent="-260350" eaLnBrk="1" hangingPunct="1">
              <a:lnSpc>
                <a:spcPct val="100000"/>
              </a:lnSpc>
              <a:spcBef>
                <a:spcPts val="300"/>
              </a:spcBef>
            </a:pPr>
            <a:r>
              <a:rPr lang="zh-CN" altLang="en-US" dirty="0">
                <a:latin typeface="STXinwei" charset="-122"/>
                <a:ea typeface="STXinwei" charset="-122"/>
                <a:cs typeface="STXinwei" charset="-122"/>
              </a:rPr>
              <a:t>向下增长至</a:t>
            </a:r>
            <a:r>
              <a:rPr lang="zh-CN" altLang="en-US" dirty="0">
                <a:solidFill>
                  <a:srgbClr val="FF0000"/>
                </a:solidFill>
                <a:latin typeface="STXinwei" charset="-122"/>
                <a:ea typeface="STXinwei" charset="-122"/>
                <a:cs typeface="STXinwei" charset="-122"/>
              </a:rPr>
              <a:t>堆</a:t>
            </a:r>
            <a:endParaRPr lang="en-US" altLang="zh-CN" dirty="0">
              <a:solidFill>
                <a:srgbClr val="FF0000"/>
              </a:solidFill>
              <a:latin typeface="STXinwei" charset="-122"/>
              <a:ea typeface="STXinwei" charset="-122"/>
              <a:cs typeface="STXinwei" charset="-122"/>
            </a:endParaRPr>
          </a:p>
          <a:p>
            <a:pPr marL="984250" lvl="2" indent="-260350" eaLnBrk="1" hangingPunct="1">
              <a:lnSpc>
                <a:spcPct val="100000"/>
              </a:lnSpc>
              <a:spcBef>
                <a:spcPts val="300"/>
              </a:spcBef>
              <a:buFont typeface="Wingdings" charset="2"/>
              <a:buNone/>
            </a:pPr>
            <a:endParaRPr lang="en-US" altLang="zh-CN" dirty="0">
              <a:solidFill>
                <a:srgbClr val="FF0000"/>
              </a:solidFill>
              <a:latin typeface="STXinwei" charset="-122"/>
              <a:ea typeface="STXinwei" charset="-122"/>
              <a:cs typeface="STXinwei" charset="-122"/>
            </a:endParaRPr>
          </a:p>
        </p:txBody>
      </p:sp>
    </p:spTree>
    <p:extLst>
      <p:ext uri="{BB962C8B-B14F-4D97-AF65-F5344CB8AC3E}">
        <p14:creationId xmlns:p14="http://schemas.microsoft.com/office/powerpoint/2010/main" val="8760868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4770438" y="2994025"/>
            <a:ext cx="4373562" cy="3705225"/>
            <a:chOff x="2927" y="709"/>
            <a:chExt cx="2686" cy="2344"/>
          </a:xfrm>
        </p:grpSpPr>
        <p:pic>
          <p:nvPicPr>
            <p:cNvPr id="645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7" y="709"/>
              <a:ext cx="2686" cy="2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8" name="Text Box 7"/>
            <p:cNvSpPr txBox="1">
              <a:spLocks noChangeArrowheads="1"/>
            </p:cNvSpPr>
            <p:nvPr/>
          </p:nvSpPr>
          <p:spPr bwMode="auto">
            <a:xfrm>
              <a:off x="3027" y="2761"/>
              <a:ext cx="2476"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0"/>
                </a:spcBef>
                <a:buFontTx/>
                <a:buNone/>
              </a:pPr>
              <a:r>
                <a:rPr lang="en-US" altLang="zh-CN" sz="2400">
                  <a:solidFill>
                    <a:srgbClr val="FF0000"/>
                  </a:solidFill>
                </a:rPr>
                <a:t>MIPS</a:t>
              </a:r>
              <a:r>
                <a:rPr lang="zh-CN" altLang="en-US" sz="2400">
                  <a:solidFill>
                    <a:srgbClr val="FF0000"/>
                  </a:solidFill>
                </a:rPr>
                <a:t>程序和数据的内存分配</a:t>
              </a:r>
            </a:p>
          </p:txBody>
        </p:sp>
      </p:grpSp>
      <p:sp>
        <p:nvSpPr>
          <p:cNvPr id="64515" name="Rectangle 2"/>
          <p:cNvSpPr>
            <a:spLocks noGrp="1" noChangeArrowheads="1"/>
          </p:cNvSpPr>
          <p:nvPr>
            <p:ph type="title" idx="4294967295"/>
          </p:nvPr>
        </p:nvSpPr>
        <p:spPr>
          <a:xfrm>
            <a:off x="179512" y="151804"/>
            <a:ext cx="8642350" cy="461665"/>
          </a:xfrm>
          <a:prstGeom prst="rect">
            <a:avLst/>
          </a:prstGeom>
        </p:spPr>
        <p:txBody>
          <a:bodyPr anchor="t">
            <a:spAutoFit/>
          </a:bodyPr>
          <a:lstStyle/>
          <a:p>
            <a:pPr eaLnBrk="1" hangingPunct="1">
              <a:buFont typeface="Wingdings" charset="2"/>
              <a:buChar char="Ø"/>
            </a:pPr>
            <a:r>
              <a:rPr lang="zh-CN" altLang="en-US" sz="2400" dirty="0">
                <a:solidFill>
                  <a:srgbClr val="A50021"/>
                </a:solidFill>
                <a:ea typeface="微软雅黑" charset="-122"/>
              </a:rPr>
              <a:t>堆中为新数据分配空间</a:t>
            </a:r>
            <a:endParaRPr lang="en-US" altLang="zh-CN" sz="2400" dirty="0">
              <a:solidFill>
                <a:srgbClr val="A50021"/>
              </a:solidFill>
              <a:ea typeface="微软雅黑" charset="-122"/>
            </a:endParaRPr>
          </a:p>
        </p:txBody>
      </p:sp>
      <p:sp>
        <p:nvSpPr>
          <p:cNvPr id="140291" name="Rectangle 3"/>
          <p:cNvSpPr>
            <a:spLocks noGrp="1" noChangeArrowheads="1"/>
          </p:cNvSpPr>
          <p:nvPr>
            <p:ph type="body" idx="4294967295"/>
          </p:nvPr>
        </p:nvSpPr>
        <p:spPr>
          <a:xfrm>
            <a:off x="428625" y="746125"/>
            <a:ext cx="8472488" cy="4897438"/>
          </a:xfrm>
          <a:prstGeom prst="rect">
            <a:avLst/>
          </a:prstGeom>
        </p:spPr>
        <p:txBody>
          <a:bodyPr lIns="91440" rIns="91440"/>
          <a:lstStyle/>
          <a:p>
            <a:pPr marL="361950" indent="-361950" eaLnBrk="1" hangingPunct="1">
              <a:lnSpc>
                <a:spcPct val="100000"/>
              </a:lnSpc>
              <a:spcBef>
                <a:spcPts val="300"/>
              </a:spcBef>
            </a:pPr>
            <a:r>
              <a:rPr lang="en-US" altLang="zh-CN" dirty="0">
                <a:latin typeface="STXinwei" charset="-122"/>
                <a:ea typeface="STXinwei" charset="-122"/>
                <a:cs typeface="STXinwei" charset="-122"/>
              </a:rPr>
              <a:t>C</a:t>
            </a:r>
            <a:r>
              <a:rPr lang="zh-CN" altLang="en-US" dirty="0">
                <a:latin typeface="STXinwei" charset="-122"/>
                <a:ea typeface="STXinwei" charset="-122"/>
                <a:cs typeface="STXinwei" charset="-122"/>
              </a:rPr>
              <a:t>语言通过显式的函数调用在</a:t>
            </a:r>
            <a:r>
              <a:rPr lang="zh-CN" altLang="en-US" dirty="0">
                <a:solidFill>
                  <a:srgbClr val="FF0000"/>
                </a:solidFill>
                <a:latin typeface="STXinwei" charset="-122"/>
                <a:ea typeface="STXinwei" charset="-122"/>
                <a:cs typeface="STXinwei" charset="-122"/>
              </a:rPr>
              <a:t>堆</a:t>
            </a:r>
            <a:r>
              <a:rPr lang="zh-CN" altLang="en-US" dirty="0">
                <a:latin typeface="STXinwei" charset="-122"/>
                <a:ea typeface="STXinwei" charset="-122"/>
                <a:cs typeface="STXinwei" charset="-122"/>
              </a:rPr>
              <a:t>上分配和释放空间</a:t>
            </a:r>
          </a:p>
          <a:p>
            <a:pPr marL="625475" lvl="1" indent="-266700" eaLnBrk="1" hangingPunct="1">
              <a:lnSpc>
                <a:spcPct val="100000"/>
              </a:lnSpc>
              <a:spcBef>
                <a:spcPts val="300"/>
              </a:spcBef>
            </a:pPr>
            <a:r>
              <a:rPr lang="en-US" altLang="zh-CN" dirty="0" err="1">
                <a:latin typeface="STXinwei" charset="-122"/>
                <a:ea typeface="STXinwei" charset="-122"/>
                <a:cs typeface="STXinwei" charset="-122"/>
              </a:rPr>
              <a:t>malloc</a:t>
            </a:r>
            <a:r>
              <a:rPr lang="en-US" altLang="zh-CN" dirty="0">
                <a:latin typeface="STXinwei" charset="-122"/>
                <a:ea typeface="STXinwei" charset="-122"/>
                <a:cs typeface="STXinwei" charset="-122"/>
              </a:rPr>
              <a:t> / new</a:t>
            </a:r>
            <a:r>
              <a:rPr lang="zh-CN" altLang="en-US" dirty="0">
                <a:latin typeface="STXinwei" charset="-122"/>
                <a:ea typeface="STXinwei" charset="-122"/>
                <a:cs typeface="STXinwei" charset="-122"/>
              </a:rPr>
              <a:t>：在堆上分配空间并返回指向该空间的指针</a:t>
            </a:r>
          </a:p>
          <a:p>
            <a:pPr marL="625475" lvl="1" indent="-266700" eaLnBrk="1" hangingPunct="1">
              <a:lnSpc>
                <a:spcPct val="100000"/>
              </a:lnSpc>
              <a:spcBef>
                <a:spcPts val="300"/>
              </a:spcBef>
            </a:pPr>
            <a:r>
              <a:rPr lang="en-US" altLang="zh-CN" dirty="0">
                <a:latin typeface="STXinwei" charset="-122"/>
                <a:ea typeface="STXinwei" charset="-122"/>
                <a:cs typeface="STXinwei" charset="-122"/>
              </a:rPr>
              <a:t>free / delete</a:t>
            </a:r>
            <a:r>
              <a:rPr lang="zh-CN" altLang="en-US" dirty="0">
                <a:latin typeface="STXinwei" charset="-122"/>
                <a:ea typeface="STXinwei" charset="-122"/>
                <a:cs typeface="STXinwei" charset="-122"/>
              </a:rPr>
              <a:t>：释放指针所指向的栈空间</a:t>
            </a:r>
          </a:p>
          <a:p>
            <a:pPr marL="625475" lvl="1" indent="-266700" eaLnBrk="1" hangingPunct="1">
              <a:lnSpc>
                <a:spcPct val="100000"/>
              </a:lnSpc>
              <a:spcBef>
                <a:spcPts val="300"/>
              </a:spcBef>
            </a:pPr>
            <a:r>
              <a:rPr lang="zh-CN" altLang="en-US" dirty="0">
                <a:latin typeface="STXinwei" charset="-122"/>
                <a:ea typeface="STXinwei" charset="-122"/>
                <a:cs typeface="STXinwei" charset="-122"/>
              </a:rPr>
              <a:t>内存分配由程序员控制</a:t>
            </a:r>
            <a:endParaRPr lang="en-US" altLang="zh-CN" dirty="0">
              <a:latin typeface="STXinwei" charset="-122"/>
              <a:ea typeface="STXinwei" charset="-122"/>
              <a:cs typeface="STXinwei" charset="-122"/>
            </a:endParaRPr>
          </a:p>
          <a:p>
            <a:pPr marL="625475" lvl="1" indent="-266700" eaLnBrk="1" hangingPunct="1">
              <a:lnSpc>
                <a:spcPct val="100000"/>
              </a:lnSpc>
              <a:spcBef>
                <a:spcPts val="300"/>
              </a:spcBef>
              <a:buFont typeface="Wingdings" charset="2"/>
              <a:buNone/>
            </a:pPr>
            <a:r>
              <a:rPr lang="zh-CN" altLang="en-US" dirty="0">
                <a:latin typeface="STXinwei" charset="-122"/>
                <a:ea typeface="STXinwei" charset="-122"/>
                <a:cs typeface="STXinwei" charset="-122"/>
              </a:rPr>
              <a:t>，可能导致的问题有：</a:t>
            </a:r>
          </a:p>
          <a:p>
            <a:pPr marL="984250" lvl="2" indent="-266700" eaLnBrk="1" hangingPunct="1">
              <a:lnSpc>
                <a:spcPct val="100000"/>
              </a:lnSpc>
              <a:spcBef>
                <a:spcPts val="300"/>
              </a:spcBef>
              <a:buClr>
                <a:schemeClr val="tx2"/>
              </a:buClr>
            </a:pPr>
            <a:r>
              <a:rPr lang="zh-CN" altLang="en-US" dirty="0">
                <a:solidFill>
                  <a:srgbClr val="FF0000"/>
                </a:solidFill>
                <a:latin typeface="STXinwei" charset="-122"/>
                <a:ea typeface="STXinwei" charset="-122"/>
                <a:cs typeface="STXinwei" charset="-122"/>
              </a:rPr>
              <a:t>内存泄漏：</a:t>
            </a:r>
            <a:r>
              <a:rPr lang="zh-CN" altLang="en-US" dirty="0">
                <a:latin typeface="STXinwei" charset="-122"/>
                <a:ea typeface="STXinwei" charset="-122"/>
                <a:cs typeface="STXinwei" charset="-122"/>
              </a:rPr>
              <a:t>忘记释放空间，</a:t>
            </a:r>
            <a:endParaRPr lang="en-US" altLang="zh-CN" dirty="0">
              <a:latin typeface="STXinwei" charset="-122"/>
              <a:ea typeface="STXinwei" charset="-122"/>
              <a:cs typeface="STXinwei" charset="-122"/>
            </a:endParaRPr>
          </a:p>
          <a:p>
            <a:pPr marL="984250" lvl="2" indent="-266700" eaLnBrk="1" hangingPunct="1">
              <a:lnSpc>
                <a:spcPct val="100000"/>
              </a:lnSpc>
              <a:spcBef>
                <a:spcPts val="300"/>
              </a:spcBef>
              <a:buClr>
                <a:schemeClr val="tx2"/>
              </a:buClr>
              <a:buFont typeface="Wingdings" charset="2"/>
              <a:buNone/>
            </a:pPr>
            <a:r>
              <a:rPr lang="zh-CN" altLang="en-US" dirty="0">
                <a:latin typeface="STXinwei" charset="-122"/>
                <a:ea typeface="STXinwei" charset="-122"/>
                <a:cs typeface="STXinwei" charset="-122"/>
              </a:rPr>
              <a:t>逐渐消耗内存使操作系统崩溃</a:t>
            </a:r>
          </a:p>
          <a:p>
            <a:pPr marL="984250" lvl="2" indent="-266700" eaLnBrk="1" hangingPunct="1">
              <a:lnSpc>
                <a:spcPct val="100000"/>
              </a:lnSpc>
              <a:spcBef>
                <a:spcPts val="300"/>
              </a:spcBef>
              <a:buClr>
                <a:schemeClr val="tx2"/>
              </a:buClr>
            </a:pPr>
            <a:r>
              <a:rPr lang="zh-CN" altLang="en-US" dirty="0">
                <a:solidFill>
                  <a:srgbClr val="FF0000"/>
                </a:solidFill>
                <a:latin typeface="STXinwei" charset="-122"/>
                <a:ea typeface="STXinwei" charset="-122"/>
                <a:cs typeface="STXinwei" charset="-122"/>
              </a:rPr>
              <a:t>指针悬浮：</a:t>
            </a:r>
            <a:r>
              <a:rPr lang="zh-CN" altLang="en-US" dirty="0">
                <a:latin typeface="STXinwei" charset="-122"/>
                <a:ea typeface="STXinwei" charset="-122"/>
                <a:cs typeface="STXinwei" charset="-122"/>
              </a:rPr>
              <a:t>忘记初始化指</a:t>
            </a:r>
            <a:endParaRPr lang="en-US" altLang="zh-CN" dirty="0">
              <a:latin typeface="STXinwei" charset="-122"/>
              <a:ea typeface="STXinwei" charset="-122"/>
              <a:cs typeface="STXinwei" charset="-122"/>
            </a:endParaRPr>
          </a:p>
          <a:p>
            <a:pPr marL="984250" lvl="2" indent="-266700" eaLnBrk="1" hangingPunct="1">
              <a:lnSpc>
                <a:spcPct val="100000"/>
              </a:lnSpc>
              <a:spcBef>
                <a:spcPts val="300"/>
              </a:spcBef>
              <a:buClr>
                <a:schemeClr val="tx2"/>
              </a:buClr>
              <a:buFont typeface="Wingdings" charset="2"/>
              <a:buNone/>
            </a:pPr>
            <a:r>
              <a:rPr lang="zh-CN" altLang="en-US" dirty="0">
                <a:latin typeface="STXinwei" charset="-122"/>
                <a:ea typeface="STXinwei" charset="-122"/>
                <a:cs typeface="STXinwei" charset="-122"/>
              </a:rPr>
              <a:t>针或过早释放空间，造成</a:t>
            </a:r>
            <a:endParaRPr lang="en-US" altLang="zh-CN" dirty="0">
              <a:latin typeface="STXinwei" charset="-122"/>
              <a:ea typeface="STXinwei" charset="-122"/>
              <a:cs typeface="STXinwei" charset="-122"/>
            </a:endParaRPr>
          </a:p>
          <a:p>
            <a:pPr marL="984250" lvl="2" indent="-266700" eaLnBrk="1" hangingPunct="1">
              <a:lnSpc>
                <a:spcPct val="100000"/>
              </a:lnSpc>
              <a:spcBef>
                <a:spcPts val="300"/>
              </a:spcBef>
              <a:buClr>
                <a:schemeClr val="tx2"/>
              </a:buClr>
              <a:buFont typeface="Wingdings" charset="2"/>
              <a:buNone/>
            </a:pPr>
            <a:r>
              <a:rPr lang="zh-CN" altLang="en-US" dirty="0">
                <a:latin typeface="STXinwei" charset="-122"/>
                <a:ea typeface="STXinwei" charset="-122"/>
                <a:cs typeface="STXinwei" charset="-122"/>
              </a:rPr>
              <a:t>指针指向程序从未访问过</a:t>
            </a:r>
            <a:endParaRPr lang="en-US" altLang="zh-CN" dirty="0">
              <a:latin typeface="STXinwei" charset="-122"/>
              <a:ea typeface="STXinwei" charset="-122"/>
              <a:cs typeface="STXinwei" charset="-122"/>
            </a:endParaRPr>
          </a:p>
          <a:p>
            <a:pPr marL="984250" lvl="2" indent="-266700" eaLnBrk="1" hangingPunct="1">
              <a:lnSpc>
                <a:spcPct val="100000"/>
              </a:lnSpc>
              <a:spcBef>
                <a:spcPts val="300"/>
              </a:spcBef>
              <a:buClr>
                <a:schemeClr val="tx2"/>
              </a:buClr>
              <a:buFont typeface="Wingdings" charset="2"/>
              <a:buNone/>
            </a:pPr>
            <a:r>
              <a:rPr lang="zh-CN" altLang="en-US" dirty="0">
                <a:latin typeface="STXinwei" charset="-122"/>
                <a:ea typeface="STXinwei" charset="-122"/>
                <a:cs typeface="STXinwei" charset="-122"/>
              </a:rPr>
              <a:t>的地址</a:t>
            </a:r>
            <a:r>
              <a:rPr lang="en-US" altLang="zh-CN" dirty="0">
                <a:latin typeface="STXinwei" charset="-122"/>
                <a:ea typeface="STXinwei" charset="-122"/>
                <a:cs typeface="STXinwei" charset="-122"/>
              </a:rPr>
              <a:t>/</a:t>
            </a:r>
            <a:r>
              <a:rPr lang="zh-CN" altLang="en-US" dirty="0">
                <a:latin typeface="STXinwei" charset="-122"/>
                <a:ea typeface="STXinwei" charset="-122"/>
                <a:cs typeface="STXinwei" charset="-122"/>
              </a:rPr>
              <a:t>位置</a:t>
            </a:r>
            <a:endParaRPr lang="en-US" altLang="zh-CN" dirty="0">
              <a:latin typeface="STXinwei" charset="-122"/>
              <a:ea typeface="STXinwei" charset="-122"/>
              <a:cs typeface="STXinwei" charset="-122"/>
            </a:endParaRPr>
          </a:p>
        </p:txBody>
      </p:sp>
    </p:spTree>
    <p:extLst>
      <p:ext uri="{BB962C8B-B14F-4D97-AF65-F5344CB8AC3E}">
        <p14:creationId xmlns:p14="http://schemas.microsoft.com/office/powerpoint/2010/main" val="2792278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0291">
                                            <p:txEl>
                                              <p:pRg st="0" end="0"/>
                                            </p:txEl>
                                          </p:spTgt>
                                        </p:tgtEl>
                                        <p:attrNameLst>
                                          <p:attrName>style.visibility</p:attrName>
                                        </p:attrNameLst>
                                      </p:cBhvr>
                                      <p:to>
                                        <p:strVal val="visible"/>
                                      </p:to>
                                    </p:set>
                                    <p:animEffect transition="in" filter="blinds(horizontal)">
                                      <p:cBhvr>
                                        <p:cTn id="12" dur="500"/>
                                        <p:tgtEl>
                                          <p:spTgt spid="140291">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40291">
                                            <p:txEl>
                                              <p:pRg st="1" end="1"/>
                                            </p:txEl>
                                          </p:spTgt>
                                        </p:tgtEl>
                                        <p:attrNameLst>
                                          <p:attrName>style.visibility</p:attrName>
                                        </p:attrNameLst>
                                      </p:cBhvr>
                                      <p:to>
                                        <p:strVal val="visible"/>
                                      </p:to>
                                    </p:set>
                                    <p:animEffect transition="in" filter="blinds(horizontal)">
                                      <p:cBhvr>
                                        <p:cTn id="15" dur="500"/>
                                        <p:tgtEl>
                                          <p:spTgt spid="140291">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40291">
                                            <p:txEl>
                                              <p:pRg st="2" end="2"/>
                                            </p:txEl>
                                          </p:spTgt>
                                        </p:tgtEl>
                                        <p:attrNameLst>
                                          <p:attrName>style.visibility</p:attrName>
                                        </p:attrNameLst>
                                      </p:cBhvr>
                                      <p:to>
                                        <p:strVal val="visible"/>
                                      </p:to>
                                    </p:set>
                                    <p:animEffect transition="in" filter="blinds(horizontal)">
                                      <p:cBhvr>
                                        <p:cTn id="18" dur="500"/>
                                        <p:tgtEl>
                                          <p:spTgt spid="140291">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40291">
                                            <p:txEl>
                                              <p:pRg st="3" end="3"/>
                                            </p:txEl>
                                          </p:spTgt>
                                        </p:tgtEl>
                                        <p:attrNameLst>
                                          <p:attrName>style.visibility</p:attrName>
                                        </p:attrNameLst>
                                      </p:cBhvr>
                                      <p:to>
                                        <p:strVal val="visible"/>
                                      </p:to>
                                    </p:set>
                                    <p:animEffect transition="in" filter="blinds(horizontal)">
                                      <p:cBhvr>
                                        <p:cTn id="21" dur="500"/>
                                        <p:tgtEl>
                                          <p:spTgt spid="140291">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40291">
                                            <p:txEl>
                                              <p:pRg st="4" end="4"/>
                                            </p:txEl>
                                          </p:spTgt>
                                        </p:tgtEl>
                                        <p:attrNameLst>
                                          <p:attrName>style.visibility</p:attrName>
                                        </p:attrNameLst>
                                      </p:cBhvr>
                                      <p:to>
                                        <p:strVal val="visible"/>
                                      </p:to>
                                    </p:set>
                                    <p:animEffect transition="in" filter="blinds(horizontal)">
                                      <p:cBhvr>
                                        <p:cTn id="24" dur="500"/>
                                        <p:tgtEl>
                                          <p:spTgt spid="140291">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40291">
                                            <p:txEl>
                                              <p:pRg st="5" end="5"/>
                                            </p:txEl>
                                          </p:spTgt>
                                        </p:tgtEl>
                                        <p:attrNameLst>
                                          <p:attrName>style.visibility</p:attrName>
                                        </p:attrNameLst>
                                      </p:cBhvr>
                                      <p:to>
                                        <p:strVal val="visible"/>
                                      </p:to>
                                    </p:set>
                                    <p:animEffect transition="in" filter="blinds(horizontal)">
                                      <p:cBhvr>
                                        <p:cTn id="27" dur="500"/>
                                        <p:tgtEl>
                                          <p:spTgt spid="140291">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40291">
                                            <p:txEl>
                                              <p:pRg st="6" end="6"/>
                                            </p:txEl>
                                          </p:spTgt>
                                        </p:tgtEl>
                                        <p:attrNameLst>
                                          <p:attrName>style.visibility</p:attrName>
                                        </p:attrNameLst>
                                      </p:cBhvr>
                                      <p:to>
                                        <p:strVal val="visible"/>
                                      </p:to>
                                    </p:set>
                                    <p:animEffect transition="in" filter="blinds(horizontal)">
                                      <p:cBhvr>
                                        <p:cTn id="30" dur="500"/>
                                        <p:tgtEl>
                                          <p:spTgt spid="140291">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40291">
                                            <p:txEl>
                                              <p:pRg st="7" end="7"/>
                                            </p:txEl>
                                          </p:spTgt>
                                        </p:tgtEl>
                                        <p:attrNameLst>
                                          <p:attrName>style.visibility</p:attrName>
                                        </p:attrNameLst>
                                      </p:cBhvr>
                                      <p:to>
                                        <p:strVal val="visible"/>
                                      </p:to>
                                    </p:set>
                                    <p:animEffect transition="in" filter="blinds(horizontal)">
                                      <p:cBhvr>
                                        <p:cTn id="33" dur="500"/>
                                        <p:tgtEl>
                                          <p:spTgt spid="140291">
                                            <p:txEl>
                                              <p:pRg st="7" end="7"/>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40291">
                                            <p:txEl>
                                              <p:pRg st="8" end="8"/>
                                            </p:txEl>
                                          </p:spTgt>
                                        </p:tgtEl>
                                        <p:attrNameLst>
                                          <p:attrName>style.visibility</p:attrName>
                                        </p:attrNameLst>
                                      </p:cBhvr>
                                      <p:to>
                                        <p:strVal val="visible"/>
                                      </p:to>
                                    </p:set>
                                    <p:animEffect transition="in" filter="blinds(horizontal)">
                                      <p:cBhvr>
                                        <p:cTn id="36" dur="500"/>
                                        <p:tgtEl>
                                          <p:spTgt spid="140291">
                                            <p:txEl>
                                              <p:pRg st="8" end="8"/>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140291">
                                            <p:txEl>
                                              <p:pRg st="9" end="9"/>
                                            </p:txEl>
                                          </p:spTgt>
                                        </p:tgtEl>
                                        <p:attrNameLst>
                                          <p:attrName>style.visibility</p:attrName>
                                        </p:attrNameLst>
                                      </p:cBhvr>
                                      <p:to>
                                        <p:strVal val="visible"/>
                                      </p:to>
                                    </p:set>
                                    <p:animEffect transition="in" filter="blinds(horizontal)">
                                      <p:cBhvr>
                                        <p:cTn id="39" dur="500"/>
                                        <p:tgtEl>
                                          <p:spTgt spid="140291">
                                            <p:txEl>
                                              <p:pRg st="9" end="9"/>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140291">
                                            <p:txEl>
                                              <p:pRg st="10" end="10"/>
                                            </p:txEl>
                                          </p:spTgt>
                                        </p:tgtEl>
                                        <p:attrNameLst>
                                          <p:attrName>style.visibility</p:attrName>
                                        </p:attrNameLst>
                                      </p:cBhvr>
                                      <p:to>
                                        <p:strVal val="visible"/>
                                      </p:to>
                                    </p:set>
                                    <p:animEffect transition="in" filter="blinds(horizontal)">
                                      <p:cBhvr>
                                        <p:cTn id="42" dur="500"/>
                                        <p:tgtEl>
                                          <p:spTgt spid="14029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descr="C语言编译过程"/>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1750" y="620713"/>
            <a:ext cx="8548688" cy="5948362"/>
          </a:xfrm>
          <a:noFill/>
        </p:spPr>
      </p:pic>
      <p:sp>
        <p:nvSpPr>
          <p:cNvPr id="147459" name="Text Box 3"/>
          <p:cNvSpPr txBox="1">
            <a:spLocks noChangeArrowheads="1"/>
          </p:cNvSpPr>
          <p:nvPr/>
        </p:nvSpPr>
        <p:spPr bwMode="auto">
          <a:xfrm>
            <a:off x="1979613" y="549275"/>
            <a:ext cx="5884862" cy="1066800"/>
          </a:xfrm>
          <a:prstGeom prst="rect">
            <a:avLst/>
          </a:prstGeom>
          <a:noFill/>
          <a:ln w="12700">
            <a:noFill/>
            <a:miter lim="800000"/>
            <a:headEnd/>
            <a:tailEnd/>
          </a:ln>
        </p:spPr>
        <p:txBody>
          <a:bodyPr lIns="63500" tIns="25400" rIns="63500" bIns="2540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20000"/>
              </a:spcBef>
            </a:pPr>
            <a:r>
              <a:rPr lang="zh-CN" altLang="en-US" sz="2200" b="1" dirty="0">
                <a:solidFill>
                  <a:srgbClr val="0000FF"/>
                </a:solidFill>
                <a:latin typeface="Times New Roman" charset="0"/>
                <a:ea typeface="华文新魏" charset="-122"/>
              </a:rPr>
              <a:t>编译器将</a:t>
            </a:r>
            <a:r>
              <a:rPr lang="en-US" altLang="zh-CN" sz="2200" b="1" dirty="0">
                <a:solidFill>
                  <a:srgbClr val="0000FF"/>
                </a:solidFill>
                <a:latin typeface="Times New Roman" charset="0"/>
                <a:ea typeface="华文新魏" charset="-122"/>
              </a:rPr>
              <a:t>C</a:t>
            </a:r>
            <a:r>
              <a:rPr lang="zh-CN" altLang="en-US" sz="2200" b="1" dirty="0">
                <a:solidFill>
                  <a:srgbClr val="0000FF"/>
                </a:solidFill>
                <a:latin typeface="Times New Roman" charset="0"/>
                <a:ea typeface="华文新魏" charset="-122"/>
              </a:rPr>
              <a:t>程序转换成一种机器能理解的符号形式的汇编语言程序。不同的高级语言有不同的编译器，但在同台机器生成的汇编语言相同</a:t>
            </a:r>
          </a:p>
        </p:txBody>
      </p:sp>
      <p:sp>
        <p:nvSpPr>
          <p:cNvPr id="147460" name="Text Box 4"/>
          <p:cNvSpPr txBox="1">
            <a:spLocks noChangeArrowheads="1"/>
          </p:cNvSpPr>
          <p:nvPr/>
        </p:nvSpPr>
        <p:spPr bwMode="auto">
          <a:xfrm>
            <a:off x="3473450" y="1631950"/>
            <a:ext cx="5419725" cy="174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buFontTx/>
              <a:buNone/>
            </a:pPr>
            <a:r>
              <a:rPr lang="zh-CN" altLang="en-US" sz="2200" dirty="0">
                <a:solidFill>
                  <a:srgbClr val="0000FF"/>
                </a:solidFill>
                <a:latin typeface="Arial" charset="0"/>
              </a:rPr>
              <a:t>每台机器的汇编程序功能相同，与高级语言无关。汇编程序经汇编处理后生成目标文件。目标文件就是编译程序和汇编程序对高级语言源程序进行翻译处理所得到的机器语言代码</a:t>
            </a:r>
            <a:r>
              <a:rPr lang="en-US" altLang="zh-CN" sz="2200" dirty="0">
                <a:solidFill>
                  <a:srgbClr val="0000FF"/>
                </a:solidFill>
                <a:latin typeface="Arial" charset="0"/>
              </a:rPr>
              <a:t>(</a:t>
            </a:r>
            <a:r>
              <a:rPr lang="zh-CN" altLang="en-US" sz="2200" dirty="0">
                <a:solidFill>
                  <a:srgbClr val="0000FF"/>
                </a:solidFill>
                <a:latin typeface="Arial" charset="0"/>
              </a:rPr>
              <a:t>指令、数据及链接说明信息</a:t>
            </a:r>
            <a:r>
              <a:rPr lang="en-US" altLang="zh-CN" sz="2200" dirty="0">
                <a:solidFill>
                  <a:srgbClr val="0000FF"/>
                </a:solidFill>
                <a:latin typeface="Arial" charset="0"/>
              </a:rPr>
              <a:t>)</a:t>
            </a:r>
          </a:p>
        </p:txBody>
      </p:sp>
      <p:sp>
        <p:nvSpPr>
          <p:cNvPr id="147461" name="Text Box 5"/>
          <p:cNvSpPr txBox="1">
            <a:spLocks noChangeArrowheads="1"/>
          </p:cNvSpPr>
          <p:nvPr/>
        </p:nvSpPr>
        <p:spPr bwMode="auto">
          <a:xfrm>
            <a:off x="4716463" y="3778250"/>
            <a:ext cx="406241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95000"/>
              </a:lnSpc>
              <a:spcBef>
                <a:spcPct val="50000"/>
              </a:spcBef>
              <a:buFontTx/>
              <a:buNone/>
            </a:pPr>
            <a:r>
              <a:rPr lang="zh-CN" altLang="en-US" sz="2200" dirty="0">
                <a:solidFill>
                  <a:srgbClr val="0000FF"/>
                </a:solidFill>
                <a:latin typeface="Arial" charset="0"/>
              </a:rPr>
              <a:t>把所有独立汇编好的机器语言代码</a:t>
            </a:r>
            <a:r>
              <a:rPr lang="en-US" altLang="zh-CN" sz="2200" dirty="0">
                <a:solidFill>
                  <a:srgbClr val="0000FF"/>
                </a:solidFill>
                <a:latin typeface="Arial" charset="0"/>
              </a:rPr>
              <a:t>(</a:t>
            </a:r>
            <a:r>
              <a:rPr lang="zh-CN" altLang="en-US" sz="2200" dirty="0">
                <a:solidFill>
                  <a:srgbClr val="0000FF"/>
                </a:solidFill>
                <a:latin typeface="Arial" charset="0"/>
              </a:rPr>
              <a:t>包括库例程</a:t>
            </a:r>
            <a:r>
              <a:rPr lang="en-US" altLang="zh-CN" sz="2200" dirty="0">
                <a:solidFill>
                  <a:srgbClr val="0000FF"/>
                </a:solidFill>
                <a:latin typeface="Arial" charset="0"/>
              </a:rPr>
              <a:t>)</a:t>
            </a:r>
            <a:r>
              <a:rPr lang="zh-CN" altLang="en-US" sz="2200" dirty="0">
                <a:solidFill>
                  <a:srgbClr val="0000FF"/>
                </a:solidFill>
                <a:latin typeface="Arial" charset="0"/>
              </a:rPr>
              <a:t>的目标文件“拼接”在一起生成一个可执行文件</a:t>
            </a:r>
            <a:endParaRPr lang="en-US" altLang="zh-CN" sz="2200" dirty="0">
              <a:solidFill>
                <a:srgbClr val="0000FF"/>
              </a:solidFill>
              <a:latin typeface="Arial" charset="0"/>
            </a:endParaRPr>
          </a:p>
        </p:txBody>
      </p:sp>
      <p:sp>
        <p:nvSpPr>
          <p:cNvPr id="147462" name="Text Box 6"/>
          <p:cNvSpPr txBox="1">
            <a:spLocks noChangeArrowheads="1"/>
          </p:cNvSpPr>
          <p:nvPr/>
        </p:nvSpPr>
        <p:spPr bwMode="auto">
          <a:xfrm>
            <a:off x="5989638" y="5181600"/>
            <a:ext cx="302418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zh-CN" altLang="en-US" sz="2200" dirty="0">
                <a:solidFill>
                  <a:srgbClr val="0000FF"/>
                </a:solidFill>
                <a:latin typeface="Arial" charset="0"/>
              </a:rPr>
              <a:t>从磁盘中读取可执行文件到存储器，启动执行</a:t>
            </a:r>
          </a:p>
        </p:txBody>
      </p:sp>
      <p:sp>
        <p:nvSpPr>
          <p:cNvPr id="147463" name="AutoShape 7"/>
          <p:cNvSpPr>
            <a:spLocks noChangeArrowheads="1"/>
          </p:cNvSpPr>
          <p:nvPr/>
        </p:nvSpPr>
        <p:spPr bwMode="auto">
          <a:xfrm>
            <a:off x="214313" y="3976688"/>
            <a:ext cx="2844800" cy="666750"/>
          </a:xfrm>
          <a:prstGeom prst="cloudCallout">
            <a:avLst>
              <a:gd name="adj1" fmla="val 63542"/>
              <a:gd name="adj2" fmla="val -11556"/>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lIns="63500" tIns="25400" rIns="63500" bIns="25400"/>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a:lnSpc>
                <a:spcPct val="100000"/>
              </a:lnSpc>
              <a:spcBef>
                <a:spcPct val="0"/>
              </a:spcBef>
              <a:buFontTx/>
              <a:buNone/>
            </a:pPr>
            <a:r>
              <a:rPr lang="zh-CN" altLang="en-US" sz="2400">
                <a:solidFill>
                  <a:srgbClr val="FF0000"/>
                </a:solidFill>
                <a:latin typeface="Arial" charset="0"/>
                <a:hlinkClick r:id="rId4" action="ppaction://hlinksldjump"/>
              </a:rPr>
              <a:t>如何链接？</a:t>
            </a:r>
            <a:endParaRPr lang="zh-CN" altLang="en-US" sz="2400">
              <a:solidFill>
                <a:srgbClr val="FF0000"/>
              </a:solidFill>
              <a:latin typeface="Arial" charset="0"/>
            </a:endParaRPr>
          </a:p>
        </p:txBody>
      </p:sp>
      <p:sp>
        <p:nvSpPr>
          <p:cNvPr id="147465" name="Text Box 9"/>
          <p:cNvSpPr txBox="1">
            <a:spLocks noChangeArrowheads="1"/>
          </p:cNvSpPr>
          <p:nvPr/>
        </p:nvSpPr>
        <p:spPr bwMode="auto">
          <a:xfrm>
            <a:off x="430213" y="5183188"/>
            <a:ext cx="4357687"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90000"/>
              </a:lnSpc>
              <a:spcBef>
                <a:spcPct val="0"/>
              </a:spcBef>
              <a:buFontTx/>
              <a:buNone/>
            </a:pPr>
            <a:r>
              <a:rPr lang="zh-CN" altLang="en-US" sz="2200">
                <a:solidFill>
                  <a:srgbClr val="FF0000"/>
                </a:solidFill>
                <a:latin typeface="Arial" charset="0"/>
              </a:rPr>
              <a:t>可执行文件是通过装入程序从磁盘直接装入存储器执行</a:t>
            </a:r>
            <a:r>
              <a:rPr lang="en-US" altLang="zh-CN" sz="2200">
                <a:solidFill>
                  <a:srgbClr val="FF0000"/>
                </a:solidFill>
                <a:latin typeface="Arial" charset="0"/>
              </a:rPr>
              <a:t> </a:t>
            </a:r>
            <a:r>
              <a:rPr lang="zh-CN" altLang="en-US" sz="2200">
                <a:solidFill>
                  <a:srgbClr val="FF0000"/>
                </a:solidFill>
                <a:latin typeface="Arial" charset="0"/>
              </a:rPr>
              <a:t>。它要说明代码和数据区多大，给出每条指令的机器码及地址、各类数据及地址</a:t>
            </a:r>
          </a:p>
        </p:txBody>
      </p:sp>
      <p:sp>
        <p:nvSpPr>
          <p:cNvPr id="67593" name="Rectangle 10"/>
          <p:cNvSpPr>
            <a:spLocks noGrp="1" noChangeArrowheads="1"/>
          </p:cNvSpPr>
          <p:nvPr>
            <p:ph type="title"/>
          </p:nvPr>
        </p:nvSpPr>
        <p:spPr>
          <a:xfrm>
            <a:off x="467544" y="79796"/>
            <a:ext cx="8216900" cy="461665"/>
          </a:xfrm>
          <a:noFill/>
        </p:spPr>
        <p:txBody>
          <a:bodyPr anchor="t">
            <a:spAutoFit/>
          </a:bodyPr>
          <a:lstStyle/>
          <a:p>
            <a:pPr eaLnBrk="1" hangingPunct="1">
              <a:buFont typeface="Wingdings" charset="2"/>
              <a:buChar char="Ø"/>
            </a:pPr>
            <a:r>
              <a:rPr lang="zh-CN" altLang="en-US" sz="2400" dirty="0">
                <a:solidFill>
                  <a:srgbClr val="A50021"/>
                </a:solidFill>
                <a:ea typeface="微软雅黑" charset="-122"/>
              </a:rPr>
              <a:t>程序的翻译和启动执行 </a:t>
            </a:r>
            <a:r>
              <a:rPr lang="en-US" altLang="zh-CN" sz="2400" dirty="0">
                <a:solidFill>
                  <a:srgbClr val="A50021"/>
                </a:solidFill>
                <a:ea typeface="微软雅黑" charset="-122"/>
              </a:rPr>
              <a:t>(ch2.11</a:t>
            </a:r>
            <a:r>
              <a:rPr lang="zh-CN" altLang="en-US" sz="2400" dirty="0">
                <a:solidFill>
                  <a:srgbClr val="A50021"/>
                </a:solidFill>
                <a:ea typeface="微软雅黑" charset="-122"/>
              </a:rPr>
              <a:t>  </a:t>
            </a:r>
            <a:r>
              <a:rPr lang="en-US" altLang="zh-CN" sz="2400" dirty="0">
                <a:solidFill>
                  <a:srgbClr val="A50021"/>
                </a:solidFill>
                <a:ea typeface="微软雅黑" charset="-122"/>
              </a:rPr>
              <a:t>fig2.19)</a:t>
            </a:r>
            <a:endParaRPr lang="zh-CN" altLang="en-US" sz="2400" dirty="0">
              <a:solidFill>
                <a:srgbClr val="A50021"/>
              </a:solidFill>
              <a:ea typeface="微软雅黑" charset="-122"/>
            </a:endParaRPr>
          </a:p>
        </p:txBody>
      </p:sp>
    </p:spTree>
    <p:extLst>
      <p:ext uri="{BB962C8B-B14F-4D97-AF65-F5344CB8AC3E}">
        <p14:creationId xmlns:p14="http://schemas.microsoft.com/office/powerpoint/2010/main" val="5067281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7459"/>
                                        </p:tgtEl>
                                        <p:attrNameLst>
                                          <p:attrName>style.visibility</p:attrName>
                                        </p:attrNameLst>
                                      </p:cBhvr>
                                      <p:to>
                                        <p:strVal val="visible"/>
                                      </p:to>
                                    </p:set>
                                    <p:animEffect transition="in" filter="blinds(horizontal)">
                                      <p:cBhvr>
                                        <p:cTn id="7" dur="500"/>
                                        <p:tgtEl>
                                          <p:spTgt spid="147459"/>
                                        </p:tgtEl>
                                      </p:cBhvr>
                                    </p:animEffect>
                                  </p:childTnLst>
                                  <p:subTnLst>
                                    <p:set>
                                      <p:cBhvr override="childStyle">
                                        <p:cTn dur="1" fill="hold" display="0" masterRel="nextClick" afterEffect="1"/>
                                        <p:tgtEl>
                                          <p:spTgt spid="147459"/>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7460"/>
                                        </p:tgtEl>
                                        <p:attrNameLst>
                                          <p:attrName>style.visibility</p:attrName>
                                        </p:attrNameLst>
                                      </p:cBhvr>
                                      <p:to>
                                        <p:strVal val="visible"/>
                                      </p:to>
                                    </p:set>
                                    <p:animEffect transition="in" filter="blinds(horizontal)">
                                      <p:cBhvr>
                                        <p:cTn id="12" dur="500"/>
                                        <p:tgtEl>
                                          <p:spTgt spid="147460"/>
                                        </p:tgtEl>
                                      </p:cBhvr>
                                    </p:animEffect>
                                  </p:childTnLst>
                                  <p:subTnLst>
                                    <p:set>
                                      <p:cBhvr override="childStyle">
                                        <p:cTn dur="1" fill="hold" display="0" masterRel="nextClick" afterEffect="1"/>
                                        <p:tgtEl>
                                          <p:spTgt spid="147460"/>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7461"/>
                                        </p:tgtEl>
                                        <p:attrNameLst>
                                          <p:attrName>style.visibility</p:attrName>
                                        </p:attrNameLst>
                                      </p:cBhvr>
                                      <p:to>
                                        <p:strVal val="visible"/>
                                      </p:to>
                                    </p:set>
                                    <p:animEffect transition="in" filter="blinds(horizontal)">
                                      <p:cBhvr>
                                        <p:cTn id="17" dur="500"/>
                                        <p:tgtEl>
                                          <p:spTgt spid="147461"/>
                                        </p:tgtEl>
                                      </p:cBhvr>
                                    </p:animEffect>
                                  </p:childTnLst>
                                  <p:subTnLst>
                                    <p:set>
                                      <p:cBhvr override="childStyle">
                                        <p:cTn dur="1" fill="hold" display="0" masterRel="nextClick" afterEffect="1"/>
                                        <p:tgtEl>
                                          <p:spTgt spid="147461"/>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7463"/>
                                        </p:tgtEl>
                                        <p:attrNameLst>
                                          <p:attrName>style.visibility</p:attrName>
                                        </p:attrNameLst>
                                      </p:cBhvr>
                                      <p:to>
                                        <p:strVal val="visible"/>
                                      </p:to>
                                    </p:set>
                                    <p:animEffect transition="in" filter="blinds(horizontal)">
                                      <p:cBhvr>
                                        <p:cTn id="22" dur="500"/>
                                        <p:tgtEl>
                                          <p:spTgt spid="1474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7465"/>
                                        </p:tgtEl>
                                        <p:attrNameLst>
                                          <p:attrName>style.visibility</p:attrName>
                                        </p:attrNameLst>
                                      </p:cBhvr>
                                      <p:to>
                                        <p:strVal val="visible"/>
                                      </p:to>
                                    </p:set>
                                    <p:animEffect transition="in" filter="blinds(horizontal)">
                                      <p:cBhvr>
                                        <p:cTn id="27" dur="500"/>
                                        <p:tgtEl>
                                          <p:spTgt spid="14746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7462"/>
                                        </p:tgtEl>
                                        <p:attrNameLst>
                                          <p:attrName>style.visibility</p:attrName>
                                        </p:attrNameLst>
                                      </p:cBhvr>
                                      <p:to>
                                        <p:strVal val="visible"/>
                                      </p:to>
                                    </p:set>
                                    <p:animEffect transition="in" filter="blinds(horizontal)">
                                      <p:cBhvr>
                                        <p:cTn id="32" dur="500"/>
                                        <p:tgtEl>
                                          <p:spTgt spid="147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p:bldP spid="147460" grpId="0"/>
      <p:bldP spid="147461" grpId="0"/>
      <p:bldP spid="147462" grpId="0"/>
      <p:bldP spid="147463" grpId="0" animBg="1"/>
      <p:bldP spid="14746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642938" y="0"/>
            <a:ext cx="6396037" cy="396875"/>
          </a:xfrm>
          <a:noFill/>
        </p:spPr>
        <p:txBody>
          <a:bodyPr anchor="t">
            <a:spAutoFit/>
          </a:bodyPr>
          <a:lstStyle/>
          <a:p>
            <a:pPr eaLnBrk="1" hangingPunct="1">
              <a:buFont typeface="Wingdings" charset="2"/>
              <a:buChar char="Ø"/>
            </a:pPr>
            <a:r>
              <a:rPr lang="zh-CN" altLang="en-US" sz="2000">
                <a:solidFill>
                  <a:srgbClr val="A50021"/>
                </a:solidFill>
                <a:ea typeface="微软雅黑" charset="-122"/>
              </a:rPr>
              <a:t>目标文件的链接</a:t>
            </a:r>
          </a:p>
        </p:txBody>
      </p:sp>
      <p:sp>
        <p:nvSpPr>
          <p:cNvPr id="69635" name="Rectangle 3"/>
          <p:cNvSpPr>
            <a:spLocks noGrp="1" noChangeArrowheads="1"/>
          </p:cNvSpPr>
          <p:nvPr>
            <p:ph type="body" sz="half" idx="1"/>
          </p:nvPr>
        </p:nvSpPr>
        <p:spPr>
          <a:xfrm>
            <a:off x="357188" y="549275"/>
            <a:ext cx="8580437" cy="504825"/>
          </a:xfrm>
        </p:spPr>
        <p:txBody>
          <a:bodyPr/>
          <a:lstStyle/>
          <a:p>
            <a:pPr marL="361950" indent="-361950"/>
            <a:r>
              <a:rPr lang="zh-CN" altLang="en-US" sz="2400">
                <a:solidFill>
                  <a:srgbClr val="0000CC"/>
                </a:solidFill>
              </a:rPr>
              <a:t>过程</a:t>
            </a:r>
            <a:r>
              <a:rPr lang="en-US" altLang="zh-CN" sz="2400">
                <a:solidFill>
                  <a:srgbClr val="0000CC"/>
                </a:solidFill>
              </a:rPr>
              <a:t>A</a:t>
            </a:r>
            <a:r>
              <a:rPr lang="zh-CN" altLang="en-US" sz="2400">
                <a:solidFill>
                  <a:srgbClr val="0000CC"/>
                </a:solidFill>
              </a:rPr>
              <a:t>和</a:t>
            </a:r>
            <a:r>
              <a:rPr lang="en-US" altLang="zh-CN" sz="2400">
                <a:solidFill>
                  <a:srgbClr val="0000CC"/>
                </a:solidFill>
              </a:rPr>
              <a:t>B</a:t>
            </a:r>
            <a:r>
              <a:rPr lang="zh-CN" altLang="en-US" sz="2400">
                <a:solidFill>
                  <a:srgbClr val="0000CC"/>
                </a:solidFill>
              </a:rPr>
              <a:t>分别编译、汇编成目标文件</a:t>
            </a:r>
          </a:p>
        </p:txBody>
      </p:sp>
      <p:pic>
        <p:nvPicPr>
          <p:cNvPr id="69636" name="Picture 4" descr="过程A目标文件"/>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36550" y="1025525"/>
            <a:ext cx="8626475" cy="5589588"/>
          </a:xfrm>
          <a:noFill/>
        </p:spPr>
      </p:pic>
      <p:sp>
        <p:nvSpPr>
          <p:cNvPr id="149509" name="Text Box 5"/>
          <p:cNvSpPr txBox="1">
            <a:spLocks noChangeArrowheads="1"/>
          </p:cNvSpPr>
          <p:nvPr/>
        </p:nvSpPr>
        <p:spPr bwMode="auto">
          <a:xfrm>
            <a:off x="3324225" y="1119188"/>
            <a:ext cx="5472113" cy="2952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80000"/>
              </a:lnSpc>
              <a:spcBef>
                <a:spcPct val="50000"/>
              </a:spcBef>
              <a:buFontTx/>
              <a:buNone/>
            </a:pPr>
            <a:r>
              <a:rPr lang="zh-CN" altLang="en-US" sz="2000">
                <a:solidFill>
                  <a:srgbClr val="FF0000"/>
                </a:solidFill>
                <a:latin typeface="Arial" charset="0"/>
                <a:ea typeface="宋体" charset="-122"/>
              </a:rPr>
              <a:t>                        </a:t>
            </a:r>
            <a:r>
              <a:rPr lang="zh-CN" altLang="en-US" sz="2000">
                <a:solidFill>
                  <a:srgbClr val="FF0000"/>
                </a:solidFill>
              </a:rPr>
              <a:t>过程</a:t>
            </a:r>
            <a:r>
              <a:rPr lang="en-US" altLang="zh-CN" sz="2000">
                <a:solidFill>
                  <a:srgbClr val="FF0000"/>
                </a:solidFill>
              </a:rPr>
              <a:t>A</a:t>
            </a:r>
            <a:r>
              <a:rPr lang="zh-CN" altLang="en-US" sz="2000">
                <a:solidFill>
                  <a:srgbClr val="FF0000"/>
                </a:solidFill>
              </a:rPr>
              <a:t>的目标文件</a:t>
            </a:r>
          </a:p>
        </p:txBody>
      </p:sp>
      <p:sp>
        <p:nvSpPr>
          <p:cNvPr id="149510" name="Text Box 6"/>
          <p:cNvSpPr txBox="1">
            <a:spLocks noChangeArrowheads="1"/>
          </p:cNvSpPr>
          <p:nvPr/>
        </p:nvSpPr>
        <p:spPr bwMode="auto">
          <a:xfrm>
            <a:off x="6677025" y="1800225"/>
            <a:ext cx="21907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zh-CN" altLang="en-US" sz="2000"/>
              <a:t>代码长度为</a:t>
            </a:r>
            <a:r>
              <a:rPr lang="en-US" altLang="zh-CN" sz="2000"/>
              <a:t>0x100</a:t>
            </a:r>
          </a:p>
        </p:txBody>
      </p:sp>
      <p:sp>
        <p:nvSpPr>
          <p:cNvPr id="149511" name="Text Box 7"/>
          <p:cNvSpPr txBox="1">
            <a:spLocks noChangeArrowheads="1"/>
          </p:cNvSpPr>
          <p:nvPr/>
        </p:nvSpPr>
        <p:spPr bwMode="auto">
          <a:xfrm>
            <a:off x="6678613" y="2159000"/>
            <a:ext cx="21907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zh-CN" altLang="en-US" sz="2000"/>
              <a:t>数据长度为</a:t>
            </a:r>
            <a:r>
              <a:rPr lang="en-US" altLang="zh-CN" sz="2000"/>
              <a:t>0x20</a:t>
            </a:r>
          </a:p>
        </p:txBody>
      </p:sp>
      <p:sp>
        <p:nvSpPr>
          <p:cNvPr id="149512" name="Text Box 8"/>
          <p:cNvSpPr txBox="1">
            <a:spLocks noChangeArrowheads="1"/>
          </p:cNvSpPr>
          <p:nvPr/>
        </p:nvSpPr>
        <p:spPr bwMode="auto">
          <a:xfrm>
            <a:off x="468313" y="4168775"/>
            <a:ext cx="251936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zh-CN" altLang="en-US" sz="2000"/>
              <a:t>链接前地址从</a:t>
            </a:r>
            <a:r>
              <a:rPr lang="en-US" altLang="zh-CN" sz="2000"/>
              <a:t>0</a:t>
            </a:r>
            <a:r>
              <a:rPr lang="zh-CN" altLang="en-US" sz="2000"/>
              <a:t>开始</a:t>
            </a:r>
          </a:p>
        </p:txBody>
      </p:sp>
      <p:sp>
        <p:nvSpPr>
          <p:cNvPr id="149513" name="Text Box 9"/>
          <p:cNvSpPr txBox="1">
            <a:spLocks noChangeArrowheads="1"/>
          </p:cNvSpPr>
          <p:nvPr/>
        </p:nvSpPr>
        <p:spPr bwMode="auto">
          <a:xfrm>
            <a:off x="6959600" y="5873750"/>
            <a:ext cx="211296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en-US" altLang="zh-CN" sz="2000"/>
              <a:t>X</a:t>
            </a:r>
            <a:r>
              <a:rPr lang="zh-CN" altLang="en-US" sz="2000"/>
              <a:t>的地址待定</a:t>
            </a:r>
          </a:p>
        </p:txBody>
      </p:sp>
      <p:grpSp>
        <p:nvGrpSpPr>
          <p:cNvPr id="2" name="Group 10"/>
          <p:cNvGrpSpPr>
            <a:grpSpLocks/>
          </p:cNvGrpSpPr>
          <p:nvPr/>
        </p:nvGrpSpPr>
        <p:grpSpPr bwMode="auto">
          <a:xfrm>
            <a:off x="395288" y="2946400"/>
            <a:ext cx="2857500" cy="384175"/>
            <a:chOff x="330" y="1856"/>
            <a:chExt cx="1800" cy="242"/>
          </a:xfrm>
        </p:grpSpPr>
        <p:sp>
          <p:nvSpPr>
            <p:cNvPr id="69657" name="Text Box 11"/>
            <p:cNvSpPr txBox="1">
              <a:spLocks noChangeArrowheads="1"/>
            </p:cNvSpPr>
            <p:nvPr/>
          </p:nvSpPr>
          <p:spPr bwMode="auto">
            <a:xfrm>
              <a:off x="330" y="1874"/>
              <a:ext cx="162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zh-CN" altLang="en-US" sz="2000"/>
                <a:t>链接前地址从</a:t>
              </a:r>
              <a:r>
                <a:rPr lang="en-US" altLang="zh-CN" sz="2000"/>
                <a:t>0</a:t>
              </a:r>
              <a:r>
                <a:rPr lang="zh-CN" altLang="en-US" sz="2000"/>
                <a:t>开始</a:t>
              </a:r>
            </a:p>
          </p:txBody>
        </p:sp>
        <p:sp>
          <p:nvSpPr>
            <p:cNvPr id="69658" name="Line 12"/>
            <p:cNvSpPr>
              <a:spLocks noChangeShapeType="1"/>
            </p:cNvSpPr>
            <p:nvPr/>
          </p:nvSpPr>
          <p:spPr bwMode="auto">
            <a:xfrm flipV="1">
              <a:off x="1792" y="1856"/>
              <a:ext cx="338" cy="110"/>
            </a:xfrm>
            <a:prstGeom prst="line">
              <a:avLst/>
            </a:prstGeom>
            <a:noFill/>
            <a:ln w="28575">
              <a:solidFill>
                <a:srgbClr val="A50021"/>
              </a:solidFill>
              <a:round/>
              <a:headEnd/>
              <a:tailEnd type="triangle" w="med" len="me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grpSp>
      <p:grpSp>
        <p:nvGrpSpPr>
          <p:cNvPr id="3" name="Group 13"/>
          <p:cNvGrpSpPr>
            <a:grpSpLocks/>
          </p:cNvGrpSpPr>
          <p:nvPr/>
        </p:nvGrpSpPr>
        <p:grpSpPr bwMode="auto">
          <a:xfrm>
            <a:off x="395288" y="3290888"/>
            <a:ext cx="4752975" cy="498475"/>
            <a:chOff x="318" y="2067"/>
            <a:chExt cx="2626" cy="314"/>
          </a:xfrm>
        </p:grpSpPr>
        <p:sp>
          <p:nvSpPr>
            <p:cNvPr id="69655" name="Text Box 14"/>
            <p:cNvSpPr txBox="1">
              <a:spLocks noChangeArrowheads="1"/>
            </p:cNvSpPr>
            <p:nvPr/>
          </p:nvSpPr>
          <p:spPr bwMode="auto">
            <a:xfrm>
              <a:off x="318" y="2157"/>
              <a:ext cx="137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zh-CN" altLang="en-US" sz="2000"/>
                <a:t>实际是指令机器码</a:t>
              </a:r>
            </a:p>
          </p:txBody>
        </p:sp>
        <p:sp>
          <p:nvSpPr>
            <p:cNvPr id="69656" name="Line 15"/>
            <p:cNvSpPr>
              <a:spLocks noChangeShapeType="1"/>
            </p:cNvSpPr>
            <p:nvPr/>
          </p:nvSpPr>
          <p:spPr bwMode="auto">
            <a:xfrm flipV="1">
              <a:off x="1481" y="2067"/>
              <a:ext cx="1463" cy="201"/>
            </a:xfrm>
            <a:prstGeom prst="line">
              <a:avLst/>
            </a:prstGeom>
            <a:noFill/>
            <a:ln w="28575">
              <a:solidFill>
                <a:srgbClr val="A50021"/>
              </a:solidFill>
              <a:round/>
              <a:headEnd/>
              <a:tailEnd type="triangle" w="med" len="me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grpSp>
      <p:sp>
        <p:nvSpPr>
          <p:cNvPr id="149520" name="Text Box 16"/>
          <p:cNvSpPr txBox="1">
            <a:spLocks noChangeArrowheads="1"/>
          </p:cNvSpPr>
          <p:nvPr/>
        </p:nvSpPr>
        <p:spPr bwMode="auto">
          <a:xfrm>
            <a:off x="6958013" y="6235700"/>
            <a:ext cx="197008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en-US" altLang="zh-CN" sz="2000"/>
              <a:t>B</a:t>
            </a:r>
            <a:r>
              <a:rPr lang="zh-CN" altLang="en-US" sz="2000"/>
              <a:t>的地址待定</a:t>
            </a:r>
          </a:p>
        </p:txBody>
      </p:sp>
      <p:grpSp>
        <p:nvGrpSpPr>
          <p:cNvPr id="4" name="Group 17"/>
          <p:cNvGrpSpPr>
            <a:grpSpLocks/>
          </p:cNvGrpSpPr>
          <p:nvPr/>
        </p:nvGrpSpPr>
        <p:grpSpPr bwMode="auto">
          <a:xfrm>
            <a:off x="2930525" y="2786063"/>
            <a:ext cx="5999163" cy="2454275"/>
            <a:chOff x="1846" y="1755"/>
            <a:chExt cx="3779" cy="1546"/>
          </a:xfrm>
        </p:grpSpPr>
        <p:sp>
          <p:nvSpPr>
            <p:cNvPr id="69653" name="Text Box 18"/>
            <p:cNvSpPr txBox="1">
              <a:spLocks noChangeArrowheads="1"/>
            </p:cNvSpPr>
            <p:nvPr/>
          </p:nvSpPr>
          <p:spPr bwMode="auto">
            <a:xfrm>
              <a:off x="4185" y="1755"/>
              <a:ext cx="1440"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a:lnSpc>
                  <a:spcPct val="100000"/>
                </a:lnSpc>
                <a:spcBef>
                  <a:spcPct val="50000"/>
                </a:spcBef>
                <a:buFontTx/>
                <a:buNone/>
              </a:pPr>
              <a:r>
                <a:rPr lang="en-US" altLang="zh-CN" sz="2000">
                  <a:solidFill>
                    <a:srgbClr val="00B0F0"/>
                  </a:solidFill>
                </a:rPr>
                <a:t>0</a:t>
              </a:r>
              <a:r>
                <a:rPr lang="zh-CN" altLang="en-US" sz="2000"/>
                <a:t>由</a:t>
              </a:r>
              <a:r>
                <a:rPr lang="en-US" altLang="zh-CN" sz="2000"/>
                <a:t>X</a:t>
              </a:r>
              <a:r>
                <a:rPr lang="zh-CN" altLang="en-US" sz="2000"/>
                <a:t>待定的地址</a:t>
              </a:r>
            </a:p>
          </p:txBody>
        </p:sp>
        <p:sp>
          <p:nvSpPr>
            <p:cNvPr id="69654" name="Rectangle 19"/>
            <p:cNvSpPr>
              <a:spLocks noChangeArrowheads="1"/>
            </p:cNvSpPr>
            <p:nvPr/>
          </p:nvSpPr>
          <p:spPr bwMode="auto">
            <a:xfrm>
              <a:off x="1846" y="3081"/>
              <a:ext cx="3749" cy="220"/>
            </a:xfrm>
            <a:prstGeom prst="rect">
              <a:avLst/>
            </a:prstGeom>
            <a:noFill/>
            <a:ln w="28575">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nchor="ctr">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0"/>
                </a:spcBef>
                <a:buFontTx/>
                <a:buNone/>
              </a:pPr>
              <a:endParaRPr lang="zh-CN" altLang="en-US" sz="1800" b="0">
                <a:latin typeface="Arial" charset="0"/>
                <a:ea typeface="宋体" charset="-122"/>
              </a:endParaRPr>
            </a:p>
          </p:txBody>
        </p:sp>
      </p:grpSp>
      <p:grpSp>
        <p:nvGrpSpPr>
          <p:cNvPr id="5" name="Group 20"/>
          <p:cNvGrpSpPr>
            <a:grpSpLocks/>
          </p:cNvGrpSpPr>
          <p:nvPr/>
        </p:nvGrpSpPr>
        <p:grpSpPr bwMode="auto">
          <a:xfrm>
            <a:off x="2932113" y="3143250"/>
            <a:ext cx="5949950" cy="2430463"/>
            <a:chOff x="1847" y="1980"/>
            <a:chExt cx="3748" cy="1531"/>
          </a:xfrm>
        </p:grpSpPr>
        <p:sp>
          <p:nvSpPr>
            <p:cNvPr id="69651" name="Text Box 21"/>
            <p:cNvSpPr txBox="1">
              <a:spLocks noChangeArrowheads="1"/>
            </p:cNvSpPr>
            <p:nvPr/>
          </p:nvSpPr>
          <p:spPr bwMode="auto">
            <a:xfrm>
              <a:off x="4209" y="1980"/>
              <a:ext cx="138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a:lnSpc>
                  <a:spcPct val="100000"/>
                </a:lnSpc>
                <a:spcBef>
                  <a:spcPct val="50000"/>
                </a:spcBef>
                <a:buFontTx/>
                <a:buNone/>
              </a:pPr>
              <a:r>
                <a:rPr lang="en-US" altLang="zh-CN" sz="2000" dirty="0">
                  <a:solidFill>
                    <a:srgbClr val="00B0F0"/>
                  </a:solidFill>
                </a:rPr>
                <a:t>0</a:t>
              </a:r>
              <a:r>
                <a:rPr lang="zh-CN" altLang="en-US" sz="2000" dirty="0"/>
                <a:t>由</a:t>
              </a:r>
              <a:r>
                <a:rPr lang="en-US" altLang="zh-CN" sz="2000" dirty="0"/>
                <a:t>B</a:t>
              </a:r>
              <a:r>
                <a:rPr lang="zh-CN" altLang="en-US" sz="2000" dirty="0"/>
                <a:t>待定的地址</a:t>
              </a:r>
            </a:p>
          </p:txBody>
        </p:sp>
        <p:sp>
          <p:nvSpPr>
            <p:cNvPr id="69652" name="Rectangle 22"/>
            <p:cNvSpPr>
              <a:spLocks noChangeArrowheads="1"/>
            </p:cNvSpPr>
            <p:nvPr/>
          </p:nvSpPr>
          <p:spPr bwMode="auto">
            <a:xfrm>
              <a:off x="1847" y="3301"/>
              <a:ext cx="3748" cy="210"/>
            </a:xfrm>
            <a:prstGeom prst="rect">
              <a:avLst/>
            </a:prstGeom>
            <a:noFill/>
            <a:ln w="381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wrap="none" lIns="63500" tIns="25400" rIns="63500" bIns="25400" anchor="ctr">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0"/>
                </a:spcBef>
                <a:buFontTx/>
                <a:buNone/>
              </a:pPr>
              <a:endParaRPr lang="zh-CN" altLang="en-US" sz="1800" b="0">
                <a:latin typeface="Arial" charset="0"/>
                <a:ea typeface="宋体" charset="-122"/>
              </a:endParaRPr>
            </a:p>
          </p:txBody>
        </p:sp>
      </p:grpSp>
      <p:sp>
        <p:nvSpPr>
          <p:cNvPr id="23" name="圆角矩形标注 22"/>
          <p:cNvSpPr/>
          <p:nvPr/>
        </p:nvSpPr>
        <p:spPr>
          <a:xfrm>
            <a:off x="3357563" y="0"/>
            <a:ext cx="5786437" cy="2357438"/>
          </a:xfrm>
          <a:prstGeom prst="wedgeRoundRectCallout">
            <a:avLst>
              <a:gd name="adj1" fmla="val -61854"/>
              <a:gd name="adj2" fmla="val -38836"/>
              <a:gd name="adj3" fmla="val 16667"/>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charset="0"/>
                <a:ea typeface="宋体" charset="-122"/>
              </a:defRPr>
            </a:lvl1pPr>
            <a:lvl2pPr marL="625475" indent="-2667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Wingdings" charset="2"/>
              <a:buChar char="Ø"/>
            </a:pPr>
            <a:r>
              <a:rPr lang="zh-CN" altLang="en-US" sz="2400" b="1">
                <a:latin typeface="华文新魏" charset="-122"/>
                <a:ea typeface="华文新魏" charset="-122"/>
                <a:cs typeface="AdobeHeitiStd-Regular" charset="0"/>
              </a:rPr>
              <a:t>链接器的步骤：</a:t>
            </a:r>
            <a:endParaRPr lang="en-US" altLang="zh-CN" sz="2400" b="1">
              <a:latin typeface="华文新魏" charset="-122"/>
              <a:ea typeface="华文新魏" charset="-122"/>
              <a:cs typeface="AdobeHeitiStd-Regular" charset="0"/>
            </a:endParaRPr>
          </a:p>
          <a:p>
            <a:pPr lvl="1">
              <a:buFont typeface="Wingdings" charset="2"/>
              <a:buChar char="ü"/>
            </a:pPr>
            <a:r>
              <a:rPr lang="zh-CN" altLang="zh-CN" sz="2200" b="1">
                <a:latin typeface="华文新魏" charset="-122"/>
                <a:ea typeface="华文新魏" charset="-122"/>
                <a:cs typeface="AdobeHeitiStd-Regular" charset="0"/>
              </a:rPr>
              <a:t>代码和数据模块按符号特征放入内存</a:t>
            </a:r>
          </a:p>
          <a:p>
            <a:pPr lvl="1">
              <a:buFont typeface="Wingdings" charset="2"/>
              <a:buChar char="ü"/>
            </a:pPr>
            <a:r>
              <a:rPr lang="zh-CN" altLang="zh-CN" sz="2200" b="1">
                <a:latin typeface="华文新魏" charset="-122"/>
                <a:ea typeface="华文新魏" charset="-122"/>
                <a:cs typeface="AdobeHeitiStd-Regular" charset="0"/>
              </a:rPr>
              <a:t>决定数据和指令标记的地址</a:t>
            </a:r>
            <a:endParaRPr lang="en-US" altLang="zh-CN" sz="2200" b="1">
              <a:latin typeface="华文新魏" charset="-122"/>
              <a:ea typeface="华文新魏" charset="-122"/>
              <a:cs typeface="AdobeHeitiStd-Regular" charset="0"/>
            </a:endParaRPr>
          </a:p>
          <a:p>
            <a:pPr lvl="1">
              <a:buFont typeface="Wingdings" charset="2"/>
              <a:buChar char="ü"/>
            </a:pPr>
            <a:r>
              <a:rPr lang="zh-CN" altLang="zh-CN" sz="2200" b="1">
                <a:latin typeface="华文新魏" charset="-122"/>
                <a:ea typeface="华文新魏" charset="-122"/>
                <a:cs typeface="AdobeHeitiStd-Regular" charset="0"/>
              </a:rPr>
              <a:t>修正内部和外部引用</a:t>
            </a:r>
            <a:endParaRPr lang="en-US" altLang="zh-CN" sz="2200" b="1">
              <a:latin typeface="华文新魏" charset="-122"/>
              <a:ea typeface="华文新魏" charset="-122"/>
              <a:cs typeface="AdobeHeitiStd-Regular" charset="0"/>
            </a:endParaRPr>
          </a:p>
          <a:p>
            <a:pPr>
              <a:buFont typeface="Wingdings" charset="2"/>
              <a:buChar char="Ø"/>
            </a:pPr>
            <a:r>
              <a:rPr lang="zh-CN" altLang="en-US" sz="2400" b="1">
                <a:latin typeface="华文新魏" charset="-122"/>
                <a:ea typeface="华文新魏" charset="-122"/>
              </a:rPr>
              <a:t>链接器使用每个目标模块的重定位信息和符号表，来解析所有未定义标号</a:t>
            </a:r>
            <a:endParaRPr lang="zh-CN" altLang="zh-CN" sz="2400" b="1">
              <a:latin typeface="华文新魏" charset="-122"/>
              <a:ea typeface="华文新魏" charset="-122"/>
            </a:endParaRPr>
          </a:p>
        </p:txBody>
      </p:sp>
      <p:sp>
        <p:nvSpPr>
          <p:cNvPr id="69648" name="矩形 24"/>
          <p:cNvSpPr>
            <a:spLocks noChangeArrowheads="1"/>
          </p:cNvSpPr>
          <p:nvPr/>
        </p:nvSpPr>
        <p:spPr bwMode="auto">
          <a:xfrm>
            <a:off x="928688" y="4814888"/>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0"/>
              </a:spcBef>
              <a:buFontTx/>
              <a:buNone/>
            </a:pPr>
            <a:r>
              <a:rPr lang="zh-CN" altLang="en-US" sz="2000"/>
              <a:t>重定位信息</a:t>
            </a:r>
          </a:p>
        </p:txBody>
      </p:sp>
      <p:sp>
        <p:nvSpPr>
          <p:cNvPr id="69649" name="矩形 25"/>
          <p:cNvSpPr>
            <a:spLocks noChangeArrowheads="1"/>
          </p:cNvSpPr>
          <p:nvPr/>
        </p:nvSpPr>
        <p:spPr bwMode="auto">
          <a:xfrm>
            <a:off x="1143000" y="5857875"/>
            <a:ext cx="9540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0"/>
              </a:spcBef>
              <a:buFontTx/>
              <a:buNone/>
            </a:pPr>
            <a:r>
              <a:rPr lang="zh-CN" altLang="en-US" sz="2000"/>
              <a:t>符号表</a:t>
            </a:r>
          </a:p>
        </p:txBody>
      </p:sp>
      <p:sp>
        <p:nvSpPr>
          <p:cNvPr id="69650" name="矩形 26"/>
          <p:cNvSpPr>
            <a:spLocks noChangeArrowheads="1"/>
          </p:cNvSpPr>
          <p:nvPr/>
        </p:nvSpPr>
        <p:spPr bwMode="auto">
          <a:xfrm>
            <a:off x="785813" y="1385888"/>
            <a:ext cx="1724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0"/>
              </a:spcBef>
              <a:buFontTx/>
              <a:buNone/>
            </a:pPr>
            <a:r>
              <a:rPr lang="zh-CN" altLang="en-US" sz="2000"/>
              <a:t>目标文件首部</a:t>
            </a:r>
          </a:p>
        </p:txBody>
      </p:sp>
    </p:spTree>
    <p:extLst>
      <p:ext uri="{BB962C8B-B14F-4D97-AF65-F5344CB8AC3E}">
        <p14:creationId xmlns:p14="http://schemas.microsoft.com/office/powerpoint/2010/main" val="17794725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9509"/>
                                        </p:tgtEl>
                                        <p:attrNameLst>
                                          <p:attrName>style.visibility</p:attrName>
                                        </p:attrNameLst>
                                      </p:cBhvr>
                                      <p:to>
                                        <p:strVal val="visible"/>
                                      </p:to>
                                    </p:set>
                                    <p:animEffect transition="in" filter="blinds(horizontal)">
                                      <p:cBhvr>
                                        <p:cTn id="12" dur="500"/>
                                        <p:tgtEl>
                                          <p:spTgt spid="1495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9510"/>
                                        </p:tgtEl>
                                        <p:attrNameLst>
                                          <p:attrName>style.visibility</p:attrName>
                                        </p:attrNameLst>
                                      </p:cBhvr>
                                      <p:to>
                                        <p:strVal val="visible"/>
                                      </p:to>
                                    </p:set>
                                    <p:animEffect transition="in" filter="blinds(horizontal)">
                                      <p:cBhvr>
                                        <p:cTn id="17" dur="500"/>
                                        <p:tgtEl>
                                          <p:spTgt spid="1495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9511"/>
                                        </p:tgtEl>
                                        <p:attrNameLst>
                                          <p:attrName>style.visibility</p:attrName>
                                        </p:attrNameLst>
                                      </p:cBhvr>
                                      <p:to>
                                        <p:strVal val="visible"/>
                                      </p:to>
                                    </p:set>
                                    <p:animEffect transition="in" filter="blinds(horizontal)">
                                      <p:cBhvr>
                                        <p:cTn id="22" dur="500"/>
                                        <p:tgtEl>
                                          <p:spTgt spid="1495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9512"/>
                                        </p:tgtEl>
                                        <p:attrNameLst>
                                          <p:attrName>style.visibility</p:attrName>
                                        </p:attrNameLst>
                                      </p:cBhvr>
                                      <p:to>
                                        <p:strVal val="visible"/>
                                      </p:to>
                                    </p:set>
                                    <p:animEffect transition="in" filter="blinds(horizontal)">
                                      <p:cBhvr>
                                        <p:cTn id="47" dur="500"/>
                                        <p:tgtEl>
                                          <p:spTgt spid="14951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49513"/>
                                        </p:tgtEl>
                                        <p:attrNameLst>
                                          <p:attrName>style.visibility</p:attrName>
                                        </p:attrNameLst>
                                      </p:cBhvr>
                                      <p:to>
                                        <p:strVal val="visible"/>
                                      </p:to>
                                    </p:set>
                                    <p:animEffect transition="in" filter="blinds(horizontal)">
                                      <p:cBhvr>
                                        <p:cTn id="52" dur="500"/>
                                        <p:tgtEl>
                                          <p:spTgt spid="14951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49520"/>
                                        </p:tgtEl>
                                        <p:attrNameLst>
                                          <p:attrName>style.visibility</p:attrName>
                                        </p:attrNameLst>
                                      </p:cBhvr>
                                      <p:to>
                                        <p:strVal val="visible"/>
                                      </p:to>
                                    </p:set>
                                    <p:animEffect transition="in" filter="blinds(horizontal)">
                                      <p:cBhvr>
                                        <p:cTn id="57" dur="500"/>
                                        <p:tgtEl>
                                          <p:spTgt spid="149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9" grpId="0" animBg="1" autoUpdateAnimBg="0"/>
      <p:bldP spid="149510" grpId="0" autoUpdateAnimBg="0"/>
      <p:bldP spid="149511" grpId="0" autoUpdateAnimBg="0"/>
      <p:bldP spid="149512" grpId="0" autoUpdateAnimBg="0"/>
      <p:bldP spid="149513" grpId="0" autoUpdateAnimBg="0"/>
      <p:bldP spid="149520" grpId="0" autoUpdateAnimBg="0"/>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4"/>
          <p:cNvSpPr>
            <a:spLocks noGrp="1" noChangeArrowheads="1"/>
          </p:cNvSpPr>
          <p:nvPr>
            <p:ph idx="1"/>
          </p:nvPr>
        </p:nvSpPr>
        <p:spPr>
          <a:xfrm>
            <a:off x="240620" y="1196752"/>
            <a:ext cx="8723868" cy="4701622"/>
          </a:xfrm>
        </p:spPr>
        <p:txBody>
          <a:bodyPr/>
          <a:lstStyle/>
          <a:p>
            <a:pPr>
              <a:lnSpc>
                <a:spcPct val="90000"/>
              </a:lnSpc>
              <a:spcBef>
                <a:spcPts val="225"/>
              </a:spcBef>
            </a:pPr>
            <a:r>
              <a:rPr lang="zh-CN" altLang="en-US" sz="2700" dirty="0">
                <a:latin typeface="微软雅黑" charset="-122"/>
                <a:ea typeface="华文新魏" charset="-122"/>
              </a:rPr>
              <a:t>如何表示</a:t>
            </a:r>
            <a:r>
              <a:rPr lang="en-US" altLang="zh-CN" sz="2700" dirty="0">
                <a:latin typeface="微软雅黑" charset="-122"/>
                <a:ea typeface="华文新魏" charset="-122"/>
              </a:rPr>
              <a:t>0?</a:t>
            </a:r>
          </a:p>
          <a:p>
            <a:pPr lvl="1">
              <a:lnSpc>
                <a:spcPct val="90000"/>
              </a:lnSpc>
              <a:spcBef>
                <a:spcPts val="225"/>
              </a:spcBef>
              <a:buClr>
                <a:schemeClr val="tx2"/>
              </a:buClr>
              <a:buFont typeface="Wingdings" charset="2"/>
              <a:buChar char="n"/>
            </a:pPr>
            <a:r>
              <a:rPr lang="zh-CN" altLang="en-US" sz="2400" dirty="0">
                <a:solidFill>
                  <a:srgbClr val="CC0000"/>
                </a:solidFill>
                <a:latin typeface="微软雅黑" charset="-122"/>
                <a:ea typeface="华文新魏" charset="-122"/>
              </a:rPr>
              <a:t>阶码</a:t>
            </a:r>
            <a:r>
              <a:rPr lang="en-US" altLang="zh-CN" sz="2400" dirty="0">
                <a:solidFill>
                  <a:srgbClr val="CC0000"/>
                </a:solidFill>
                <a:latin typeface="微软雅黑" charset="-122"/>
                <a:ea typeface="华文新魏" charset="-122"/>
              </a:rPr>
              <a:t>/</a:t>
            </a:r>
            <a:r>
              <a:rPr lang="zh-CN" altLang="en-US" sz="2400" dirty="0">
                <a:solidFill>
                  <a:srgbClr val="CC0000"/>
                </a:solidFill>
                <a:latin typeface="微软雅黑" charset="-122"/>
                <a:ea typeface="华文新魏" charset="-122"/>
              </a:rPr>
              <a:t>指数：</a:t>
            </a:r>
            <a:r>
              <a:rPr lang="en-US" altLang="zh-CN" sz="2400" dirty="0">
                <a:latin typeface="微软雅黑" charset="-122"/>
                <a:ea typeface="华文新魏" charset="-122"/>
              </a:rPr>
              <a:t> </a:t>
            </a:r>
            <a:r>
              <a:rPr lang="zh-CN" altLang="en-US" sz="2400" dirty="0">
                <a:latin typeface="微软雅黑" charset="-122"/>
                <a:ea typeface="华文新魏" charset="-122"/>
              </a:rPr>
              <a:t>全</a:t>
            </a:r>
            <a:r>
              <a:rPr lang="en-US" altLang="zh-CN" sz="2400" b="0" dirty="0">
                <a:latin typeface="微软雅黑" charset="-122"/>
                <a:ea typeface="华文新魏" charset="-122"/>
              </a:rPr>
              <a:t>0</a:t>
            </a:r>
            <a:r>
              <a:rPr lang="zh-CN" altLang="en-US" sz="2400" b="0" dirty="0">
                <a:latin typeface="微软雅黑" charset="-122"/>
                <a:ea typeface="华文新魏" charset="-122"/>
              </a:rPr>
              <a:t> </a:t>
            </a:r>
            <a:r>
              <a:rPr lang="zh-CN" altLang="en-US" sz="1800" b="0" dirty="0">
                <a:latin typeface="微软雅黑" charset="-122"/>
                <a:ea typeface="华文新魏" charset="-122"/>
              </a:rPr>
              <a:t> </a:t>
            </a:r>
            <a:r>
              <a:rPr lang="en-US" altLang="zh-CN" sz="1800" b="0" dirty="0">
                <a:latin typeface="微软雅黑" charset="-122"/>
                <a:ea typeface="华文新魏" charset="-122"/>
              </a:rPr>
              <a:t>(</a:t>
            </a:r>
            <a:r>
              <a:rPr lang="en-US" altLang="zh-CN" sz="1800" b="0" dirty="0">
                <a:solidFill>
                  <a:srgbClr val="CC0000"/>
                </a:solidFill>
              </a:rPr>
              <a:t>Exponent</a:t>
            </a:r>
            <a:r>
              <a:rPr lang="zh-CN" altLang="en-US" sz="1800" b="0" dirty="0">
                <a:solidFill>
                  <a:srgbClr val="CC0000"/>
                </a:solidFill>
              </a:rPr>
              <a:t>：</a:t>
            </a:r>
            <a:r>
              <a:rPr lang="en-US" altLang="zh-CN" sz="1800" b="0" dirty="0"/>
              <a:t> all zeros</a:t>
            </a:r>
            <a:r>
              <a:rPr lang="en-US" altLang="zh-CN" sz="1800" b="0" dirty="0">
                <a:latin typeface="微软雅黑" charset="-122"/>
                <a:ea typeface="华文新魏" charset="-122"/>
              </a:rPr>
              <a:t>)</a:t>
            </a:r>
          </a:p>
          <a:p>
            <a:pPr lvl="1">
              <a:lnSpc>
                <a:spcPct val="90000"/>
              </a:lnSpc>
              <a:spcBef>
                <a:spcPts val="225"/>
              </a:spcBef>
              <a:buClr>
                <a:schemeClr val="tx2"/>
              </a:buClr>
              <a:buFont typeface="Wingdings" charset="2"/>
              <a:buChar char="n"/>
            </a:pPr>
            <a:r>
              <a:rPr lang="zh-CN" altLang="en-US" sz="2400" dirty="0">
                <a:solidFill>
                  <a:srgbClr val="0000FF"/>
                </a:solidFill>
                <a:latin typeface="微软雅黑" charset="-122"/>
                <a:ea typeface="华文新魏" charset="-122"/>
              </a:rPr>
              <a:t>尾数：</a:t>
            </a:r>
            <a:r>
              <a:rPr lang="zh-CN" altLang="en-US" sz="2400" dirty="0">
                <a:latin typeface="微软雅黑" charset="-122"/>
                <a:ea typeface="华文新魏" charset="-122"/>
              </a:rPr>
              <a:t>全</a:t>
            </a:r>
            <a:r>
              <a:rPr lang="en-US" altLang="zh-CN" sz="2400" b="0" dirty="0">
                <a:latin typeface="微软雅黑" charset="-122"/>
                <a:ea typeface="华文新魏" charset="-122"/>
              </a:rPr>
              <a:t>0</a:t>
            </a:r>
            <a:r>
              <a:rPr lang="zh-CN" altLang="en-US" sz="1800" b="0" dirty="0">
                <a:latin typeface="微软雅黑" charset="-122"/>
                <a:ea typeface="华文新魏" charset="-122"/>
              </a:rPr>
              <a:t>  </a:t>
            </a:r>
            <a:r>
              <a:rPr lang="en-US" altLang="zh-CN" sz="1800" b="0" dirty="0">
                <a:latin typeface="微软雅黑" charset="-122"/>
                <a:ea typeface="华文新魏" charset="-122"/>
              </a:rPr>
              <a:t>(</a:t>
            </a:r>
            <a:r>
              <a:rPr lang="en-US" altLang="zh-CN" sz="1800" b="0" dirty="0">
                <a:solidFill>
                  <a:srgbClr val="0000FF"/>
                </a:solidFill>
              </a:rPr>
              <a:t>Significand</a:t>
            </a:r>
            <a:r>
              <a:rPr lang="zh-CN" altLang="en-US" sz="1800" b="0" dirty="0">
                <a:solidFill>
                  <a:srgbClr val="0000FF"/>
                </a:solidFill>
              </a:rPr>
              <a:t>：</a:t>
            </a:r>
            <a:r>
              <a:rPr lang="en-US" altLang="zh-CN" sz="1800" b="0" dirty="0"/>
              <a:t> all zeros</a:t>
            </a:r>
            <a:r>
              <a:rPr lang="en-US" altLang="zh-CN" sz="1800" b="0" dirty="0">
                <a:latin typeface="微软雅黑" charset="-122"/>
                <a:ea typeface="华文新魏" charset="-122"/>
              </a:rPr>
              <a:t>)</a:t>
            </a:r>
          </a:p>
          <a:p>
            <a:pPr lvl="1">
              <a:lnSpc>
                <a:spcPct val="90000"/>
              </a:lnSpc>
              <a:spcBef>
                <a:spcPts val="225"/>
              </a:spcBef>
              <a:buClr>
                <a:schemeClr val="tx2"/>
              </a:buClr>
              <a:buFont typeface="Wingdings" charset="2"/>
              <a:buChar char="n"/>
            </a:pPr>
            <a:r>
              <a:rPr lang="zh-CN" altLang="en-US" sz="2400" dirty="0">
                <a:solidFill>
                  <a:srgbClr val="FF0000"/>
                </a:solidFill>
                <a:latin typeface="微软雅黑" charset="-122"/>
                <a:ea typeface="华文新魏" charset="-122"/>
              </a:rPr>
              <a:t>符号位？</a:t>
            </a:r>
            <a:r>
              <a:rPr lang="en-US" altLang="zh-CN" sz="2400" dirty="0">
                <a:solidFill>
                  <a:srgbClr val="FF0000"/>
                </a:solidFill>
                <a:latin typeface="微软雅黑" charset="-122"/>
                <a:ea typeface="华文新魏" charset="-122"/>
              </a:rPr>
              <a:t> </a:t>
            </a:r>
            <a:r>
              <a:rPr lang="zh-CN" altLang="en-US" sz="2400" dirty="0">
                <a:latin typeface="微软雅黑" charset="-122"/>
                <a:ea typeface="华文新魏" charset="-122"/>
              </a:rPr>
              <a:t>正</a:t>
            </a:r>
            <a:r>
              <a:rPr lang="en-US" altLang="zh-CN" sz="2400" dirty="0">
                <a:latin typeface="微软雅黑" charset="-122"/>
                <a:ea typeface="华文新魏" charset="-122"/>
              </a:rPr>
              <a:t>/</a:t>
            </a:r>
            <a:r>
              <a:rPr lang="zh-CN" altLang="en-US" sz="2400" dirty="0">
                <a:latin typeface="微软雅黑" charset="-122"/>
                <a:ea typeface="华文新魏" charset="-122"/>
              </a:rPr>
              <a:t>负皆可  </a:t>
            </a:r>
            <a:r>
              <a:rPr lang="en-US" altLang="zh-CN" sz="1800" b="0" dirty="0">
                <a:latin typeface="微软雅黑" charset="-122"/>
                <a:ea typeface="华文新魏" charset="-122"/>
              </a:rPr>
              <a:t>(</a:t>
            </a:r>
            <a:r>
              <a:rPr lang="en-US" altLang="zh-CN" sz="1800" b="0" dirty="0">
                <a:solidFill>
                  <a:srgbClr val="FF0000"/>
                </a:solidFill>
              </a:rPr>
              <a:t>What about sign? </a:t>
            </a:r>
            <a:r>
              <a:rPr lang="en-US" altLang="zh-CN" sz="1800" b="0" dirty="0"/>
              <a:t>Both cases valid.</a:t>
            </a:r>
            <a:r>
              <a:rPr lang="en-US" altLang="zh-CN" sz="1800" b="0" dirty="0">
                <a:latin typeface="微软雅黑" charset="-122"/>
                <a:ea typeface="华文新魏" charset="-122"/>
              </a:rPr>
              <a:t>)</a:t>
            </a:r>
          </a:p>
          <a:p>
            <a:pPr lvl="1" fontAlgn="base">
              <a:lnSpc>
                <a:spcPct val="90000"/>
              </a:lnSpc>
              <a:spcBef>
                <a:spcPts val="225"/>
              </a:spcBef>
              <a:spcAft>
                <a:spcPct val="0"/>
              </a:spcAft>
              <a:buNone/>
            </a:pPr>
            <a:r>
              <a:rPr lang="en-US" altLang="zh-CN" sz="2400" dirty="0">
                <a:latin typeface="微软雅黑" charset="-122"/>
                <a:ea typeface="华文新魏" charset="-122"/>
              </a:rPr>
              <a:t>  +0</a:t>
            </a:r>
            <a:r>
              <a:rPr lang="zh-CN" altLang="en-US" sz="2400" dirty="0">
                <a:latin typeface="微软雅黑" charset="-122"/>
                <a:ea typeface="华文新魏" charset="-122"/>
              </a:rPr>
              <a:t>：</a:t>
            </a:r>
            <a:r>
              <a:rPr lang="en-US" altLang="zh-CN" sz="2400" dirty="0">
                <a:latin typeface="微软雅黑" charset="-122"/>
                <a:ea typeface="华文新魏" charset="-122"/>
              </a:rPr>
              <a:t> 0 00000000 00000000000000000000000</a:t>
            </a:r>
          </a:p>
          <a:p>
            <a:pPr lvl="1" fontAlgn="base">
              <a:lnSpc>
                <a:spcPct val="90000"/>
              </a:lnSpc>
              <a:spcBef>
                <a:spcPts val="225"/>
              </a:spcBef>
              <a:spcAft>
                <a:spcPct val="0"/>
              </a:spcAft>
              <a:buNone/>
            </a:pPr>
            <a:r>
              <a:rPr lang="en-US" altLang="zh-CN" sz="2400" dirty="0">
                <a:latin typeface="微软雅黑" charset="-122"/>
                <a:ea typeface="华文新魏" charset="-122"/>
              </a:rPr>
              <a:t>   -0</a:t>
            </a:r>
            <a:r>
              <a:rPr lang="zh-CN" altLang="en-US" sz="2400" dirty="0">
                <a:latin typeface="微软雅黑" charset="-122"/>
                <a:ea typeface="华文新魏" charset="-122"/>
              </a:rPr>
              <a:t>：</a:t>
            </a:r>
            <a:r>
              <a:rPr lang="en-US" altLang="zh-CN" sz="2400" dirty="0">
                <a:latin typeface="微软雅黑" charset="-122"/>
                <a:ea typeface="华文新魏" charset="-122"/>
              </a:rPr>
              <a:t> 1 00000000 00000000000000000000000</a:t>
            </a:r>
          </a:p>
        </p:txBody>
      </p:sp>
      <p:sp>
        <p:nvSpPr>
          <p:cNvPr id="5" name="Rectangle 2"/>
          <p:cNvSpPr>
            <a:spLocks noGrp="1" noChangeArrowheads="1"/>
          </p:cNvSpPr>
          <p:nvPr>
            <p:ph type="title"/>
          </p:nvPr>
        </p:nvSpPr>
        <p:spPr bwMode="auto">
          <a:xfrm>
            <a:off x="1115616" y="116633"/>
            <a:ext cx="6912767" cy="4320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700" b="1" dirty="0">
                <a:latin typeface="微软雅黑" charset="-122"/>
              </a:rPr>
              <a:t>2.4.3 </a:t>
            </a:r>
            <a:r>
              <a:rPr lang="zh-CN" altLang="en-US" sz="2700" b="1" dirty="0">
                <a:latin typeface="微软雅黑" charset="-122"/>
              </a:rPr>
              <a:t>数值数据的浮点表示</a:t>
            </a:r>
            <a:r>
              <a:rPr lang="en-US" altLang="zh-CN" sz="2700" b="1" dirty="0">
                <a:latin typeface="微软雅黑" charset="-122"/>
              </a:rPr>
              <a:t>——IEEE</a:t>
            </a:r>
            <a:r>
              <a:rPr lang="zh-CN" altLang="en-US" sz="2700" b="1" dirty="0">
                <a:latin typeface="微软雅黑" charset="-122"/>
              </a:rPr>
              <a:t> </a:t>
            </a:r>
            <a:r>
              <a:rPr lang="en-US" altLang="zh-CN" sz="2700" b="1" dirty="0">
                <a:latin typeface="微软雅黑" charset="-122"/>
              </a:rPr>
              <a:t>754</a:t>
            </a:r>
            <a:br>
              <a:rPr lang="en-US" altLang="zh-CN" sz="2700" b="1" dirty="0">
                <a:latin typeface="微软雅黑" charset="-122"/>
              </a:rPr>
            </a:br>
            <a:r>
              <a:rPr lang="en-US" altLang="zh-CN" sz="2800" dirty="0">
                <a:latin typeface="微软雅黑" charset="-122"/>
                <a:ea typeface="微软雅黑" charset="-122"/>
              </a:rPr>
              <a:t> </a:t>
            </a:r>
            <a:r>
              <a:rPr lang="en-US" altLang="zh-CN" sz="2000" dirty="0">
                <a:latin typeface="微软雅黑" charset="-122"/>
                <a:ea typeface="微软雅黑" charset="-122"/>
              </a:rPr>
              <a:t>Float point representation</a:t>
            </a:r>
            <a:r>
              <a:rPr lang="en-US" altLang="zh-CN" sz="2000" dirty="0">
                <a:latin typeface="微软雅黑" charset="-122"/>
              </a:rPr>
              <a:t> ——IEEE754</a:t>
            </a:r>
            <a:r>
              <a:rPr lang="zh-CN" altLang="en-US" sz="2000" dirty="0">
                <a:latin typeface="微软雅黑" charset="-122"/>
              </a:rPr>
              <a:t> </a:t>
            </a:r>
            <a:r>
              <a:rPr lang="zh-CN" altLang="en-US" sz="2000" dirty="0">
                <a:latin typeface="微软雅黑" charset="-122"/>
                <a:ea typeface="微软雅黑" charset="-122"/>
              </a:rPr>
              <a:t>（</a:t>
            </a:r>
            <a:r>
              <a:rPr lang="en-US" altLang="zh-CN" sz="2000" dirty="0">
                <a:latin typeface="微软雅黑" charset="-122"/>
                <a:ea typeface="微软雅黑" charset="-122"/>
              </a:rPr>
              <a:t>ch3.5.1</a:t>
            </a:r>
            <a:r>
              <a:rPr lang="zh-CN" altLang="en-US" sz="2000" dirty="0">
                <a:latin typeface="微软雅黑" charset="-122"/>
                <a:ea typeface="微软雅黑" charset="-122"/>
              </a:rPr>
              <a:t>）</a:t>
            </a:r>
            <a:br>
              <a:rPr lang="zh-CN" altLang="en-US" sz="2000" dirty="0">
                <a:latin typeface="微软雅黑" charset="-122"/>
                <a:ea typeface="微软雅黑" charset="-122"/>
              </a:rPr>
            </a:br>
            <a:endParaRPr lang="en-US" altLang="zh-CN" sz="2000" b="1" dirty="0">
              <a:latin typeface="微软雅黑" charset="-122"/>
            </a:endParaRPr>
          </a:p>
        </p:txBody>
      </p:sp>
    </p:spTree>
    <p:extLst>
      <p:ext uri="{BB962C8B-B14F-4D97-AF65-F5344CB8AC3E}">
        <p14:creationId xmlns:p14="http://schemas.microsoft.com/office/powerpoint/2010/main" val="2170464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6801">
                                            <p:txEl>
                                              <p:pRg st="3" end="3"/>
                                            </p:txEl>
                                          </p:spTgt>
                                        </p:tgtEl>
                                        <p:attrNameLst>
                                          <p:attrName>style.visibility</p:attrName>
                                        </p:attrNameLst>
                                      </p:cBhvr>
                                      <p:to>
                                        <p:strVal val="visible"/>
                                      </p:to>
                                    </p:set>
                                    <p:animEffect transition="in" filter="blinds(horizontal)">
                                      <p:cBhvr>
                                        <p:cTn id="7" dur="500"/>
                                        <p:tgtEl>
                                          <p:spTgt spid="76801">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6801">
                                            <p:txEl>
                                              <p:pRg st="4" end="4"/>
                                            </p:txEl>
                                          </p:spTgt>
                                        </p:tgtEl>
                                        <p:attrNameLst>
                                          <p:attrName>style.visibility</p:attrName>
                                        </p:attrNameLst>
                                      </p:cBhvr>
                                      <p:to>
                                        <p:strVal val="visible"/>
                                      </p:to>
                                    </p:set>
                                    <p:animEffect transition="in" filter="blinds(horizontal)">
                                      <p:cBhvr>
                                        <p:cTn id="10" dur="500"/>
                                        <p:tgtEl>
                                          <p:spTgt spid="76801">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6801">
                                            <p:txEl>
                                              <p:pRg st="5" end="5"/>
                                            </p:txEl>
                                          </p:spTgt>
                                        </p:tgtEl>
                                        <p:attrNameLst>
                                          <p:attrName>style.visibility</p:attrName>
                                        </p:attrNameLst>
                                      </p:cBhvr>
                                      <p:to>
                                        <p:strVal val="visible"/>
                                      </p:to>
                                    </p:set>
                                    <p:animEffect transition="in" filter="blinds(horizontal)">
                                      <p:cBhvr>
                                        <p:cTn id="13" dur="500"/>
                                        <p:tgtEl>
                                          <p:spTgt spid="7680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过程B目标文件"/>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3838" y="1076325"/>
            <a:ext cx="8637587" cy="5484813"/>
          </a:xfrm>
          <a:noFill/>
        </p:spPr>
      </p:pic>
      <p:sp>
        <p:nvSpPr>
          <p:cNvPr id="70659" name="Rectangle 3"/>
          <p:cNvSpPr>
            <a:spLocks noGrp="1" noChangeArrowheads="1"/>
          </p:cNvSpPr>
          <p:nvPr>
            <p:ph type="title"/>
          </p:nvPr>
        </p:nvSpPr>
        <p:spPr>
          <a:xfrm>
            <a:off x="782638" y="-26988"/>
            <a:ext cx="7173912" cy="396876"/>
          </a:xfrm>
          <a:noFill/>
        </p:spPr>
        <p:txBody>
          <a:bodyPr anchor="t">
            <a:spAutoFit/>
          </a:bodyPr>
          <a:lstStyle/>
          <a:p>
            <a:pPr eaLnBrk="1" hangingPunct="1">
              <a:buFont typeface="Wingdings" charset="2"/>
              <a:buChar char="Ø"/>
            </a:pPr>
            <a:r>
              <a:rPr lang="zh-CN" altLang="en-US" sz="2000">
                <a:solidFill>
                  <a:srgbClr val="A50021"/>
                </a:solidFill>
                <a:ea typeface="微软雅黑" charset="-122"/>
              </a:rPr>
              <a:t>目标文件的链接</a:t>
            </a:r>
          </a:p>
        </p:txBody>
      </p:sp>
      <p:sp>
        <p:nvSpPr>
          <p:cNvPr id="70660" name="Rectangle 4"/>
          <p:cNvSpPr>
            <a:spLocks noChangeArrowheads="1"/>
          </p:cNvSpPr>
          <p:nvPr/>
        </p:nvSpPr>
        <p:spPr bwMode="auto">
          <a:xfrm>
            <a:off x="287338" y="549275"/>
            <a:ext cx="874871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r>
              <a:rPr lang="zh-CN" altLang="en-US" sz="2400">
                <a:solidFill>
                  <a:srgbClr val="0000CC"/>
                </a:solidFill>
              </a:rPr>
              <a:t>过程</a:t>
            </a:r>
            <a:r>
              <a:rPr lang="en-US" altLang="zh-CN" sz="2400">
                <a:solidFill>
                  <a:srgbClr val="0000CC"/>
                </a:solidFill>
              </a:rPr>
              <a:t>A</a:t>
            </a:r>
            <a:r>
              <a:rPr lang="zh-CN" altLang="en-US" sz="2400">
                <a:solidFill>
                  <a:srgbClr val="0000CC"/>
                </a:solidFill>
              </a:rPr>
              <a:t>和</a:t>
            </a:r>
            <a:r>
              <a:rPr lang="en-US" altLang="zh-CN" sz="2400">
                <a:solidFill>
                  <a:srgbClr val="0000CC"/>
                </a:solidFill>
              </a:rPr>
              <a:t>B</a:t>
            </a:r>
            <a:r>
              <a:rPr lang="zh-CN" altLang="en-US" sz="2400">
                <a:solidFill>
                  <a:srgbClr val="0000CC"/>
                </a:solidFill>
              </a:rPr>
              <a:t>分别编译、汇编成目标文件</a:t>
            </a:r>
          </a:p>
        </p:txBody>
      </p:sp>
      <p:sp>
        <p:nvSpPr>
          <p:cNvPr id="150533" name="Text Box 5"/>
          <p:cNvSpPr txBox="1">
            <a:spLocks noChangeArrowheads="1"/>
          </p:cNvSpPr>
          <p:nvPr/>
        </p:nvSpPr>
        <p:spPr bwMode="auto">
          <a:xfrm>
            <a:off x="3324225" y="1119188"/>
            <a:ext cx="5472113" cy="2952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80000"/>
              </a:lnSpc>
              <a:spcBef>
                <a:spcPct val="50000"/>
              </a:spcBef>
              <a:buFontTx/>
              <a:buNone/>
            </a:pPr>
            <a:r>
              <a:rPr lang="zh-CN" altLang="en-US" sz="2000">
                <a:solidFill>
                  <a:srgbClr val="FF0000"/>
                </a:solidFill>
              </a:rPr>
              <a:t>                    过程</a:t>
            </a:r>
            <a:r>
              <a:rPr lang="en-US" altLang="zh-CN" sz="2000">
                <a:solidFill>
                  <a:srgbClr val="FF0000"/>
                </a:solidFill>
              </a:rPr>
              <a:t>B</a:t>
            </a:r>
            <a:r>
              <a:rPr lang="zh-CN" altLang="en-US" sz="2000">
                <a:solidFill>
                  <a:srgbClr val="FF0000"/>
                </a:solidFill>
              </a:rPr>
              <a:t>的目标文件</a:t>
            </a:r>
          </a:p>
        </p:txBody>
      </p:sp>
      <p:sp>
        <p:nvSpPr>
          <p:cNvPr id="150534" name="Text Box 6"/>
          <p:cNvSpPr txBox="1">
            <a:spLocks noChangeArrowheads="1"/>
          </p:cNvSpPr>
          <p:nvPr/>
        </p:nvSpPr>
        <p:spPr bwMode="auto">
          <a:xfrm>
            <a:off x="6677025" y="1800225"/>
            <a:ext cx="21907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zh-CN" altLang="en-US" sz="2000"/>
              <a:t>代码长度为</a:t>
            </a:r>
            <a:r>
              <a:rPr lang="en-US" altLang="zh-CN" sz="2000"/>
              <a:t>0x200</a:t>
            </a:r>
          </a:p>
        </p:txBody>
      </p:sp>
      <p:sp>
        <p:nvSpPr>
          <p:cNvPr id="150535" name="Text Box 7"/>
          <p:cNvSpPr txBox="1">
            <a:spLocks noChangeArrowheads="1"/>
          </p:cNvSpPr>
          <p:nvPr/>
        </p:nvSpPr>
        <p:spPr bwMode="auto">
          <a:xfrm>
            <a:off x="6678613" y="2159000"/>
            <a:ext cx="21907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zh-CN" altLang="en-US" sz="2000"/>
              <a:t>数据长度为</a:t>
            </a:r>
            <a:r>
              <a:rPr lang="en-US" altLang="zh-CN" sz="2000"/>
              <a:t>0x30</a:t>
            </a:r>
          </a:p>
        </p:txBody>
      </p:sp>
      <p:sp>
        <p:nvSpPr>
          <p:cNvPr id="150536" name="Text Box 8"/>
          <p:cNvSpPr txBox="1">
            <a:spLocks noChangeArrowheads="1"/>
          </p:cNvSpPr>
          <p:nvPr/>
        </p:nvSpPr>
        <p:spPr bwMode="auto">
          <a:xfrm>
            <a:off x="6680200" y="2832100"/>
            <a:ext cx="21907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en-US" altLang="zh-CN" sz="2000">
                <a:solidFill>
                  <a:srgbClr val="00B0F0"/>
                </a:solidFill>
              </a:rPr>
              <a:t>0</a:t>
            </a:r>
            <a:r>
              <a:rPr lang="zh-CN" altLang="en-US" sz="2000"/>
              <a:t>由</a:t>
            </a:r>
            <a:r>
              <a:rPr lang="en-US" altLang="zh-CN" sz="2000"/>
              <a:t>Y</a:t>
            </a:r>
            <a:r>
              <a:rPr lang="zh-CN" altLang="en-US" sz="2000"/>
              <a:t>待定的地址</a:t>
            </a:r>
          </a:p>
        </p:txBody>
      </p:sp>
      <p:sp>
        <p:nvSpPr>
          <p:cNvPr id="150537" name="Text Box 9"/>
          <p:cNvSpPr txBox="1">
            <a:spLocks noChangeArrowheads="1"/>
          </p:cNvSpPr>
          <p:nvPr/>
        </p:nvSpPr>
        <p:spPr bwMode="auto">
          <a:xfrm>
            <a:off x="6681788" y="3176588"/>
            <a:ext cx="21907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en-US" altLang="zh-CN" sz="2000">
                <a:solidFill>
                  <a:srgbClr val="00B0F0"/>
                </a:solidFill>
              </a:rPr>
              <a:t>0</a:t>
            </a:r>
            <a:r>
              <a:rPr lang="zh-CN" altLang="en-US" sz="2000"/>
              <a:t>由</a:t>
            </a:r>
            <a:r>
              <a:rPr lang="en-US" altLang="zh-CN" sz="2000"/>
              <a:t>A</a:t>
            </a:r>
            <a:r>
              <a:rPr lang="zh-CN" altLang="en-US" sz="2000"/>
              <a:t>待定的地址</a:t>
            </a:r>
          </a:p>
        </p:txBody>
      </p:sp>
    </p:spTree>
    <p:extLst>
      <p:ext uri="{BB962C8B-B14F-4D97-AF65-F5344CB8AC3E}">
        <p14:creationId xmlns:p14="http://schemas.microsoft.com/office/powerpoint/2010/main" val="25354329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0533"/>
                                        </p:tgtEl>
                                        <p:attrNameLst>
                                          <p:attrName>style.visibility</p:attrName>
                                        </p:attrNameLst>
                                      </p:cBhvr>
                                      <p:to>
                                        <p:strVal val="visible"/>
                                      </p:to>
                                    </p:set>
                                    <p:animEffect transition="in" filter="blinds(horizontal)">
                                      <p:cBhvr>
                                        <p:cTn id="7" dur="500"/>
                                        <p:tgtEl>
                                          <p:spTgt spid="1505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0534"/>
                                        </p:tgtEl>
                                        <p:attrNameLst>
                                          <p:attrName>style.visibility</p:attrName>
                                        </p:attrNameLst>
                                      </p:cBhvr>
                                      <p:to>
                                        <p:strVal val="visible"/>
                                      </p:to>
                                    </p:set>
                                    <p:animEffect transition="in" filter="blinds(horizontal)">
                                      <p:cBhvr>
                                        <p:cTn id="12" dur="500"/>
                                        <p:tgtEl>
                                          <p:spTgt spid="1505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0535"/>
                                        </p:tgtEl>
                                        <p:attrNameLst>
                                          <p:attrName>style.visibility</p:attrName>
                                        </p:attrNameLst>
                                      </p:cBhvr>
                                      <p:to>
                                        <p:strVal val="visible"/>
                                      </p:to>
                                    </p:set>
                                    <p:animEffect transition="in" filter="blinds(horizontal)">
                                      <p:cBhvr>
                                        <p:cTn id="17" dur="500"/>
                                        <p:tgtEl>
                                          <p:spTgt spid="1505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0536"/>
                                        </p:tgtEl>
                                        <p:attrNameLst>
                                          <p:attrName>style.visibility</p:attrName>
                                        </p:attrNameLst>
                                      </p:cBhvr>
                                      <p:to>
                                        <p:strVal val="visible"/>
                                      </p:to>
                                    </p:set>
                                    <p:animEffect transition="in" filter="blinds(horizontal)">
                                      <p:cBhvr>
                                        <p:cTn id="22" dur="500"/>
                                        <p:tgtEl>
                                          <p:spTgt spid="1505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0537"/>
                                        </p:tgtEl>
                                        <p:attrNameLst>
                                          <p:attrName>style.visibility</p:attrName>
                                        </p:attrNameLst>
                                      </p:cBhvr>
                                      <p:to>
                                        <p:strVal val="visible"/>
                                      </p:to>
                                    </p:set>
                                    <p:animEffect transition="in" filter="blinds(horizontal)">
                                      <p:cBhvr>
                                        <p:cTn id="27" dur="500"/>
                                        <p:tgtEl>
                                          <p:spTgt spid="150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3" grpId="0" animBg="1"/>
      <p:bldP spid="150534" grpId="0"/>
      <p:bldP spid="150535" grpId="0"/>
      <p:bldP spid="150536" grpId="0"/>
      <p:bldP spid="150537"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11188" y="0"/>
            <a:ext cx="6813550" cy="396875"/>
          </a:xfrm>
          <a:noFill/>
        </p:spPr>
        <p:txBody>
          <a:bodyPr anchor="t">
            <a:spAutoFit/>
          </a:bodyPr>
          <a:lstStyle/>
          <a:p>
            <a:pPr eaLnBrk="1" hangingPunct="1">
              <a:buFont typeface="Wingdings" charset="2"/>
              <a:buChar char="Ø"/>
            </a:pPr>
            <a:r>
              <a:rPr lang="zh-CN" altLang="en-US" sz="2000">
                <a:solidFill>
                  <a:srgbClr val="A50021"/>
                </a:solidFill>
                <a:ea typeface="微软雅黑" charset="-122"/>
              </a:rPr>
              <a:t>目标文件的链接</a:t>
            </a:r>
          </a:p>
        </p:txBody>
      </p:sp>
      <p:graphicFrame>
        <p:nvGraphicFramePr>
          <p:cNvPr id="71683" name="Object 3"/>
          <p:cNvGraphicFramePr>
            <a:graphicFrameLocks noGrp="1" noChangeAspect="1"/>
          </p:cNvGraphicFramePr>
          <p:nvPr>
            <p:ph idx="1"/>
          </p:nvPr>
        </p:nvGraphicFramePr>
        <p:xfrm>
          <a:off x="219075" y="1085850"/>
          <a:ext cx="8709025" cy="5048250"/>
        </p:xfrm>
        <a:graphic>
          <a:graphicData uri="http://schemas.openxmlformats.org/presentationml/2006/ole">
            <mc:AlternateContent xmlns:mc="http://schemas.openxmlformats.org/markup-compatibility/2006">
              <mc:Choice xmlns:v="urn:schemas-microsoft-com:vml" Requires="v">
                <p:oleObj spid="_x0000_s5121" name="位图图像" r:id="rId4" imgW="6039693" imgH="3524742" progId="Paint.Picture">
                  <p:embed/>
                </p:oleObj>
              </mc:Choice>
              <mc:Fallback>
                <p:oleObj name="位图图像" r:id="rId4" imgW="6039693" imgH="3524742" progId="Paint.Picture">
                  <p:embed/>
                  <p:pic>
                    <p:nvPicPr>
                      <p:cNvPr id="7168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075" y="1085850"/>
                        <a:ext cx="8709025"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84" name="Rectangle 4"/>
          <p:cNvSpPr>
            <a:spLocks noChangeArrowheads="1"/>
          </p:cNvSpPr>
          <p:nvPr/>
        </p:nvSpPr>
        <p:spPr bwMode="auto">
          <a:xfrm>
            <a:off x="431800" y="549275"/>
            <a:ext cx="87487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r>
              <a:rPr lang="zh-CN" altLang="en-US" sz="2400">
                <a:solidFill>
                  <a:srgbClr val="0000CC"/>
                </a:solidFill>
              </a:rPr>
              <a:t>过程</a:t>
            </a:r>
            <a:r>
              <a:rPr lang="en-US" altLang="zh-CN" sz="2400">
                <a:solidFill>
                  <a:srgbClr val="0000CC"/>
                </a:solidFill>
              </a:rPr>
              <a:t>A</a:t>
            </a:r>
            <a:r>
              <a:rPr lang="zh-CN" altLang="en-US" sz="2400">
                <a:solidFill>
                  <a:srgbClr val="0000CC"/>
                </a:solidFill>
              </a:rPr>
              <a:t>和</a:t>
            </a:r>
            <a:r>
              <a:rPr lang="en-US" altLang="zh-CN" sz="2400">
                <a:solidFill>
                  <a:srgbClr val="0000CC"/>
                </a:solidFill>
              </a:rPr>
              <a:t>B</a:t>
            </a:r>
            <a:r>
              <a:rPr lang="zh-CN" altLang="en-US" sz="2400">
                <a:solidFill>
                  <a:srgbClr val="0000CC"/>
                </a:solidFill>
              </a:rPr>
              <a:t>的目标文件链接后生成一个可执行文件</a:t>
            </a:r>
          </a:p>
        </p:txBody>
      </p:sp>
      <p:sp>
        <p:nvSpPr>
          <p:cNvPr id="151557" name="Text Box 5"/>
          <p:cNvSpPr txBox="1">
            <a:spLocks noChangeArrowheads="1"/>
          </p:cNvSpPr>
          <p:nvPr/>
        </p:nvSpPr>
        <p:spPr bwMode="auto">
          <a:xfrm>
            <a:off x="3773488" y="1152525"/>
            <a:ext cx="5037137" cy="2952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80000"/>
              </a:lnSpc>
              <a:spcBef>
                <a:spcPct val="50000"/>
              </a:spcBef>
              <a:buFontTx/>
              <a:buNone/>
            </a:pPr>
            <a:r>
              <a:rPr lang="zh-CN" altLang="en-US" sz="2000">
                <a:solidFill>
                  <a:schemeClr val="accent2"/>
                </a:solidFill>
              </a:rPr>
              <a:t>                         </a:t>
            </a:r>
            <a:r>
              <a:rPr lang="zh-CN" altLang="en-US" sz="2000">
                <a:solidFill>
                  <a:srgbClr val="FF0000"/>
                </a:solidFill>
              </a:rPr>
              <a:t>生成的可执行文件</a:t>
            </a:r>
          </a:p>
        </p:txBody>
      </p:sp>
      <p:sp>
        <p:nvSpPr>
          <p:cNvPr id="151558" name="Text Box 6"/>
          <p:cNvSpPr txBox="1">
            <a:spLocks noChangeArrowheads="1"/>
          </p:cNvSpPr>
          <p:nvPr/>
        </p:nvSpPr>
        <p:spPr bwMode="auto">
          <a:xfrm>
            <a:off x="381000" y="2486025"/>
            <a:ext cx="33274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zh-CN" altLang="en-US" sz="2000"/>
              <a:t>代码地址从</a:t>
            </a:r>
            <a:r>
              <a:rPr lang="en-US" altLang="zh-CN" sz="2000"/>
              <a:t>0040 0000</a:t>
            </a:r>
            <a:r>
              <a:rPr lang="zh-CN" altLang="en-US" sz="2000"/>
              <a:t>开始</a:t>
            </a:r>
          </a:p>
        </p:txBody>
      </p:sp>
      <p:sp>
        <p:nvSpPr>
          <p:cNvPr id="151559" name="Text Box 7"/>
          <p:cNvSpPr txBox="1">
            <a:spLocks noChangeArrowheads="1"/>
          </p:cNvSpPr>
          <p:nvPr/>
        </p:nvSpPr>
        <p:spPr bwMode="auto">
          <a:xfrm>
            <a:off x="366713" y="3457575"/>
            <a:ext cx="341312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zh-CN" altLang="en-US" sz="2000"/>
              <a:t>过程</a:t>
            </a:r>
            <a:r>
              <a:rPr lang="en-US" altLang="zh-CN" sz="2000"/>
              <a:t>B</a:t>
            </a:r>
            <a:r>
              <a:rPr lang="zh-CN" altLang="en-US" sz="2000"/>
              <a:t>从</a:t>
            </a:r>
            <a:r>
              <a:rPr lang="en-US" altLang="zh-CN" sz="2000"/>
              <a:t>A</a:t>
            </a:r>
            <a:r>
              <a:rPr lang="zh-CN" altLang="en-US" sz="2000"/>
              <a:t>之后的</a:t>
            </a:r>
            <a:r>
              <a:rPr lang="en-US" altLang="zh-CN" sz="2000"/>
              <a:t>0x100</a:t>
            </a:r>
            <a:r>
              <a:rPr lang="zh-CN" altLang="en-US" sz="2000"/>
              <a:t>开始</a:t>
            </a:r>
          </a:p>
        </p:txBody>
      </p:sp>
      <p:sp>
        <p:nvSpPr>
          <p:cNvPr id="151560" name="Text Box 8"/>
          <p:cNvSpPr txBox="1">
            <a:spLocks noChangeArrowheads="1"/>
          </p:cNvSpPr>
          <p:nvPr/>
        </p:nvSpPr>
        <p:spPr bwMode="auto">
          <a:xfrm>
            <a:off x="250825" y="4806950"/>
            <a:ext cx="38893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zh-CN" altLang="en-US" sz="2000"/>
              <a:t>静态数据地址从</a:t>
            </a:r>
            <a:r>
              <a:rPr lang="en-US" altLang="zh-CN" sz="2000"/>
              <a:t>0x1000 0000</a:t>
            </a:r>
            <a:r>
              <a:rPr lang="zh-CN" altLang="en-US" sz="2000"/>
              <a:t>开始</a:t>
            </a:r>
          </a:p>
        </p:txBody>
      </p:sp>
      <p:sp>
        <p:nvSpPr>
          <p:cNvPr id="151561" name="Text Box 9"/>
          <p:cNvSpPr txBox="1">
            <a:spLocks noChangeArrowheads="1"/>
          </p:cNvSpPr>
          <p:nvPr/>
        </p:nvSpPr>
        <p:spPr bwMode="auto">
          <a:xfrm>
            <a:off x="320675" y="5443538"/>
            <a:ext cx="341312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zh-CN" altLang="en-US" sz="2000"/>
              <a:t>过程</a:t>
            </a:r>
            <a:r>
              <a:rPr lang="en-US" altLang="zh-CN" sz="2000"/>
              <a:t>B</a:t>
            </a:r>
            <a:r>
              <a:rPr lang="zh-CN" altLang="en-US" sz="2000"/>
              <a:t>从</a:t>
            </a:r>
            <a:r>
              <a:rPr lang="en-US" altLang="zh-CN" sz="2000"/>
              <a:t>A</a:t>
            </a:r>
            <a:r>
              <a:rPr lang="zh-CN" altLang="en-US" sz="2000"/>
              <a:t>之后的</a:t>
            </a:r>
            <a:r>
              <a:rPr lang="en-US" altLang="zh-CN" sz="2000"/>
              <a:t>0x020</a:t>
            </a:r>
            <a:r>
              <a:rPr lang="zh-CN" altLang="en-US" sz="2000"/>
              <a:t>开始</a:t>
            </a:r>
          </a:p>
        </p:txBody>
      </p:sp>
      <p:grpSp>
        <p:nvGrpSpPr>
          <p:cNvPr id="2" name="Group 10"/>
          <p:cNvGrpSpPr>
            <a:grpSpLocks/>
          </p:cNvGrpSpPr>
          <p:nvPr/>
        </p:nvGrpSpPr>
        <p:grpSpPr bwMode="auto">
          <a:xfrm>
            <a:off x="5311775" y="2960688"/>
            <a:ext cx="2874963" cy="638175"/>
            <a:chOff x="3346" y="1984"/>
            <a:chExt cx="1811" cy="402"/>
          </a:xfrm>
        </p:grpSpPr>
        <p:sp>
          <p:nvSpPr>
            <p:cNvPr id="71706" name="Line 11"/>
            <p:cNvSpPr>
              <a:spLocks noChangeShapeType="1"/>
            </p:cNvSpPr>
            <p:nvPr/>
          </p:nvSpPr>
          <p:spPr bwMode="auto">
            <a:xfrm flipH="1">
              <a:off x="3346" y="1984"/>
              <a:ext cx="686" cy="402"/>
            </a:xfrm>
            <a:prstGeom prst="line">
              <a:avLst/>
            </a:prstGeom>
            <a:noFill/>
            <a:ln w="28575">
              <a:solidFill>
                <a:srgbClr val="A50021"/>
              </a:solidFill>
              <a:round/>
              <a:headEnd/>
              <a:tailEnd type="arrow" w="med" len="me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71707" name="Line 12"/>
            <p:cNvSpPr>
              <a:spLocks noChangeShapeType="1"/>
            </p:cNvSpPr>
            <p:nvPr/>
          </p:nvSpPr>
          <p:spPr bwMode="auto">
            <a:xfrm>
              <a:off x="4398" y="2066"/>
              <a:ext cx="759" cy="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grpSp>
      <p:grpSp>
        <p:nvGrpSpPr>
          <p:cNvPr id="3" name="Group 13"/>
          <p:cNvGrpSpPr>
            <a:grpSpLocks/>
          </p:cNvGrpSpPr>
          <p:nvPr/>
        </p:nvGrpSpPr>
        <p:grpSpPr bwMode="auto">
          <a:xfrm>
            <a:off x="5514975" y="2655888"/>
            <a:ext cx="2743200" cy="1468437"/>
            <a:chOff x="3474" y="1792"/>
            <a:chExt cx="1728" cy="925"/>
          </a:xfrm>
        </p:grpSpPr>
        <p:sp>
          <p:nvSpPr>
            <p:cNvPr id="71704" name="Line 14"/>
            <p:cNvSpPr>
              <a:spLocks noChangeShapeType="1"/>
            </p:cNvSpPr>
            <p:nvPr/>
          </p:nvSpPr>
          <p:spPr bwMode="auto">
            <a:xfrm flipH="1" flipV="1">
              <a:off x="3474" y="1792"/>
              <a:ext cx="558" cy="850"/>
            </a:xfrm>
            <a:prstGeom prst="line">
              <a:avLst/>
            </a:prstGeom>
            <a:noFill/>
            <a:ln w="28575">
              <a:solidFill>
                <a:srgbClr val="A50021"/>
              </a:solidFill>
              <a:round/>
              <a:headEnd/>
              <a:tailEnd type="arrow" w="med" len="me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71705" name="Line 15"/>
            <p:cNvSpPr>
              <a:spLocks noChangeShapeType="1"/>
            </p:cNvSpPr>
            <p:nvPr/>
          </p:nvSpPr>
          <p:spPr bwMode="auto">
            <a:xfrm>
              <a:off x="4398" y="2715"/>
              <a:ext cx="804" cy="2"/>
            </a:xfrm>
            <a:prstGeom prst="line">
              <a:avLst/>
            </a:prstGeom>
            <a:noFill/>
            <a:ln w="57150">
              <a:solidFill>
                <a:srgbClr val="A50021"/>
              </a:solidFill>
              <a:round/>
              <a:headEnd/>
              <a:tailEn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grpSp>
      <p:sp>
        <p:nvSpPr>
          <p:cNvPr id="151568" name="Line 16"/>
          <p:cNvSpPr>
            <a:spLocks noChangeShapeType="1"/>
          </p:cNvSpPr>
          <p:nvPr/>
        </p:nvSpPr>
        <p:spPr bwMode="auto">
          <a:xfrm>
            <a:off x="4092575" y="5080000"/>
            <a:ext cx="3425825" cy="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151569" name="Text Box 17"/>
          <p:cNvSpPr txBox="1">
            <a:spLocks noChangeArrowheads="1"/>
          </p:cNvSpPr>
          <p:nvPr/>
        </p:nvSpPr>
        <p:spPr bwMode="auto">
          <a:xfrm>
            <a:off x="5653088" y="4456113"/>
            <a:ext cx="230346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en-US" altLang="zh-CN" sz="2000">
                <a:solidFill>
                  <a:srgbClr val="A50021"/>
                </a:solidFill>
                <a:ea typeface="宋体" charset="-122"/>
              </a:rPr>
              <a:t>0x1000 0000</a:t>
            </a:r>
            <a:r>
              <a:rPr lang="en-US" altLang="zh-CN" sz="2000">
                <a:solidFill>
                  <a:schemeClr val="accent2"/>
                </a:solidFill>
                <a:latin typeface="Arial" charset="0"/>
                <a:ea typeface="宋体" charset="-122"/>
              </a:rPr>
              <a:t>=?</a:t>
            </a:r>
            <a:r>
              <a:rPr lang="en-US" altLang="zh-CN" sz="1800">
                <a:solidFill>
                  <a:schemeClr val="accent2"/>
                </a:solidFill>
                <a:latin typeface="Arial" charset="0"/>
                <a:ea typeface="宋体" charset="-122"/>
              </a:rPr>
              <a:t> +</a:t>
            </a:r>
          </a:p>
        </p:txBody>
      </p:sp>
      <p:grpSp>
        <p:nvGrpSpPr>
          <p:cNvPr id="4" name="Group 18"/>
          <p:cNvGrpSpPr>
            <a:grpSpLocks/>
          </p:cNvGrpSpPr>
          <p:nvPr/>
        </p:nvGrpSpPr>
        <p:grpSpPr bwMode="auto">
          <a:xfrm>
            <a:off x="7504113" y="2771775"/>
            <a:ext cx="1639887" cy="2041525"/>
            <a:chOff x="4727" y="1865"/>
            <a:chExt cx="834" cy="1286"/>
          </a:xfrm>
        </p:grpSpPr>
        <p:grpSp>
          <p:nvGrpSpPr>
            <p:cNvPr id="71700" name="Group 19"/>
            <p:cNvGrpSpPr>
              <a:grpSpLocks/>
            </p:cNvGrpSpPr>
            <p:nvPr/>
          </p:nvGrpSpPr>
          <p:grpSpPr bwMode="auto">
            <a:xfrm>
              <a:off x="4727" y="1865"/>
              <a:ext cx="834" cy="1286"/>
              <a:chOff x="4727" y="1865"/>
              <a:chExt cx="834" cy="1286"/>
            </a:xfrm>
          </p:grpSpPr>
          <p:sp>
            <p:nvSpPr>
              <p:cNvPr id="71702" name="Line 20"/>
              <p:cNvSpPr>
                <a:spLocks noChangeShapeType="1"/>
              </p:cNvSpPr>
              <p:nvPr/>
            </p:nvSpPr>
            <p:spPr bwMode="auto">
              <a:xfrm>
                <a:off x="5285" y="1865"/>
                <a:ext cx="82" cy="1079"/>
              </a:xfrm>
              <a:prstGeom prst="line">
                <a:avLst/>
              </a:prstGeom>
              <a:noFill/>
              <a:ln w="28575">
                <a:solidFill>
                  <a:srgbClr val="A50021"/>
                </a:solidFill>
                <a:round/>
                <a:headEnd/>
                <a:tailEnd type="arrow" w="med" len="me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sp>
            <p:nvSpPr>
              <p:cNvPr id="71703" name="Text Box 21"/>
              <p:cNvSpPr txBox="1">
                <a:spLocks noChangeArrowheads="1"/>
              </p:cNvSpPr>
              <p:nvPr/>
            </p:nvSpPr>
            <p:spPr bwMode="auto">
              <a:xfrm>
                <a:off x="4727" y="2927"/>
                <a:ext cx="834"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en-US" altLang="zh-CN" sz="2000">
                    <a:solidFill>
                      <a:srgbClr val="A50021"/>
                    </a:solidFill>
                    <a:ea typeface="宋体" charset="-122"/>
                  </a:rPr>
                  <a:t>0x1000 8000</a:t>
                </a:r>
                <a:endParaRPr lang="zh-CN" altLang="en-US" sz="2000">
                  <a:solidFill>
                    <a:srgbClr val="A50021"/>
                  </a:solidFill>
                  <a:ea typeface="宋体" charset="-122"/>
                </a:endParaRPr>
              </a:p>
            </p:txBody>
          </p:sp>
        </p:grpSp>
        <p:sp>
          <p:nvSpPr>
            <p:cNvPr id="71701" name="Line 22"/>
            <p:cNvSpPr>
              <a:spLocks noChangeShapeType="1"/>
            </p:cNvSpPr>
            <p:nvPr/>
          </p:nvSpPr>
          <p:spPr bwMode="auto">
            <a:xfrm>
              <a:off x="5047" y="1865"/>
              <a:ext cx="283" cy="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grpSp>
      <p:sp>
        <p:nvSpPr>
          <p:cNvPr id="151575" name="Text Box 23"/>
          <p:cNvSpPr txBox="1">
            <a:spLocks noChangeArrowheads="1"/>
          </p:cNvSpPr>
          <p:nvPr/>
        </p:nvSpPr>
        <p:spPr bwMode="auto">
          <a:xfrm>
            <a:off x="274638" y="6138863"/>
            <a:ext cx="45847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en-US" altLang="zh-CN" sz="2000">
                <a:solidFill>
                  <a:srgbClr val="A50021"/>
                </a:solidFill>
                <a:ea typeface="宋体" charset="-122"/>
              </a:rPr>
              <a:t>0x1000 8000+</a:t>
            </a:r>
            <a:r>
              <a:rPr lang="en-US" altLang="zh-CN" sz="2000">
                <a:solidFill>
                  <a:srgbClr val="0000FF"/>
                </a:solidFill>
                <a:ea typeface="宋体" charset="-122"/>
              </a:rPr>
              <a:t>0xFFFF 8000</a:t>
            </a:r>
            <a:r>
              <a:rPr lang="en-US" altLang="zh-CN" sz="2000">
                <a:solidFill>
                  <a:srgbClr val="A50021"/>
                </a:solidFill>
                <a:ea typeface="宋体" charset="-122"/>
              </a:rPr>
              <a:t>=0x1000 0000</a:t>
            </a:r>
          </a:p>
        </p:txBody>
      </p:sp>
      <p:grpSp>
        <p:nvGrpSpPr>
          <p:cNvPr id="6" name="Group 24"/>
          <p:cNvGrpSpPr>
            <a:grpSpLocks/>
          </p:cNvGrpSpPr>
          <p:nvPr/>
        </p:nvGrpSpPr>
        <p:grpSpPr bwMode="auto">
          <a:xfrm>
            <a:off x="4814888" y="6169025"/>
            <a:ext cx="4257675" cy="355600"/>
            <a:chOff x="3122" y="4005"/>
            <a:chExt cx="2665" cy="224"/>
          </a:xfrm>
        </p:grpSpPr>
        <p:sp>
          <p:nvSpPr>
            <p:cNvPr id="71698" name="Line 25"/>
            <p:cNvSpPr>
              <a:spLocks noChangeShapeType="1"/>
            </p:cNvSpPr>
            <p:nvPr/>
          </p:nvSpPr>
          <p:spPr bwMode="auto">
            <a:xfrm flipV="1">
              <a:off x="3122" y="4096"/>
              <a:ext cx="365" cy="0"/>
            </a:xfrm>
            <a:prstGeom prst="line">
              <a:avLst/>
            </a:prstGeom>
            <a:noFill/>
            <a:ln w="57150">
              <a:solidFill>
                <a:srgbClr val="A50021"/>
              </a:solidFill>
              <a:round/>
              <a:headEnd/>
              <a:tailEnd type="triangle" w="med" len="me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sp>
          <p:nvSpPr>
            <p:cNvPr id="71699" name="Text Box 26"/>
            <p:cNvSpPr txBox="1">
              <a:spLocks noChangeArrowheads="1"/>
            </p:cNvSpPr>
            <p:nvPr/>
          </p:nvSpPr>
          <p:spPr bwMode="auto">
            <a:xfrm>
              <a:off x="3475" y="4005"/>
              <a:ext cx="231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50000"/>
                </a:spcBef>
                <a:buFontTx/>
                <a:buNone/>
              </a:pPr>
              <a:r>
                <a:rPr lang="en-US" altLang="zh-CN" sz="2000">
                  <a:solidFill>
                    <a:srgbClr val="FF0000"/>
                  </a:solidFill>
                </a:rPr>
                <a:t>?= 8000</a:t>
              </a:r>
              <a:r>
                <a:rPr lang="en-US" altLang="zh-CN" sz="2000">
                  <a:solidFill>
                    <a:srgbClr val="A50021"/>
                  </a:solidFill>
                </a:rPr>
                <a:t> </a:t>
              </a:r>
              <a:r>
                <a:rPr lang="en-US" altLang="zh-CN" sz="2000"/>
                <a:t>(</a:t>
              </a:r>
              <a:r>
                <a:rPr lang="zh-CN" altLang="en-US" sz="2000"/>
                <a:t>符号扩展为</a:t>
              </a:r>
              <a:r>
                <a:rPr lang="en-US" altLang="zh-CN" sz="2000"/>
                <a:t>FFFF 8000)</a:t>
              </a:r>
            </a:p>
          </p:txBody>
        </p:sp>
      </p:grpSp>
    </p:spTree>
    <p:extLst>
      <p:ext uri="{BB962C8B-B14F-4D97-AF65-F5344CB8AC3E}">
        <p14:creationId xmlns:p14="http://schemas.microsoft.com/office/powerpoint/2010/main" val="16634477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1557"/>
                                        </p:tgtEl>
                                        <p:attrNameLst>
                                          <p:attrName>style.visibility</p:attrName>
                                        </p:attrNameLst>
                                      </p:cBhvr>
                                      <p:to>
                                        <p:strVal val="visible"/>
                                      </p:to>
                                    </p:set>
                                    <p:animEffect transition="in" filter="blinds(horizontal)">
                                      <p:cBhvr>
                                        <p:cTn id="7" dur="500"/>
                                        <p:tgtEl>
                                          <p:spTgt spid="1515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1558"/>
                                        </p:tgtEl>
                                        <p:attrNameLst>
                                          <p:attrName>style.visibility</p:attrName>
                                        </p:attrNameLst>
                                      </p:cBhvr>
                                      <p:to>
                                        <p:strVal val="visible"/>
                                      </p:to>
                                    </p:set>
                                    <p:animEffect transition="in" filter="blinds(horizontal)">
                                      <p:cBhvr>
                                        <p:cTn id="12" dur="500"/>
                                        <p:tgtEl>
                                          <p:spTgt spid="1515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1559"/>
                                        </p:tgtEl>
                                        <p:attrNameLst>
                                          <p:attrName>style.visibility</p:attrName>
                                        </p:attrNameLst>
                                      </p:cBhvr>
                                      <p:to>
                                        <p:strVal val="visible"/>
                                      </p:to>
                                    </p:set>
                                    <p:animEffect transition="in" filter="blinds(horizontal)">
                                      <p:cBhvr>
                                        <p:cTn id="17" dur="500"/>
                                        <p:tgtEl>
                                          <p:spTgt spid="1515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1560"/>
                                        </p:tgtEl>
                                        <p:attrNameLst>
                                          <p:attrName>style.visibility</p:attrName>
                                        </p:attrNameLst>
                                      </p:cBhvr>
                                      <p:to>
                                        <p:strVal val="visible"/>
                                      </p:to>
                                    </p:set>
                                    <p:animEffect transition="in" filter="blinds(horizontal)">
                                      <p:cBhvr>
                                        <p:cTn id="22" dur="500"/>
                                        <p:tgtEl>
                                          <p:spTgt spid="1515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1561"/>
                                        </p:tgtEl>
                                        <p:attrNameLst>
                                          <p:attrName>style.visibility</p:attrName>
                                        </p:attrNameLst>
                                      </p:cBhvr>
                                      <p:to>
                                        <p:strVal val="visible"/>
                                      </p:to>
                                    </p:set>
                                    <p:animEffect transition="in" filter="blinds(horizontal)">
                                      <p:cBhvr>
                                        <p:cTn id="27" dur="500"/>
                                        <p:tgtEl>
                                          <p:spTgt spid="15156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linds(horizontal)">
                                      <p:cBhvr>
                                        <p:cTn id="37" dur="500"/>
                                        <p:tgtEl>
                                          <p:spTgt spid="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linds(horizontal)">
                                      <p:cBhvr>
                                        <p:cTn id="42" dur="500"/>
                                        <p:tgtEl>
                                          <p:spTgt spid="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51568"/>
                                        </p:tgtEl>
                                        <p:attrNameLst>
                                          <p:attrName>style.visibility</p:attrName>
                                        </p:attrNameLst>
                                      </p:cBhvr>
                                      <p:to>
                                        <p:strVal val="visible"/>
                                      </p:to>
                                    </p:set>
                                    <p:animEffect transition="in" filter="blinds(horizontal)">
                                      <p:cBhvr>
                                        <p:cTn id="47" dur="500"/>
                                        <p:tgtEl>
                                          <p:spTgt spid="15156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51569"/>
                                        </p:tgtEl>
                                        <p:attrNameLst>
                                          <p:attrName>style.visibility</p:attrName>
                                        </p:attrNameLst>
                                      </p:cBhvr>
                                      <p:to>
                                        <p:strVal val="visible"/>
                                      </p:to>
                                    </p:set>
                                    <p:animEffect transition="in" filter="blinds(horizontal)">
                                      <p:cBhvr>
                                        <p:cTn id="52" dur="500"/>
                                        <p:tgtEl>
                                          <p:spTgt spid="15156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51575"/>
                                        </p:tgtEl>
                                        <p:attrNameLst>
                                          <p:attrName>style.visibility</p:attrName>
                                        </p:attrNameLst>
                                      </p:cBhvr>
                                      <p:to>
                                        <p:strVal val="visible"/>
                                      </p:to>
                                    </p:set>
                                    <p:animEffect transition="in" filter="blinds(horizontal)">
                                      <p:cBhvr>
                                        <p:cTn id="57" dur="500"/>
                                        <p:tgtEl>
                                          <p:spTgt spid="15157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blinds(horizontal)">
                                      <p:cBhvr>
                                        <p:cTn id="6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7" grpId="0" animBg="1"/>
      <p:bldP spid="151558" grpId="0"/>
      <p:bldP spid="151559" grpId="0"/>
      <p:bldP spid="151560" grpId="0"/>
      <p:bldP spid="151561" grpId="0"/>
      <p:bldP spid="151568" grpId="0" animBg="1"/>
      <p:bldP spid="151569" grpId="0"/>
      <p:bldP spid="15157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827088" y="0"/>
            <a:ext cx="7021512" cy="396875"/>
          </a:xfrm>
          <a:prstGeom prst="rect">
            <a:avLst/>
          </a:prstGeom>
        </p:spPr>
        <p:txBody>
          <a:bodyPr anchor="t">
            <a:spAutoFit/>
          </a:bodyPr>
          <a:lstStyle/>
          <a:p>
            <a:pPr eaLnBrk="1" hangingPunct="1">
              <a:buFont typeface="Wingdings" charset="2"/>
              <a:buChar char="Ø"/>
            </a:pPr>
            <a:r>
              <a:rPr lang="zh-CN" altLang="en-US" sz="2000">
                <a:solidFill>
                  <a:srgbClr val="A50021"/>
                </a:solidFill>
                <a:ea typeface="微软雅黑" charset="-122"/>
              </a:rPr>
              <a:t>小结</a:t>
            </a:r>
            <a:r>
              <a:rPr lang="en-US" altLang="zh-CN" sz="2000">
                <a:solidFill>
                  <a:srgbClr val="A50021"/>
                </a:solidFill>
                <a:ea typeface="微软雅黑" charset="-122"/>
              </a:rPr>
              <a:t>(Concluding Remarks)</a:t>
            </a:r>
          </a:p>
        </p:txBody>
      </p:sp>
      <p:sp>
        <p:nvSpPr>
          <p:cNvPr id="73731" name="Rectangle 3"/>
          <p:cNvSpPr>
            <a:spLocks noGrp="1" noChangeArrowheads="1"/>
          </p:cNvSpPr>
          <p:nvPr>
            <p:ph type="body" idx="4294967295"/>
          </p:nvPr>
        </p:nvSpPr>
        <p:spPr>
          <a:xfrm>
            <a:off x="611188" y="692150"/>
            <a:ext cx="8001000" cy="5040313"/>
          </a:xfrm>
          <a:prstGeom prst="rect">
            <a:avLst/>
          </a:prstGeom>
        </p:spPr>
        <p:txBody>
          <a:bodyPr lIns="91440" rIns="91440"/>
          <a:lstStyle/>
          <a:p>
            <a:pPr eaLnBrk="1" hangingPunct="1">
              <a:lnSpc>
                <a:spcPct val="130000"/>
              </a:lnSpc>
            </a:pPr>
            <a:r>
              <a:rPr lang="zh-CN" altLang="en-US" dirty="0">
                <a:latin typeface="STXinwei" charset="-122"/>
                <a:ea typeface="STXinwei" charset="-122"/>
                <a:cs typeface="STXinwei" charset="-122"/>
              </a:rPr>
              <a:t>存储程序计算机的两个基本原则</a:t>
            </a:r>
          </a:p>
          <a:p>
            <a:pPr lvl="1" eaLnBrk="1" hangingPunct="1">
              <a:lnSpc>
                <a:spcPct val="130000"/>
              </a:lnSpc>
            </a:pPr>
            <a:r>
              <a:rPr lang="zh-CN" altLang="en-US" dirty="0">
                <a:latin typeface="STXinwei" charset="-122"/>
                <a:ea typeface="STXinwei" charset="-122"/>
                <a:cs typeface="STXinwei" charset="-122"/>
              </a:rPr>
              <a:t>程序使用与数据没有区别的指令</a:t>
            </a:r>
          </a:p>
          <a:p>
            <a:pPr lvl="1" eaLnBrk="1" hangingPunct="1">
              <a:lnSpc>
                <a:spcPct val="130000"/>
              </a:lnSpc>
            </a:pPr>
            <a:r>
              <a:rPr lang="zh-CN" altLang="en-US" dirty="0">
                <a:latin typeface="STXinwei" charset="-122"/>
                <a:ea typeface="STXinwei" charset="-122"/>
                <a:cs typeface="STXinwei" charset="-122"/>
              </a:rPr>
              <a:t>采用可改变内容的存储器</a:t>
            </a:r>
          </a:p>
          <a:p>
            <a:pPr eaLnBrk="1" hangingPunct="1">
              <a:lnSpc>
                <a:spcPct val="130000"/>
              </a:lnSpc>
            </a:pPr>
            <a:r>
              <a:rPr lang="zh-CN" altLang="en-US" dirty="0">
                <a:latin typeface="STXinwei" charset="-122"/>
                <a:ea typeface="STXinwei" charset="-122"/>
                <a:cs typeface="STXinwei" charset="-122"/>
              </a:rPr>
              <a:t>指令集设计者遵循的四条基本原则</a:t>
            </a:r>
          </a:p>
          <a:p>
            <a:pPr lvl="1" eaLnBrk="1" hangingPunct="1">
              <a:lnSpc>
                <a:spcPct val="130000"/>
              </a:lnSpc>
            </a:pPr>
            <a:r>
              <a:rPr lang="zh-CN" altLang="en-US" dirty="0">
                <a:latin typeface="STXinwei" charset="-122"/>
                <a:ea typeface="STXinwei" charset="-122"/>
                <a:cs typeface="STXinwei" charset="-122"/>
              </a:rPr>
              <a:t>简单源自规整</a:t>
            </a:r>
          </a:p>
          <a:p>
            <a:pPr lvl="1" eaLnBrk="1" hangingPunct="1">
              <a:lnSpc>
                <a:spcPct val="130000"/>
              </a:lnSpc>
            </a:pPr>
            <a:r>
              <a:rPr lang="zh-CN" altLang="en-US" dirty="0">
                <a:latin typeface="STXinwei" charset="-122"/>
                <a:ea typeface="STXinwei" charset="-122"/>
                <a:cs typeface="STXinwei" charset="-122"/>
              </a:rPr>
              <a:t>越少越快</a:t>
            </a:r>
          </a:p>
          <a:p>
            <a:pPr lvl="1" eaLnBrk="1" hangingPunct="1">
              <a:lnSpc>
                <a:spcPct val="130000"/>
              </a:lnSpc>
            </a:pPr>
            <a:r>
              <a:rPr lang="zh-CN" altLang="en-US" dirty="0">
                <a:latin typeface="STXinwei" charset="-122"/>
                <a:ea typeface="STXinwei" charset="-122"/>
                <a:cs typeface="STXinwei" charset="-122"/>
              </a:rPr>
              <a:t>加速常用操作</a:t>
            </a:r>
          </a:p>
          <a:p>
            <a:pPr lvl="1" eaLnBrk="1" hangingPunct="1">
              <a:lnSpc>
                <a:spcPct val="130000"/>
              </a:lnSpc>
            </a:pPr>
            <a:r>
              <a:rPr lang="zh-CN" altLang="en-US" dirty="0">
                <a:solidFill>
                  <a:srgbClr val="0000FF"/>
                </a:solidFill>
                <a:latin typeface="STXinwei" charset="-122"/>
                <a:ea typeface="STXinwei" charset="-122"/>
                <a:cs typeface="STXinwei" charset="-122"/>
              </a:rPr>
              <a:t>均衡设计</a:t>
            </a:r>
          </a:p>
        </p:txBody>
      </p:sp>
    </p:spTree>
    <p:extLst>
      <p:ext uri="{BB962C8B-B14F-4D97-AF65-F5344CB8AC3E}">
        <p14:creationId xmlns:p14="http://schemas.microsoft.com/office/powerpoint/2010/main" val="36385863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a:xfrm>
            <a:off x="790575" y="-26988"/>
            <a:ext cx="7021513" cy="396876"/>
          </a:xfrm>
          <a:prstGeom prst="rect">
            <a:avLst/>
          </a:prstGeom>
        </p:spPr>
        <p:txBody>
          <a:bodyPr anchor="t">
            <a:spAutoFit/>
          </a:bodyPr>
          <a:lstStyle/>
          <a:p>
            <a:pPr eaLnBrk="1" hangingPunct="1">
              <a:buFont typeface="Wingdings" charset="2"/>
              <a:buChar char="Ø"/>
            </a:pPr>
            <a:r>
              <a:rPr lang="en-US" altLang="zh-CN" sz="2000">
                <a:solidFill>
                  <a:srgbClr val="A50021"/>
                </a:solidFill>
                <a:ea typeface="微软雅黑" charset="-122"/>
              </a:rPr>
              <a:t> </a:t>
            </a:r>
            <a:r>
              <a:rPr lang="zh-CN" altLang="en-US" sz="2000">
                <a:solidFill>
                  <a:srgbClr val="A50021"/>
                </a:solidFill>
                <a:ea typeface="微软雅黑" charset="-122"/>
              </a:rPr>
              <a:t>小结</a:t>
            </a:r>
          </a:p>
        </p:txBody>
      </p:sp>
      <p:grpSp>
        <p:nvGrpSpPr>
          <p:cNvPr id="74755" name="Group 6"/>
          <p:cNvGrpSpPr>
            <a:grpSpLocks/>
          </p:cNvGrpSpPr>
          <p:nvPr/>
        </p:nvGrpSpPr>
        <p:grpSpPr bwMode="auto">
          <a:xfrm>
            <a:off x="142875" y="838200"/>
            <a:ext cx="8929688" cy="2806700"/>
            <a:chOff x="90" y="885"/>
            <a:chExt cx="5625" cy="1738"/>
          </a:xfrm>
        </p:grpSpPr>
        <p:pic>
          <p:nvPicPr>
            <p:cNvPr id="7475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 y="1242"/>
              <a:ext cx="5625" cy="1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8" name="Text Box 5"/>
            <p:cNvSpPr txBox="1">
              <a:spLocks noChangeArrowheads="1"/>
            </p:cNvSpPr>
            <p:nvPr/>
          </p:nvSpPr>
          <p:spPr bwMode="auto">
            <a:xfrm>
              <a:off x="385" y="885"/>
              <a:ext cx="5080"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0"/>
                </a:spcBef>
              </a:pPr>
              <a:r>
                <a:rPr lang="en-US" altLang="zh-CN" sz="2800"/>
                <a:t>MIPS</a:t>
              </a:r>
              <a:r>
                <a:rPr lang="zh-CN" altLang="en-US" sz="2800"/>
                <a:t>指令使用的频率百分比</a:t>
              </a:r>
            </a:p>
          </p:txBody>
        </p:sp>
      </p:grpSp>
      <p:sp>
        <p:nvSpPr>
          <p:cNvPr id="74756" name="Text Box 7"/>
          <p:cNvSpPr txBox="1">
            <a:spLocks noChangeArrowheads="1"/>
          </p:cNvSpPr>
          <p:nvPr/>
        </p:nvSpPr>
        <p:spPr bwMode="auto">
          <a:xfrm>
            <a:off x="611188" y="3789363"/>
            <a:ext cx="8459787"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ts val="600"/>
              </a:spcBef>
            </a:pPr>
            <a:r>
              <a:rPr lang="zh-CN" altLang="en-US" sz="2800" dirty="0"/>
              <a:t>每类</a:t>
            </a:r>
            <a:r>
              <a:rPr lang="en-US" altLang="zh-CN" sz="2800" dirty="0"/>
              <a:t>MIPS</a:t>
            </a:r>
            <a:r>
              <a:rPr lang="zh-CN" altLang="en-US" sz="2800" dirty="0"/>
              <a:t>指令与编程语言中相关部分的对应</a:t>
            </a:r>
          </a:p>
          <a:p>
            <a:pPr lvl="1" eaLnBrk="1" hangingPunct="1">
              <a:spcBef>
                <a:spcPts val="600"/>
              </a:spcBef>
            </a:pPr>
            <a:r>
              <a:rPr lang="zh-CN" altLang="en-US" sz="2400" dirty="0"/>
              <a:t>算术运算指令对应于赋值语句操作</a:t>
            </a:r>
          </a:p>
          <a:p>
            <a:pPr lvl="1" eaLnBrk="1" hangingPunct="1">
              <a:spcBef>
                <a:spcPts val="600"/>
              </a:spcBef>
            </a:pPr>
            <a:r>
              <a:rPr lang="zh-CN" altLang="en-US" sz="2400" dirty="0"/>
              <a:t>处理数组或结构时，需要数据传送指令</a:t>
            </a:r>
          </a:p>
          <a:p>
            <a:pPr lvl="1" eaLnBrk="1" hangingPunct="1">
              <a:spcBef>
                <a:spcPts val="600"/>
              </a:spcBef>
            </a:pPr>
            <a:r>
              <a:rPr lang="zh-CN" altLang="en-US" sz="2400" dirty="0"/>
              <a:t>条件分支指令用于</a:t>
            </a:r>
            <a:r>
              <a:rPr lang="en-US" altLang="zh-CN" sz="2400" dirty="0"/>
              <a:t>if-else</a:t>
            </a:r>
            <a:r>
              <a:rPr lang="zh-CN" altLang="en-US" sz="2400" dirty="0"/>
              <a:t>语句、循环语句</a:t>
            </a:r>
            <a:endParaRPr lang="en-US" altLang="zh-CN" sz="2400" dirty="0"/>
          </a:p>
          <a:p>
            <a:pPr lvl="1" eaLnBrk="1" hangingPunct="1">
              <a:spcBef>
                <a:spcPts val="600"/>
              </a:spcBef>
            </a:pPr>
            <a:r>
              <a:rPr lang="zh-CN" altLang="en-US" sz="2400" dirty="0"/>
              <a:t>无条件转移指令用于过程调用及返回、</a:t>
            </a:r>
            <a:r>
              <a:rPr lang="en-US" altLang="zh-CN" sz="2400" dirty="0"/>
              <a:t>case/switch</a:t>
            </a:r>
            <a:r>
              <a:rPr lang="zh-CN" altLang="en-US" sz="2400" dirty="0"/>
              <a:t>语句</a:t>
            </a:r>
          </a:p>
        </p:txBody>
      </p:sp>
    </p:spTree>
    <p:extLst>
      <p:ext uri="{BB962C8B-B14F-4D97-AF65-F5344CB8AC3E}">
        <p14:creationId xmlns:p14="http://schemas.microsoft.com/office/powerpoint/2010/main" val="31160467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xfrm>
            <a:off x="357188" y="888057"/>
            <a:ext cx="8715375" cy="6429375"/>
          </a:xfrm>
        </p:spPr>
        <p:txBody>
          <a:bodyPr/>
          <a:lstStyle/>
          <a:p>
            <a:pPr>
              <a:lnSpc>
                <a:spcPct val="90000"/>
              </a:lnSpc>
              <a:buFont typeface="Wingdings" charset="2"/>
              <a:buNone/>
            </a:pPr>
            <a:r>
              <a:rPr lang="en-US" altLang="zh-CN" dirty="0">
                <a:latin typeface="STXinwei" charset="-122"/>
                <a:ea typeface="STXinwei" charset="-122"/>
                <a:cs typeface="STXinwei" charset="-122"/>
              </a:rPr>
              <a:t>1.  </a:t>
            </a:r>
            <a:r>
              <a:rPr lang="zh-CN" altLang="en-US" dirty="0">
                <a:latin typeface="STXinwei" charset="-122"/>
                <a:ea typeface="STXinwei" charset="-122"/>
                <a:cs typeface="STXinwei" charset="-122"/>
              </a:rPr>
              <a:t>以下是用</a:t>
            </a:r>
            <a:r>
              <a:rPr lang="en-US" altLang="zh-CN" dirty="0">
                <a:latin typeface="STXinwei" charset="-122"/>
                <a:ea typeface="STXinwei" charset="-122"/>
                <a:cs typeface="STXinwei" charset="-122"/>
              </a:rPr>
              <a:t>C </a:t>
            </a:r>
            <a:r>
              <a:rPr lang="zh-CN" altLang="en-US" dirty="0">
                <a:latin typeface="STXinwei" charset="-122"/>
                <a:ea typeface="STXinwei" charset="-122"/>
                <a:cs typeface="STXinwei" charset="-122"/>
              </a:rPr>
              <a:t>语言写的一个传统的</a:t>
            </a:r>
            <a:r>
              <a:rPr lang="en-US" altLang="zh-CN" dirty="0">
                <a:latin typeface="STXinwei" charset="-122"/>
                <a:ea typeface="STXinwei" charset="-122"/>
                <a:cs typeface="STXinwei" charset="-122"/>
              </a:rPr>
              <a:t>While </a:t>
            </a:r>
            <a:r>
              <a:rPr lang="zh-CN" altLang="en-US" dirty="0">
                <a:latin typeface="STXinwei" charset="-122"/>
                <a:ea typeface="STXinwei" charset="-122"/>
                <a:cs typeface="STXinwei" charset="-122"/>
              </a:rPr>
              <a:t>语句： </a:t>
            </a:r>
            <a:r>
              <a:rPr lang="en-US" altLang="zh-CN" dirty="0">
                <a:latin typeface="STXinwei" charset="-122"/>
                <a:ea typeface="STXinwei" charset="-122"/>
                <a:cs typeface="STXinwei" charset="-122"/>
              </a:rPr>
              <a:t>while (save[</a:t>
            </a:r>
            <a:r>
              <a:rPr lang="en-US" altLang="zh-CN" dirty="0" err="1">
                <a:latin typeface="STXinwei" charset="-122"/>
                <a:ea typeface="STXinwei" charset="-122"/>
                <a:cs typeface="STXinwei" charset="-122"/>
              </a:rPr>
              <a:t>i</a:t>
            </a:r>
            <a:r>
              <a:rPr lang="en-US" altLang="zh-CN" dirty="0">
                <a:latin typeface="STXinwei" charset="-122"/>
                <a:ea typeface="STXinwei" charset="-122"/>
                <a:cs typeface="STXinwei" charset="-122"/>
              </a:rPr>
              <a:t>] == k ) </a:t>
            </a:r>
            <a:r>
              <a:rPr lang="en-US" altLang="zh-CN" dirty="0" err="1">
                <a:latin typeface="STXinwei" charset="-122"/>
                <a:ea typeface="STXinwei" charset="-122"/>
                <a:cs typeface="STXinwei" charset="-122"/>
              </a:rPr>
              <a:t>i</a:t>
            </a:r>
            <a:r>
              <a:rPr lang="en-US" altLang="zh-CN" dirty="0">
                <a:latin typeface="STXinwei" charset="-122"/>
                <a:ea typeface="STXinwei" charset="-122"/>
                <a:cs typeface="STXinwei" charset="-122"/>
              </a:rPr>
              <a:t> += 1;    </a:t>
            </a:r>
            <a:r>
              <a:rPr lang="zh-CN" altLang="en-US" dirty="0">
                <a:latin typeface="STXinwei" charset="-122"/>
                <a:ea typeface="STXinwei" charset="-122"/>
                <a:cs typeface="STXinwei" charset="-122"/>
              </a:rPr>
              <a:t>假设</a:t>
            </a:r>
            <a:r>
              <a:rPr lang="en-US" altLang="zh-CN" dirty="0" err="1">
                <a:latin typeface="STXinwei" charset="-122"/>
                <a:ea typeface="STXinwei" charset="-122"/>
                <a:cs typeface="STXinwei" charset="-122"/>
              </a:rPr>
              <a:t>i</a:t>
            </a:r>
            <a:r>
              <a:rPr lang="en-US" altLang="zh-CN" dirty="0">
                <a:latin typeface="STXinwei" charset="-122"/>
                <a:ea typeface="STXinwei" charset="-122"/>
                <a:cs typeface="STXinwei" charset="-122"/>
              </a:rPr>
              <a:t> </a:t>
            </a:r>
            <a:r>
              <a:rPr lang="zh-CN" altLang="en-US" dirty="0">
                <a:latin typeface="STXinwei" charset="-122"/>
                <a:ea typeface="STXinwei" charset="-122"/>
                <a:cs typeface="STXinwei" charset="-122"/>
              </a:rPr>
              <a:t>和</a:t>
            </a:r>
            <a:r>
              <a:rPr lang="en-US" altLang="zh-CN" dirty="0">
                <a:latin typeface="STXinwei" charset="-122"/>
                <a:ea typeface="STXinwei" charset="-122"/>
                <a:cs typeface="STXinwei" charset="-122"/>
              </a:rPr>
              <a:t>k </a:t>
            </a:r>
            <a:r>
              <a:rPr lang="zh-CN" altLang="en-US" dirty="0">
                <a:latin typeface="STXinwei" charset="-122"/>
                <a:ea typeface="STXinwei" charset="-122"/>
                <a:cs typeface="STXinwei" charset="-122"/>
              </a:rPr>
              <a:t>对应于寄存器</a:t>
            </a:r>
            <a:r>
              <a:rPr lang="en-US" altLang="zh-CN" dirty="0">
                <a:latin typeface="STXinwei" charset="-122"/>
                <a:ea typeface="STXinwei" charset="-122"/>
                <a:cs typeface="STXinwei" charset="-122"/>
              </a:rPr>
              <a:t>$s3 </a:t>
            </a:r>
            <a:r>
              <a:rPr lang="zh-CN" altLang="en-US" dirty="0">
                <a:latin typeface="STXinwei" charset="-122"/>
                <a:ea typeface="STXinwei" charset="-122"/>
                <a:cs typeface="STXinwei" charset="-122"/>
              </a:rPr>
              <a:t>和</a:t>
            </a:r>
            <a:r>
              <a:rPr lang="en-US" altLang="zh-CN" dirty="0">
                <a:latin typeface="STXinwei" charset="-122"/>
                <a:ea typeface="STXinwei" charset="-122"/>
                <a:cs typeface="STXinwei" charset="-122"/>
              </a:rPr>
              <a:t>$s5</a:t>
            </a:r>
            <a:r>
              <a:rPr lang="zh-CN" altLang="en-US" dirty="0">
                <a:latin typeface="STXinwei" charset="-122"/>
                <a:ea typeface="STXinwei" charset="-122"/>
                <a:cs typeface="STXinwei" charset="-122"/>
              </a:rPr>
              <a:t>，数组</a:t>
            </a:r>
            <a:r>
              <a:rPr lang="en-US" altLang="zh-CN" dirty="0">
                <a:latin typeface="STXinwei" charset="-122"/>
                <a:ea typeface="STXinwei" charset="-122"/>
                <a:cs typeface="STXinwei" charset="-122"/>
              </a:rPr>
              <a:t>save </a:t>
            </a:r>
            <a:r>
              <a:rPr lang="zh-CN" altLang="en-US" dirty="0">
                <a:latin typeface="STXinwei" charset="-122"/>
                <a:ea typeface="STXinwei" charset="-122"/>
                <a:cs typeface="STXinwei" charset="-122"/>
              </a:rPr>
              <a:t>的基址存放在</a:t>
            </a:r>
            <a:r>
              <a:rPr lang="en-US" altLang="zh-CN" dirty="0">
                <a:latin typeface="STXinwei" charset="-122"/>
                <a:ea typeface="STXinwei" charset="-122"/>
                <a:cs typeface="STXinwei" charset="-122"/>
              </a:rPr>
              <a:t>$s6 </a:t>
            </a:r>
            <a:r>
              <a:rPr lang="zh-CN" altLang="en-US" dirty="0">
                <a:latin typeface="STXinwei" charset="-122"/>
                <a:ea typeface="STXinwei" charset="-122"/>
                <a:cs typeface="STXinwei" charset="-122"/>
              </a:rPr>
              <a:t>中，对应的</a:t>
            </a:r>
            <a:r>
              <a:rPr lang="en-US" altLang="zh-CN" dirty="0">
                <a:latin typeface="STXinwei" charset="-122"/>
                <a:ea typeface="STXinwei" charset="-122"/>
                <a:cs typeface="STXinwei" charset="-122"/>
              </a:rPr>
              <a:t>MIPS </a:t>
            </a:r>
            <a:r>
              <a:rPr lang="zh-CN" altLang="en-US" dirty="0">
                <a:latin typeface="STXinwei" charset="-122"/>
                <a:ea typeface="STXinwei" charset="-122"/>
                <a:cs typeface="STXinwei" charset="-122"/>
              </a:rPr>
              <a:t>汇编代码为：</a:t>
            </a:r>
          </a:p>
          <a:p>
            <a:pPr>
              <a:lnSpc>
                <a:spcPct val="90000"/>
              </a:lnSpc>
              <a:buFont typeface="Wingdings" charset="2"/>
              <a:buNone/>
            </a:pPr>
            <a:endParaRPr lang="zh-CN" altLang="en-US" dirty="0">
              <a:latin typeface="STXinwei" charset="-122"/>
              <a:ea typeface="STXinwei" charset="-122"/>
              <a:cs typeface="STXinwei" charset="-122"/>
            </a:endParaRPr>
          </a:p>
          <a:p>
            <a:pPr>
              <a:lnSpc>
                <a:spcPct val="90000"/>
              </a:lnSpc>
              <a:buFont typeface="Wingdings" charset="2"/>
              <a:buNone/>
            </a:pPr>
            <a:endParaRPr lang="zh-CN" altLang="en-US" dirty="0">
              <a:latin typeface="STXinwei" charset="-122"/>
              <a:ea typeface="STXinwei" charset="-122"/>
              <a:cs typeface="STXinwei" charset="-122"/>
            </a:endParaRPr>
          </a:p>
          <a:p>
            <a:pPr>
              <a:lnSpc>
                <a:spcPct val="90000"/>
              </a:lnSpc>
              <a:buFont typeface="Wingdings" charset="2"/>
              <a:buNone/>
            </a:pPr>
            <a:endParaRPr lang="en-US" altLang="zh-CN" dirty="0">
              <a:latin typeface="STXinwei" charset="-122"/>
              <a:ea typeface="STXinwei" charset="-122"/>
              <a:cs typeface="STXinwei" charset="-122"/>
            </a:endParaRPr>
          </a:p>
          <a:p>
            <a:pPr>
              <a:lnSpc>
                <a:spcPct val="90000"/>
              </a:lnSpc>
              <a:buFont typeface="Wingdings" charset="2"/>
              <a:buNone/>
            </a:pPr>
            <a:endParaRPr lang="zh-CN" altLang="en-US" dirty="0">
              <a:latin typeface="STXinwei" charset="-122"/>
              <a:ea typeface="STXinwei" charset="-122"/>
              <a:cs typeface="STXinwei" charset="-122"/>
            </a:endParaRPr>
          </a:p>
          <a:p>
            <a:pPr>
              <a:lnSpc>
                <a:spcPct val="90000"/>
              </a:lnSpc>
              <a:buFont typeface="Wingdings" charset="2"/>
              <a:buNone/>
            </a:pPr>
            <a:endParaRPr lang="zh-CN" altLang="en-US" dirty="0">
              <a:latin typeface="STXinwei" charset="-122"/>
              <a:ea typeface="STXinwei" charset="-122"/>
              <a:cs typeface="STXinwei" charset="-122"/>
            </a:endParaRPr>
          </a:p>
          <a:p>
            <a:pPr>
              <a:lnSpc>
                <a:spcPct val="90000"/>
              </a:lnSpc>
              <a:buFont typeface="Wingdings" charset="2"/>
              <a:buNone/>
            </a:pPr>
            <a:r>
              <a:rPr lang="zh-CN" altLang="en-US" dirty="0">
                <a:latin typeface="STXinwei" charset="-122"/>
                <a:ea typeface="STXinwei" charset="-122"/>
                <a:cs typeface="STXinwei" charset="-122"/>
              </a:rPr>
              <a:t>假定</a:t>
            </a:r>
            <a:r>
              <a:rPr lang="en-US" altLang="zh-CN" dirty="0">
                <a:latin typeface="STXinwei" charset="-122"/>
                <a:ea typeface="STXinwei" charset="-122"/>
                <a:cs typeface="STXinwei" charset="-122"/>
              </a:rPr>
              <a:t>loop </a:t>
            </a:r>
            <a:r>
              <a:rPr lang="zh-CN" altLang="en-US" dirty="0">
                <a:latin typeface="STXinwei" charset="-122"/>
                <a:ea typeface="STXinwei" charset="-122"/>
                <a:cs typeface="STXinwei" charset="-122"/>
              </a:rPr>
              <a:t>的开始位置在内存</a:t>
            </a:r>
            <a:r>
              <a:rPr lang="en-US" altLang="zh-CN" dirty="0">
                <a:latin typeface="STXinwei" charset="-122"/>
                <a:ea typeface="STXinwei" charset="-122"/>
                <a:cs typeface="STXinwei" charset="-122"/>
              </a:rPr>
              <a:t>80000 </a:t>
            </a:r>
            <a:r>
              <a:rPr lang="zh-CN" altLang="en-US" dirty="0">
                <a:latin typeface="STXinwei" charset="-122"/>
                <a:ea typeface="STXinwei" charset="-122"/>
                <a:cs typeface="STXinwei" charset="-122"/>
              </a:rPr>
              <a:t>处，则上述循环的</a:t>
            </a:r>
            <a:r>
              <a:rPr lang="en-US" altLang="zh-CN" dirty="0">
                <a:latin typeface="STXinwei" charset="-122"/>
                <a:ea typeface="STXinwei" charset="-122"/>
                <a:cs typeface="STXinwei" charset="-122"/>
              </a:rPr>
              <a:t>MIPS </a:t>
            </a:r>
            <a:r>
              <a:rPr lang="zh-CN" altLang="en-US" dirty="0">
                <a:latin typeface="STXinwei" charset="-122"/>
                <a:ea typeface="STXinwei" charset="-122"/>
                <a:cs typeface="STXinwei" charset="-122"/>
              </a:rPr>
              <a:t>机器码为：</a:t>
            </a:r>
          </a:p>
          <a:p>
            <a:pPr>
              <a:lnSpc>
                <a:spcPct val="90000"/>
              </a:lnSpc>
              <a:buFont typeface="Wingdings" charset="2"/>
              <a:buNone/>
            </a:pPr>
            <a:endParaRPr lang="zh-CN" altLang="en-US" dirty="0">
              <a:latin typeface="STXinwei" charset="-122"/>
              <a:ea typeface="STXinwei" charset="-122"/>
              <a:cs typeface="STXinwei" charset="-122"/>
            </a:endParaRPr>
          </a:p>
          <a:p>
            <a:pPr>
              <a:lnSpc>
                <a:spcPct val="90000"/>
              </a:lnSpc>
              <a:buFont typeface="Wingdings" charset="2"/>
              <a:buNone/>
            </a:pPr>
            <a:endParaRPr lang="zh-CN" altLang="en-US" dirty="0">
              <a:latin typeface="STXinwei" charset="-122"/>
              <a:ea typeface="STXinwei" charset="-122"/>
              <a:cs typeface="STXinwei" charset="-122"/>
            </a:endParaRPr>
          </a:p>
          <a:p>
            <a:pPr>
              <a:lnSpc>
                <a:spcPct val="90000"/>
              </a:lnSpc>
              <a:buFont typeface="Wingdings" charset="2"/>
              <a:buNone/>
            </a:pPr>
            <a:endParaRPr lang="zh-CN" altLang="en-US" dirty="0">
              <a:latin typeface="STXinwei" charset="-122"/>
              <a:ea typeface="STXinwei" charset="-122"/>
              <a:cs typeface="STXinwei" charset="-122"/>
            </a:endParaRPr>
          </a:p>
          <a:p>
            <a:pPr>
              <a:lnSpc>
                <a:spcPct val="90000"/>
              </a:lnSpc>
              <a:buFont typeface="Wingdings" charset="2"/>
              <a:buNone/>
            </a:pPr>
            <a:endParaRPr lang="zh-CN" altLang="en-US" dirty="0">
              <a:latin typeface="STXinwei" charset="-122"/>
              <a:ea typeface="STXinwei" charset="-122"/>
              <a:cs typeface="STXinwei" charset="-122"/>
            </a:endParaRPr>
          </a:p>
        </p:txBody>
      </p:sp>
      <p:pic>
        <p:nvPicPr>
          <p:cNvPr id="757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725144"/>
            <a:ext cx="8379409" cy="194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3" y="2024658"/>
            <a:ext cx="7055098" cy="1764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1" name="Rectangle 2"/>
          <p:cNvSpPr>
            <a:spLocks noGrp="1" noChangeArrowheads="1"/>
          </p:cNvSpPr>
          <p:nvPr>
            <p:ph type="title"/>
          </p:nvPr>
        </p:nvSpPr>
        <p:spPr>
          <a:xfrm>
            <a:off x="755650" y="0"/>
            <a:ext cx="7021513" cy="396875"/>
          </a:xfrm>
          <a:noFill/>
        </p:spPr>
        <p:txBody>
          <a:bodyPr anchor="t">
            <a:spAutoFit/>
          </a:bodyPr>
          <a:lstStyle/>
          <a:p>
            <a:pPr eaLnBrk="1" hangingPunct="1">
              <a:buFont typeface="Wingdings" charset="2"/>
              <a:buChar char="Ø"/>
            </a:pPr>
            <a:r>
              <a:rPr lang="zh-CN" altLang="en-US" sz="2000">
                <a:solidFill>
                  <a:srgbClr val="A50021"/>
                </a:solidFill>
                <a:ea typeface="微软雅黑" charset="-122"/>
              </a:rPr>
              <a:t>补充题</a:t>
            </a:r>
          </a:p>
        </p:txBody>
      </p:sp>
    </p:spTree>
    <p:extLst>
      <p:ext uri="{BB962C8B-B14F-4D97-AF65-F5344CB8AC3E}">
        <p14:creationId xmlns:p14="http://schemas.microsoft.com/office/powerpoint/2010/main" val="5344368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xfrm>
            <a:off x="357188" y="428625"/>
            <a:ext cx="8715375" cy="6429375"/>
          </a:xfrm>
        </p:spPr>
        <p:txBody>
          <a:bodyPr/>
          <a:lstStyle/>
          <a:p>
            <a:pPr>
              <a:lnSpc>
                <a:spcPct val="90000"/>
              </a:lnSpc>
              <a:buFont typeface="Wingdings" charset="2"/>
              <a:buNone/>
            </a:pPr>
            <a:r>
              <a:rPr lang="en-US" altLang="zh-CN" sz="2000" dirty="0">
                <a:latin typeface="STXinwei" charset="-122"/>
                <a:ea typeface="STXinwei" charset="-122"/>
                <a:cs typeface="STXinwei" charset="-122"/>
              </a:rPr>
              <a:t>1.  </a:t>
            </a:r>
            <a:r>
              <a:rPr lang="zh-CN" altLang="en-US" sz="2000" dirty="0">
                <a:latin typeface="STXinwei" charset="-122"/>
                <a:ea typeface="STXinwei" charset="-122"/>
                <a:cs typeface="STXinwei" charset="-122"/>
              </a:rPr>
              <a:t>以下是用</a:t>
            </a:r>
            <a:r>
              <a:rPr lang="en-US" altLang="zh-CN" sz="2000" dirty="0">
                <a:latin typeface="STXinwei" charset="-122"/>
                <a:ea typeface="STXinwei" charset="-122"/>
                <a:cs typeface="STXinwei" charset="-122"/>
              </a:rPr>
              <a:t>C </a:t>
            </a:r>
            <a:r>
              <a:rPr lang="zh-CN" altLang="en-US" sz="2000" dirty="0">
                <a:latin typeface="STXinwei" charset="-122"/>
                <a:ea typeface="STXinwei" charset="-122"/>
                <a:cs typeface="STXinwei" charset="-122"/>
              </a:rPr>
              <a:t>语言写的一个传统的</a:t>
            </a:r>
            <a:r>
              <a:rPr lang="en-US" altLang="zh-CN" sz="2000" dirty="0">
                <a:latin typeface="STXinwei" charset="-122"/>
                <a:ea typeface="STXinwei" charset="-122"/>
                <a:cs typeface="STXinwei" charset="-122"/>
              </a:rPr>
              <a:t>While </a:t>
            </a:r>
            <a:r>
              <a:rPr lang="zh-CN" altLang="en-US" sz="2000" dirty="0">
                <a:latin typeface="STXinwei" charset="-122"/>
                <a:ea typeface="STXinwei" charset="-122"/>
                <a:cs typeface="STXinwei" charset="-122"/>
              </a:rPr>
              <a:t>语句： </a:t>
            </a:r>
            <a:r>
              <a:rPr lang="en-US" altLang="zh-CN" sz="2000" dirty="0">
                <a:latin typeface="STXinwei" charset="-122"/>
                <a:ea typeface="STXinwei" charset="-122"/>
                <a:cs typeface="STXinwei" charset="-122"/>
              </a:rPr>
              <a:t>while (save[</a:t>
            </a:r>
            <a:r>
              <a:rPr lang="en-US" altLang="zh-CN" sz="2000" dirty="0" err="1">
                <a:latin typeface="STXinwei" charset="-122"/>
                <a:ea typeface="STXinwei" charset="-122"/>
                <a:cs typeface="STXinwei" charset="-122"/>
              </a:rPr>
              <a:t>i</a:t>
            </a:r>
            <a:r>
              <a:rPr lang="en-US" altLang="zh-CN" sz="2000" dirty="0">
                <a:latin typeface="STXinwei" charset="-122"/>
                <a:ea typeface="STXinwei" charset="-122"/>
                <a:cs typeface="STXinwei" charset="-122"/>
              </a:rPr>
              <a:t>] == k ) </a:t>
            </a:r>
            <a:r>
              <a:rPr lang="en-US" altLang="zh-CN" sz="2000" dirty="0" err="1">
                <a:latin typeface="STXinwei" charset="-122"/>
                <a:ea typeface="STXinwei" charset="-122"/>
                <a:cs typeface="STXinwei" charset="-122"/>
              </a:rPr>
              <a:t>i</a:t>
            </a:r>
            <a:r>
              <a:rPr lang="en-US" altLang="zh-CN" sz="2000" dirty="0">
                <a:latin typeface="STXinwei" charset="-122"/>
                <a:ea typeface="STXinwei" charset="-122"/>
                <a:cs typeface="STXinwei" charset="-122"/>
              </a:rPr>
              <a:t> += 1;    </a:t>
            </a:r>
            <a:r>
              <a:rPr lang="zh-CN" altLang="en-US" sz="2000" dirty="0">
                <a:latin typeface="STXinwei" charset="-122"/>
                <a:ea typeface="STXinwei" charset="-122"/>
                <a:cs typeface="STXinwei" charset="-122"/>
              </a:rPr>
              <a:t>假设</a:t>
            </a:r>
            <a:r>
              <a:rPr lang="en-US" altLang="zh-CN" sz="2000" dirty="0" err="1">
                <a:latin typeface="STXinwei" charset="-122"/>
                <a:ea typeface="STXinwei" charset="-122"/>
                <a:cs typeface="STXinwei" charset="-122"/>
              </a:rPr>
              <a:t>i</a:t>
            </a:r>
            <a:r>
              <a:rPr lang="en-US" altLang="zh-CN" sz="2000" dirty="0">
                <a:latin typeface="STXinwei" charset="-122"/>
                <a:ea typeface="STXinwei" charset="-122"/>
                <a:cs typeface="STXinwei" charset="-122"/>
              </a:rPr>
              <a:t> </a:t>
            </a:r>
            <a:r>
              <a:rPr lang="zh-CN" altLang="en-US" sz="2000" dirty="0">
                <a:latin typeface="STXinwei" charset="-122"/>
                <a:ea typeface="STXinwei" charset="-122"/>
                <a:cs typeface="STXinwei" charset="-122"/>
              </a:rPr>
              <a:t>和</a:t>
            </a:r>
            <a:r>
              <a:rPr lang="en-US" altLang="zh-CN" sz="2000" dirty="0">
                <a:latin typeface="STXinwei" charset="-122"/>
                <a:ea typeface="STXinwei" charset="-122"/>
                <a:cs typeface="STXinwei" charset="-122"/>
              </a:rPr>
              <a:t>k </a:t>
            </a:r>
            <a:r>
              <a:rPr lang="zh-CN" altLang="en-US" sz="2000" dirty="0">
                <a:latin typeface="STXinwei" charset="-122"/>
                <a:ea typeface="STXinwei" charset="-122"/>
                <a:cs typeface="STXinwei" charset="-122"/>
              </a:rPr>
              <a:t>对应于寄存器</a:t>
            </a:r>
            <a:r>
              <a:rPr lang="en-US" altLang="zh-CN" sz="2000" dirty="0">
                <a:latin typeface="STXinwei" charset="-122"/>
                <a:ea typeface="STXinwei" charset="-122"/>
                <a:cs typeface="STXinwei" charset="-122"/>
              </a:rPr>
              <a:t>$s3 </a:t>
            </a:r>
            <a:r>
              <a:rPr lang="zh-CN" altLang="en-US" sz="2000" dirty="0">
                <a:latin typeface="STXinwei" charset="-122"/>
                <a:ea typeface="STXinwei" charset="-122"/>
                <a:cs typeface="STXinwei" charset="-122"/>
              </a:rPr>
              <a:t>和</a:t>
            </a:r>
            <a:r>
              <a:rPr lang="en-US" altLang="zh-CN" sz="2000" dirty="0">
                <a:latin typeface="STXinwei" charset="-122"/>
                <a:ea typeface="STXinwei" charset="-122"/>
                <a:cs typeface="STXinwei" charset="-122"/>
              </a:rPr>
              <a:t>$s5</a:t>
            </a:r>
            <a:r>
              <a:rPr lang="zh-CN" altLang="en-US" sz="2000" dirty="0">
                <a:latin typeface="STXinwei" charset="-122"/>
                <a:ea typeface="STXinwei" charset="-122"/>
                <a:cs typeface="STXinwei" charset="-122"/>
              </a:rPr>
              <a:t>，数组</a:t>
            </a:r>
            <a:r>
              <a:rPr lang="en-US" altLang="zh-CN" sz="2000" dirty="0">
                <a:latin typeface="STXinwei" charset="-122"/>
                <a:ea typeface="STXinwei" charset="-122"/>
                <a:cs typeface="STXinwei" charset="-122"/>
              </a:rPr>
              <a:t>save </a:t>
            </a:r>
            <a:r>
              <a:rPr lang="zh-CN" altLang="en-US" sz="2000" dirty="0">
                <a:latin typeface="STXinwei" charset="-122"/>
                <a:ea typeface="STXinwei" charset="-122"/>
                <a:cs typeface="STXinwei" charset="-122"/>
              </a:rPr>
              <a:t>的基址存放在</a:t>
            </a:r>
            <a:r>
              <a:rPr lang="en-US" altLang="zh-CN" sz="2000" dirty="0">
                <a:latin typeface="STXinwei" charset="-122"/>
                <a:ea typeface="STXinwei" charset="-122"/>
                <a:cs typeface="STXinwei" charset="-122"/>
              </a:rPr>
              <a:t>$s6 </a:t>
            </a:r>
            <a:r>
              <a:rPr lang="zh-CN" altLang="en-US" sz="2000" dirty="0">
                <a:latin typeface="STXinwei" charset="-122"/>
                <a:ea typeface="STXinwei" charset="-122"/>
                <a:cs typeface="STXinwei" charset="-122"/>
              </a:rPr>
              <a:t>中，对应的</a:t>
            </a:r>
            <a:r>
              <a:rPr lang="en-US" altLang="zh-CN" sz="2000" dirty="0">
                <a:latin typeface="STXinwei" charset="-122"/>
                <a:ea typeface="STXinwei" charset="-122"/>
                <a:cs typeface="STXinwei" charset="-122"/>
              </a:rPr>
              <a:t>MIPS </a:t>
            </a:r>
            <a:r>
              <a:rPr lang="zh-CN" altLang="en-US" sz="2000" dirty="0">
                <a:latin typeface="STXinwei" charset="-122"/>
                <a:ea typeface="STXinwei" charset="-122"/>
                <a:cs typeface="STXinwei" charset="-122"/>
              </a:rPr>
              <a:t>汇编代码为：</a:t>
            </a:r>
          </a:p>
          <a:p>
            <a:pPr>
              <a:lnSpc>
                <a:spcPct val="90000"/>
              </a:lnSpc>
              <a:buFont typeface="Wingdings" charset="2"/>
              <a:buNone/>
            </a:pPr>
            <a:endParaRPr lang="zh-CN" altLang="en-US" sz="2000" dirty="0">
              <a:latin typeface="STXinwei" charset="-122"/>
              <a:ea typeface="STXinwei" charset="-122"/>
              <a:cs typeface="STXinwei" charset="-122"/>
            </a:endParaRPr>
          </a:p>
          <a:p>
            <a:pPr>
              <a:lnSpc>
                <a:spcPct val="90000"/>
              </a:lnSpc>
              <a:buFont typeface="Wingdings" charset="2"/>
              <a:buNone/>
            </a:pPr>
            <a:endParaRPr lang="zh-CN" altLang="en-US" sz="2000" dirty="0">
              <a:latin typeface="STXinwei" charset="-122"/>
              <a:ea typeface="STXinwei" charset="-122"/>
              <a:cs typeface="STXinwei" charset="-122"/>
            </a:endParaRPr>
          </a:p>
          <a:p>
            <a:pPr>
              <a:lnSpc>
                <a:spcPct val="90000"/>
              </a:lnSpc>
              <a:buFont typeface="Wingdings" charset="2"/>
              <a:buNone/>
            </a:pPr>
            <a:endParaRPr lang="zh-CN" altLang="en-US" sz="2000" dirty="0">
              <a:latin typeface="STXinwei" charset="-122"/>
              <a:ea typeface="STXinwei" charset="-122"/>
              <a:cs typeface="STXinwei" charset="-122"/>
            </a:endParaRPr>
          </a:p>
          <a:p>
            <a:pPr>
              <a:lnSpc>
                <a:spcPct val="90000"/>
              </a:lnSpc>
              <a:buFont typeface="Wingdings" charset="2"/>
              <a:buNone/>
            </a:pPr>
            <a:endParaRPr lang="zh-CN" altLang="en-US" sz="2000" dirty="0">
              <a:latin typeface="STXinwei" charset="-122"/>
              <a:ea typeface="STXinwei" charset="-122"/>
              <a:cs typeface="STXinwei" charset="-122"/>
            </a:endParaRPr>
          </a:p>
          <a:p>
            <a:pPr>
              <a:lnSpc>
                <a:spcPct val="90000"/>
              </a:lnSpc>
              <a:buFont typeface="Wingdings" charset="2"/>
              <a:buNone/>
            </a:pPr>
            <a:r>
              <a:rPr lang="zh-CN" altLang="en-US" sz="2000" dirty="0">
                <a:latin typeface="STXinwei" charset="-122"/>
                <a:ea typeface="STXinwei" charset="-122"/>
                <a:cs typeface="STXinwei" charset="-122"/>
              </a:rPr>
              <a:t>假定</a:t>
            </a:r>
            <a:r>
              <a:rPr lang="en-US" altLang="zh-CN" sz="2000" dirty="0">
                <a:latin typeface="STXinwei" charset="-122"/>
                <a:ea typeface="STXinwei" charset="-122"/>
                <a:cs typeface="STXinwei" charset="-122"/>
              </a:rPr>
              <a:t>loop </a:t>
            </a:r>
            <a:r>
              <a:rPr lang="zh-CN" altLang="en-US" sz="2000" dirty="0">
                <a:latin typeface="STXinwei" charset="-122"/>
                <a:ea typeface="STXinwei" charset="-122"/>
                <a:cs typeface="STXinwei" charset="-122"/>
              </a:rPr>
              <a:t>的开始位置在内存</a:t>
            </a:r>
            <a:r>
              <a:rPr lang="en-US" altLang="zh-CN" sz="2000" dirty="0">
                <a:latin typeface="STXinwei" charset="-122"/>
                <a:ea typeface="STXinwei" charset="-122"/>
                <a:cs typeface="STXinwei" charset="-122"/>
              </a:rPr>
              <a:t>80000 </a:t>
            </a:r>
            <a:r>
              <a:rPr lang="zh-CN" altLang="en-US" sz="2000" dirty="0">
                <a:latin typeface="STXinwei" charset="-122"/>
                <a:ea typeface="STXinwei" charset="-122"/>
                <a:cs typeface="STXinwei" charset="-122"/>
              </a:rPr>
              <a:t>处，则上述循环的</a:t>
            </a:r>
            <a:r>
              <a:rPr lang="en-US" altLang="zh-CN" sz="2000" dirty="0">
                <a:latin typeface="STXinwei" charset="-122"/>
                <a:ea typeface="STXinwei" charset="-122"/>
                <a:cs typeface="STXinwei" charset="-122"/>
              </a:rPr>
              <a:t>MIPS </a:t>
            </a:r>
            <a:r>
              <a:rPr lang="zh-CN" altLang="en-US" sz="2000" dirty="0">
                <a:latin typeface="STXinwei" charset="-122"/>
                <a:ea typeface="STXinwei" charset="-122"/>
                <a:cs typeface="STXinwei" charset="-122"/>
              </a:rPr>
              <a:t>机器码为：</a:t>
            </a:r>
          </a:p>
          <a:p>
            <a:pPr>
              <a:lnSpc>
                <a:spcPct val="90000"/>
              </a:lnSpc>
              <a:buFont typeface="Wingdings" charset="2"/>
              <a:buNone/>
            </a:pPr>
            <a:endParaRPr lang="zh-CN" altLang="en-US" sz="2000" dirty="0">
              <a:latin typeface="STXinwei" charset="-122"/>
              <a:ea typeface="STXinwei" charset="-122"/>
              <a:cs typeface="STXinwei" charset="-122"/>
            </a:endParaRPr>
          </a:p>
          <a:p>
            <a:pPr>
              <a:lnSpc>
                <a:spcPct val="90000"/>
              </a:lnSpc>
              <a:buFont typeface="Wingdings" charset="2"/>
              <a:buNone/>
            </a:pPr>
            <a:endParaRPr lang="zh-CN" altLang="en-US" sz="2000" dirty="0">
              <a:latin typeface="STXinwei" charset="-122"/>
              <a:ea typeface="STXinwei" charset="-122"/>
              <a:cs typeface="STXinwei" charset="-122"/>
            </a:endParaRPr>
          </a:p>
          <a:p>
            <a:pPr>
              <a:lnSpc>
                <a:spcPct val="90000"/>
              </a:lnSpc>
              <a:buFont typeface="Wingdings" charset="2"/>
              <a:buNone/>
            </a:pPr>
            <a:endParaRPr lang="zh-CN" altLang="en-US" sz="2000" dirty="0">
              <a:latin typeface="STXinwei" charset="-122"/>
              <a:ea typeface="STXinwei" charset="-122"/>
              <a:cs typeface="STXinwei" charset="-122"/>
            </a:endParaRPr>
          </a:p>
          <a:p>
            <a:pPr>
              <a:lnSpc>
                <a:spcPct val="90000"/>
              </a:lnSpc>
              <a:buFont typeface="Wingdings" charset="2"/>
              <a:buNone/>
            </a:pPr>
            <a:endParaRPr lang="zh-CN" altLang="en-US" sz="2000" dirty="0">
              <a:latin typeface="STXinwei" charset="-122"/>
              <a:ea typeface="STXinwei" charset="-122"/>
              <a:cs typeface="STXinwei" charset="-122"/>
            </a:endParaRPr>
          </a:p>
          <a:p>
            <a:pPr>
              <a:lnSpc>
                <a:spcPct val="90000"/>
              </a:lnSpc>
              <a:buFont typeface="Wingdings" charset="2"/>
              <a:buNone/>
            </a:pPr>
            <a:r>
              <a:rPr lang="zh-CN" altLang="en-US" sz="2000" dirty="0">
                <a:latin typeface="STXinwei" charset="-122"/>
                <a:ea typeface="STXinwei" charset="-122"/>
                <a:cs typeface="STXinwei" charset="-122"/>
              </a:rPr>
              <a:t>根据上述给出的叙述，回答下列问题。</a:t>
            </a:r>
          </a:p>
          <a:p>
            <a:pPr marL="612775" lvl="1" indent="-342900">
              <a:lnSpc>
                <a:spcPct val="90000"/>
              </a:lnSpc>
              <a:buFont typeface="隶书" charset="0"/>
              <a:buAutoNum type="circleNumDbPlain"/>
            </a:pPr>
            <a:r>
              <a:rPr lang="zh-CN" altLang="en-US" sz="2400" dirty="0">
                <a:latin typeface="STXinwei" charset="-122"/>
                <a:ea typeface="STXinwei" charset="-122"/>
                <a:cs typeface="STXinwei" charset="-122"/>
              </a:rPr>
              <a:t>上述给出的</a:t>
            </a:r>
            <a:r>
              <a:rPr lang="en-US" altLang="zh-CN" sz="2400" dirty="0">
                <a:latin typeface="STXinwei" charset="-122"/>
                <a:ea typeface="STXinwei" charset="-122"/>
                <a:cs typeface="STXinwei" charset="-122"/>
              </a:rPr>
              <a:t>MIPS </a:t>
            </a:r>
            <a:r>
              <a:rPr lang="zh-CN" altLang="en-US" sz="2400" dirty="0">
                <a:latin typeface="STXinwei" charset="-122"/>
                <a:ea typeface="STXinwei" charset="-122"/>
                <a:cs typeface="STXinwei" charset="-122"/>
              </a:rPr>
              <a:t>机器码中有一处错误，你能找出来吗</a:t>
            </a:r>
            <a:r>
              <a:rPr lang="en-US" altLang="zh-CN" sz="2400" dirty="0">
                <a:latin typeface="STXinwei" charset="-122"/>
                <a:ea typeface="STXinwei" charset="-122"/>
                <a:cs typeface="STXinwei" charset="-122"/>
              </a:rPr>
              <a:t>? </a:t>
            </a:r>
          </a:p>
          <a:p>
            <a:pPr marL="612775" lvl="1" indent="-342900">
              <a:lnSpc>
                <a:spcPct val="90000"/>
              </a:lnSpc>
              <a:buFont typeface="隶书" charset="0"/>
              <a:buAutoNum type="circleNumDbPlain"/>
            </a:pPr>
            <a:r>
              <a:rPr lang="en-US" altLang="zh-CN" sz="2400" dirty="0">
                <a:latin typeface="STXinwei" charset="-122"/>
                <a:ea typeface="STXinwei" charset="-122"/>
                <a:cs typeface="STXinwei" charset="-122"/>
              </a:rPr>
              <a:t>MIPS </a:t>
            </a:r>
            <a:r>
              <a:rPr lang="zh-CN" altLang="en-US" sz="2400" dirty="0">
                <a:latin typeface="STXinwei" charset="-122"/>
                <a:ea typeface="STXinwei" charset="-122"/>
                <a:cs typeface="STXinwei" charset="-122"/>
              </a:rPr>
              <a:t>内存空间的编址单位是多少</a:t>
            </a:r>
            <a:r>
              <a:rPr lang="en-US" altLang="zh-CN" sz="2400" dirty="0">
                <a:latin typeface="STXinwei" charset="-122"/>
                <a:ea typeface="STXinwei" charset="-122"/>
                <a:cs typeface="STXinwei" charset="-122"/>
              </a:rPr>
              <a:t>? </a:t>
            </a:r>
          </a:p>
          <a:p>
            <a:pPr marL="612775" lvl="1" indent="-342900">
              <a:lnSpc>
                <a:spcPct val="90000"/>
              </a:lnSpc>
              <a:buFont typeface="隶书" charset="0"/>
              <a:buAutoNum type="circleNumDbPlain"/>
            </a:pPr>
            <a:r>
              <a:rPr lang="zh-CN" altLang="en-US" sz="2400" dirty="0">
                <a:latin typeface="STXinwei" charset="-122"/>
                <a:ea typeface="STXinwei" charset="-122"/>
                <a:cs typeface="STXinwei" charset="-122"/>
              </a:rPr>
              <a:t>解释为什么指令“</a:t>
            </a:r>
            <a:r>
              <a:rPr lang="en-US" altLang="zh-CN" sz="2400" dirty="0" err="1">
                <a:latin typeface="STXinwei" charset="-122"/>
                <a:ea typeface="STXinwei" charset="-122"/>
                <a:cs typeface="STXinwei" charset="-122"/>
              </a:rPr>
              <a:t>sll</a:t>
            </a:r>
            <a:r>
              <a:rPr lang="en-US" altLang="zh-CN" sz="2400" dirty="0">
                <a:latin typeface="STXinwei" charset="-122"/>
                <a:ea typeface="STXinwei" charset="-122"/>
                <a:cs typeface="STXinwei" charset="-122"/>
              </a:rPr>
              <a:t> $t1, $s3, 2”</a:t>
            </a:r>
            <a:r>
              <a:rPr lang="zh-CN" altLang="en-US" sz="2400" dirty="0">
                <a:latin typeface="STXinwei" charset="-122"/>
                <a:ea typeface="STXinwei" charset="-122"/>
                <a:cs typeface="STXinwei" charset="-122"/>
              </a:rPr>
              <a:t>能实现</a:t>
            </a:r>
            <a:r>
              <a:rPr lang="en-US" altLang="zh-CN" sz="2400" dirty="0">
                <a:latin typeface="STXinwei" charset="-122"/>
                <a:ea typeface="STXinwei" charset="-122"/>
                <a:cs typeface="STXinwei" charset="-122"/>
              </a:rPr>
              <a:t>4*</a:t>
            </a:r>
            <a:r>
              <a:rPr lang="en-US" altLang="zh-CN" sz="2400" dirty="0" err="1">
                <a:latin typeface="STXinwei" charset="-122"/>
                <a:ea typeface="STXinwei" charset="-122"/>
                <a:cs typeface="STXinwei" charset="-122"/>
              </a:rPr>
              <a:t>i</a:t>
            </a:r>
            <a:r>
              <a:rPr lang="en-US" altLang="zh-CN" sz="2400" dirty="0">
                <a:latin typeface="STXinwei" charset="-122"/>
                <a:ea typeface="STXinwei" charset="-122"/>
                <a:cs typeface="STXinwei" charset="-122"/>
              </a:rPr>
              <a:t> </a:t>
            </a:r>
            <a:r>
              <a:rPr lang="zh-CN" altLang="en-US" sz="2400" dirty="0">
                <a:latin typeface="STXinwei" charset="-122"/>
                <a:ea typeface="STXinwei" charset="-122"/>
                <a:cs typeface="STXinwei" charset="-122"/>
              </a:rPr>
              <a:t>的功能</a:t>
            </a:r>
            <a:r>
              <a:rPr lang="en-US" altLang="zh-CN" sz="2400" dirty="0">
                <a:latin typeface="STXinwei" charset="-122"/>
                <a:ea typeface="STXinwei" charset="-122"/>
                <a:cs typeface="STXinwei" charset="-122"/>
              </a:rPr>
              <a:t>?</a:t>
            </a:r>
          </a:p>
          <a:p>
            <a:pPr marL="612775" lvl="1" indent="-342900">
              <a:lnSpc>
                <a:spcPct val="90000"/>
              </a:lnSpc>
              <a:buFont typeface="隶书" charset="0"/>
              <a:buAutoNum type="circleNumDbPlain"/>
            </a:pPr>
            <a:r>
              <a:rPr lang="en-US" altLang="zh-CN" sz="2400" dirty="0">
                <a:latin typeface="STXinwei" charset="-122"/>
                <a:ea typeface="STXinwei" charset="-122"/>
                <a:cs typeface="STXinwei" charset="-122"/>
              </a:rPr>
              <a:t> </a:t>
            </a:r>
            <a:r>
              <a:rPr lang="zh-CN" altLang="en-US" sz="2400" dirty="0">
                <a:latin typeface="STXinwei" charset="-122"/>
                <a:ea typeface="STXinwei" charset="-122"/>
                <a:cs typeface="STXinwei" charset="-122"/>
              </a:rPr>
              <a:t>该循环中哪些是</a:t>
            </a:r>
            <a:r>
              <a:rPr lang="en-US" altLang="zh-CN" sz="2400" dirty="0">
                <a:latin typeface="STXinwei" charset="-122"/>
                <a:ea typeface="STXinwei" charset="-122"/>
                <a:cs typeface="STXinwei" charset="-122"/>
              </a:rPr>
              <a:t>R-</a:t>
            </a:r>
            <a:r>
              <a:rPr lang="zh-CN" altLang="en-US" sz="2400" dirty="0">
                <a:latin typeface="STXinwei" charset="-122"/>
                <a:ea typeface="STXinwei" charset="-122"/>
                <a:cs typeface="STXinwei" charset="-122"/>
              </a:rPr>
              <a:t>型指令</a:t>
            </a:r>
            <a:r>
              <a:rPr lang="en-US" altLang="zh-CN" sz="2400" dirty="0">
                <a:latin typeface="STXinwei" charset="-122"/>
                <a:ea typeface="STXinwei" charset="-122"/>
                <a:cs typeface="STXinwei" charset="-122"/>
              </a:rPr>
              <a:t>? </a:t>
            </a:r>
            <a:r>
              <a:rPr lang="zh-CN" altLang="en-US" sz="2400" dirty="0">
                <a:latin typeface="STXinwei" charset="-122"/>
                <a:ea typeface="STXinwei" charset="-122"/>
                <a:cs typeface="STXinwei" charset="-122"/>
              </a:rPr>
              <a:t>哪些是</a:t>
            </a:r>
            <a:r>
              <a:rPr lang="en-US" altLang="zh-CN" sz="2400" dirty="0">
                <a:latin typeface="STXinwei" charset="-122"/>
                <a:ea typeface="STXinwei" charset="-122"/>
                <a:cs typeface="STXinwei" charset="-122"/>
              </a:rPr>
              <a:t>I-</a:t>
            </a:r>
            <a:r>
              <a:rPr lang="zh-CN" altLang="en-US" sz="2400" dirty="0">
                <a:latin typeface="STXinwei" charset="-122"/>
                <a:ea typeface="STXinwei" charset="-122"/>
                <a:cs typeface="STXinwei" charset="-122"/>
              </a:rPr>
              <a:t>型指令</a:t>
            </a:r>
            <a:r>
              <a:rPr lang="en-US" altLang="zh-CN" sz="2400" dirty="0">
                <a:latin typeface="STXinwei" charset="-122"/>
                <a:ea typeface="STXinwei" charset="-122"/>
                <a:cs typeface="STXinwei" charset="-122"/>
              </a:rPr>
              <a:t>?</a:t>
            </a:r>
          </a:p>
        </p:txBody>
      </p:sp>
      <p:pic>
        <p:nvPicPr>
          <p:cNvPr id="757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3067049"/>
            <a:ext cx="5616624" cy="130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8480" y="1247155"/>
            <a:ext cx="5345807" cy="133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1" name="Rectangle 2"/>
          <p:cNvSpPr>
            <a:spLocks noGrp="1" noChangeArrowheads="1"/>
          </p:cNvSpPr>
          <p:nvPr>
            <p:ph type="title"/>
          </p:nvPr>
        </p:nvSpPr>
        <p:spPr>
          <a:xfrm>
            <a:off x="755650" y="0"/>
            <a:ext cx="7021513" cy="396875"/>
          </a:xfrm>
          <a:noFill/>
        </p:spPr>
        <p:txBody>
          <a:bodyPr anchor="t">
            <a:spAutoFit/>
          </a:bodyPr>
          <a:lstStyle/>
          <a:p>
            <a:pPr eaLnBrk="1" hangingPunct="1">
              <a:buFont typeface="Wingdings" charset="2"/>
              <a:buChar char="Ø"/>
            </a:pPr>
            <a:r>
              <a:rPr lang="zh-CN" altLang="en-US" sz="2000">
                <a:solidFill>
                  <a:srgbClr val="A50021"/>
                </a:solidFill>
                <a:ea typeface="微软雅黑" charset="-122"/>
              </a:rPr>
              <a:t>补充题</a:t>
            </a:r>
          </a:p>
        </p:txBody>
      </p:sp>
    </p:spTree>
    <p:extLst>
      <p:ext uri="{BB962C8B-B14F-4D97-AF65-F5344CB8AC3E}">
        <p14:creationId xmlns:p14="http://schemas.microsoft.com/office/powerpoint/2010/main" val="37687409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xfrm>
            <a:off x="357188" y="428625"/>
            <a:ext cx="8715375" cy="6429375"/>
          </a:xfrm>
        </p:spPr>
        <p:txBody>
          <a:bodyPr/>
          <a:lstStyle/>
          <a:p>
            <a:pPr>
              <a:lnSpc>
                <a:spcPct val="90000"/>
              </a:lnSpc>
              <a:buFont typeface="Wingdings" charset="2"/>
              <a:buNone/>
            </a:pPr>
            <a:r>
              <a:rPr lang="en-US" altLang="zh-CN" sz="2000" dirty="0">
                <a:latin typeface="STXinwei" charset="-122"/>
                <a:ea typeface="STXinwei" charset="-122"/>
                <a:cs typeface="STXinwei" charset="-122"/>
              </a:rPr>
              <a:t>1.  </a:t>
            </a:r>
            <a:r>
              <a:rPr lang="zh-CN" altLang="en-US" sz="2000" dirty="0">
                <a:latin typeface="STXinwei" charset="-122"/>
                <a:ea typeface="STXinwei" charset="-122"/>
                <a:cs typeface="STXinwei" charset="-122"/>
              </a:rPr>
              <a:t>以下是用</a:t>
            </a:r>
            <a:r>
              <a:rPr lang="en-US" altLang="zh-CN" sz="2000" dirty="0">
                <a:latin typeface="STXinwei" charset="-122"/>
                <a:ea typeface="STXinwei" charset="-122"/>
                <a:cs typeface="STXinwei" charset="-122"/>
              </a:rPr>
              <a:t>C </a:t>
            </a:r>
            <a:r>
              <a:rPr lang="zh-CN" altLang="en-US" sz="2000" dirty="0">
                <a:latin typeface="STXinwei" charset="-122"/>
                <a:ea typeface="STXinwei" charset="-122"/>
                <a:cs typeface="STXinwei" charset="-122"/>
              </a:rPr>
              <a:t>语言写的一个传统的</a:t>
            </a:r>
            <a:r>
              <a:rPr lang="en-US" altLang="zh-CN" sz="2000" dirty="0">
                <a:latin typeface="STXinwei" charset="-122"/>
                <a:ea typeface="STXinwei" charset="-122"/>
                <a:cs typeface="STXinwei" charset="-122"/>
              </a:rPr>
              <a:t>While </a:t>
            </a:r>
            <a:r>
              <a:rPr lang="zh-CN" altLang="en-US" sz="2000" dirty="0">
                <a:latin typeface="STXinwei" charset="-122"/>
                <a:ea typeface="STXinwei" charset="-122"/>
                <a:cs typeface="STXinwei" charset="-122"/>
              </a:rPr>
              <a:t>语句： </a:t>
            </a:r>
            <a:r>
              <a:rPr lang="en-US" altLang="zh-CN" sz="2000" dirty="0">
                <a:latin typeface="STXinwei" charset="-122"/>
                <a:ea typeface="STXinwei" charset="-122"/>
                <a:cs typeface="STXinwei" charset="-122"/>
              </a:rPr>
              <a:t>while (save[</a:t>
            </a:r>
            <a:r>
              <a:rPr lang="en-US" altLang="zh-CN" sz="2000" dirty="0" err="1">
                <a:latin typeface="STXinwei" charset="-122"/>
                <a:ea typeface="STXinwei" charset="-122"/>
                <a:cs typeface="STXinwei" charset="-122"/>
              </a:rPr>
              <a:t>i</a:t>
            </a:r>
            <a:r>
              <a:rPr lang="en-US" altLang="zh-CN" sz="2000" dirty="0">
                <a:latin typeface="STXinwei" charset="-122"/>
                <a:ea typeface="STXinwei" charset="-122"/>
                <a:cs typeface="STXinwei" charset="-122"/>
              </a:rPr>
              <a:t>] == k ) </a:t>
            </a:r>
            <a:r>
              <a:rPr lang="en-US" altLang="zh-CN" sz="2000" dirty="0" err="1">
                <a:latin typeface="STXinwei" charset="-122"/>
                <a:ea typeface="STXinwei" charset="-122"/>
                <a:cs typeface="STXinwei" charset="-122"/>
              </a:rPr>
              <a:t>i</a:t>
            </a:r>
            <a:r>
              <a:rPr lang="en-US" altLang="zh-CN" sz="2000" dirty="0">
                <a:latin typeface="STXinwei" charset="-122"/>
                <a:ea typeface="STXinwei" charset="-122"/>
                <a:cs typeface="STXinwei" charset="-122"/>
              </a:rPr>
              <a:t> += 1;    </a:t>
            </a:r>
            <a:r>
              <a:rPr lang="zh-CN" altLang="en-US" sz="2000" dirty="0">
                <a:latin typeface="STXinwei" charset="-122"/>
                <a:ea typeface="STXinwei" charset="-122"/>
                <a:cs typeface="STXinwei" charset="-122"/>
              </a:rPr>
              <a:t>假设</a:t>
            </a:r>
            <a:r>
              <a:rPr lang="en-US" altLang="zh-CN" sz="2000" dirty="0" err="1">
                <a:latin typeface="STXinwei" charset="-122"/>
                <a:ea typeface="STXinwei" charset="-122"/>
                <a:cs typeface="STXinwei" charset="-122"/>
              </a:rPr>
              <a:t>i</a:t>
            </a:r>
            <a:r>
              <a:rPr lang="en-US" altLang="zh-CN" sz="2000" dirty="0">
                <a:latin typeface="STXinwei" charset="-122"/>
                <a:ea typeface="STXinwei" charset="-122"/>
                <a:cs typeface="STXinwei" charset="-122"/>
              </a:rPr>
              <a:t> </a:t>
            </a:r>
            <a:r>
              <a:rPr lang="zh-CN" altLang="en-US" sz="2000" dirty="0">
                <a:latin typeface="STXinwei" charset="-122"/>
                <a:ea typeface="STXinwei" charset="-122"/>
                <a:cs typeface="STXinwei" charset="-122"/>
              </a:rPr>
              <a:t>和</a:t>
            </a:r>
            <a:r>
              <a:rPr lang="en-US" altLang="zh-CN" sz="2000" dirty="0">
                <a:latin typeface="STXinwei" charset="-122"/>
                <a:ea typeface="STXinwei" charset="-122"/>
                <a:cs typeface="STXinwei" charset="-122"/>
              </a:rPr>
              <a:t>k </a:t>
            </a:r>
            <a:r>
              <a:rPr lang="zh-CN" altLang="en-US" sz="2000" dirty="0">
                <a:latin typeface="STXinwei" charset="-122"/>
                <a:ea typeface="STXinwei" charset="-122"/>
                <a:cs typeface="STXinwei" charset="-122"/>
              </a:rPr>
              <a:t>对应于寄存器</a:t>
            </a:r>
            <a:r>
              <a:rPr lang="en-US" altLang="zh-CN" sz="2000" dirty="0">
                <a:latin typeface="STXinwei" charset="-122"/>
                <a:ea typeface="STXinwei" charset="-122"/>
                <a:cs typeface="STXinwei" charset="-122"/>
              </a:rPr>
              <a:t>$s3 </a:t>
            </a:r>
            <a:r>
              <a:rPr lang="zh-CN" altLang="en-US" sz="2000" dirty="0">
                <a:latin typeface="STXinwei" charset="-122"/>
                <a:ea typeface="STXinwei" charset="-122"/>
                <a:cs typeface="STXinwei" charset="-122"/>
              </a:rPr>
              <a:t>和</a:t>
            </a:r>
            <a:r>
              <a:rPr lang="en-US" altLang="zh-CN" sz="2000" dirty="0">
                <a:latin typeface="STXinwei" charset="-122"/>
                <a:ea typeface="STXinwei" charset="-122"/>
                <a:cs typeface="STXinwei" charset="-122"/>
              </a:rPr>
              <a:t>$s5</a:t>
            </a:r>
            <a:r>
              <a:rPr lang="zh-CN" altLang="en-US" sz="2000" dirty="0">
                <a:latin typeface="STXinwei" charset="-122"/>
                <a:ea typeface="STXinwei" charset="-122"/>
                <a:cs typeface="STXinwei" charset="-122"/>
              </a:rPr>
              <a:t>，数组</a:t>
            </a:r>
            <a:r>
              <a:rPr lang="en-US" altLang="zh-CN" sz="2000" dirty="0">
                <a:latin typeface="STXinwei" charset="-122"/>
                <a:ea typeface="STXinwei" charset="-122"/>
                <a:cs typeface="STXinwei" charset="-122"/>
              </a:rPr>
              <a:t>save </a:t>
            </a:r>
            <a:r>
              <a:rPr lang="zh-CN" altLang="en-US" sz="2000" dirty="0">
                <a:latin typeface="STXinwei" charset="-122"/>
                <a:ea typeface="STXinwei" charset="-122"/>
                <a:cs typeface="STXinwei" charset="-122"/>
              </a:rPr>
              <a:t>的基址存放在</a:t>
            </a:r>
            <a:r>
              <a:rPr lang="en-US" altLang="zh-CN" sz="2000" dirty="0">
                <a:latin typeface="STXinwei" charset="-122"/>
                <a:ea typeface="STXinwei" charset="-122"/>
                <a:cs typeface="STXinwei" charset="-122"/>
              </a:rPr>
              <a:t>$s6 </a:t>
            </a:r>
            <a:r>
              <a:rPr lang="zh-CN" altLang="en-US" sz="2000" dirty="0">
                <a:latin typeface="STXinwei" charset="-122"/>
                <a:ea typeface="STXinwei" charset="-122"/>
                <a:cs typeface="STXinwei" charset="-122"/>
              </a:rPr>
              <a:t>中，对应的</a:t>
            </a:r>
            <a:r>
              <a:rPr lang="en-US" altLang="zh-CN" sz="2000" dirty="0">
                <a:latin typeface="STXinwei" charset="-122"/>
                <a:ea typeface="STXinwei" charset="-122"/>
                <a:cs typeface="STXinwei" charset="-122"/>
              </a:rPr>
              <a:t>MIPS </a:t>
            </a:r>
            <a:r>
              <a:rPr lang="zh-CN" altLang="en-US" sz="2000" dirty="0">
                <a:latin typeface="STXinwei" charset="-122"/>
                <a:ea typeface="STXinwei" charset="-122"/>
                <a:cs typeface="STXinwei" charset="-122"/>
              </a:rPr>
              <a:t>汇编代码为：</a:t>
            </a:r>
          </a:p>
          <a:p>
            <a:pPr>
              <a:lnSpc>
                <a:spcPct val="90000"/>
              </a:lnSpc>
              <a:buFont typeface="Wingdings" charset="2"/>
              <a:buNone/>
            </a:pPr>
            <a:endParaRPr lang="zh-CN" altLang="en-US" sz="2000" dirty="0">
              <a:latin typeface="STXinwei" charset="-122"/>
              <a:ea typeface="STXinwei" charset="-122"/>
              <a:cs typeface="STXinwei" charset="-122"/>
            </a:endParaRPr>
          </a:p>
          <a:p>
            <a:pPr>
              <a:lnSpc>
                <a:spcPct val="90000"/>
              </a:lnSpc>
              <a:buFont typeface="Wingdings" charset="2"/>
              <a:buNone/>
            </a:pPr>
            <a:endParaRPr lang="zh-CN" altLang="en-US" sz="2000" dirty="0">
              <a:latin typeface="STXinwei" charset="-122"/>
              <a:ea typeface="STXinwei" charset="-122"/>
              <a:cs typeface="STXinwei" charset="-122"/>
            </a:endParaRPr>
          </a:p>
          <a:p>
            <a:pPr>
              <a:lnSpc>
                <a:spcPct val="90000"/>
              </a:lnSpc>
              <a:buFont typeface="Wingdings" charset="2"/>
              <a:buNone/>
            </a:pPr>
            <a:endParaRPr lang="zh-CN" altLang="en-US" sz="2000" dirty="0">
              <a:latin typeface="STXinwei" charset="-122"/>
              <a:ea typeface="STXinwei" charset="-122"/>
              <a:cs typeface="STXinwei" charset="-122"/>
            </a:endParaRPr>
          </a:p>
          <a:p>
            <a:pPr>
              <a:lnSpc>
                <a:spcPct val="90000"/>
              </a:lnSpc>
              <a:buFont typeface="Wingdings" charset="2"/>
              <a:buNone/>
            </a:pPr>
            <a:endParaRPr lang="zh-CN" altLang="en-US" sz="2000" dirty="0">
              <a:latin typeface="STXinwei" charset="-122"/>
              <a:ea typeface="STXinwei" charset="-122"/>
              <a:cs typeface="STXinwei" charset="-122"/>
            </a:endParaRPr>
          </a:p>
          <a:p>
            <a:pPr>
              <a:lnSpc>
                <a:spcPct val="90000"/>
              </a:lnSpc>
              <a:buFont typeface="Wingdings" charset="2"/>
              <a:buNone/>
            </a:pPr>
            <a:r>
              <a:rPr lang="zh-CN" altLang="en-US" sz="2000" dirty="0">
                <a:latin typeface="STXinwei" charset="-122"/>
                <a:ea typeface="STXinwei" charset="-122"/>
                <a:cs typeface="STXinwei" charset="-122"/>
              </a:rPr>
              <a:t>假定</a:t>
            </a:r>
            <a:r>
              <a:rPr lang="en-US" altLang="zh-CN" sz="2000" dirty="0">
                <a:latin typeface="STXinwei" charset="-122"/>
                <a:ea typeface="STXinwei" charset="-122"/>
                <a:cs typeface="STXinwei" charset="-122"/>
              </a:rPr>
              <a:t>loop </a:t>
            </a:r>
            <a:r>
              <a:rPr lang="zh-CN" altLang="en-US" sz="2000" dirty="0">
                <a:latin typeface="STXinwei" charset="-122"/>
                <a:ea typeface="STXinwei" charset="-122"/>
                <a:cs typeface="STXinwei" charset="-122"/>
              </a:rPr>
              <a:t>的开始位置在内存</a:t>
            </a:r>
            <a:r>
              <a:rPr lang="en-US" altLang="zh-CN" sz="2000" dirty="0">
                <a:latin typeface="STXinwei" charset="-122"/>
                <a:ea typeface="STXinwei" charset="-122"/>
                <a:cs typeface="STXinwei" charset="-122"/>
              </a:rPr>
              <a:t>80000 </a:t>
            </a:r>
            <a:r>
              <a:rPr lang="zh-CN" altLang="en-US" sz="2000" dirty="0">
                <a:latin typeface="STXinwei" charset="-122"/>
                <a:ea typeface="STXinwei" charset="-122"/>
                <a:cs typeface="STXinwei" charset="-122"/>
              </a:rPr>
              <a:t>处，则上述循环的</a:t>
            </a:r>
            <a:r>
              <a:rPr lang="en-US" altLang="zh-CN" sz="2000" dirty="0">
                <a:latin typeface="STXinwei" charset="-122"/>
                <a:ea typeface="STXinwei" charset="-122"/>
                <a:cs typeface="STXinwei" charset="-122"/>
              </a:rPr>
              <a:t>MIPS </a:t>
            </a:r>
            <a:r>
              <a:rPr lang="zh-CN" altLang="en-US" sz="2000" dirty="0">
                <a:latin typeface="STXinwei" charset="-122"/>
                <a:ea typeface="STXinwei" charset="-122"/>
                <a:cs typeface="STXinwei" charset="-122"/>
              </a:rPr>
              <a:t>机器码为：</a:t>
            </a:r>
          </a:p>
          <a:p>
            <a:pPr>
              <a:lnSpc>
                <a:spcPct val="90000"/>
              </a:lnSpc>
              <a:buFont typeface="Wingdings" charset="2"/>
              <a:buNone/>
            </a:pPr>
            <a:endParaRPr lang="zh-CN" altLang="en-US" sz="2000" dirty="0">
              <a:latin typeface="STXinwei" charset="-122"/>
              <a:ea typeface="STXinwei" charset="-122"/>
              <a:cs typeface="STXinwei" charset="-122"/>
            </a:endParaRPr>
          </a:p>
          <a:p>
            <a:pPr>
              <a:lnSpc>
                <a:spcPct val="90000"/>
              </a:lnSpc>
              <a:buFont typeface="Wingdings" charset="2"/>
              <a:buNone/>
            </a:pPr>
            <a:endParaRPr lang="zh-CN" altLang="en-US" sz="2000" dirty="0">
              <a:latin typeface="STXinwei" charset="-122"/>
              <a:ea typeface="STXinwei" charset="-122"/>
              <a:cs typeface="STXinwei" charset="-122"/>
            </a:endParaRPr>
          </a:p>
          <a:p>
            <a:pPr>
              <a:lnSpc>
                <a:spcPct val="90000"/>
              </a:lnSpc>
              <a:buFont typeface="Wingdings" charset="2"/>
              <a:buNone/>
            </a:pPr>
            <a:endParaRPr lang="zh-CN" altLang="en-US" sz="2000" dirty="0">
              <a:latin typeface="STXinwei" charset="-122"/>
              <a:ea typeface="STXinwei" charset="-122"/>
              <a:cs typeface="STXinwei" charset="-122"/>
            </a:endParaRPr>
          </a:p>
          <a:p>
            <a:pPr>
              <a:lnSpc>
                <a:spcPct val="90000"/>
              </a:lnSpc>
              <a:buFont typeface="Wingdings" charset="2"/>
              <a:buNone/>
            </a:pPr>
            <a:endParaRPr lang="zh-CN" altLang="en-US" sz="2000" dirty="0">
              <a:latin typeface="STXinwei" charset="-122"/>
              <a:ea typeface="STXinwei" charset="-122"/>
              <a:cs typeface="STXinwei" charset="-122"/>
            </a:endParaRPr>
          </a:p>
          <a:p>
            <a:pPr>
              <a:lnSpc>
                <a:spcPct val="90000"/>
              </a:lnSpc>
              <a:buFont typeface="Wingdings" charset="2"/>
              <a:buNone/>
            </a:pPr>
            <a:r>
              <a:rPr lang="zh-CN" altLang="en-US" sz="2000" dirty="0">
                <a:latin typeface="STXinwei" charset="-122"/>
                <a:ea typeface="STXinwei" charset="-122"/>
                <a:cs typeface="STXinwei" charset="-122"/>
              </a:rPr>
              <a:t>根据上述给出的叙述，回答下列问题。</a:t>
            </a:r>
          </a:p>
          <a:p>
            <a:pPr marL="727075" lvl="1" indent="-457200">
              <a:lnSpc>
                <a:spcPct val="90000"/>
              </a:lnSpc>
              <a:buFont typeface="+mj-ea"/>
              <a:buAutoNum type="circleNumDbPlain" startAt="5"/>
            </a:pPr>
            <a:r>
              <a:rPr lang="en-US" altLang="zh-CN" sz="2400" dirty="0">
                <a:latin typeface="STXinwei" charset="-122"/>
                <a:ea typeface="STXinwei" charset="-122"/>
                <a:cs typeface="STXinwei" charset="-122"/>
              </a:rPr>
              <a:t> $t0 </a:t>
            </a:r>
            <a:r>
              <a:rPr lang="zh-CN" altLang="en-US" sz="2400" dirty="0">
                <a:latin typeface="STXinwei" charset="-122"/>
                <a:ea typeface="STXinwei" charset="-122"/>
                <a:cs typeface="STXinwei" charset="-122"/>
              </a:rPr>
              <a:t>和</a:t>
            </a:r>
            <a:r>
              <a:rPr lang="en-US" altLang="zh-CN" sz="2400" dirty="0">
                <a:latin typeface="STXinwei" charset="-122"/>
                <a:ea typeface="STXinwei" charset="-122"/>
                <a:cs typeface="STXinwei" charset="-122"/>
              </a:rPr>
              <a:t>$s6 </a:t>
            </a:r>
            <a:r>
              <a:rPr lang="zh-CN" altLang="en-US" sz="2400" dirty="0">
                <a:latin typeface="STXinwei" charset="-122"/>
                <a:ea typeface="STXinwei" charset="-122"/>
                <a:cs typeface="STXinwei" charset="-122"/>
              </a:rPr>
              <a:t>的编号各为多少</a:t>
            </a:r>
            <a:r>
              <a:rPr lang="en-US" altLang="zh-CN" sz="2400" dirty="0">
                <a:latin typeface="STXinwei" charset="-122"/>
                <a:ea typeface="STXinwei" charset="-122"/>
                <a:cs typeface="STXinwei" charset="-122"/>
              </a:rPr>
              <a:t>?</a:t>
            </a:r>
          </a:p>
          <a:p>
            <a:pPr marL="612775" lvl="1" indent="-342900">
              <a:lnSpc>
                <a:spcPct val="90000"/>
              </a:lnSpc>
              <a:buFont typeface="隶书" charset="0"/>
              <a:buAutoNum type="circleNumDbPlain" startAt="5"/>
            </a:pPr>
            <a:r>
              <a:rPr lang="en-US" altLang="zh-CN" sz="2400" dirty="0">
                <a:latin typeface="STXinwei" charset="-122"/>
                <a:ea typeface="STXinwei" charset="-122"/>
                <a:cs typeface="STXinwei" charset="-122"/>
              </a:rPr>
              <a:t> Exit </a:t>
            </a:r>
            <a:r>
              <a:rPr lang="zh-CN" altLang="en-US" sz="2400" dirty="0">
                <a:latin typeface="STXinwei" charset="-122"/>
                <a:ea typeface="STXinwei" charset="-122"/>
                <a:cs typeface="STXinwei" charset="-122"/>
              </a:rPr>
              <a:t>的值是多少？要求说明其含义和计算过程。</a:t>
            </a:r>
            <a:endParaRPr lang="en-US" altLang="zh-CN" sz="2400" dirty="0">
              <a:latin typeface="STXinwei" charset="-122"/>
              <a:ea typeface="STXinwei" charset="-122"/>
              <a:cs typeface="STXinwei" charset="-122"/>
            </a:endParaRPr>
          </a:p>
          <a:p>
            <a:pPr marL="612775" lvl="1" indent="-342900">
              <a:lnSpc>
                <a:spcPct val="90000"/>
              </a:lnSpc>
              <a:buFont typeface="隶书" charset="0"/>
              <a:buAutoNum type="circleNumDbPlain" startAt="5"/>
            </a:pPr>
            <a:r>
              <a:rPr lang="zh-CN" altLang="en-US" sz="2400" dirty="0">
                <a:latin typeface="STXinwei" charset="-122"/>
                <a:ea typeface="STXinwei" charset="-122"/>
                <a:cs typeface="STXinwei" charset="-122"/>
              </a:rPr>
              <a:t>指令“</a:t>
            </a:r>
            <a:r>
              <a:rPr lang="en-US" altLang="zh-CN" sz="2400" dirty="0">
                <a:latin typeface="STXinwei" charset="-122"/>
                <a:ea typeface="STXinwei" charset="-122"/>
                <a:cs typeface="STXinwei" charset="-122"/>
              </a:rPr>
              <a:t>j 20000”</a:t>
            </a:r>
            <a:r>
              <a:rPr lang="zh-CN" altLang="en-US" sz="2400" dirty="0">
                <a:latin typeface="STXinwei" charset="-122"/>
                <a:ea typeface="STXinwei" charset="-122"/>
                <a:cs typeface="STXinwei" charset="-122"/>
              </a:rPr>
              <a:t>的操作码是什么（用二进位表示）</a:t>
            </a:r>
            <a:r>
              <a:rPr lang="en-US" altLang="zh-CN" sz="2400" dirty="0">
                <a:latin typeface="STXinwei" charset="-122"/>
                <a:ea typeface="STXinwei" charset="-122"/>
                <a:cs typeface="STXinwei" charset="-122"/>
              </a:rPr>
              <a:t>?</a:t>
            </a:r>
          </a:p>
          <a:p>
            <a:pPr marL="612775" lvl="1" indent="-342900">
              <a:lnSpc>
                <a:spcPct val="90000"/>
              </a:lnSpc>
              <a:buFont typeface="隶书" charset="0"/>
              <a:buAutoNum type="circleNumDbPlain" startAt="5"/>
            </a:pPr>
            <a:r>
              <a:rPr lang="zh-CN" altLang="en-US" sz="2400" dirty="0">
                <a:latin typeface="STXinwei" charset="-122"/>
                <a:ea typeface="STXinwei" charset="-122"/>
                <a:cs typeface="STXinwei" charset="-122"/>
              </a:rPr>
              <a:t> </a:t>
            </a:r>
            <a:r>
              <a:rPr lang="en-US" altLang="zh-CN" sz="2400" dirty="0">
                <a:latin typeface="STXinwei" charset="-122"/>
                <a:ea typeface="STXinwei" charset="-122"/>
                <a:cs typeface="STXinwei" charset="-122"/>
              </a:rPr>
              <a:t>MIPS </a:t>
            </a:r>
            <a:r>
              <a:rPr lang="zh-CN" altLang="en-US" sz="2400" dirty="0">
                <a:latin typeface="STXinwei" charset="-122"/>
                <a:ea typeface="STXinwei" charset="-122"/>
                <a:cs typeface="STXinwei" charset="-122"/>
              </a:rPr>
              <a:t>中分支指令和跳转指令的跳转范围分别是什么</a:t>
            </a:r>
            <a:r>
              <a:rPr lang="en-US" altLang="zh-CN" sz="2400" dirty="0">
                <a:latin typeface="STXinwei" charset="-122"/>
                <a:ea typeface="STXinwei" charset="-122"/>
                <a:cs typeface="STXinwei" charset="-122"/>
              </a:rPr>
              <a:t>?</a:t>
            </a:r>
          </a:p>
          <a:p>
            <a:pPr marL="612775" lvl="1" indent="-342900">
              <a:lnSpc>
                <a:spcPct val="90000"/>
              </a:lnSpc>
              <a:buFont typeface="隶书" charset="0"/>
              <a:buAutoNum type="circleNumDbPlain" startAt="5"/>
            </a:pPr>
            <a:r>
              <a:rPr lang="en-US" altLang="zh-CN" sz="2400" dirty="0">
                <a:latin typeface="STXinwei" charset="-122"/>
                <a:ea typeface="STXinwei" charset="-122"/>
                <a:cs typeface="STXinwei" charset="-122"/>
              </a:rPr>
              <a:t> </a:t>
            </a:r>
            <a:r>
              <a:rPr lang="zh-CN" altLang="en-US" sz="2400" dirty="0">
                <a:latin typeface="STXinwei" charset="-122"/>
                <a:ea typeface="STXinwei" charset="-122"/>
                <a:cs typeface="STXinwei" charset="-122"/>
              </a:rPr>
              <a:t>数组</a:t>
            </a:r>
            <a:r>
              <a:rPr lang="en-US" altLang="zh-CN" sz="2400" dirty="0">
                <a:latin typeface="STXinwei" charset="-122"/>
                <a:ea typeface="STXinwei" charset="-122"/>
                <a:cs typeface="STXinwei" charset="-122"/>
              </a:rPr>
              <a:t>save </a:t>
            </a:r>
            <a:r>
              <a:rPr lang="zh-CN" altLang="en-US" sz="2400" dirty="0">
                <a:latin typeface="STXinwei" charset="-122"/>
                <a:ea typeface="STXinwei" charset="-122"/>
                <a:cs typeface="STXinwei" charset="-122"/>
              </a:rPr>
              <a:t>的每个元素占几个字节</a:t>
            </a:r>
            <a:r>
              <a:rPr lang="en-US" altLang="zh-CN" sz="2400" dirty="0">
                <a:latin typeface="STXinwei" charset="-122"/>
                <a:ea typeface="STXinwei" charset="-122"/>
                <a:cs typeface="STXinwei" charset="-122"/>
              </a:rPr>
              <a:t>?</a:t>
            </a:r>
          </a:p>
        </p:txBody>
      </p:sp>
      <p:pic>
        <p:nvPicPr>
          <p:cNvPr id="757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3067049"/>
            <a:ext cx="5616624" cy="130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8480" y="1247155"/>
            <a:ext cx="5345807" cy="133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1" name="Rectangle 2"/>
          <p:cNvSpPr>
            <a:spLocks noGrp="1" noChangeArrowheads="1"/>
          </p:cNvSpPr>
          <p:nvPr>
            <p:ph type="title"/>
          </p:nvPr>
        </p:nvSpPr>
        <p:spPr>
          <a:xfrm>
            <a:off x="755650" y="0"/>
            <a:ext cx="7021513" cy="396875"/>
          </a:xfrm>
          <a:noFill/>
        </p:spPr>
        <p:txBody>
          <a:bodyPr anchor="t">
            <a:spAutoFit/>
          </a:bodyPr>
          <a:lstStyle/>
          <a:p>
            <a:pPr eaLnBrk="1" hangingPunct="1">
              <a:buFont typeface="Wingdings" charset="2"/>
              <a:buChar char="Ø"/>
            </a:pPr>
            <a:r>
              <a:rPr lang="zh-CN" altLang="en-US" sz="2000">
                <a:solidFill>
                  <a:srgbClr val="A50021"/>
                </a:solidFill>
                <a:ea typeface="微软雅黑" charset="-122"/>
              </a:rPr>
              <a:t>补充题</a:t>
            </a:r>
          </a:p>
        </p:txBody>
      </p:sp>
    </p:spTree>
    <p:extLst>
      <p:ext uri="{BB962C8B-B14F-4D97-AF65-F5344CB8AC3E}">
        <p14:creationId xmlns:p14="http://schemas.microsoft.com/office/powerpoint/2010/main" val="104667983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116632"/>
            <a:ext cx="6592888" cy="676275"/>
          </a:xfrm>
        </p:spPr>
        <p:txBody>
          <a:bodyPr/>
          <a:lstStyle/>
          <a:p>
            <a:pPr>
              <a:buFont typeface="Wingdings" charset="2"/>
              <a:buChar char="Ø"/>
            </a:pPr>
            <a:r>
              <a:rPr lang="zh-CN" altLang="en-US" sz="2400" dirty="0">
                <a:solidFill>
                  <a:srgbClr val="A50021"/>
                </a:solidFill>
                <a:ea typeface="微软雅黑" charset="-122"/>
              </a:rPr>
              <a:t>补充题</a:t>
            </a:r>
          </a:p>
        </p:txBody>
      </p:sp>
      <p:sp>
        <p:nvSpPr>
          <p:cNvPr id="3" name="内容占位符 2"/>
          <p:cNvSpPr>
            <a:spLocks noGrp="1"/>
          </p:cNvSpPr>
          <p:nvPr>
            <p:ph idx="1"/>
          </p:nvPr>
        </p:nvSpPr>
        <p:spPr>
          <a:xfrm>
            <a:off x="357188" y="746125"/>
            <a:ext cx="8501062" cy="6111875"/>
          </a:xfrm>
        </p:spPr>
        <p:txBody>
          <a:bodyPr/>
          <a:lstStyle/>
          <a:p>
            <a:pPr marL="265113" indent="-265113">
              <a:lnSpc>
                <a:spcPct val="100000"/>
              </a:lnSpc>
              <a:spcBef>
                <a:spcPct val="0"/>
              </a:spcBef>
              <a:buFont typeface="Wingdings" charset="2"/>
              <a:buNone/>
            </a:pPr>
            <a:r>
              <a:rPr lang="en-US" altLang="zh-CN" sz="2400" dirty="0">
                <a:latin typeface="STXinwei" charset="-122"/>
                <a:ea typeface="STXinwei" charset="-122"/>
                <a:cs typeface="STXinwei" charset="-122"/>
              </a:rPr>
              <a:t>2. </a:t>
            </a:r>
            <a:r>
              <a:rPr lang="zh-CN" altLang="en-US" sz="2400" dirty="0">
                <a:latin typeface="STXinwei" charset="-122"/>
                <a:ea typeface="STXinwei" charset="-122"/>
                <a:cs typeface="STXinwei" charset="-122"/>
              </a:rPr>
              <a:t>某计算机指令格式如下所示，支持寄存器直接和寄存器间接两种寻址方式，寻址方式分别为</a:t>
            </a:r>
            <a:r>
              <a:rPr lang="en-US" altLang="zh-CN" sz="2400" dirty="0">
                <a:latin typeface="STXinwei" charset="-122"/>
                <a:ea typeface="STXinwei" charset="-122"/>
                <a:cs typeface="STXinwei" charset="-122"/>
              </a:rPr>
              <a:t>0</a:t>
            </a:r>
            <a:r>
              <a:rPr lang="zh-CN" altLang="en-US" sz="2400" dirty="0">
                <a:latin typeface="STXinwei" charset="-122"/>
                <a:ea typeface="STXinwei" charset="-122"/>
                <a:cs typeface="STXinwei" charset="-122"/>
              </a:rPr>
              <a:t>和</a:t>
            </a:r>
            <a:r>
              <a:rPr lang="en-US" altLang="zh-CN" sz="2400" dirty="0">
                <a:latin typeface="STXinwei" charset="-122"/>
                <a:ea typeface="STXinwei" charset="-122"/>
                <a:cs typeface="STXinwei" charset="-122"/>
              </a:rPr>
              <a:t>1</a:t>
            </a:r>
            <a:r>
              <a:rPr lang="zh-CN" altLang="en-US" sz="2400" dirty="0">
                <a:latin typeface="STXinwei" charset="-122"/>
                <a:ea typeface="STXinwei" charset="-122"/>
                <a:cs typeface="STXinwei" charset="-122"/>
              </a:rPr>
              <a:t>，通用寄存器</a:t>
            </a:r>
            <a:r>
              <a:rPr lang="en-US" altLang="zh-CN" sz="2400" dirty="0">
                <a:latin typeface="STXinwei" charset="-122"/>
                <a:ea typeface="STXinwei" charset="-122"/>
                <a:cs typeface="STXinwei" charset="-122"/>
              </a:rPr>
              <a:t>R0~R3</a:t>
            </a:r>
            <a:r>
              <a:rPr lang="zh-CN" altLang="en-US" sz="2400" dirty="0">
                <a:latin typeface="STXinwei" charset="-122"/>
                <a:ea typeface="STXinwei" charset="-122"/>
                <a:cs typeface="STXinwei" charset="-122"/>
              </a:rPr>
              <a:t>的编号分别为</a:t>
            </a:r>
            <a:r>
              <a:rPr lang="en-US" altLang="zh-CN" sz="2400" dirty="0">
                <a:latin typeface="STXinwei" charset="-122"/>
                <a:ea typeface="STXinwei" charset="-122"/>
                <a:cs typeface="STXinwei" charset="-122"/>
              </a:rPr>
              <a:t>0</a:t>
            </a:r>
            <a:r>
              <a:rPr lang="zh-CN" altLang="en-US" sz="2400" dirty="0">
                <a:latin typeface="STXinwei" charset="-122"/>
                <a:ea typeface="STXinwei" charset="-122"/>
                <a:cs typeface="STXinwei" charset="-122"/>
              </a:rPr>
              <a:t>、</a:t>
            </a:r>
            <a:r>
              <a:rPr lang="en-US" altLang="zh-CN" sz="2400" dirty="0">
                <a:latin typeface="STXinwei" charset="-122"/>
                <a:ea typeface="STXinwei" charset="-122"/>
                <a:cs typeface="STXinwei" charset="-122"/>
              </a:rPr>
              <a:t>1</a:t>
            </a:r>
            <a:r>
              <a:rPr lang="zh-CN" altLang="en-US" sz="2400" dirty="0">
                <a:latin typeface="STXinwei" charset="-122"/>
                <a:ea typeface="STXinwei" charset="-122"/>
                <a:cs typeface="STXinwei" charset="-122"/>
              </a:rPr>
              <a:t>、</a:t>
            </a:r>
            <a:r>
              <a:rPr lang="en-US" altLang="zh-CN" sz="2400" dirty="0">
                <a:latin typeface="STXinwei" charset="-122"/>
                <a:ea typeface="STXinwei" charset="-122"/>
                <a:cs typeface="STXinwei" charset="-122"/>
              </a:rPr>
              <a:t>2</a:t>
            </a:r>
            <a:r>
              <a:rPr lang="zh-CN" altLang="en-US" sz="2400" dirty="0">
                <a:latin typeface="STXinwei" charset="-122"/>
                <a:ea typeface="STXinwei" charset="-122"/>
                <a:cs typeface="STXinwei" charset="-122"/>
              </a:rPr>
              <a:t>和</a:t>
            </a:r>
            <a:r>
              <a:rPr lang="en-US" altLang="zh-CN" sz="2400" dirty="0">
                <a:latin typeface="STXinwei" charset="-122"/>
                <a:ea typeface="STXinwei" charset="-122"/>
                <a:cs typeface="STXinwei" charset="-122"/>
              </a:rPr>
              <a:t>3</a:t>
            </a:r>
            <a:r>
              <a:rPr lang="zh-CN" altLang="en-US" sz="2400" dirty="0">
                <a:latin typeface="STXinwei" charset="-122"/>
                <a:ea typeface="STXinwei" charset="-122"/>
                <a:cs typeface="STXinwei" charset="-122"/>
              </a:rPr>
              <a:t>，指令长度</a:t>
            </a:r>
            <a:r>
              <a:rPr lang="en-US" altLang="zh-CN" sz="2400" dirty="0">
                <a:latin typeface="STXinwei" charset="-122"/>
                <a:ea typeface="STXinwei" charset="-122"/>
                <a:cs typeface="STXinwei" charset="-122"/>
              </a:rPr>
              <a:t>16</a:t>
            </a:r>
            <a:r>
              <a:rPr lang="zh-CN" altLang="en-US" sz="2400" dirty="0">
                <a:latin typeface="STXinwei" charset="-122"/>
                <a:ea typeface="STXinwei" charset="-122"/>
                <a:cs typeface="STXinwei" charset="-122"/>
              </a:rPr>
              <a:t>位。</a:t>
            </a:r>
            <a:endParaRPr lang="en-US" altLang="zh-CN" sz="2400" dirty="0">
              <a:latin typeface="STXinwei" charset="-122"/>
              <a:ea typeface="STXinwei" charset="-122"/>
              <a:cs typeface="STXinwei" charset="-122"/>
            </a:endParaRPr>
          </a:p>
          <a:p>
            <a:pPr marL="265113" indent="-265113">
              <a:lnSpc>
                <a:spcPct val="100000"/>
              </a:lnSpc>
              <a:spcBef>
                <a:spcPts val="600"/>
              </a:spcBef>
              <a:buFont typeface="Wingdings" charset="2"/>
              <a:buNone/>
            </a:pPr>
            <a:r>
              <a:rPr lang="en-US" altLang="zh-CN" sz="2400" dirty="0">
                <a:latin typeface="STXinwei" charset="-122"/>
                <a:ea typeface="STXinwei" charset="-122"/>
                <a:cs typeface="STXinwei" charset="-122"/>
              </a:rPr>
              <a:t>	   </a:t>
            </a:r>
            <a:r>
              <a:rPr lang="zh-CN" altLang="en-US" sz="2000" dirty="0">
                <a:latin typeface="STXinwei" charset="-122"/>
                <a:ea typeface="STXinwei" charset="-122"/>
                <a:cs typeface="STXinwei" charset="-122"/>
              </a:rPr>
              <a:t>指令操作码</a:t>
            </a:r>
            <a:r>
              <a:rPr lang="en-US" altLang="zh-CN" sz="2000" dirty="0">
                <a:latin typeface="STXinwei" charset="-122"/>
                <a:ea typeface="STXinwei" charset="-122"/>
                <a:cs typeface="STXinwei" charset="-122"/>
              </a:rPr>
              <a:t>        </a:t>
            </a:r>
            <a:r>
              <a:rPr lang="zh-CN" altLang="en-US" sz="2000" dirty="0">
                <a:latin typeface="STXinwei" charset="-122"/>
                <a:ea typeface="STXinwei" charset="-122"/>
                <a:cs typeface="STXinwei" charset="-122"/>
              </a:rPr>
              <a:t>目的操作数</a:t>
            </a:r>
            <a:r>
              <a:rPr lang="en-US" altLang="zh-CN" sz="2000" dirty="0">
                <a:latin typeface="STXinwei" charset="-122"/>
                <a:ea typeface="STXinwei" charset="-122"/>
                <a:cs typeface="STXinwei" charset="-122"/>
              </a:rPr>
              <a:t>	</a:t>
            </a:r>
            <a:r>
              <a:rPr lang="zh-CN" altLang="en-US" sz="2000" dirty="0">
                <a:latin typeface="STXinwei" charset="-122"/>
                <a:ea typeface="STXinwei" charset="-122"/>
                <a:cs typeface="STXinwei" charset="-122"/>
              </a:rPr>
              <a:t>源操作数</a:t>
            </a:r>
            <a:r>
              <a:rPr lang="en-US" altLang="zh-CN" sz="2000" dirty="0">
                <a:latin typeface="STXinwei" charset="-122"/>
                <a:ea typeface="STXinwei" charset="-122"/>
                <a:cs typeface="STXinwei" charset="-122"/>
              </a:rPr>
              <a:t>1          </a:t>
            </a:r>
            <a:r>
              <a:rPr lang="zh-CN" altLang="en-US" sz="2000" dirty="0">
                <a:latin typeface="STXinwei" charset="-122"/>
                <a:ea typeface="STXinwei" charset="-122"/>
                <a:cs typeface="STXinwei" charset="-122"/>
              </a:rPr>
              <a:t>源操作数</a:t>
            </a:r>
            <a:r>
              <a:rPr lang="en-US" altLang="zh-CN" sz="2000" dirty="0">
                <a:latin typeface="STXinwei" charset="-122"/>
                <a:ea typeface="STXinwei" charset="-122"/>
                <a:cs typeface="STXinwei" charset="-122"/>
              </a:rPr>
              <a:t>2</a:t>
            </a:r>
            <a:endParaRPr lang="en-US" altLang="zh-CN" sz="2400" dirty="0">
              <a:latin typeface="STXinwei" charset="-122"/>
              <a:ea typeface="STXinwei" charset="-122"/>
              <a:cs typeface="STXinwei" charset="-122"/>
            </a:endParaRPr>
          </a:p>
          <a:p>
            <a:pPr marL="265113" indent="-265113">
              <a:lnSpc>
                <a:spcPct val="100000"/>
              </a:lnSpc>
              <a:spcBef>
                <a:spcPct val="0"/>
              </a:spcBef>
              <a:buFont typeface="Wingdings" charset="2"/>
              <a:buNone/>
            </a:pPr>
            <a:endParaRPr lang="en-US" altLang="zh-CN" sz="2400" dirty="0">
              <a:latin typeface="STXinwei" charset="-122"/>
              <a:ea typeface="STXinwei" charset="-122"/>
              <a:cs typeface="STXinwei" charset="-122"/>
            </a:endParaRPr>
          </a:p>
          <a:p>
            <a:pPr marL="265113" indent="-265113">
              <a:lnSpc>
                <a:spcPct val="100000"/>
              </a:lnSpc>
              <a:spcBef>
                <a:spcPts val="600"/>
              </a:spcBef>
              <a:buFont typeface="Wingdings" charset="2"/>
              <a:buNone/>
            </a:pPr>
            <a:r>
              <a:rPr lang="zh-CN" altLang="en-US" sz="2200" dirty="0">
                <a:latin typeface="STXinwei" charset="-122"/>
                <a:ea typeface="STXinwei" charset="-122"/>
                <a:cs typeface="STXinwei" charset="-122"/>
              </a:rPr>
              <a:t>其中</a:t>
            </a:r>
            <a:r>
              <a:rPr lang="en-US" altLang="zh-CN" sz="2200" dirty="0">
                <a:latin typeface="STXinwei" charset="-122"/>
                <a:ea typeface="STXinwei" charset="-122"/>
                <a:cs typeface="STXinwei" charset="-122"/>
              </a:rPr>
              <a:t>:</a:t>
            </a:r>
            <a:r>
              <a:rPr lang="en-US" altLang="zh-CN" sz="2200" dirty="0" err="1">
                <a:latin typeface="STXinwei" charset="-122"/>
                <a:ea typeface="STXinwei" charset="-122"/>
                <a:cs typeface="STXinwei" charset="-122"/>
              </a:rPr>
              <a:t>Md</a:t>
            </a:r>
            <a:r>
              <a:rPr lang="zh-CN" altLang="en-US" sz="2200" dirty="0">
                <a:latin typeface="STXinwei" charset="-122"/>
                <a:ea typeface="STXinwei" charset="-122"/>
                <a:cs typeface="STXinwei" charset="-122"/>
              </a:rPr>
              <a:t>、</a:t>
            </a:r>
            <a:r>
              <a:rPr lang="en-US" altLang="zh-CN" sz="2200" dirty="0">
                <a:latin typeface="STXinwei" charset="-122"/>
                <a:ea typeface="STXinwei" charset="-122"/>
                <a:cs typeface="STXinwei" charset="-122"/>
              </a:rPr>
              <a:t>Ms1</a:t>
            </a:r>
            <a:r>
              <a:rPr lang="zh-CN" altLang="en-US" sz="2200" dirty="0">
                <a:latin typeface="STXinwei" charset="-122"/>
                <a:ea typeface="STXinwei" charset="-122"/>
                <a:cs typeface="STXinwei" charset="-122"/>
              </a:rPr>
              <a:t>、</a:t>
            </a:r>
            <a:r>
              <a:rPr lang="en-US" altLang="zh-CN" sz="2200" dirty="0">
                <a:latin typeface="STXinwei" charset="-122"/>
                <a:ea typeface="STXinwei" charset="-122"/>
                <a:cs typeface="STXinwei" charset="-122"/>
              </a:rPr>
              <a:t>Ms2</a:t>
            </a:r>
            <a:r>
              <a:rPr lang="zh-CN" altLang="en-US" sz="2200" dirty="0">
                <a:latin typeface="STXinwei" charset="-122"/>
                <a:ea typeface="STXinwei" charset="-122"/>
                <a:cs typeface="STXinwei" charset="-122"/>
              </a:rPr>
              <a:t>为寻址方式位，</a:t>
            </a:r>
            <a:r>
              <a:rPr lang="en-US" altLang="zh-CN" sz="2200" dirty="0">
                <a:latin typeface="STXinwei" charset="-122"/>
                <a:ea typeface="STXinwei" charset="-122"/>
                <a:cs typeface="STXinwei" charset="-122"/>
              </a:rPr>
              <a:t> Rd</a:t>
            </a:r>
            <a:r>
              <a:rPr lang="zh-CN" altLang="en-US" sz="2200" dirty="0">
                <a:latin typeface="STXinwei" charset="-122"/>
                <a:ea typeface="STXinwei" charset="-122"/>
                <a:cs typeface="STXinwei" charset="-122"/>
              </a:rPr>
              <a:t>、</a:t>
            </a:r>
            <a:r>
              <a:rPr lang="en-US" altLang="zh-CN" sz="2200" dirty="0">
                <a:latin typeface="STXinwei" charset="-122"/>
                <a:ea typeface="STXinwei" charset="-122"/>
                <a:cs typeface="STXinwei" charset="-122"/>
              </a:rPr>
              <a:t>Rs1</a:t>
            </a:r>
            <a:r>
              <a:rPr lang="zh-CN" altLang="en-US" sz="2200" dirty="0">
                <a:latin typeface="STXinwei" charset="-122"/>
                <a:ea typeface="STXinwei" charset="-122"/>
                <a:cs typeface="STXinwei" charset="-122"/>
              </a:rPr>
              <a:t>、</a:t>
            </a:r>
            <a:r>
              <a:rPr lang="en-US" altLang="zh-CN" sz="2200" dirty="0">
                <a:latin typeface="STXinwei" charset="-122"/>
                <a:ea typeface="STXinwei" charset="-122"/>
                <a:cs typeface="STXinwei" charset="-122"/>
              </a:rPr>
              <a:t>Rs2</a:t>
            </a:r>
            <a:r>
              <a:rPr lang="zh-CN" altLang="en-US" sz="2200" dirty="0">
                <a:latin typeface="STXinwei" charset="-122"/>
                <a:ea typeface="STXinwei" charset="-122"/>
                <a:cs typeface="STXinwei" charset="-122"/>
              </a:rPr>
              <a:t>为寄存器编号</a:t>
            </a:r>
            <a:endParaRPr lang="en-US" altLang="zh-CN" sz="2200" dirty="0">
              <a:latin typeface="STXinwei" charset="-122"/>
              <a:ea typeface="STXinwei" charset="-122"/>
              <a:cs typeface="STXinwei" charset="-122"/>
            </a:endParaRPr>
          </a:p>
          <a:p>
            <a:pPr marL="265113" indent="-265113">
              <a:lnSpc>
                <a:spcPct val="100000"/>
              </a:lnSpc>
              <a:spcBef>
                <a:spcPct val="0"/>
              </a:spcBef>
              <a:buFont typeface="Wingdings" charset="2"/>
              <a:buNone/>
            </a:pPr>
            <a:r>
              <a:rPr lang="zh-CN" altLang="en-US" sz="2200" dirty="0">
                <a:latin typeface="STXinwei" charset="-122"/>
                <a:ea typeface="STXinwei" charset="-122"/>
                <a:cs typeface="STXinwei" charset="-122"/>
              </a:rPr>
              <a:t>三地址指令：     源操作数</a:t>
            </a:r>
            <a:r>
              <a:rPr lang="en-US" altLang="zh-CN" sz="2200" dirty="0">
                <a:latin typeface="STXinwei" charset="-122"/>
                <a:ea typeface="STXinwei" charset="-122"/>
                <a:cs typeface="STXinwei" charset="-122"/>
              </a:rPr>
              <a:t>1 OP </a:t>
            </a:r>
            <a:r>
              <a:rPr lang="zh-CN" altLang="en-US" sz="2200" dirty="0">
                <a:latin typeface="STXinwei" charset="-122"/>
                <a:ea typeface="STXinwei" charset="-122"/>
                <a:cs typeface="STXinwei" charset="-122"/>
              </a:rPr>
              <a:t>源操作数</a:t>
            </a:r>
            <a:r>
              <a:rPr lang="en-US" altLang="zh-CN" sz="2200" dirty="0">
                <a:latin typeface="STXinwei" charset="-122"/>
                <a:ea typeface="STXinwei" charset="-122"/>
                <a:cs typeface="STXinwei" charset="-122"/>
              </a:rPr>
              <a:t>2 →</a:t>
            </a:r>
            <a:r>
              <a:rPr lang="zh-CN" altLang="en-US" sz="2200" dirty="0">
                <a:latin typeface="STXinwei" charset="-122"/>
                <a:ea typeface="STXinwei" charset="-122"/>
                <a:cs typeface="STXinwei" charset="-122"/>
              </a:rPr>
              <a:t>目的操作数地址</a:t>
            </a:r>
            <a:endParaRPr lang="en-US" altLang="zh-CN" sz="2200" dirty="0">
              <a:latin typeface="STXinwei" charset="-122"/>
              <a:ea typeface="STXinwei" charset="-122"/>
              <a:cs typeface="STXinwei" charset="-122"/>
            </a:endParaRPr>
          </a:p>
          <a:p>
            <a:pPr marL="265113" indent="-265113">
              <a:lnSpc>
                <a:spcPct val="100000"/>
              </a:lnSpc>
              <a:spcBef>
                <a:spcPct val="0"/>
              </a:spcBef>
              <a:buFont typeface="Wingdings" charset="2"/>
              <a:buNone/>
            </a:pPr>
            <a:r>
              <a:rPr lang="zh-CN" altLang="en-US" sz="2200" dirty="0">
                <a:latin typeface="STXinwei" charset="-122"/>
                <a:ea typeface="STXinwei" charset="-122"/>
                <a:cs typeface="STXinwei" charset="-122"/>
              </a:rPr>
              <a:t>二地址指令</a:t>
            </a:r>
            <a:r>
              <a:rPr lang="en-US" altLang="zh-CN" sz="2200" dirty="0">
                <a:latin typeface="STXinwei" charset="-122"/>
                <a:ea typeface="STXinwei" charset="-122"/>
                <a:cs typeface="STXinwei" charset="-122"/>
              </a:rPr>
              <a:t>(</a:t>
            </a:r>
            <a:r>
              <a:rPr lang="zh-CN" altLang="en-US" sz="2200" dirty="0">
                <a:latin typeface="STXinwei" charset="-122"/>
                <a:ea typeface="STXinwei" charset="-122"/>
                <a:cs typeface="STXinwei" charset="-122"/>
              </a:rPr>
              <a:t>末</a:t>
            </a:r>
            <a:r>
              <a:rPr lang="en-US" altLang="zh-CN" sz="2200" dirty="0">
                <a:latin typeface="STXinwei" charset="-122"/>
                <a:ea typeface="STXinwei" charset="-122"/>
                <a:cs typeface="STXinwei" charset="-122"/>
              </a:rPr>
              <a:t>3</a:t>
            </a:r>
            <a:r>
              <a:rPr lang="zh-CN" altLang="en-US" sz="2200" dirty="0">
                <a:latin typeface="STXinwei" charset="-122"/>
                <a:ea typeface="STXinwei" charset="-122"/>
                <a:cs typeface="STXinwei" charset="-122"/>
              </a:rPr>
              <a:t>位均为</a:t>
            </a:r>
            <a:r>
              <a:rPr lang="en-US" altLang="zh-CN" sz="2200" dirty="0">
                <a:latin typeface="STXinwei" charset="-122"/>
                <a:ea typeface="STXinwei" charset="-122"/>
                <a:cs typeface="STXinwei" charset="-122"/>
              </a:rPr>
              <a:t>0)</a:t>
            </a:r>
            <a:r>
              <a:rPr lang="zh-CN" altLang="en-US" sz="2200" dirty="0">
                <a:latin typeface="STXinwei" charset="-122"/>
                <a:ea typeface="STXinwei" charset="-122"/>
                <a:cs typeface="STXinwei" charset="-122"/>
              </a:rPr>
              <a:t>： </a:t>
            </a:r>
            <a:r>
              <a:rPr lang="en-US" altLang="zh-CN" sz="2200" dirty="0">
                <a:latin typeface="STXinwei" charset="-122"/>
                <a:ea typeface="STXinwei" charset="-122"/>
                <a:cs typeface="STXinwei" charset="-122"/>
              </a:rPr>
              <a:t>	OP </a:t>
            </a:r>
            <a:r>
              <a:rPr lang="zh-CN" altLang="en-US" sz="2200" dirty="0">
                <a:latin typeface="STXinwei" charset="-122"/>
                <a:ea typeface="STXinwei" charset="-122"/>
                <a:cs typeface="STXinwei" charset="-122"/>
              </a:rPr>
              <a:t>源操作数</a:t>
            </a:r>
            <a:r>
              <a:rPr lang="en-US" altLang="zh-CN" sz="2200" dirty="0">
                <a:latin typeface="STXinwei" charset="-122"/>
                <a:ea typeface="STXinwei" charset="-122"/>
                <a:cs typeface="STXinwei" charset="-122"/>
              </a:rPr>
              <a:t>1 →</a:t>
            </a:r>
            <a:r>
              <a:rPr lang="zh-CN" altLang="en-US" sz="2200" dirty="0">
                <a:latin typeface="STXinwei" charset="-122"/>
                <a:ea typeface="STXinwei" charset="-122"/>
                <a:cs typeface="STXinwei" charset="-122"/>
              </a:rPr>
              <a:t>目的操作数地址</a:t>
            </a:r>
            <a:endParaRPr lang="en-US" altLang="zh-CN" sz="2200" dirty="0">
              <a:latin typeface="STXinwei" charset="-122"/>
              <a:ea typeface="STXinwei" charset="-122"/>
              <a:cs typeface="STXinwei" charset="-122"/>
            </a:endParaRPr>
          </a:p>
          <a:p>
            <a:pPr marL="265113" indent="-265113">
              <a:lnSpc>
                <a:spcPct val="100000"/>
              </a:lnSpc>
              <a:spcBef>
                <a:spcPct val="0"/>
              </a:spcBef>
              <a:buFont typeface="Wingdings" charset="2"/>
              <a:buNone/>
            </a:pPr>
            <a:r>
              <a:rPr lang="zh-CN" altLang="en-US" sz="2200" dirty="0">
                <a:latin typeface="STXinwei" charset="-122"/>
                <a:ea typeface="STXinwei" charset="-122"/>
                <a:cs typeface="STXinwei" charset="-122"/>
              </a:rPr>
              <a:t>单地址指令</a:t>
            </a:r>
            <a:r>
              <a:rPr lang="en-US" altLang="zh-CN" sz="2200" dirty="0">
                <a:latin typeface="STXinwei" charset="-122"/>
                <a:ea typeface="STXinwei" charset="-122"/>
                <a:cs typeface="STXinwei" charset="-122"/>
              </a:rPr>
              <a:t>(</a:t>
            </a:r>
            <a:r>
              <a:rPr lang="zh-CN" altLang="en-US" sz="2200" dirty="0">
                <a:latin typeface="STXinwei" charset="-122"/>
                <a:ea typeface="STXinwei" charset="-122"/>
                <a:cs typeface="STXinwei" charset="-122"/>
              </a:rPr>
              <a:t>末</a:t>
            </a:r>
            <a:r>
              <a:rPr lang="en-US" altLang="zh-CN" sz="2200" dirty="0">
                <a:latin typeface="STXinwei" charset="-122"/>
                <a:ea typeface="STXinwei" charset="-122"/>
                <a:cs typeface="STXinwei" charset="-122"/>
              </a:rPr>
              <a:t>6</a:t>
            </a:r>
            <a:r>
              <a:rPr lang="zh-CN" altLang="en-US" sz="2200" dirty="0">
                <a:latin typeface="STXinwei" charset="-122"/>
                <a:ea typeface="STXinwei" charset="-122"/>
                <a:cs typeface="STXinwei" charset="-122"/>
              </a:rPr>
              <a:t>位均为</a:t>
            </a:r>
            <a:r>
              <a:rPr lang="en-US" altLang="zh-CN" sz="2200" dirty="0">
                <a:latin typeface="STXinwei" charset="-122"/>
                <a:ea typeface="STXinwei" charset="-122"/>
                <a:cs typeface="STXinwei" charset="-122"/>
              </a:rPr>
              <a:t>0)</a:t>
            </a:r>
            <a:r>
              <a:rPr lang="zh-CN" altLang="en-US" sz="2200" dirty="0">
                <a:latin typeface="STXinwei" charset="-122"/>
                <a:ea typeface="STXinwei" charset="-122"/>
                <a:cs typeface="STXinwei" charset="-122"/>
              </a:rPr>
              <a:t>：</a:t>
            </a:r>
            <a:r>
              <a:rPr lang="en-US" altLang="zh-CN" sz="2200" dirty="0">
                <a:latin typeface="STXinwei" charset="-122"/>
                <a:ea typeface="STXinwei" charset="-122"/>
                <a:cs typeface="STXinwei" charset="-122"/>
              </a:rPr>
              <a:t>	OP</a:t>
            </a:r>
            <a:r>
              <a:rPr lang="zh-CN" altLang="en-US" sz="2200" dirty="0">
                <a:latin typeface="STXinwei" charset="-122"/>
                <a:ea typeface="STXinwei" charset="-122"/>
                <a:cs typeface="STXinwei" charset="-122"/>
              </a:rPr>
              <a:t>目的操作数</a:t>
            </a:r>
            <a:r>
              <a:rPr lang="en-US" altLang="zh-CN" sz="2200" dirty="0">
                <a:latin typeface="STXinwei" charset="-122"/>
                <a:ea typeface="STXinwei" charset="-122"/>
                <a:cs typeface="STXinwei" charset="-122"/>
              </a:rPr>
              <a:t> →</a:t>
            </a:r>
            <a:r>
              <a:rPr lang="zh-CN" altLang="en-US" sz="2200" dirty="0">
                <a:latin typeface="STXinwei" charset="-122"/>
                <a:ea typeface="STXinwei" charset="-122"/>
                <a:cs typeface="STXinwei" charset="-122"/>
              </a:rPr>
              <a:t>目的操作数地址</a:t>
            </a:r>
            <a:endParaRPr lang="en-US" altLang="zh-CN" sz="2200" dirty="0">
              <a:latin typeface="STXinwei" charset="-122"/>
              <a:ea typeface="STXinwei" charset="-122"/>
              <a:cs typeface="STXinwei" charset="-122"/>
            </a:endParaRPr>
          </a:p>
          <a:p>
            <a:pPr marL="265113" indent="-265113">
              <a:lnSpc>
                <a:spcPct val="100000"/>
              </a:lnSpc>
              <a:spcBef>
                <a:spcPct val="0"/>
              </a:spcBef>
              <a:buFont typeface="Wingdings" charset="2"/>
              <a:buNone/>
            </a:pPr>
            <a:r>
              <a:rPr lang="zh-CN" altLang="en-US" sz="2400" dirty="0">
                <a:latin typeface="STXinwei" charset="-122"/>
                <a:ea typeface="STXinwei" charset="-122"/>
                <a:cs typeface="STXinwei" charset="-122"/>
              </a:rPr>
              <a:t>请回答下列问题：</a:t>
            </a:r>
            <a:endParaRPr lang="en-US" altLang="zh-CN" sz="2400" dirty="0">
              <a:latin typeface="STXinwei" charset="-122"/>
              <a:ea typeface="STXinwei" charset="-122"/>
              <a:cs typeface="STXinwei" charset="-122"/>
            </a:endParaRPr>
          </a:p>
          <a:p>
            <a:pPr marL="265113" indent="-265113">
              <a:lnSpc>
                <a:spcPct val="100000"/>
              </a:lnSpc>
              <a:spcBef>
                <a:spcPct val="0"/>
              </a:spcBef>
              <a:buFont typeface="Wingdings" charset="2"/>
              <a:buAutoNum type="arabicParenBoth"/>
            </a:pPr>
            <a:r>
              <a:rPr lang="zh-CN" altLang="en-US" sz="2400" dirty="0">
                <a:latin typeface="STXinwei" charset="-122"/>
                <a:ea typeface="STXinwei" charset="-122"/>
                <a:cs typeface="STXinwei" charset="-122"/>
              </a:rPr>
              <a:t>该机的指令系统最多可定义多少条指令？</a:t>
            </a:r>
            <a:endParaRPr lang="en-US" altLang="zh-CN" sz="2400" dirty="0">
              <a:latin typeface="STXinwei" charset="-122"/>
              <a:ea typeface="STXinwei" charset="-122"/>
              <a:cs typeface="STXinwei" charset="-122"/>
            </a:endParaRPr>
          </a:p>
          <a:p>
            <a:pPr marL="265113" indent="-265113">
              <a:lnSpc>
                <a:spcPct val="100000"/>
              </a:lnSpc>
              <a:spcBef>
                <a:spcPct val="0"/>
              </a:spcBef>
              <a:buFont typeface="Wingdings" charset="2"/>
              <a:buAutoNum type="arabicParenBoth"/>
            </a:pPr>
            <a:r>
              <a:rPr lang="zh-CN" altLang="en-US" sz="2400" dirty="0">
                <a:latin typeface="STXinwei" charset="-122"/>
                <a:ea typeface="STXinwei" charset="-122"/>
                <a:cs typeface="STXinwei" charset="-122"/>
              </a:rPr>
              <a:t>假定</a:t>
            </a:r>
            <a:r>
              <a:rPr lang="en-US" altLang="zh-CN" sz="2400" dirty="0" err="1">
                <a:latin typeface="STXinwei" charset="-122"/>
                <a:ea typeface="STXinwei" charset="-122"/>
                <a:cs typeface="STXinwei" charset="-122"/>
              </a:rPr>
              <a:t>inc</a:t>
            </a:r>
            <a:r>
              <a:rPr lang="zh-CN" altLang="en-US" sz="2400" dirty="0">
                <a:latin typeface="STXinwei" charset="-122"/>
                <a:ea typeface="STXinwei" charset="-122"/>
                <a:cs typeface="STXinwei" charset="-122"/>
              </a:rPr>
              <a:t>、</a:t>
            </a:r>
            <a:r>
              <a:rPr lang="en-US" altLang="zh-CN" sz="2400" dirty="0" err="1">
                <a:latin typeface="STXinwei" charset="-122"/>
                <a:ea typeface="STXinwei" charset="-122"/>
                <a:cs typeface="STXinwei" charset="-122"/>
              </a:rPr>
              <a:t>shl</a:t>
            </a:r>
            <a:r>
              <a:rPr lang="zh-CN" altLang="en-US" sz="2400" dirty="0">
                <a:latin typeface="STXinwei" charset="-122"/>
                <a:ea typeface="STXinwei" charset="-122"/>
                <a:cs typeface="STXinwei" charset="-122"/>
              </a:rPr>
              <a:t>和</a:t>
            </a:r>
            <a:r>
              <a:rPr lang="en-US" altLang="zh-CN" sz="2400" dirty="0">
                <a:latin typeface="STXinwei" charset="-122"/>
                <a:ea typeface="STXinwei" charset="-122"/>
                <a:cs typeface="STXinwei" charset="-122"/>
              </a:rPr>
              <a:t>sub</a:t>
            </a:r>
            <a:r>
              <a:rPr lang="zh-CN" altLang="en-US" sz="2400" dirty="0">
                <a:latin typeface="STXinwei" charset="-122"/>
                <a:ea typeface="STXinwei" charset="-122"/>
                <a:cs typeface="STXinwei" charset="-122"/>
              </a:rPr>
              <a:t>指令的操作码分别为</a:t>
            </a:r>
            <a:r>
              <a:rPr lang="en-US" altLang="zh-CN" sz="2400" dirty="0">
                <a:latin typeface="STXinwei" charset="-122"/>
                <a:ea typeface="STXinwei" charset="-122"/>
                <a:cs typeface="STXinwei" charset="-122"/>
              </a:rPr>
              <a:t>01H</a:t>
            </a:r>
            <a:r>
              <a:rPr lang="zh-CN" altLang="en-US" sz="2400" dirty="0">
                <a:latin typeface="STXinwei" charset="-122"/>
                <a:ea typeface="STXinwei" charset="-122"/>
                <a:cs typeface="STXinwei" charset="-122"/>
              </a:rPr>
              <a:t>、</a:t>
            </a:r>
            <a:r>
              <a:rPr lang="en-US" altLang="zh-CN" sz="2400" dirty="0">
                <a:latin typeface="STXinwei" charset="-122"/>
                <a:ea typeface="STXinwei" charset="-122"/>
                <a:cs typeface="STXinwei" charset="-122"/>
              </a:rPr>
              <a:t>02H</a:t>
            </a:r>
            <a:r>
              <a:rPr lang="zh-CN" altLang="en-US" sz="2400" dirty="0">
                <a:latin typeface="STXinwei" charset="-122"/>
                <a:ea typeface="STXinwei" charset="-122"/>
                <a:cs typeface="STXinwei" charset="-122"/>
              </a:rPr>
              <a:t>和</a:t>
            </a:r>
            <a:r>
              <a:rPr lang="en-US" altLang="zh-CN" sz="2400" dirty="0">
                <a:latin typeface="STXinwei" charset="-122"/>
                <a:ea typeface="STXinwei" charset="-122"/>
                <a:cs typeface="STXinwei" charset="-122"/>
              </a:rPr>
              <a:t>03H</a:t>
            </a:r>
            <a:r>
              <a:rPr lang="zh-CN" altLang="en-US" sz="2400" dirty="0">
                <a:latin typeface="STXinwei" charset="-122"/>
                <a:ea typeface="STXinwei" charset="-122"/>
                <a:cs typeface="STXinwei" charset="-122"/>
              </a:rPr>
              <a:t>，则以下指令对应的机器代码各是什么？</a:t>
            </a:r>
            <a:endParaRPr lang="en-US" altLang="zh-CN" sz="2400" dirty="0">
              <a:latin typeface="STXinwei" charset="-122"/>
              <a:ea typeface="STXinwei" charset="-122"/>
              <a:cs typeface="STXinwei" charset="-122"/>
            </a:endParaRPr>
          </a:p>
          <a:p>
            <a:pPr marL="1074738" lvl="1" indent="-363538">
              <a:lnSpc>
                <a:spcPct val="100000"/>
              </a:lnSpc>
              <a:spcBef>
                <a:spcPct val="0"/>
              </a:spcBef>
              <a:buFont typeface="隶书" charset="0"/>
              <a:buAutoNum type="circleNumDbPlain"/>
            </a:pPr>
            <a:r>
              <a:rPr lang="en-US" altLang="zh-CN" sz="2000" dirty="0" err="1">
                <a:latin typeface="STXinwei" charset="-122"/>
                <a:ea typeface="STXinwei" charset="-122"/>
                <a:cs typeface="STXinwei" charset="-122"/>
              </a:rPr>
              <a:t>inc</a:t>
            </a:r>
            <a:r>
              <a:rPr lang="en-US" altLang="zh-CN" sz="2000" dirty="0">
                <a:latin typeface="STXinwei" charset="-122"/>
                <a:ea typeface="STXinwei" charset="-122"/>
                <a:cs typeface="STXinwei" charset="-122"/>
              </a:rPr>
              <a:t>  R1		</a:t>
            </a:r>
            <a:r>
              <a:rPr lang="zh-CN" altLang="en-US" sz="2000" dirty="0">
                <a:latin typeface="STXinwei" charset="-122"/>
                <a:ea typeface="STXinwei" charset="-122"/>
                <a:cs typeface="STXinwei" charset="-122"/>
              </a:rPr>
              <a:t>               </a:t>
            </a:r>
            <a:r>
              <a:rPr lang="en-US" altLang="zh-CN" sz="2000" dirty="0">
                <a:latin typeface="STXinwei" charset="-122"/>
                <a:ea typeface="STXinwei" charset="-122"/>
                <a:cs typeface="STXinwei" charset="-122"/>
              </a:rPr>
              <a:t>;(R1)+1→R1</a:t>
            </a:r>
          </a:p>
          <a:p>
            <a:pPr marL="1074738" lvl="1" indent="-363538">
              <a:lnSpc>
                <a:spcPct val="100000"/>
              </a:lnSpc>
              <a:spcBef>
                <a:spcPct val="0"/>
              </a:spcBef>
              <a:buFont typeface="隶书" charset="0"/>
              <a:buAutoNum type="circleNumDbPlain"/>
            </a:pPr>
            <a:r>
              <a:rPr lang="en-US" altLang="zh-CN" sz="2000" dirty="0" err="1">
                <a:latin typeface="STXinwei" charset="-122"/>
                <a:ea typeface="STXinwei" charset="-122"/>
                <a:cs typeface="STXinwei" charset="-122"/>
              </a:rPr>
              <a:t>shl</a:t>
            </a:r>
            <a:r>
              <a:rPr lang="en-US" altLang="zh-CN" sz="2000" dirty="0">
                <a:latin typeface="STXinwei" charset="-122"/>
                <a:ea typeface="STXinwei" charset="-122"/>
                <a:cs typeface="STXinwei" charset="-122"/>
              </a:rPr>
              <a:t>  R2</a:t>
            </a:r>
            <a:r>
              <a:rPr lang="zh-CN" altLang="en-US" sz="2000" dirty="0">
                <a:latin typeface="STXinwei" charset="-122"/>
                <a:ea typeface="STXinwei" charset="-122"/>
                <a:cs typeface="STXinwei" charset="-122"/>
              </a:rPr>
              <a:t>，</a:t>
            </a:r>
            <a:r>
              <a:rPr lang="en-US" altLang="zh-CN" sz="2000" dirty="0">
                <a:latin typeface="STXinwei" charset="-122"/>
                <a:ea typeface="STXinwei" charset="-122"/>
                <a:cs typeface="STXinwei" charset="-122"/>
              </a:rPr>
              <a:t>R1		;(R1)&lt;&lt;1→R2</a:t>
            </a:r>
          </a:p>
          <a:p>
            <a:pPr marL="1074738" lvl="1" indent="-363538">
              <a:lnSpc>
                <a:spcPct val="100000"/>
              </a:lnSpc>
              <a:spcBef>
                <a:spcPct val="0"/>
              </a:spcBef>
              <a:buFont typeface="隶书" charset="0"/>
              <a:buAutoNum type="circleNumDbPlain"/>
            </a:pPr>
            <a:r>
              <a:rPr lang="en-US" altLang="zh-CN" sz="2000" dirty="0">
                <a:latin typeface="STXinwei" charset="-122"/>
                <a:ea typeface="STXinwei" charset="-122"/>
                <a:cs typeface="STXinwei" charset="-122"/>
              </a:rPr>
              <a:t>sub  R3</a:t>
            </a:r>
            <a:r>
              <a:rPr lang="zh-CN" altLang="en-US" sz="2000" dirty="0">
                <a:latin typeface="STXinwei" charset="-122"/>
                <a:ea typeface="STXinwei" charset="-122"/>
                <a:cs typeface="STXinwei" charset="-122"/>
              </a:rPr>
              <a:t>，</a:t>
            </a:r>
            <a:r>
              <a:rPr lang="en-US" altLang="zh-CN" sz="2000" dirty="0">
                <a:latin typeface="STXinwei" charset="-122"/>
                <a:ea typeface="STXinwei" charset="-122"/>
                <a:cs typeface="STXinwei" charset="-122"/>
              </a:rPr>
              <a:t>(R1)</a:t>
            </a:r>
            <a:r>
              <a:rPr lang="zh-CN" altLang="en-US" sz="2000" dirty="0">
                <a:latin typeface="STXinwei" charset="-122"/>
                <a:ea typeface="STXinwei" charset="-122"/>
                <a:cs typeface="STXinwei" charset="-122"/>
              </a:rPr>
              <a:t>，</a:t>
            </a:r>
            <a:r>
              <a:rPr lang="en-US" altLang="zh-CN" sz="2000" dirty="0">
                <a:latin typeface="STXinwei" charset="-122"/>
                <a:ea typeface="STXinwei" charset="-122"/>
                <a:cs typeface="STXinwei" charset="-122"/>
              </a:rPr>
              <a:t>R2	;((R1))-(R2)→R3</a:t>
            </a:r>
            <a:endParaRPr lang="zh-CN" altLang="en-US" sz="2000" dirty="0">
              <a:latin typeface="STXinwei" charset="-122"/>
              <a:ea typeface="STXinwei" charset="-122"/>
              <a:cs typeface="STXinwei" charset="-122"/>
            </a:endParaRPr>
          </a:p>
          <a:p>
            <a:pPr marL="265113" indent="-265113">
              <a:lnSpc>
                <a:spcPct val="100000"/>
              </a:lnSpc>
              <a:spcBef>
                <a:spcPct val="0"/>
              </a:spcBef>
              <a:buFont typeface="Wingdings" charset="2"/>
              <a:buNone/>
            </a:pPr>
            <a:endParaRPr lang="zh-CN" altLang="en-US" sz="2400" dirty="0">
              <a:latin typeface="STXinwei" charset="-122"/>
              <a:ea typeface="STXinwei" charset="-122"/>
              <a:cs typeface="STXinwei" charset="-122"/>
            </a:endParaRPr>
          </a:p>
          <a:p>
            <a:pPr marL="265113" indent="-265113">
              <a:lnSpc>
                <a:spcPct val="100000"/>
              </a:lnSpc>
              <a:spcBef>
                <a:spcPct val="0"/>
              </a:spcBef>
              <a:buFont typeface="Wingdings" charset="2"/>
              <a:buNone/>
            </a:pPr>
            <a:endParaRPr lang="zh-CN" altLang="en-US" sz="2400" dirty="0">
              <a:latin typeface="STXinwei" charset="-122"/>
              <a:ea typeface="STXinwei" charset="-122"/>
              <a:cs typeface="STXinwei" charset="-122"/>
            </a:endParaRPr>
          </a:p>
        </p:txBody>
      </p:sp>
      <p:graphicFrame>
        <p:nvGraphicFramePr>
          <p:cNvPr id="4" name="表格 3"/>
          <p:cNvGraphicFramePr>
            <a:graphicFrameLocks noGrp="1"/>
          </p:cNvGraphicFramePr>
          <p:nvPr/>
        </p:nvGraphicFramePr>
        <p:xfrm>
          <a:off x="904875" y="2371725"/>
          <a:ext cx="7310436" cy="371475"/>
        </p:xfrm>
        <a:graphic>
          <a:graphicData uri="http://schemas.openxmlformats.org/drawingml/2006/table">
            <a:tbl>
              <a:tblPr firstRow="1" bandRow="1">
                <a:tableStyleId>{5C22544A-7EE6-4342-B048-85BDC9FD1C3A}</a:tableStyleId>
              </a:tblPr>
              <a:tblGrid>
                <a:gridCol w="1643071">
                  <a:extLst>
                    <a:ext uri="{9D8B030D-6E8A-4147-A177-3AD203B41FA5}">
                      <a16:colId xmlns:a16="http://schemas.microsoft.com/office/drawing/2014/main" val="20000"/>
                    </a:ext>
                  </a:extLst>
                </a:gridCol>
                <a:gridCol w="857255">
                  <a:extLst>
                    <a:ext uri="{9D8B030D-6E8A-4147-A177-3AD203B41FA5}">
                      <a16:colId xmlns:a16="http://schemas.microsoft.com/office/drawing/2014/main" val="20001"/>
                    </a:ext>
                  </a:extLst>
                </a:gridCol>
                <a:gridCol w="1071569">
                  <a:extLst>
                    <a:ext uri="{9D8B030D-6E8A-4147-A177-3AD203B41FA5}">
                      <a16:colId xmlns:a16="http://schemas.microsoft.com/office/drawing/2014/main" val="20002"/>
                    </a:ext>
                  </a:extLst>
                </a:gridCol>
                <a:gridCol w="857255">
                  <a:extLst>
                    <a:ext uri="{9D8B030D-6E8A-4147-A177-3AD203B41FA5}">
                      <a16:colId xmlns:a16="http://schemas.microsoft.com/office/drawing/2014/main" val="20003"/>
                    </a:ext>
                  </a:extLst>
                </a:gridCol>
                <a:gridCol w="1071569">
                  <a:extLst>
                    <a:ext uri="{9D8B030D-6E8A-4147-A177-3AD203B41FA5}">
                      <a16:colId xmlns:a16="http://schemas.microsoft.com/office/drawing/2014/main" val="20004"/>
                    </a:ext>
                  </a:extLst>
                </a:gridCol>
                <a:gridCol w="765369">
                  <a:extLst>
                    <a:ext uri="{9D8B030D-6E8A-4147-A177-3AD203B41FA5}">
                      <a16:colId xmlns:a16="http://schemas.microsoft.com/office/drawing/2014/main" val="20005"/>
                    </a:ext>
                  </a:extLst>
                </a:gridCol>
                <a:gridCol w="1044348">
                  <a:extLst>
                    <a:ext uri="{9D8B030D-6E8A-4147-A177-3AD203B41FA5}">
                      <a16:colId xmlns:a16="http://schemas.microsoft.com/office/drawing/2014/main" val="20006"/>
                    </a:ext>
                  </a:extLst>
                </a:gridCol>
              </a:tblGrid>
              <a:tr h="371475">
                <a:tc>
                  <a:txBody>
                    <a:bodyPr/>
                    <a:lstStyle/>
                    <a:p>
                      <a:pPr algn="ctr"/>
                      <a:r>
                        <a:rPr lang="en-US" altLang="zh-CN" sz="1800" dirty="0">
                          <a:solidFill>
                            <a:schemeClr val="tx1"/>
                          </a:solidFill>
                        </a:rPr>
                        <a:t>OP</a:t>
                      </a:r>
                      <a:endParaRPr lang="zh-CN" altLang="en-US" sz="1800" dirty="0">
                        <a:solidFill>
                          <a:schemeClr val="tx1"/>
                        </a:solidFill>
                      </a:endParaRPr>
                    </a:p>
                  </a:txBody>
                  <a:tcPr marT="45798" marB="45798"/>
                </a:tc>
                <a:tc>
                  <a:txBody>
                    <a:bodyPr/>
                    <a:lstStyle/>
                    <a:p>
                      <a:pPr algn="ctr"/>
                      <a:r>
                        <a:rPr lang="en-US" altLang="zh-CN" sz="1800" dirty="0">
                          <a:solidFill>
                            <a:schemeClr val="tx1"/>
                          </a:solidFill>
                        </a:rPr>
                        <a:t>Md</a:t>
                      </a:r>
                      <a:endParaRPr lang="zh-CN" altLang="en-US" sz="1800" dirty="0">
                        <a:solidFill>
                          <a:schemeClr val="tx1"/>
                        </a:solidFill>
                      </a:endParaRPr>
                    </a:p>
                  </a:txBody>
                  <a:tcPr marT="45798" marB="45798"/>
                </a:tc>
                <a:tc>
                  <a:txBody>
                    <a:bodyPr/>
                    <a:lstStyle/>
                    <a:p>
                      <a:pPr algn="ctr"/>
                      <a:r>
                        <a:rPr lang="en-US" altLang="zh-CN" sz="1800" dirty="0">
                          <a:solidFill>
                            <a:schemeClr val="tx1"/>
                          </a:solidFill>
                        </a:rPr>
                        <a:t>Rd</a:t>
                      </a:r>
                      <a:endParaRPr lang="zh-CN" altLang="en-US" sz="1800" dirty="0">
                        <a:solidFill>
                          <a:schemeClr val="tx1"/>
                        </a:solidFill>
                      </a:endParaRPr>
                    </a:p>
                  </a:txBody>
                  <a:tcPr marT="45798" marB="45798"/>
                </a:tc>
                <a:tc>
                  <a:txBody>
                    <a:bodyPr/>
                    <a:lstStyle/>
                    <a:p>
                      <a:pPr algn="ctr"/>
                      <a:r>
                        <a:rPr lang="en-US" altLang="zh-CN" sz="1800" dirty="0">
                          <a:solidFill>
                            <a:schemeClr val="tx1"/>
                          </a:solidFill>
                        </a:rPr>
                        <a:t>Ms1</a:t>
                      </a:r>
                      <a:endParaRPr lang="zh-CN" altLang="en-US" sz="1800" dirty="0">
                        <a:solidFill>
                          <a:schemeClr val="tx1"/>
                        </a:solidFill>
                      </a:endParaRPr>
                    </a:p>
                  </a:txBody>
                  <a:tcPr marT="45798" marB="45798"/>
                </a:tc>
                <a:tc>
                  <a:txBody>
                    <a:bodyPr/>
                    <a:lstStyle/>
                    <a:p>
                      <a:pPr algn="ctr"/>
                      <a:r>
                        <a:rPr lang="en-US" altLang="zh-CN" sz="1800" dirty="0">
                          <a:solidFill>
                            <a:schemeClr val="tx1"/>
                          </a:solidFill>
                        </a:rPr>
                        <a:t>Rs1</a:t>
                      </a:r>
                      <a:endParaRPr lang="zh-CN" altLang="en-US" sz="1800" dirty="0">
                        <a:solidFill>
                          <a:schemeClr val="tx1"/>
                        </a:solidFill>
                      </a:endParaRPr>
                    </a:p>
                  </a:txBody>
                  <a:tcPr marT="45798" marB="45798"/>
                </a:tc>
                <a:tc>
                  <a:txBody>
                    <a:bodyPr/>
                    <a:lstStyle/>
                    <a:p>
                      <a:pPr algn="ctr"/>
                      <a:r>
                        <a:rPr lang="en-US" altLang="zh-CN" sz="1800" dirty="0">
                          <a:solidFill>
                            <a:schemeClr val="tx1"/>
                          </a:solidFill>
                        </a:rPr>
                        <a:t>Ms2</a:t>
                      </a:r>
                      <a:endParaRPr lang="zh-CN" altLang="en-US" sz="1800" dirty="0">
                        <a:solidFill>
                          <a:schemeClr val="tx1"/>
                        </a:solidFill>
                      </a:endParaRPr>
                    </a:p>
                  </a:txBody>
                  <a:tcPr marT="45798" marB="45798"/>
                </a:tc>
                <a:tc>
                  <a:txBody>
                    <a:bodyPr/>
                    <a:lstStyle/>
                    <a:p>
                      <a:pPr algn="ctr"/>
                      <a:r>
                        <a:rPr lang="en-US" altLang="zh-CN" sz="1800" dirty="0">
                          <a:solidFill>
                            <a:schemeClr val="tx1"/>
                          </a:solidFill>
                        </a:rPr>
                        <a:t>Rs2</a:t>
                      </a:r>
                      <a:endParaRPr lang="zh-CN" altLang="en-US" sz="1800" dirty="0">
                        <a:solidFill>
                          <a:schemeClr val="tx1"/>
                        </a:solidFill>
                      </a:endParaRPr>
                    </a:p>
                  </a:txBody>
                  <a:tcPr marT="45798" marB="45798"/>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58526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Text Placeholder 5"/>
          <p:cNvSpPr>
            <a:spLocks noGrp="1" noChangeArrowheads="1"/>
          </p:cNvSpPr>
          <p:nvPr/>
        </p:nvSpPr>
        <p:spPr bwMode="auto">
          <a:xfrm>
            <a:off x="2305050" y="1844675"/>
            <a:ext cx="48720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90000"/>
              </a:lnSpc>
              <a:spcBef>
                <a:spcPct val="30000"/>
              </a:spcBef>
              <a:buFont typeface="Arial" charset="0"/>
              <a:buNone/>
            </a:pPr>
            <a:r>
              <a:rPr lang="zh-CN" altLang="en-US" sz="3600">
                <a:latin typeface="微软雅黑" charset="-122"/>
                <a:ea typeface="微软雅黑" charset="-122"/>
              </a:rPr>
              <a:t>谢  谢！</a:t>
            </a:r>
          </a:p>
        </p:txBody>
      </p:sp>
      <p:pic>
        <p:nvPicPr>
          <p:cNvPr id="131074"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3513138"/>
            <a:ext cx="3227388"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75"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1825" y="3513138"/>
            <a:ext cx="3140075"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76" name="图片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6975" y="3513138"/>
            <a:ext cx="2854325"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4"/>
          <p:cNvSpPr>
            <a:spLocks noGrp="1" noChangeArrowheads="1"/>
          </p:cNvSpPr>
          <p:nvPr>
            <p:ph idx="1"/>
          </p:nvPr>
        </p:nvSpPr>
        <p:spPr>
          <a:xfrm>
            <a:off x="240620" y="1175650"/>
            <a:ext cx="8723868" cy="4701622"/>
          </a:xfrm>
        </p:spPr>
        <p:txBody>
          <a:bodyPr>
            <a:normAutofit/>
          </a:bodyPr>
          <a:lstStyle/>
          <a:p>
            <a:pPr>
              <a:lnSpc>
                <a:spcPct val="90000"/>
              </a:lnSpc>
              <a:spcBef>
                <a:spcPts val="225"/>
              </a:spcBef>
            </a:pPr>
            <a:r>
              <a:rPr lang="zh-CN" altLang="en-US" sz="2700" dirty="0">
                <a:solidFill>
                  <a:srgbClr val="7F7F7F"/>
                </a:solidFill>
                <a:latin typeface="微软雅黑" charset="-122"/>
                <a:ea typeface="华文新魏" charset="-122"/>
              </a:rPr>
              <a:t>如何表示</a:t>
            </a:r>
            <a:r>
              <a:rPr lang="en-US" altLang="zh-CN" sz="2700" dirty="0">
                <a:solidFill>
                  <a:srgbClr val="7F7F7F"/>
                </a:solidFill>
                <a:latin typeface="微软雅黑" charset="-122"/>
                <a:ea typeface="华文新魏" charset="-122"/>
              </a:rPr>
              <a:t>0?</a:t>
            </a:r>
          </a:p>
          <a:p>
            <a:pPr lvl="1" fontAlgn="base">
              <a:lnSpc>
                <a:spcPct val="90000"/>
              </a:lnSpc>
              <a:spcBef>
                <a:spcPts val="225"/>
              </a:spcBef>
              <a:spcAft>
                <a:spcPct val="0"/>
              </a:spcAft>
              <a:buClr>
                <a:schemeClr val="tx2"/>
              </a:buClr>
              <a:buFont typeface="Wingdings" charset="2"/>
              <a:buChar char="n"/>
            </a:pPr>
            <a:r>
              <a:rPr lang="zh-CN" altLang="en-US" sz="2400" dirty="0">
                <a:solidFill>
                  <a:srgbClr val="7F7F7F"/>
                </a:solidFill>
                <a:latin typeface="微软雅黑" charset="-122"/>
                <a:ea typeface="华文新魏" charset="-122"/>
              </a:rPr>
              <a:t>阶码</a:t>
            </a:r>
            <a:r>
              <a:rPr lang="en-US" altLang="zh-CN" sz="2400" dirty="0">
                <a:solidFill>
                  <a:srgbClr val="7F7F7F"/>
                </a:solidFill>
                <a:latin typeface="微软雅黑" charset="-122"/>
                <a:ea typeface="华文新魏" charset="-122"/>
              </a:rPr>
              <a:t>/</a:t>
            </a:r>
            <a:r>
              <a:rPr lang="zh-CN" altLang="en-US" sz="2400" dirty="0">
                <a:solidFill>
                  <a:srgbClr val="7F7F7F"/>
                </a:solidFill>
                <a:latin typeface="微软雅黑" charset="-122"/>
                <a:ea typeface="华文新魏" charset="-122"/>
              </a:rPr>
              <a:t>指数：</a:t>
            </a:r>
            <a:r>
              <a:rPr lang="en-US" altLang="zh-CN" sz="2400" dirty="0">
                <a:solidFill>
                  <a:srgbClr val="7F7F7F"/>
                </a:solidFill>
                <a:latin typeface="微软雅黑" charset="-122"/>
                <a:ea typeface="华文新魏" charset="-122"/>
              </a:rPr>
              <a:t> </a:t>
            </a:r>
            <a:r>
              <a:rPr lang="zh-CN" altLang="en-US" sz="2400" dirty="0">
                <a:solidFill>
                  <a:srgbClr val="7F7F7F"/>
                </a:solidFill>
                <a:latin typeface="微软雅黑" charset="-122"/>
                <a:ea typeface="华文新魏" charset="-122"/>
              </a:rPr>
              <a:t>全</a:t>
            </a:r>
            <a:r>
              <a:rPr lang="en-US" altLang="zh-CN" sz="2400" dirty="0">
                <a:solidFill>
                  <a:srgbClr val="7F7F7F"/>
                </a:solidFill>
                <a:latin typeface="微软雅黑" charset="-122"/>
                <a:ea typeface="华文新魏" charset="-122"/>
              </a:rPr>
              <a:t>0</a:t>
            </a:r>
          </a:p>
          <a:p>
            <a:pPr lvl="1" fontAlgn="base">
              <a:lnSpc>
                <a:spcPct val="90000"/>
              </a:lnSpc>
              <a:spcBef>
                <a:spcPts val="225"/>
              </a:spcBef>
              <a:spcAft>
                <a:spcPct val="0"/>
              </a:spcAft>
              <a:buClr>
                <a:schemeClr val="tx2"/>
              </a:buClr>
              <a:buFont typeface="Wingdings" charset="2"/>
              <a:buChar char="n"/>
            </a:pPr>
            <a:r>
              <a:rPr lang="zh-CN" altLang="en-US" sz="2400" dirty="0">
                <a:solidFill>
                  <a:srgbClr val="7F7F7F"/>
                </a:solidFill>
                <a:latin typeface="微软雅黑" charset="-122"/>
                <a:ea typeface="华文新魏" charset="-122"/>
              </a:rPr>
              <a:t>尾数：全</a:t>
            </a:r>
            <a:r>
              <a:rPr lang="en-US" altLang="zh-CN" sz="2400" dirty="0">
                <a:solidFill>
                  <a:srgbClr val="7F7F7F"/>
                </a:solidFill>
                <a:latin typeface="微软雅黑" charset="-122"/>
                <a:ea typeface="华文新魏" charset="-122"/>
              </a:rPr>
              <a:t>0</a:t>
            </a:r>
          </a:p>
          <a:p>
            <a:pPr lvl="1" fontAlgn="base">
              <a:lnSpc>
                <a:spcPct val="90000"/>
              </a:lnSpc>
              <a:spcBef>
                <a:spcPts val="225"/>
              </a:spcBef>
              <a:spcAft>
                <a:spcPct val="0"/>
              </a:spcAft>
              <a:buClr>
                <a:schemeClr val="tx2"/>
              </a:buClr>
              <a:buFont typeface="Wingdings" charset="2"/>
              <a:buChar char="n"/>
            </a:pPr>
            <a:r>
              <a:rPr lang="zh-CN" altLang="en-US" sz="2400" dirty="0">
                <a:solidFill>
                  <a:srgbClr val="7F7F7F"/>
                </a:solidFill>
                <a:latin typeface="微软雅黑" charset="-122"/>
                <a:ea typeface="华文新魏" charset="-122"/>
              </a:rPr>
              <a:t>符号位？</a:t>
            </a:r>
            <a:r>
              <a:rPr lang="en-US" altLang="zh-CN" sz="2400" dirty="0">
                <a:solidFill>
                  <a:srgbClr val="7F7F7F"/>
                </a:solidFill>
                <a:latin typeface="微软雅黑" charset="-122"/>
                <a:ea typeface="华文新魏" charset="-122"/>
              </a:rPr>
              <a:t> </a:t>
            </a:r>
            <a:r>
              <a:rPr lang="zh-CN" altLang="en-US" sz="2400" dirty="0">
                <a:solidFill>
                  <a:srgbClr val="7F7F7F"/>
                </a:solidFill>
                <a:latin typeface="微软雅黑" charset="-122"/>
                <a:ea typeface="华文新魏" charset="-122"/>
              </a:rPr>
              <a:t>正</a:t>
            </a:r>
            <a:r>
              <a:rPr lang="en-US" altLang="zh-CN" sz="2400" dirty="0">
                <a:solidFill>
                  <a:srgbClr val="7F7F7F"/>
                </a:solidFill>
                <a:latin typeface="微软雅黑" charset="-122"/>
                <a:ea typeface="华文新魏" charset="-122"/>
              </a:rPr>
              <a:t>/</a:t>
            </a:r>
            <a:r>
              <a:rPr lang="zh-CN" altLang="en-US" sz="2400" dirty="0">
                <a:solidFill>
                  <a:srgbClr val="7F7F7F"/>
                </a:solidFill>
                <a:latin typeface="微软雅黑" charset="-122"/>
                <a:ea typeface="华文新魏" charset="-122"/>
              </a:rPr>
              <a:t>负皆可</a:t>
            </a:r>
            <a:endParaRPr lang="en-US" altLang="zh-CN" sz="2400" dirty="0">
              <a:solidFill>
                <a:srgbClr val="7F7F7F"/>
              </a:solidFill>
              <a:latin typeface="微软雅黑" charset="-122"/>
              <a:ea typeface="华文新魏" charset="-122"/>
            </a:endParaRPr>
          </a:p>
          <a:p>
            <a:pPr lvl="1" fontAlgn="base">
              <a:lnSpc>
                <a:spcPct val="90000"/>
              </a:lnSpc>
              <a:spcBef>
                <a:spcPts val="225"/>
              </a:spcBef>
              <a:spcAft>
                <a:spcPct val="0"/>
              </a:spcAft>
              <a:buNone/>
            </a:pPr>
            <a:r>
              <a:rPr lang="en-US" altLang="zh-CN" sz="2400" dirty="0">
                <a:solidFill>
                  <a:srgbClr val="7F7F7F"/>
                </a:solidFill>
                <a:latin typeface="微软雅黑" charset="-122"/>
                <a:ea typeface="华文新魏" charset="-122"/>
              </a:rPr>
              <a:t>  +0</a:t>
            </a:r>
            <a:r>
              <a:rPr lang="zh-CN" altLang="en-US" sz="2400" dirty="0">
                <a:solidFill>
                  <a:srgbClr val="7F7F7F"/>
                </a:solidFill>
                <a:latin typeface="微软雅黑" charset="-122"/>
                <a:ea typeface="华文新魏" charset="-122"/>
              </a:rPr>
              <a:t>：</a:t>
            </a:r>
            <a:r>
              <a:rPr lang="en-US" altLang="zh-CN" sz="2400" dirty="0">
                <a:solidFill>
                  <a:srgbClr val="7F7F7F"/>
                </a:solidFill>
                <a:latin typeface="微软雅黑" charset="-122"/>
                <a:ea typeface="华文新魏" charset="-122"/>
              </a:rPr>
              <a:t> 0 00000000 00000000000000000000000</a:t>
            </a:r>
          </a:p>
          <a:p>
            <a:pPr lvl="1" fontAlgn="base">
              <a:lnSpc>
                <a:spcPct val="90000"/>
              </a:lnSpc>
              <a:spcBef>
                <a:spcPts val="225"/>
              </a:spcBef>
              <a:spcAft>
                <a:spcPct val="0"/>
              </a:spcAft>
              <a:buNone/>
            </a:pPr>
            <a:r>
              <a:rPr lang="en-US" altLang="zh-CN" sz="2400" dirty="0">
                <a:solidFill>
                  <a:srgbClr val="7F7F7F"/>
                </a:solidFill>
                <a:latin typeface="微软雅黑" charset="-122"/>
                <a:ea typeface="华文新魏" charset="-122"/>
              </a:rPr>
              <a:t>   -0</a:t>
            </a:r>
            <a:r>
              <a:rPr lang="zh-CN" altLang="en-US" sz="2400" dirty="0">
                <a:solidFill>
                  <a:srgbClr val="7F7F7F"/>
                </a:solidFill>
                <a:latin typeface="微软雅黑" charset="-122"/>
                <a:ea typeface="华文新魏" charset="-122"/>
              </a:rPr>
              <a:t>：</a:t>
            </a:r>
            <a:r>
              <a:rPr lang="en-US" altLang="zh-CN" sz="2400" dirty="0">
                <a:solidFill>
                  <a:srgbClr val="7F7F7F"/>
                </a:solidFill>
                <a:latin typeface="微软雅黑" charset="-122"/>
                <a:ea typeface="华文新魏" charset="-122"/>
              </a:rPr>
              <a:t> 1 00000000 00000000000000000000000</a:t>
            </a:r>
          </a:p>
          <a:p>
            <a:pPr>
              <a:lnSpc>
                <a:spcPct val="90000"/>
              </a:lnSpc>
              <a:spcBef>
                <a:spcPts val="675"/>
              </a:spcBef>
            </a:pPr>
            <a:r>
              <a:rPr lang="zh-CN" altLang="en-US" sz="2700" dirty="0">
                <a:latin typeface="微软雅黑" charset="-122"/>
                <a:ea typeface="华文新魏" charset="-122"/>
              </a:rPr>
              <a:t>如何表示</a:t>
            </a:r>
            <a:r>
              <a:rPr lang="en-US" altLang="zh-CN" sz="2700" dirty="0">
                <a:latin typeface="微软雅黑" charset="-122"/>
                <a:ea typeface="华文新魏" charset="-122"/>
              </a:rPr>
              <a:t>+∞/-∞?</a:t>
            </a:r>
          </a:p>
          <a:p>
            <a:pPr lvl="1">
              <a:lnSpc>
                <a:spcPct val="90000"/>
              </a:lnSpc>
              <a:spcBef>
                <a:spcPts val="225"/>
              </a:spcBef>
              <a:buClr>
                <a:schemeClr val="tx2"/>
              </a:buClr>
              <a:buFont typeface="Wingdings" charset="2"/>
              <a:buChar char="n"/>
            </a:pPr>
            <a:r>
              <a:rPr lang="zh-CN" altLang="en-US" sz="2400" dirty="0">
                <a:solidFill>
                  <a:srgbClr val="CC0000"/>
                </a:solidFill>
                <a:latin typeface="微软雅黑" charset="-122"/>
                <a:ea typeface="华文新魏" charset="-122"/>
              </a:rPr>
              <a:t>阶码</a:t>
            </a:r>
            <a:r>
              <a:rPr lang="en-US" altLang="zh-CN" sz="2400" dirty="0">
                <a:solidFill>
                  <a:srgbClr val="CC0000"/>
                </a:solidFill>
                <a:latin typeface="微软雅黑" charset="-122"/>
                <a:ea typeface="华文新魏" charset="-122"/>
              </a:rPr>
              <a:t>/</a:t>
            </a:r>
            <a:r>
              <a:rPr lang="zh-CN" altLang="en-US" sz="2400" dirty="0">
                <a:solidFill>
                  <a:srgbClr val="CC0000"/>
                </a:solidFill>
                <a:latin typeface="微软雅黑" charset="-122"/>
                <a:ea typeface="华文新魏" charset="-122"/>
              </a:rPr>
              <a:t>指数：</a:t>
            </a:r>
            <a:r>
              <a:rPr lang="en-US" altLang="zh-CN" sz="2400" dirty="0">
                <a:latin typeface="微软雅黑" charset="-122"/>
                <a:ea typeface="华文新魏" charset="-122"/>
              </a:rPr>
              <a:t> </a:t>
            </a:r>
            <a:r>
              <a:rPr lang="zh-CN" altLang="en-US" sz="2400" dirty="0">
                <a:latin typeface="微软雅黑" charset="-122"/>
                <a:ea typeface="华文新魏" charset="-122"/>
              </a:rPr>
              <a:t>全</a:t>
            </a:r>
            <a:r>
              <a:rPr lang="en-US" altLang="zh-CN" sz="2400" dirty="0">
                <a:latin typeface="微软雅黑" charset="-122"/>
                <a:ea typeface="华文新魏" charset="-122"/>
              </a:rPr>
              <a:t>1 (11111111</a:t>
            </a:r>
            <a:r>
              <a:rPr lang="en-US" altLang="zh-CN" sz="2400" baseline="-25000" dirty="0">
                <a:latin typeface="微软雅黑" charset="-122"/>
                <a:ea typeface="华文新魏" charset="-122"/>
              </a:rPr>
              <a:t>2</a:t>
            </a:r>
            <a:r>
              <a:rPr lang="en-US" altLang="zh-CN" sz="2400" dirty="0">
                <a:latin typeface="微软雅黑" charset="-122"/>
                <a:ea typeface="华文新魏" charset="-122"/>
              </a:rPr>
              <a:t>=255)</a:t>
            </a:r>
            <a:r>
              <a:rPr lang="zh-CN" altLang="en-US" sz="2400" dirty="0">
                <a:latin typeface="微软雅黑" charset="-122"/>
                <a:ea typeface="华文新魏" charset="-122"/>
              </a:rPr>
              <a:t>   </a:t>
            </a:r>
            <a:r>
              <a:rPr lang="en-US" altLang="zh-CN" sz="1800" b="0" dirty="0">
                <a:latin typeface="微软雅黑" charset="-122"/>
                <a:ea typeface="华文新魏" charset="-122"/>
              </a:rPr>
              <a:t>(</a:t>
            </a:r>
            <a:r>
              <a:rPr lang="en-US" altLang="zh-CN" sz="1800" b="0" dirty="0">
                <a:solidFill>
                  <a:srgbClr val="CC0000"/>
                </a:solidFill>
              </a:rPr>
              <a:t>Exponent </a:t>
            </a:r>
            <a:r>
              <a:rPr lang="zh-CN" altLang="en-US" sz="1800" b="0" dirty="0">
                <a:solidFill>
                  <a:srgbClr val="CC0000"/>
                </a:solidFill>
              </a:rPr>
              <a:t>：</a:t>
            </a:r>
            <a:r>
              <a:rPr kumimoji="1" lang="en-US" altLang="zh-CN" sz="1800" b="0" dirty="0"/>
              <a:t> all ones </a:t>
            </a:r>
            <a:r>
              <a:rPr lang="en-US" altLang="zh-CN" sz="1800" b="0" dirty="0">
                <a:latin typeface="微软雅黑" charset="-122"/>
                <a:ea typeface="华文新魏" charset="-122"/>
              </a:rPr>
              <a:t>)</a:t>
            </a:r>
          </a:p>
          <a:p>
            <a:pPr lvl="1">
              <a:lnSpc>
                <a:spcPct val="90000"/>
              </a:lnSpc>
              <a:spcBef>
                <a:spcPts val="225"/>
              </a:spcBef>
              <a:buClr>
                <a:schemeClr val="tx2"/>
              </a:buClr>
              <a:buFont typeface="Wingdings" charset="2"/>
              <a:buChar char="n"/>
            </a:pPr>
            <a:r>
              <a:rPr lang="zh-CN" altLang="en-US" sz="2400" dirty="0">
                <a:solidFill>
                  <a:srgbClr val="0000FF"/>
                </a:solidFill>
                <a:latin typeface="微软雅黑" charset="-122"/>
                <a:ea typeface="华文新魏" charset="-122"/>
              </a:rPr>
              <a:t>尾数：</a:t>
            </a:r>
            <a:r>
              <a:rPr lang="en-US" altLang="zh-CN" sz="2400" dirty="0">
                <a:latin typeface="微软雅黑" charset="-122"/>
                <a:ea typeface="华文新魏" charset="-122"/>
              </a:rPr>
              <a:t> </a:t>
            </a:r>
            <a:r>
              <a:rPr lang="zh-CN" altLang="en-US" sz="2400" dirty="0">
                <a:latin typeface="微软雅黑" charset="-122"/>
                <a:ea typeface="华文新魏" charset="-122"/>
              </a:rPr>
              <a:t>全</a:t>
            </a:r>
            <a:r>
              <a:rPr lang="en-US" altLang="zh-CN" sz="2400" dirty="0">
                <a:latin typeface="微软雅黑" charset="-122"/>
                <a:ea typeface="华文新魏" charset="-122"/>
              </a:rPr>
              <a:t>0</a:t>
            </a:r>
            <a:r>
              <a:rPr lang="zh-CN" altLang="en-US" sz="2400" dirty="0">
                <a:latin typeface="微软雅黑" charset="-122"/>
                <a:ea typeface="华文新魏" charset="-122"/>
              </a:rPr>
              <a:t>  </a:t>
            </a:r>
            <a:r>
              <a:rPr lang="en-US" altLang="zh-CN" sz="1800" b="0" dirty="0">
                <a:latin typeface="微软雅黑" charset="-122"/>
                <a:ea typeface="华文新魏" charset="-122"/>
              </a:rPr>
              <a:t>(</a:t>
            </a:r>
            <a:r>
              <a:rPr lang="en-US" altLang="zh-CN" sz="1800" b="0" dirty="0">
                <a:solidFill>
                  <a:srgbClr val="0000FF"/>
                </a:solidFill>
              </a:rPr>
              <a:t>Significand</a:t>
            </a:r>
            <a:r>
              <a:rPr lang="zh-CN" altLang="en-US" sz="1800" b="0" dirty="0">
                <a:solidFill>
                  <a:srgbClr val="0000FF"/>
                </a:solidFill>
              </a:rPr>
              <a:t>：</a:t>
            </a:r>
            <a:r>
              <a:rPr kumimoji="1" lang="en-US" altLang="zh-CN" sz="1800" b="0" dirty="0"/>
              <a:t> all zeros</a:t>
            </a:r>
            <a:r>
              <a:rPr lang="en-US" altLang="zh-CN" sz="1800" b="0" dirty="0">
                <a:latin typeface="微软雅黑" charset="-122"/>
                <a:ea typeface="华文新魏" charset="-122"/>
              </a:rPr>
              <a:t>)</a:t>
            </a:r>
          </a:p>
          <a:p>
            <a:pPr>
              <a:lnSpc>
                <a:spcPct val="90000"/>
              </a:lnSpc>
              <a:spcBef>
                <a:spcPts val="225"/>
              </a:spcBef>
              <a:buNone/>
            </a:pPr>
            <a:r>
              <a:rPr lang="en-US" altLang="zh-CN" sz="2400" dirty="0">
                <a:latin typeface="微软雅黑" charset="-122"/>
                <a:ea typeface="华文新魏" charset="-122"/>
              </a:rPr>
              <a:t>      +∞ </a:t>
            </a:r>
            <a:r>
              <a:rPr lang="zh-CN" altLang="en-US" sz="2400" dirty="0">
                <a:latin typeface="微软雅黑" charset="-122"/>
                <a:ea typeface="华文新魏" charset="-122"/>
              </a:rPr>
              <a:t>：</a:t>
            </a:r>
            <a:r>
              <a:rPr lang="en-US" altLang="zh-CN" sz="2400" dirty="0">
                <a:latin typeface="微软雅黑" charset="-122"/>
                <a:ea typeface="华文新魏" charset="-122"/>
              </a:rPr>
              <a:t>0 11111111 00000000000000000000000</a:t>
            </a:r>
          </a:p>
          <a:p>
            <a:pPr>
              <a:lnSpc>
                <a:spcPct val="90000"/>
              </a:lnSpc>
              <a:spcBef>
                <a:spcPts val="225"/>
              </a:spcBef>
              <a:buNone/>
            </a:pPr>
            <a:r>
              <a:rPr lang="en-US" altLang="zh-CN" sz="2400" dirty="0">
                <a:latin typeface="微软雅黑" charset="-122"/>
                <a:ea typeface="华文新魏" charset="-122"/>
              </a:rPr>
              <a:t>       -∞ </a:t>
            </a:r>
            <a:r>
              <a:rPr lang="zh-CN" altLang="en-US" sz="2400" dirty="0">
                <a:latin typeface="微软雅黑" charset="-122"/>
                <a:ea typeface="华文新魏" charset="-122"/>
              </a:rPr>
              <a:t>：</a:t>
            </a:r>
            <a:r>
              <a:rPr lang="en-US" altLang="zh-CN" sz="2400" dirty="0">
                <a:latin typeface="微软雅黑" charset="-122"/>
                <a:ea typeface="华文新魏" charset="-122"/>
              </a:rPr>
              <a:t>1 11111111 00000000000000000000000</a:t>
            </a:r>
          </a:p>
        </p:txBody>
      </p:sp>
      <p:sp>
        <p:nvSpPr>
          <p:cNvPr id="5" name="Rectangle 2"/>
          <p:cNvSpPr>
            <a:spLocks noGrp="1" noChangeArrowheads="1"/>
          </p:cNvSpPr>
          <p:nvPr>
            <p:ph type="title"/>
          </p:nvPr>
        </p:nvSpPr>
        <p:spPr bwMode="auto">
          <a:xfrm>
            <a:off x="1115616" y="116633"/>
            <a:ext cx="6912767" cy="4320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700" b="1" dirty="0">
                <a:latin typeface="微软雅黑" charset="-122"/>
              </a:rPr>
              <a:t>2.4.3 </a:t>
            </a:r>
            <a:r>
              <a:rPr lang="zh-CN" altLang="en-US" sz="2700" b="1" dirty="0">
                <a:latin typeface="微软雅黑" charset="-122"/>
              </a:rPr>
              <a:t>数值数据的浮点表示</a:t>
            </a:r>
            <a:r>
              <a:rPr lang="en-US" altLang="zh-CN" sz="2700" b="1" dirty="0">
                <a:latin typeface="微软雅黑" charset="-122"/>
              </a:rPr>
              <a:t>——IEEE</a:t>
            </a:r>
            <a:r>
              <a:rPr lang="zh-CN" altLang="en-US" sz="2700" b="1" dirty="0">
                <a:latin typeface="微软雅黑" charset="-122"/>
              </a:rPr>
              <a:t> </a:t>
            </a:r>
            <a:r>
              <a:rPr lang="en-US" altLang="zh-CN" sz="2700" b="1" dirty="0">
                <a:latin typeface="微软雅黑" charset="-122"/>
              </a:rPr>
              <a:t>754</a:t>
            </a:r>
            <a:br>
              <a:rPr lang="en-US" altLang="zh-CN" sz="2700" b="1" dirty="0">
                <a:latin typeface="微软雅黑" charset="-122"/>
              </a:rPr>
            </a:br>
            <a:r>
              <a:rPr lang="en-US" altLang="zh-CN" sz="2800" dirty="0">
                <a:latin typeface="微软雅黑" charset="-122"/>
                <a:ea typeface="微软雅黑" charset="-122"/>
              </a:rPr>
              <a:t> </a:t>
            </a:r>
            <a:r>
              <a:rPr lang="en-US" altLang="zh-CN" sz="2000" dirty="0">
                <a:latin typeface="微软雅黑" charset="-122"/>
                <a:ea typeface="微软雅黑" charset="-122"/>
              </a:rPr>
              <a:t>Float point representation</a:t>
            </a:r>
            <a:r>
              <a:rPr lang="en-US" altLang="zh-CN" sz="2000" dirty="0">
                <a:latin typeface="微软雅黑" charset="-122"/>
              </a:rPr>
              <a:t> ——IEEE754</a:t>
            </a:r>
            <a:r>
              <a:rPr lang="zh-CN" altLang="en-US" sz="2000" dirty="0">
                <a:latin typeface="微软雅黑" charset="-122"/>
              </a:rPr>
              <a:t> </a:t>
            </a:r>
            <a:r>
              <a:rPr lang="zh-CN" altLang="en-US" sz="2000" dirty="0">
                <a:latin typeface="微软雅黑" charset="-122"/>
                <a:ea typeface="微软雅黑" charset="-122"/>
              </a:rPr>
              <a:t>（</a:t>
            </a:r>
            <a:r>
              <a:rPr lang="en-US" altLang="zh-CN" sz="2000" dirty="0">
                <a:latin typeface="微软雅黑" charset="-122"/>
                <a:ea typeface="微软雅黑" charset="-122"/>
              </a:rPr>
              <a:t>ch3.5.1</a:t>
            </a:r>
            <a:r>
              <a:rPr lang="zh-CN" altLang="en-US" sz="2000" dirty="0">
                <a:latin typeface="微软雅黑" charset="-122"/>
                <a:ea typeface="微软雅黑" charset="-122"/>
              </a:rPr>
              <a:t>）</a:t>
            </a:r>
            <a:br>
              <a:rPr lang="zh-CN" altLang="en-US" sz="2000" dirty="0">
                <a:latin typeface="微软雅黑" charset="-122"/>
                <a:ea typeface="微软雅黑" charset="-122"/>
              </a:rPr>
            </a:br>
            <a:endParaRPr lang="en-US" altLang="zh-CN" sz="2000" b="1" dirty="0">
              <a:latin typeface="微软雅黑" charset="-122"/>
            </a:endParaRPr>
          </a:p>
        </p:txBody>
      </p:sp>
    </p:spTree>
    <p:extLst>
      <p:ext uri="{BB962C8B-B14F-4D97-AF65-F5344CB8AC3E}">
        <p14:creationId xmlns:p14="http://schemas.microsoft.com/office/powerpoint/2010/main" val="1211775653"/>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[模板]中山大学学术报告-v2</Template>
  <TotalTime>23684</TotalTime>
  <Words>9165</Words>
  <Application>Microsoft Macintosh PowerPoint</Application>
  <PresentationFormat>全屏显示(4:3)</PresentationFormat>
  <Paragraphs>1288</Paragraphs>
  <Slides>88</Slides>
  <Notes>77</Notes>
  <HiddenSlides>7</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4</vt:i4>
      </vt:variant>
      <vt:variant>
        <vt:lpstr>幻灯片标题</vt:lpstr>
      </vt:variant>
      <vt:variant>
        <vt:i4>88</vt:i4>
      </vt:variant>
    </vt:vector>
  </HeadingPairs>
  <TitlesOfParts>
    <vt:vector size="110" baseType="lpstr">
      <vt:lpstr>黑体</vt:lpstr>
      <vt:lpstr>华文细黑</vt:lpstr>
      <vt:lpstr>华文新魏</vt:lpstr>
      <vt:lpstr>华文新魏</vt:lpstr>
      <vt:lpstr>隶书</vt:lpstr>
      <vt:lpstr>宋体</vt:lpstr>
      <vt:lpstr>微软雅黑</vt:lpstr>
      <vt:lpstr>微软雅黑</vt:lpstr>
      <vt:lpstr>微软雅黑 Light</vt:lpstr>
      <vt:lpstr>Microsoft YaHei UI</vt:lpstr>
      <vt:lpstr>Arial</vt:lpstr>
      <vt:lpstr>Calibri</vt:lpstr>
      <vt:lpstr>Comic Sans MS</vt:lpstr>
      <vt:lpstr>Monotype Sorts</vt:lpstr>
      <vt:lpstr>Times New Roman</vt:lpstr>
      <vt:lpstr>Verdana</vt:lpstr>
      <vt:lpstr>Wingdings</vt:lpstr>
      <vt:lpstr>1_Office 主题</vt:lpstr>
      <vt:lpstr>公式</vt:lpstr>
      <vt:lpstr>文档</vt:lpstr>
      <vt:lpstr>Document</vt:lpstr>
      <vt:lpstr>位图图像</vt:lpstr>
      <vt:lpstr>PowerPoint 演示文稿</vt:lpstr>
      <vt:lpstr>PowerPoint 演示文稿</vt:lpstr>
      <vt:lpstr>回顾——2.4.2 数值数据的定点表示  Review——Fixed point representation of numerical data </vt:lpstr>
      <vt:lpstr>回顾——2.4.3 数值数据的浮点表示——IEEE 754  Review—— Float point representation ——IEEE754</vt:lpstr>
      <vt:lpstr>回顾——2.4.3 数值数据的浮点表示——IEEE 754  Review—— Float point representation ——IEEE754</vt:lpstr>
      <vt:lpstr>回顾——2.4.3 数值数据的浮点表示——IEEE 754  Review—— Float point representation ——IEEE754</vt:lpstr>
      <vt:lpstr>2.4.3 数值数据的浮点表示——IEEE 754  Float point representation ——IEEE754 （ch3.5.1） </vt:lpstr>
      <vt:lpstr>2.4.3 数值数据的浮点表示——IEEE 754  Float point representation ——IEEE754 （ch3.5.1） </vt:lpstr>
      <vt:lpstr>2.4.3 数值数据的浮点表示——IEEE 754  Float point representation ——IEEE754 （ch3.5.1） </vt:lpstr>
      <vt:lpstr>2.4.3 数值数据的浮点表示——IEEE 754  Float point representation ——IEEE754</vt:lpstr>
      <vt:lpstr>2.4.3 数值数据的浮点表示——IEEE 754  Float point representation ——IEEE754</vt:lpstr>
      <vt:lpstr>2.4.3 数值数据的浮点表示——IEEE 754  Float point representation ——IEEE754</vt:lpstr>
      <vt:lpstr>Questions about IEEE 754</vt:lpstr>
      <vt:lpstr>PowerPoint 演示文稿</vt:lpstr>
      <vt:lpstr>2.4.8 基本指令和指令类型</vt:lpstr>
      <vt:lpstr>2.4.8 基本指令和指令类型</vt:lpstr>
      <vt:lpstr>2.4.8  基本指令和指令类型</vt:lpstr>
      <vt:lpstr>2.4.8  基本指令和指令类型</vt:lpstr>
      <vt:lpstr>2.4.8  基本指令和指令类型</vt:lpstr>
      <vt:lpstr>2.4.8  基本指令和指令类型</vt:lpstr>
      <vt:lpstr>2.4.8  基本指令和指令类型</vt:lpstr>
      <vt:lpstr>2.4.8  基本指令和指令类型</vt:lpstr>
      <vt:lpstr>2.4.8  基本指令和指令类型</vt:lpstr>
      <vt:lpstr>2.4.8  基本指令和指令类型</vt:lpstr>
      <vt:lpstr>示例：调用程序和子程序的转返</vt:lpstr>
      <vt:lpstr>2.4.8  基本指令和指令类型</vt:lpstr>
      <vt:lpstr>2.4.8  基本指令和指令类型</vt:lpstr>
      <vt:lpstr>2.4.8  基本指令和指令类型</vt:lpstr>
      <vt:lpstr>2.4.8  基本指令和指令类型</vt:lpstr>
      <vt:lpstr>2.4.8  基本指令和指令类型</vt:lpstr>
      <vt:lpstr>2.4.8  基本指令和指令类型</vt:lpstr>
      <vt:lpstr>2.4.8  基本指令和指令类型</vt:lpstr>
      <vt:lpstr>2.4.8  基本指令和指令类型</vt:lpstr>
      <vt:lpstr>小 结</vt:lpstr>
      <vt:lpstr>PowerPoint 演示文稿</vt:lpstr>
      <vt:lpstr>PowerPoint 演示文稿</vt:lpstr>
      <vt:lpstr>1. MIPS指令格式</vt:lpstr>
      <vt:lpstr>1. 指令格式——MIPS 指令字段含义</vt:lpstr>
      <vt:lpstr>1. 指令格式——MIPS 指令字段含义</vt:lpstr>
      <vt:lpstr>2. 寻址方式</vt:lpstr>
      <vt:lpstr>2. 寻址方式</vt:lpstr>
      <vt:lpstr>举例：汇编指令与机器指令的对应</vt:lpstr>
      <vt:lpstr>举例：汇编指令与机器指令的对应</vt:lpstr>
      <vt:lpstr>3. 指令中的操作数</vt:lpstr>
      <vt:lpstr>3. 指令中的操作数</vt:lpstr>
      <vt:lpstr>4. 指令类型</vt:lpstr>
      <vt:lpstr>4. 指令类型</vt:lpstr>
      <vt:lpstr>4. 指令类型</vt:lpstr>
      <vt:lpstr>4. 指令类型</vt:lpstr>
      <vt:lpstr>MIPS的call/return/ jump/branch和compare指令</vt:lpstr>
      <vt:lpstr>Methods of Testing Condition (条件测试方式)</vt:lpstr>
      <vt:lpstr>Methods of Testing Condition (条件测试方式)</vt:lpstr>
      <vt:lpstr>状态标志位举例</vt:lpstr>
      <vt:lpstr>状态标志位举例</vt:lpstr>
      <vt:lpstr>MIPS的call/return/ jump/branch和compare指令</vt:lpstr>
      <vt:lpstr>指令设计遵循四个基本原则</vt:lpstr>
      <vt:lpstr>PowerPoint 演示文稿</vt:lpstr>
      <vt:lpstr>MIPS处理器中的指令表示</vt:lpstr>
      <vt:lpstr>MIPS处理器中的逻辑运算</vt:lpstr>
      <vt:lpstr>MIPS处理器中的分支指令</vt:lpstr>
      <vt:lpstr>MIPS处理器中的分支指令</vt:lpstr>
      <vt:lpstr>MIPS处理器中的分支指令</vt:lpstr>
      <vt:lpstr>对32位立即数的MIPS编址和寻址</vt:lpstr>
      <vt:lpstr>对32位立即数的MIPS编址和寻址举例</vt:lpstr>
      <vt:lpstr>计算机硬件对过程的支持 </vt:lpstr>
      <vt:lpstr>过程调用举例</vt:lpstr>
      <vt:lpstr>Procedure Call and Stack(过程调用和栈)</vt:lpstr>
      <vt:lpstr>Procedure Call and Stack(过程调用和栈)</vt:lpstr>
      <vt:lpstr>过程中的变量存储</vt:lpstr>
      <vt:lpstr>栈中为新数据分配空间</vt:lpstr>
      <vt:lpstr>传递数据：参数(Passing Data: Arguments)</vt:lpstr>
      <vt:lpstr>传递参数</vt:lpstr>
      <vt:lpstr>传递参数</vt:lpstr>
      <vt:lpstr>传递参数</vt:lpstr>
      <vt:lpstr>传递参数</vt:lpstr>
      <vt:lpstr>堆中为新数据分配空间</vt:lpstr>
      <vt:lpstr>堆中为新数据分配空间</vt:lpstr>
      <vt:lpstr>程序的翻译和启动执行 (ch2.11  fig2.19)</vt:lpstr>
      <vt:lpstr>目标文件的链接</vt:lpstr>
      <vt:lpstr>目标文件的链接</vt:lpstr>
      <vt:lpstr>目标文件的链接</vt:lpstr>
      <vt:lpstr>小结(Concluding Remarks)</vt:lpstr>
      <vt:lpstr> 小结</vt:lpstr>
      <vt:lpstr>补充题</vt:lpstr>
      <vt:lpstr>补充题</vt:lpstr>
      <vt:lpstr>补充题</vt:lpstr>
      <vt:lpstr>补充题</vt:lpstr>
      <vt:lpstr>PowerPoint 演示文稿</vt:lpstr>
    </vt:vector>
  </TitlesOfParts>
  <Company>myz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zhz</dc:creator>
  <cp:lastModifiedBy>administrator</cp:lastModifiedBy>
  <cp:revision>1805</cp:revision>
  <cp:lastPrinted>2018-09-04T01:42:12Z</cp:lastPrinted>
  <dcterms:created xsi:type="dcterms:W3CDTF">2005-07-31T10:12:35Z</dcterms:created>
  <dcterms:modified xsi:type="dcterms:W3CDTF">2021-10-20T12:24:10Z</dcterms:modified>
</cp:coreProperties>
</file>