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76"/>
  </p:handoutMasterIdLst>
  <p:sldIdLst>
    <p:sldId id="551" r:id="rId3"/>
    <p:sldId id="546" r:id="rId5"/>
    <p:sldId id="401" r:id="rId6"/>
    <p:sldId id="469" r:id="rId7"/>
    <p:sldId id="542" r:id="rId8"/>
    <p:sldId id="573" r:id="rId9"/>
    <p:sldId id="471" r:id="rId10"/>
    <p:sldId id="472" r:id="rId11"/>
    <p:sldId id="554" r:id="rId12"/>
    <p:sldId id="535" r:id="rId13"/>
    <p:sldId id="532" r:id="rId14"/>
    <p:sldId id="590" r:id="rId15"/>
    <p:sldId id="533" r:id="rId16"/>
    <p:sldId id="536" r:id="rId17"/>
    <p:sldId id="537" r:id="rId18"/>
    <p:sldId id="474" r:id="rId19"/>
    <p:sldId id="475" r:id="rId20"/>
    <p:sldId id="538" r:id="rId21"/>
    <p:sldId id="530" r:id="rId22"/>
    <p:sldId id="531" r:id="rId23"/>
    <p:sldId id="550" r:id="rId24"/>
    <p:sldId id="592" r:id="rId25"/>
    <p:sldId id="477" r:id="rId26"/>
    <p:sldId id="593" r:id="rId27"/>
    <p:sldId id="480" r:id="rId28"/>
    <p:sldId id="481" r:id="rId29"/>
    <p:sldId id="483" r:id="rId30"/>
    <p:sldId id="484" r:id="rId31"/>
    <p:sldId id="485" r:id="rId32"/>
    <p:sldId id="486" r:id="rId33"/>
    <p:sldId id="556" r:id="rId34"/>
    <p:sldId id="557" r:id="rId35"/>
    <p:sldId id="558" r:id="rId36"/>
    <p:sldId id="487" r:id="rId37"/>
    <p:sldId id="559" r:id="rId38"/>
    <p:sldId id="560" r:id="rId39"/>
    <p:sldId id="543" r:id="rId40"/>
    <p:sldId id="490" r:id="rId41"/>
    <p:sldId id="491" r:id="rId42"/>
    <p:sldId id="492" r:id="rId43"/>
    <p:sldId id="561" r:id="rId44"/>
    <p:sldId id="591" r:id="rId45"/>
    <p:sldId id="493" r:id="rId46"/>
    <p:sldId id="494" r:id="rId47"/>
    <p:sldId id="495" r:id="rId48"/>
    <p:sldId id="498" r:id="rId49"/>
    <p:sldId id="500" r:id="rId50"/>
    <p:sldId id="502" r:id="rId51"/>
    <p:sldId id="539" r:id="rId52"/>
    <p:sldId id="504" r:id="rId53"/>
    <p:sldId id="505" r:id="rId54"/>
    <p:sldId id="506" r:id="rId55"/>
    <p:sldId id="507" r:id="rId56"/>
    <p:sldId id="541" r:id="rId57"/>
    <p:sldId id="544" r:id="rId58"/>
    <p:sldId id="540" r:id="rId59"/>
    <p:sldId id="564" r:id="rId60"/>
    <p:sldId id="545" r:id="rId61"/>
    <p:sldId id="547" r:id="rId62"/>
    <p:sldId id="562" r:id="rId63"/>
    <p:sldId id="548" r:id="rId64"/>
    <p:sldId id="563" r:id="rId65"/>
    <p:sldId id="549" r:id="rId66"/>
    <p:sldId id="572" r:id="rId67"/>
    <p:sldId id="565" r:id="rId68"/>
    <p:sldId id="566" r:id="rId69"/>
    <p:sldId id="567" r:id="rId70"/>
    <p:sldId id="568" r:id="rId71"/>
    <p:sldId id="569" r:id="rId72"/>
    <p:sldId id="570" r:id="rId73"/>
    <p:sldId id="571" r:id="rId74"/>
    <p:sldId id="553" r:id="rId75"/>
  </p:sldIdLst>
  <p:sldSz cx="9144000" cy="6858000" type="screen4x3"/>
  <p:notesSz cx="6858000" cy="9144000"/>
  <p:custDataLst>
    <p:tags r:id="rId80"/>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FF"/>
    <a:srgbClr val="0000CC"/>
    <a:srgbClr val="A50021"/>
    <a:srgbClr val="FFCC00"/>
    <a:srgbClr val="660066"/>
    <a:srgbClr val="CC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5" autoAdjust="0"/>
    <p:restoredTop sz="86170" autoAdjust="0"/>
  </p:normalViewPr>
  <p:slideViewPr>
    <p:cSldViewPr>
      <p:cViewPr varScale="1">
        <p:scale>
          <a:sx n="96" d="100"/>
          <a:sy n="96" d="100"/>
        </p:scale>
        <p:origin x="2272" y="168"/>
      </p:cViewPr>
      <p:guideLst>
        <p:guide orient="horz" pos="2160"/>
        <p:guide pos="2880"/>
      </p:guideLst>
    </p:cSldViewPr>
  </p:slideViewPr>
  <p:notesTextViewPr>
    <p:cViewPr>
      <p:scale>
        <a:sx n="66" d="100"/>
        <a:sy n="66"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gs" Target="tags/tag1.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Arial" panose="020B0604020202020204" pitchFamily="34" charset="0"/>
                <a:ea typeface="宋体" panose="02010600030101010101" pitchFamily="2" charset="-122"/>
              </a:defRPr>
            </a:lvl1pPr>
          </a:lstStyle>
          <a:p>
            <a:pPr>
              <a:defRPr/>
            </a:pPr>
            <a:fld id="{D0FA0E3F-8C91-46DC-AD6D-8C78992276DD}"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atin typeface="Arial" panose="020B0604020202020204" pitchFamily="34" charset="0"/>
                <a:ea typeface="宋体" panose="02010600030101010101" pitchFamily="2" charset="-122"/>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kumimoji="1" sz="1200"/>
            </a:lvl1pPr>
          </a:lstStyle>
          <a:p>
            <a:fld id="{79D1BA84-95D2-4F8A-96CC-D192BE27BA72}"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fld id="{092241B3-ED71-4B5C-A301-0B6987E4E0B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ChangeArrowheads="1" noTextEdit="1"/>
          </p:cNvSpPr>
          <p:nvPr>
            <p:ph type="sldImg" idx="4294967295"/>
          </p:nvPr>
        </p:nvSpPr>
        <p:spPr>
          <a:xfrm>
            <a:off x="1371600" y="1143000"/>
            <a:ext cx="4114800" cy="3086100"/>
          </a:xfrm>
        </p:spPr>
      </p:sp>
      <p:sp>
        <p:nvSpPr>
          <p:cNvPr id="5123" name="Notes Placeholder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512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9D162DFE-FBA9-40DF-9C75-8F4FE6DA3614}" type="slidenum">
              <a:rPr lang="zh-CN" altLang="zh-CN">
                <a:latin typeface="Calibri" panose="020F0502020204030204" pitchFamily="34" charset="0"/>
              </a:rPr>
            </a:fld>
            <a:endParaRPr lang="zh-CN"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758163-8CB1-4243-AB1E-8AC62FE725E1}" type="slidenum">
              <a:rPr lang="en-US" altLang="zh-CN"/>
            </a:fld>
            <a:endParaRPr lang="en-US"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C45818-AF3C-4651-A146-6BF5C884BA3A}" type="slidenum">
              <a:rPr lang="en-US" altLang="zh-CN"/>
            </a:fld>
            <a:endParaRPr lang="en-US"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pPr marL="986155" lvl="2" indent="-271780">
              <a:spcBef>
                <a:spcPts val="600"/>
              </a:spcBef>
              <a:buFont typeface="Wingdings" panose="05000000000000000000" pitchFamily="2" charset="2"/>
              <a:buChar char="u"/>
            </a:pPr>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21D405-976F-4D95-8BF0-FEB8D6B906B0}" type="slidenum">
              <a:rPr lang="zh-CN" altLang="en-US"/>
            </a:fld>
            <a:endParaRPr lang="en-US"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4818F4-3428-413C-A277-A4C1C3308316}" type="slidenum">
              <a:rPr lang="zh-CN" altLang="en-US"/>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4FDA18-1348-4B5F-AC5E-94C6B36A5796}" type="slidenum">
              <a:rPr lang="en-US" altLang="zh-CN"/>
            </a:fld>
            <a:endParaRPr lang="en-US"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ChangeArrowheads="1" noTextEdit="1"/>
          </p:cNvSpPr>
          <p:nvPr>
            <p:ph type="sldImg"/>
          </p:nvPr>
        </p:nvSpPr>
        <p:spPr/>
      </p:sp>
      <p:sp>
        <p:nvSpPr>
          <p:cNvPr id="34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4820"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A02BEF-97A7-4544-9697-1A918E70186E}" type="slidenum">
              <a:rPr lang="en-US" altLang="zh-CN"/>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p:nvPr>
        </p:nvSpPr>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6868"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AC4580-9894-4F35-9AA3-6874A9FA6310}" type="slidenum">
              <a:rPr lang="en-US" altLang="zh-CN"/>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D12B97-03A8-4B2D-962F-88AD5534CA9A}" type="slidenum">
              <a:rPr lang="zh-CN" altLang="en-US"/>
            </a:fld>
            <a:endParaRPr lang="en-US" altLang="zh-CN"/>
          </a:p>
        </p:txBody>
      </p:sp>
      <p:sp>
        <p:nvSpPr>
          <p:cNvPr id="14339" name="Rectangle 2"/>
          <p:cNvSpPr>
            <a:spLocks noGrp="1" noRot="1" noChangeAspect="1" noChangeArrowheads="1" noTextEdit="1"/>
          </p:cNvSpPr>
          <p:nvPr>
            <p:ph type="sldImg"/>
          </p:nvPr>
        </p:nvSpPr>
        <p:spPr>
          <a:xfrm>
            <a:off x="1144588" y="576263"/>
            <a:ext cx="4586287" cy="3440112"/>
          </a:xfrm>
        </p:spPr>
      </p:sp>
      <p:sp>
        <p:nvSpPr>
          <p:cNvPr id="14340" name="Rectangle 3"/>
          <p:cNvSpPr>
            <a:spLocks noGrp="1" noChangeArrowheads="1"/>
          </p:cNvSpPr>
          <p:nvPr>
            <p:ph type="body" idx="1"/>
          </p:nvPr>
        </p:nvSpPr>
        <p:spPr>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79C6E1-D929-43B9-81F9-97F7778F6F15}" type="slidenum">
              <a:rPr lang="zh-CN" altLang="en-US"/>
            </a:fld>
            <a:endParaRPr lang="en-US" altLang="zh-CN"/>
          </a:p>
        </p:txBody>
      </p:sp>
      <p:sp>
        <p:nvSpPr>
          <p:cNvPr id="38915" name="Rectangle 2"/>
          <p:cNvSpPr>
            <a:spLocks noGrp="1" noRot="1" noChangeAspect="1" noChangeArrowheads="1" noTextEdit="1"/>
          </p:cNvSpPr>
          <p:nvPr>
            <p:ph type="sldImg"/>
          </p:nvPr>
        </p:nvSpPr>
        <p:spPr>
          <a:xfrm>
            <a:off x="1144588" y="576263"/>
            <a:ext cx="4586287" cy="3440112"/>
          </a:xfrm>
        </p:spPr>
      </p:sp>
      <p:sp>
        <p:nvSpPr>
          <p:cNvPr id="38916" name="Rectangle 3"/>
          <p:cNvSpPr>
            <a:spLocks noGrp="1" noChangeArrowheads="1"/>
          </p:cNvSpPr>
          <p:nvPr>
            <p:ph type="body" idx="1"/>
          </p:nvPr>
        </p:nvSpPr>
        <p:spPr>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4818F4-3428-413C-A277-A4C1C3308316}" type="slidenum">
              <a:rPr lang="zh-CN" altLang="en-US"/>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5A0ED7-A427-4366-A697-2DD7317FB2AB}" type="slidenum">
              <a:rPr lang="en-US" altLang="zh-CN"/>
            </a:fld>
            <a:endParaRPr lang="en-US" altLang="zh-CN"/>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AB9B64-9437-4AE7-84F0-8B87479B09B7}" type="slidenum">
              <a:rPr lang="zh-CN" altLang="en-US"/>
            </a:fld>
            <a:endParaRPr lang="en-US" altLang="zh-CN"/>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145AF8-F587-42C2-9D92-577EBE75B549}" type="slidenum">
              <a:rPr lang="zh-CN" altLang="en-US"/>
            </a:fld>
            <a:endParaRPr lang="en-US" altLang="zh-CN"/>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9AA6D0-F51E-4C5B-AA22-3C763E920525}" type="slidenum">
              <a:rPr lang="zh-CN" altLang="en-US"/>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3F264F-1ED1-432E-8517-52DC2FD17B79}" type="slidenum">
              <a:rPr lang="zh-CN" altLang="en-US"/>
            </a:fld>
            <a:endParaRPr lang="en-US" altLang="zh-CN"/>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a:latin typeface="Arial" panose="020B0604020202020204" pitchFamily="34" charset="0"/>
              <a:sym typeface="Symbol" panose="05050102010706020507" pitchFamily="18" charset="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612ECA-6367-49A8-8923-C2C9269E9B6C}" type="slidenum">
              <a:rPr lang="zh-CN" altLang="en-US"/>
            </a:fld>
            <a:endParaRPr lang="en-US" altLang="zh-CN"/>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AA83B1-9FC7-4CED-8825-36FC9DF8BDB7}" type="slidenum">
              <a:rPr lang="zh-CN" altLang="en-US"/>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p:nvPr>
        </p:nvSpPr>
        <p:spPr/>
      </p:sp>
      <p:sp>
        <p:nvSpPr>
          <p:cNvPr id="573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7348"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ED541F-529D-4D3F-BB03-7A58FAF075B7}" type="slidenum">
              <a:rPr lang="en-US" altLang="zh-CN"/>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2468"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2F3894-2B7D-4F19-B602-60CD74AD1834}" type="slidenum">
              <a:rPr lang="en-US" altLang="zh-CN"/>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FC6D59-BD9B-44E9-B9A4-E2E59167AD7F}" type="slidenum">
              <a:rPr lang="zh-CN" altLang="en-US"/>
            </a:fld>
            <a:endParaRPr lang="en-US" altLang="zh-CN"/>
          </a:p>
        </p:txBody>
      </p:sp>
      <p:sp>
        <p:nvSpPr>
          <p:cNvPr id="65539" name="Rectangle 2"/>
          <p:cNvSpPr>
            <a:spLocks noGrp="1" noChangeArrowheads="1"/>
          </p:cNvSpPr>
          <p:nvPr>
            <p:ph type="body" idx="1"/>
          </p:nvPr>
        </p:nvSpPr>
        <p:spPr>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58" tIns="45467" rIns="92558" bIns="45467"/>
          <a:lstStyle/>
          <a:p>
            <a:endParaRPr lang="en-US" altLang="zh-CN">
              <a:latin typeface="Arial" panose="020B0604020202020204" pitchFamily="34" charset="0"/>
            </a:endParaRPr>
          </a:p>
        </p:txBody>
      </p:sp>
      <p:sp>
        <p:nvSpPr>
          <p:cNvPr id="6554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p:nvPr>
        </p:nvSpPr>
        <p:spPr/>
      </p:sp>
      <p:sp>
        <p:nvSpPr>
          <p:cNvPr id="6861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861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049CFD-4A45-4A3D-A8DF-A7047C1E00FB}" type="slidenum">
              <a:rPr lang="en-US" altLang="zh-CN"/>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5A0ED7-A427-4366-A697-2DD7317FB2AB}" type="slidenum">
              <a:rPr lang="en-US" altLang="zh-CN"/>
            </a:fld>
            <a:endParaRPr lang="en-US" altLang="zh-CN"/>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79C6E1-D929-43B9-81F9-97F7778F6F15}" type="slidenum">
              <a:rPr lang="zh-CN" altLang="en-US"/>
            </a:fld>
            <a:endParaRPr lang="en-US" altLang="zh-CN"/>
          </a:p>
        </p:txBody>
      </p:sp>
      <p:sp>
        <p:nvSpPr>
          <p:cNvPr id="38915" name="Rectangle 2"/>
          <p:cNvSpPr>
            <a:spLocks noGrp="1" noRot="1" noChangeAspect="1" noChangeArrowheads="1" noTextEdit="1"/>
          </p:cNvSpPr>
          <p:nvPr>
            <p:ph type="sldImg"/>
          </p:nvPr>
        </p:nvSpPr>
        <p:spPr>
          <a:xfrm>
            <a:off x="1144588" y="576263"/>
            <a:ext cx="4586287" cy="3440112"/>
          </a:xfrm>
        </p:spPr>
      </p:sp>
      <p:sp>
        <p:nvSpPr>
          <p:cNvPr id="38916" name="Rectangle 3"/>
          <p:cNvSpPr>
            <a:spLocks noGrp="1" noChangeArrowheads="1"/>
          </p:cNvSpPr>
          <p:nvPr>
            <p:ph type="body" idx="1"/>
          </p:nvPr>
        </p:nvSpPr>
        <p:spPr>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Arial" panose="020B0604020202020204" pitchFamily="34" charset="0"/>
            </a:endParaRPr>
          </a:p>
        </p:txBody>
      </p:sp>
      <p:sp>
        <p:nvSpPr>
          <p:cNvPr id="70660"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3ADEE7-E55E-479D-B681-85CC4660D451}" type="slidenum">
              <a:rPr lang="en-US" altLang="zh-CN"/>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014AF5-C97E-4B1E-9D26-8362797A53BC}" type="slidenum">
              <a:rPr lang="zh-CN" altLang="en-US"/>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159095-7520-4F43-8967-923E4E889FB9}" type="slidenum">
              <a:rPr lang="zh-CN" altLang="en-US"/>
            </a:fld>
            <a:endParaRPr lang="en-US" altLang="zh-CN"/>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F704FE-6735-42A7-BC51-F7C18F77C3FE}" type="slidenum">
              <a:rPr lang="zh-CN" altLang="en-US"/>
            </a:fld>
            <a:endParaRPr lang="en-US" altLang="zh-CN"/>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96F805-6DC4-4A0D-AD86-65082A89C904}" type="slidenum">
              <a:rPr lang="zh-CN" altLang="en-US"/>
            </a:fld>
            <a:endParaRPr lang="en-US" altLang="zh-CN"/>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5585A2-9F77-4045-8D0A-433B5E400BBE}" type="slidenum">
              <a:rPr lang="zh-CN" altLang="en-US"/>
            </a:fld>
            <a:endParaRPr lang="en-US" altLang="zh-CN"/>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endParaRPr lang="zh-CN" altLang="en-US" sz="200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D7352F-1813-4E30-872D-E50843196EE2}" type="slidenum">
              <a:rPr lang="zh-CN" altLang="en-US"/>
            </a:fld>
            <a:endParaRPr lang="en-US" altLang="zh-CN"/>
          </a:p>
        </p:txBody>
      </p:sp>
      <p:sp>
        <p:nvSpPr>
          <p:cNvPr id="86019" name="Rectangle 2"/>
          <p:cNvSpPr>
            <a:spLocks noGrp="1" noRot="1" noChangeAspect="1" noChangeArrowheads="1" noTextEdit="1"/>
          </p:cNvSpPr>
          <p:nvPr>
            <p:ph type="sldImg"/>
          </p:nvPr>
        </p:nvSpPr>
        <p:spPr>
          <a:xfrm>
            <a:off x="1144588" y="576263"/>
            <a:ext cx="4586287" cy="3440112"/>
          </a:xfrm>
        </p:spPr>
      </p:sp>
      <p:sp>
        <p:nvSpPr>
          <p:cNvPr id="86020" name="Rectangle 3"/>
          <p:cNvSpPr>
            <a:spLocks noGrp="1" noChangeArrowheads="1"/>
          </p:cNvSpPr>
          <p:nvPr>
            <p:ph type="body" idx="1"/>
          </p:nvPr>
        </p:nvSpPr>
        <p:spPr>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ChangeArrowheads="1" noTextEdit="1"/>
          </p:cNvSpPr>
          <p:nvPr>
            <p:ph type="sldImg"/>
          </p:nvPr>
        </p:nvSpPr>
        <p:spPr/>
      </p:sp>
      <p:sp>
        <p:nvSpPr>
          <p:cNvPr id="8909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90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59E673-1951-4CC5-8F9C-D5FB3EBF9049}" type="slidenum">
              <a:rPr lang="en-US" altLang="zh-CN"/>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p:nvPr>
        </p:nvSpPr>
        <p:spPr/>
      </p:sp>
      <p:sp>
        <p:nvSpPr>
          <p:cNvPr id="9933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93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B5D341-DC58-4819-B521-581E6EA672A9}" type="slidenum">
              <a:rPr lang="en-US" altLang="zh-CN"/>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p:sp>
      <p:sp>
        <p:nvSpPr>
          <p:cNvPr id="1229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C0B6FF-5C17-49F0-90A9-B3508DDDE86A}" type="slidenum">
              <a:rPr lang="en-US" altLang="zh-CN"/>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7D6BE5-A760-4F34-9871-955B84A9944D}" type="slidenum">
              <a:rPr lang="zh-CN" altLang="en-US"/>
            </a:fld>
            <a:endParaRPr lang="en-US" altLang="zh-CN"/>
          </a:p>
        </p:txBody>
      </p:sp>
      <p:sp>
        <p:nvSpPr>
          <p:cNvPr id="108547" name="Rectangle 2"/>
          <p:cNvSpPr>
            <a:spLocks noGrp="1" noChangeArrowheads="1"/>
          </p:cNvSpPr>
          <p:nvPr>
            <p:ph type="body" idx="1"/>
          </p:nvPr>
        </p:nvSpPr>
        <p:spPr>
          <a:xfrm>
            <a:off x="515938" y="4156075"/>
            <a:ext cx="5910262" cy="430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latin typeface="Arial" panose="020B0604020202020204" pitchFamily="34" charset="0"/>
            </a:endParaRPr>
          </a:p>
        </p:txBody>
      </p:sp>
      <p:sp>
        <p:nvSpPr>
          <p:cNvPr id="10854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A5B0BB-100D-4305-A920-6E4F0C916B36}" type="slidenum">
              <a:rPr lang="zh-CN" altLang="en-US"/>
            </a:fld>
            <a:endParaRPr lang="en-US" altLang="zh-CN"/>
          </a:p>
        </p:txBody>
      </p:sp>
      <p:sp>
        <p:nvSpPr>
          <p:cNvPr id="110595" name="Rectangle 2"/>
          <p:cNvSpPr>
            <a:spLocks noGrp="1" noChangeArrowheads="1"/>
          </p:cNvSpPr>
          <p:nvPr>
            <p:ph type="body" idx="1"/>
          </p:nvPr>
        </p:nvSpPr>
        <p:spPr>
          <a:xfrm>
            <a:off x="515938" y="4156075"/>
            <a:ext cx="5910262" cy="430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latin typeface="Arial" panose="020B0604020202020204" pitchFamily="34" charset="0"/>
            </a:endParaRPr>
          </a:p>
        </p:txBody>
      </p:sp>
      <p:sp>
        <p:nvSpPr>
          <p:cNvPr id="11059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B60DB2-78CE-4ACA-9F44-A100E541F437}" type="slidenum">
              <a:rPr lang="zh-CN" altLang="en-US"/>
            </a:fld>
            <a:endParaRPr lang="en-US" altLang="zh-CN"/>
          </a:p>
        </p:txBody>
      </p:sp>
      <p:sp>
        <p:nvSpPr>
          <p:cNvPr id="112643" name="Rectangle 2"/>
          <p:cNvSpPr>
            <a:spLocks noGrp="1" noChangeArrowheads="1"/>
          </p:cNvSpPr>
          <p:nvPr>
            <p:ph type="body" idx="1"/>
          </p:nvPr>
        </p:nvSpPr>
        <p:spPr>
          <a:xfrm>
            <a:off x="515938" y="4156075"/>
            <a:ext cx="5910262" cy="430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latin typeface="Arial" panose="020B0604020202020204" pitchFamily="34" charset="0"/>
            </a:endParaRPr>
          </a:p>
        </p:txBody>
      </p:sp>
      <p:sp>
        <p:nvSpPr>
          <p:cNvPr id="11264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D12B97-03A8-4B2D-962F-88AD5534CA9A}" type="slidenum">
              <a:rPr lang="zh-CN" altLang="en-US"/>
            </a:fld>
            <a:endParaRPr lang="en-US" altLang="zh-CN"/>
          </a:p>
        </p:txBody>
      </p:sp>
      <p:sp>
        <p:nvSpPr>
          <p:cNvPr id="14339" name="Rectangle 2"/>
          <p:cNvSpPr>
            <a:spLocks noGrp="1" noRot="1" noChangeAspect="1" noChangeArrowheads="1" noTextEdit="1"/>
          </p:cNvSpPr>
          <p:nvPr>
            <p:ph type="sldImg"/>
          </p:nvPr>
        </p:nvSpPr>
        <p:spPr>
          <a:xfrm>
            <a:off x="1144588" y="576263"/>
            <a:ext cx="4586287" cy="3440112"/>
          </a:xfrm>
        </p:spPr>
      </p:sp>
      <p:sp>
        <p:nvSpPr>
          <p:cNvPr id="14340" name="Rectangle 3"/>
          <p:cNvSpPr>
            <a:spLocks noGrp="1" noChangeArrowheads="1"/>
          </p:cNvSpPr>
          <p:nvPr>
            <p:ph type="body" idx="1"/>
          </p:nvPr>
        </p:nvSpPr>
        <p:spPr>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B36CA2-9909-4DCC-AEE4-459835F47D6E}" type="slidenum">
              <a:rPr lang="zh-CN" altLang="en-US"/>
            </a:fld>
            <a:endParaRPr lang="en-US" altLang="zh-CN"/>
          </a:p>
        </p:txBody>
      </p:sp>
      <p:sp>
        <p:nvSpPr>
          <p:cNvPr id="16387" name="Rectangle 2"/>
          <p:cNvSpPr>
            <a:spLocks noGrp="1" noRot="1" noChangeAspect="1" noChangeArrowheads="1" noTextEdit="1"/>
          </p:cNvSpPr>
          <p:nvPr>
            <p:ph type="sldImg"/>
          </p:nvPr>
        </p:nvSpPr>
        <p:spPr>
          <a:xfrm>
            <a:off x="1144588" y="576263"/>
            <a:ext cx="4586287" cy="3440112"/>
          </a:xfrm>
        </p:spPr>
      </p:sp>
      <p:sp>
        <p:nvSpPr>
          <p:cNvPr id="16388" name="Rectangle 3"/>
          <p:cNvSpPr>
            <a:spLocks noGrp="1" noChangeArrowheads="1"/>
          </p:cNvSpPr>
          <p:nvPr>
            <p:ph type="body" idx="1"/>
          </p:nvPr>
        </p:nvSpPr>
        <p:spPr>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0" tIns="46770" rIns="93540" bIns="46770"/>
          <a:lstStyle/>
          <a:p>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93607B-9B64-4EB0-B086-70106CB00639}" type="slidenum">
              <a:rPr lang="en-US" altLang="zh-CN"/>
            </a:fld>
            <a:endParaRPr lang="en-US" altLang="zh-CN"/>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zh-CN" altLang="zh-CN" sz="20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F7E80B-D7F5-4097-9B17-20EBF968D2F8}" type="slidenum">
              <a:rPr lang="en-US" altLang="zh-CN"/>
            </a:fld>
            <a:endParaRPr lang="en-US" altLang="zh-CN"/>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zh-CN" altLang="zh-CN" sz="20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Arial" panose="020B0604020202020204" pitchFamily="34" charset="0"/>
                <a:ea typeface="宋体" panose="02010600030101010101" pitchFamily="2" charset="-122"/>
              </a:defRPr>
            </a:lvl1pPr>
            <a:lvl2pPr marL="805180" indent="-309880">
              <a:spcBef>
                <a:spcPct val="30000"/>
              </a:spcBef>
              <a:defRPr sz="1200">
                <a:solidFill>
                  <a:schemeClr val="tx1"/>
                </a:solidFill>
                <a:latin typeface="Arial" panose="020B0604020202020204" pitchFamily="34" charset="0"/>
                <a:ea typeface="宋体" panose="02010600030101010101" pitchFamily="2" charset="-122"/>
              </a:defRPr>
            </a:lvl2pPr>
            <a:lvl3pPr marL="1238250" indent="-247650">
              <a:spcBef>
                <a:spcPct val="30000"/>
              </a:spcBef>
              <a:defRPr sz="1200">
                <a:solidFill>
                  <a:schemeClr val="tx1"/>
                </a:solidFill>
                <a:latin typeface="Arial" panose="020B0604020202020204" pitchFamily="34" charset="0"/>
                <a:ea typeface="宋体" panose="02010600030101010101" pitchFamily="2" charset="-122"/>
              </a:defRPr>
            </a:lvl3pPr>
            <a:lvl4pPr marL="1733550" indent="-247650">
              <a:spcBef>
                <a:spcPct val="30000"/>
              </a:spcBef>
              <a:defRPr sz="1200">
                <a:solidFill>
                  <a:schemeClr val="tx1"/>
                </a:solidFill>
                <a:latin typeface="Arial" panose="020B0604020202020204" pitchFamily="34" charset="0"/>
                <a:ea typeface="宋体" panose="02010600030101010101" pitchFamily="2" charset="-122"/>
              </a:defRPr>
            </a:lvl4pPr>
            <a:lvl5pPr marL="2228850" indent="-247650">
              <a:spcBef>
                <a:spcPct val="30000"/>
              </a:spcBef>
              <a:defRPr sz="1200">
                <a:solidFill>
                  <a:schemeClr val="tx1"/>
                </a:solidFill>
                <a:latin typeface="Arial" panose="020B0604020202020204" pitchFamily="34" charset="0"/>
                <a:ea typeface="宋体" panose="02010600030101010101" pitchFamily="2" charset="-122"/>
              </a:defRPr>
            </a:lvl5pPr>
            <a:lvl6pPr marL="2686050" indent="-247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3143250" indent="-247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600450" indent="-247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4057650" indent="-247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AE3BDFB-28DA-4F0E-B33C-AE50B40A3B16}" type="slidenum">
              <a:rPr lang="zh-CN" altLang="en-US" sz="1300"/>
            </a:fld>
            <a:endParaRPr lang="en-US" altLang="zh-CN" sz="1300"/>
          </a:p>
        </p:txBody>
      </p:sp>
      <p:sp>
        <p:nvSpPr>
          <p:cNvPr id="79875" name="Rectangle 2"/>
          <p:cNvSpPr>
            <a:spLocks noGrp="1" noChangeArrowheads="1"/>
          </p:cNvSpPr>
          <p:nvPr>
            <p:ph type="body" idx="1"/>
          </p:nvPr>
        </p:nvSpPr>
        <p:spPr>
          <a:xfrm>
            <a:off x="534988" y="4860925"/>
            <a:ext cx="6121400"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287" tIns="49263" rIns="100287" bIns="49263"/>
          <a:lstStyle/>
          <a:p>
            <a:endParaRPr lang="en-US" altLang="zh-CN">
              <a:latin typeface="Arial" panose="020B0604020202020204" pitchFamily="34" charset="0"/>
            </a:endParaRPr>
          </a:p>
        </p:txBody>
      </p:sp>
      <p:sp>
        <p:nvSpPr>
          <p:cNvPr id="79876" name="Rectangle 3"/>
          <p:cNvSpPr>
            <a:spLocks noGrp="1" noRot="1" noChangeAspect="1" noChangeArrowheads="1" noTextEdit="1"/>
          </p:cNvSpPr>
          <p:nvPr>
            <p:ph type="sldImg"/>
          </p:nvPr>
        </p:nvSpPr>
        <p:spPr>
          <a:xfrm>
            <a:off x="995363" y="644525"/>
            <a:ext cx="5132387" cy="3851275"/>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2875" y="-55588"/>
            <a:ext cx="8533581" cy="676276"/>
          </a:xfrm>
          <a:prstGeom prst="rect">
            <a:avLst/>
          </a:prstGeom>
        </p:spPr>
        <p:txBody>
          <a:bodyPr/>
          <a:lstStyle>
            <a:lvl1pPr algn="ctr">
              <a:buFontTx/>
              <a:buNone/>
              <a:defRPr/>
            </a:lvl1pPr>
          </a:lstStyle>
          <a:p>
            <a:r>
              <a:rPr lang="zh-CN" altLang="en-US"/>
              <a:t>单击此处编辑母版标题样式</a:t>
            </a:r>
            <a:endParaRPr lang="zh-CN" altLang="en-US"/>
          </a:p>
        </p:txBody>
      </p:sp>
      <p:sp>
        <p:nvSpPr>
          <p:cNvPr id="3" name="内容占位符 2"/>
          <p:cNvSpPr>
            <a:spLocks noGrp="1"/>
          </p:cNvSpPr>
          <p:nvPr>
            <p:ph idx="1"/>
          </p:nvPr>
        </p:nvSpPr>
        <p:spPr>
          <a:xfrm>
            <a:off x="539750" y="1125538"/>
            <a:ext cx="8001000" cy="5040312"/>
          </a:xfrm>
          <a:prstGeom prst="rect">
            <a:avLst/>
          </a:prstGeom>
        </p:spPr>
        <p:txBody>
          <a:bodyPr/>
          <a:lstStyle>
            <a:lvl1pPr marL="179705" indent="-179705">
              <a:buFont typeface="Wingdings" panose="05000000000000000000" pitchFamily="2" charset="2"/>
              <a:buChar char="Ø"/>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0500" y="188913"/>
            <a:ext cx="2000250" cy="597693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9750" y="188913"/>
            <a:ext cx="5848350" cy="597693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7384"/>
            <a:ext cx="7021513" cy="6762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9750" y="1125538"/>
            <a:ext cx="3924300" cy="5040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16450" y="1125538"/>
            <a:ext cx="3924300" cy="5040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0"/>
            <a:ext cx="7021513" cy="676275"/>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539750" y="1125538"/>
            <a:ext cx="8001000" cy="5040312"/>
          </a:xfrm>
          <a:prstGeom prst="rect">
            <a:avLst/>
          </a:prstGeom>
        </p:spPr>
        <p:txBody>
          <a:bodyPr lIns="91440" rIns="91440"/>
          <a:lstStyle/>
          <a:p>
            <a:pPr lvl="0"/>
            <a:endParaRPr lang="zh-CN" altLang="en-US" noProof="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029493" y="-26243"/>
            <a:ext cx="7021513" cy="6762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9750" y="1125538"/>
            <a:ext cx="8001000" cy="244316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39750" y="3721100"/>
            <a:ext cx="8001000" cy="24447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05693" y="0"/>
            <a:ext cx="7021513" cy="67627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9750" y="1125538"/>
            <a:ext cx="3924300" cy="50403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16450" y="1125538"/>
            <a:ext cx="3924300" cy="50403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418058"/>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71600" y="0"/>
            <a:ext cx="7021513" cy="676276"/>
          </a:xfrm>
          <a:prstGeom prst="rect">
            <a:avLst/>
          </a:prstGeom>
        </p:spPr>
        <p:txBody>
          <a:bodyPr/>
          <a:lstStyle/>
          <a:p>
            <a:r>
              <a:rPr lang="zh-CN" altLang="en-US"/>
              <a:t>单击此处编辑母版标题样式</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64704"/>
            <a:ext cx="3008313" cy="670396"/>
          </a:xfrm>
          <a:prstGeom prst="rect">
            <a:avLst/>
          </a:prstGeo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764704"/>
            <a:ext cx="5111750" cy="536145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lIns="91440" rIns="9144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029493" y="-27384"/>
            <a:ext cx="7021513" cy="676276"/>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9750" y="1125538"/>
            <a:ext cx="8001000" cy="5040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5"/>
          <p:cNvSpPr>
            <a:spLocks noGrp="1" noChangeArrowheads="1"/>
          </p:cNvSpPr>
          <p:nvPr>
            <p:ph type="body" idx="1"/>
          </p:nvPr>
        </p:nvSpPr>
        <p:spPr bwMode="auto">
          <a:xfrm>
            <a:off x="538163" y="836613"/>
            <a:ext cx="80010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2"/>
            <a:endParaRPr lang="zh-CN" altLang="en-US"/>
          </a:p>
        </p:txBody>
      </p:sp>
      <p:sp>
        <p:nvSpPr>
          <p:cNvPr id="1027" name="Rectangle 28"/>
          <p:cNvSpPr>
            <a:spLocks noGrp="1" noChangeArrowheads="1"/>
          </p:cNvSpPr>
          <p:nvPr>
            <p:ph type="title"/>
          </p:nvPr>
        </p:nvSpPr>
        <p:spPr bwMode="auto">
          <a:xfrm>
            <a:off x="1028700" y="11113"/>
            <a:ext cx="702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cxnSp>
        <p:nvCxnSpPr>
          <p:cNvPr id="9" name="直接连接符 9"/>
          <p:cNvCxnSpPr/>
          <p:nvPr userDrawn="1"/>
        </p:nvCxnSpPr>
        <p:spPr>
          <a:xfrm>
            <a:off x="0" y="639763"/>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29" name="Picture 4" descr="E:\学校\20121109221446303940.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99438"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9pPr>
    </p:titleStyle>
    <p:bodyStyle>
      <a:lvl1pPr marL="179705" indent="-179705" algn="l" rtl="0" eaLnBrk="0" fontAlgn="base" hangingPunct="0">
        <a:lnSpc>
          <a:spcPct val="110000"/>
        </a:lnSpc>
        <a:spcBef>
          <a:spcPct val="20000"/>
        </a:spcBef>
        <a:spcAft>
          <a:spcPct val="0"/>
        </a:spcAft>
        <a:buFont typeface="Wingdings" panose="05000000000000000000" pitchFamily="2" charset="2"/>
        <a:buChar char="p"/>
        <a:defRPr sz="3200" b="1">
          <a:solidFill>
            <a:schemeClr val="tx1"/>
          </a:solidFill>
          <a:latin typeface="+mn-lt"/>
          <a:ea typeface="+mn-ea"/>
          <a:cs typeface="+mn-cs"/>
        </a:defRPr>
      </a:lvl1pPr>
      <a:lvl2pPr marL="449580" indent="-90805" algn="l" rtl="0" eaLnBrk="0" fontAlgn="base" hangingPunct="0">
        <a:lnSpc>
          <a:spcPct val="110000"/>
        </a:lnSpc>
        <a:spcBef>
          <a:spcPct val="20000"/>
        </a:spcBef>
        <a:spcAft>
          <a:spcPct val="0"/>
        </a:spcAft>
        <a:buFont typeface="Wingdings" panose="05000000000000000000" pitchFamily="2" charset="2"/>
        <a:buChar char="n"/>
        <a:defRPr sz="2800" b="1">
          <a:solidFill>
            <a:schemeClr val="tx1"/>
          </a:solidFill>
          <a:latin typeface="+mn-lt"/>
          <a:ea typeface="+mn-ea"/>
        </a:defRPr>
      </a:lvl2pPr>
      <a:lvl3pPr marL="809625" indent="-179705" algn="l" rtl="0" eaLnBrk="0" fontAlgn="base" hangingPunct="0">
        <a:lnSpc>
          <a:spcPct val="110000"/>
        </a:lnSpc>
        <a:spcBef>
          <a:spcPct val="20000"/>
        </a:spcBef>
        <a:spcAft>
          <a:spcPct val="0"/>
        </a:spcAft>
        <a:buSzPct val="80000"/>
        <a:buFont typeface="Wingdings" panose="05000000000000000000" pitchFamily="2" charset="2"/>
        <a:buChar char="l"/>
        <a:defRPr sz="2400" b="1">
          <a:solidFill>
            <a:schemeClr val="tx1"/>
          </a:solidFill>
          <a:latin typeface="+mn-lt"/>
          <a:ea typeface="+mn-ea"/>
        </a:defRPr>
      </a:lvl3pPr>
      <a:lvl4pPr marL="2208530" indent="-228600" algn="l" rtl="0" eaLnBrk="0" fontAlgn="base" hangingPunct="0">
        <a:spcBef>
          <a:spcPct val="20000"/>
        </a:spcBef>
        <a:spcAft>
          <a:spcPct val="0"/>
        </a:spcAft>
        <a:buSzPct val="60000"/>
        <a:buFont typeface="Wingdings" panose="05000000000000000000" pitchFamily="2" charset="2"/>
        <a:buChar char="–"/>
        <a:defRPr sz="2000" b="1">
          <a:solidFill>
            <a:schemeClr val="tx1"/>
          </a:solidFill>
          <a:latin typeface="+mj-lt"/>
          <a:ea typeface="华文中宋" panose="02010600040101010101" pitchFamily="2" charset="-122"/>
        </a:defRPr>
      </a:lvl4pPr>
      <a:lvl5pPr marL="2616200" indent="-228600" algn="l" rtl="0" eaLnBrk="0" fontAlgn="base" hangingPunct="0">
        <a:spcBef>
          <a:spcPct val="20000"/>
        </a:spcBef>
        <a:spcAft>
          <a:spcPct val="0"/>
        </a:spcAft>
        <a:buChar char="»"/>
        <a:defRPr sz="2000">
          <a:solidFill>
            <a:schemeClr val="tx1"/>
          </a:solidFill>
          <a:latin typeface="+mj-lt"/>
          <a:ea typeface="宋体" panose="02010600030101010101" pitchFamily="2" charset="-122"/>
        </a:defRPr>
      </a:lvl5pPr>
      <a:lvl6pPr marL="3073400" indent="-228600" algn="l" rtl="0" fontAlgn="base">
        <a:spcBef>
          <a:spcPct val="20000"/>
        </a:spcBef>
        <a:spcAft>
          <a:spcPct val="0"/>
        </a:spcAft>
        <a:buChar char="»"/>
        <a:defRPr sz="2000">
          <a:solidFill>
            <a:schemeClr val="tx1"/>
          </a:solidFill>
          <a:latin typeface="+mj-lt"/>
          <a:ea typeface="宋体" panose="02010600030101010101" pitchFamily="2" charset="-122"/>
        </a:defRPr>
      </a:lvl6pPr>
      <a:lvl7pPr marL="3530600" indent="-228600" algn="l" rtl="0" fontAlgn="base">
        <a:spcBef>
          <a:spcPct val="20000"/>
        </a:spcBef>
        <a:spcAft>
          <a:spcPct val="0"/>
        </a:spcAft>
        <a:buChar char="»"/>
        <a:defRPr sz="2000">
          <a:solidFill>
            <a:schemeClr val="tx1"/>
          </a:solidFill>
          <a:latin typeface="+mj-lt"/>
          <a:ea typeface="宋体" panose="02010600030101010101" pitchFamily="2" charset="-122"/>
        </a:defRPr>
      </a:lvl7pPr>
      <a:lvl8pPr marL="3987800" indent="-228600" algn="l" rtl="0" fontAlgn="base">
        <a:spcBef>
          <a:spcPct val="20000"/>
        </a:spcBef>
        <a:spcAft>
          <a:spcPct val="0"/>
        </a:spcAft>
        <a:buChar char="»"/>
        <a:defRPr sz="2000">
          <a:solidFill>
            <a:schemeClr val="tx1"/>
          </a:solidFill>
          <a:latin typeface="+mj-lt"/>
          <a:ea typeface="宋体" panose="02010600030101010101" pitchFamily="2" charset="-122"/>
        </a:defRPr>
      </a:lvl8pPr>
      <a:lvl9pPr marL="4445000" indent="-228600" algn="l" rtl="0" fontAlgn="base">
        <a:spcBef>
          <a:spcPct val="20000"/>
        </a:spcBef>
        <a:spcAft>
          <a:spcPct val="0"/>
        </a:spcAft>
        <a:buChar char="»"/>
        <a:defRPr sz="2000">
          <a:solidFill>
            <a:schemeClr val="tx1"/>
          </a:solidFill>
          <a:latin typeface="+mj-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3.vml"/><Relationship Id="rId3" Type="http://schemas.openxmlformats.org/officeDocument/2006/relationships/slideLayout" Target="../slideLayouts/slideLayout11.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slide" Target="slide30.xml"/><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 Target="slide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image" Target="../media/image2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11.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2.vml"/><Relationship Id="rId3" Type="http://schemas.openxmlformats.org/officeDocument/2006/relationships/slideLayout" Target="../slideLayouts/slideLayout11.xml"/><Relationship Id="rId2" Type="http://schemas.openxmlformats.org/officeDocument/2006/relationships/image" Target="../media/image5.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0" y="2132013"/>
            <a:ext cx="9144000" cy="2081212"/>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dirty="0"/>
          </a:p>
        </p:txBody>
      </p:sp>
      <p:sp>
        <p:nvSpPr>
          <p:cNvPr id="4099" name="文本框 10"/>
          <p:cNvSpPr txBox="1">
            <a:spLocks noChangeArrowheads="1"/>
          </p:cNvSpPr>
          <p:nvPr/>
        </p:nvSpPr>
        <p:spPr bwMode="auto">
          <a:xfrm>
            <a:off x="1143000" y="2339975"/>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600" b="1">
                <a:solidFill>
                  <a:schemeClr val="bg1"/>
                </a:solidFill>
                <a:latin typeface="微软雅黑" panose="020B0503020204020204" pitchFamily="34" charset="-122"/>
                <a:ea typeface="微软雅黑" panose="020B0503020204020204" pitchFamily="34" charset="-122"/>
              </a:rPr>
              <a:t>计算机组成原理</a:t>
            </a:r>
            <a:endParaRPr lang="en-US" altLang="zh-CN" sz="900" b="1">
              <a:solidFill>
                <a:schemeClr val="bg1"/>
              </a:solidFill>
              <a:latin typeface="微软雅黑" panose="020B0503020204020204" pitchFamily="34" charset="-122"/>
              <a:ea typeface="微软雅黑" panose="020B0503020204020204" pitchFamily="34" charset="-122"/>
            </a:endParaRPr>
          </a:p>
        </p:txBody>
      </p:sp>
      <p:sp>
        <p:nvSpPr>
          <p:cNvPr id="4100" name="文本框 13"/>
          <p:cNvSpPr txBox="1">
            <a:spLocks noChangeArrowheads="1"/>
          </p:cNvSpPr>
          <p:nvPr/>
        </p:nvSpPr>
        <p:spPr bwMode="auto">
          <a:xfrm>
            <a:off x="1979613" y="4346575"/>
            <a:ext cx="5454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5000"/>
              </a:lnSpc>
            </a:pPr>
            <a:r>
              <a:rPr lang="zh-CN" altLang="en-US" sz="2800" b="1" dirty="0">
                <a:latin typeface="微软雅黑" panose="020B0503020204020204" pitchFamily="34" charset="-122"/>
                <a:ea typeface="微软雅黑" panose="020B0503020204020204" pitchFamily="34" charset="-122"/>
              </a:rPr>
              <a:t>周知</a:t>
            </a:r>
            <a:endParaRPr lang="en-US" altLang="zh-CN" sz="2800" b="1" dirty="0">
              <a:latin typeface="微软雅黑" panose="020B0503020204020204" pitchFamily="34" charset="-122"/>
              <a:ea typeface="微软雅黑" panose="020B0503020204020204" pitchFamily="34" charset="-122"/>
            </a:endParaRPr>
          </a:p>
          <a:p>
            <a:pPr algn="ctr">
              <a:lnSpc>
                <a:spcPct val="125000"/>
              </a:lnSpc>
            </a:pPr>
            <a:r>
              <a:rPr lang="en-US" altLang="zh-CN" sz="2000" b="1" dirty="0">
                <a:latin typeface="华文中宋" panose="02010600040101010101" pitchFamily="2" charset="-122"/>
                <a:ea typeface="华文中宋" panose="02010600040101010101" pitchFamily="2" charset="-122"/>
              </a:rPr>
              <a:t>zhouzhi9@mail.sysu.edu.cn</a:t>
            </a:r>
            <a:r>
              <a:rPr lang="zh-CN" altLang="en-US" sz="1600" b="1" dirty="0">
                <a:latin typeface="微软雅黑" panose="020B0503020204020204" pitchFamily="34" charset="-122"/>
                <a:ea typeface="微软雅黑" panose="020B0503020204020204" pitchFamily="34" charset="-122"/>
              </a:rPr>
              <a:t> </a:t>
            </a:r>
            <a:endParaRPr lang="zh-HK" altLang="en-US" sz="1600" b="1" dirty="0">
              <a:latin typeface="微软雅黑" panose="020B0503020204020204" pitchFamily="34" charset="-122"/>
              <a:ea typeface="微软雅黑" panose="020B0503020204020204" pitchFamily="34" charset="-122"/>
            </a:endParaRPr>
          </a:p>
        </p:txBody>
      </p:sp>
      <p:sp>
        <p:nvSpPr>
          <p:cNvPr id="4101" name="文本框 14"/>
          <p:cNvSpPr txBox="1">
            <a:spLocks noChangeArrowheads="1"/>
          </p:cNvSpPr>
          <p:nvPr/>
        </p:nvSpPr>
        <p:spPr bwMode="auto">
          <a:xfrm>
            <a:off x="2844800" y="5446713"/>
            <a:ext cx="3929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latin typeface="微软雅黑" panose="020B0503020204020204" pitchFamily="34" charset="-122"/>
                <a:ea typeface="微软雅黑" panose="020B0503020204020204" pitchFamily="34" charset="-122"/>
              </a:rPr>
              <a:t>计算机学院</a:t>
            </a:r>
            <a:endParaRPr lang="en-US" altLang="zh-CN" sz="2000" b="1" dirty="0">
              <a:latin typeface="微软雅黑" panose="020B0503020204020204" pitchFamily="34" charset="-122"/>
              <a:ea typeface="微软雅黑" panose="020B0503020204020204" pitchFamily="34" charset="-122"/>
            </a:endParaRPr>
          </a:p>
          <a:p>
            <a:pPr algn="ctr"/>
            <a:endParaRPr lang="en-US" altLang="zh-CN" sz="2000" b="1" dirty="0">
              <a:latin typeface="微软雅黑" panose="020B0503020204020204" pitchFamily="34" charset="-122"/>
              <a:ea typeface="微软雅黑" panose="020B0503020204020204" pitchFamily="34" charset="-122"/>
            </a:endParaRPr>
          </a:p>
        </p:txBody>
      </p:sp>
      <p:pic>
        <p:nvPicPr>
          <p:cNvPr id="410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100" y="333375"/>
            <a:ext cx="327183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2"/>
          <p:cNvSpPr txBox="1">
            <a:spLocks noChangeArrowheads="1"/>
          </p:cNvSpPr>
          <p:nvPr/>
        </p:nvSpPr>
        <p:spPr bwMode="auto">
          <a:xfrm>
            <a:off x="1143000" y="3011488"/>
            <a:ext cx="68580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lang="zh-CN" altLang="en-US" sz="2800" b="1" dirty="0">
                <a:solidFill>
                  <a:schemeClr val="bg1"/>
                </a:solidFill>
                <a:latin typeface="微软雅黑" panose="020B0503020204020204" pitchFamily="34" charset="-122"/>
                <a:ea typeface="微软雅黑" panose="020B0503020204020204" pitchFamily="34" charset="-122"/>
              </a:rPr>
              <a:t>第四章  处理器（</a:t>
            </a:r>
            <a:r>
              <a:rPr lang="en-US" altLang="zh-CN" sz="2800" b="1" dirty="0">
                <a:solidFill>
                  <a:schemeClr val="bg1"/>
                </a:solidFill>
                <a:latin typeface="微软雅黑" panose="020B0503020204020204" pitchFamily="34" charset="-122"/>
                <a:ea typeface="微软雅黑" panose="020B0503020204020204" pitchFamily="34" charset="-122"/>
              </a:rPr>
              <a:t>6</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9" name="TextBox 5"/>
          <p:cNvSpPr txBox="1"/>
          <p:nvPr/>
        </p:nvSpPr>
        <p:spPr>
          <a:xfrm>
            <a:off x="405777" y="3645024"/>
            <a:ext cx="8414695" cy="461665"/>
          </a:xfrm>
          <a:prstGeom prst="rect">
            <a:avLst/>
          </a:prstGeom>
          <a:noFill/>
        </p:spPr>
        <p:txBody>
          <a:bodyPr>
            <a:spAutoFit/>
          </a:bodyPr>
          <a:lstStyle/>
          <a:p>
            <a:pPr algn="ctr">
              <a:defRPr/>
            </a:pPr>
            <a:r>
              <a:rPr lang="en-US" altLang="zh-CN" sz="24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In</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major</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matter,</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no</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details</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are</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small.”——French</a:t>
            </a:r>
            <a:r>
              <a:rPr lang="zh-CN" altLang="en-US"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Proverb</a:t>
            </a:r>
            <a:endParaRPr lang="zh-CN" altLang="en-US" sz="24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63575" y="765175"/>
            <a:ext cx="8012113" cy="4870450"/>
          </a:xfrm>
        </p:spPr>
        <p:txBody>
          <a:bodyPr lIns="92075" tIns="46038" rIns="92075" bIns="46038"/>
          <a:lstStyle/>
          <a:p>
            <a:pPr>
              <a:spcBef>
                <a:spcPts val="600"/>
              </a:spcBef>
              <a:buFont typeface="Wingdings" panose="05000000000000000000" pitchFamily="2" charset="2"/>
              <a:buChar char="Ø"/>
            </a:pPr>
            <a:r>
              <a:rPr kumimoji="1" lang="zh-CN" altLang="en-US">
                <a:solidFill>
                  <a:srgbClr val="0000CC"/>
                </a:solidFill>
                <a:latin typeface="华文中宋" panose="02010600040101010101" pitchFamily="2" charset="-122"/>
              </a:rPr>
              <a:t>微命令</a:t>
            </a:r>
            <a:endParaRPr kumimoji="1" lang="zh-CN" altLang="en-US">
              <a:solidFill>
                <a:srgbClr val="0000CC"/>
              </a:solidFill>
              <a:latin typeface="华文中宋" panose="02010600040101010101" pitchFamily="2" charset="-122"/>
            </a:endParaRPr>
          </a:p>
          <a:p>
            <a:pPr marL="628650" lvl="1" indent="-269875">
              <a:spcBef>
                <a:spcPts val="600"/>
              </a:spcBef>
              <a:buClr>
                <a:schemeClr val="tx2"/>
              </a:buClr>
            </a:pPr>
            <a:r>
              <a:rPr kumimoji="1" lang="zh-CN" altLang="en-US">
                <a:latin typeface="华文中宋" panose="02010600040101010101" pitchFamily="2" charset="-122"/>
              </a:rPr>
              <a:t>微操作的控制信号</a:t>
            </a:r>
            <a:endParaRPr kumimoji="1" lang="zh-CN" altLang="en-US">
              <a:latin typeface="华文中宋" panose="02010600040101010101" pitchFamily="2" charset="-122"/>
            </a:endParaRPr>
          </a:p>
          <a:p>
            <a:pPr marL="628650" lvl="1" indent="-269875">
              <a:spcBef>
                <a:spcPts val="600"/>
              </a:spcBef>
              <a:buClr>
                <a:schemeClr val="tx2"/>
              </a:buClr>
            </a:pPr>
            <a:r>
              <a:rPr kumimoji="1" lang="zh-CN" altLang="en-US">
                <a:solidFill>
                  <a:srgbClr val="FF0000"/>
                </a:solidFill>
                <a:latin typeface="华文中宋" panose="02010600040101010101" pitchFamily="2" charset="-122"/>
              </a:rPr>
              <a:t>控制部件</a:t>
            </a:r>
            <a:r>
              <a:rPr kumimoji="1" lang="zh-CN" altLang="en-US">
                <a:latin typeface="华文中宋" panose="02010600040101010101" pitchFamily="2" charset="-122"/>
              </a:rPr>
              <a:t>通过控制线向执行部件发出的各种控制命令</a:t>
            </a:r>
            <a:endParaRPr kumimoji="1" lang="zh-CN" altLang="en-US">
              <a:latin typeface="华文中宋" panose="02010600040101010101" pitchFamily="2" charset="-122"/>
            </a:endParaRPr>
          </a:p>
          <a:p>
            <a:pPr>
              <a:spcBef>
                <a:spcPts val="600"/>
              </a:spcBef>
              <a:buFont typeface="Wingdings" panose="05000000000000000000" pitchFamily="2" charset="2"/>
              <a:buChar char="Ø"/>
            </a:pPr>
            <a:r>
              <a:rPr kumimoji="1" lang="zh-CN" altLang="en-US">
                <a:solidFill>
                  <a:srgbClr val="0000CC"/>
                </a:solidFill>
                <a:latin typeface="华文中宋" panose="02010600040101010101" pitchFamily="2" charset="-122"/>
              </a:rPr>
              <a:t>微操作</a:t>
            </a:r>
            <a:endParaRPr kumimoji="1" lang="zh-CN" altLang="en-US">
              <a:solidFill>
                <a:srgbClr val="0000CC"/>
              </a:solidFill>
              <a:latin typeface="华文中宋" panose="02010600040101010101" pitchFamily="2" charset="-122"/>
            </a:endParaRPr>
          </a:p>
          <a:p>
            <a:pPr marL="628650" lvl="1" indent="-269875">
              <a:spcBef>
                <a:spcPts val="600"/>
              </a:spcBef>
              <a:buClr>
                <a:schemeClr val="tx2"/>
              </a:buClr>
            </a:pPr>
            <a:r>
              <a:rPr kumimoji="1" lang="zh-CN" altLang="en-US">
                <a:solidFill>
                  <a:srgbClr val="FF0000"/>
                </a:solidFill>
                <a:latin typeface="华文中宋" panose="02010600040101010101" pitchFamily="2" charset="-122"/>
              </a:rPr>
              <a:t>执行部件</a:t>
            </a:r>
            <a:r>
              <a:rPr kumimoji="1" lang="zh-CN" altLang="en-US">
                <a:latin typeface="华文中宋" panose="02010600040101010101" pitchFamily="2" charset="-122"/>
              </a:rPr>
              <a:t>接受微命令后所进行的最基本操作</a:t>
            </a:r>
            <a:endParaRPr kumimoji="1" lang="zh-CN" altLang="en-US">
              <a:latin typeface="华文中宋" panose="02010600040101010101" pitchFamily="2" charset="-122"/>
            </a:endParaRPr>
          </a:p>
        </p:txBody>
      </p:sp>
      <p:grpSp>
        <p:nvGrpSpPr>
          <p:cNvPr id="17411" name="Group 12"/>
          <p:cNvGrpSpPr/>
          <p:nvPr/>
        </p:nvGrpSpPr>
        <p:grpSpPr bwMode="auto">
          <a:xfrm>
            <a:off x="1763713" y="4211638"/>
            <a:ext cx="5400675" cy="1449387"/>
            <a:chOff x="1111" y="2653"/>
            <a:chExt cx="3402" cy="913"/>
          </a:xfrm>
        </p:grpSpPr>
        <p:sp>
          <p:nvSpPr>
            <p:cNvPr id="615428" name="Rectangle 4"/>
            <p:cNvSpPr>
              <a:spLocks noChangeArrowheads="1"/>
            </p:cNvSpPr>
            <p:nvPr/>
          </p:nvSpPr>
          <p:spPr bwMode="auto">
            <a:xfrm>
              <a:off x="1111" y="2734"/>
              <a:ext cx="1134" cy="817"/>
            </a:xfrm>
            <a:prstGeom prst="rect">
              <a:avLst/>
            </a:prstGeom>
            <a:noFill/>
            <a:ln w="28575">
              <a:solidFill>
                <a:schemeClr val="tx2"/>
              </a:solidFill>
            </a:ln>
            <a:effectLst/>
          </p:spPr>
          <p:txBody>
            <a:bodyPr wrap="none" anchor="ctr"/>
            <a:lstStyle/>
            <a:p>
              <a:pPr algn="ctr" eaLnBrk="1" hangingPunct="1">
                <a:defRPr/>
              </a:pPr>
              <a:r>
                <a:rPr lang="zh-CN" altLang="en-US" sz="2800" b="1">
                  <a:latin typeface="+mn-ea"/>
                  <a:ea typeface="+mn-ea"/>
                </a:rPr>
                <a:t>控制部件</a:t>
              </a:r>
              <a:endParaRPr lang="zh-CN" altLang="en-US" sz="2800" b="1">
                <a:latin typeface="+mn-ea"/>
                <a:ea typeface="+mn-ea"/>
              </a:endParaRPr>
            </a:p>
          </p:txBody>
        </p:sp>
        <p:sp>
          <p:nvSpPr>
            <p:cNvPr id="17415" name="Rectangle 5"/>
            <p:cNvSpPr>
              <a:spLocks noChangeArrowheads="1"/>
            </p:cNvSpPr>
            <p:nvPr/>
          </p:nvSpPr>
          <p:spPr bwMode="auto">
            <a:xfrm>
              <a:off x="3379" y="2734"/>
              <a:ext cx="1134" cy="81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华文新魏" panose="02010800040101010101" pitchFamily="2" charset="-122"/>
                  <a:ea typeface="华文新魏" panose="02010800040101010101" pitchFamily="2" charset="-122"/>
                </a:rPr>
                <a:t>执行部件</a:t>
              </a:r>
              <a:endParaRPr lang="zh-CN" altLang="en-US" sz="2800" b="1">
                <a:latin typeface="华文新魏" panose="02010800040101010101" pitchFamily="2" charset="-122"/>
                <a:ea typeface="华文新魏" panose="02010800040101010101" pitchFamily="2" charset="-122"/>
              </a:endParaRPr>
            </a:p>
          </p:txBody>
        </p:sp>
        <p:sp>
          <p:nvSpPr>
            <p:cNvPr id="615430" name="Line 6"/>
            <p:cNvSpPr>
              <a:spLocks noChangeShapeType="1"/>
            </p:cNvSpPr>
            <p:nvPr/>
          </p:nvSpPr>
          <p:spPr bwMode="auto">
            <a:xfrm>
              <a:off x="2245" y="2961"/>
              <a:ext cx="1134" cy="0"/>
            </a:xfrm>
            <a:prstGeom prst="line">
              <a:avLst/>
            </a:prstGeom>
            <a:noFill/>
            <a:ln w="38100">
              <a:solidFill>
                <a:srgbClr val="008000"/>
              </a:solidFill>
              <a:round/>
              <a:headEnd type="none" w="med" len="med"/>
              <a:tailEnd type="triangle" w="med" len="med"/>
            </a:ln>
            <a:effectLst/>
          </p:spPr>
          <p:txBody>
            <a:bodyPr wrap="none" anchor="ctr"/>
            <a:lstStyle/>
            <a:p>
              <a:pPr eaLnBrk="1" hangingPunct="1">
                <a:defRPr/>
              </a:pPr>
              <a:endParaRPr lang="zh-CN" altLang="en-US">
                <a:latin typeface="+mn-ea"/>
                <a:ea typeface="+mn-ea"/>
              </a:endParaRPr>
            </a:p>
          </p:txBody>
        </p:sp>
        <p:sp>
          <p:nvSpPr>
            <p:cNvPr id="615431" name="Line 7"/>
            <p:cNvSpPr>
              <a:spLocks noChangeShapeType="1"/>
            </p:cNvSpPr>
            <p:nvPr/>
          </p:nvSpPr>
          <p:spPr bwMode="auto">
            <a:xfrm>
              <a:off x="2245" y="3278"/>
              <a:ext cx="1134" cy="0"/>
            </a:xfrm>
            <a:prstGeom prst="line">
              <a:avLst/>
            </a:prstGeom>
            <a:noFill/>
            <a:ln w="38100">
              <a:solidFill>
                <a:srgbClr val="FF0066"/>
              </a:solidFill>
              <a:round/>
              <a:headEnd type="triangle" w="med" len="med"/>
              <a:tailEnd type="none" w="med" len="lg"/>
            </a:ln>
            <a:effectLst/>
          </p:spPr>
          <p:txBody>
            <a:bodyPr wrap="none" anchor="ctr"/>
            <a:lstStyle/>
            <a:p>
              <a:pPr eaLnBrk="1" hangingPunct="1">
                <a:defRPr/>
              </a:pPr>
              <a:endParaRPr lang="zh-CN" altLang="en-US">
                <a:latin typeface="+mn-ea"/>
                <a:ea typeface="+mn-ea"/>
              </a:endParaRPr>
            </a:p>
          </p:txBody>
        </p:sp>
        <p:sp>
          <p:nvSpPr>
            <p:cNvPr id="17418" name="Text Box 8"/>
            <p:cNvSpPr txBox="1">
              <a:spLocks noChangeArrowheads="1"/>
            </p:cNvSpPr>
            <p:nvPr/>
          </p:nvSpPr>
          <p:spPr bwMode="auto">
            <a:xfrm>
              <a:off x="2472" y="2653"/>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CC"/>
                  </a:solidFill>
                  <a:latin typeface="华文新魏" panose="02010800040101010101" pitchFamily="2" charset="-122"/>
                  <a:ea typeface="华文新魏" panose="02010800040101010101" pitchFamily="2" charset="-122"/>
                </a:rPr>
                <a:t>控制线</a:t>
              </a:r>
              <a:endParaRPr lang="zh-CN" altLang="en-US" sz="2400" b="1">
                <a:solidFill>
                  <a:srgbClr val="0000CC"/>
                </a:solidFill>
                <a:latin typeface="华文新魏" panose="02010800040101010101" pitchFamily="2" charset="-122"/>
                <a:ea typeface="华文新魏" panose="02010800040101010101" pitchFamily="2" charset="-122"/>
              </a:endParaRPr>
            </a:p>
          </p:txBody>
        </p:sp>
        <p:sp>
          <p:nvSpPr>
            <p:cNvPr id="17419" name="Text Box 9"/>
            <p:cNvSpPr txBox="1">
              <a:spLocks noChangeArrowheads="1"/>
            </p:cNvSpPr>
            <p:nvPr/>
          </p:nvSpPr>
          <p:spPr bwMode="auto">
            <a:xfrm>
              <a:off x="2472" y="3278"/>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反馈线</a:t>
              </a:r>
              <a:endParaRPr lang="zh-CN" altLang="en-US" sz="2400" b="1">
                <a:solidFill>
                  <a:srgbClr val="0000FF"/>
                </a:solidFill>
                <a:latin typeface="华文新魏" panose="02010800040101010101" pitchFamily="2" charset="-122"/>
                <a:ea typeface="华文新魏" panose="02010800040101010101" pitchFamily="2" charset="-122"/>
              </a:endParaRPr>
            </a:p>
          </p:txBody>
        </p:sp>
      </p:grpSp>
      <p:sp>
        <p:nvSpPr>
          <p:cNvPr id="17412" name="Rectangle 10"/>
          <p:cNvSpPr>
            <a:spLocks noChangeArrowheads="1"/>
          </p:cNvSpPr>
          <p:nvPr/>
        </p:nvSpPr>
        <p:spPr bwMode="auto">
          <a:xfrm>
            <a:off x="1042988" y="5851525"/>
            <a:ext cx="729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华文新魏" panose="02010800040101010101" pitchFamily="2" charset="-122"/>
                <a:ea typeface="华文新魏" panose="02010800040101010101" pitchFamily="2" charset="-122"/>
              </a:rPr>
              <a:t>控制部件与执行部件通过控制线和反馈信息进行联系 </a:t>
            </a:r>
            <a:endParaRPr kumimoji="1" lang="zh-CN" altLang="en-US" sz="2400" b="1">
              <a:latin typeface="华文新魏" panose="02010800040101010101" pitchFamily="2" charset="-122"/>
              <a:ea typeface="华文新魏" panose="02010800040101010101" pitchFamily="2" charset="-122"/>
            </a:endParaRPr>
          </a:p>
        </p:txBody>
      </p:sp>
      <p:sp>
        <p:nvSpPr>
          <p:cNvPr id="15" name="Rectangle 5"/>
          <p:cNvSpPr>
            <a:spLocks noGrp="1" noChangeArrowheads="1"/>
          </p:cNvSpPr>
          <p:nvPr>
            <p:ph type="title"/>
          </p:nvPr>
        </p:nvSpPr>
        <p:spPr>
          <a:xfrm>
            <a:off x="142875" y="-171450"/>
            <a:ext cx="8532813" cy="676275"/>
          </a:xfrm>
        </p:spPr>
        <p:txBody>
          <a:bodyPr/>
          <a:lstStyle/>
          <a:p>
            <a:pPr>
              <a:defRPr/>
            </a:pPr>
            <a:r>
              <a:rPr lang="en-US" altLang="zh-CN" sz="2400" kern="1200" dirty="0">
                <a:solidFill>
                  <a:srgbClr val="A50021"/>
                </a:solidFill>
                <a:ea typeface="微软雅黑" panose="020B0503020204020204" pitchFamily="34" charset="-122"/>
                <a:cs typeface="+mn-cs"/>
              </a:rPr>
              <a:t>2. </a:t>
            </a:r>
            <a:r>
              <a:rPr lang="zh-CN" altLang="en-US" sz="2400" kern="1200" dirty="0">
                <a:solidFill>
                  <a:srgbClr val="A50021"/>
                </a:solidFill>
                <a:ea typeface="微软雅黑" panose="020B0503020204020204" pitchFamily="34" charset="-122"/>
                <a:cs typeface="+mn-cs"/>
              </a:rPr>
              <a:t>微程序基本原理</a:t>
            </a:r>
            <a:endParaRPr lang="zh-CN" altLang="en-US" sz="2400" kern="1200" dirty="0">
              <a:solidFill>
                <a:srgbClr val="A50021"/>
              </a:solidFill>
              <a:ea typeface="微软雅黑" panose="020B0503020204020204" pitchFamily="34" charset="-122"/>
              <a:cs typeface="+mn-cs"/>
            </a:endParaRPr>
          </a:p>
        </p:txBody>
      </p:sp>
    </p:spTree>
  </p:cSld>
  <p:clrMapOvr>
    <a:masterClrMapping/>
  </p:clrMapOvr>
  <p:transition>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body" idx="1"/>
          </p:nvPr>
        </p:nvSpPr>
        <p:spPr>
          <a:xfrm>
            <a:off x="684213" y="765175"/>
            <a:ext cx="8135937" cy="5472113"/>
          </a:xfrm>
        </p:spPr>
        <p:txBody>
          <a:bodyPr lIns="92075" tIns="46038" rIns="92075" bIns="46038"/>
          <a:lstStyle/>
          <a:p>
            <a:pPr>
              <a:spcBef>
                <a:spcPts val="600"/>
              </a:spcBef>
              <a:buFont typeface="Wingdings" panose="05000000000000000000" pitchFamily="2" charset="2"/>
              <a:buChar char="Ø"/>
            </a:pPr>
            <a:r>
              <a:rPr kumimoji="1" lang="zh-CN" altLang="en-US" sz="2800">
                <a:solidFill>
                  <a:srgbClr val="0000CC"/>
                </a:solidFill>
              </a:rPr>
              <a:t>微指令</a:t>
            </a:r>
            <a:endParaRPr kumimoji="1" lang="zh-CN" altLang="en-US" sz="2800">
              <a:solidFill>
                <a:srgbClr val="0000CC"/>
              </a:solidFill>
            </a:endParaRPr>
          </a:p>
          <a:p>
            <a:pPr marL="628650" lvl="1" indent="-269875">
              <a:spcBef>
                <a:spcPts val="600"/>
              </a:spcBef>
              <a:buClr>
                <a:schemeClr val="tx2"/>
              </a:buClr>
            </a:pPr>
            <a:r>
              <a:rPr kumimoji="1" lang="zh-CN" altLang="en-US" sz="2400"/>
              <a:t>在机器的一个</a:t>
            </a:r>
            <a:r>
              <a:rPr kumimoji="1" lang="en-US" altLang="zh-CN" sz="2400"/>
              <a:t>CPU</a:t>
            </a:r>
            <a:r>
              <a:rPr kumimoji="1" lang="zh-CN" altLang="en-US" sz="2400"/>
              <a:t>周期中，一组实现特定操作功能的微命令的集合</a:t>
            </a:r>
            <a:endParaRPr kumimoji="1" lang="zh-CN" altLang="en-US" sz="2400"/>
          </a:p>
          <a:p>
            <a:pPr marL="628650" lvl="1" indent="-269875">
              <a:spcBef>
                <a:spcPts val="600"/>
              </a:spcBef>
              <a:buClr>
                <a:schemeClr val="tx2"/>
              </a:buClr>
            </a:pPr>
            <a:r>
              <a:rPr lang="zh-CN" altLang="en-US" sz="2400">
                <a:solidFill>
                  <a:srgbClr val="FF0000"/>
                </a:solidFill>
              </a:rPr>
              <a:t>用控制位构成的二进制代码串来表示</a:t>
            </a:r>
            <a:endParaRPr kumimoji="1" lang="zh-CN" altLang="en-US" sz="2400">
              <a:solidFill>
                <a:srgbClr val="0000FF"/>
              </a:solidFill>
            </a:endParaRPr>
          </a:p>
          <a:p>
            <a:pPr>
              <a:spcBef>
                <a:spcPts val="600"/>
              </a:spcBef>
              <a:buFont typeface="Wingdings" panose="05000000000000000000" pitchFamily="2" charset="2"/>
              <a:buChar char="Ø"/>
            </a:pPr>
            <a:r>
              <a:rPr kumimoji="1" lang="zh-CN" altLang="en-US" sz="2800">
                <a:solidFill>
                  <a:srgbClr val="0000CC"/>
                </a:solidFill>
              </a:rPr>
              <a:t>微程序</a:t>
            </a:r>
            <a:endParaRPr kumimoji="1" lang="zh-CN" altLang="en-US" sz="2800">
              <a:solidFill>
                <a:srgbClr val="0000CC"/>
              </a:solidFill>
            </a:endParaRPr>
          </a:p>
          <a:p>
            <a:pPr marL="628650" lvl="1" indent="-269875">
              <a:spcBef>
                <a:spcPts val="600"/>
              </a:spcBef>
              <a:buClr>
                <a:schemeClr val="tx2"/>
              </a:buClr>
            </a:pPr>
            <a:r>
              <a:rPr lang="zh-CN" altLang="en-US" sz="2400"/>
              <a:t>实现一条指令功能的许多条微指令组成的序列</a:t>
            </a:r>
            <a:endParaRPr lang="zh-CN" altLang="en-US" sz="2400"/>
          </a:p>
          <a:p>
            <a:pPr marL="628650" lvl="1" indent="-269875">
              <a:spcBef>
                <a:spcPts val="600"/>
              </a:spcBef>
              <a:buClr>
                <a:schemeClr val="tx2"/>
              </a:buClr>
            </a:pPr>
            <a:r>
              <a:rPr lang="zh-CN" altLang="en-US" sz="2400"/>
              <a:t>微指令序列＝</a:t>
            </a:r>
            <a:r>
              <a:rPr lang="zh-CN" altLang="en-US" sz="2400">
                <a:solidFill>
                  <a:srgbClr val="FF0000"/>
                </a:solidFill>
              </a:rPr>
              <a:t>微程序</a:t>
            </a:r>
            <a:r>
              <a:rPr lang="en-US" altLang="zh-CN" sz="2400">
                <a:solidFill>
                  <a:srgbClr val="FF0000"/>
                </a:solidFill>
              </a:rPr>
              <a:t>(</a:t>
            </a:r>
            <a:r>
              <a:rPr lang="zh-CN" altLang="en-US" sz="2400">
                <a:solidFill>
                  <a:srgbClr val="FF0000"/>
                </a:solidFill>
              </a:rPr>
              <a:t>又称固件</a:t>
            </a:r>
            <a:r>
              <a:rPr lang="en-US" altLang="zh-CN" sz="2400">
                <a:solidFill>
                  <a:srgbClr val="FF0000"/>
                </a:solidFill>
              </a:rPr>
              <a:t>firmware)=</a:t>
            </a:r>
            <a:r>
              <a:rPr lang="zh-CN" altLang="en-US" sz="2400"/>
              <a:t>指令的执行 </a:t>
            </a:r>
            <a:endParaRPr lang="en-US" altLang="zh-CN" sz="2400">
              <a:solidFill>
                <a:srgbClr val="FF0000"/>
              </a:solidFill>
            </a:endParaRPr>
          </a:p>
          <a:p>
            <a:pPr marL="628650" lvl="1" indent="-269875">
              <a:spcBef>
                <a:spcPts val="600"/>
              </a:spcBef>
              <a:buClr>
                <a:schemeClr val="tx2"/>
              </a:buClr>
            </a:pPr>
            <a:r>
              <a:rPr lang="zh-CN" altLang="en-US" sz="2400" u="sng"/>
              <a:t>一段微程序 </a:t>
            </a:r>
            <a:r>
              <a:rPr lang="zh-CN" altLang="en-US" sz="2400"/>
              <a:t>对应 </a:t>
            </a:r>
            <a:r>
              <a:rPr lang="zh-CN" altLang="en-US" sz="2400" u="sng"/>
              <a:t>一条指令</a:t>
            </a:r>
            <a:endParaRPr kumimoji="1" lang="zh-CN" altLang="en-US" sz="2400" u="sng"/>
          </a:p>
          <a:p>
            <a:pPr>
              <a:spcBef>
                <a:spcPts val="600"/>
              </a:spcBef>
              <a:buFont typeface="Wingdings" panose="05000000000000000000" pitchFamily="2" charset="2"/>
              <a:buChar char="Ø"/>
            </a:pPr>
            <a:r>
              <a:rPr kumimoji="1" lang="zh-CN" altLang="en-US" sz="2800">
                <a:solidFill>
                  <a:srgbClr val="0000CC"/>
                </a:solidFill>
              </a:rPr>
              <a:t>控制存储器</a:t>
            </a:r>
            <a:endParaRPr kumimoji="1" lang="zh-CN" altLang="en-US" sz="2800">
              <a:solidFill>
                <a:srgbClr val="0000CC"/>
              </a:solidFill>
            </a:endParaRPr>
          </a:p>
          <a:p>
            <a:pPr marL="628650" lvl="1" indent="-269875">
              <a:spcBef>
                <a:spcPts val="600"/>
              </a:spcBef>
              <a:buClr>
                <a:schemeClr val="tx2"/>
              </a:buClr>
            </a:pPr>
            <a:r>
              <a:rPr kumimoji="1" lang="zh-CN" altLang="en-US" sz="2400"/>
              <a:t>存放微程序的存储器</a:t>
            </a:r>
            <a:endParaRPr kumimoji="1" lang="zh-CN" altLang="en-US" sz="2400"/>
          </a:p>
          <a:p>
            <a:pPr marL="628650" lvl="1" indent="-269875">
              <a:spcBef>
                <a:spcPts val="600"/>
              </a:spcBef>
              <a:buClr>
                <a:schemeClr val="tx2"/>
              </a:buClr>
            </a:pPr>
            <a:r>
              <a:rPr lang="zh-CN" altLang="en-US" sz="2400"/>
              <a:t>保存所有指令对应的微程序</a:t>
            </a:r>
            <a:endParaRPr lang="zh-CN" altLang="en-US" sz="2400"/>
          </a:p>
        </p:txBody>
      </p:sp>
      <p:sp>
        <p:nvSpPr>
          <p:cNvPr id="582661" name="Rectangle 5"/>
          <p:cNvSpPr>
            <a:spLocks noGrp="1" noChangeArrowheads="1"/>
          </p:cNvSpPr>
          <p:nvPr>
            <p:ph type="title"/>
          </p:nvPr>
        </p:nvSpPr>
        <p:spPr>
          <a:xfrm>
            <a:off x="1042988" y="-171450"/>
            <a:ext cx="6408737" cy="676275"/>
          </a:xfrm>
        </p:spPr>
        <p:txBody>
          <a:bodyPr/>
          <a:lstStyle/>
          <a:p>
            <a:pPr>
              <a:defRPr/>
            </a:pPr>
            <a:r>
              <a:rPr lang="en-US" altLang="zh-CN" sz="2400" kern="1200" dirty="0">
                <a:solidFill>
                  <a:srgbClr val="A50021"/>
                </a:solidFill>
                <a:ea typeface="微软雅黑" panose="020B0503020204020204" pitchFamily="34" charset="-122"/>
              </a:rPr>
              <a:t>2.</a:t>
            </a:r>
            <a:r>
              <a:rPr lang="zh-CN" altLang="en-US" sz="2400" kern="1200" dirty="0">
                <a:solidFill>
                  <a:srgbClr val="A50021"/>
                </a:solidFill>
                <a:ea typeface="微软雅黑" panose="020B0503020204020204" pitchFamily="34" charset="-122"/>
                <a:cs typeface="+mn-cs"/>
              </a:rPr>
              <a:t>微程序基本原理</a:t>
            </a:r>
            <a:endParaRPr lang="zh-CN" altLang="en-US" sz="2400" kern="1200" dirty="0">
              <a:solidFill>
                <a:srgbClr val="A50021"/>
              </a:solidFill>
              <a:ea typeface="微软雅黑" panose="020B0503020204020204" pitchFamily="34" charset="-122"/>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433">
                                            <p:txEl>
                                              <p:pRg st="3" end="3"/>
                                            </p:txEl>
                                          </p:spTgt>
                                        </p:tgtEl>
                                        <p:attrNameLst>
                                          <p:attrName>style.visibility</p:attrName>
                                        </p:attrNameLst>
                                      </p:cBhvr>
                                      <p:to>
                                        <p:strVal val="visible"/>
                                      </p:to>
                                    </p:set>
                                    <p:animEffect transition="in" filter="dissolve">
                                      <p:cBhvr>
                                        <p:cTn id="7" dur="500"/>
                                        <p:tgtEl>
                                          <p:spTgt spid="1843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433">
                                            <p:txEl>
                                              <p:pRg st="4" end="4"/>
                                            </p:txEl>
                                          </p:spTgt>
                                        </p:tgtEl>
                                        <p:attrNameLst>
                                          <p:attrName>style.visibility</p:attrName>
                                        </p:attrNameLst>
                                      </p:cBhvr>
                                      <p:to>
                                        <p:strVal val="visible"/>
                                      </p:to>
                                    </p:set>
                                    <p:animEffect transition="in" filter="dissolve">
                                      <p:cBhvr>
                                        <p:cTn id="10" dur="500"/>
                                        <p:tgtEl>
                                          <p:spTgt spid="1843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433">
                                            <p:txEl>
                                              <p:pRg st="5" end="5"/>
                                            </p:txEl>
                                          </p:spTgt>
                                        </p:tgtEl>
                                        <p:attrNameLst>
                                          <p:attrName>style.visibility</p:attrName>
                                        </p:attrNameLst>
                                      </p:cBhvr>
                                      <p:to>
                                        <p:strVal val="visible"/>
                                      </p:to>
                                    </p:set>
                                    <p:animEffect transition="in" filter="dissolve">
                                      <p:cBhvr>
                                        <p:cTn id="13" dur="500"/>
                                        <p:tgtEl>
                                          <p:spTgt spid="1843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8433">
                                            <p:txEl>
                                              <p:pRg st="6" end="6"/>
                                            </p:txEl>
                                          </p:spTgt>
                                        </p:tgtEl>
                                        <p:attrNameLst>
                                          <p:attrName>style.visibility</p:attrName>
                                        </p:attrNameLst>
                                      </p:cBhvr>
                                      <p:to>
                                        <p:strVal val="visible"/>
                                      </p:to>
                                    </p:set>
                                    <p:animEffect transition="in" filter="dissolve">
                                      <p:cBhvr>
                                        <p:cTn id="16" dur="500"/>
                                        <p:tgtEl>
                                          <p:spTgt spid="1843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8433">
                                            <p:txEl>
                                              <p:pRg st="7" end="7"/>
                                            </p:txEl>
                                          </p:spTgt>
                                        </p:tgtEl>
                                        <p:attrNameLst>
                                          <p:attrName>style.visibility</p:attrName>
                                        </p:attrNameLst>
                                      </p:cBhvr>
                                      <p:to>
                                        <p:strVal val="visible"/>
                                      </p:to>
                                    </p:set>
                                    <p:animEffect transition="in" filter="dissolve">
                                      <p:cBhvr>
                                        <p:cTn id="21" dur="500"/>
                                        <p:tgtEl>
                                          <p:spTgt spid="1843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8433">
                                            <p:txEl>
                                              <p:pRg st="8" end="8"/>
                                            </p:txEl>
                                          </p:spTgt>
                                        </p:tgtEl>
                                        <p:attrNameLst>
                                          <p:attrName>style.visibility</p:attrName>
                                        </p:attrNameLst>
                                      </p:cBhvr>
                                      <p:to>
                                        <p:strVal val="visible"/>
                                      </p:to>
                                    </p:set>
                                    <p:animEffect transition="in" filter="dissolve">
                                      <p:cBhvr>
                                        <p:cTn id="24" dur="500"/>
                                        <p:tgtEl>
                                          <p:spTgt spid="18433">
                                            <p:txEl>
                                              <p:pRg st="8" end="8"/>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8433">
                                            <p:txEl>
                                              <p:pRg st="9" end="9"/>
                                            </p:txEl>
                                          </p:spTgt>
                                        </p:tgtEl>
                                        <p:attrNameLst>
                                          <p:attrName>style.visibility</p:attrName>
                                        </p:attrNameLst>
                                      </p:cBhvr>
                                      <p:to>
                                        <p:strVal val="visible"/>
                                      </p:to>
                                    </p:set>
                                    <p:animEffect transition="in" filter="dissolve">
                                      <p:cBhvr>
                                        <p:cTn id="27" dur="500"/>
                                        <p:tgtEl>
                                          <p:spTgt spid="1843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22300" y="34925"/>
            <a:ext cx="7165975" cy="358775"/>
          </a:xfrm>
        </p:spPr>
        <p:txBody>
          <a:bodyPr/>
          <a:lstStyle/>
          <a:p>
            <a:pPr>
              <a:buFont typeface="Wingdings" panose="05000000000000000000" pitchFamily="2" charset="2"/>
              <a:buChar char="Ø"/>
            </a:pPr>
            <a:r>
              <a:rPr lang="en-US" altLang="zh-CN" sz="2000">
                <a:solidFill>
                  <a:srgbClr val="A50021"/>
                </a:solidFill>
                <a:latin typeface="Lantinghei SC Demibold"/>
                <a:ea typeface="微软雅黑" panose="020B0503020204020204" pitchFamily="34" charset="-122"/>
                <a:cs typeface="Lantinghei SC Demibold"/>
              </a:rPr>
              <a:t>Ori </a:t>
            </a:r>
            <a:r>
              <a:rPr lang="zh-CN" altLang="en-US" sz="2000">
                <a:solidFill>
                  <a:srgbClr val="A50021"/>
                </a:solidFill>
                <a:latin typeface="Lantinghei SC Demibold"/>
                <a:ea typeface="微软雅黑" panose="020B0503020204020204" pitchFamily="34" charset="-122"/>
                <a:cs typeface="Lantinghei SC Demibold"/>
              </a:rPr>
              <a:t>指令执行周期（第三个周期）</a:t>
            </a:r>
            <a:endParaRPr lang="zh-CN" altLang="en-US" sz="2000">
              <a:solidFill>
                <a:srgbClr val="A50021"/>
              </a:solidFill>
              <a:latin typeface="Lantinghei SC Demibold"/>
              <a:ea typeface="微软雅黑" panose="020B0503020204020204" pitchFamily="34" charset="-122"/>
              <a:cs typeface="Lantinghei SC Demibold"/>
            </a:endParaRPr>
          </a:p>
        </p:txBody>
      </p:sp>
      <p:sp>
        <p:nvSpPr>
          <p:cNvPr id="78851" name="Rectangle 3"/>
          <p:cNvSpPr>
            <a:spLocks noGrp="1" noChangeArrowheads="1"/>
          </p:cNvSpPr>
          <p:nvPr>
            <p:ph type="body" idx="1"/>
          </p:nvPr>
        </p:nvSpPr>
        <p:spPr>
          <a:xfrm>
            <a:off x="417513" y="619125"/>
            <a:ext cx="8191500" cy="415925"/>
          </a:xfrm>
          <a:noFill/>
        </p:spPr>
        <p:txBody>
          <a:bodyPr lIns="63500" tIns="25400" rIns="63500" bIns="25400">
            <a:spAutoFit/>
          </a:bodyPr>
          <a:lstStyle/>
          <a:p>
            <a:pPr>
              <a:buFont typeface="Wingdings" panose="05000000000000000000" pitchFamily="2" charset="2"/>
              <a:buChar char="Ø"/>
            </a:pPr>
            <a:r>
              <a:rPr lang="en-US" altLang="zh-CN" sz="2400">
                <a:ea typeface="宋体" panose="02010600030101010101" pitchFamily="2" charset="-122"/>
              </a:rPr>
              <a:t>ALU output </a:t>
            </a:r>
            <a:r>
              <a:rPr lang="en-US" altLang="zh-CN" sz="2400">
                <a:ea typeface="宋体" panose="02010600030101010101" pitchFamily="2" charset="-122"/>
                <a:cs typeface="Arial" panose="020B0604020202020204" pitchFamily="34" charset="0"/>
                <a:sym typeface="Wingdings" panose="05000000000000000000" pitchFamily="2" charset="2"/>
              </a:rPr>
              <a:t>←</a:t>
            </a:r>
            <a:r>
              <a:rPr lang="en-US" altLang="zh-CN" sz="2400">
                <a:ea typeface="宋体" panose="02010600030101010101" pitchFamily="2" charset="-122"/>
              </a:rPr>
              <a:t> busA or ZeroExt[Imm16]</a:t>
            </a:r>
            <a:endParaRPr lang="en-US" altLang="zh-CN" sz="2400">
              <a:ea typeface="宋体" panose="02010600030101010101" pitchFamily="2" charset="-122"/>
            </a:endParaRPr>
          </a:p>
        </p:txBody>
      </p:sp>
      <p:sp>
        <p:nvSpPr>
          <p:cNvPr id="999428" name="Rectangle 4"/>
          <p:cNvSpPr>
            <a:spLocks noChangeArrowheads="1"/>
          </p:cNvSpPr>
          <p:nvPr/>
        </p:nvSpPr>
        <p:spPr bwMode="auto">
          <a:xfrm>
            <a:off x="1755775" y="3336925"/>
            <a:ext cx="898525" cy="1498600"/>
          </a:xfrm>
          <a:prstGeom prst="rect">
            <a:avLst/>
          </a:prstGeom>
          <a:noFill/>
          <a:ln w="25400">
            <a:solidFill>
              <a:schemeClr val="tx1"/>
            </a:solidFill>
            <a:miter lim="800000"/>
          </a:ln>
          <a:effectLst/>
        </p:spPr>
        <p:txBody>
          <a:bodyPr wrap="none" anchor="ctr"/>
          <a:lstStyle/>
          <a:p>
            <a:pPr eaLnBrk="1" hangingPunct="1">
              <a:defRPr/>
            </a:pPr>
            <a:endParaRPr lang="zh-CN" altLang="en-US" b="1">
              <a:latin typeface="+mn-lt"/>
              <a:ea typeface="+mn-ea"/>
            </a:endParaRPr>
          </a:p>
        </p:txBody>
      </p:sp>
      <p:sp>
        <p:nvSpPr>
          <p:cNvPr id="999429" name="Rectangle 5"/>
          <p:cNvSpPr>
            <a:spLocks noChangeArrowheads="1"/>
          </p:cNvSpPr>
          <p:nvPr/>
        </p:nvSpPr>
        <p:spPr bwMode="auto">
          <a:xfrm>
            <a:off x="1671638" y="3743325"/>
            <a:ext cx="1057275" cy="533400"/>
          </a:xfrm>
          <a:prstGeom prst="rect">
            <a:avLst/>
          </a:prstGeom>
          <a:noFill/>
          <a:ln>
            <a:noFill/>
          </a:ln>
          <a:effectLst/>
        </p:spPr>
        <p:txBody>
          <a:bodyPr wrap="none" lIns="90488" tIns="44450" rIns="90488" bIns="44450">
            <a:spAutoFit/>
          </a:bodyPr>
          <a:lstStyle/>
          <a:p>
            <a:pPr algn="ctr">
              <a:lnSpc>
                <a:spcPct val="80000"/>
              </a:lnSpc>
              <a:defRPr/>
            </a:pPr>
            <a:r>
              <a:rPr lang="en-US" altLang="zh-CN" b="1" dirty="0">
                <a:solidFill>
                  <a:srgbClr val="0000FF"/>
                </a:solidFill>
                <a:latin typeface="+mn-lt"/>
                <a:ea typeface="+mn-ea"/>
              </a:rPr>
              <a:t>Real </a:t>
            </a:r>
            <a:endParaRPr lang="en-US" altLang="zh-CN" b="1" dirty="0">
              <a:solidFill>
                <a:srgbClr val="0000FF"/>
              </a:solidFill>
              <a:latin typeface="+mn-lt"/>
              <a:ea typeface="+mn-ea"/>
            </a:endParaRPr>
          </a:p>
          <a:p>
            <a:pPr algn="ctr">
              <a:lnSpc>
                <a:spcPct val="80000"/>
              </a:lnSpc>
              <a:defRPr/>
            </a:pPr>
            <a:r>
              <a:rPr lang="en-US" altLang="zh-CN" b="1" dirty="0">
                <a:solidFill>
                  <a:srgbClr val="0000FF"/>
                </a:solidFill>
                <a:latin typeface="+mn-lt"/>
                <a:ea typeface="+mn-ea"/>
              </a:rPr>
              <a:t>Memory</a:t>
            </a:r>
            <a:endParaRPr lang="en-US" altLang="zh-CN" b="1" dirty="0">
              <a:solidFill>
                <a:srgbClr val="0000FF"/>
              </a:solidFill>
              <a:latin typeface="+mn-lt"/>
              <a:ea typeface="+mn-ea"/>
            </a:endParaRPr>
          </a:p>
        </p:txBody>
      </p:sp>
      <p:sp>
        <p:nvSpPr>
          <p:cNvPr id="999430" name="Rectangle 6"/>
          <p:cNvSpPr>
            <a:spLocks noChangeArrowheads="1"/>
          </p:cNvSpPr>
          <p:nvPr/>
        </p:nvSpPr>
        <p:spPr bwMode="auto">
          <a:xfrm>
            <a:off x="1738313" y="4262438"/>
            <a:ext cx="847725" cy="304800"/>
          </a:xfrm>
          <a:prstGeom prst="rect">
            <a:avLst/>
          </a:prstGeom>
          <a:noFill/>
          <a:ln>
            <a:noFill/>
          </a:ln>
          <a:effectLst/>
        </p:spPr>
        <p:txBody>
          <a:bodyPr wrap="none" lIns="90488" tIns="44450" rIns="90488" bIns="44450">
            <a:spAutoFit/>
          </a:bodyPr>
          <a:lstStyle/>
          <a:p>
            <a:pPr>
              <a:defRPr/>
            </a:pPr>
            <a:r>
              <a:rPr lang="en-US" altLang="zh-CN" sz="1400" b="1" dirty="0" err="1">
                <a:latin typeface="+mn-lt"/>
                <a:ea typeface="+mn-ea"/>
              </a:rPr>
              <a:t>WrAddr</a:t>
            </a:r>
            <a:endParaRPr lang="en-US" altLang="zh-CN" sz="1400" b="1" dirty="0">
              <a:latin typeface="+mn-lt"/>
              <a:ea typeface="+mn-ea"/>
            </a:endParaRPr>
          </a:p>
        </p:txBody>
      </p:sp>
      <p:sp>
        <p:nvSpPr>
          <p:cNvPr id="999431" name="Rectangle 7"/>
          <p:cNvSpPr>
            <a:spLocks noChangeArrowheads="1"/>
          </p:cNvSpPr>
          <p:nvPr/>
        </p:nvSpPr>
        <p:spPr bwMode="auto">
          <a:xfrm>
            <a:off x="1738313" y="4491038"/>
            <a:ext cx="461962"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Din</a:t>
            </a:r>
            <a:endParaRPr lang="en-US" altLang="zh-CN" sz="1400" b="1">
              <a:latin typeface="+mn-lt"/>
              <a:ea typeface="+mn-ea"/>
            </a:endParaRPr>
          </a:p>
        </p:txBody>
      </p:sp>
      <p:sp>
        <p:nvSpPr>
          <p:cNvPr id="999432" name="Rectangle 8"/>
          <p:cNvSpPr>
            <a:spLocks noChangeArrowheads="1"/>
          </p:cNvSpPr>
          <p:nvPr/>
        </p:nvSpPr>
        <p:spPr bwMode="auto">
          <a:xfrm>
            <a:off x="1738313" y="3500438"/>
            <a:ext cx="720725" cy="304800"/>
          </a:xfrm>
          <a:prstGeom prst="rect">
            <a:avLst/>
          </a:prstGeom>
          <a:noFill/>
          <a:ln>
            <a:noFill/>
          </a:ln>
          <a:effectLst/>
        </p:spPr>
        <p:txBody>
          <a:bodyPr wrap="none" lIns="90488" tIns="44450" rIns="90488" bIns="44450">
            <a:spAutoFit/>
          </a:bodyPr>
          <a:lstStyle/>
          <a:p>
            <a:pPr>
              <a:defRPr/>
            </a:pPr>
            <a:r>
              <a:rPr lang="en-US" altLang="zh-CN" sz="1400" b="1" dirty="0" err="1">
                <a:latin typeface="+mn-lt"/>
                <a:ea typeface="+mn-ea"/>
              </a:rPr>
              <a:t>RAddr</a:t>
            </a:r>
            <a:endParaRPr lang="en-US" altLang="zh-CN" sz="1400" b="1" dirty="0">
              <a:latin typeface="+mn-lt"/>
              <a:ea typeface="+mn-ea"/>
            </a:endParaRPr>
          </a:p>
        </p:txBody>
      </p:sp>
      <p:sp>
        <p:nvSpPr>
          <p:cNvPr id="999433" name="Line 9"/>
          <p:cNvSpPr>
            <a:spLocks noChangeShapeType="1"/>
          </p:cNvSpPr>
          <p:nvPr/>
        </p:nvSpPr>
        <p:spPr bwMode="auto">
          <a:xfrm flipH="1">
            <a:off x="1282700" y="3629025"/>
            <a:ext cx="4826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434" name="Line 10"/>
          <p:cNvSpPr>
            <a:spLocks noChangeShapeType="1"/>
          </p:cNvSpPr>
          <p:nvPr/>
        </p:nvSpPr>
        <p:spPr bwMode="auto">
          <a:xfrm flipH="1">
            <a:off x="520700" y="4391025"/>
            <a:ext cx="12446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435" name="Line 11"/>
          <p:cNvSpPr>
            <a:spLocks noChangeShapeType="1"/>
          </p:cNvSpPr>
          <p:nvPr/>
        </p:nvSpPr>
        <p:spPr bwMode="auto">
          <a:xfrm flipH="1">
            <a:off x="1060450" y="43211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860" name="Rectangle 12"/>
          <p:cNvSpPr>
            <a:spLocks noChangeArrowheads="1"/>
          </p:cNvSpPr>
          <p:nvPr/>
        </p:nvSpPr>
        <p:spPr bwMode="auto">
          <a:xfrm>
            <a:off x="823913" y="44148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437" name="Line 13"/>
          <p:cNvSpPr>
            <a:spLocks noChangeShapeType="1"/>
          </p:cNvSpPr>
          <p:nvPr/>
        </p:nvSpPr>
        <p:spPr bwMode="auto">
          <a:xfrm flipH="1">
            <a:off x="1130300" y="4695825"/>
            <a:ext cx="6350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438" name="Line 14"/>
          <p:cNvSpPr>
            <a:spLocks noChangeShapeType="1"/>
          </p:cNvSpPr>
          <p:nvPr/>
        </p:nvSpPr>
        <p:spPr bwMode="auto">
          <a:xfrm flipH="1">
            <a:off x="1289050" y="46259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863" name="Rectangle 15"/>
          <p:cNvSpPr>
            <a:spLocks noChangeArrowheads="1"/>
          </p:cNvSpPr>
          <p:nvPr/>
        </p:nvSpPr>
        <p:spPr bwMode="auto">
          <a:xfrm>
            <a:off x="1204913" y="47196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440" name="Line 16"/>
          <p:cNvSpPr>
            <a:spLocks noChangeShapeType="1"/>
          </p:cNvSpPr>
          <p:nvPr/>
        </p:nvSpPr>
        <p:spPr bwMode="auto">
          <a:xfrm flipH="1">
            <a:off x="2882900" y="4619625"/>
            <a:ext cx="4064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441" name="Line 17"/>
          <p:cNvSpPr>
            <a:spLocks noChangeShapeType="1"/>
          </p:cNvSpPr>
          <p:nvPr/>
        </p:nvSpPr>
        <p:spPr bwMode="auto">
          <a:xfrm flipH="1">
            <a:off x="2736850" y="45497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866" name="Rectangle 18"/>
          <p:cNvSpPr>
            <a:spLocks noChangeArrowheads="1"/>
          </p:cNvSpPr>
          <p:nvPr/>
        </p:nvSpPr>
        <p:spPr bwMode="auto">
          <a:xfrm>
            <a:off x="2652713" y="42624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443" name="Rectangle 19"/>
          <p:cNvSpPr>
            <a:spLocks noChangeArrowheads="1"/>
          </p:cNvSpPr>
          <p:nvPr/>
        </p:nvSpPr>
        <p:spPr bwMode="auto">
          <a:xfrm>
            <a:off x="2170113" y="4491038"/>
            <a:ext cx="579437"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Dout</a:t>
            </a:r>
            <a:endParaRPr lang="en-US" altLang="zh-CN" sz="1400" b="1">
              <a:latin typeface="+mn-lt"/>
              <a:ea typeface="+mn-ea"/>
            </a:endParaRPr>
          </a:p>
        </p:txBody>
      </p:sp>
      <p:sp>
        <p:nvSpPr>
          <p:cNvPr id="999444" name="Line 20"/>
          <p:cNvSpPr>
            <a:spLocks noChangeShapeType="1"/>
          </p:cNvSpPr>
          <p:nvPr/>
        </p:nvSpPr>
        <p:spPr bwMode="auto">
          <a:xfrm>
            <a:off x="2362200" y="2651125"/>
            <a:ext cx="0" cy="6604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445" name="Rectangle 21"/>
          <p:cNvSpPr>
            <a:spLocks noChangeArrowheads="1"/>
          </p:cNvSpPr>
          <p:nvPr/>
        </p:nvSpPr>
        <p:spPr bwMode="auto">
          <a:xfrm>
            <a:off x="1692275" y="2300288"/>
            <a:ext cx="1271588" cy="366712"/>
          </a:xfrm>
          <a:prstGeom prst="rect">
            <a:avLst/>
          </a:prstGeom>
          <a:noFill/>
          <a:ln>
            <a:noFill/>
          </a:ln>
          <a:effectLst/>
        </p:spPr>
        <p:txBody>
          <a:bodyPr wrap="none" lIns="90488" tIns="44450" rIns="90488" bIns="44450">
            <a:spAutoFit/>
          </a:bodyPr>
          <a:lstStyle/>
          <a:p>
            <a:pPr>
              <a:defRPr/>
            </a:pPr>
            <a:r>
              <a:rPr lang="en-US" altLang="zh-CN" b="1" u="sng">
                <a:solidFill>
                  <a:schemeClr val="accent2"/>
                </a:solidFill>
                <a:latin typeface="+mn-lt"/>
                <a:ea typeface="+mn-ea"/>
              </a:rPr>
              <a:t>MemWr=0</a:t>
            </a:r>
            <a:endParaRPr lang="en-US" altLang="zh-CN" b="1" u="sng">
              <a:solidFill>
                <a:schemeClr val="accent2"/>
              </a:solidFill>
              <a:latin typeface="+mn-lt"/>
              <a:ea typeface="+mn-ea"/>
            </a:endParaRPr>
          </a:p>
        </p:txBody>
      </p:sp>
      <p:sp>
        <p:nvSpPr>
          <p:cNvPr id="999446" name="Line 22"/>
          <p:cNvSpPr>
            <a:spLocks noChangeShapeType="1"/>
          </p:cNvSpPr>
          <p:nvPr/>
        </p:nvSpPr>
        <p:spPr bwMode="auto">
          <a:xfrm flipH="1">
            <a:off x="596900" y="3171825"/>
            <a:ext cx="61214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447" name="Line 23"/>
          <p:cNvSpPr>
            <a:spLocks noChangeShapeType="1"/>
          </p:cNvSpPr>
          <p:nvPr/>
        </p:nvSpPr>
        <p:spPr bwMode="auto">
          <a:xfrm flipH="1">
            <a:off x="1746250" y="28733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872" name="Rectangle 24"/>
          <p:cNvSpPr>
            <a:spLocks noChangeArrowheads="1"/>
          </p:cNvSpPr>
          <p:nvPr/>
        </p:nvSpPr>
        <p:spPr bwMode="auto">
          <a:xfrm>
            <a:off x="1814513" y="26622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grpSp>
        <p:nvGrpSpPr>
          <p:cNvPr id="78873" name="Group 25"/>
          <p:cNvGrpSpPr/>
          <p:nvPr/>
        </p:nvGrpSpPr>
        <p:grpSpPr bwMode="auto">
          <a:xfrm>
            <a:off x="7848600" y="3260725"/>
            <a:ext cx="381000" cy="1295400"/>
            <a:chOff x="4944" y="1928"/>
            <a:chExt cx="240" cy="816"/>
          </a:xfrm>
        </p:grpSpPr>
        <p:sp>
          <p:nvSpPr>
            <p:cNvPr id="999450" name="Line 26"/>
            <p:cNvSpPr>
              <a:spLocks noChangeShapeType="1"/>
            </p:cNvSpPr>
            <p:nvPr/>
          </p:nvSpPr>
          <p:spPr bwMode="auto">
            <a:xfrm>
              <a:off x="4944" y="2447"/>
              <a:ext cx="0" cy="281"/>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51" name="Line 27"/>
            <p:cNvSpPr>
              <a:spLocks noChangeShapeType="1"/>
            </p:cNvSpPr>
            <p:nvPr/>
          </p:nvSpPr>
          <p:spPr bwMode="auto">
            <a:xfrm>
              <a:off x="4944" y="1928"/>
              <a:ext cx="0" cy="281"/>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52" name="Line 28"/>
            <p:cNvSpPr>
              <a:spLocks noChangeShapeType="1"/>
            </p:cNvSpPr>
            <p:nvPr/>
          </p:nvSpPr>
          <p:spPr bwMode="auto">
            <a:xfrm>
              <a:off x="4952" y="1928"/>
              <a:ext cx="224" cy="133"/>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53" name="Line 29"/>
            <p:cNvSpPr>
              <a:spLocks noChangeShapeType="1"/>
            </p:cNvSpPr>
            <p:nvPr/>
          </p:nvSpPr>
          <p:spPr bwMode="auto">
            <a:xfrm>
              <a:off x="5184" y="2077"/>
              <a:ext cx="0" cy="502"/>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54" name="Line 30"/>
            <p:cNvSpPr>
              <a:spLocks noChangeShapeType="1"/>
            </p:cNvSpPr>
            <p:nvPr/>
          </p:nvSpPr>
          <p:spPr bwMode="auto">
            <a:xfrm flipV="1">
              <a:off x="4952" y="2579"/>
              <a:ext cx="224" cy="165"/>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55" name="Line 31"/>
            <p:cNvSpPr>
              <a:spLocks noChangeShapeType="1"/>
            </p:cNvSpPr>
            <p:nvPr/>
          </p:nvSpPr>
          <p:spPr bwMode="auto">
            <a:xfrm>
              <a:off x="4992" y="2262"/>
              <a:ext cx="0" cy="132"/>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56" name="Rectangle 32"/>
            <p:cNvSpPr>
              <a:spLocks noChangeArrowheads="1"/>
            </p:cNvSpPr>
            <p:nvPr/>
          </p:nvSpPr>
          <p:spPr bwMode="auto">
            <a:xfrm rot="5400000">
              <a:off x="4908" y="2247"/>
              <a:ext cx="387" cy="212"/>
            </a:xfrm>
            <a:prstGeom prst="rect">
              <a:avLst/>
            </a:prstGeom>
            <a:noFill/>
            <a:ln>
              <a:noFill/>
            </a:ln>
            <a:effectLst/>
          </p:spPr>
          <p:txBody>
            <a:bodyPr wrap="none" lIns="90488" tIns="44450" rIns="90488" bIns="44450">
              <a:spAutoFit/>
            </a:bodyPr>
            <a:lstStyle/>
            <a:p>
              <a:pPr>
                <a:defRPr/>
              </a:pPr>
              <a:r>
                <a:rPr lang="en-US" altLang="zh-CN" sz="1600" b="1" dirty="0">
                  <a:solidFill>
                    <a:srgbClr val="0000FF"/>
                  </a:solidFill>
                  <a:latin typeface="+mn-lt"/>
                  <a:ea typeface="+mn-ea"/>
                </a:rPr>
                <a:t>ALU</a:t>
              </a:r>
              <a:endParaRPr lang="en-US" altLang="zh-CN" sz="1600" b="1" dirty="0">
                <a:solidFill>
                  <a:srgbClr val="0000FF"/>
                </a:solidFill>
                <a:latin typeface="+mn-lt"/>
                <a:ea typeface="+mn-ea"/>
              </a:endParaRPr>
            </a:p>
          </p:txBody>
        </p:sp>
        <p:sp>
          <p:nvSpPr>
            <p:cNvPr id="999457" name="Line 33"/>
            <p:cNvSpPr>
              <a:spLocks noChangeShapeType="1"/>
            </p:cNvSpPr>
            <p:nvPr/>
          </p:nvSpPr>
          <p:spPr bwMode="auto">
            <a:xfrm>
              <a:off x="4952" y="2225"/>
              <a:ext cx="32" cy="21"/>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58" name="Line 34"/>
            <p:cNvSpPr>
              <a:spLocks noChangeShapeType="1"/>
            </p:cNvSpPr>
            <p:nvPr/>
          </p:nvSpPr>
          <p:spPr bwMode="auto">
            <a:xfrm flipV="1">
              <a:off x="4952" y="2394"/>
              <a:ext cx="32" cy="53"/>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grpSp>
      <p:sp>
        <p:nvSpPr>
          <p:cNvPr id="999459" name="Line 35"/>
          <p:cNvSpPr>
            <a:spLocks noChangeShapeType="1"/>
          </p:cNvSpPr>
          <p:nvPr/>
        </p:nvSpPr>
        <p:spPr bwMode="auto">
          <a:xfrm flipH="1">
            <a:off x="7289800" y="4391025"/>
            <a:ext cx="584200" cy="0"/>
          </a:xfrm>
          <a:prstGeom prst="line">
            <a:avLst/>
          </a:prstGeom>
          <a:noFill/>
          <a:ln w="50800">
            <a:solidFill>
              <a:srgbClr val="0000FF"/>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460" name="Line 36"/>
          <p:cNvSpPr>
            <a:spLocks noChangeShapeType="1"/>
          </p:cNvSpPr>
          <p:nvPr/>
        </p:nvSpPr>
        <p:spPr bwMode="auto">
          <a:xfrm flipH="1">
            <a:off x="7385050" y="43211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876" name="Rectangle 37"/>
          <p:cNvSpPr>
            <a:spLocks noChangeArrowheads="1"/>
          </p:cNvSpPr>
          <p:nvPr/>
        </p:nvSpPr>
        <p:spPr bwMode="auto">
          <a:xfrm>
            <a:off x="7300913" y="44148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462" name="Line 38"/>
          <p:cNvSpPr>
            <a:spLocks noChangeShapeType="1"/>
          </p:cNvSpPr>
          <p:nvPr/>
        </p:nvSpPr>
        <p:spPr bwMode="auto">
          <a:xfrm flipH="1">
            <a:off x="8204200" y="4162425"/>
            <a:ext cx="584200" cy="0"/>
          </a:xfrm>
          <a:prstGeom prst="lin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sp>
        <p:nvSpPr>
          <p:cNvPr id="999463" name="Line 39"/>
          <p:cNvSpPr>
            <a:spLocks noChangeShapeType="1"/>
          </p:cNvSpPr>
          <p:nvPr/>
        </p:nvSpPr>
        <p:spPr bwMode="auto">
          <a:xfrm flipH="1">
            <a:off x="8375650" y="40925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879" name="Rectangle 40"/>
          <p:cNvSpPr>
            <a:spLocks noChangeArrowheads="1"/>
          </p:cNvSpPr>
          <p:nvPr/>
        </p:nvSpPr>
        <p:spPr bwMode="auto">
          <a:xfrm>
            <a:off x="8316913" y="416242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465" name="Line 41"/>
          <p:cNvSpPr>
            <a:spLocks noChangeShapeType="1"/>
          </p:cNvSpPr>
          <p:nvPr/>
        </p:nvSpPr>
        <p:spPr bwMode="auto">
          <a:xfrm flipV="1">
            <a:off x="8077200" y="4378325"/>
            <a:ext cx="0" cy="406400"/>
          </a:xfrm>
          <a:prstGeom prst="line">
            <a:avLst/>
          </a:prstGeom>
          <a:noFill/>
          <a:ln w="25400">
            <a:solidFill>
              <a:schemeClr val="tx1"/>
            </a:solidFill>
            <a:round/>
            <a:tailEnd type="triangle" w="med" len="med"/>
          </a:ln>
          <a:effectLst/>
        </p:spPr>
        <p:txBody>
          <a:bodyPr wrap="none" anchor="ctr"/>
          <a:lstStyle/>
          <a:p>
            <a:pPr eaLnBrk="1" hangingPunct="1">
              <a:defRPr/>
            </a:pPr>
            <a:endParaRPr lang="zh-CN" altLang="en-US" b="1">
              <a:latin typeface="+mn-lt"/>
              <a:ea typeface="+mn-ea"/>
            </a:endParaRPr>
          </a:p>
        </p:txBody>
      </p:sp>
      <p:sp>
        <p:nvSpPr>
          <p:cNvPr id="999466" name="Rectangle 42"/>
          <p:cNvSpPr>
            <a:spLocks noChangeArrowheads="1"/>
          </p:cNvSpPr>
          <p:nvPr/>
        </p:nvSpPr>
        <p:spPr bwMode="auto">
          <a:xfrm>
            <a:off x="7524750" y="6048375"/>
            <a:ext cx="1416050" cy="366713"/>
          </a:xfrm>
          <a:prstGeom prst="rect">
            <a:avLst/>
          </a:prstGeom>
          <a:noFill/>
          <a:ln>
            <a:noFill/>
          </a:ln>
          <a:effectLst/>
        </p:spPr>
        <p:txBody>
          <a:bodyPr wrap="none" lIns="90488" tIns="44450" rIns="90488" bIns="44450">
            <a:spAutoFit/>
          </a:bodyPr>
          <a:lstStyle/>
          <a:p>
            <a:pPr>
              <a:defRPr/>
            </a:pPr>
            <a:r>
              <a:rPr lang="en-US" altLang="zh-CN" b="1" u="sng">
                <a:solidFill>
                  <a:schemeClr val="accent2"/>
                </a:solidFill>
                <a:latin typeface="+mn-lt"/>
                <a:ea typeface="+mn-ea"/>
              </a:rPr>
              <a:t>ALUOp=Or</a:t>
            </a:r>
            <a:endParaRPr lang="en-US" altLang="zh-CN" b="1" u="sng">
              <a:solidFill>
                <a:schemeClr val="accent2"/>
              </a:solidFill>
              <a:latin typeface="+mn-lt"/>
              <a:ea typeface="+mn-ea"/>
            </a:endParaRPr>
          </a:p>
        </p:txBody>
      </p:sp>
      <p:grpSp>
        <p:nvGrpSpPr>
          <p:cNvPr id="78882" name="Group 43"/>
          <p:cNvGrpSpPr/>
          <p:nvPr/>
        </p:nvGrpSpPr>
        <p:grpSpPr bwMode="auto">
          <a:xfrm>
            <a:off x="7642225" y="4795838"/>
            <a:ext cx="873125" cy="508000"/>
            <a:chOff x="4683" y="2888"/>
            <a:chExt cx="550" cy="320"/>
          </a:xfrm>
        </p:grpSpPr>
        <p:sp>
          <p:nvSpPr>
            <p:cNvPr id="999468" name="Rectangle 44"/>
            <p:cNvSpPr>
              <a:spLocks noChangeArrowheads="1"/>
            </p:cNvSpPr>
            <p:nvPr/>
          </p:nvSpPr>
          <p:spPr bwMode="auto">
            <a:xfrm>
              <a:off x="4712" y="2888"/>
              <a:ext cx="512" cy="320"/>
            </a:xfrm>
            <a:prstGeom prst="rect">
              <a:avLst/>
            </a:prstGeom>
            <a:noFill/>
            <a:ln w="25400">
              <a:solidFill>
                <a:schemeClr val="tx1"/>
              </a:solidFill>
              <a:miter lim="800000"/>
            </a:ln>
            <a:effectLst/>
          </p:spPr>
          <p:txBody>
            <a:bodyPr wrap="none" anchor="ctr"/>
            <a:lstStyle/>
            <a:p>
              <a:pPr eaLnBrk="1" hangingPunct="1">
                <a:defRPr/>
              </a:pPr>
              <a:endParaRPr lang="zh-CN" altLang="en-US" b="1">
                <a:solidFill>
                  <a:srgbClr val="0000FF"/>
                </a:solidFill>
                <a:latin typeface="+mn-lt"/>
                <a:ea typeface="+mn-ea"/>
              </a:endParaRPr>
            </a:p>
          </p:txBody>
        </p:sp>
        <p:sp>
          <p:nvSpPr>
            <p:cNvPr id="999469" name="Rectangle 45"/>
            <p:cNvSpPr>
              <a:spLocks noChangeArrowheads="1"/>
            </p:cNvSpPr>
            <p:nvPr/>
          </p:nvSpPr>
          <p:spPr bwMode="auto">
            <a:xfrm>
              <a:off x="4683" y="2894"/>
              <a:ext cx="550" cy="312"/>
            </a:xfrm>
            <a:prstGeom prst="rect">
              <a:avLst/>
            </a:prstGeom>
            <a:noFill/>
            <a:ln>
              <a:noFill/>
            </a:ln>
            <a:effectLst/>
          </p:spPr>
          <p:txBody>
            <a:bodyPr wrap="none" lIns="90488" tIns="44450" rIns="90488" bIns="44450">
              <a:spAutoFit/>
            </a:bodyPr>
            <a:lstStyle/>
            <a:p>
              <a:pPr algn="ctr">
                <a:lnSpc>
                  <a:spcPct val="80000"/>
                </a:lnSpc>
                <a:spcBef>
                  <a:spcPct val="5000"/>
                </a:spcBef>
                <a:defRPr/>
              </a:pPr>
              <a:r>
                <a:rPr lang="en-US" altLang="zh-CN" sz="1600" b="1" dirty="0">
                  <a:solidFill>
                    <a:srgbClr val="0000FF"/>
                  </a:solidFill>
                  <a:latin typeface="+mn-lt"/>
                  <a:ea typeface="+mn-ea"/>
                </a:rPr>
                <a:t>ALU</a:t>
              </a:r>
              <a:endParaRPr lang="en-US" altLang="zh-CN" sz="1600" b="1" dirty="0">
                <a:solidFill>
                  <a:srgbClr val="0000FF"/>
                </a:solidFill>
                <a:latin typeface="+mn-lt"/>
                <a:ea typeface="+mn-ea"/>
              </a:endParaRPr>
            </a:p>
            <a:p>
              <a:pPr algn="ctr">
                <a:lnSpc>
                  <a:spcPct val="80000"/>
                </a:lnSpc>
                <a:spcBef>
                  <a:spcPct val="5000"/>
                </a:spcBef>
                <a:defRPr/>
              </a:pPr>
              <a:r>
                <a:rPr lang="en-US" altLang="zh-CN" sz="1600" b="1" dirty="0">
                  <a:solidFill>
                    <a:srgbClr val="0000FF"/>
                  </a:solidFill>
                  <a:latin typeface="+mn-lt"/>
                  <a:ea typeface="+mn-ea"/>
                </a:rPr>
                <a:t>Control</a:t>
              </a:r>
              <a:endParaRPr lang="en-US" altLang="zh-CN" sz="1600" b="1" dirty="0">
                <a:solidFill>
                  <a:srgbClr val="0000FF"/>
                </a:solidFill>
                <a:latin typeface="+mn-lt"/>
                <a:ea typeface="+mn-ea"/>
              </a:endParaRPr>
            </a:p>
          </p:txBody>
        </p:sp>
      </p:grpSp>
      <p:sp>
        <p:nvSpPr>
          <p:cNvPr id="999470" name="Line 46"/>
          <p:cNvSpPr>
            <a:spLocks noChangeShapeType="1"/>
          </p:cNvSpPr>
          <p:nvPr/>
        </p:nvSpPr>
        <p:spPr bwMode="auto">
          <a:xfrm flipV="1">
            <a:off x="8077200" y="5292725"/>
            <a:ext cx="0" cy="8636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471" name="Rectangle 47"/>
          <p:cNvSpPr>
            <a:spLocks noChangeArrowheads="1"/>
          </p:cNvSpPr>
          <p:nvPr/>
        </p:nvSpPr>
        <p:spPr bwMode="auto">
          <a:xfrm>
            <a:off x="3279775" y="3336925"/>
            <a:ext cx="288925" cy="1498600"/>
          </a:xfrm>
          <a:prstGeom prst="rect">
            <a:avLst/>
          </a:prstGeom>
          <a:noFill/>
          <a:ln w="25400">
            <a:solidFill>
              <a:schemeClr val="tx1"/>
            </a:solidFill>
            <a:miter lim="800000"/>
          </a:ln>
          <a:effectLst/>
        </p:spPr>
        <p:txBody>
          <a:bodyPr wrap="none" anchor="ctr"/>
          <a:lstStyle/>
          <a:p>
            <a:pPr eaLnBrk="1" hangingPunct="1">
              <a:defRPr/>
            </a:pPr>
            <a:endParaRPr lang="zh-CN" altLang="en-US" b="1">
              <a:solidFill>
                <a:srgbClr val="0000FF"/>
              </a:solidFill>
              <a:latin typeface="+mn-lt"/>
              <a:ea typeface="+mn-ea"/>
            </a:endParaRPr>
          </a:p>
        </p:txBody>
      </p:sp>
      <p:sp>
        <p:nvSpPr>
          <p:cNvPr id="999472" name="Oval 48"/>
          <p:cNvSpPr>
            <a:spLocks noChangeArrowheads="1"/>
          </p:cNvSpPr>
          <p:nvPr/>
        </p:nvSpPr>
        <p:spPr bwMode="auto">
          <a:xfrm>
            <a:off x="3355975" y="4860925"/>
            <a:ext cx="136525" cy="127000"/>
          </a:xfrm>
          <a:prstGeom prst="ellips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73" name="Rectangle 49"/>
          <p:cNvSpPr>
            <a:spLocks noChangeArrowheads="1"/>
          </p:cNvSpPr>
          <p:nvPr/>
        </p:nvSpPr>
        <p:spPr bwMode="auto">
          <a:xfrm rot="5400000">
            <a:off x="2638425" y="3875088"/>
            <a:ext cx="1558925" cy="336550"/>
          </a:xfrm>
          <a:prstGeom prst="rect">
            <a:avLst/>
          </a:prstGeom>
          <a:noFill/>
          <a:ln>
            <a:noFill/>
          </a:ln>
          <a:effectLst/>
        </p:spPr>
        <p:txBody>
          <a:bodyPr wrap="none" lIns="90488" tIns="44450" rIns="90488" bIns="44450">
            <a:spAutoFit/>
          </a:bodyPr>
          <a:lstStyle/>
          <a:p>
            <a:pPr algn="ctr">
              <a:defRPr/>
            </a:pPr>
            <a:r>
              <a:rPr lang="en-US" altLang="zh-CN" sz="1600" b="1" dirty="0">
                <a:solidFill>
                  <a:srgbClr val="0000FF"/>
                </a:solidFill>
                <a:latin typeface="+mn-lt"/>
                <a:ea typeface="+mn-ea"/>
              </a:rPr>
              <a:t>Instruction </a:t>
            </a:r>
            <a:r>
              <a:rPr lang="en-US" altLang="zh-CN" sz="1600" b="1" dirty="0" err="1">
                <a:solidFill>
                  <a:srgbClr val="0000FF"/>
                </a:solidFill>
                <a:latin typeface="+mn-lt"/>
                <a:ea typeface="+mn-ea"/>
              </a:rPr>
              <a:t>Reg</a:t>
            </a:r>
            <a:endParaRPr lang="en-US" altLang="zh-CN" sz="1600" b="1" dirty="0">
              <a:solidFill>
                <a:srgbClr val="0000FF"/>
              </a:solidFill>
              <a:latin typeface="+mn-lt"/>
              <a:ea typeface="+mn-ea"/>
            </a:endParaRPr>
          </a:p>
        </p:txBody>
      </p:sp>
      <p:sp>
        <p:nvSpPr>
          <p:cNvPr id="999474" name="Line 50"/>
          <p:cNvSpPr>
            <a:spLocks noChangeShapeType="1"/>
          </p:cNvSpPr>
          <p:nvPr/>
        </p:nvSpPr>
        <p:spPr bwMode="auto">
          <a:xfrm flipH="1">
            <a:off x="3568700" y="3705225"/>
            <a:ext cx="330200"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75" name="Line 51"/>
          <p:cNvSpPr>
            <a:spLocks noChangeShapeType="1"/>
          </p:cNvSpPr>
          <p:nvPr/>
        </p:nvSpPr>
        <p:spPr bwMode="auto">
          <a:xfrm flipH="1">
            <a:off x="3651250" y="36353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889" name="Rectangle 52"/>
          <p:cNvSpPr>
            <a:spLocks noChangeArrowheads="1"/>
          </p:cNvSpPr>
          <p:nvPr/>
        </p:nvSpPr>
        <p:spPr bwMode="auto">
          <a:xfrm>
            <a:off x="3567113" y="37290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477" name="Line 53"/>
          <p:cNvSpPr>
            <a:spLocks noChangeShapeType="1"/>
          </p:cNvSpPr>
          <p:nvPr/>
        </p:nvSpPr>
        <p:spPr bwMode="auto">
          <a:xfrm>
            <a:off x="3429000" y="2651125"/>
            <a:ext cx="0" cy="6604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478" name="Rectangle 54"/>
          <p:cNvSpPr>
            <a:spLocks noChangeArrowheads="1"/>
          </p:cNvSpPr>
          <p:nvPr/>
        </p:nvSpPr>
        <p:spPr bwMode="auto">
          <a:xfrm>
            <a:off x="2886075" y="2305050"/>
            <a:ext cx="1041400" cy="366713"/>
          </a:xfrm>
          <a:prstGeom prst="rect">
            <a:avLst/>
          </a:prstGeom>
          <a:noFill/>
          <a:ln>
            <a:noFill/>
          </a:ln>
          <a:effectLst/>
        </p:spPr>
        <p:txBody>
          <a:bodyPr wrap="none" lIns="90488" tIns="44450" rIns="90488" bIns="44450">
            <a:spAutoFit/>
          </a:bodyPr>
          <a:lstStyle/>
          <a:p>
            <a:pPr>
              <a:defRPr/>
            </a:pPr>
            <a:r>
              <a:rPr lang="en-US" altLang="zh-CN" b="1" u="sng" dirty="0" err="1">
                <a:solidFill>
                  <a:schemeClr val="accent2"/>
                </a:solidFill>
                <a:latin typeface="+mn-lt"/>
                <a:ea typeface="+mn-ea"/>
              </a:rPr>
              <a:t>IRWr</a:t>
            </a:r>
            <a:r>
              <a:rPr lang="en-US" altLang="zh-CN" b="1" u="sng" dirty="0">
                <a:solidFill>
                  <a:schemeClr val="accent2"/>
                </a:solidFill>
                <a:latin typeface="+mn-lt"/>
                <a:ea typeface="+mn-ea"/>
              </a:rPr>
              <a:t>=0</a:t>
            </a:r>
            <a:endParaRPr lang="en-US" altLang="zh-CN" b="1" u="sng" dirty="0">
              <a:solidFill>
                <a:schemeClr val="accent2"/>
              </a:solidFill>
              <a:latin typeface="+mn-lt"/>
              <a:ea typeface="+mn-ea"/>
            </a:endParaRPr>
          </a:p>
        </p:txBody>
      </p:sp>
      <p:sp>
        <p:nvSpPr>
          <p:cNvPr id="999479" name="Line 55"/>
          <p:cNvSpPr>
            <a:spLocks noChangeShapeType="1"/>
          </p:cNvSpPr>
          <p:nvPr/>
        </p:nvSpPr>
        <p:spPr bwMode="auto">
          <a:xfrm>
            <a:off x="3429000" y="5013325"/>
            <a:ext cx="0" cy="1270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480" name="Line 56"/>
          <p:cNvSpPr>
            <a:spLocks noChangeShapeType="1"/>
          </p:cNvSpPr>
          <p:nvPr/>
        </p:nvSpPr>
        <p:spPr bwMode="auto">
          <a:xfrm flipH="1">
            <a:off x="1441450" y="31019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894" name="Rectangle 57"/>
          <p:cNvSpPr>
            <a:spLocks noChangeArrowheads="1"/>
          </p:cNvSpPr>
          <p:nvPr/>
        </p:nvSpPr>
        <p:spPr bwMode="auto">
          <a:xfrm>
            <a:off x="1433513" y="31194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482" name="Line 58"/>
          <p:cNvSpPr>
            <a:spLocks noChangeShapeType="1"/>
          </p:cNvSpPr>
          <p:nvPr/>
        </p:nvSpPr>
        <p:spPr bwMode="auto">
          <a:xfrm flipV="1">
            <a:off x="8763000" y="2625725"/>
            <a:ext cx="0" cy="1549400"/>
          </a:xfrm>
          <a:prstGeom prst="line">
            <a:avLst/>
          </a:prstGeom>
          <a:noFill/>
          <a:ln w="25400">
            <a:solidFill>
              <a:schemeClr val="tx1"/>
            </a:solidFill>
            <a:round/>
            <a:tailEnd type="triangle" w="med" len="med"/>
          </a:ln>
          <a:effectLst/>
        </p:spPr>
        <p:txBody>
          <a:bodyPr wrap="none" anchor="ctr"/>
          <a:lstStyle/>
          <a:p>
            <a:pPr eaLnBrk="1" hangingPunct="1">
              <a:defRPr/>
            </a:pPr>
            <a:endParaRPr lang="zh-CN" altLang="en-US" b="1">
              <a:latin typeface="+mn-lt"/>
              <a:ea typeface="+mn-ea"/>
            </a:endParaRPr>
          </a:p>
        </p:txBody>
      </p:sp>
      <p:sp>
        <p:nvSpPr>
          <p:cNvPr id="999483" name="Line 59"/>
          <p:cNvSpPr>
            <a:spLocks noChangeShapeType="1"/>
          </p:cNvSpPr>
          <p:nvPr/>
        </p:nvSpPr>
        <p:spPr bwMode="auto">
          <a:xfrm flipH="1">
            <a:off x="825500" y="2943225"/>
            <a:ext cx="6502400" cy="0"/>
          </a:xfrm>
          <a:prstGeom prst="line">
            <a:avLst/>
          </a:prstGeom>
          <a:noFill/>
          <a:ln w="25400">
            <a:solidFill>
              <a:schemeClr val="tx1"/>
            </a:solidFill>
            <a:round/>
            <a:tailEnd type="triangle" w="med" len="med"/>
          </a:ln>
          <a:effectLst/>
        </p:spPr>
        <p:txBody>
          <a:bodyPr wrap="none" anchor="ctr"/>
          <a:lstStyle/>
          <a:p>
            <a:pPr eaLnBrk="1" hangingPunct="1">
              <a:defRPr/>
            </a:pPr>
            <a:endParaRPr lang="zh-CN" altLang="en-US" b="1">
              <a:latin typeface="+mn-lt"/>
              <a:ea typeface="+mn-ea"/>
            </a:endParaRPr>
          </a:p>
        </p:txBody>
      </p:sp>
      <p:sp>
        <p:nvSpPr>
          <p:cNvPr id="999484" name="Rectangle 60"/>
          <p:cNvSpPr>
            <a:spLocks noChangeArrowheads="1"/>
          </p:cNvSpPr>
          <p:nvPr/>
        </p:nvSpPr>
        <p:spPr bwMode="auto">
          <a:xfrm>
            <a:off x="5032375" y="3336925"/>
            <a:ext cx="898525" cy="1498600"/>
          </a:xfrm>
          <a:prstGeom prst="rect">
            <a:avLst/>
          </a:prstGeom>
          <a:noFill/>
          <a:ln w="25400">
            <a:solidFill>
              <a:schemeClr val="tx1"/>
            </a:solidFill>
            <a:miter lim="800000"/>
          </a:ln>
          <a:effectLst/>
        </p:spPr>
        <p:txBody>
          <a:bodyPr wrap="none" anchor="ctr"/>
          <a:lstStyle/>
          <a:p>
            <a:pPr eaLnBrk="1" hangingPunct="1">
              <a:defRPr/>
            </a:pPr>
            <a:endParaRPr lang="zh-CN" altLang="en-US" b="1">
              <a:latin typeface="+mn-lt"/>
              <a:ea typeface="+mn-ea"/>
            </a:endParaRPr>
          </a:p>
        </p:txBody>
      </p:sp>
      <p:sp>
        <p:nvSpPr>
          <p:cNvPr id="999485" name="Rectangle 61"/>
          <p:cNvSpPr>
            <a:spLocks noChangeArrowheads="1"/>
          </p:cNvSpPr>
          <p:nvPr/>
        </p:nvSpPr>
        <p:spPr bwMode="auto">
          <a:xfrm>
            <a:off x="5148263" y="3878263"/>
            <a:ext cx="657225" cy="366712"/>
          </a:xfrm>
          <a:prstGeom prst="rect">
            <a:avLst/>
          </a:prstGeom>
          <a:noFill/>
          <a:ln>
            <a:noFill/>
          </a:ln>
          <a:effectLst/>
        </p:spPr>
        <p:txBody>
          <a:bodyPr wrap="none" lIns="90488" tIns="44450" rIns="90488" bIns="44450">
            <a:spAutoFit/>
          </a:bodyPr>
          <a:lstStyle/>
          <a:p>
            <a:pPr algn="ctr">
              <a:defRPr/>
            </a:pPr>
            <a:r>
              <a:rPr lang="en-US" altLang="zh-CN" b="1" dirty="0" err="1">
                <a:solidFill>
                  <a:srgbClr val="0000FF"/>
                </a:solidFill>
                <a:latin typeface="+mn-lt"/>
                <a:ea typeface="+mn-ea"/>
              </a:rPr>
              <a:t>Regs</a:t>
            </a:r>
            <a:endParaRPr lang="en-US" altLang="zh-CN" b="1" dirty="0">
              <a:solidFill>
                <a:srgbClr val="0000FF"/>
              </a:solidFill>
              <a:latin typeface="+mn-lt"/>
              <a:ea typeface="+mn-ea"/>
            </a:endParaRPr>
          </a:p>
        </p:txBody>
      </p:sp>
      <p:sp>
        <p:nvSpPr>
          <p:cNvPr id="999486" name="Rectangle 62"/>
          <p:cNvSpPr>
            <a:spLocks noChangeArrowheads="1"/>
          </p:cNvSpPr>
          <p:nvPr/>
        </p:nvSpPr>
        <p:spPr bwMode="auto">
          <a:xfrm>
            <a:off x="5014913" y="3348038"/>
            <a:ext cx="401637"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Ra</a:t>
            </a:r>
            <a:endParaRPr lang="en-US" altLang="zh-CN" sz="1400" b="1">
              <a:latin typeface="+mn-lt"/>
              <a:ea typeface="+mn-ea"/>
            </a:endParaRPr>
          </a:p>
        </p:txBody>
      </p:sp>
      <p:sp>
        <p:nvSpPr>
          <p:cNvPr id="999487" name="Rectangle 63"/>
          <p:cNvSpPr>
            <a:spLocks noChangeArrowheads="1"/>
          </p:cNvSpPr>
          <p:nvPr/>
        </p:nvSpPr>
        <p:spPr bwMode="auto">
          <a:xfrm>
            <a:off x="5014913" y="4186238"/>
            <a:ext cx="442912"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Rw</a:t>
            </a:r>
            <a:endParaRPr lang="en-US" altLang="zh-CN" sz="1400" b="1">
              <a:latin typeface="+mn-lt"/>
              <a:ea typeface="+mn-ea"/>
            </a:endParaRPr>
          </a:p>
        </p:txBody>
      </p:sp>
      <p:sp>
        <p:nvSpPr>
          <p:cNvPr id="999488" name="Rectangle 64"/>
          <p:cNvSpPr>
            <a:spLocks noChangeArrowheads="1"/>
          </p:cNvSpPr>
          <p:nvPr/>
        </p:nvSpPr>
        <p:spPr bwMode="auto">
          <a:xfrm>
            <a:off x="5003800" y="4522788"/>
            <a:ext cx="631825"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busW</a:t>
            </a:r>
            <a:endParaRPr lang="en-US" altLang="zh-CN" sz="1400" b="1">
              <a:latin typeface="+mn-lt"/>
              <a:ea typeface="+mn-ea"/>
            </a:endParaRPr>
          </a:p>
        </p:txBody>
      </p:sp>
      <p:sp>
        <p:nvSpPr>
          <p:cNvPr id="999489" name="Rectangle 65"/>
          <p:cNvSpPr>
            <a:spLocks noChangeArrowheads="1"/>
          </p:cNvSpPr>
          <p:nvPr/>
        </p:nvSpPr>
        <p:spPr bwMode="auto">
          <a:xfrm>
            <a:off x="5014913" y="3652838"/>
            <a:ext cx="412750"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Rb</a:t>
            </a:r>
            <a:endParaRPr lang="en-US" altLang="zh-CN" sz="1400" b="1">
              <a:latin typeface="+mn-lt"/>
              <a:ea typeface="+mn-ea"/>
            </a:endParaRPr>
          </a:p>
        </p:txBody>
      </p:sp>
      <p:sp>
        <p:nvSpPr>
          <p:cNvPr id="999490" name="Line 66"/>
          <p:cNvSpPr>
            <a:spLocks noChangeShapeType="1"/>
          </p:cNvSpPr>
          <p:nvPr/>
        </p:nvSpPr>
        <p:spPr bwMode="auto">
          <a:xfrm flipH="1">
            <a:off x="3873500" y="3857625"/>
            <a:ext cx="11684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491" name="Line 67"/>
          <p:cNvSpPr>
            <a:spLocks noChangeShapeType="1"/>
          </p:cNvSpPr>
          <p:nvPr/>
        </p:nvSpPr>
        <p:spPr bwMode="auto">
          <a:xfrm flipH="1">
            <a:off x="4565650" y="37877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905" name="Rectangle 68"/>
          <p:cNvSpPr>
            <a:spLocks noChangeArrowheads="1"/>
          </p:cNvSpPr>
          <p:nvPr/>
        </p:nvSpPr>
        <p:spPr bwMode="auto">
          <a:xfrm>
            <a:off x="4481513" y="388143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5</a:t>
            </a:r>
            <a:endParaRPr lang="zh-CN" altLang="en-US" sz="1400"/>
          </a:p>
        </p:txBody>
      </p:sp>
      <p:sp>
        <p:nvSpPr>
          <p:cNvPr id="999493" name="Line 69"/>
          <p:cNvSpPr>
            <a:spLocks noChangeShapeType="1"/>
          </p:cNvSpPr>
          <p:nvPr/>
        </p:nvSpPr>
        <p:spPr bwMode="auto">
          <a:xfrm flipH="1">
            <a:off x="3873500" y="3476625"/>
            <a:ext cx="11684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494" name="Line 70"/>
          <p:cNvSpPr>
            <a:spLocks noChangeShapeType="1"/>
          </p:cNvSpPr>
          <p:nvPr/>
        </p:nvSpPr>
        <p:spPr bwMode="auto">
          <a:xfrm flipH="1">
            <a:off x="4565650" y="34067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908" name="Rectangle 71"/>
          <p:cNvSpPr>
            <a:spLocks noChangeArrowheads="1"/>
          </p:cNvSpPr>
          <p:nvPr/>
        </p:nvSpPr>
        <p:spPr bwMode="auto">
          <a:xfrm>
            <a:off x="4481513" y="350043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5</a:t>
            </a:r>
            <a:endParaRPr lang="zh-CN" altLang="en-US" sz="1400"/>
          </a:p>
        </p:txBody>
      </p:sp>
      <p:sp>
        <p:nvSpPr>
          <p:cNvPr id="999496" name="Line 72"/>
          <p:cNvSpPr>
            <a:spLocks noChangeShapeType="1"/>
          </p:cNvSpPr>
          <p:nvPr/>
        </p:nvSpPr>
        <p:spPr bwMode="auto">
          <a:xfrm flipH="1">
            <a:off x="5922963" y="3857625"/>
            <a:ext cx="808037" cy="0"/>
          </a:xfrm>
          <a:prstGeom prst="line">
            <a:avLst/>
          </a:prstGeom>
          <a:noFill/>
          <a:ln w="50800">
            <a:solidFill>
              <a:srgbClr val="0000FF"/>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497" name="Line 73"/>
          <p:cNvSpPr>
            <a:spLocks noChangeShapeType="1"/>
          </p:cNvSpPr>
          <p:nvPr/>
        </p:nvSpPr>
        <p:spPr bwMode="auto">
          <a:xfrm flipH="1">
            <a:off x="6070600" y="3787775"/>
            <a:ext cx="142875"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911" name="Rectangle 74"/>
          <p:cNvSpPr>
            <a:spLocks noChangeArrowheads="1"/>
          </p:cNvSpPr>
          <p:nvPr/>
        </p:nvSpPr>
        <p:spPr bwMode="auto">
          <a:xfrm>
            <a:off x="5986463" y="38814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499" name="Rectangle 75"/>
          <p:cNvSpPr>
            <a:spLocks noChangeArrowheads="1"/>
          </p:cNvSpPr>
          <p:nvPr/>
        </p:nvSpPr>
        <p:spPr bwMode="auto">
          <a:xfrm>
            <a:off x="5364163" y="3652838"/>
            <a:ext cx="582612"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busA</a:t>
            </a:r>
            <a:endParaRPr lang="en-US" altLang="zh-CN" sz="1400" b="1">
              <a:latin typeface="+mn-lt"/>
              <a:ea typeface="+mn-ea"/>
            </a:endParaRPr>
          </a:p>
        </p:txBody>
      </p:sp>
      <p:sp>
        <p:nvSpPr>
          <p:cNvPr id="999500" name="Line 76"/>
          <p:cNvSpPr>
            <a:spLocks noChangeShapeType="1"/>
          </p:cNvSpPr>
          <p:nvPr/>
        </p:nvSpPr>
        <p:spPr bwMode="auto">
          <a:xfrm flipH="1">
            <a:off x="5937250" y="4467225"/>
            <a:ext cx="476250"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01" name="Line 77"/>
          <p:cNvSpPr>
            <a:spLocks noChangeShapeType="1"/>
          </p:cNvSpPr>
          <p:nvPr/>
        </p:nvSpPr>
        <p:spPr bwMode="auto">
          <a:xfrm flipH="1">
            <a:off x="6072188" y="4397375"/>
            <a:ext cx="142875"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915" name="Rectangle 78"/>
          <p:cNvSpPr>
            <a:spLocks noChangeArrowheads="1"/>
          </p:cNvSpPr>
          <p:nvPr/>
        </p:nvSpPr>
        <p:spPr bwMode="auto">
          <a:xfrm>
            <a:off x="5988050" y="44910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503" name="Rectangle 79"/>
          <p:cNvSpPr>
            <a:spLocks noChangeArrowheads="1"/>
          </p:cNvSpPr>
          <p:nvPr/>
        </p:nvSpPr>
        <p:spPr bwMode="auto">
          <a:xfrm>
            <a:off x="5373688" y="4321175"/>
            <a:ext cx="571500"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busB</a:t>
            </a:r>
            <a:endParaRPr lang="en-US" altLang="zh-CN" sz="1400" b="1">
              <a:latin typeface="+mn-lt"/>
              <a:ea typeface="+mn-ea"/>
            </a:endParaRPr>
          </a:p>
        </p:txBody>
      </p:sp>
      <p:sp>
        <p:nvSpPr>
          <p:cNvPr id="999504" name="Line 80"/>
          <p:cNvSpPr>
            <a:spLocks noChangeShapeType="1"/>
          </p:cNvSpPr>
          <p:nvPr/>
        </p:nvSpPr>
        <p:spPr bwMode="auto">
          <a:xfrm>
            <a:off x="5410200" y="2651125"/>
            <a:ext cx="0" cy="6604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505" name="Rectangle 81"/>
          <p:cNvSpPr>
            <a:spLocks noChangeArrowheads="1"/>
          </p:cNvSpPr>
          <p:nvPr/>
        </p:nvSpPr>
        <p:spPr bwMode="auto">
          <a:xfrm>
            <a:off x="4932363" y="2305050"/>
            <a:ext cx="1143000" cy="366713"/>
          </a:xfrm>
          <a:prstGeom prst="rect">
            <a:avLst/>
          </a:prstGeom>
          <a:noFill/>
          <a:ln>
            <a:noFill/>
          </a:ln>
          <a:effectLst/>
        </p:spPr>
        <p:txBody>
          <a:bodyPr wrap="none" lIns="90488" tIns="44450" rIns="90488" bIns="44450">
            <a:spAutoFit/>
          </a:bodyPr>
          <a:lstStyle/>
          <a:p>
            <a:pPr>
              <a:defRPr/>
            </a:pPr>
            <a:r>
              <a:rPr lang="en-US" altLang="zh-CN" b="1" u="sng">
                <a:solidFill>
                  <a:schemeClr val="accent2"/>
                </a:solidFill>
                <a:latin typeface="+mn-lt"/>
                <a:ea typeface="+mn-ea"/>
              </a:rPr>
              <a:t>RegWr=0</a:t>
            </a:r>
            <a:endParaRPr lang="en-US" altLang="zh-CN" b="1" u="sng">
              <a:solidFill>
                <a:schemeClr val="accent2"/>
              </a:solidFill>
              <a:latin typeface="+mn-lt"/>
              <a:ea typeface="+mn-ea"/>
            </a:endParaRPr>
          </a:p>
        </p:txBody>
      </p:sp>
      <p:sp>
        <p:nvSpPr>
          <p:cNvPr id="999506" name="Line 82"/>
          <p:cNvSpPr>
            <a:spLocks noChangeShapeType="1"/>
          </p:cNvSpPr>
          <p:nvPr/>
        </p:nvSpPr>
        <p:spPr bwMode="auto">
          <a:xfrm>
            <a:off x="3886200" y="3489325"/>
            <a:ext cx="0" cy="25654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07" name="Rectangle 83"/>
          <p:cNvSpPr>
            <a:spLocks noChangeArrowheads="1"/>
          </p:cNvSpPr>
          <p:nvPr/>
        </p:nvSpPr>
        <p:spPr bwMode="auto">
          <a:xfrm>
            <a:off x="3871913" y="3195638"/>
            <a:ext cx="382587"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Rs</a:t>
            </a:r>
            <a:endParaRPr lang="en-US" altLang="zh-CN" sz="1400" b="1">
              <a:latin typeface="+mn-lt"/>
              <a:ea typeface="+mn-ea"/>
            </a:endParaRPr>
          </a:p>
        </p:txBody>
      </p:sp>
      <p:sp>
        <p:nvSpPr>
          <p:cNvPr id="999508" name="Rectangle 84"/>
          <p:cNvSpPr>
            <a:spLocks noChangeArrowheads="1"/>
          </p:cNvSpPr>
          <p:nvPr/>
        </p:nvSpPr>
        <p:spPr bwMode="auto">
          <a:xfrm>
            <a:off x="3871913" y="3576638"/>
            <a:ext cx="371475"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Rt</a:t>
            </a:r>
            <a:endParaRPr lang="en-US" altLang="zh-CN" sz="1400" b="1">
              <a:latin typeface="+mn-lt"/>
              <a:ea typeface="+mn-ea"/>
            </a:endParaRPr>
          </a:p>
        </p:txBody>
      </p:sp>
      <p:grpSp>
        <p:nvGrpSpPr>
          <p:cNvPr id="78922" name="Group 85"/>
          <p:cNvGrpSpPr/>
          <p:nvPr/>
        </p:nvGrpSpPr>
        <p:grpSpPr bwMode="auto">
          <a:xfrm>
            <a:off x="4129088" y="3946525"/>
            <a:ext cx="336550" cy="949325"/>
            <a:chOff x="2601" y="2360"/>
            <a:chExt cx="212" cy="598"/>
          </a:xfrm>
        </p:grpSpPr>
        <p:sp>
          <p:nvSpPr>
            <p:cNvPr id="999510" name="Line 86"/>
            <p:cNvSpPr>
              <a:spLocks noChangeShapeType="1"/>
            </p:cNvSpPr>
            <p:nvPr/>
          </p:nvSpPr>
          <p:spPr bwMode="auto">
            <a:xfrm>
              <a:off x="2640" y="2360"/>
              <a:ext cx="0" cy="561"/>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11" name="Line 87"/>
            <p:cNvSpPr>
              <a:spLocks noChangeShapeType="1"/>
            </p:cNvSpPr>
            <p:nvPr/>
          </p:nvSpPr>
          <p:spPr bwMode="auto">
            <a:xfrm>
              <a:off x="2648" y="2360"/>
              <a:ext cx="128" cy="36"/>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12" name="Line 88"/>
            <p:cNvSpPr>
              <a:spLocks noChangeShapeType="1"/>
            </p:cNvSpPr>
            <p:nvPr/>
          </p:nvSpPr>
          <p:spPr bwMode="auto">
            <a:xfrm flipV="1">
              <a:off x="2648" y="2851"/>
              <a:ext cx="128" cy="86"/>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13" name="Line 89"/>
            <p:cNvSpPr>
              <a:spLocks noChangeShapeType="1"/>
            </p:cNvSpPr>
            <p:nvPr/>
          </p:nvSpPr>
          <p:spPr bwMode="auto">
            <a:xfrm>
              <a:off x="2784" y="2412"/>
              <a:ext cx="0" cy="432"/>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14" name="Rectangle 90"/>
            <p:cNvSpPr>
              <a:spLocks noChangeArrowheads="1"/>
            </p:cNvSpPr>
            <p:nvPr/>
          </p:nvSpPr>
          <p:spPr bwMode="auto">
            <a:xfrm rot="5400000">
              <a:off x="2520" y="2543"/>
              <a:ext cx="374" cy="212"/>
            </a:xfrm>
            <a:prstGeom prst="rect">
              <a:avLst/>
            </a:prstGeom>
            <a:noFill/>
            <a:ln>
              <a:noFill/>
            </a:ln>
            <a:effectLst/>
          </p:spPr>
          <p:txBody>
            <a:bodyPr wrap="none" lIns="90488" tIns="44450" rIns="90488" bIns="44450">
              <a:spAutoFit/>
            </a:bodyPr>
            <a:lstStyle/>
            <a:p>
              <a:pPr>
                <a:defRPr/>
              </a:pPr>
              <a:r>
                <a:rPr lang="en-US" altLang="zh-CN" sz="1600" b="1" dirty="0">
                  <a:solidFill>
                    <a:srgbClr val="0000FF"/>
                  </a:solidFill>
                  <a:latin typeface="+mn-lt"/>
                  <a:ea typeface="+mn-ea"/>
                </a:rPr>
                <a:t>Mux</a:t>
              </a:r>
              <a:endParaRPr lang="en-US" altLang="zh-CN" sz="1600" b="1" dirty="0">
                <a:solidFill>
                  <a:srgbClr val="0000FF"/>
                </a:solidFill>
                <a:latin typeface="+mn-lt"/>
                <a:ea typeface="+mn-ea"/>
              </a:endParaRPr>
            </a:p>
          </p:txBody>
        </p:sp>
        <p:sp>
          <p:nvSpPr>
            <p:cNvPr id="79084" name="Rectangle 91"/>
            <p:cNvSpPr>
              <a:spLocks noChangeArrowheads="1"/>
            </p:cNvSpPr>
            <p:nvPr/>
          </p:nvSpPr>
          <p:spPr bwMode="auto">
            <a:xfrm>
              <a:off x="2615" y="237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0</a:t>
              </a:r>
              <a:endParaRPr lang="zh-CN" altLang="en-US" sz="1400"/>
            </a:p>
          </p:txBody>
        </p:sp>
        <p:sp>
          <p:nvSpPr>
            <p:cNvPr id="79085" name="Rectangle 92"/>
            <p:cNvSpPr>
              <a:spLocks noChangeArrowheads="1"/>
            </p:cNvSpPr>
            <p:nvPr/>
          </p:nvSpPr>
          <p:spPr bwMode="auto">
            <a:xfrm>
              <a:off x="2615" y="276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1</a:t>
              </a:r>
              <a:endParaRPr lang="zh-CN" altLang="en-US" sz="1400"/>
            </a:p>
          </p:txBody>
        </p:sp>
      </p:grpSp>
      <p:sp>
        <p:nvSpPr>
          <p:cNvPr id="999517" name="Line 93"/>
          <p:cNvSpPr>
            <a:spLocks noChangeShapeType="1"/>
          </p:cNvSpPr>
          <p:nvPr/>
        </p:nvSpPr>
        <p:spPr bwMode="auto">
          <a:xfrm flipH="1">
            <a:off x="4394200" y="4314825"/>
            <a:ext cx="660400" cy="0"/>
          </a:xfrm>
          <a:prstGeom prst="line">
            <a:avLst/>
          </a:prstGeom>
          <a:noFill/>
          <a:ln w="50800">
            <a:solidFill>
              <a:srgbClr val="0000FF"/>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518" name="Line 94"/>
          <p:cNvSpPr>
            <a:spLocks noChangeShapeType="1"/>
          </p:cNvSpPr>
          <p:nvPr/>
        </p:nvSpPr>
        <p:spPr bwMode="auto">
          <a:xfrm>
            <a:off x="3898900" y="4695825"/>
            <a:ext cx="279400"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19" name="Line 95"/>
          <p:cNvSpPr>
            <a:spLocks noChangeShapeType="1"/>
          </p:cNvSpPr>
          <p:nvPr/>
        </p:nvSpPr>
        <p:spPr bwMode="auto">
          <a:xfrm>
            <a:off x="3873500" y="4086225"/>
            <a:ext cx="330200" cy="0"/>
          </a:xfrm>
          <a:prstGeom prst="lin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sp>
        <p:nvSpPr>
          <p:cNvPr id="999520" name="Rectangle 96"/>
          <p:cNvSpPr>
            <a:spLocks noChangeArrowheads="1"/>
          </p:cNvSpPr>
          <p:nvPr/>
        </p:nvSpPr>
        <p:spPr bwMode="auto">
          <a:xfrm>
            <a:off x="3851275" y="4071938"/>
            <a:ext cx="371475" cy="304800"/>
          </a:xfrm>
          <a:prstGeom prst="rect">
            <a:avLst/>
          </a:prstGeom>
          <a:noFill/>
          <a:ln>
            <a:noFill/>
          </a:ln>
          <a:effectLst/>
        </p:spPr>
        <p:txBody>
          <a:bodyPr wrap="none" lIns="90488" tIns="44450" rIns="90488" bIns="44450">
            <a:spAutoFit/>
          </a:bodyPr>
          <a:lstStyle/>
          <a:p>
            <a:pPr>
              <a:defRPr/>
            </a:pPr>
            <a:r>
              <a:rPr lang="en-US" altLang="zh-CN" sz="1400" b="1" dirty="0">
                <a:latin typeface="+mn-lt"/>
                <a:ea typeface="+mn-ea"/>
              </a:rPr>
              <a:t>Rt</a:t>
            </a:r>
            <a:endParaRPr lang="en-US" altLang="zh-CN" sz="1400" b="1" dirty="0">
              <a:latin typeface="+mn-lt"/>
              <a:ea typeface="+mn-ea"/>
            </a:endParaRPr>
          </a:p>
        </p:txBody>
      </p:sp>
      <p:sp>
        <p:nvSpPr>
          <p:cNvPr id="999521" name="Rectangle 97"/>
          <p:cNvSpPr>
            <a:spLocks noChangeArrowheads="1"/>
          </p:cNvSpPr>
          <p:nvPr/>
        </p:nvSpPr>
        <p:spPr bwMode="auto">
          <a:xfrm>
            <a:off x="3859213" y="4429125"/>
            <a:ext cx="412750" cy="304800"/>
          </a:xfrm>
          <a:prstGeom prst="rect">
            <a:avLst/>
          </a:prstGeom>
          <a:noFill/>
          <a:ln>
            <a:noFill/>
          </a:ln>
          <a:effectLst/>
        </p:spPr>
        <p:txBody>
          <a:bodyPr wrap="none" lIns="90488" tIns="44450" rIns="90488" bIns="44450">
            <a:spAutoFit/>
          </a:bodyPr>
          <a:lstStyle/>
          <a:p>
            <a:pPr>
              <a:defRPr/>
            </a:pPr>
            <a:r>
              <a:rPr lang="en-US" altLang="zh-CN" sz="1400" b="1" dirty="0">
                <a:latin typeface="+mn-lt"/>
                <a:ea typeface="+mn-ea"/>
              </a:rPr>
              <a:t>Rd</a:t>
            </a:r>
            <a:endParaRPr lang="en-US" altLang="zh-CN" sz="1400" b="1" dirty="0">
              <a:latin typeface="+mn-lt"/>
              <a:ea typeface="+mn-ea"/>
            </a:endParaRPr>
          </a:p>
        </p:txBody>
      </p:sp>
      <p:sp>
        <p:nvSpPr>
          <p:cNvPr id="999522" name="Rectangle 98"/>
          <p:cNvSpPr>
            <a:spLocks noChangeArrowheads="1"/>
          </p:cNvSpPr>
          <p:nvPr/>
        </p:nvSpPr>
        <p:spPr bwMode="auto">
          <a:xfrm>
            <a:off x="107950" y="1778000"/>
            <a:ext cx="1104900" cy="366713"/>
          </a:xfrm>
          <a:prstGeom prst="rect">
            <a:avLst/>
          </a:prstGeom>
          <a:noFill/>
          <a:ln>
            <a:noFill/>
          </a:ln>
          <a:effectLst/>
        </p:spPr>
        <p:txBody>
          <a:bodyPr wrap="none" lIns="90488" tIns="44450" rIns="90488" bIns="44450">
            <a:spAutoFit/>
          </a:bodyPr>
          <a:lstStyle/>
          <a:p>
            <a:pPr>
              <a:defRPr/>
            </a:pPr>
            <a:r>
              <a:rPr lang="en-US" altLang="zh-CN" b="1" u="sng">
                <a:solidFill>
                  <a:schemeClr val="accent2"/>
                </a:solidFill>
                <a:latin typeface="+mn-lt"/>
                <a:ea typeface="+mn-ea"/>
              </a:rPr>
              <a:t>PCWr=0</a:t>
            </a:r>
            <a:endParaRPr lang="en-US" altLang="zh-CN" b="1" u="sng">
              <a:solidFill>
                <a:schemeClr val="accent2"/>
              </a:solidFill>
              <a:latin typeface="+mn-lt"/>
              <a:ea typeface="+mn-ea"/>
            </a:endParaRPr>
          </a:p>
        </p:txBody>
      </p:sp>
      <p:sp>
        <p:nvSpPr>
          <p:cNvPr id="999523" name="Rectangle 99"/>
          <p:cNvSpPr>
            <a:spLocks noChangeArrowheads="1"/>
          </p:cNvSpPr>
          <p:nvPr/>
        </p:nvSpPr>
        <p:spPr bwMode="auto">
          <a:xfrm>
            <a:off x="6002338" y="2305050"/>
            <a:ext cx="1377950" cy="366713"/>
          </a:xfrm>
          <a:prstGeom prst="rect">
            <a:avLst/>
          </a:prstGeom>
          <a:noFill/>
          <a:ln>
            <a:noFill/>
          </a:ln>
          <a:effectLst/>
        </p:spPr>
        <p:txBody>
          <a:bodyPr wrap="none" lIns="90488" tIns="44450" rIns="90488" bIns="44450">
            <a:spAutoFit/>
          </a:bodyPr>
          <a:lstStyle/>
          <a:p>
            <a:pPr>
              <a:defRPr/>
            </a:pPr>
            <a:r>
              <a:rPr lang="en-US" altLang="zh-CN" b="1" u="sng" dirty="0" err="1">
                <a:solidFill>
                  <a:schemeClr val="accent2"/>
                </a:solidFill>
                <a:latin typeface="+mn-lt"/>
                <a:ea typeface="+mn-ea"/>
              </a:rPr>
              <a:t>ALUSelA</a:t>
            </a:r>
            <a:r>
              <a:rPr lang="en-US" altLang="zh-CN" b="1" u="sng" dirty="0">
                <a:solidFill>
                  <a:schemeClr val="accent2"/>
                </a:solidFill>
                <a:latin typeface="+mn-lt"/>
                <a:ea typeface="+mn-ea"/>
              </a:rPr>
              <a:t>=1</a:t>
            </a:r>
            <a:endParaRPr lang="en-US" altLang="zh-CN" b="1" u="sng" dirty="0">
              <a:solidFill>
                <a:schemeClr val="accent2"/>
              </a:solidFill>
              <a:latin typeface="+mn-lt"/>
              <a:ea typeface="+mn-ea"/>
            </a:endParaRPr>
          </a:p>
        </p:txBody>
      </p:sp>
      <p:grpSp>
        <p:nvGrpSpPr>
          <p:cNvPr id="78930" name="Group 100"/>
          <p:cNvGrpSpPr/>
          <p:nvPr/>
        </p:nvGrpSpPr>
        <p:grpSpPr bwMode="auto">
          <a:xfrm>
            <a:off x="4043363" y="4848225"/>
            <a:ext cx="942975" cy="336550"/>
            <a:chOff x="2547" y="2928"/>
            <a:chExt cx="594" cy="212"/>
          </a:xfrm>
        </p:grpSpPr>
        <p:sp>
          <p:nvSpPr>
            <p:cNvPr id="999525" name="Line 101"/>
            <p:cNvSpPr>
              <a:spLocks noChangeShapeType="1"/>
            </p:cNvSpPr>
            <p:nvPr/>
          </p:nvSpPr>
          <p:spPr bwMode="auto">
            <a:xfrm flipV="1">
              <a:off x="2563" y="2949"/>
              <a:ext cx="36" cy="16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26" name="Line 102"/>
            <p:cNvSpPr>
              <a:spLocks noChangeShapeType="1"/>
            </p:cNvSpPr>
            <p:nvPr/>
          </p:nvSpPr>
          <p:spPr bwMode="auto">
            <a:xfrm flipH="1" flipV="1">
              <a:off x="3054" y="2949"/>
              <a:ext cx="86" cy="16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27" name="Line 103"/>
            <p:cNvSpPr>
              <a:spLocks noChangeShapeType="1"/>
            </p:cNvSpPr>
            <p:nvPr/>
          </p:nvSpPr>
          <p:spPr bwMode="auto">
            <a:xfrm>
              <a:off x="2563" y="3101"/>
              <a:ext cx="561"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28" name="Line 104"/>
            <p:cNvSpPr>
              <a:spLocks noChangeShapeType="1"/>
            </p:cNvSpPr>
            <p:nvPr/>
          </p:nvSpPr>
          <p:spPr bwMode="auto">
            <a:xfrm>
              <a:off x="2615" y="2957"/>
              <a:ext cx="432"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29" name="Rectangle 105"/>
            <p:cNvSpPr>
              <a:spLocks noChangeArrowheads="1"/>
            </p:cNvSpPr>
            <p:nvPr/>
          </p:nvSpPr>
          <p:spPr bwMode="auto">
            <a:xfrm>
              <a:off x="2668" y="2928"/>
              <a:ext cx="374" cy="212"/>
            </a:xfrm>
            <a:prstGeom prst="rect">
              <a:avLst/>
            </a:prstGeom>
            <a:noFill/>
            <a:ln>
              <a:noFill/>
            </a:ln>
            <a:effectLst/>
          </p:spPr>
          <p:txBody>
            <a:bodyPr wrap="none" lIns="90488" tIns="44450" rIns="90488" bIns="44450">
              <a:spAutoFit/>
            </a:bodyPr>
            <a:lstStyle/>
            <a:p>
              <a:pPr>
                <a:defRPr/>
              </a:pPr>
              <a:r>
                <a:rPr lang="en-US" altLang="zh-CN" sz="1600" b="1" dirty="0">
                  <a:solidFill>
                    <a:srgbClr val="0000FF"/>
                  </a:solidFill>
                  <a:latin typeface="+mn-lt"/>
                  <a:ea typeface="+mn-ea"/>
                </a:rPr>
                <a:t>Mux</a:t>
              </a:r>
              <a:endParaRPr lang="en-US" altLang="zh-CN" sz="1600" b="1" dirty="0">
                <a:solidFill>
                  <a:srgbClr val="0000FF"/>
                </a:solidFill>
                <a:latin typeface="+mn-lt"/>
                <a:ea typeface="+mn-ea"/>
              </a:endParaRPr>
            </a:p>
          </p:txBody>
        </p:sp>
        <p:sp>
          <p:nvSpPr>
            <p:cNvPr id="79077" name="Rectangle 106"/>
            <p:cNvSpPr>
              <a:spLocks noChangeArrowheads="1"/>
            </p:cNvSpPr>
            <p:nvPr/>
          </p:nvSpPr>
          <p:spPr bwMode="auto">
            <a:xfrm>
              <a:off x="2969" y="294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0</a:t>
              </a:r>
              <a:endParaRPr lang="zh-CN" altLang="en-US" sz="1400"/>
            </a:p>
          </p:txBody>
        </p:sp>
        <p:sp>
          <p:nvSpPr>
            <p:cNvPr id="79078" name="Rectangle 107"/>
            <p:cNvSpPr>
              <a:spLocks noChangeArrowheads="1"/>
            </p:cNvSpPr>
            <p:nvPr/>
          </p:nvSpPr>
          <p:spPr bwMode="auto">
            <a:xfrm>
              <a:off x="2547" y="294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1</a:t>
              </a:r>
              <a:endParaRPr lang="zh-CN" altLang="en-US" sz="1400"/>
            </a:p>
          </p:txBody>
        </p:sp>
      </p:grpSp>
      <p:sp>
        <p:nvSpPr>
          <p:cNvPr id="999532" name="Line 108"/>
          <p:cNvSpPr>
            <a:spLocks noChangeShapeType="1"/>
          </p:cNvSpPr>
          <p:nvPr/>
        </p:nvSpPr>
        <p:spPr bwMode="auto">
          <a:xfrm>
            <a:off x="2895600" y="4632325"/>
            <a:ext cx="0" cy="6604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33" name="Line 109"/>
          <p:cNvSpPr>
            <a:spLocks noChangeShapeType="1"/>
          </p:cNvSpPr>
          <p:nvPr/>
        </p:nvSpPr>
        <p:spPr bwMode="auto">
          <a:xfrm flipH="1">
            <a:off x="2654300" y="4619625"/>
            <a:ext cx="254000"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34" name="Line 110"/>
          <p:cNvSpPr>
            <a:spLocks noChangeShapeType="1"/>
          </p:cNvSpPr>
          <p:nvPr/>
        </p:nvSpPr>
        <p:spPr bwMode="auto">
          <a:xfrm flipH="1">
            <a:off x="4559300" y="4619625"/>
            <a:ext cx="4826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535" name="Line 111"/>
          <p:cNvSpPr>
            <a:spLocks noChangeShapeType="1"/>
          </p:cNvSpPr>
          <p:nvPr/>
        </p:nvSpPr>
        <p:spPr bwMode="auto">
          <a:xfrm flipH="1">
            <a:off x="4559300" y="4632325"/>
            <a:ext cx="12700" cy="2540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36" name="Line 112"/>
          <p:cNvSpPr>
            <a:spLocks noChangeShapeType="1"/>
          </p:cNvSpPr>
          <p:nvPr/>
        </p:nvSpPr>
        <p:spPr bwMode="auto">
          <a:xfrm>
            <a:off x="4191000" y="5127625"/>
            <a:ext cx="0" cy="1651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37" name="Line 113"/>
          <p:cNvSpPr>
            <a:spLocks noChangeShapeType="1"/>
          </p:cNvSpPr>
          <p:nvPr/>
        </p:nvSpPr>
        <p:spPr bwMode="auto">
          <a:xfrm flipH="1">
            <a:off x="2882900" y="5305425"/>
            <a:ext cx="1320800"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38" name="Line 114"/>
          <p:cNvSpPr>
            <a:spLocks noChangeShapeType="1"/>
          </p:cNvSpPr>
          <p:nvPr/>
        </p:nvSpPr>
        <p:spPr bwMode="auto">
          <a:xfrm flipH="1">
            <a:off x="4940300" y="5000625"/>
            <a:ext cx="330200" cy="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539" name="Line 115"/>
          <p:cNvSpPr>
            <a:spLocks noChangeShapeType="1"/>
          </p:cNvSpPr>
          <p:nvPr/>
        </p:nvSpPr>
        <p:spPr bwMode="auto">
          <a:xfrm flipV="1">
            <a:off x="4267200" y="2625725"/>
            <a:ext cx="0" cy="13208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540" name="Rectangle 116"/>
          <p:cNvSpPr>
            <a:spLocks noChangeArrowheads="1"/>
          </p:cNvSpPr>
          <p:nvPr/>
        </p:nvSpPr>
        <p:spPr bwMode="auto">
          <a:xfrm>
            <a:off x="3852863" y="2305050"/>
            <a:ext cx="1147762" cy="366713"/>
          </a:xfrm>
          <a:prstGeom prst="rect">
            <a:avLst/>
          </a:prstGeom>
          <a:noFill/>
          <a:ln>
            <a:noFill/>
          </a:ln>
          <a:effectLst/>
        </p:spPr>
        <p:txBody>
          <a:bodyPr wrap="none" lIns="90488" tIns="44450" rIns="90488" bIns="44450">
            <a:spAutoFit/>
          </a:bodyPr>
          <a:lstStyle/>
          <a:p>
            <a:pPr>
              <a:defRPr/>
            </a:pPr>
            <a:r>
              <a:rPr lang="en-US" altLang="zh-CN" b="1" u="sng" dirty="0">
                <a:solidFill>
                  <a:schemeClr val="accent2"/>
                </a:solidFill>
                <a:latin typeface="+mn-lt"/>
                <a:ea typeface="+mn-ea"/>
              </a:rPr>
              <a:t>RegDst=0</a:t>
            </a:r>
            <a:endParaRPr lang="en-US" altLang="zh-CN" b="1" u="sng" dirty="0">
              <a:solidFill>
                <a:schemeClr val="accent2"/>
              </a:solidFill>
              <a:latin typeface="+mn-lt"/>
              <a:ea typeface="+mn-ea"/>
            </a:endParaRPr>
          </a:p>
        </p:txBody>
      </p:sp>
      <p:sp>
        <p:nvSpPr>
          <p:cNvPr id="999541" name="Line 117"/>
          <p:cNvSpPr>
            <a:spLocks noChangeShapeType="1"/>
          </p:cNvSpPr>
          <p:nvPr/>
        </p:nvSpPr>
        <p:spPr bwMode="auto">
          <a:xfrm>
            <a:off x="4800600" y="5140325"/>
            <a:ext cx="0" cy="6096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42" name="Line 118"/>
          <p:cNvSpPr>
            <a:spLocks noChangeShapeType="1"/>
          </p:cNvSpPr>
          <p:nvPr/>
        </p:nvSpPr>
        <p:spPr bwMode="auto">
          <a:xfrm flipH="1">
            <a:off x="4787900" y="5762625"/>
            <a:ext cx="3987800"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43" name="Line 119"/>
          <p:cNvSpPr>
            <a:spLocks noChangeShapeType="1"/>
          </p:cNvSpPr>
          <p:nvPr/>
        </p:nvSpPr>
        <p:spPr bwMode="auto">
          <a:xfrm>
            <a:off x="5257800" y="5013325"/>
            <a:ext cx="0" cy="15748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grpSp>
        <p:nvGrpSpPr>
          <p:cNvPr id="78943" name="Group 120"/>
          <p:cNvGrpSpPr/>
          <p:nvPr/>
        </p:nvGrpSpPr>
        <p:grpSpPr bwMode="auto">
          <a:xfrm>
            <a:off x="1004888" y="3336925"/>
            <a:ext cx="336550" cy="949325"/>
            <a:chOff x="633" y="1976"/>
            <a:chExt cx="212" cy="598"/>
          </a:xfrm>
        </p:grpSpPr>
        <p:sp>
          <p:nvSpPr>
            <p:cNvPr id="999545" name="Line 121"/>
            <p:cNvSpPr>
              <a:spLocks noChangeShapeType="1"/>
            </p:cNvSpPr>
            <p:nvPr/>
          </p:nvSpPr>
          <p:spPr bwMode="auto">
            <a:xfrm>
              <a:off x="672" y="1976"/>
              <a:ext cx="0" cy="561"/>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46" name="Line 122"/>
            <p:cNvSpPr>
              <a:spLocks noChangeShapeType="1"/>
            </p:cNvSpPr>
            <p:nvPr/>
          </p:nvSpPr>
          <p:spPr bwMode="auto">
            <a:xfrm>
              <a:off x="680" y="1976"/>
              <a:ext cx="128" cy="36"/>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47" name="Line 123"/>
            <p:cNvSpPr>
              <a:spLocks noChangeShapeType="1"/>
            </p:cNvSpPr>
            <p:nvPr/>
          </p:nvSpPr>
          <p:spPr bwMode="auto">
            <a:xfrm flipV="1">
              <a:off x="680" y="2467"/>
              <a:ext cx="128" cy="86"/>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48" name="Line 124"/>
            <p:cNvSpPr>
              <a:spLocks noChangeShapeType="1"/>
            </p:cNvSpPr>
            <p:nvPr/>
          </p:nvSpPr>
          <p:spPr bwMode="auto">
            <a:xfrm>
              <a:off x="816" y="2028"/>
              <a:ext cx="0" cy="432"/>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49" name="Rectangle 125"/>
            <p:cNvSpPr>
              <a:spLocks noChangeArrowheads="1"/>
            </p:cNvSpPr>
            <p:nvPr/>
          </p:nvSpPr>
          <p:spPr bwMode="auto">
            <a:xfrm rot="5400000">
              <a:off x="552" y="2159"/>
              <a:ext cx="374" cy="212"/>
            </a:xfrm>
            <a:prstGeom prst="rect">
              <a:avLst/>
            </a:prstGeom>
            <a:noFill/>
            <a:ln>
              <a:noFill/>
            </a:ln>
            <a:effectLst/>
          </p:spPr>
          <p:txBody>
            <a:bodyPr wrap="none" lIns="90488" tIns="44450" rIns="90488" bIns="44450">
              <a:spAutoFit/>
            </a:bodyPr>
            <a:lstStyle/>
            <a:p>
              <a:pPr>
                <a:defRPr/>
              </a:pPr>
              <a:r>
                <a:rPr lang="en-US" altLang="zh-CN" sz="1600" b="1" dirty="0">
                  <a:solidFill>
                    <a:srgbClr val="0000FF"/>
                  </a:solidFill>
                  <a:latin typeface="+mn-lt"/>
                  <a:ea typeface="+mn-ea"/>
                </a:rPr>
                <a:t>Mux</a:t>
              </a:r>
              <a:endParaRPr lang="en-US" altLang="zh-CN" sz="1600" b="1" dirty="0">
                <a:solidFill>
                  <a:srgbClr val="0000FF"/>
                </a:solidFill>
                <a:latin typeface="+mn-lt"/>
                <a:ea typeface="+mn-ea"/>
              </a:endParaRPr>
            </a:p>
          </p:txBody>
        </p:sp>
        <p:sp>
          <p:nvSpPr>
            <p:cNvPr id="79070" name="Rectangle 126"/>
            <p:cNvSpPr>
              <a:spLocks noChangeArrowheads="1"/>
            </p:cNvSpPr>
            <p:nvPr/>
          </p:nvSpPr>
          <p:spPr bwMode="auto">
            <a:xfrm>
              <a:off x="647" y="198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0</a:t>
              </a:r>
              <a:endParaRPr lang="zh-CN" altLang="en-US" sz="1400"/>
            </a:p>
          </p:txBody>
        </p:sp>
        <p:sp>
          <p:nvSpPr>
            <p:cNvPr id="79071" name="Rectangle 127"/>
            <p:cNvSpPr>
              <a:spLocks noChangeArrowheads="1"/>
            </p:cNvSpPr>
            <p:nvPr/>
          </p:nvSpPr>
          <p:spPr bwMode="auto">
            <a:xfrm>
              <a:off x="647" y="238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1</a:t>
              </a:r>
              <a:endParaRPr lang="zh-CN" altLang="en-US" sz="1400"/>
            </a:p>
          </p:txBody>
        </p:sp>
      </p:grpSp>
      <p:sp>
        <p:nvSpPr>
          <p:cNvPr id="999552" name="Line 128"/>
          <p:cNvSpPr>
            <a:spLocks noChangeShapeType="1"/>
          </p:cNvSpPr>
          <p:nvPr/>
        </p:nvSpPr>
        <p:spPr bwMode="auto">
          <a:xfrm flipH="1">
            <a:off x="596900" y="3476625"/>
            <a:ext cx="4826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553" name="Line 129"/>
          <p:cNvSpPr>
            <a:spLocks noChangeShapeType="1"/>
          </p:cNvSpPr>
          <p:nvPr/>
        </p:nvSpPr>
        <p:spPr bwMode="auto">
          <a:xfrm flipH="1">
            <a:off x="679450" y="34067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946" name="Rectangle 130"/>
          <p:cNvSpPr>
            <a:spLocks noChangeArrowheads="1"/>
          </p:cNvSpPr>
          <p:nvPr/>
        </p:nvSpPr>
        <p:spPr bwMode="auto">
          <a:xfrm>
            <a:off x="595313" y="35004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555" name="Line 131"/>
          <p:cNvSpPr>
            <a:spLocks noChangeShapeType="1"/>
          </p:cNvSpPr>
          <p:nvPr/>
        </p:nvSpPr>
        <p:spPr bwMode="auto">
          <a:xfrm>
            <a:off x="533400" y="4098925"/>
            <a:ext cx="0" cy="16510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56" name="Line 132"/>
          <p:cNvSpPr>
            <a:spLocks noChangeShapeType="1"/>
          </p:cNvSpPr>
          <p:nvPr/>
        </p:nvSpPr>
        <p:spPr bwMode="auto">
          <a:xfrm flipH="1">
            <a:off x="520700" y="4086225"/>
            <a:ext cx="5588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557" name="Rectangle 133"/>
          <p:cNvSpPr>
            <a:spLocks noChangeArrowheads="1"/>
          </p:cNvSpPr>
          <p:nvPr/>
        </p:nvSpPr>
        <p:spPr bwMode="auto">
          <a:xfrm>
            <a:off x="317500" y="2803525"/>
            <a:ext cx="508000" cy="246063"/>
          </a:xfrm>
          <a:prstGeom prst="rect">
            <a:avLst/>
          </a:prstGeom>
          <a:noFill/>
          <a:ln w="25400">
            <a:solidFill>
              <a:schemeClr val="tx1"/>
            </a:solidFill>
            <a:miter lim="800000"/>
          </a:ln>
          <a:effectLst/>
        </p:spPr>
        <p:txBody>
          <a:bodyPr wrap="none" anchor="ctr"/>
          <a:lstStyle/>
          <a:p>
            <a:pPr eaLnBrk="1" hangingPunct="1">
              <a:defRPr/>
            </a:pPr>
            <a:endParaRPr lang="zh-CN" altLang="en-US" b="1">
              <a:latin typeface="+mn-lt"/>
              <a:ea typeface="+mn-ea"/>
            </a:endParaRPr>
          </a:p>
        </p:txBody>
      </p:sp>
      <p:sp>
        <p:nvSpPr>
          <p:cNvPr id="999558" name="Rectangle 134"/>
          <p:cNvSpPr>
            <a:spLocks noChangeArrowheads="1"/>
          </p:cNvSpPr>
          <p:nvPr/>
        </p:nvSpPr>
        <p:spPr bwMode="auto">
          <a:xfrm>
            <a:off x="323850" y="2781300"/>
            <a:ext cx="454025" cy="334963"/>
          </a:xfrm>
          <a:prstGeom prst="rect">
            <a:avLst/>
          </a:prstGeom>
          <a:noFill/>
          <a:ln>
            <a:noFill/>
          </a:ln>
          <a:effectLst/>
        </p:spPr>
        <p:txBody>
          <a:bodyPr wrap="none" lIns="90488" tIns="44450" rIns="90488" bIns="44450">
            <a:spAutoFit/>
          </a:bodyPr>
          <a:lstStyle/>
          <a:p>
            <a:pPr algn="ctr">
              <a:defRPr/>
            </a:pPr>
            <a:r>
              <a:rPr lang="en-US" altLang="zh-CN" sz="1600" b="1">
                <a:solidFill>
                  <a:srgbClr val="0000FF"/>
                </a:solidFill>
                <a:latin typeface="+mn-lt"/>
                <a:ea typeface="+mn-ea"/>
              </a:rPr>
              <a:t>PC</a:t>
            </a:r>
            <a:endParaRPr lang="en-US" altLang="zh-CN" sz="1600" b="1">
              <a:solidFill>
                <a:srgbClr val="0000FF"/>
              </a:solidFill>
              <a:latin typeface="+mn-lt"/>
              <a:ea typeface="+mn-ea"/>
            </a:endParaRPr>
          </a:p>
        </p:txBody>
      </p:sp>
      <p:sp>
        <p:nvSpPr>
          <p:cNvPr id="999559" name="Line 135"/>
          <p:cNvSpPr>
            <a:spLocks noChangeShapeType="1"/>
          </p:cNvSpPr>
          <p:nvPr/>
        </p:nvSpPr>
        <p:spPr bwMode="auto">
          <a:xfrm>
            <a:off x="609600" y="3108325"/>
            <a:ext cx="0" cy="3556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60" name="Rectangle 136"/>
          <p:cNvSpPr>
            <a:spLocks noChangeArrowheads="1"/>
          </p:cNvSpPr>
          <p:nvPr/>
        </p:nvSpPr>
        <p:spPr bwMode="auto">
          <a:xfrm>
            <a:off x="4929188" y="6408738"/>
            <a:ext cx="1519237" cy="366712"/>
          </a:xfrm>
          <a:prstGeom prst="rect">
            <a:avLst/>
          </a:prstGeom>
          <a:noFill/>
          <a:ln>
            <a:noFill/>
          </a:ln>
          <a:effectLst/>
        </p:spPr>
        <p:txBody>
          <a:bodyPr wrap="none" lIns="90488" tIns="44450" rIns="90488" bIns="44450">
            <a:spAutoFit/>
          </a:bodyPr>
          <a:lstStyle/>
          <a:p>
            <a:pPr>
              <a:defRPr/>
            </a:pPr>
            <a:r>
              <a:rPr lang="en-US" altLang="zh-CN" b="1" u="sng" dirty="0">
                <a:solidFill>
                  <a:schemeClr val="accent2"/>
                </a:solidFill>
                <a:latin typeface="+mn-lt"/>
                <a:ea typeface="+mn-ea"/>
              </a:rPr>
              <a:t>MemtoReg=0</a:t>
            </a:r>
            <a:endParaRPr lang="en-US" altLang="zh-CN" b="1" u="sng" dirty="0">
              <a:solidFill>
                <a:schemeClr val="accent2"/>
              </a:solidFill>
              <a:latin typeface="+mn-lt"/>
              <a:ea typeface="+mn-ea"/>
            </a:endParaRPr>
          </a:p>
        </p:txBody>
      </p:sp>
      <p:grpSp>
        <p:nvGrpSpPr>
          <p:cNvPr id="78953" name="Group 137"/>
          <p:cNvGrpSpPr/>
          <p:nvPr/>
        </p:nvGrpSpPr>
        <p:grpSpPr bwMode="auto">
          <a:xfrm>
            <a:off x="4421188" y="5915025"/>
            <a:ext cx="809625" cy="336550"/>
            <a:chOff x="2785" y="3600"/>
            <a:chExt cx="510" cy="212"/>
          </a:xfrm>
        </p:grpSpPr>
        <p:sp>
          <p:nvSpPr>
            <p:cNvPr id="999562" name="Rectangle 138"/>
            <p:cNvSpPr>
              <a:spLocks noChangeArrowheads="1"/>
            </p:cNvSpPr>
            <p:nvPr/>
          </p:nvSpPr>
          <p:spPr bwMode="auto">
            <a:xfrm>
              <a:off x="2792" y="3608"/>
              <a:ext cx="464" cy="176"/>
            </a:xfrm>
            <a:prstGeom prst="rect">
              <a:avLst/>
            </a:prstGeom>
            <a:noFill/>
            <a:ln w="25400">
              <a:solidFill>
                <a:schemeClr val="tx1"/>
              </a:solidFill>
              <a:miter lim="800000"/>
            </a:ln>
            <a:effectLst/>
          </p:spPr>
          <p:txBody>
            <a:bodyPr wrap="none" anchor="ctr"/>
            <a:lstStyle/>
            <a:p>
              <a:pPr eaLnBrk="1" hangingPunct="1">
                <a:defRPr/>
              </a:pPr>
              <a:endParaRPr lang="zh-CN" altLang="en-US" b="1">
                <a:latin typeface="+mn-lt"/>
                <a:ea typeface="+mn-ea"/>
              </a:endParaRPr>
            </a:p>
          </p:txBody>
        </p:sp>
        <p:sp>
          <p:nvSpPr>
            <p:cNvPr id="999563" name="Rectangle 139"/>
            <p:cNvSpPr>
              <a:spLocks noChangeArrowheads="1"/>
            </p:cNvSpPr>
            <p:nvPr/>
          </p:nvSpPr>
          <p:spPr bwMode="auto">
            <a:xfrm>
              <a:off x="2785" y="3600"/>
              <a:ext cx="510" cy="212"/>
            </a:xfrm>
            <a:prstGeom prst="rect">
              <a:avLst/>
            </a:prstGeom>
            <a:noFill/>
            <a:ln>
              <a:noFill/>
            </a:ln>
            <a:effectLst/>
          </p:spPr>
          <p:txBody>
            <a:bodyPr wrap="none" lIns="90488" tIns="44450" rIns="90488" bIns="44450">
              <a:spAutoFit/>
            </a:bodyPr>
            <a:lstStyle/>
            <a:p>
              <a:pPr algn="ctr">
                <a:defRPr/>
              </a:pPr>
              <a:r>
                <a:rPr lang="en-US" altLang="zh-CN" sz="1600" b="1" dirty="0">
                  <a:solidFill>
                    <a:srgbClr val="0000FF"/>
                  </a:solidFill>
                  <a:latin typeface="+mn-lt"/>
                  <a:ea typeface="+mn-ea"/>
                </a:rPr>
                <a:t>Extend</a:t>
              </a:r>
              <a:endParaRPr lang="en-US" altLang="zh-CN" sz="1600" b="1" dirty="0">
                <a:solidFill>
                  <a:srgbClr val="0000FF"/>
                </a:solidFill>
                <a:latin typeface="+mn-lt"/>
                <a:ea typeface="+mn-ea"/>
              </a:endParaRPr>
            </a:p>
          </p:txBody>
        </p:sp>
      </p:grpSp>
      <p:sp>
        <p:nvSpPr>
          <p:cNvPr id="999564" name="Line 140"/>
          <p:cNvSpPr>
            <a:spLocks noChangeShapeType="1"/>
          </p:cNvSpPr>
          <p:nvPr/>
        </p:nvSpPr>
        <p:spPr bwMode="auto">
          <a:xfrm>
            <a:off x="4648200" y="6232525"/>
            <a:ext cx="0" cy="3556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565" name="Rectangle 141"/>
          <p:cNvSpPr>
            <a:spLocks noChangeArrowheads="1"/>
          </p:cNvSpPr>
          <p:nvPr/>
        </p:nvSpPr>
        <p:spPr bwMode="auto">
          <a:xfrm>
            <a:off x="3832225" y="6408738"/>
            <a:ext cx="1084263" cy="366712"/>
          </a:xfrm>
          <a:prstGeom prst="rect">
            <a:avLst/>
          </a:prstGeom>
          <a:noFill/>
          <a:ln>
            <a:noFill/>
          </a:ln>
          <a:effectLst/>
        </p:spPr>
        <p:txBody>
          <a:bodyPr wrap="none" lIns="90488" tIns="44450" rIns="90488" bIns="44450">
            <a:spAutoFit/>
          </a:bodyPr>
          <a:lstStyle/>
          <a:p>
            <a:pPr>
              <a:defRPr/>
            </a:pPr>
            <a:r>
              <a:rPr lang="en-US" altLang="zh-CN" b="1" u="sng">
                <a:solidFill>
                  <a:schemeClr val="accent2"/>
                </a:solidFill>
                <a:latin typeface="+mn-lt"/>
                <a:ea typeface="+mn-ea"/>
              </a:rPr>
              <a:t>ExtOp=0</a:t>
            </a:r>
            <a:endParaRPr lang="en-US" altLang="zh-CN" b="1" u="sng">
              <a:solidFill>
                <a:schemeClr val="accent2"/>
              </a:solidFill>
              <a:latin typeface="+mn-lt"/>
              <a:ea typeface="+mn-ea"/>
            </a:endParaRPr>
          </a:p>
        </p:txBody>
      </p:sp>
      <p:grpSp>
        <p:nvGrpSpPr>
          <p:cNvPr id="78956" name="Group 142"/>
          <p:cNvGrpSpPr/>
          <p:nvPr/>
        </p:nvGrpSpPr>
        <p:grpSpPr bwMode="auto">
          <a:xfrm>
            <a:off x="6643688" y="3032125"/>
            <a:ext cx="336550" cy="949325"/>
            <a:chOff x="4185" y="1784"/>
            <a:chExt cx="212" cy="598"/>
          </a:xfrm>
        </p:grpSpPr>
        <p:sp>
          <p:nvSpPr>
            <p:cNvPr id="999567" name="Line 143"/>
            <p:cNvSpPr>
              <a:spLocks noChangeShapeType="1"/>
            </p:cNvSpPr>
            <p:nvPr/>
          </p:nvSpPr>
          <p:spPr bwMode="auto">
            <a:xfrm>
              <a:off x="4224" y="1784"/>
              <a:ext cx="0" cy="561"/>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68" name="Line 144"/>
            <p:cNvSpPr>
              <a:spLocks noChangeShapeType="1"/>
            </p:cNvSpPr>
            <p:nvPr/>
          </p:nvSpPr>
          <p:spPr bwMode="auto">
            <a:xfrm>
              <a:off x="4232" y="1784"/>
              <a:ext cx="128" cy="36"/>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69" name="Line 145"/>
            <p:cNvSpPr>
              <a:spLocks noChangeShapeType="1"/>
            </p:cNvSpPr>
            <p:nvPr/>
          </p:nvSpPr>
          <p:spPr bwMode="auto">
            <a:xfrm flipV="1">
              <a:off x="4232" y="2275"/>
              <a:ext cx="128" cy="86"/>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70" name="Line 146"/>
            <p:cNvSpPr>
              <a:spLocks noChangeShapeType="1"/>
            </p:cNvSpPr>
            <p:nvPr/>
          </p:nvSpPr>
          <p:spPr bwMode="auto">
            <a:xfrm>
              <a:off x="4368" y="1836"/>
              <a:ext cx="0" cy="432"/>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71" name="Rectangle 147"/>
            <p:cNvSpPr>
              <a:spLocks noChangeArrowheads="1"/>
            </p:cNvSpPr>
            <p:nvPr/>
          </p:nvSpPr>
          <p:spPr bwMode="auto">
            <a:xfrm rot="5400000">
              <a:off x="4104" y="1967"/>
              <a:ext cx="374" cy="212"/>
            </a:xfrm>
            <a:prstGeom prst="rect">
              <a:avLst/>
            </a:prstGeom>
            <a:noFill/>
            <a:ln>
              <a:noFill/>
            </a:ln>
            <a:effectLst/>
          </p:spPr>
          <p:txBody>
            <a:bodyPr wrap="none" lIns="90488" tIns="44450" rIns="90488" bIns="44450">
              <a:spAutoFit/>
            </a:bodyPr>
            <a:lstStyle/>
            <a:p>
              <a:pPr>
                <a:defRPr/>
              </a:pPr>
              <a:r>
                <a:rPr lang="en-US" altLang="zh-CN" sz="1600" b="1" dirty="0">
                  <a:solidFill>
                    <a:srgbClr val="0000FF"/>
                  </a:solidFill>
                  <a:latin typeface="+mn-lt"/>
                  <a:ea typeface="+mn-ea"/>
                </a:rPr>
                <a:t>Mux</a:t>
              </a:r>
              <a:endParaRPr lang="en-US" altLang="zh-CN" sz="1600" b="1" dirty="0">
                <a:solidFill>
                  <a:srgbClr val="0000FF"/>
                </a:solidFill>
                <a:latin typeface="+mn-lt"/>
                <a:ea typeface="+mn-ea"/>
              </a:endParaRPr>
            </a:p>
          </p:txBody>
        </p:sp>
        <p:sp>
          <p:nvSpPr>
            <p:cNvPr id="79061" name="Rectangle 148"/>
            <p:cNvSpPr>
              <a:spLocks noChangeArrowheads="1"/>
            </p:cNvSpPr>
            <p:nvPr/>
          </p:nvSpPr>
          <p:spPr bwMode="auto">
            <a:xfrm>
              <a:off x="4199" y="179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0</a:t>
              </a:r>
              <a:endParaRPr lang="zh-CN" altLang="en-US" sz="1400"/>
            </a:p>
          </p:txBody>
        </p:sp>
        <p:sp>
          <p:nvSpPr>
            <p:cNvPr id="79062" name="Rectangle 149"/>
            <p:cNvSpPr>
              <a:spLocks noChangeArrowheads="1"/>
            </p:cNvSpPr>
            <p:nvPr/>
          </p:nvSpPr>
          <p:spPr bwMode="auto">
            <a:xfrm>
              <a:off x="4199" y="219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1</a:t>
              </a:r>
              <a:endParaRPr lang="zh-CN" altLang="en-US" sz="1400"/>
            </a:p>
          </p:txBody>
        </p:sp>
      </p:grpSp>
      <p:sp>
        <p:nvSpPr>
          <p:cNvPr id="999574" name="Line 150"/>
          <p:cNvSpPr>
            <a:spLocks noChangeShapeType="1"/>
          </p:cNvSpPr>
          <p:nvPr/>
        </p:nvSpPr>
        <p:spPr bwMode="auto">
          <a:xfrm flipH="1">
            <a:off x="6908800" y="3476625"/>
            <a:ext cx="965200" cy="0"/>
          </a:xfrm>
          <a:prstGeom prst="line">
            <a:avLst/>
          </a:prstGeom>
          <a:noFill/>
          <a:ln w="50800">
            <a:solidFill>
              <a:srgbClr val="0000FF"/>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575" name="Line 151"/>
          <p:cNvSpPr>
            <a:spLocks noChangeShapeType="1"/>
          </p:cNvSpPr>
          <p:nvPr/>
        </p:nvSpPr>
        <p:spPr bwMode="auto">
          <a:xfrm flipH="1">
            <a:off x="7308850" y="34067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959" name="Rectangle 152"/>
          <p:cNvSpPr>
            <a:spLocks noChangeArrowheads="1"/>
          </p:cNvSpPr>
          <p:nvPr/>
        </p:nvSpPr>
        <p:spPr bwMode="auto">
          <a:xfrm>
            <a:off x="7224713" y="35004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577" name="Line 153"/>
          <p:cNvSpPr>
            <a:spLocks noChangeShapeType="1"/>
          </p:cNvSpPr>
          <p:nvPr/>
        </p:nvSpPr>
        <p:spPr bwMode="auto">
          <a:xfrm>
            <a:off x="6781800" y="2651125"/>
            <a:ext cx="0" cy="3556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578" name="Line 154"/>
          <p:cNvSpPr>
            <a:spLocks noChangeShapeType="1"/>
          </p:cNvSpPr>
          <p:nvPr/>
        </p:nvSpPr>
        <p:spPr bwMode="auto">
          <a:xfrm>
            <a:off x="7010400" y="3986213"/>
            <a:ext cx="0" cy="1230312"/>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79" name="Line 155"/>
          <p:cNvSpPr>
            <a:spLocks noChangeShapeType="1"/>
          </p:cNvSpPr>
          <p:nvPr/>
        </p:nvSpPr>
        <p:spPr bwMode="auto">
          <a:xfrm>
            <a:off x="7023100" y="3986213"/>
            <a:ext cx="279400" cy="87312"/>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80" name="Line 156"/>
          <p:cNvSpPr>
            <a:spLocks noChangeShapeType="1"/>
          </p:cNvSpPr>
          <p:nvPr/>
        </p:nvSpPr>
        <p:spPr bwMode="auto">
          <a:xfrm flipV="1">
            <a:off x="7023100" y="5064125"/>
            <a:ext cx="279400" cy="1778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81" name="Line 157"/>
          <p:cNvSpPr>
            <a:spLocks noChangeShapeType="1"/>
          </p:cNvSpPr>
          <p:nvPr/>
        </p:nvSpPr>
        <p:spPr bwMode="auto">
          <a:xfrm>
            <a:off x="7315200" y="4098925"/>
            <a:ext cx="0" cy="949325"/>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582" name="Line 158"/>
          <p:cNvSpPr>
            <a:spLocks noChangeShapeType="1"/>
          </p:cNvSpPr>
          <p:nvPr/>
        </p:nvSpPr>
        <p:spPr bwMode="auto">
          <a:xfrm flipV="1">
            <a:off x="7086600" y="5207000"/>
            <a:ext cx="0" cy="1177925"/>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78966" name="Rectangle 159"/>
          <p:cNvSpPr>
            <a:spLocks noChangeArrowheads="1"/>
          </p:cNvSpPr>
          <p:nvPr/>
        </p:nvSpPr>
        <p:spPr bwMode="auto">
          <a:xfrm>
            <a:off x="6970713" y="403383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0</a:t>
            </a:r>
            <a:endParaRPr lang="zh-CN" altLang="en-US" sz="1400"/>
          </a:p>
        </p:txBody>
      </p:sp>
      <p:sp>
        <p:nvSpPr>
          <p:cNvPr id="78967" name="Rectangle 160"/>
          <p:cNvSpPr>
            <a:spLocks noChangeArrowheads="1"/>
          </p:cNvSpPr>
          <p:nvPr/>
        </p:nvSpPr>
        <p:spPr bwMode="auto">
          <a:xfrm>
            <a:off x="6970713" y="43561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1</a:t>
            </a:r>
            <a:endParaRPr lang="zh-CN" altLang="en-US" sz="1400"/>
          </a:p>
        </p:txBody>
      </p:sp>
      <p:sp>
        <p:nvSpPr>
          <p:cNvPr id="78968" name="Rectangle 161"/>
          <p:cNvSpPr>
            <a:spLocks noChangeArrowheads="1"/>
          </p:cNvSpPr>
          <p:nvPr/>
        </p:nvSpPr>
        <p:spPr bwMode="auto">
          <a:xfrm>
            <a:off x="6970713" y="46609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2</a:t>
            </a:r>
            <a:endParaRPr lang="zh-CN" altLang="en-US" sz="1400"/>
          </a:p>
        </p:txBody>
      </p:sp>
      <p:sp>
        <p:nvSpPr>
          <p:cNvPr id="78969" name="Rectangle 162"/>
          <p:cNvSpPr>
            <a:spLocks noChangeArrowheads="1"/>
          </p:cNvSpPr>
          <p:nvPr/>
        </p:nvSpPr>
        <p:spPr bwMode="auto">
          <a:xfrm>
            <a:off x="6970713" y="48895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3</a:t>
            </a:r>
            <a:endParaRPr lang="zh-CN" altLang="en-US" sz="1400"/>
          </a:p>
        </p:txBody>
      </p:sp>
      <p:sp>
        <p:nvSpPr>
          <p:cNvPr id="999587" name="Line 163"/>
          <p:cNvSpPr>
            <a:spLocks noChangeShapeType="1"/>
          </p:cNvSpPr>
          <p:nvPr/>
        </p:nvSpPr>
        <p:spPr bwMode="auto">
          <a:xfrm flipH="1">
            <a:off x="6540500" y="4162425"/>
            <a:ext cx="4826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78971" name="Rectangle 164"/>
          <p:cNvSpPr>
            <a:spLocks noChangeArrowheads="1"/>
          </p:cNvSpPr>
          <p:nvPr/>
        </p:nvSpPr>
        <p:spPr bwMode="auto">
          <a:xfrm>
            <a:off x="6310313" y="4010025"/>
            <a:ext cx="2857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600"/>
              <a:t>4</a:t>
            </a:r>
            <a:endParaRPr lang="zh-CN" altLang="en-US" sz="1600"/>
          </a:p>
        </p:txBody>
      </p:sp>
      <p:sp>
        <p:nvSpPr>
          <p:cNvPr id="999589" name="Line 165"/>
          <p:cNvSpPr>
            <a:spLocks noChangeShapeType="1"/>
          </p:cNvSpPr>
          <p:nvPr/>
        </p:nvSpPr>
        <p:spPr bwMode="auto">
          <a:xfrm flipH="1">
            <a:off x="3860800" y="6067425"/>
            <a:ext cx="584200" cy="0"/>
          </a:xfrm>
          <a:prstGeom prst="line">
            <a:avLst/>
          </a:prstGeom>
          <a:noFill/>
          <a:ln w="50800">
            <a:solidFill>
              <a:srgbClr val="0000FF"/>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590" name="Line 166"/>
          <p:cNvSpPr>
            <a:spLocks noChangeShapeType="1"/>
          </p:cNvSpPr>
          <p:nvPr/>
        </p:nvSpPr>
        <p:spPr bwMode="auto">
          <a:xfrm flipH="1">
            <a:off x="3956050" y="59975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974" name="Rectangle 167"/>
          <p:cNvSpPr>
            <a:spLocks noChangeArrowheads="1"/>
          </p:cNvSpPr>
          <p:nvPr/>
        </p:nvSpPr>
        <p:spPr bwMode="auto">
          <a:xfrm>
            <a:off x="3871913" y="60912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16</a:t>
            </a:r>
            <a:endParaRPr lang="zh-CN" altLang="en-US" sz="1400" b="1">
              <a:latin typeface="Times New Roman" panose="02020603050405020304" pitchFamily="18" charset="0"/>
              <a:ea typeface="华文新魏" panose="02010800040101010101" pitchFamily="2" charset="-122"/>
            </a:endParaRPr>
          </a:p>
        </p:txBody>
      </p:sp>
      <p:sp>
        <p:nvSpPr>
          <p:cNvPr id="999592" name="Rectangle 168"/>
          <p:cNvSpPr>
            <a:spLocks noChangeArrowheads="1"/>
          </p:cNvSpPr>
          <p:nvPr/>
        </p:nvSpPr>
        <p:spPr bwMode="auto">
          <a:xfrm>
            <a:off x="3414713" y="6015038"/>
            <a:ext cx="550862" cy="304800"/>
          </a:xfrm>
          <a:prstGeom prst="rect">
            <a:avLst/>
          </a:prstGeom>
          <a:noFill/>
          <a:ln>
            <a:noFill/>
          </a:ln>
          <a:effectLst/>
        </p:spPr>
        <p:txBody>
          <a:bodyPr wrap="none" lIns="90488" tIns="44450" rIns="90488" bIns="44450">
            <a:spAutoFit/>
          </a:bodyPr>
          <a:lstStyle/>
          <a:p>
            <a:pPr>
              <a:defRPr/>
            </a:pPr>
            <a:r>
              <a:rPr lang="en-US" altLang="zh-CN" sz="1400" b="1">
                <a:latin typeface="+mn-lt"/>
                <a:ea typeface="+mn-ea"/>
              </a:rPr>
              <a:t>Imm</a:t>
            </a:r>
            <a:endParaRPr lang="en-US" altLang="zh-CN" sz="1400" b="1">
              <a:latin typeface="+mn-lt"/>
              <a:ea typeface="+mn-ea"/>
            </a:endParaRPr>
          </a:p>
        </p:txBody>
      </p:sp>
      <p:sp>
        <p:nvSpPr>
          <p:cNvPr id="999593" name="Line 169"/>
          <p:cNvSpPr>
            <a:spLocks noChangeShapeType="1"/>
          </p:cNvSpPr>
          <p:nvPr/>
        </p:nvSpPr>
        <p:spPr bwMode="auto">
          <a:xfrm flipH="1">
            <a:off x="5156200" y="6067425"/>
            <a:ext cx="812800" cy="0"/>
          </a:xfrm>
          <a:prstGeom prst="lin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sp>
        <p:nvSpPr>
          <p:cNvPr id="999594" name="Line 170"/>
          <p:cNvSpPr>
            <a:spLocks noChangeShapeType="1"/>
          </p:cNvSpPr>
          <p:nvPr/>
        </p:nvSpPr>
        <p:spPr bwMode="auto">
          <a:xfrm flipH="1">
            <a:off x="5505450" y="5997575"/>
            <a:ext cx="109538"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8978" name="Rectangle 171"/>
          <p:cNvSpPr>
            <a:spLocks noChangeArrowheads="1"/>
          </p:cNvSpPr>
          <p:nvPr/>
        </p:nvSpPr>
        <p:spPr bwMode="auto">
          <a:xfrm>
            <a:off x="5345113" y="60912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grpSp>
        <p:nvGrpSpPr>
          <p:cNvPr id="78979" name="Group 172"/>
          <p:cNvGrpSpPr/>
          <p:nvPr/>
        </p:nvGrpSpPr>
        <p:grpSpPr bwMode="auto">
          <a:xfrm>
            <a:off x="5689600" y="5000625"/>
            <a:ext cx="569913" cy="336550"/>
            <a:chOff x="3584" y="3024"/>
            <a:chExt cx="359" cy="212"/>
          </a:xfrm>
        </p:grpSpPr>
        <p:sp>
          <p:nvSpPr>
            <p:cNvPr id="999597" name="Rectangle 173"/>
            <p:cNvSpPr>
              <a:spLocks noChangeArrowheads="1"/>
            </p:cNvSpPr>
            <p:nvPr/>
          </p:nvSpPr>
          <p:spPr bwMode="auto">
            <a:xfrm>
              <a:off x="3608" y="3032"/>
              <a:ext cx="320" cy="176"/>
            </a:xfrm>
            <a:prstGeom prst="rect">
              <a:avLst/>
            </a:prstGeom>
            <a:noFill/>
            <a:ln w="25400">
              <a:solidFill>
                <a:schemeClr val="tx1"/>
              </a:solidFill>
              <a:miter lim="800000"/>
            </a:ln>
            <a:effectLst/>
          </p:spPr>
          <p:txBody>
            <a:bodyPr wrap="none" anchor="ctr"/>
            <a:lstStyle/>
            <a:p>
              <a:pPr eaLnBrk="1" hangingPunct="1">
                <a:defRPr/>
              </a:pPr>
              <a:endParaRPr lang="zh-CN" altLang="en-US" b="1">
                <a:latin typeface="+mn-lt"/>
                <a:ea typeface="+mn-ea"/>
              </a:endParaRPr>
            </a:p>
          </p:txBody>
        </p:sp>
        <p:sp>
          <p:nvSpPr>
            <p:cNvPr id="79055" name="Rectangle 174"/>
            <p:cNvSpPr>
              <a:spLocks noChangeArrowheads="1"/>
            </p:cNvSpPr>
            <p:nvPr/>
          </p:nvSpPr>
          <p:spPr bwMode="auto">
            <a:xfrm>
              <a:off x="3584" y="3024"/>
              <a:ext cx="3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0000FF"/>
                  </a:solidFill>
                  <a:latin typeface="Times New Roman" panose="02020603050405020304" pitchFamily="18" charset="0"/>
                  <a:ea typeface="华文新魏" panose="02010800040101010101" pitchFamily="2" charset="-122"/>
                </a:rPr>
                <a:t>&lt;&lt; 2</a:t>
              </a:r>
              <a:endParaRPr lang="zh-CN" altLang="en-US" sz="1600" b="1">
                <a:solidFill>
                  <a:srgbClr val="0000FF"/>
                </a:solidFill>
                <a:latin typeface="Times New Roman" panose="02020603050405020304" pitchFamily="18" charset="0"/>
                <a:ea typeface="华文新魏" panose="02010800040101010101" pitchFamily="2" charset="-122"/>
              </a:endParaRPr>
            </a:p>
          </p:txBody>
        </p:sp>
      </p:grpSp>
      <p:sp>
        <p:nvSpPr>
          <p:cNvPr id="999599" name="Line 175"/>
          <p:cNvSpPr>
            <a:spLocks noChangeShapeType="1"/>
          </p:cNvSpPr>
          <p:nvPr/>
        </p:nvSpPr>
        <p:spPr bwMode="auto">
          <a:xfrm flipH="1">
            <a:off x="6083300" y="4772025"/>
            <a:ext cx="9398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600" name="Line 176"/>
          <p:cNvSpPr>
            <a:spLocks noChangeShapeType="1"/>
          </p:cNvSpPr>
          <p:nvPr/>
        </p:nvSpPr>
        <p:spPr bwMode="auto">
          <a:xfrm>
            <a:off x="6096000" y="4784725"/>
            <a:ext cx="0" cy="2032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01" name="Line 177"/>
          <p:cNvSpPr>
            <a:spLocks noChangeShapeType="1"/>
          </p:cNvSpPr>
          <p:nvPr/>
        </p:nvSpPr>
        <p:spPr bwMode="auto">
          <a:xfrm flipV="1">
            <a:off x="5943600" y="5292725"/>
            <a:ext cx="0" cy="787400"/>
          </a:xfrm>
          <a:prstGeom prst="line">
            <a:avLst/>
          </a:prstGeom>
          <a:noFill/>
          <a:ln w="25400">
            <a:solidFill>
              <a:schemeClr val="tx1"/>
            </a:solidFill>
            <a:round/>
            <a:tailEnd type="triangle" w="med" len="med"/>
          </a:ln>
          <a:effectLst/>
        </p:spPr>
        <p:txBody>
          <a:bodyPr wrap="none" anchor="ctr"/>
          <a:lstStyle/>
          <a:p>
            <a:pPr eaLnBrk="1" hangingPunct="1">
              <a:defRPr/>
            </a:pPr>
            <a:endParaRPr lang="zh-CN" altLang="en-US" b="1">
              <a:latin typeface="+mn-lt"/>
              <a:ea typeface="+mn-ea"/>
            </a:endParaRPr>
          </a:p>
        </p:txBody>
      </p:sp>
      <p:sp>
        <p:nvSpPr>
          <p:cNvPr id="999602" name="Line 178"/>
          <p:cNvSpPr>
            <a:spLocks noChangeShapeType="1"/>
          </p:cNvSpPr>
          <p:nvPr/>
        </p:nvSpPr>
        <p:spPr bwMode="auto">
          <a:xfrm flipH="1">
            <a:off x="6527800" y="5076825"/>
            <a:ext cx="508000" cy="0"/>
          </a:xfrm>
          <a:prstGeom prst="line">
            <a:avLst/>
          </a:prstGeom>
          <a:noFill/>
          <a:ln w="50800">
            <a:solidFill>
              <a:srgbClr val="0000FF"/>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603" name="Line 179"/>
          <p:cNvSpPr>
            <a:spLocks noChangeShapeType="1"/>
          </p:cNvSpPr>
          <p:nvPr/>
        </p:nvSpPr>
        <p:spPr bwMode="auto">
          <a:xfrm flipH="1">
            <a:off x="6540500" y="5102225"/>
            <a:ext cx="12700" cy="977900"/>
          </a:xfrm>
          <a:prstGeom prst="lin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sp>
        <p:nvSpPr>
          <p:cNvPr id="999604" name="Line 180"/>
          <p:cNvSpPr>
            <a:spLocks noChangeShapeType="1"/>
          </p:cNvSpPr>
          <p:nvPr/>
        </p:nvSpPr>
        <p:spPr bwMode="auto">
          <a:xfrm>
            <a:off x="5969000" y="6067425"/>
            <a:ext cx="558800" cy="0"/>
          </a:xfrm>
          <a:prstGeom prst="lin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sp>
        <p:nvSpPr>
          <p:cNvPr id="999605" name="Line 181"/>
          <p:cNvSpPr>
            <a:spLocks noChangeShapeType="1"/>
          </p:cNvSpPr>
          <p:nvPr/>
        </p:nvSpPr>
        <p:spPr bwMode="auto">
          <a:xfrm flipH="1">
            <a:off x="6311900" y="4467225"/>
            <a:ext cx="711200"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606" name="Rectangle 182"/>
          <p:cNvSpPr>
            <a:spLocks noChangeArrowheads="1"/>
          </p:cNvSpPr>
          <p:nvPr/>
        </p:nvSpPr>
        <p:spPr bwMode="auto">
          <a:xfrm>
            <a:off x="6705600" y="6408738"/>
            <a:ext cx="1468438" cy="366712"/>
          </a:xfrm>
          <a:prstGeom prst="rect">
            <a:avLst/>
          </a:prstGeom>
          <a:noFill/>
          <a:ln>
            <a:noFill/>
          </a:ln>
          <a:effectLst/>
        </p:spPr>
        <p:txBody>
          <a:bodyPr wrap="none" lIns="90488" tIns="44450" rIns="90488" bIns="44450">
            <a:spAutoFit/>
          </a:bodyPr>
          <a:lstStyle/>
          <a:p>
            <a:pPr>
              <a:defRPr/>
            </a:pPr>
            <a:r>
              <a:rPr lang="en-US" altLang="zh-CN" b="1" u="sng">
                <a:solidFill>
                  <a:schemeClr val="accent2"/>
                </a:solidFill>
                <a:latin typeface="+mn-lt"/>
                <a:ea typeface="+mn-ea"/>
              </a:rPr>
              <a:t>ALUSelB=11</a:t>
            </a:r>
            <a:endParaRPr lang="en-US" altLang="zh-CN" b="1" u="sng">
              <a:solidFill>
                <a:schemeClr val="accent2"/>
              </a:solidFill>
              <a:latin typeface="+mn-lt"/>
              <a:ea typeface="+mn-ea"/>
            </a:endParaRPr>
          </a:p>
        </p:txBody>
      </p:sp>
      <p:sp>
        <p:nvSpPr>
          <p:cNvPr id="999607" name="Line 183"/>
          <p:cNvSpPr>
            <a:spLocks noChangeShapeType="1"/>
          </p:cNvSpPr>
          <p:nvPr/>
        </p:nvSpPr>
        <p:spPr bwMode="auto">
          <a:xfrm>
            <a:off x="8763000" y="4175125"/>
            <a:ext cx="0" cy="15748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08" name="Line 184"/>
          <p:cNvSpPr>
            <a:spLocks noChangeShapeType="1"/>
          </p:cNvSpPr>
          <p:nvPr/>
        </p:nvSpPr>
        <p:spPr bwMode="auto">
          <a:xfrm>
            <a:off x="7531100" y="2346325"/>
            <a:ext cx="0" cy="890588"/>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09" name="Line 185"/>
          <p:cNvSpPr>
            <a:spLocks noChangeShapeType="1"/>
          </p:cNvSpPr>
          <p:nvPr/>
        </p:nvSpPr>
        <p:spPr bwMode="auto">
          <a:xfrm flipH="1">
            <a:off x="7289800" y="2346325"/>
            <a:ext cx="254000" cy="5715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10" name="Line 186"/>
          <p:cNvSpPr>
            <a:spLocks noChangeShapeType="1"/>
          </p:cNvSpPr>
          <p:nvPr/>
        </p:nvSpPr>
        <p:spPr bwMode="auto">
          <a:xfrm flipH="1" flipV="1">
            <a:off x="7289800" y="3125788"/>
            <a:ext cx="254000" cy="136525"/>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11" name="Line 187"/>
          <p:cNvSpPr>
            <a:spLocks noChangeShapeType="1"/>
          </p:cNvSpPr>
          <p:nvPr/>
        </p:nvSpPr>
        <p:spPr bwMode="auto">
          <a:xfrm>
            <a:off x="7302500" y="2428875"/>
            <a:ext cx="0" cy="6858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12" name="Rectangle 188"/>
          <p:cNvSpPr>
            <a:spLocks noChangeArrowheads="1"/>
          </p:cNvSpPr>
          <p:nvPr/>
        </p:nvSpPr>
        <p:spPr bwMode="auto">
          <a:xfrm rot="5400000">
            <a:off x="7124700" y="2636838"/>
            <a:ext cx="593725" cy="336550"/>
          </a:xfrm>
          <a:prstGeom prst="rect">
            <a:avLst/>
          </a:prstGeom>
          <a:noFill/>
          <a:ln>
            <a:noFill/>
          </a:ln>
          <a:effectLst/>
        </p:spPr>
        <p:txBody>
          <a:bodyPr wrap="none" lIns="90488" tIns="44450" rIns="90488" bIns="44450">
            <a:spAutoFit/>
          </a:bodyPr>
          <a:lstStyle/>
          <a:p>
            <a:pPr>
              <a:defRPr/>
            </a:pPr>
            <a:r>
              <a:rPr lang="en-US" altLang="zh-CN" sz="1600" b="1">
                <a:solidFill>
                  <a:srgbClr val="0000FF"/>
                </a:solidFill>
                <a:latin typeface="+mn-lt"/>
                <a:ea typeface="+mn-ea"/>
              </a:rPr>
              <a:t>Mux</a:t>
            </a:r>
            <a:endParaRPr lang="en-US" altLang="zh-CN" sz="1600" b="1">
              <a:solidFill>
                <a:srgbClr val="0000FF"/>
              </a:solidFill>
              <a:latin typeface="+mn-lt"/>
              <a:ea typeface="+mn-ea"/>
            </a:endParaRPr>
          </a:p>
        </p:txBody>
      </p:sp>
      <p:sp>
        <p:nvSpPr>
          <p:cNvPr id="78994" name="Rectangle 189"/>
          <p:cNvSpPr>
            <a:spLocks noChangeArrowheads="1"/>
          </p:cNvSpPr>
          <p:nvPr/>
        </p:nvSpPr>
        <p:spPr bwMode="auto">
          <a:xfrm flipH="1">
            <a:off x="7300913" y="23653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1</a:t>
            </a:r>
            <a:endParaRPr lang="zh-CN" altLang="en-US" sz="1400"/>
          </a:p>
        </p:txBody>
      </p:sp>
      <p:sp>
        <p:nvSpPr>
          <p:cNvPr id="78995" name="Rectangle 190"/>
          <p:cNvSpPr>
            <a:spLocks noChangeArrowheads="1"/>
          </p:cNvSpPr>
          <p:nvPr/>
        </p:nvSpPr>
        <p:spPr bwMode="auto">
          <a:xfrm flipH="1">
            <a:off x="7300913" y="299085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0</a:t>
            </a:r>
            <a:endParaRPr lang="zh-CN" altLang="en-US" sz="1400"/>
          </a:p>
        </p:txBody>
      </p:sp>
      <p:grpSp>
        <p:nvGrpSpPr>
          <p:cNvPr id="78996" name="Group 191"/>
          <p:cNvGrpSpPr/>
          <p:nvPr/>
        </p:nvGrpSpPr>
        <p:grpSpPr bwMode="auto">
          <a:xfrm>
            <a:off x="8215313" y="2333625"/>
            <a:ext cx="768350" cy="333375"/>
            <a:chOff x="5175" y="1344"/>
            <a:chExt cx="484" cy="210"/>
          </a:xfrm>
        </p:grpSpPr>
        <p:sp>
          <p:nvSpPr>
            <p:cNvPr id="999616" name="Rectangle 192"/>
            <p:cNvSpPr>
              <a:spLocks noChangeArrowheads="1"/>
            </p:cNvSpPr>
            <p:nvPr/>
          </p:nvSpPr>
          <p:spPr bwMode="auto">
            <a:xfrm>
              <a:off x="5192" y="1352"/>
              <a:ext cx="416" cy="176"/>
            </a:xfrm>
            <a:prstGeom prst="rect">
              <a:avLst/>
            </a:prstGeom>
            <a:noFill/>
            <a:ln w="25400">
              <a:solidFill>
                <a:schemeClr val="tx1"/>
              </a:solidFill>
              <a:miter lim="800000"/>
            </a:ln>
            <a:effectLst/>
          </p:spPr>
          <p:txBody>
            <a:bodyPr wrap="none" anchor="ctr"/>
            <a:lstStyle/>
            <a:p>
              <a:pPr eaLnBrk="1" hangingPunct="1">
                <a:defRPr/>
              </a:pPr>
              <a:endParaRPr lang="zh-CN" altLang="en-US" b="1">
                <a:latin typeface="+mn-lt"/>
                <a:ea typeface="+mn-ea"/>
              </a:endParaRPr>
            </a:p>
          </p:txBody>
        </p:sp>
        <p:sp>
          <p:nvSpPr>
            <p:cNvPr id="999617" name="Rectangle 193"/>
            <p:cNvSpPr>
              <a:spLocks noChangeArrowheads="1"/>
            </p:cNvSpPr>
            <p:nvPr/>
          </p:nvSpPr>
          <p:spPr bwMode="auto">
            <a:xfrm>
              <a:off x="5175" y="1344"/>
              <a:ext cx="484" cy="210"/>
            </a:xfrm>
            <a:prstGeom prst="rect">
              <a:avLst/>
            </a:prstGeom>
            <a:noFill/>
            <a:ln>
              <a:noFill/>
            </a:ln>
            <a:effectLst/>
          </p:spPr>
          <p:txBody>
            <a:bodyPr wrap="none" lIns="90488" tIns="44450" rIns="90488" bIns="44450">
              <a:spAutoFit/>
            </a:bodyPr>
            <a:lstStyle/>
            <a:p>
              <a:pPr>
                <a:defRPr/>
              </a:pPr>
              <a:r>
                <a:rPr lang="en-US" altLang="zh-CN" sz="1600" b="1" dirty="0">
                  <a:solidFill>
                    <a:srgbClr val="0000FF"/>
                  </a:solidFill>
                  <a:latin typeface="+mn-lt"/>
                  <a:ea typeface="+mn-ea"/>
                </a:rPr>
                <a:t>Target</a:t>
              </a:r>
              <a:endParaRPr lang="en-US" altLang="zh-CN" sz="1600" b="1" dirty="0">
                <a:solidFill>
                  <a:srgbClr val="0000FF"/>
                </a:solidFill>
                <a:latin typeface="+mn-lt"/>
                <a:ea typeface="+mn-ea"/>
              </a:endParaRPr>
            </a:p>
          </p:txBody>
        </p:sp>
      </p:grpSp>
      <p:sp>
        <p:nvSpPr>
          <p:cNvPr id="999618" name="Oval 194"/>
          <p:cNvSpPr>
            <a:spLocks noChangeArrowheads="1"/>
          </p:cNvSpPr>
          <p:nvPr/>
        </p:nvSpPr>
        <p:spPr bwMode="auto">
          <a:xfrm>
            <a:off x="393700" y="2651125"/>
            <a:ext cx="127000" cy="127000"/>
          </a:xfrm>
          <a:prstGeom prst="ellips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19" name="Line 195"/>
          <p:cNvSpPr>
            <a:spLocks noChangeShapeType="1"/>
          </p:cNvSpPr>
          <p:nvPr/>
        </p:nvSpPr>
        <p:spPr bwMode="auto">
          <a:xfrm flipV="1">
            <a:off x="7467600" y="2016125"/>
            <a:ext cx="0" cy="3302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620" name="Line 196"/>
          <p:cNvSpPr>
            <a:spLocks noChangeShapeType="1"/>
          </p:cNvSpPr>
          <p:nvPr/>
        </p:nvSpPr>
        <p:spPr bwMode="auto">
          <a:xfrm flipV="1">
            <a:off x="8763000" y="2016125"/>
            <a:ext cx="0" cy="1778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21" name="Oval 197"/>
          <p:cNvSpPr>
            <a:spLocks noChangeArrowheads="1"/>
          </p:cNvSpPr>
          <p:nvPr/>
        </p:nvSpPr>
        <p:spPr bwMode="auto">
          <a:xfrm>
            <a:off x="8699500" y="2193925"/>
            <a:ext cx="127000" cy="127000"/>
          </a:xfrm>
          <a:prstGeom prst="ellips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22" name="Line 198"/>
          <p:cNvSpPr>
            <a:spLocks noChangeShapeType="1"/>
          </p:cNvSpPr>
          <p:nvPr/>
        </p:nvSpPr>
        <p:spPr bwMode="auto">
          <a:xfrm flipV="1">
            <a:off x="8458200" y="2016125"/>
            <a:ext cx="0" cy="3302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grpSp>
        <p:nvGrpSpPr>
          <p:cNvPr id="79002" name="Group 199"/>
          <p:cNvGrpSpPr/>
          <p:nvPr/>
        </p:nvGrpSpPr>
        <p:grpSpPr bwMode="auto">
          <a:xfrm>
            <a:off x="7556500" y="2416175"/>
            <a:ext cx="641350" cy="398463"/>
            <a:chOff x="4760" y="1396"/>
            <a:chExt cx="404" cy="251"/>
          </a:xfrm>
        </p:grpSpPr>
        <p:sp>
          <p:nvSpPr>
            <p:cNvPr id="999624" name="Line 200"/>
            <p:cNvSpPr>
              <a:spLocks noChangeShapeType="1"/>
            </p:cNvSpPr>
            <p:nvPr/>
          </p:nvSpPr>
          <p:spPr bwMode="auto">
            <a:xfrm>
              <a:off x="4760" y="1440"/>
              <a:ext cx="404" cy="0"/>
            </a:xfrm>
            <a:prstGeom prst="line">
              <a:avLst/>
            </a:prstGeom>
            <a:noFill/>
            <a:ln w="25400">
              <a:solidFill>
                <a:schemeClr val="tx1"/>
              </a:solidFill>
              <a:round/>
              <a:headEnd type="triangle" w="med" len="med"/>
            </a:ln>
            <a:effectLst/>
          </p:spPr>
          <p:txBody>
            <a:bodyPr wrap="none" anchor="ctr"/>
            <a:lstStyle/>
            <a:p>
              <a:pPr eaLnBrk="1" hangingPunct="1">
                <a:defRPr/>
              </a:pPr>
              <a:endParaRPr lang="zh-CN" altLang="en-US" b="1">
                <a:latin typeface="+mn-lt"/>
                <a:ea typeface="+mn-ea"/>
              </a:endParaRPr>
            </a:p>
          </p:txBody>
        </p:sp>
        <p:sp>
          <p:nvSpPr>
            <p:cNvPr id="999625" name="Line 201"/>
            <p:cNvSpPr>
              <a:spLocks noChangeShapeType="1"/>
            </p:cNvSpPr>
            <p:nvPr/>
          </p:nvSpPr>
          <p:spPr bwMode="auto">
            <a:xfrm>
              <a:off x="5056" y="1396"/>
              <a:ext cx="52" cy="88"/>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9051" name="Rectangle 202"/>
            <p:cNvSpPr>
              <a:spLocks noChangeArrowheads="1"/>
            </p:cNvSpPr>
            <p:nvPr/>
          </p:nvSpPr>
          <p:spPr bwMode="auto">
            <a:xfrm flipH="1">
              <a:off x="4915" y="1455"/>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grpSp>
      <p:sp>
        <p:nvSpPr>
          <p:cNvPr id="999627" name="Line 203"/>
          <p:cNvSpPr>
            <a:spLocks noChangeShapeType="1"/>
          </p:cNvSpPr>
          <p:nvPr/>
        </p:nvSpPr>
        <p:spPr bwMode="auto">
          <a:xfrm flipV="1">
            <a:off x="8458200" y="3387725"/>
            <a:ext cx="0" cy="558800"/>
          </a:xfrm>
          <a:prstGeom prst="line">
            <a:avLst/>
          </a:prstGeom>
          <a:noFill/>
          <a:ln w="25400">
            <a:solidFill>
              <a:schemeClr val="tx1"/>
            </a:solidFill>
            <a:round/>
            <a:tailEnd type="triangle" w="med" len="med"/>
          </a:ln>
          <a:effectLst/>
        </p:spPr>
        <p:txBody>
          <a:bodyPr wrap="none" anchor="ctr"/>
          <a:lstStyle/>
          <a:p>
            <a:pPr eaLnBrk="1" hangingPunct="1">
              <a:defRPr/>
            </a:pPr>
            <a:endParaRPr lang="zh-CN" altLang="en-US" b="1">
              <a:latin typeface="+mn-lt"/>
              <a:ea typeface="+mn-ea"/>
            </a:endParaRPr>
          </a:p>
        </p:txBody>
      </p:sp>
      <p:sp>
        <p:nvSpPr>
          <p:cNvPr id="999628" name="Line 204"/>
          <p:cNvSpPr>
            <a:spLocks noChangeShapeType="1"/>
          </p:cNvSpPr>
          <p:nvPr/>
        </p:nvSpPr>
        <p:spPr bwMode="auto">
          <a:xfrm flipH="1">
            <a:off x="8216900" y="3933825"/>
            <a:ext cx="254000"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29" name="Rectangle 205"/>
          <p:cNvSpPr>
            <a:spLocks noChangeArrowheads="1"/>
          </p:cNvSpPr>
          <p:nvPr/>
        </p:nvSpPr>
        <p:spPr bwMode="auto">
          <a:xfrm>
            <a:off x="8123238" y="3113088"/>
            <a:ext cx="598487" cy="333375"/>
          </a:xfrm>
          <a:prstGeom prst="rect">
            <a:avLst/>
          </a:prstGeom>
          <a:noFill/>
          <a:ln>
            <a:noFill/>
          </a:ln>
          <a:effectLst/>
        </p:spPr>
        <p:txBody>
          <a:bodyPr wrap="none" lIns="90488" tIns="44450" rIns="90488" bIns="44450">
            <a:spAutoFit/>
          </a:bodyPr>
          <a:lstStyle/>
          <a:p>
            <a:pPr>
              <a:defRPr/>
            </a:pPr>
            <a:r>
              <a:rPr lang="en-US" altLang="zh-CN" sz="1600" b="1" dirty="0">
                <a:solidFill>
                  <a:srgbClr val="FF0000"/>
                </a:solidFill>
                <a:latin typeface="+mn-lt"/>
                <a:ea typeface="+mn-ea"/>
              </a:rPr>
              <a:t>Zero</a:t>
            </a:r>
            <a:endParaRPr lang="en-US" altLang="zh-CN" sz="1600" b="1" dirty="0">
              <a:solidFill>
                <a:srgbClr val="FF0000"/>
              </a:solidFill>
              <a:latin typeface="+mn-lt"/>
              <a:ea typeface="+mn-ea"/>
            </a:endParaRPr>
          </a:p>
        </p:txBody>
      </p:sp>
      <p:sp>
        <p:nvSpPr>
          <p:cNvPr id="999630" name="Line 206"/>
          <p:cNvSpPr>
            <a:spLocks noChangeShapeType="1"/>
          </p:cNvSpPr>
          <p:nvPr/>
        </p:nvSpPr>
        <p:spPr bwMode="auto">
          <a:xfrm flipH="1">
            <a:off x="7531100" y="3095625"/>
            <a:ext cx="1244600" cy="0"/>
          </a:xfrm>
          <a:prstGeom prst="line">
            <a:avLst/>
          </a:prstGeom>
          <a:noFill/>
          <a:ln w="25400">
            <a:solidFill>
              <a:schemeClr val="tx1"/>
            </a:solidFill>
            <a:round/>
            <a:tailEnd type="triangle" w="med" len="med"/>
          </a:ln>
          <a:effectLst/>
        </p:spPr>
        <p:txBody>
          <a:bodyPr wrap="none" anchor="ctr"/>
          <a:lstStyle/>
          <a:p>
            <a:pPr eaLnBrk="1" hangingPunct="1">
              <a:defRPr/>
            </a:pPr>
            <a:endParaRPr lang="zh-CN" altLang="en-US" b="1">
              <a:latin typeface="+mn-lt"/>
              <a:ea typeface="+mn-ea"/>
            </a:endParaRPr>
          </a:p>
        </p:txBody>
      </p:sp>
      <p:sp>
        <p:nvSpPr>
          <p:cNvPr id="999631" name="Line 207"/>
          <p:cNvSpPr>
            <a:spLocks noChangeShapeType="1"/>
          </p:cNvSpPr>
          <p:nvPr/>
        </p:nvSpPr>
        <p:spPr bwMode="auto">
          <a:xfrm>
            <a:off x="1460500" y="2105025"/>
            <a:ext cx="279400" cy="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632" name="Line 208"/>
          <p:cNvSpPr>
            <a:spLocks noChangeShapeType="1"/>
          </p:cNvSpPr>
          <p:nvPr/>
        </p:nvSpPr>
        <p:spPr bwMode="auto">
          <a:xfrm>
            <a:off x="1460500" y="2257425"/>
            <a:ext cx="965200"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33" name="Line 209"/>
          <p:cNvSpPr>
            <a:spLocks noChangeShapeType="1"/>
          </p:cNvSpPr>
          <p:nvPr/>
        </p:nvSpPr>
        <p:spPr bwMode="auto">
          <a:xfrm flipH="1">
            <a:off x="825500" y="2181225"/>
            <a:ext cx="254000"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grpSp>
        <p:nvGrpSpPr>
          <p:cNvPr id="79010" name="Group 210"/>
          <p:cNvGrpSpPr/>
          <p:nvPr/>
        </p:nvGrpSpPr>
        <p:grpSpPr bwMode="auto">
          <a:xfrm>
            <a:off x="1066800" y="2028825"/>
            <a:ext cx="381000" cy="306388"/>
            <a:chOff x="672" y="1152"/>
            <a:chExt cx="240" cy="193"/>
          </a:xfrm>
        </p:grpSpPr>
        <p:sp>
          <p:nvSpPr>
            <p:cNvPr id="999635" name="Arc 211"/>
            <p:cNvSpPr/>
            <p:nvPr/>
          </p:nvSpPr>
          <p:spPr bwMode="auto">
            <a:xfrm>
              <a:off x="681" y="1161"/>
              <a:ext cx="88" cy="88"/>
            </a:xfrm>
            <a:custGeom>
              <a:avLst/>
              <a:gdLst>
                <a:gd name="G0" fmla="+- 21600 0 0"/>
                <a:gd name="G1" fmla="+- 21599 0 0"/>
                <a:gd name="G2" fmla="+- 21600 0 0"/>
                <a:gd name="T0" fmla="*/ 0 w 21600"/>
                <a:gd name="T1" fmla="*/ 21599 h 21599"/>
                <a:gd name="T2" fmla="*/ 2135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close/>
                </a:path>
              </a:pathLst>
            </a:custGeom>
            <a:noFill/>
            <a:ln w="25400" cap="rnd">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36" name="Arc 212"/>
            <p:cNvSpPr/>
            <p:nvPr/>
          </p:nvSpPr>
          <p:spPr bwMode="auto">
            <a:xfrm rot="10800000">
              <a:off x="672" y="1257"/>
              <a:ext cx="89" cy="88"/>
            </a:xfrm>
            <a:custGeom>
              <a:avLst/>
              <a:gdLst>
                <a:gd name="G0" fmla="+- 245 0 0"/>
                <a:gd name="G1" fmla="+- 21600 0 0"/>
                <a:gd name="G2" fmla="+- 21600 0 0"/>
                <a:gd name="T0" fmla="*/ 0 w 21845"/>
                <a:gd name="T1" fmla="*/ 1 h 21600"/>
                <a:gd name="T2" fmla="*/ 21845 w 21845"/>
                <a:gd name="T3" fmla="*/ 21600 h 21600"/>
                <a:gd name="T4" fmla="*/ 245 w 21845"/>
                <a:gd name="T5" fmla="*/ 21600 h 21600"/>
              </a:gdLst>
              <a:ahLst/>
              <a:cxnLst>
                <a:cxn ang="0">
                  <a:pos x="T0" y="T1"/>
                </a:cxn>
                <a:cxn ang="0">
                  <a:pos x="T2" y="T3"/>
                </a:cxn>
                <a:cxn ang="0">
                  <a:pos x="T4" y="T5"/>
                </a:cxn>
              </a:cxnLst>
              <a:rect l="0" t="0" r="r" b="b"/>
              <a:pathLst>
                <a:path w="21845" h="21600" fill="none" extrusionOk="0">
                  <a:moveTo>
                    <a:pt x="0" y="1"/>
                  </a:moveTo>
                  <a:cubicBezTo>
                    <a:pt x="81" y="0"/>
                    <a:pt x="163" y="0"/>
                    <a:pt x="245" y="0"/>
                  </a:cubicBezTo>
                  <a:cubicBezTo>
                    <a:pt x="12174" y="0"/>
                    <a:pt x="21845" y="9670"/>
                    <a:pt x="21845" y="21600"/>
                  </a:cubicBezTo>
                </a:path>
                <a:path w="21845" h="21600" stroke="0" extrusionOk="0">
                  <a:moveTo>
                    <a:pt x="0" y="1"/>
                  </a:moveTo>
                  <a:cubicBezTo>
                    <a:pt x="81" y="0"/>
                    <a:pt x="163" y="0"/>
                    <a:pt x="245" y="0"/>
                  </a:cubicBezTo>
                  <a:cubicBezTo>
                    <a:pt x="12174" y="0"/>
                    <a:pt x="21845" y="9670"/>
                    <a:pt x="21845" y="21600"/>
                  </a:cubicBezTo>
                  <a:lnTo>
                    <a:pt x="245" y="21600"/>
                  </a:lnTo>
                  <a:close/>
                </a:path>
              </a:pathLst>
            </a:custGeom>
            <a:noFill/>
            <a:ln w="25400" cap="rnd">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37" name="Line 213"/>
            <p:cNvSpPr>
              <a:spLocks noChangeShapeType="1"/>
            </p:cNvSpPr>
            <p:nvPr/>
          </p:nvSpPr>
          <p:spPr bwMode="auto">
            <a:xfrm>
              <a:off x="776" y="1152"/>
              <a:ext cx="128"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38" name="Line 214"/>
            <p:cNvSpPr>
              <a:spLocks noChangeShapeType="1"/>
            </p:cNvSpPr>
            <p:nvPr/>
          </p:nvSpPr>
          <p:spPr bwMode="auto">
            <a:xfrm>
              <a:off x="776" y="1344"/>
              <a:ext cx="128" cy="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39" name="Line 215"/>
            <p:cNvSpPr>
              <a:spLocks noChangeShapeType="1"/>
            </p:cNvSpPr>
            <p:nvPr/>
          </p:nvSpPr>
          <p:spPr bwMode="auto">
            <a:xfrm>
              <a:off x="912" y="1160"/>
              <a:ext cx="0" cy="176"/>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grpSp>
      <p:sp>
        <p:nvSpPr>
          <p:cNvPr id="999640" name="Line 216"/>
          <p:cNvSpPr>
            <a:spLocks noChangeShapeType="1"/>
          </p:cNvSpPr>
          <p:nvPr/>
        </p:nvSpPr>
        <p:spPr bwMode="auto">
          <a:xfrm flipV="1">
            <a:off x="457200" y="2397125"/>
            <a:ext cx="0" cy="2540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41" name="Arc 217"/>
          <p:cNvSpPr/>
          <p:nvPr/>
        </p:nvSpPr>
        <p:spPr bwMode="auto">
          <a:xfrm rot="16200000">
            <a:off x="661988" y="2333625"/>
            <a:ext cx="330200" cy="2159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25400" cap="rnd">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42" name="Arc 218"/>
          <p:cNvSpPr/>
          <p:nvPr/>
        </p:nvSpPr>
        <p:spPr bwMode="auto">
          <a:xfrm rot="5400000">
            <a:off x="476250" y="2333625"/>
            <a:ext cx="330200" cy="2159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p:spPr>
        <p:txBody>
          <a:bodyPr wrap="none" anchor="ctr"/>
          <a:lstStyle/>
          <a:p>
            <a:pPr eaLnBrk="1" hangingPunct="1">
              <a:defRPr/>
            </a:pPr>
            <a:endParaRPr lang="zh-CN" altLang="en-US" b="1">
              <a:latin typeface="+mn-lt"/>
              <a:ea typeface="+mn-ea"/>
            </a:endParaRPr>
          </a:p>
        </p:txBody>
      </p:sp>
      <p:grpSp>
        <p:nvGrpSpPr>
          <p:cNvPr id="79014" name="Group 219"/>
          <p:cNvGrpSpPr/>
          <p:nvPr/>
        </p:nvGrpSpPr>
        <p:grpSpPr bwMode="auto">
          <a:xfrm>
            <a:off x="547688" y="2252663"/>
            <a:ext cx="373062" cy="101600"/>
            <a:chOff x="345" y="1293"/>
            <a:chExt cx="235" cy="64"/>
          </a:xfrm>
        </p:grpSpPr>
        <p:sp>
          <p:nvSpPr>
            <p:cNvPr id="999644" name="Arc 220"/>
            <p:cNvSpPr/>
            <p:nvPr/>
          </p:nvSpPr>
          <p:spPr bwMode="auto">
            <a:xfrm rot="16200000">
              <a:off x="381" y="1257"/>
              <a:ext cx="64" cy="136"/>
            </a:xfrm>
            <a:custGeom>
              <a:avLst/>
              <a:gdLst>
                <a:gd name="G0" fmla="+- 21600 0 0"/>
                <a:gd name="G1" fmla="+- 21597 0 0"/>
                <a:gd name="G2" fmla="+- 21600 0 0"/>
                <a:gd name="T0" fmla="*/ 0 w 21600"/>
                <a:gd name="T1" fmla="*/ 21597 h 21597"/>
                <a:gd name="T2" fmla="*/ 21263 w 21600"/>
                <a:gd name="T3" fmla="*/ 0 h 21597"/>
                <a:gd name="T4" fmla="*/ 21600 w 21600"/>
                <a:gd name="T5" fmla="*/ 21597 h 21597"/>
              </a:gdLst>
              <a:ahLst/>
              <a:cxnLst>
                <a:cxn ang="0">
                  <a:pos x="T0" y="T1"/>
                </a:cxn>
                <a:cxn ang="0">
                  <a:pos x="T2" y="T3"/>
                </a:cxn>
                <a:cxn ang="0">
                  <a:pos x="T4" y="T5"/>
                </a:cxn>
              </a:cxnLst>
              <a:rect l="0" t="0" r="r" b="b"/>
              <a:pathLst>
                <a:path w="21600" h="21597" fill="none" extrusionOk="0">
                  <a:moveTo>
                    <a:pt x="0" y="21596"/>
                  </a:moveTo>
                  <a:cubicBezTo>
                    <a:pt x="0" y="9799"/>
                    <a:pt x="9466" y="183"/>
                    <a:pt x="21262" y="-1"/>
                  </a:cubicBezTo>
                </a:path>
                <a:path w="21600" h="21597" stroke="0" extrusionOk="0">
                  <a:moveTo>
                    <a:pt x="0" y="21596"/>
                  </a:moveTo>
                  <a:cubicBezTo>
                    <a:pt x="0" y="9799"/>
                    <a:pt x="9466" y="183"/>
                    <a:pt x="21262" y="-1"/>
                  </a:cubicBezTo>
                  <a:lnTo>
                    <a:pt x="21600" y="21597"/>
                  </a:lnTo>
                  <a:close/>
                </a:path>
              </a:pathLst>
            </a:custGeom>
            <a:noFill/>
            <a:ln w="25400" cap="rnd">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45" name="Arc 221"/>
            <p:cNvSpPr/>
            <p:nvPr/>
          </p:nvSpPr>
          <p:spPr bwMode="auto">
            <a:xfrm rot="5400000">
              <a:off x="480" y="1257"/>
              <a:ext cx="64"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chemeClr val="tx1"/>
              </a:solidFill>
              <a:round/>
            </a:ln>
            <a:effectLst/>
          </p:spPr>
          <p:txBody>
            <a:bodyPr wrap="none" anchor="ctr"/>
            <a:lstStyle/>
            <a:p>
              <a:pPr eaLnBrk="1" hangingPunct="1">
                <a:defRPr/>
              </a:pPr>
              <a:endParaRPr lang="zh-CN" altLang="en-US" b="1">
                <a:latin typeface="+mn-lt"/>
                <a:ea typeface="+mn-ea"/>
              </a:endParaRPr>
            </a:p>
          </p:txBody>
        </p:sp>
      </p:grpSp>
      <p:sp>
        <p:nvSpPr>
          <p:cNvPr id="999646" name="Line 222"/>
          <p:cNvSpPr>
            <a:spLocks noChangeShapeType="1"/>
          </p:cNvSpPr>
          <p:nvPr/>
        </p:nvSpPr>
        <p:spPr bwMode="auto">
          <a:xfrm>
            <a:off x="762000" y="2651125"/>
            <a:ext cx="0" cy="1270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47" name="Line 223"/>
          <p:cNvSpPr>
            <a:spLocks noChangeShapeType="1"/>
          </p:cNvSpPr>
          <p:nvPr/>
        </p:nvSpPr>
        <p:spPr bwMode="auto">
          <a:xfrm flipV="1">
            <a:off x="609600" y="2092325"/>
            <a:ext cx="0" cy="2540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648" name="Line 224"/>
          <p:cNvSpPr>
            <a:spLocks noChangeShapeType="1"/>
          </p:cNvSpPr>
          <p:nvPr/>
        </p:nvSpPr>
        <p:spPr bwMode="auto">
          <a:xfrm flipV="1">
            <a:off x="838200" y="2168525"/>
            <a:ext cx="0" cy="177800"/>
          </a:xfrm>
          <a:prstGeom prst="line">
            <a:avLst/>
          </a:prstGeom>
          <a:noFill/>
          <a:ln w="254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999649" name="Rectangle 225"/>
          <p:cNvSpPr>
            <a:spLocks noChangeArrowheads="1"/>
          </p:cNvSpPr>
          <p:nvPr/>
        </p:nvSpPr>
        <p:spPr bwMode="auto">
          <a:xfrm>
            <a:off x="2408238" y="2046288"/>
            <a:ext cx="598487" cy="333375"/>
          </a:xfrm>
          <a:prstGeom prst="rect">
            <a:avLst/>
          </a:prstGeom>
          <a:noFill/>
          <a:ln>
            <a:noFill/>
          </a:ln>
          <a:effectLst/>
        </p:spPr>
        <p:txBody>
          <a:bodyPr wrap="none" lIns="90488" tIns="44450" rIns="90488" bIns="44450">
            <a:spAutoFit/>
          </a:bodyPr>
          <a:lstStyle/>
          <a:p>
            <a:pPr>
              <a:defRPr/>
            </a:pPr>
            <a:r>
              <a:rPr lang="en-US" altLang="zh-CN" sz="1600" b="1">
                <a:solidFill>
                  <a:srgbClr val="FF0000"/>
                </a:solidFill>
                <a:latin typeface="+mn-lt"/>
                <a:ea typeface="+mn-ea"/>
              </a:rPr>
              <a:t>Zero</a:t>
            </a:r>
            <a:endParaRPr lang="en-US" altLang="zh-CN" sz="1600" b="1">
              <a:solidFill>
                <a:srgbClr val="FF0000"/>
              </a:solidFill>
              <a:latin typeface="+mn-lt"/>
              <a:ea typeface="+mn-ea"/>
            </a:endParaRPr>
          </a:p>
        </p:txBody>
      </p:sp>
      <p:sp>
        <p:nvSpPr>
          <p:cNvPr id="999650" name="Rectangle 226"/>
          <p:cNvSpPr>
            <a:spLocks noChangeArrowheads="1"/>
          </p:cNvSpPr>
          <p:nvPr/>
        </p:nvSpPr>
        <p:spPr bwMode="auto">
          <a:xfrm>
            <a:off x="1739900" y="1766888"/>
            <a:ext cx="1662113" cy="366712"/>
          </a:xfrm>
          <a:prstGeom prst="rect">
            <a:avLst/>
          </a:prstGeom>
          <a:noFill/>
          <a:ln>
            <a:noFill/>
          </a:ln>
          <a:effectLst/>
        </p:spPr>
        <p:txBody>
          <a:bodyPr wrap="none" lIns="90488" tIns="44450" rIns="90488" bIns="44450">
            <a:spAutoFit/>
          </a:bodyPr>
          <a:lstStyle/>
          <a:p>
            <a:pPr>
              <a:defRPr/>
            </a:pPr>
            <a:r>
              <a:rPr lang="en-US" altLang="zh-CN" b="1" u="sng">
                <a:solidFill>
                  <a:schemeClr val="accent2"/>
                </a:solidFill>
                <a:latin typeface="+mn-lt"/>
                <a:ea typeface="+mn-ea"/>
              </a:rPr>
              <a:t>PCWrCond=0</a:t>
            </a:r>
            <a:endParaRPr lang="en-US" altLang="zh-CN" b="1" u="sng">
              <a:solidFill>
                <a:schemeClr val="accent2"/>
              </a:solidFill>
              <a:latin typeface="+mn-lt"/>
              <a:ea typeface="+mn-ea"/>
            </a:endParaRPr>
          </a:p>
        </p:txBody>
      </p:sp>
      <p:sp>
        <p:nvSpPr>
          <p:cNvPr id="999651" name="Rectangle 227"/>
          <p:cNvSpPr>
            <a:spLocks noChangeArrowheads="1"/>
          </p:cNvSpPr>
          <p:nvPr/>
        </p:nvSpPr>
        <p:spPr bwMode="auto">
          <a:xfrm>
            <a:off x="6443663" y="1893888"/>
            <a:ext cx="1066800" cy="366712"/>
          </a:xfrm>
          <a:prstGeom prst="rect">
            <a:avLst/>
          </a:prstGeom>
          <a:noFill/>
          <a:ln>
            <a:noFill/>
          </a:ln>
          <a:effectLst/>
        </p:spPr>
        <p:txBody>
          <a:bodyPr wrap="none" lIns="90488" tIns="44450" rIns="90488" bIns="44450">
            <a:spAutoFit/>
          </a:bodyPr>
          <a:lstStyle/>
          <a:p>
            <a:pPr>
              <a:defRPr/>
            </a:pPr>
            <a:r>
              <a:rPr lang="en-US" altLang="zh-CN" b="1" u="sng" dirty="0" err="1">
                <a:solidFill>
                  <a:schemeClr val="accent2"/>
                </a:solidFill>
                <a:latin typeface="+mn-lt"/>
                <a:ea typeface="+mn-ea"/>
              </a:rPr>
              <a:t>PCSrc</a:t>
            </a:r>
            <a:r>
              <a:rPr lang="en-US" altLang="zh-CN" b="1" u="sng" dirty="0">
                <a:solidFill>
                  <a:schemeClr val="accent2"/>
                </a:solidFill>
                <a:latin typeface="+mn-lt"/>
                <a:ea typeface="+mn-ea"/>
              </a:rPr>
              <a:t>=x</a:t>
            </a:r>
            <a:endParaRPr lang="en-US" altLang="zh-CN" b="1" u="sng" dirty="0">
              <a:solidFill>
                <a:schemeClr val="accent2"/>
              </a:solidFill>
              <a:latin typeface="+mn-lt"/>
              <a:ea typeface="+mn-ea"/>
            </a:endParaRPr>
          </a:p>
        </p:txBody>
      </p:sp>
      <p:sp>
        <p:nvSpPr>
          <p:cNvPr id="999652" name="Rectangle 228"/>
          <p:cNvSpPr>
            <a:spLocks noChangeArrowheads="1"/>
          </p:cNvSpPr>
          <p:nvPr/>
        </p:nvSpPr>
        <p:spPr bwMode="auto">
          <a:xfrm>
            <a:off x="7499350" y="1884363"/>
            <a:ext cx="1047750" cy="366712"/>
          </a:xfrm>
          <a:prstGeom prst="rect">
            <a:avLst/>
          </a:prstGeom>
          <a:noFill/>
          <a:ln>
            <a:noFill/>
          </a:ln>
          <a:effectLst/>
        </p:spPr>
        <p:txBody>
          <a:bodyPr wrap="none" lIns="90488" tIns="44450" rIns="90488" bIns="44450">
            <a:spAutoFit/>
          </a:bodyPr>
          <a:lstStyle/>
          <a:p>
            <a:pPr>
              <a:defRPr/>
            </a:pPr>
            <a:r>
              <a:rPr lang="en-US" altLang="zh-CN" b="1" u="sng">
                <a:solidFill>
                  <a:schemeClr val="accent2"/>
                </a:solidFill>
                <a:latin typeface="+mn-lt"/>
                <a:ea typeface="+mn-ea"/>
              </a:rPr>
              <a:t>BrWr=0</a:t>
            </a:r>
            <a:endParaRPr lang="en-US" altLang="zh-CN" b="1" u="sng">
              <a:solidFill>
                <a:schemeClr val="accent2"/>
              </a:solidFill>
              <a:latin typeface="+mn-lt"/>
              <a:ea typeface="+mn-ea"/>
            </a:endParaRPr>
          </a:p>
        </p:txBody>
      </p:sp>
      <p:sp>
        <p:nvSpPr>
          <p:cNvPr id="999653" name="Line 229"/>
          <p:cNvSpPr>
            <a:spLocks noChangeShapeType="1"/>
          </p:cNvSpPr>
          <p:nvPr/>
        </p:nvSpPr>
        <p:spPr bwMode="auto">
          <a:xfrm flipH="1">
            <a:off x="679450" y="4016375"/>
            <a:ext cx="88900" cy="139700"/>
          </a:xfrm>
          <a:prstGeom prst="line">
            <a:avLst/>
          </a:prstGeom>
          <a:noFill/>
          <a:ln w="127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79023" name="Rectangle 230"/>
          <p:cNvSpPr>
            <a:spLocks noChangeArrowheads="1"/>
          </p:cNvSpPr>
          <p:nvPr/>
        </p:nvSpPr>
        <p:spPr bwMode="auto">
          <a:xfrm>
            <a:off x="519113" y="38052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新魏" panose="02010800040101010101" pitchFamily="2" charset="-122"/>
              </a:rPr>
              <a:t>32</a:t>
            </a:r>
            <a:endParaRPr lang="zh-CN" altLang="en-US" sz="1400" b="1">
              <a:latin typeface="Times New Roman" panose="02020603050405020304" pitchFamily="18" charset="0"/>
              <a:ea typeface="华文新魏" panose="02010800040101010101" pitchFamily="2" charset="-122"/>
            </a:endParaRPr>
          </a:p>
        </p:txBody>
      </p:sp>
      <p:sp>
        <p:nvSpPr>
          <p:cNvPr id="999655" name="Line 231"/>
          <p:cNvSpPr>
            <a:spLocks noChangeShapeType="1"/>
          </p:cNvSpPr>
          <p:nvPr/>
        </p:nvSpPr>
        <p:spPr bwMode="auto">
          <a:xfrm>
            <a:off x="1219200" y="2651125"/>
            <a:ext cx="0" cy="736600"/>
          </a:xfrm>
          <a:prstGeom prst="line">
            <a:avLst/>
          </a:prstGeom>
          <a:noFill/>
          <a:ln w="25400">
            <a:solidFill>
              <a:schemeClr val="accent2"/>
            </a:solidFill>
            <a:round/>
          </a:ln>
          <a:effectLst/>
        </p:spPr>
        <p:txBody>
          <a:bodyPr wrap="none" anchor="ctr"/>
          <a:lstStyle/>
          <a:p>
            <a:pPr eaLnBrk="1" hangingPunct="1">
              <a:defRPr/>
            </a:pPr>
            <a:endParaRPr lang="zh-CN" altLang="en-US" b="1">
              <a:latin typeface="+mn-lt"/>
              <a:ea typeface="+mn-ea"/>
            </a:endParaRPr>
          </a:p>
        </p:txBody>
      </p:sp>
      <p:sp>
        <p:nvSpPr>
          <p:cNvPr id="999656" name="Rectangle 232"/>
          <p:cNvSpPr>
            <a:spLocks noChangeArrowheads="1"/>
          </p:cNvSpPr>
          <p:nvPr/>
        </p:nvSpPr>
        <p:spPr bwMode="auto">
          <a:xfrm>
            <a:off x="858838" y="2305050"/>
            <a:ext cx="904875" cy="366713"/>
          </a:xfrm>
          <a:prstGeom prst="rect">
            <a:avLst/>
          </a:prstGeom>
          <a:noFill/>
          <a:ln>
            <a:noFill/>
          </a:ln>
          <a:effectLst/>
        </p:spPr>
        <p:txBody>
          <a:bodyPr wrap="none" lIns="90488" tIns="44450" rIns="90488" bIns="44450">
            <a:spAutoFit/>
          </a:bodyPr>
          <a:lstStyle/>
          <a:p>
            <a:pPr>
              <a:defRPr/>
            </a:pPr>
            <a:r>
              <a:rPr lang="en-US" altLang="zh-CN" b="1" u="sng">
                <a:solidFill>
                  <a:schemeClr val="accent2"/>
                </a:solidFill>
                <a:latin typeface="+mn-lt"/>
                <a:ea typeface="+mn-ea"/>
              </a:rPr>
              <a:t>IorD=x</a:t>
            </a:r>
            <a:endParaRPr lang="en-US" altLang="zh-CN" b="1" u="sng">
              <a:solidFill>
                <a:schemeClr val="accent2"/>
              </a:solidFill>
              <a:latin typeface="+mn-lt"/>
              <a:ea typeface="+mn-ea"/>
            </a:endParaRPr>
          </a:p>
        </p:txBody>
      </p:sp>
      <p:sp>
        <p:nvSpPr>
          <p:cNvPr id="999657" name="Line 233"/>
          <p:cNvSpPr>
            <a:spLocks noChangeShapeType="1"/>
          </p:cNvSpPr>
          <p:nvPr/>
        </p:nvSpPr>
        <p:spPr bwMode="auto">
          <a:xfrm>
            <a:off x="4165600" y="4073525"/>
            <a:ext cx="266700" cy="228600"/>
          </a:xfrm>
          <a:prstGeom prst="lin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sp>
        <p:nvSpPr>
          <p:cNvPr id="999658" name="Line 234"/>
          <p:cNvSpPr>
            <a:spLocks noChangeShapeType="1"/>
          </p:cNvSpPr>
          <p:nvPr/>
        </p:nvSpPr>
        <p:spPr bwMode="auto">
          <a:xfrm flipV="1">
            <a:off x="6705600" y="3451225"/>
            <a:ext cx="203200" cy="419100"/>
          </a:xfrm>
          <a:prstGeom prst="lin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sp>
        <p:nvSpPr>
          <p:cNvPr id="999659" name="Line 235"/>
          <p:cNvSpPr>
            <a:spLocks noChangeShapeType="1"/>
          </p:cNvSpPr>
          <p:nvPr/>
        </p:nvSpPr>
        <p:spPr bwMode="auto">
          <a:xfrm flipV="1">
            <a:off x="7035800" y="4365625"/>
            <a:ext cx="254000" cy="736600"/>
          </a:xfrm>
          <a:prstGeom prst="lin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grpSp>
        <p:nvGrpSpPr>
          <p:cNvPr id="14" name="Group 238"/>
          <p:cNvGrpSpPr/>
          <p:nvPr/>
        </p:nvGrpSpPr>
        <p:grpSpPr bwMode="auto">
          <a:xfrm>
            <a:off x="5824538" y="292100"/>
            <a:ext cx="3089275" cy="1685925"/>
            <a:chOff x="2857" y="198"/>
            <a:chExt cx="1311" cy="847"/>
          </a:xfrm>
        </p:grpSpPr>
        <p:sp>
          <p:nvSpPr>
            <p:cNvPr id="79032" name="Oval 248"/>
            <p:cNvSpPr>
              <a:spLocks noChangeArrowheads="1"/>
            </p:cNvSpPr>
            <p:nvPr/>
          </p:nvSpPr>
          <p:spPr bwMode="auto">
            <a:xfrm>
              <a:off x="3256" y="204"/>
              <a:ext cx="896" cy="841"/>
            </a:xfrm>
            <a:prstGeom prst="ellipse">
              <a:avLst/>
            </a:prstGeom>
            <a:solidFill>
              <a:srgbClr val="FFFFFF"/>
            </a:solidFill>
            <a:ln w="50800">
              <a:solidFill>
                <a:srgbClr val="FF0000"/>
              </a:solidFill>
              <a:round/>
            </a:ln>
          </p:spPr>
          <p:txBody>
            <a:bodyPr wrap="none" anchor="ct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FontTx/>
                <a:buNone/>
              </a:pPr>
              <a:endParaRPr lang="zh-CN" altLang="en-US" sz="1800">
                <a:latin typeface="Arial" panose="020B0604020202020204" pitchFamily="34" charset="0"/>
                <a:ea typeface="宋体" panose="02010600030101010101" pitchFamily="2" charset="-122"/>
              </a:endParaRPr>
            </a:p>
          </p:txBody>
        </p:sp>
        <p:grpSp>
          <p:nvGrpSpPr>
            <p:cNvPr id="79033" name="Group 239"/>
            <p:cNvGrpSpPr/>
            <p:nvPr/>
          </p:nvGrpSpPr>
          <p:grpSpPr bwMode="auto">
            <a:xfrm>
              <a:off x="2857" y="198"/>
              <a:ext cx="1311" cy="841"/>
              <a:chOff x="2857" y="198"/>
              <a:chExt cx="1311" cy="841"/>
            </a:xfrm>
          </p:grpSpPr>
          <p:grpSp>
            <p:nvGrpSpPr>
              <p:cNvPr id="79034" name="Group 240"/>
              <p:cNvGrpSpPr/>
              <p:nvPr/>
            </p:nvGrpSpPr>
            <p:grpSpPr bwMode="auto">
              <a:xfrm>
                <a:off x="3272" y="198"/>
                <a:ext cx="896" cy="841"/>
                <a:chOff x="3272" y="198"/>
                <a:chExt cx="896" cy="841"/>
              </a:xfrm>
            </p:grpSpPr>
            <p:sp>
              <p:nvSpPr>
                <p:cNvPr id="79036" name="Rectangle 241"/>
                <p:cNvSpPr>
                  <a:spLocks noChangeArrowheads="1"/>
                </p:cNvSpPr>
                <p:nvPr/>
              </p:nvSpPr>
              <p:spPr bwMode="auto">
                <a:xfrm>
                  <a:off x="3399" y="303"/>
                  <a:ext cx="664"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70000"/>
                    </a:lnSpc>
                    <a:spcBef>
                      <a:spcPct val="0"/>
                    </a:spcBef>
                    <a:buFontTx/>
                    <a:buNone/>
                  </a:pPr>
                  <a:r>
                    <a:rPr lang="en-US" altLang="zh-CN" sz="1600">
                      <a:ea typeface="宋体" panose="02010600030101010101" pitchFamily="2" charset="-122"/>
                    </a:rPr>
                    <a:t>ALUOp=Or</a:t>
                  </a:r>
                  <a:endParaRPr lang="en-US" altLang="zh-CN" sz="1600">
                    <a:ea typeface="宋体" panose="02010600030101010101" pitchFamily="2" charset="-122"/>
                  </a:endParaRPr>
                </a:p>
              </p:txBody>
            </p:sp>
            <p:sp>
              <p:nvSpPr>
                <p:cNvPr id="79037" name="Oval 242"/>
                <p:cNvSpPr>
                  <a:spLocks noChangeArrowheads="1"/>
                </p:cNvSpPr>
                <p:nvPr/>
              </p:nvSpPr>
              <p:spPr bwMode="auto">
                <a:xfrm>
                  <a:off x="3272" y="198"/>
                  <a:ext cx="896" cy="841"/>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9038" name="Rectangle 243"/>
                <p:cNvSpPr>
                  <a:spLocks noChangeArrowheads="1"/>
                </p:cNvSpPr>
                <p:nvPr/>
              </p:nvSpPr>
              <p:spPr bwMode="auto">
                <a:xfrm>
                  <a:off x="3399" y="834"/>
                  <a:ext cx="74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70000"/>
                    </a:lnSpc>
                    <a:spcBef>
                      <a:spcPct val="0"/>
                    </a:spcBef>
                    <a:buFontTx/>
                    <a:buNone/>
                  </a:pPr>
                  <a:r>
                    <a:rPr lang="en-US" altLang="zh-CN" sz="1600">
                      <a:ea typeface="宋体" panose="02010600030101010101" pitchFamily="2" charset="-122"/>
                    </a:rPr>
                    <a:t>x: IorD, PCSrc</a:t>
                  </a:r>
                  <a:endParaRPr lang="en-US" altLang="zh-CN" sz="1600">
                    <a:ea typeface="宋体" panose="02010600030101010101" pitchFamily="2" charset="-122"/>
                  </a:endParaRPr>
                </a:p>
              </p:txBody>
            </p:sp>
            <p:sp>
              <p:nvSpPr>
                <p:cNvPr id="79039" name="Rectangle 244"/>
                <p:cNvSpPr>
                  <a:spLocks noChangeArrowheads="1"/>
                </p:cNvSpPr>
                <p:nvPr/>
              </p:nvSpPr>
              <p:spPr bwMode="auto">
                <a:xfrm>
                  <a:off x="3351" y="447"/>
                  <a:ext cx="653"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70000"/>
                    </a:lnSpc>
                    <a:spcBef>
                      <a:spcPct val="0"/>
                    </a:spcBef>
                    <a:buFontTx/>
                    <a:buNone/>
                  </a:pPr>
                  <a:r>
                    <a:rPr lang="zh-CN" altLang="en-US" sz="1600">
                      <a:ea typeface="宋体" panose="02010600030101010101" pitchFamily="2" charset="-122"/>
                    </a:rPr>
                    <a:t>1: </a:t>
                  </a:r>
                  <a:r>
                    <a:rPr lang="en-US" altLang="zh-CN" sz="1600">
                      <a:ea typeface="宋体" panose="02010600030101010101" pitchFamily="2" charset="-122"/>
                    </a:rPr>
                    <a:t>ALUSelA</a:t>
                  </a:r>
                  <a:endParaRPr lang="en-US" altLang="zh-CN" sz="1600">
                    <a:ea typeface="宋体" panose="02010600030101010101" pitchFamily="2" charset="-122"/>
                  </a:endParaRPr>
                </a:p>
              </p:txBody>
            </p:sp>
            <p:sp>
              <p:nvSpPr>
                <p:cNvPr id="79040" name="Rectangle 245"/>
                <p:cNvSpPr>
                  <a:spLocks noChangeArrowheads="1"/>
                </p:cNvSpPr>
                <p:nvPr/>
              </p:nvSpPr>
              <p:spPr bwMode="auto">
                <a:xfrm>
                  <a:off x="3351" y="580"/>
                  <a:ext cx="69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70000"/>
                    </a:lnSpc>
                    <a:spcBef>
                      <a:spcPct val="0"/>
                    </a:spcBef>
                    <a:buFontTx/>
                    <a:buNone/>
                  </a:pPr>
                  <a:r>
                    <a:rPr lang="en-US" altLang="zh-CN" sz="1600">
                      <a:ea typeface="宋体" panose="02010600030101010101" pitchFamily="2" charset="-122"/>
                    </a:rPr>
                    <a:t>ALUSelB=11</a:t>
                  </a:r>
                  <a:endParaRPr lang="en-US" altLang="zh-CN" sz="1600">
                    <a:ea typeface="宋体" panose="02010600030101010101" pitchFamily="2" charset="-122"/>
                  </a:endParaRPr>
                </a:p>
              </p:txBody>
            </p:sp>
            <p:sp>
              <p:nvSpPr>
                <p:cNvPr id="79041" name="Rectangle 246"/>
                <p:cNvSpPr>
                  <a:spLocks noChangeArrowheads="1"/>
                </p:cNvSpPr>
                <p:nvPr/>
              </p:nvSpPr>
              <p:spPr bwMode="auto">
                <a:xfrm>
                  <a:off x="3399" y="725"/>
                  <a:ext cx="72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70000"/>
                    </a:lnSpc>
                    <a:spcBef>
                      <a:spcPct val="0"/>
                    </a:spcBef>
                    <a:buFontTx/>
                    <a:buNone/>
                  </a:pPr>
                  <a:r>
                    <a:rPr lang="en-US" altLang="zh-CN" sz="1600">
                      <a:ea typeface="宋体" panose="02010600030101010101" pitchFamily="2" charset="-122"/>
                    </a:rPr>
                    <a:t>0</a:t>
                  </a:r>
                  <a:r>
                    <a:rPr lang="zh-CN" altLang="en-US" sz="1600">
                      <a:ea typeface="宋体" panose="02010600030101010101" pitchFamily="2" charset="-122"/>
                    </a:rPr>
                    <a:t>：</a:t>
                  </a:r>
                  <a:r>
                    <a:rPr lang="en-US" altLang="zh-CN" sz="1600">
                      <a:ea typeface="宋体" panose="02010600030101010101" pitchFamily="2" charset="-122"/>
                    </a:rPr>
                    <a:t>MemtoReg</a:t>
                  </a:r>
                  <a:endParaRPr lang="en-US" altLang="zh-CN" sz="1600">
                    <a:ea typeface="宋体" panose="02010600030101010101" pitchFamily="2" charset="-122"/>
                  </a:endParaRPr>
                </a:p>
              </p:txBody>
            </p:sp>
          </p:grpSp>
          <p:sp>
            <p:nvSpPr>
              <p:cNvPr id="79035" name="Rectangle 247"/>
              <p:cNvSpPr>
                <a:spLocks noChangeArrowheads="1"/>
              </p:cNvSpPr>
              <p:nvPr/>
            </p:nvSpPr>
            <p:spPr bwMode="auto">
              <a:xfrm>
                <a:off x="2857" y="260"/>
                <a:ext cx="54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70000"/>
                  </a:lnSpc>
                  <a:spcBef>
                    <a:spcPct val="0"/>
                  </a:spcBef>
                  <a:buFontTx/>
                  <a:buNone/>
                </a:pPr>
                <a:r>
                  <a:rPr lang="en-US" altLang="zh-CN" sz="2000">
                    <a:solidFill>
                      <a:srgbClr val="0000FF"/>
                    </a:solidFill>
                    <a:ea typeface="宋体" panose="02010600030101010101" pitchFamily="2" charset="-122"/>
                  </a:rPr>
                  <a:t>OriExec</a:t>
                </a:r>
                <a:endParaRPr lang="en-US" altLang="zh-CN" sz="2000">
                  <a:solidFill>
                    <a:srgbClr val="0000FF"/>
                  </a:solidFill>
                  <a:ea typeface="宋体" panose="02010600030101010101" pitchFamily="2" charset="-122"/>
                </a:endParaRPr>
              </a:p>
            </p:txBody>
          </p:sp>
        </p:gr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142875" y="849313"/>
            <a:ext cx="8715375" cy="4235450"/>
          </a:xfrm>
        </p:spPr>
        <p:txBody>
          <a:bodyPr/>
          <a:lstStyle/>
          <a:p>
            <a:pPr marL="357505" indent="-357505">
              <a:lnSpc>
                <a:spcPct val="100000"/>
              </a:lnSpc>
              <a:spcBef>
                <a:spcPts val="300"/>
              </a:spcBef>
              <a:buFont typeface="Wingdings" panose="05000000000000000000" pitchFamily="2" charset="2"/>
              <a:buChar char="Ø"/>
            </a:pPr>
            <a:r>
              <a:rPr lang="zh-CN" altLang="en-US" sz="2800"/>
              <a:t>一个节拍内出现的一组</a:t>
            </a:r>
            <a:r>
              <a:rPr lang="zh-CN" altLang="en-US" sz="2800">
                <a:solidFill>
                  <a:srgbClr val="0000FF"/>
                </a:solidFill>
              </a:rPr>
              <a:t>微命令</a:t>
            </a:r>
            <a:r>
              <a:rPr lang="zh-CN" altLang="en-US" sz="2800"/>
              <a:t>采用</a:t>
            </a:r>
            <a:r>
              <a:rPr lang="zh-CN" altLang="en-US" sz="2800">
                <a:solidFill>
                  <a:srgbClr val="0000FF"/>
                </a:solidFill>
              </a:rPr>
              <a:t>微指令</a:t>
            </a:r>
            <a:r>
              <a:rPr lang="zh-CN" altLang="en-US" sz="2800"/>
              <a:t>的形式表示</a:t>
            </a:r>
            <a:endParaRPr lang="zh-CN" altLang="en-US" sz="2800"/>
          </a:p>
          <a:p>
            <a:pPr marL="357505" indent="-357505">
              <a:lnSpc>
                <a:spcPct val="100000"/>
              </a:lnSpc>
              <a:spcBef>
                <a:spcPts val="300"/>
              </a:spcBef>
              <a:buFont typeface="Wingdings" panose="05000000000000000000" pitchFamily="2" charset="2"/>
              <a:buChar char="Ø"/>
            </a:pPr>
            <a:r>
              <a:rPr lang="zh-CN" altLang="en-US" sz="2800"/>
              <a:t>微指令序列固化在</a:t>
            </a:r>
            <a:r>
              <a:rPr lang="zh-CN" altLang="en-US" sz="2800">
                <a:solidFill>
                  <a:srgbClr val="0000FF"/>
                </a:solidFill>
              </a:rPr>
              <a:t>控制存储器</a:t>
            </a:r>
            <a:r>
              <a:rPr lang="en-US" altLang="zh-CN" sz="2800">
                <a:solidFill>
                  <a:srgbClr val="0000FF"/>
                </a:solidFill>
              </a:rPr>
              <a:t>CM</a:t>
            </a:r>
            <a:r>
              <a:rPr lang="zh-CN" altLang="en-US" sz="2800"/>
              <a:t>中</a:t>
            </a:r>
            <a:endParaRPr lang="zh-CN" altLang="en-US" sz="2800"/>
          </a:p>
          <a:p>
            <a:pPr marL="357505" indent="-357505">
              <a:lnSpc>
                <a:spcPct val="100000"/>
              </a:lnSpc>
              <a:spcBef>
                <a:spcPts val="300"/>
              </a:spcBef>
              <a:buFont typeface="Wingdings" panose="05000000000000000000" pitchFamily="2" charset="2"/>
              <a:buChar char="Ø"/>
            </a:pPr>
            <a:r>
              <a:rPr lang="zh-CN" altLang="en-US" sz="2800"/>
              <a:t>微指令执行的控制：从控存</a:t>
            </a:r>
            <a:r>
              <a:rPr lang="en-US" altLang="zh-CN" sz="2800"/>
              <a:t>CM</a:t>
            </a:r>
            <a:r>
              <a:rPr lang="zh-CN" altLang="en-US" sz="2800"/>
              <a:t>中取出微指令</a:t>
            </a:r>
            <a:r>
              <a:rPr lang="en-US" altLang="zh-CN" sz="2800"/>
              <a:t>,</a:t>
            </a:r>
            <a:r>
              <a:rPr lang="zh-CN" altLang="en-US" sz="2800"/>
              <a:t>译码，执行该</a:t>
            </a:r>
            <a:r>
              <a:rPr lang="zh-CN" altLang="en-US" sz="2800">
                <a:solidFill>
                  <a:srgbClr val="0000FF"/>
                </a:solidFill>
              </a:rPr>
              <a:t>微指令所指示</a:t>
            </a:r>
            <a:r>
              <a:rPr lang="zh-CN" altLang="en-US" sz="2800"/>
              <a:t>的各个微操作，从而完成一条微指令执行的控制</a:t>
            </a:r>
            <a:endParaRPr lang="zh-CN" altLang="en-US" sz="2800"/>
          </a:p>
          <a:p>
            <a:pPr marL="357505" indent="-357505">
              <a:lnSpc>
                <a:spcPct val="100000"/>
              </a:lnSpc>
              <a:spcBef>
                <a:spcPts val="300"/>
              </a:spcBef>
              <a:buFont typeface="Wingdings" panose="05000000000000000000" pitchFamily="2" charset="2"/>
              <a:buChar char="Ø"/>
            </a:pPr>
            <a:r>
              <a:rPr lang="zh-CN" altLang="en-US" sz="2800"/>
              <a:t>一条指令的执行过程是执行</a:t>
            </a:r>
            <a:r>
              <a:rPr lang="zh-CN" altLang="en-US" sz="2800">
                <a:solidFill>
                  <a:srgbClr val="0000FF"/>
                </a:solidFill>
              </a:rPr>
              <a:t>若干微指令序列</a:t>
            </a:r>
            <a:r>
              <a:rPr lang="zh-CN" altLang="en-US" sz="2800"/>
              <a:t>的过程</a:t>
            </a:r>
            <a:endParaRPr lang="en-US" altLang="zh-CN" sz="2800"/>
          </a:p>
        </p:txBody>
      </p:sp>
      <p:grpSp>
        <p:nvGrpSpPr>
          <p:cNvPr id="2" name="组合 47"/>
          <p:cNvGrpSpPr/>
          <p:nvPr/>
        </p:nvGrpSpPr>
        <p:grpSpPr bwMode="auto">
          <a:xfrm>
            <a:off x="403225" y="3836988"/>
            <a:ext cx="8335963" cy="2735262"/>
            <a:chOff x="500034" y="2865467"/>
            <a:chExt cx="8335991" cy="3951283"/>
          </a:xfrm>
        </p:grpSpPr>
        <p:sp>
          <p:nvSpPr>
            <p:cNvPr id="21510" name="Rectangle 3"/>
            <p:cNvSpPr>
              <a:spLocks noChangeArrowheads="1"/>
            </p:cNvSpPr>
            <p:nvPr/>
          </p:nvSpPr>
          <p:spPr bwMode="auto">
            <a:xfrm>
              <a:off x="4329097" y="2865467"/>
              <a:ext cx="3886213" cy="610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spcBef>
                  <a:spcPct val="20000"/>
                </a:spcBef>
                <a:buClr>
                  <a:srgbClr val="FF0000"/>
                </a:buClr>
                <a:buFont typeface="Wingdings" panose="05000000000000000000" pitchFamily="2" charset="2"/>
                <a:buNone/>
              </a:pPr>
              <a:r>
                <a:rPr kumimoji="1" lang="zh-CN" altLang="en-US" sz="2800" b="1">
                  <a:solidFill>
                    <a:srgbClr val="FF0000"/>
                  </a:solidFill>
                  <a:latin typeface="Times New Roman" panose="02020603050405020304" pitchFamily="18" charset="0"/>
                  <a:ea typeface="华文新魏" panose="02010800040101010101" pitchFamily="2" charset="-122"/>
                </a:rPr>
                <a:t>控制存储器</a:t>
              </a:r>
              <a:r>
                <a:rPr kumimoji="1" lang="en-US" altLang="zh-CN" sz="2800" b="1">
                  <a:solidFill>
                    <a:srgbClr val="FF0000"/>
                  </a:solidFill>
                  <a:latin typeface="Times New Roman" panose="02020603050405020304" pitchFamily="18" charset="0"/>
                  <a:ea typeface="华文新魏" panose="02010800040101010101" pitchFamily="2" charset="-122"/>
                </a:rPr>
                <a:t>(CM)</a:t>
              </a:r>
              <a:endParaRPr kumimoji="1" lang="en-US" altLang="zh-CN" sz="2800" b="1">
                <a:solidFill>
                  <a:srgbClr val="FF0000"/>
                </a:solidFill>
                <a:latin typeface="Times New Roman" panose="02020603050405020304" pitchFamily="18" charset="0"/>
                <a:ea typeface="华文新魏" panose="02010800040101010101" pitchFamily="2" charset="-122"/>
              </a:endParaRPr>
            </a:p>
          </p:txBody>
        </p:sp>
        <p:sp>
          <p:nvSpPr>
            <p:cNvPr id="6" name="Rectangle 4"/>
            <p:cNvSpPr>
              <a:spLocks noChangeArrowheads="1"/>
            </p:cNvSpPr>
            <p:nvPr/>
          </p:nvSpPr>
          <p:spPr bwMode="auto">
            <a:xfrm>
              <a:off x="911198" y="5147258"/>
              <a:ext cx="1893893" cy="589368"/>
            </a:xfrm>
            <a:prstGeom prst="rect">
              <a:avLst/>
            </a:prstGeom>
            <a:noFill/>
            <a:ln w="9525">
              <a:noFill/>
              <a:miter lim="800000"/>
            </a:ln>
          </p:spPr>
          <p:txBody>
            <a:bodyPr/>
            <a:lstStyle/>
            <a:p>
              <a:pPr eaLnBrk="1" hangingPunct="1">
                <a:defRPr/>
              </a:pPr>
              <a:endParaRPr lang="zh-CN" altLang="en-US" sz="1600">
                <a:latin typeface="+mn-lt"/>
                <a:ea typeface="+mn-ea"/>
              </a:endParaRPr>
            </a:p>
          </p:txBody>
        </p:sp>
        <p:sp>
          <p:nvSpPr>
            <p:cNvPr id="7" name="Rectangle 5"/>
            <p:cNvSpPr>
              <a:spLocks noChangeArrowheads="1"/>
            </p:cNvSpPr>
            <p:nvPr/>
          </p:nvSpPr>
          <p:spPr bwMode="auto">
            <a:xfrm>
              <a:off x="654023" y="5135793"/>
              <a:ext cx="1846268" cy="534328"/>
            </a:xfrm>
            <a:prstGeom prst="rect">
              <a:avLst/>
            </a:prstGeom>
            <a:noFill/>
            <a:ln w="9525">
              <a:noFill/>
              <a:miter lim="800000"/>
            </a:ln>
          </p:spPr>
          <p:txBody>
            <a:bodyPr wrap="none" lIns="0" tIns="0" rIns="0" bIns="0">
              <a:spAutoFit/>
            </a:bodyPr>
            <a:lstStyle/>
            <a:p>
              <a:pPr eaLnBrk="1" hangingPunct="1">
                <a:defRPr/>
              </a:pPr>
              <a:r>
                <a:rPr kumimoji="1" lang="zh-CN" altLang="en-US" sz="2400" b="1" dirty="0">
                  <a:latin typeface="+mn-lt"/>
                  <a:ea typeface="+mn-ea"/>
                </a:rPr>
                <a:t>一条机器指令</a:t>
              </a:r>
              <a:endParaRPr kumimoji="1" lang="zh-CN" altLang="en-US" sz="2400" b="1" dirty="0">
                <a:latin typeface="+mn-lt"/>
                <a:ea typeface="+mn-ea"/>
              </a:endParaRPr>
            </a:p>
          </p:txBody>
        </p:sp>
        <p:sp>
          <p:nvSpPr>
            <p:cNvPr id="8" name="Rectangle 6"/>
            <p:cNvSpPr>
              <a:spLocks noChangeArrowheads="1"/>
            </p:cNvSpPr>
            <p:nvPr/>
          </p:nvSpPr>
          <p:spPr bwMode="auto">
            <a:xfrm>
              <a:off x="3378182" y="5147258"/>
              <a:ext cx="1893893" cy="589368"/>
            </a:xfrm>
            <a:prstGeom prst="rect">
              <a:avLst/>
            </a:prstGeom>
            <a:noFill/>
            <a:ln w="9525">
              <a:noFill/>
              <a:miter lim="800000"/>
            </a:ln>
          </p:spPr>
          <p:txBody>
            <a:bodyPr/>
            <a:lstStyle/>
            <a:p>
              <a:pPr eaLnBrk="1" hangingPunct="1">
                <a:defRPr/>
              </a:pPr>
              <a:endParaRPr lang="zh-CN" altLang="en-US" sz="1600">
                <a:latin typeface="+mn-lt"/>
                <a:ea typeface="+mn-ea"/>
              </a:endParaRPr>
            </a:p>
          </p:txBody>
        </p:sp>
        <p:sp>
          <p:nvSpPr>
            <p:cNvPr id="9" name="Rectangle 7"/>
            <p:cNvSpPr>
              <a:spLocks noChangeArrowheads="1"/>
            </p:cNvSpPr>
            <p:nvPr/>
          </p:nvSpPr>
          <p:spPr bwMode="auto">
            <a:xfrm>
              <a:off x="3614719" y="5241282"/>
              <a:ext cx="1538293" cy="532036"/>
            </a:xfrm>
            <a:prstGeom prst="rect">
              <a:avLst/>
            </a:prstGeom>
            <a:noFill/>
            <a:ln w="9525">
              <a:noFill/>
              <a:miter lim="800000"/>
            </a:ln>
          </p:spPr>
          <p:txBody>
            <a:bodyPr wrap="none" lIns="0" tIns="0" rIns="0" bIns="0">
              <a:spAutoFit/>
            </a:bodyPr>
            <a:lstStyle/>
            <a:p>
              <a:pPr eaLnBrk="1" hangingPunct="1">
                <a:defRPr/>
              </a:pPr>
              <a:r>
                <a:rPr kumimoji="1" lang="zh-CN" altLang="en-US" sz="2400" b="1" dirty="0">
                  <a:latin typeface="+mn-lt"/>
                  <a:ea typeface="+mn-ea"/>
                </a:rPr>
                <a:t>一段微程序</a:t>
              </a:r>
              <a:endParaRPr kumimoji="1" lang="zh-CN" altLang="en-US" sz="2400" b="1" dirty="0">
                <a:latin typeface="+mn-lt"/>
                <a:ea typeface="+mn-ea"/>
              </a:endParaRPr>
            </a:p>
          </p:txBody>
        </p:sp>
        <p:sp>
          <p:nvSpPr>
            <p:cNvPr id="10" name="Rectangle 8"/>
            <p:cNvSpPr>
              <a:spLocks noChangeArrowheads="1"/>
            </p:cNvSpPr>
            <p:nvPr/>
          </p:nvSpPr>
          <p:spPr bwMode="auto">
            <a:xfrm>
              <a:off x="5457814" y="4149692"/>
              <a:ext cx="1328741" cy="600834"/>
            </a:xfrm>
            <a:prstGeom prst="rect">
              <a:avLst/>
            </a:prstGeom>
            <a:noFill/>
            <a:ln w="9525">
              <a:noFill/>
              <a:miter lim="800000"/>
            </a:ln>
          </p:spPr>
          <p:txBody>
            <a:bodyPr/>
            <a:lstStyle/>
            <a:p>
              <a:pPr eaLnBrk="1" hangingPunct="1">
                <a:defRPr/>
              </a:pPr>
              <a:endParaRPr lang="zh-CN" altLang="en-US" sz="1600">
                <a:latin typeface="+mn-lt"/>
                <a:ea typeface="+mn-ea"/>
              </a:endParaRPr>
            </a:p>
          </p:txBody>
        </p:sp>
        <p:sp>
          <p:nvSpPr>
            <p:cNvPr id="11" name="Rectangle 9"/>
            <p:cNvSpPr>
              <a:spLocks noChangeArrowheads="1"/>
            </p:cNvSpPr>
            <p:nvPr/>
          </p:nvSpPr>
          <p:spPr bwMode="auto">
            <a:xfrm>
              <a:off x="5457814" y="5147258"/>
              <a:ext cx="1328741" cy="589368"/>
            </a:xfrm>
            <a:prstGeom prst="rect">
              <a:avLst/>
            </a:prstGeom>
            <a:noFill/>
            <a:ln w="9525">
              <a:noFill/>
              <a:miter lim="800000"/>
            </a:ln>
          </p:spPr>
          <p:txBody>
            <a:bodyPr/>
            <a:lstStyle/>
            <a:p>
              <a:pPr eaLnBrk="1" hangingPunct="1">
                <a:defRPr/>
              </a:pPr>
              <a:endParaRPr lang="zh-CN" altLang="en-US" sz="1600">
                <a:latin typeface="+mn-lt"/>
                <a:ea typeface="+mn-ea"/>
              </a:endParaRPr>
            </a:p>
          </p:txBody>
        </p:sp>
        <p:sp>
          <p:nvSpPr>
            <p:cNvPr id="12" name="Rectangle 10"/>
            <p:cNvSpPr>
              <a:spLocks noChangeArrowheads="1"/>
            </p:cNvSpPr>
            <p:nvPr/>
          </p:nvSpPr>
          <p:spPr bwMode="auto">
            <a:xfrm>
              <a:off x="5886440" y="5566925"/>
              <a:ext cx="1328741" cy="600834"/>
            </a:xfrm>
            <a:prstGeom prst="rect">
              <a:avLst/>
            </a:prstGeom>
            <a:noFill/>
            <a:ln w="9525">
              <a:noFill/>
              <a:miter lim="800000"/>
            </a:ln>
          </p:spPr>
          <p:txBody>
            <a:bodyPr/>
            <a:lstStyle/>
            <a:p>
              <a:pPr eaLnBrk="1" hangingPunct="1">
                <a:defRPr/>
              </a:pPr>
              <a:r>
                <a:rPr lang="en-US" altLang="zh-CN" sz="2400" b="1" dirty="0">
                  <a:latin typeface="+mn-lt"/>
                  <a:ea typeface="+mn-ea"/>
                </a:rPr>
                <a:t>……</a:t>
              </a:r>
              <a:endParaRPr lang="zh-CN" altLang="en-US" sz="2400" b="1" dirty="0">
                <a:latin typeface="+mn-lt"/>
                <a:ea typeface="+mn-ea"/>
              </a:endParaRPr>
            </a:p>
          </p:txBody>
        </p:sp>
        <p:sp>
          <p:nvSpPr>
            <p:cNvPr id="13" name="Rectangle 11"/>
            <p:cNvSpPr>
              <a:spLocks noChangeArrowheads="1"/>
            </p:cNvSpPr>
            <p:nvPr/>
          </p:nvSpPr>
          <p:spPr bwMode="auto">
            <a:xfrm>
              <a:off x="6972294" y="3358517"/>
              <a:ext cx="1330329" cy="598541"/>
            </a:xfrm>
            <a:prstGeom prst="rect">
              <a:avLst/>
            </a:prstGeom>
            <a:noFill/>
            <a:ln w="9525">
              <a:noFill/>
              <a:miter lim="800000"/>
            </a:ln>
          </p:spPr>
          <p:txBody>
            <a:bodyPr/>
            <a:lstStyle/>
            <a:p>
              <a:pPr eaLnBrk="1" hangingPunct="1">
                <a:defRPr/>
              </a:pPr>
              <a:endParaRPr lang="zh-CN" altLang="en-US" sz="1600">
                <a:latin typeface="+mn-lt"/>
                <a:ea typeface="+mn-ea"/>
              </a:endParaRPr>
            </a:p>
          </p:txBody>
        </p:sp>
        <p:grpSp>
          <p:nvGrpSpPr>
            <p:cNvPr id="21519" name="Group 12"/>
            <p:cNvGrpSpPr/>
            <p:nvPr/>
          </p:nvGrpSpPr>
          <p:grpSpPr bwMode="auto">
            <a:xfrm>
              <a:off x="5399088" y="4292624"/>
              <a:ext cx="1552317" cy="2524126"/>
              <a:chOff x="3131" y="1933"/>
              <a:chExt cx="847" cy="1590"/>
            </a:xfrm>
          </p:grpSpPr>
          <p:sp>
            <p:nvSpPr>
              <p:cNvPr id="21537" name="Rectangle 13"/>
              <p:cNvSpPr>
                <a:spLocks noChangeArrowheads="1"/>
              </p:cNvSpPr>
              <p:nvPr/>
            </p:nvSpPr>
            <p:spPr bwMode="auto">
              <a:xfrm>
                <a:off x="3884" y="1933"/>
                <a:ext cx="8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1</a:t>
                </a:r>
                <a:endParaRPr kumimoji="1" lang="en-US" altLang="zh-CN" sz="2400" b="1">
                  <a:latin typeface="Times New Roman" panose="02020603050405020304" pitchFamily="18" charset="0"/>
                  <a:ea typeface="华文新魏" panose="02010800040101010101" pitchFamily="2" charset="-122"/>
                </a:endParaRPr>
              </a:p>
            </p:txBody>
          </p:sp>
          <p:sp>
            <p:nvSpPr>
              <p:cNvPr id="21538" name="Rectangle 14"/>
              <p:cNvSpPr>
                <a:spLocks noChangeArrowheads="1"/>
              </p:cNvSpPr>
              <p:nvPr/>
            </p:nvSpPr>
            <p:spPr bwMode="auto">
              <a:xfrm>
                <a:off x="3884" y="2399"/>
                <a:ext cx="8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2</a:t>
                </a:r>
                <a:endParaRPr kumimoji="1" lang="en-US" altLang="zh-CN" sz="2400" b="1">
                  <a:latin typeface="Times New Roman" panose="02020603050405020304" pitchFamily="18" charset="0"/>
                  <a:ea typeface="华文新魏" panose="02010800040101010101" pitchFamily="2" charset="-122"/>
                </a:endParaRPr>
              </a:p>
            </p:txBody>
          </p:sp>
          <p:sp>
            <p:nvSpPr>
              <p:cNvPr id="21539" name="Rectangle 15"/>
              <p:cNvSpPr>
                <a:spLocks noChangeArrowheads="1"/>
              </p:cNvSpPr>
              <p:nvPr/>
            </p:nvSpPr>
            <p:spPr bwMode="auto">
              <a:xfrm>
                <a:off x="3884" y="3181"/>
                <a:ext cx="9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n</a:t>
                </a:r>
                <a:endParaRPr kumimoji="1" lang="en-US" altLang="zh-CN" sz="2400" b="1">
                  <a:latin typeface="Times New Roman" panose="02020603050405020304" pitchFamily="18" charset="0"/>
                  <a:ea typeface="华文新魏" panose="02010800040101010101" pitchFamily="2" charset="-122"/>
                </a:endParaRPr>
              </a:p>
            </p:txBody>
          </p:sp>
          <p:grpSp>
            <p:nvGrpSpPr>
              <p:cNvPr id="21540" name="Group 16"/>
              <p:cNvGrpSpPr/>
              <p:nvPr/>
            </p:nvGrpSpPr>
            <p:grpSpPr bwMode="auto">
              <a:xfrm>
                <a:off x="3131" y="1939"/>
                <a:ext cx="685" cy="1584"/>
                <a:chOff x="3131" y="1939"/>
                <a:chExt cx="685" cy="1584"/>
              </a:xfrm>
            </p:grpSpPr>
            <p:sp>
              <p:nvSpPr>
                <p:cNvPr id="19" name="Freeform 17"/>
                <p:cNvSpPr/>
                <p:nvPr/>
              </p:nvSpPr>
              <p:spPr bwMode="auto">
                <a:xfrm>
                  <a:off x="3131" y="1969"/>
                  <a:ext cx="117" cy="1372"/>
                </a:xfrm>
                <a:custGeom>
                  <a:avLst/>
                  <a:gdLst>
                    <a:gd name="T0" fmla="*/ 117 w 117"/>
                    <a:gd name="T1" fmla="*/ 0 h 1370"/>
                    <a:gd name="T2" fmla="*/ 95 w 117"/>
                    <a:gd name="T3" fmla="*/ 7 h 1370"/>
                    <a:gd name="T4" fmla="*/ 74 w 117"/>
                    <a:gd name="T5" fmla="*/ 32 h 1370"/>
                    <a:gd name="T6" fmla="*/ 64 w 117"/>
                    <a:gd name="T7" fmla="*/ 71 h 1370"/>
                    <a:gd name="T8" fmla="*/ 58 w 117"/>
                    <a:gd name="T9" fmla="*/ 109 h 1370"/>
                    <a:gd name="T10" fmla="*/ 58 w 117"/>
                    <a:gd name="T11" fmla="*/ 570 h 1370"/>
                    <a:gd name="T12" fmla="*/ 53 w 117"/>
                    <a:gd name="T13" fmla="*/ 615 h 1370"/>
                    <a:gd name="T14" fmla="*/ 42 w 117"/>
                    <a:gd name="T15" fmla="*/ 653 h 1370"/>
                    <a:gd name="T16" fmla="*/ 21 w 117"/>
                    <a:gd name="T17" fmla="*/ 679 h 1370"/>
                    <a:gd name="T18" fmla="*/ 0 w 117"/>
                    <a:gd name="T19" fmla="*/ 685 h 1370"/>
                    <a:gd name="T20" fmla="*/ 21 w 117"/>
                    <a:gd name="T21" fmla="*/ 692 h 1370"/>
                    <a:gd name="T22" fmla="*/ 42 w 117"/>
                    <a:gd name="T23" fmla="*/ 717 h 1370"/>
                    <a:gd name="T24" fmla="*/ 53 w 117"/>
                    <a:gd name="T25" fmla="*/ 756 h 1370"/>
                    <a:gd name="T26" fmla="*/ 58 w 117"/>
                    <a:gd name="T27" fmla="*/ 800 h 1370"/>
                    <a:gd name="T28" fmla="*/ 58 w 117"/>
                    <a:gd name="T29" fmla="*/ 1255 h 1370"/>
                    <a:gd name="T30" fmla="*/ 64 w 117"/>
                    <a:gd name="T31" fmla="*/ 1300 h 1370"/>
                    <a:gd name="T32" fmla="*/ 74 w 117"/>
                    <a:gd name="T33" fmla="*/ 1338 h 1370"/>
                    <a:gd name="T34" fmla="*/ 95 w 117"/>
                    <a:gd name="T35" fmla="*/ 1364 h 1370"/>
                    <a:gd name="T36" fmla="*/ 117 w 117"/>
                    <a:gd name="T37" fmla="*/ 1370 h 13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370">
                      <a:moveTo>
                        <a:pt x="117" y="0"/>
                      </a:moveTo>
                      <a:lnTo>
                        <a:pt x="95" y="7"/>
                      </a:lnTo>
                      <a:lnTo>
                        <a:pt x="74" y="32"/>
                      </a:lnTo>
                      <a:lnTo>
                        <a:pt x="64" y="71"/>
                      </a:lnTo>
                      <a:lnTo>
                        <a:pt x="58" y="109"/>
                      </a:lnTo>
                      <a:lnTo>
                        <a:pt x="58" y="570"/>
                      </a:lnTo>
                      <a:lnTo>
                        <a:pt x="53" y="615"/>
                      </a:lnTo>
                      <a:lnTo>
                        <a:pt x="42" y="653"/>
                      </a:lnTo>
                      <a:lnTo>
                        <a:pt x="21" y="679"/>
                      </a:lnTo>
                      <a:lnTo>
                        <a:pt x="0" y="685"/>
                      </a:lnTo>
                      <a:lnTo>
                        <a:pt x="21" y="692"/>
                      </a:lnTo>
                      <a:lnTo>
                        <a:pt x="42" y="717"/>
                      </a:lnTo>
                      <a:lnTo>
                        <a:pt x="53" y="756"/>
                      </a:lnTo>
                      <a:lnTo>
                        <a:pt x="58" y="800"/>
                      </a:lnTo>
                      <a:lnTo>
                        <a:pt x="58" y="1255"/>
                      </a:lnTo>
                      <a:lnTo>
                        <a:pt x="64" y="1300"/>
                      </a:lnTo>
                      <a:lnTo>
                        <a:pt x="74" y="1338"/>
                      </a:lnTo>
                      <a:lnTo>
                        <a:pt x="95" y="1364"/>
                      </a:lnTo>
                      <a:lnTo>
                        <a:pt x="117" y="1370"/>
                      </a:lnTo>
                    </a:path>
                  </a:pathLst>
                </a:custGeom>
                <a:noFill/>
                <a:ln w="27051">
                  <a:solidFill>
                    <a:schemeClr val="tx1"/>
                  </a:solidFill>
                  <a:prstDash val="solid"/>
                  <a:round/>
                </a:ln>
              </p:spPr>
              <p:txBody>
                <a:bodyPr/>
                <a:lstStyle/>
                <a:p>
                  <a:pPr eaLnBrk="1" hangingPunct="1">
                    <a:defRPr/>
                  </a:pPr>
                  <a:endParaRPr lang="zh-CN" altLang="en-US" sz="1600">
                    <a:latin typeface="+mn-lt"/>
                    <a:ea typeface="+mn-ea"/>
                  </a:endParaRPr>
                </a:p>
              </p:txBody>
            </p:sp>
            <p:sp>
              <p:nvSpPr>
                <p:cNvPr id="20" name="Rectangle 18"/>
                <p:cNvSpPr>
                  <a:spLocks noChangeArrowheads="1"/>
                </p:cNvSpPr>
                <p:nvPr/>
              </p:nvSpPr>
              <p:spPr bwMode="auto">
                <a:xfrm>
                  <a:off x="3312" y="1937"/>
                  <a:ext cx="504" cy="338"/>
                </a:xfrm>
                <a:prstGeom prst="rect">
                  <a:avLst/>
                </a:prstGeom>
                <a:noFill/>
                <a:ln w="9525">
                  <a:noFill/>
                  <a:miter lim="800000"/>
                </a:ln>
              </p:spPr>
              <p:txBody>
                <a:bodyPr wrap="none" lIns="0" tIns="0" rIns="0" bIns="0">
                  <a:spAutoFit/>
                </a:bodyPr>
                <a:lstStyle/>
                <a:p>
                  <a:pPr eaLnBrk="1" hangingPunct="1">
                    <a:defRPr/>
                  </a:pPr>
                  <a:r>
                    <a:rPr kumimoji="1" lang="zh-CN" altLang="en-US" sz="2400" b="1">
                      <a:latin typeface="+mn-lt"/>
                      <a:ea typeface="+mn-ea"/>
                    </a:rPr>
                    <a:t>微指令</a:t>
                  </a:r>
                  <a:endParaRPr kumimoji="1" lang="zh-CN" altLang="en-US" sz="2400" b="1">
                    <a:latin typeface="+mn-lt"/>
                    <a:ea typeface="+mn-ea"/>
                  </a:endParaRPr>
                </a:p>
              </p:txBody>
            </p:sp>
            <p:sp>
              <p:nvSpPr>
                <p:cNvPr id="21" name="Rectangle 19"/>
                <p:cNvSpPr>
                  <a:spLocks noChangeArrowheads="1"/>
                </p:cNvSpPr>
                <p:nvPr/>
              </p:nvSpPr>
              <p:spPr bwMode="auto">
                <a:xfrm>
                  <a:off x="3312" y="2399"/>
                  <a:ext cx="504" cy="335"/>
                </a:xfrm>
                <a:prstGeom prst="rect">
                  <a:avLst/>
                </a:prstGeom>
                <a:noFill/>
                <a:ln w="9525">
                  <a:noFill/>
                  <a:miter lim="800000"/>
                </a:ln>
              </p:spPr>
              <p:txBody>
                <a:bodyPr wrap="none" lIns="0" tIns="0" rIns="0" bIns="0">
                  <a:spAutoFit/>
                </a:bodyPr>
                <a:lstStyle/>
                <a:p>
                  <a:pPr eaLnBrk="1" hangingPunct="1">
                    <a:defRPr/>
                  </a:pPr>
                  <a:r>
                    <a:rPr kumimoji="1" lang="zh-CN" altLang="en-US" sz="2400" b="1" dirty="0">
                      <a:latin typeface="+mn-lt"/>
                      <a:ea typeface="+mn-ea"/>
                    </a:rPr>
                    <a:t>微指令</a:t>
                  </a:r>
                  <a:endParaRPr kumimoji="1" lang="zh-CN" altLang="en-US" sz="2400" b="1" dirty="0">
                    <a:latin typeface="+mn-lt"/>
                    <a:ea typeface="+mn-ea"/>
                  </a:endParaRPr>
                </a:p>
              </p:txBody>
            </p:sp>
            <p:sp>
              <p:nvSpPr>
                <p:cNvPr id="22" name="Rectangle 20"/>
                <p:cNvSpPr>
                  <a:spLocks noChangeArrowheads="1"/>
                </p:cNvSpPr>
                <p:nvPr/>
              </p:nvSpPr>
              <p:spPr bwMode="auto">
                <a:xfrm>
                  <a:off x="3312" y="3186"/>
                  <a:ext cx="504" cy="337"/>
                </a:xfrm>
                <a:prstGeom prst="rect">
                  <a:avLst/>
                </a:prstGeom>
                <a:noFill/>
                <a:ln w="9525">
                  <a:noFill/>
                  <a:miter lim="800000"/>
                </a:ln>
              </p:spPr>
              <p:txBody>
                <a:bodyPr wrap="none" lIns="0" tIns="0" rIns="0" bIns="0">
                  <a:spAutoFit/>
                </a:bodyPr>
                <a:lstStyle/>
                <a:p>
                  <a:pPr eaLnBrk="1" hangingPunct="1">
                    <a:defRPr/>
                  </a:pPr>
                  <a:r>
                    <a:rPr kumimoji="1" lang="zh-CN" altLang="en-US" sz="2400" b="1">
                      <a:latin typeface="+mn-lt"/>
                      <a:ea typeface="+mn-ea"/>
                    </a:rPr>
                    <a:t>微指令</a:t>
                  </a:r>
                  <a:endParaRPr kumimoji="1" lang="zh-CN" altLang="en-US" sz="2400" b="1">
                    <a:latin typeface="+mn-lt"/>
                    <a:ea typeface="+mn-ea"/>
                  </a:endParaRPr>
                </a:p>
              </p:txBody>
            </p:sp>
          </p:grpSp>
        </p:grpSp>
        <p:sp>
          <p:nvSpPr>
            <p:cNvPr id="26" name="Rectangle 24"/>
            <p:cNvSpPr>
              <a:spLocks noChangeArrowheads="1"/>
            </p:cNvSpPr>
            <p:nvPr/>
          </p:nvSpPr>
          <p:spPr bwMode="auto">
            <a:xfrm>
              <a:off x="6972294" y="4750525"/>
              <a:ext cx="1330329" cy="589367"/>
            </a:xfrm>
            <a:prstGeom prst="rect">
              <a:avLst/>
            </a:prstGeom>
            <a:noFill/>
            <a:ln w="9525">
              <a:noFill/>
              <a:miter lim="800000"/>
            </a:ln>
          </p:spPr>
          <p:txBody>
            <a:bodyPr/>
            <a:lstStyle/>
            <a:p>
              <a:pPr eaLnBrk="1" hangingPunct="1">
                <a:defRPr/>
              </a:pPr>
              <a:endParaRPr lang="zh-CN" altLang="en-US" sz="1600">
                <a:latin typeface="+mn-lt"/>
                <a:ea typeface="+mn-ea"/>
              </a:endParaRPr>
            </a:p>
          </p:txBody>
        </p:sp>
        <p:grpSp>
          <p:nvGrpSpPr>
            <p:cNvPr id="21521" name="Group 25"/>
            <p:cNvGrpSpPr/>
            <p:nvPr/>
          </p:nvGrpSpPr>
          <p:grpSpPr bwMode="auto">
            <a:xfrm>
              <a:off x="7008809" y="3595711"/>
              <a:ext cx="1720337" cy="1924050"/>
              <a:chOff x="4085" y="1434"/>
              <a:chExt cx="864" cy="1212"/>
            </a:xfrm>
          </p:grpSpPr>
          <p:sp>
            <p:nvSpPr>
              <p:cNvPr id="21531" name="Rectangle 26"/>
              <p:cNvSpPr>
                <a:spLocks noChangeArrowheads="1"/>
              </p:cNvSpPr>
              <p:nvPr/>
            </p:nvSpPr>
            <p:spPr bwMode="auto">
              <a:xfrm>
                <a:off x="4838" y="1432"/>
                <a:ext cx="77"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1</a:t>
                </a:r>
                <a:endParaRPr kumimoji="1" lang="en-US" altLang="zh-CN" sz="2400" b="1">
                  <a:latin typeface="Times New Roman" panose="02020603050405020304" pitchFamily="18" charset="0"/>
                  <a:ea typeface="华文新魏" panose="02010800040101010101" pitchFamily="2" charset="-122"/>
                </a:endParaRPr>
              </a:p>
            </p:txBody>
          </p:sp>
          <p:grpSp>
            <p:nvGrpSpPr>
              <p:cNvPr id="21532" name="Group 27"/>
              <p:cNvGrpSpPr/>
              <p:nvPr/>
            </p:nvGrpSpPr>
            <p:grpSpPr bwMode="auto">
              <a:xfrm>
                <a:off x="4085" y="1440"/>
                <a:ext cx="651" cy="1206"/>
                <a:chOff x="4085" y="1440"/>
                <a:chExt cx="651" cy="1206"/>
              </a:xfrm>
            </p:grpSpPr>
            <p:sp>
              <p:nvSpPr>
                <p:cNvPr id="31" name="Freeform 28"/>
                <p:cNvSpPr/>
                <p:nvPr/>
              </p:nvSpPr>
              <p:spPr bwMode="auto">
                <a:xfrm>
                  <a:off x="4085" y="1467"/>
                  <a:ext cx="117" cy="1122"/>
                </a:xfrm>
                <a:custGeom>
                  <a:avLst/>
                  <a:gdLst>
                    <a:gd name="T0" fmla="*/ 117 w 117"/>
                    <a:gd name="T1" fmla="*/ 0 h 1120"/>
                    <a:gd name="T2" fmla="*/ 96 w 117"/>
                    <a:gd name="T3" fmla="*/ 6 h 1120"/>
                    <a:gd name="T4" fmla="*/ 75 w 117"/>
                    <a:gd name="T5" fmla="*/ 26 h 1120"/>
                    <a:gd name="T6" fmla="*/ 64 w 117"/>
                    <a:gd name="T7" fmla="*/ 51 h 1120"/>
                    <a:gd name="T8" fmla="*/ 59 w 117"/>
                    <a:gd name="T9" fmla="*/ 90 h 1120"/>
                    <a:gd name="T10" fmla="*/ 59 w 117"/>
                    <a:gd name="T11" fmla="*/ 467 h 1120"/>
                    <a:gd name="T12" fmla="*/ 53 w 117"/>
                    <a:gd name="T13" fmla="*/ 506 h 1120"/>
                    <a:gd name="T14" fmla="*/ 43 w 117"/>
                    <a:gd name="T15" fmla="*/ 531 h 1120"/>
                    <a:gd name="T16" fmla="*/ 22 w 117"/>
                    <a:gd name="T17" fmla="*/ 550 h 1120"/>
                    <a:gd name="T18" fmla="*/ 0 w 117"/>
                    <a:gd name="T19" fmla="*/ 557 h 1120"/>
                    <a:gd name="T20" fmla="*/ 22 w 117"/>
                    <a:gd name="T21" fmla="*/ 563 h 1120"/>
                    <a:gd name="T22" fmla="*/ 43 w 117"/>
                    <a:gd name="T23" fmla="*/ 589 h 1120"/>
                    <a:gd name="T24" fmla="*/ 53 w 117"/>
                    <a:gd name="T25" fmla="*/ 614 h 1120"/>
                    <a:gd name="T26" fmla="*/ 59 w 117"/>
                    <a:gd name="T27" fmla="*/ 653 h 1120"/>
                    <a:gd name="T28" fmla="*/ 59 w 117"/>
                    <a:gd name="T29" fmla="*/ 1024 h 1120"/>
                    <a:gd name="T30" fmla="*/ 64 w 117"/>
                    <a:gd name="T31" fmla="*/ 1063 h 1120"/>
                    <a:gd name="T32" fmla="*/ 75 w 117"/>
                    <a:gd name="T33" fmla="*/ 1095 h 1120"/>
                    <a:gd name="T34" fmla="*/ 96 w 117"/>
                    <a:gd name="T35" fmla="*/ 1114 h 1120"/>
                    <a:gd name="T36" fmla="*/ 117 w 117"/>
                    <a:gd name="T37" fmla="*/ 1120 h 1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7" h="1120">
                      <a:moveTo>
                        <a:pt x="117" y="0"/>
                      </a:moveTo>
                      <a:lnTo>
                        <a:pt x="96" y="6"/>
                      </a:lnTo>
                      <a:lnTo>
                        <a:pt x="75" y="26"/>
                      </a:lnTo>
                      <a:lnTo>
                        <a:pt x="64" y="51"/>
                      </a:lnTo>
                      <a:lnTo>
                        <a:pt x="59" y="90"/>
                      </a:lnTo>
                      <a:lnTo>
                        <a:pt x="59" y="467"/>
                      </a:lnTo>
                      <a:lnTo>
                        <a:pt x="53" y="506"/>
                      </a:lnTo>
                      <a:lnTo>
                        <a:pt x="43" y="531"/>
                      </a:lnTo>
                      <a:lnTo>
                        <a:pt x="22" y="550"/>
                      </a:lnTo>
                      <a:lnTo>
                        <a:pt x="0" y="557"/>
                      </a:lnTo>
                      <a:lnTo>
                        <a:pt x="22" y="563"/>
                      </a:lnTo>
                      <a:lnTo>
                        <a:pt x="43" y="589"/>
                      </a:lnTo>
                      <a:lnTo>
                        <a:pt x="53" y="614"/>
                      </a:lnTo>
                      <a:lnTo>
                        <a:pt x="59" y="653"/>
                      </a:lnTo>
                      <a:lnTo>
                        <a:pt x="59" y="1024"/>
                      </a:lnTo>
                      <a:lnTo>
                        <a:pt x="64" y="1063"/>
                      </a:lnTo>
                      <a:lnTo>
                        <a:pt x="75" y="1095"/>
                      </a:lnTo>
                      <a:lnTo>
                        <a:pt x="96" y="1114"/>
                      </a:lnTo>
                      <a:lnTo>
                        <a:pt x="117" y="1120"/>
                      </a:lnTo>
                    </a:path>
                  </a:pathLst>
                </a:custGeom>
                <a:noFill/>
                <a:ln w="27051">
                  <a:solidFill>
                    <a:schemeClr val="tx1"/>
                  </a:solidFill>
                  <a:prstDash val="solid"/>
                  <a:round/>
                </a:ln>
              </p:spPr>
              <p:txBody>
                <a:bodyPr/>
                <a:lstStyle/>
                <a:p>
                  <a:pPr eaLnBrk="1" hangingPunct="1">
                    <a:defRPr/>
                  </a:pPr>
                  <a:endParaRPr lang="zh-CN" altLang="en-US" sz="1600">
                    <a:latin typeface="+mn-lt"/>
                    <a:ea typeface="+mn-ea"/>
                  </a:endParaRPr>
                </a:p>
              </p:txBody>
            </p:sp>
            <p:sp>
              <p:nvSpPr>
                <p:cNvPr id="32" name="Rectangle 29"/>
                <p:cNvSpPr>
                  <a:spLocks noChangeArrowheads="1"/>
                </p:cNvSpPr>
                <p:nvPr/>
              </p:nvSpPr>
              <p:spPr bwMode="auto">
                <a:xfrm>
                  <a:off x="4272" y="1438"/>
                  <a:ext cx="464" cy="338"/>
                </a:xfrm>
                <a:prstGeom prst="rect">
                  <a:avLst/>
                </a:prstGeom>
                <a:noFill/>
                <a:ln w="9525">
                  <a:noFill/>
                  <a:miter lim="800000"/>
                </a:ln>
              </p:spPr>
              <p:txBody>
                <a:bodyPr wrap="none" lIns="0" tIns="0" rIns="0" bIns="0">
                  <a:spAutoFit/>
                </a:bodyPr>
                <a:lstStyle/>
                <a:p>
                  <a:pPr eaLnBrk="1" hangingPunct="1">
                    <a:defRPr/>
                  </a:pPr>
                  <a:r>
                    <a:rPr kumimoji="1" lang="zh-CN" altLang="en-US" sz="2400" b="1">
                      <a:latin typeface="+mn-lt"/>
                      <a:ea typeface="+mn-ea"/>
                    </a:rPr>
                    <a:t>微命令</a:t>
                  </a:r>
                  <a:endParaRPr kumimoji="1" lang="zh-CN" altLang="en-US" sz="2400" b="1">
                    <a:latin typeface="+mn-lt"/>
                    <a:ea typeface="+mn-ea"/>
                  </a:endParaRPr>
                </a:p>
              </p:txBody>
            </p:sp>
            <p:sp>
              <p:nvSpPr>
                <p:cNvPr id="34" name="Rectangle 35"/>
                <p:cNvSpPr>
                  <a:spLocks noChangeArrowheads="1"/>
                </p:cNvSpPr>
                <p:nvPr/>
              </p:nvSpPr>
              <p:spPr bwMode="auto">
                <a:xfrm>
                  <a:off x="4272" y="2309"/>
                  <a:ext cx="464" cy="337"/>
                </a:xfrm>
                <a:prstGeom prst="rect">
                  <a:avLst/>
                </a:prstGeom>
                <a:noFill/>
                <a:ln w="9525">
                  <a:noFill/>
                  <a:miter lim="800000"/>
                </a:ln>
              </p:spPr>
              <p:txBody>
                <a:bodyPr wrap="none" lIns="0" tIns="0" rIns="0" bIns="0">
                  <a:spAutoFit/>
                </a:bodyPr>
                <a:lstStyle/>
                <a:p>
                  <a:pPr eaLnBrk="1" hangingPunct="1">
                    <a:defRPr/>
                  </a:pPr>
                  <a:r>
                    <a:rPr kumimoji="1" lang="zh-CN" altLang="en-US" sz="2400" b="1">
                      <a:latin typeface="+mn-lt"/>
                      <a:ea typeface="+mn-ea"/>
                    </a:rPr>
                    <a:t>微命令</a:t>
                  </a:r>
                  <a:endParaRPr kumimoji="1" lang="zh-CN" altLang="en-US" sz="2400" b="1">
                    <a:latin typeface="+mn-lt"/>
                    <a:ea typeface="+mn-ea"/>
                  </a:endParaRPr>
                </a:p>
              </p:txBody>
            </p:sp>
          </p:grpSp>
          <p:sp>
            <p:nvSpPr>
              <p:cNvPr id="21533" name="Rectangle 36"/>
              <p:cNvSpPr>
                <a:spLocks noChangeArrowheads="1"/>
              </p:cNvSpPr>
              <p:nvPr/>
            </p:nvSpPr>
            <p:spPr bwMode="auto">
              <a:xfrm>
                <a:off x="4817" y="2303"/>
                <a:ext cx="13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华文新魏" panose="02010800040101010101" pitchFamily="2" charset="-122"/>
                  </a:rPr>
                  <a:t>m</a:t>
                </a:r>
                <a:endParaRPr kumimoji="1" lang="en-US" altLang="zh-CN" sz="2400" b="1">
                  <a:latin typeface="Times New Roman" panose="02020603050405020304" pitchFamily="18" charset="0"/>
                  <a:ea typeface="华文新魏" panose="02010800040101010101" pitchFamily="2" charset="-122"/>
                </a:endParaRPr>
              </a:p>
            </p:txBody>
          </p:sp>
        </p:grpSp>
        <p:sp>
          <p:nvSpPr>
            <p:cNvPr id="39" name="Rectangle 37"/>
            <p:cNvSpPr>
              <a:spLocks noChangeArrowheads="1"/>
            </p:cNvSpPr>
            <p:nvPr/>
          </p:nvSpPr>
          <p:spPr bwMode="auto">
            <a:xfrm>
              <a:off x="2427265" y="4546424"/>
              <a:ext cx="1320804" cy="600834"/>
            </a:xfrm>
            <a:prstGeom prst="rect">
              <a:avLst/>
            </a:prstGeom>
            <a:noFill/>
            <a:ln w="9525">
              <a:noFill/>
              <a:miter lim="800000"/>
            </a:ln>
          </p:spPr>
          <p:txBody>
            <a:bodyPr/>
            <a:lstStyle/>
            <a:p>
              <a:pPr eaLnBrk="1" hangingPunct="1">
                <a:defRPr/>
              </a:pPr>
              <a:endParaRPr lang="zh-CN" altLang="en-US" sz="1600">
                <a:latin typeface="+mn-lt"/>
                <a:ea typeface="+mn-ea"/>
              </a:endParaRPr>
            </a:p>
          </p:txBody>
        </p:sp>
        <p:grpSp>
          <p:nvGrpSpPr>
            <p:cNvPr id="21523" name="Group 38"/>
            <p:cNvGrpSpPr/>
            <p:nvPr/>
          </p:nvGrpSpPr>
          <p:grpSpPr bwMode="auto">
            <a:xfrm>
              <a:off x="2720973" y="4702198"/>
              <a:ext cx="856978" cy="836613"/>
              <a:chOff x="1524" y="2191"/>
              <a:chExt cx="502" cy="527"/>
            </a:xfrm>
          </p:grpSpPr>
          <p:grpSp>
            <p:nvGrpSpPr>
              <p:cNvPr id="21527" name="Group 39"/>
              <p:cNvGrpSpPr/>
              <p:nvPr/>
            </p:nvGrpSpPr>
            <p:grpSpPr bwMode="auto">
              <a:xfrm>
                <a:off x="1524" y="2597"/>
                <a:ext cx="502" cy="121"/>
                <a:chOff x="1764" y="2981"/>
                <a:chExt cx="502" cy="121"/>
              </a:xfrm>
            </p:grpSpPr>
            <p:sp>
              <p:nvSpPr>
                <p:cNvPr id="43" name="Line 40"/>
                <p:cNvSpPr>
                  <a:spLocks noChangeShapeType="1"/>
                </p:cNvSpPr>
                <p:nvPr/>
              </p:nvSpPr>
              <p:spPr bwMode="auto">
                <a:xfrm>
                  <a:off x="1764" y="3040"/>
                  <a:ext cx="387" cy="0"/>
                </a:xfrm>
                <a:prstGeom prst="line">
                  <a:avLst/>
                </a:prstGeom>
                <a:noFill/>
                <a:ln w="38100">
                  <a:solidFill>
                    <a:schemeClr val="tx1"/>
                  </a:solidFill>
                  <a:round/>
                </a:ln>
              </p:spPr>
              <p:txBody>
                <a:bodyPr/>
                <a:lstStyle/>
                <a:p>
                  <a:pPr eaLnBrk="1" hangingPunct="1">
                    <a:defRPr/>
                  </a:pPr>
                  <a:endParaRPr lang="zh-CN" altLang="en-US" sz="1600">
                    <a:latin typeface="+mn-lt"/>
                    <a:ea typeface="+mn-ea"/>
                  </a:endParaRPr>
                </a:p>
              </p:txBody>
            </p:sp>
            <p:sp>
              <p:nvSpPr>
                <p:cNvPr id="44" name="Freeform 41"/>
                <p:cNvSpPr/>
                <p:nvPr/>
              </p:nvSpPr>
              <p:spPr bwMode="auto">
                <a:xfrm>
                  <a:off x="2166" y="2981"/>
                  <a:ext cx="100" cy="121"/>
                </a:xfrm>
                <a:custGeom>
                  <a:avLst/>
                  <a:gdLst>
                    <a:gd name="T0" fmla="*/ 0 w 100"/>
                    <a:gd name="T1" fmla="*/ 121 h 121"/>
                    <a:gd name="T2" fmla="*/ 100 w 100"/>
                    <a:gd name="T3" fmla="*/ 57 h 121"/>
                    <a:gd name="T4" fmla="*/ 0 w 100"/>
                    <a:gd name="T5" fmla="*/ 0 h 121"/>
                    <a:gd name="T6" fmla="*/ 0 w 100"/>
                    <a:gd name="T7" fmla="*/ 121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21">
                      <a:moveTo>
                        <a:pt x="0" y="121"/>
                      </a:moveTo>
                      <a:lnTo>
                        <a:pt x="100" y="57"/>
                      </a:lnTo>
                      <a:lnTo>
                        <a:pt x="0" y="0"/>
                      </a:lnTo>
                      <a:lnTo>
                        <a:pt x="0" y="121"/>
                      </a:lnTo>
                      <a:close/>
                    </a:path>
                  </a:pathLst>
                </a:custGeom>
                <a:solidFill>
                  <a:schemeClr val="tx1"/>
                </a:solidFill>
                <a:ln w="25400">
                  <a:solidFill>
                    <a:schemeClr val="tx1"/>
                  </a:solidFill>
                  <a:round/>
                </a:ln>
              </p:spPr>
              <p:txBody>
                <a:bodyPr/>
                <a:lstStyle/>
                <a:p>
                  <a:pPr eaLnBrk="1" hangingPunct="1">
                    <a:defRPr/>
                  </a:pPr>
                  <a:endParaRPr lang="zh-CN" altLang="en-US" sz="1600">
                    <a:latin typeface="+mn-lt"/>
                    <a:ea typeface="+mn-ea"/>
                  </a:endParaRPr>
                </a:p>
              </p:txBody>
            </p:sp>
          </p:grpSp>
          <p:sp>
            <p:nvSpPr>
              <p:cNvPr id="42" name="Rectangle 42"/>
              <p:cNvSpPr>
                <a:spLocks noChangeArrowheads="1"/>
              </p:cNvSpPr>
              <p:nvPr/>
            </p:nvSpPr>
            <p:spPr bwMode="auto">
              <a:xfrm>
                <a:off x="1598" y="2191"/>
                <a:ext cx="418" cy="390"/>
              </a:xfrm>
              <a:prstGeom prst="rect">
                <a:avLst/>
              </a:prstGeom>
              <a:noFill/>
              <a:ln w="25400">
                <a:noFill/>
                <a:miter lim="800000"/>
              </a:ln>
            </p:spPr>
            <p:txBody>
              <a:bodyPr wrap="none" lIns="0" tIns="0" rIns="0" bIns="0">
                <a:spAutoFit/>
              </a:bodyPr>
              <a:lstStyle/>
              <a:p>
                <a:pPr eaLnBrk="1" hangingPunct="1">
                  <a:defRPr/>
                </a:pPr>
                <a:r>
                  <a:rPr kumimoji="1" lang="zh-CN" altLang="en-US" sz="2800" b="1" dirty="0">
                    <a:solidFill>
                      <a:srgbClr val="0000FF"/>
                    </a:solidFill>
                    <a:latin typeface="+mn-lt"/>
                    <a:ea typeface="+mn-ea"/>
                  </a:rPr>
                  <a:t>对应</a:t>
                </a:r>
                <a:endParaRPr kumimoji="1" lang="zh-CN" altLang="en-US" sz="2800" b="1" dirty="0">
                  <a:solidFill>
                    <a:srgbClr val="0000FF"/>
                  </a:solidFill>
                  <a:latin typeface="+mn-lt"/>
                  <a:ea typeface="+mn-ea"/>
                </a:endParaRPr>
              </a:p>
            </p:txBody>
          </p:sp>
        </p:grpSp>
        <p:sp>
          <p:nvSpPr>
            <p:cNvPr id="45" name="Rectangle 43"/>
            <p:cNvSpPr>
              <a:spLocks noChangeArrowheads="1"/>
            </p:cNvSpPr>
            <p:nvPr/>
          </p:nvSpPr>
          <p:spPr bwMode="auto">
            <a:xfrm>
              <a:off x="500034" y="4956918"/>
              <a:ext cx="2244733" cy="915009"/>
            </a:xfrm>
            <a:prstGeom prst="rect">
              <a:avLst/>
            </a:prstGeom>
            <a:noFill/>
            <a:ln w="38100">
              <a:solidFill>
                <a:srgbClr val="00B050"/>
              </a:solidFill>
              <a:prstDash val="dash"/>
              <a:miter lim="800000"/>
              <a:headEnd type="none" w="sm" len="sm"/>
              <a:tailEnd type="none" w="sm" len="sm"/>
            </a:ln>
            <a:effectLst/>
          </p:spPr>
          <p:txBody>
            <a:bodyPr wrap="none" anchor="ctr"/>
            <a:lstStyle/>
            <a:p>
              <a:pPr eaLnBrk="1" hangingPunct="1">
                <a:defRPr/>
              </a:pPr>
              <a:endParaRPr lang="zh-CN" altLang="en-US" sz="2000">
                <a:latin typeface="+mn-lt"/>
                <a:ea typeface="+mn-ea"/>
              </a:endParaRPr>
            </a:p>
          </p:txBody>
        </p:sp>
        <p:sp>
          <p:nvSpPr>
            <p:cNvPr id="46" name="Rectangle 44"/>
            <p:cNvSpPr>
              <a:spLocks noChangeArrowheads="1"/>
            </p:cNvSpPr>
            <p:nvPr/>
          </p:nvSpPr>
          <p:spPr bwMode="auto">
            <a:xfrm>
              <a:off x="3609957" y="3587843"/>
              <a:ext cx="5226068" cy="3199096"/>
            </a:xfrm>
            <a:prstGeom prst="rect">
              <a:avLst/>
            </a:prstGeom>
            <a:noFill/>
            <a:ln w="38100">
              <a:solidFill>
                <a:srgbClr val="A50021"/>
              </a:solidFill>
              <a:prstDash val="dash"/>
              <a:miter lim="800000"/>
              <a:headEnd type="none" w="sm" len="sm"/>
              <a:tailEnd type="none" w="sm" len="sm"/>
            </a:ln>
            <a:effectLst/>
          </p:spPr>
          <p:txBody>
            <a:bodyPr wrap="none" anchor="ctr"/>
            <a:lstStyle/>
            <a:p>
              <a:pPr eaLnBrk="1" hangingPunct="1">
                <a:defRPr/>
              </a:pPr>
              <a:endParaRPr lang="zh-CN" altLang="en-US" sz="1600">
                <a:latin typeface="+mn-lt"/>
                <a:ea typeface="+mn-ea"/>
              </a:endParaRPr>
            </a:p>
          </p:txBody>
        </p:sp>
        <p:sp>
          <p:nvSpPr>
            <p:cNvPr id="47" name="Text Box 45"/>
            <p:cNvSpPr txBox="1">
              <a:spLocks noChangeArrowheads="1"/>
            </p:cNvSpPr>
            <p:nvPr/>
          </p:nvSpPr>
          <p:spPr bwMode="auto">
            <a:xfrm>
              <a:off x="714348" y="4207022"/>
              <a:ext cx="1481142" cy="756775"/>
            </a:xfrm>
            <a:prstGeom prst="rect">
              <a:avLst/>
            </a:prstGeom>
            <a:noFill/>
            <a:ln w="12700" cap="sq">
              <a:noFill/>
              <a:miter lim="800000"/>
              <a:headEnd type="none" w="sm" len="sm"/>
              <a:tailEnd type="none" w="sm" len="sm"/>
            </a:ln>
            <a:effectLst/>
          </p:spPr>
          <p:txBody>
            <a:bodyPr wrap="none">
              <a:spAutoFit/>
            </a:bodyPr>
            <a:lstStyle/>
            <a:p>
              <a:pPr eaLnBrk="1" hangingPunct="1">
                <a:defRPr/>
              </a:pPr>
              <a:r>
                <a:rPr kumimoji="1" lang="zh-CN" altLang="en-US" sz="2800" b="1" dirty="0">
                  <a:solidFill>
                    <a:srgbClr val="FF0000"/>
                  </a:solidFill>
                  <a:latin typeface="+mn-lt"/>
                  <a:ea typeface="+mn-ea"/>
                </a:rPr>
                <a:t>主存</a:t>
              </a:r>
              <a:r>
                <a:rPr kumimoji="1" lang="en-US" altLang="zh-CN" sz="2800" b="1" dirty="0">
                  <a:solidFill>
                    <a:srgbClr val="FF0000"/>
                  </a:solidFill>
                  <a:latin typeface="+mn-lt"/>
                  <a:ea typeface="+mn-ea"/>
                </a:rPr>
                <a:t>(M)</a:t>
              </a:r>
              <a:endParaRPr kumimoji="1" lang="en-US" altLang="zh-CN" sz="2800" b="1" dirty="0">
                <a:solidFill>
                  <a:srgbClr val="FF0000"/>
                </a:solidFill>
                <a:latin typeface="+mn-lt"/>
                <a:ea typeface="+mn-ea"/>
              </a:endParaRPr>
            </a:p>
          </p:txBody>
        </p:sp>
      </p:grpSp>
      <p:sp>
        <p:nvSpPr>
          <p:cNvPr id="49" name="Rectangle 10"/>
          <p:cNvSpPr>
            <a:spLocks noChangeArrowheads="1"/>
          </p:cNvSpPr>
          <p:nvPr/>
        </p:nvSpPr>
        <p:spPr bwMode="auto">
          <a:xfrm>
            <a:off x="7529513" y="4929188"/>
            <a:ext cx="1328737" cy="438150"/>
          </a:xfrm>
          <a:prstGeom prst="rect">
            <a:avLst/>
          </a:prstGeom>
          <a:noFill/>
          <a:ln w="9525">
            <a:noFill/>
            <a:miter lim="800000"/>
          </a:ln>
        </p:spPr>
        <p:txBody>
          <a:bodyPr/>
          <a:lstStyle/>
          <a:p>
            <a:pPr eaLnBrk="1" hangingPunct="1">
              <a:defRPr/>
            </a:pPr>
            <a:r>
              <a:rPr lang="en-US" altLang="zh-CN" sz="2400" b="1" dirty="0">
                <a:latin typeface="+mn-lt"/>
                <a:ea typeface="+mn-ea"/>
              </a:rPr>
              <a:t>……</a:t>
            </a:r>
            <a:endParaRPr lang="zh-CN" altLang="en-US" sz="2400" b="1" dirty="0">
              <a:latin typeface="+mn-lt"/>
              <a:ea typeface="+mn-ea"/>
            </a:endParaRPr>
          </a:p>
        </p:txBody>
      </p:sp>
      <p:sp>
        <p:nvSpPr>
          <p:cNvPr id="50" name="Rectangle 5"/>
          <p:cNvSpPr>
            <a:spLocks noGrp="1" noChangeArrowheads="1"/>
          </p:cNvSpPr>
          <p:nvPr>
            <p:ph type="title"/>
          </p:nvPr>
        </p:nvSpPr>
        <p:spPr>
          <a:xfrm>
            <a:off x="142875" y="-127000"/>
            <a:ext cx="8532813" cy="676275"/>
          </a:xfrm>
        </p:spPr>
        <p:txBody>
          <a:bodyPr/>
          <a:lstStyle/>
          <a:p>
            <a:pPr>
              <a:defRPr/>
            </a:pPr>
            <a:r>
              <a:rPr lang="en-US" altLang="zh-CN" sz="2400" kern="1200" dirty="0">
                <a:solidFill>
                  <a:srgbClr val="A50021"/>
                </a:solidFill>
                <a:ea typeface="微软雅黑" panose="020B0503020204020204" pitchFamily="34" charset="-122"/>
              </a:rPr>
              <a:t>2.</a:t>
            </a:r>
            <a:r>
              <a:rPr lang="zh-CN" altLang="en-US" sz="2400" kern="1200" dirty="0">
                <a:solidFill>
                  <a:srgbClr val="A50021"/>
                </a:solidFill>
                <a:ea typeface="微软雅黑" panose="020B0503020204020204" pitchFamily="34" charset="-122"/>
                <a:cs typeface="+mn-cs"/>
              </a:rPr>
              <a:t>微程序基本原理</a:t>
            </a:r>
            <a:endParaRPr lang="zh-CN" altLang="en-US" sz="2400" kern="1200" dirty="0">
              <a:solidFill>
                <a:srgbClr val="A50021"/>
              </a:solidFill>
              <a:ea typeface="微软雅黑" panose="020B0503020204020204" pitchFamily="34" charset="-122"/>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body" idx="1"/>
          </p:nvPr>
        </p:nvSpPr>
        <p:spPr>
          <a:xfrm>
            <a:off x="142875" y="908050"/>
            <a:ext cx="8750300" cy="5022850"/>
          </a:xfrm>
        </p:spPr>
        <p:txBody>
          <a:bodyPr lIns="92075" tIns="46038" rIns="92075" bIns="46038"/>
          <a:lstStyle/>
          <a:p>
            <a:pPr>
              <a:buFont typeface="Wingdings" panose="05000000000000000000" pitchFamily="2" charset="2"/>
              <a:buChar char="Ø"/>
              <a:defRPr/>
            </a:pPr>
            <a:r>
              <a:rPr kumimoji="1" lang="zh-CN" altLang="en-US" dirty="0">
                <a:solidFill>
                  <a:schemeClr val="bg1">
                    <a:lumMod val="50000"/>
                  </a:schemeClr>
                </a:solidFill>
              </a:rPr>
              <a:t>微指令</a:t>
            </a:r>
            <a:endParaRPr kumimoji="1" lang="zh-CN" altLang="en-US" dirty="0">
              <a:solidFill>
                <a:schemeClr val="bg1">
                  <a:lumMod val="50000"/>
                </a:schemeClr>
              </a:solidFill>
            </a:endParaRPr>
          </a:p>
          <a:p>
            <a:pPr marL="628650" lvl="1" indent="-269875">
              <a:buClr>
                <a:schemeClr val="tx2"/>
              </a:buClr>
              <a:defRPr/>
            </a:pPr>
            <a:r>
              <a:rPr kumimoji="1" lang="zh-CN" altLang="en-US" dirty="0">
                <a:solidFill>
                  <a:schemeClr val="bg1">
                    <a:lumMod val="50000"/>
                  </a:schemeClr>
                </a:solidFill>
              </a:rPr>
              <a:t>在机器的一个</a:t>
            </a:r>
            <a:r>
              <a:rPr kumimoji="1" lang="en-US" altLang="zh-CN" dirty="0">
                <a:solidFill>
                  <a:schemeClr val="bg1">
                    <a:lumMod val="50000"/>
                  </a:schemeClr>
                </a:solidFill>
              </a:rPr>
              <a:t>CPU</a:t>
            </a:r>
            <a:r>
              <a:rPr kumimoji="1" lang="zh-CN" altLang="en-US" dirty="0">
                <a:solidFill>
                  <a:schemeClr val="bg1">
                    <a:lumMod val="50000"/>
                  </a:schemeClr>
                </a:solidFill>
              </a:rPr>
              <a:t>周期中，一组实现特定操作功能的微命令的集合</a:t>
            </a:r>
            <a:endParaRPr kumimoji="1" lang="zh-CN" altLang="en-US" dirty="0">
              <a:solidFill>
                <a:schemeClr val="bg1">
                  <a:lumMod val="50000"/>
                </a:schemeClr>
              </a:solidFill>
            </a:endParaRPr>
          </a:p>
          <a:p>
            <a:pPr>
              <a:buFont typeface="Wingdings" panose="05000000000000000000" pitchFamily="2" charset="2"/>
              <a:buChar char="Ø"/>
              <a:defRPr/>
            </a:pPr>
            <a:r>
              <a:rPr kumimoji="1" lang="zh-CN" altLang="en-US" dirty="0">
                <a:solidFill>
                  <a:srgbClr val="0000CC"/>
                </a:solidFill>
              </a:rPr>
              <a:t>微指令周期</a:t>
            </a:r>
            <a:endParaRPr kumimoji="1" lang="zh-CN" altLang="en-US" dirty="0">
              <a:solidFill>
                <a:srgbClr val="0000CC"/>
              </a:solidFill>
            </a:endParaRPr>
          </a:p>
          <a:p>
            <a:pPr marL="628650" lvl="1" indent="-269875">
              <a:buClr>
                <a:schemeClr val="tx2"/>
              </a:buClr>
              <a:defRPr/>
            </a:pPr>
            <a:r>
              <a:rPr kumimoji="1" lang="zh-CN" altLang="en-US" dirty="0"/>
              <a:t>从控制存储器读取一条微指令并执行完相应的微操作所需要的时间</a:t>
            </a:r>
            <a:endParaRPr kumimoji="1" lang="zh-CN" altLang="en-US" dirty="0"/>
          </a:p>
          <a:p>
            <a:pPr marL="628650" lvl="1" indent="-269875">
              <a:buClr>
                <a:schemeClr val="tx2"/>
              </a:buClr>
              <a:defRPr/>
            </a:pPr>
            <a:r>
              <a:rPr kumimoji="1" lang="zh-CN" altLang="en-US" dirty="0"/>
              <a:t>与指令周期不同：微指令周期时间一般是</a:t>
            </a:r>
            <a:r>
              <a:rPr kumimoji="1" lang="zh-CN" altLang="en-US" dirty="0">
                <a:solidFill>
                  <a:srgbClr val="FF0000"/>
                </a:solidFill>
              </a:rPr>
              <a:t>固定</a:t>
            </a:r>
            <a:r>
              <a:rPr kumimoji="1" lang="zh-CN" altLang="en-US" dirty="0"/>
              <a:t>的，</a:t>
            </a:r>
            <a:r>
              <a:rPr kumimoji="1" lang="zh-CN" altLang="en-US" dirty="0">
                <a:solidFill>
                  <a:srgbClr val="FF0000"/>
                </a:solidFill>
              </a:rPr>
              <a:t>指令周期时间可以变化</a:t>
            </a:r>
            <a:endParaRPr kumimoji="1" lang="zh-CN" altLang="en-US" dirty="0">
              <a:solidFill>
                <a:srgbClr val="FF0000"/>
              </a:solidFill>
            </a:endParaRPr>
          </a:p>
          <a:p>
            <a:pPr marL="628650" lvl="1" indent="-269875">
              <a:buClr>
                <a:schemeClr val="tx2"/>
              </a:buClr>
              <a:defRPr/>
            </a:pPr>
            <a:r>
              <a:rPr kumimoji="1" lang="zh-CN" altLang="en-US" dirty="0"/>
              <a:t>微程序控制的重要指标</a:t>
            </a:r>
            <a:endParaRPr kumimoji="1" lang="zh-CN" altLang="en-US" dirty="0"/>
          </a:p>
        </p:txBody>
      </p:sp>
      <p:sp>
        <p:nvSpPr>
          <p:cNvPr id="5" name="Rectangle 5"/>
          <p:cNvSpPr>
            <a:spLocks noGrp="1" noChangeArrowheads="1"/>
          </p:cNvSpPr>
          <p:nvPr>
            <p:ph type="title"/>
          </p:nvPr>
        </p:nvSpPr>
        <p:spPr>
          <a:xfrm>
            <a:off x="142875" y="-171450"/>
            <a:ext cx="8532813" cy="676275"/>
          </a:xfrm>
        </p:spPr>
        <p:txBody>
          <a:bodyPr/>
          <a:lstStyle/>
          <a:p>
            <a:pPr>
              <a:defRPr/>
            </a:pPr>
            <a:r>
              <a:rPr lang="en-US" altLang="zh-CN" sz="2400" kern="1200" dirty="0">
                <a:solidFill>
                  <a:srgbClr val="A50021"/>
                </a:solidFill>
                <a:ea typeface="微软雅黑" panose="020B0503020204020204" pitchFamily="34" charset="-122"/>
              </a:rPr>
              <a:t>2.</a:t>
            </a:r>
            <a:r>
              <a:rPr lang="zh-CN" altLang="en-US" sz="2400" kern="1200" dirty="0">
                <a:solidFill>
                  <a:srgbClr val="A50021"/>
                </a:solidFill>
                <a:ea typeface="微软雅黑" panose="020B0503020204020204" pitchFamily="34" charset="-122"/>
                <a:cs typeface="+mn-cs"/>
              </a:rPr>
              <a:t>微程序基本原理</a:t>
            </a:r>
            <a:endParaRPr lang="zh-CN" altLang="en-US" sz="2400" kern="1200" dirty="0">
              <a:solidFill>
                <a:srgbClr val="A50021"/>
              </a:solidFill>
              <a:ea typeface="微软雅黑" panose="020B0503020204020204" pitchFamily="34" charset="-122"/>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05">
                                            <p:txEl>
                                              <p:pRg st="2" end="2"/>
                                            </p:txEl>
                                          </p:spTgt>
                                        </p:tgtEl>
                                        <p:attrNameLst>
                                          <p:attrName>style.visibility</p:attrName>
                                        </p:attrNameLst>
                                      </p:cBhvr>
                                      <p:to>
                                        <p:strVal val="visible"/>
                                      </p:to>
                                    </p:set>
                                    <p:animEffect transition="in" filter="dissolve">
                                      <p:cBhvr>
                                        <p:cTn id="7" dur="500"/>
                                        <p:tgtEl>
                                          <p:spTgt spid="2150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1505">
                                            <p:txEl>
                                              <p:pRg st="3" end="3"/>
                                            </p:txEl>
                                          </p:spTgt>
                                        </p:tgtEl>
                                        <p:attrNameLst>
                                          <p:attrName>style.visibility</p:attrName>
                                        </p:attrNameLst>
                                      </p:cBhvr>
                                      <p:to>
                                        <p:strVal val="visible"/>
                                      </p:to>
                                    </p:set>
                                    <p:animEffect transition="in" filter="dissolve">
                                      <p:cBhvr>
                                        <p:cTn id="10" dur="500"/>
                                        <p:tgtEl>
                                          <p:spTgt spid="21505">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1505">
                                            <p:txEl>
                                              <p:pRg st="4" end="4"/>
                                            </p:txEl>
                                          </p:spTgt>
                                        </p:tgtEl>
                                        <p:attrNameLst>
                                          <p:attrName>style.visibility</p:attrName>
                                        </p:attrNameLst>
                                      </p:cBhvr>
                                      <p:to>
                                        <p:strVal val="visible"/>
                                      </p:to>
                                    </p:set>
                                    <p:animEffect transition="in" filter="dissolve">
                                      <p:cBhvr>
                                        <p:cTn id="13" dur="500"/>
                                        <p:tgtEl>
                                          <p:spTgt spid="21505">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1505">
                                            <p:txEl>
                                              <p:pRg st="5" end="5"/>
                                            </p:txEl>
                                          </p:spTgt>
                                        </p:tgtEl>
                                        <p:attrNameLst>
                                          <p:attrName>style.visibility</p:attrName>
                                        </p:attrNameLst>
                                      </p:cBhvr>
                                      <p:to>
                                        <p:strVal val="visible"/>
                                      </p:to>
                                    </p:set>
                                    <p:animEffect transition="in" filter="dissolve">
                                      <p:cBhvr>
                                        <p:cTn id="16" dur="500"/>
                                        <p:tgtEl>
                                          <p:spTgt spid="215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body" idx="1"/>
          </p:nvPr>
        </p:nvSpPr>
        <p:spPr>
          <a:xfrm>
            <a:off x="107950" y="785813"/>
            <a:ext cx="8785225" cy="5451475"/>
          </a:xfrm>
        </p:spPr>
        <p:txBody>
          <a:bodyPr lIns="92075" tIns="46038" rIns="92075" bIns="46038"/>
          <a:lstStyle/>
          <a:p>
            <a:pPr>
              <a:lnSpc>
                <a:spcPct val="100000"/>
              </a:lnSpc>
              <a:spcBef>
                <a:spcPts val="600"/>
              </a:spcBef>
              <a:spcAft>
                <a:spcPts val="600"/>
              </a:spcAft>
              <a:buFont typeface="Wingdings" panose="05000000000000000000" pitchFamily="2" charset="2"/>
              <a:buChar char="Ø"/>
            </a:pPr>
            <a:r>
              <a:rPr kumimoji="1" lang="zh-CN" altLang="en-US"/>
              <a:t>微程序设计</a:t>
            </a:r>
            <a:endParaRPr kumimoji="1" lang="zh-CN" altLang="en-US"/>
          </a:p>
          <a:p>
            <a:pPr marL="628650" lvl="1" indent="-269875">
              <a:lnSpc>
                <a:spcPct val="100000"/>
              </a:lnSpc>
              <a:spcBef>
                <a:spcPts val="600"/>
              </a:spcBef>
              <a:spcAft>
                <a:spcPts val="600"/>
              </a:spcAft>
              <a:buClr>
                <a:schemeClr val="tx2"/>
              </a:buClr>
            </a:pPr>
            <a:r>
              <a:rPr kumimoji="1" lang="zh-CN" altLang="en-US">
                <a:solidFill>
                  <a:srgbClr val="0000FF"/>
                </a:solidFill>
              </a:rPr>
              <a:t>将传统的程序设计方法运用到控制器的逻辑设计中</a:t>
            </a:r>
            <a:endParaRPr kumimoji="1" lang="en-US" altLang="zh-CN">
              <a:solidFill>
                <a:srgbClr val="0000FF"/>
              </a:solidFill>
            </a:endParaRPr>
          </a:p>
          <a:p>
            <a:pPr marL="628650" lvl="1" indent="-269875">
              <a:lnSpc>
                <a:spcPct val="100000"/>
              </a:lnSpc>
              <a:spcBef>
                <a:spcPts val="600"/>
              </a:spcBef>
              <a:spcAft>
                <a:spcPts val="600"/>
              </a:spcAft>
              <a:buClr>
                <a:schemeClr val="tx2"/>
              </a:buClr>
            </a:pPr>
            <a:r>
              <a:rPr kumimoji="1" lang="zh-CN" altLang="en-US">
                <a:solidFill>
                  <a:srgbClr val="0000FF"/>
                </a:solidFill>
              </a:rPr>
              <a:t>用规整的存储逻辑代替不规则的硬接线逻辑</a:t>
            </a:r>
            <a:r>
              <a:rPr kumimoji="1" lang="zh-CN" altLang="en-US"/>
              <a:t>来实现计算机控制器功能的技术</a:t>
            </a:r>
            <a:endParaRPr kumimoji="1" lang="zh-CN" altLang="en-US"/>
          </a:p>
          <a:p>
            <a:pPr marL="628650" lvl="1" indent="-269875">
              <a:lnSpc>
                <a:spcPct val="100000"/>
              </a:lnSpc>
              <a:spcBef>
                <a:spcPts val="600"/>
              </a:spcBef>
              <a:spcAft>
                <a:spcPts val="600"/>
              </a:spcAft>
              <a:buClr>
                <a:schemeClr val="tx2"/>
              </a:buClr>
            </a:pPr>
            <a:r>
              <a:rPr kumimoji="1" lang="zh-CN" altLang="en-US"/>
              <a:t>微程序设计技术分类</a:t>
            </a:r>
            <a:endParaRPr kumimoji="1" lang="zh-CN" altLang="en-US"/>
          </a:p>
          <a:p>
            <a:pPr marL="986155" lvl="2" indent="-271780">
              <a:lnSpc>
                <a:spcPct val="100000"/>
              </a:lnSpc>
              <a:spcBef>
                <a:spcPts val="600"/>
              </a:spcBef>
              <a:spcAft>
                <a:spcPts val="600"/>
              </a:spcAft>
              <a:buFont typeface="Wingdings" panose="05000000000000000000" pitchFamily="2" charset="2"/>
              <a:buChar char="u"/>
            </a:pPr>
            <a:r>
              <a:rPr kumimoji="1" lang="zh-CN" altLang="en-US">
                <a:solidFill>
                  <a:srgbClr val="FF0000"/>
                </a:solidFill>
              </a:rPr>
              <a:t>静态微程序设计</a:t>
            </a:r>
            <a:r>
              <a:rPr kumimoji="1" lang="zh-CN" altLang="en-US"/>
              <a:t>：对应于一台计算机的机器指令只有一组微程序，一般无须改变而且难以改变</a:t>
            </a:r>
            <a:endParaRPr kumimoji="1" lang="zh-CN" altLang="en-US"/>
          </a:p>
          <a:p>
            <a:pPr marL="986155" lvl="2" indent="-271780">
              <a:lnSpc>
                <a:spcPct val="100000"/>
              </a:lnSpc>
              <a:spcBef>
                <a:spcPts val="600"/>
              </a:spcBef>
              <a:spcAft>
                <a:spcPts val="600"/>
              </a:spcAft>
              <a:buFont typeface="Wingdings" panose="05000000000000000000" pitchFamily="2" charset="2"/>
              <a:buChar char="u"/>
            </a:pPr>
            <a:r>
              <a:rPr kumimoji="1" lang="zh-CN" altLang="en-US">
                <a:solidFill>
                  <a:srgbClr val="FF0000"/>
                </a:solidFill>
              </a:rPr>
              <a:t>动态微程序设计 </a:t>
            </a:r>
            <a:r>
              <a:rPr kumimoji="1" lang="zh-CN" altLang="en-US"/>
              <a:t>：可以通过改变微指令和微程序来改变机器的指令系统。在一台机器上实现不同类型的指令系统，即仿真其他机器指令系统，以便扩大机器的功能 </a:t>
            </a:r>
            <a:endParaRPr kumimoji="1" lang="zh-CN" altLang="en-US"/>
          </a:p>
        </p:txBody>
      </p:sp>
      <p:sp>
        <p:nvSpPr>
          <p:cNvPr id="6" name="Rectangle 5"/>
          <p:cNvSpPr>
            <a:spLocks noGrp="1" noChangeArrowheads="1"/>
          </p:cNvSpPr>
          <p:nvPr>
            <p:ph type="title"/>
          </p:nvPr>
        </p:nvSpPr>
        <p:spPr>
          <a:xfrm>
            <a:off x="142875" y="-171450"/>
            <a:ext cx="8532813" cy="676275"/>
          </a:xfrm>
        </p:spPr>
        <p:txBody>
          <a:bodyPr/>
          <a:lstStyle/>
          <a:p>
            <a:pPr>
              <a:defRPr/>
            </a:pPr>
            <a:r>
              <a:rPr lang="en-US" altLang="zh-CN" sz="2400" kern="1200" dirty="0">
                <a:solidFill>
                  <a:srgbClr val="A50021"/>
                </a:solidFill>
                <a:ea typeface="微软雅黑" panose="020B0503020204020204" pitchFamily="34" charset="-122"/>
              </a:rPr>
              <a:t>2.</a:t>
            </a:r>
            <a:r>
              <a:rPr lang="zh-CN" altLang="en-US" sz="2400" kern="1200" dirty="0">
                <a:solidFill>
                  <a:srgbClr val="A50021"/>
                </a:solidFill>
                <a:ea typeface="微软雅黑" panose="020B0503020204020204" pitchFamily="34" charset="-122"/>
                <a:cs typeface="+mn-cs"/>
              </a:rPr>
              <a:t>微程序基本原理</a:t>
            </a:r>
            <a:endParaRPr lang="zh-CN" altLang="en-US" sz="2400" kern="1200" dirty="0">
              <a:solidFill>
                <a:srgbClr val="A50021"/>
              </a:solidFill>
              <a:ea typeface="微软雅黑" panose="020B0503020204020204" pitchFamily="34" charset="-122"/>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553">
                                            <p:txEl>
                                              <p:pRg st="3" end="3"/>
                                            </p:txEl>
                                          </p:spTgt>
                                        </p:tgtEl>
                                        <p:attrNameLst>
                                          <p:attrName>style.visibility</p:attrName>
                                        </p:attrNameLst>
                                      </p:cBhvr>
                                      <p:to>
                                        <p:strVal val="visible"/>
                                      </p:to>
                                    </p:set>
                                    <p:animEffect transition="in" filter="dissolve">
                                      <p:cBhvr>
                                        <p:cTn id="7" dur="500"/>
                                        <p:tgtEl>
                                          <p:spTgt spid="2355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553">
                                            <p:txEl>
                                              <p:pRg st="4" end="4"/>
                                            </p:txEl>
                                          </p:spTgt>
                                        </p:tgtEl>
                                        <p:attrNameLst>
                                          <p:attrName>style.visibility</p:attrName>
                                        </p:attrNameLst>
                                      </p:cBhvr>
                                      <p:to>
                                        <p:strVal val="visible"/>
                                      </p:to>
                                    </p:set>
                                    <p:animEffect transition="in" filter="dissolve">
                                      <p:cBhvr>
                                        <p:cTn id="10" dur="500"/>
                                        <p:tgtEl>
                                          <p:spTgt spid="2355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3553">
                                            <p:txEl>
                                              <p:pRg st="5" end="5"/>
                                            </p:txEl>
                                          </p:spTgt>
                                        </p:tgtEl>
                                        <p:attrNameLst>
                                          <p:attrName>style.visibility</p:attrName>
                                        </p:attrNameLst>
                                      </p:cBhvr>
                                      <p:to>
                                        <p:strVal val="visible"/>
                                      </p:to>
                                    </p:set>
                                    <p:animEffect transition="in" filter="dissolve">
                                      <p:cBhvr>
                                        <p:cTn id="15" dur="500"/>
                                        <p:tgtEl>
                                          <p:spTgt spid="235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403350" y="4868863"/>
            <a:ext cx="3124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kumimoji="1" lang="en-US" altLang="zh-CN" sz="3200">
                <a:solidFill>
                  <a:schemeClr val="bg2"/>
                </a:solidFill>
                <a:latin typeface="Times New Roman" panose="02020603050405020304" pitchFamily="18" charset="0"/>
                <a:ea typeface="华文中宋" panose="02010600040101010101" pitchFamily="2" charset="-122"/>
              </a:rPr>
              <a:t>IBM system/360</a:t>
            </a:r>
            <a:endParaRPr kumimoji="1" lang="en-US" altLang="zh-CN" sz="3200">
              <a:solidFill>
                <a:schemeClr val="bg2"/>
              </a:solidFill>
              <a:latin typeface="Times New Roman" panose="02020603050405020304" pitchFamily="18" charset="0"/>
              <a:ea typeface="华文中宋" panose="02010600040101010101" pitchFamily="2" charset="-122"/>
            </a:endParaRPr>
          </a:p>
        </p:txBody>
      </p:sp>
      <p:sp>
        <p:nvSpPr>
          <p:cNvPr id="26627" name="Text Box 5"/>
          <p:cNvSpPr txBox="1">
            <a:spLocks noChangeArrowheads="1"/>
          </p:cNvSpPr>
          <p:nvPr/>
        </p:nvSpPr>
        <p:spPr bwMode="auto">
          <a:xfrm>
            <a:off x="323850" y="714375"/>
            <a:ext cx="82835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20000"/>
              </a:spcBef>
              <a:buClr>
                <a:schemeClr val="tx1"/>
              </a:buClr>
              <a:buFont typeface="Wingdings" panose="05000000000000000000" pitchFamily="2" charset="2"/>
              <a:buChar char="p"/>
            </a:pPr>
            <a:r>
              <a:rPr kumimoji="1" lang="zh-CN" altLang="en-US" sz="2800" b="1">
                <a:latin typeface="Times New Roman" panose="02020603050405020304" pitchFamily="18" charset="0"/>
                <a:ea typeface="华文新魏" panose="02010800040101010101" pitchFamily="2" charset="-122"/>
              </a:rPr>
              <a:t>第三代计算机的里程碑</a:t>
            </a:r>
            <a:r>
              <a:rPr kumimoji="1" lang="en-US" altLang="zh-CN" sz="2800" b="1">
                <a:latin typeface="Times New Roman" panose="02020603050405020304" pitchFamily="18" charset="0"/>
                <a:ea typeface="华文新魏" panose="02010800040101010101" pitchFamily="2" charset="-122"/>
              </a:rPr>
              <a:t>—IBM system/360-1964</a:t>
            </a:r>
            <a:r>
              <a:rPr kumimoji="1" lang="zh-CN" altLang="en-US" sz="2800" b="1">
                <a:latin typeface="Times New Roman" panose="02020603050405020304" pitchFamily="18" charset="0"/>
                <a:ea typeface="华文新魏" panose="02010800040101010101" pitchFamily="2" charset="-122"/>
              </a:rPr>
              <a:t>年</a:t>
            </a:r>
            <a:r>
              <a:rPr kumimoji="1" lang="en-US" altLang="zh-CN" sz="2800" b="1">
                <a:latin typeface="Times New Roman" panose="02020603050405020304" pitchFamily="18" charset="0"/>
                <a:ea typeface="华文新魏" panose="02010800040101010101" pitchFamily="2" charset="-122"/>
              </a:rPr>
              <a:t> </a:t>
            </a:r>
            <a:endParaRPr kumimoji="1" lang="zh-CN" altLang="en-US" sz="2800" b="1">
              <a:latin typeface="Times New Roman" panose="02020603050405020304" pitchFamily="18" charset="0"/>
              <a:ea typeface="华文新魏" panose="02010800040101010101" pitchFamily="2" charset="-122"/>
            </a:endParaRPr>
          </a:p>
          <a:p>
            <a:pPr algn="just" eaLnBrk="1" hangingPunct="1">
              <a:lnSpc>
                <a:spcPct val="110000"/>
              </a:lnSpc>
              <a:spcBef>
                <a:spcPct val="20000"/>
              </a:spcBef>
              <a:buClr>
                <a:schemeClr val="tx1"/>
              </a:buClr>
              <a:buFont typeface="Wingdings" panose="05000000000000000000" pitchFamily="2" charset="2"/>
              <a:buChar char="p"/>
            </a:pPr>
            <a:r>
              <a:rPr kumimoji="1" lang="zh-CN" altLang="en-US" sz="2800" b="1">
                <a:latin typeface="Times New Roman" panose="02020603050405020304" pitchFamily="18" charset="0"/>
                <a:ea typeface="华文新魏" panose="02010800040101010101" pitchFamily="2" charset="-122"/>
              </a:rPr>
              <a:t>最早使用半导体元件的通用计算机系列</a:t>
            </a:r>
            <a:endParaRPr kumimoji="1" lang="zh-CN" altLang="en-US" sz="2800" b="1">
              <a:latin typeface="Times New Roman" panose="02020603050405020304" pitchFamily="18" charset="0"/>
              <a:ea typeface="华文新魏" panose="02010800040101010101" pitchFamily="2" charset="-122"/>
            </a:endParaRPr>
          </a:p>
        </p:txBody>
      </p:sp>
      <p:sp>
        <p:nvSpPr>
          <p:cNvPr id="26628" name="Text Box 6"/>
          <p:cNvSpPr txBox="1">
            <a:spLocks noChangeArrowheads="1"/>
          </p:cNvSpPr>
          <p:nvPr/>
        </p:nvSpPr>
        <p:spPr bwMode="auto">
          <a:xfrm>
            <a:off x="814388" y="149225"/>
            <a:ext cx="7543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en-US" altLang="en-US" sz="2400" b="1">
                <a:solidFill>
                  <a:srgbClr val="A50021"/>
                </a:solidFill>
                <a:ea typeface="微软雅黑" panose="020B0503020204020204" pitchFamily="34" charset="-122"/>
              </a:rPr>
              <a:t>IBM 360系列机</a:t>
            </a:r>
            <a:endParaRPr lang="zh-CN" altLang="en-US" sz="2400" b="1">
              <a:solidFill>
                <a:srgbClr val="A50021"/>
              </a:solidFill>
              <a:ea typeface="微软雅黑" panose="020B0503020204020204" pitchFamily="34" charset="-122"/>
            </a:endParaRPr>
          </a:p>
        </p:txBody>
      </p:sp>
      <p:pic>
        <p:nvPicPr>
          <p:cNvPr id="2662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928813"/>
            <a:ext cx="7243762"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body" idx="1"/>
          </p:nvPr>
        </p:nvSpPr>
        <p:spPr>
          <a:xfrm>
            <a:off x="785813" y="71438"/>
            <a:ext cx="7070725" cy="311150"/>
          </a:xfrm>
        </p:spPr>
        <p:txBody>
          <a:bodyPr lIns="92075" tIns="46038" rIns="92075" bIns="46038"/>
          <a:lstStyle/>
          <a:p>
            <a:pPr>
              <a:lnSpc>
                <a:spcPct val="80000"/>
              </a:lnSpc>
              <a:spcBef>
                <a:spcPct val="0"/>
              </a:spcBef>
              <a:buFont typeface="Wingdings" panose="05000000000000000000" pitchFamily="2" charset="2"/>
              <a:buChar char="Ø"/>
              <a:defRPr/>
            </a:pPr>
            <a:r>
              <a:rPr lang="en-US" altLang="zh-CN" sz="2000" kern="1200" dirty="0">
                <a:solidFill>
                  <a:srgbClr val="A50021"/>
                </a:solidFill>
                <a:latin typeface="Arial" panose="020B0604020202020204" pitchFamily="34" charset="0"/>
                <a:ea typeface="微软雅黑" panose="020B0503020204020204" pitchFamily="34" charset="-122"/>
              </a:rPr>
              <a:t>Wilkes</a:t>
            </a:r>
            <a:r>
              <a:rPr lang="zh-CN" altLang="zh-CN" sz="2000" kern="1200" dirty="0">
                <a:solidFill>
                  <a:srgbClr val="A50021"/>
                </a:solidFill>
                <a:latin typeface="Arial" panose="020B0604020202020204" pitchFamily="34" charset="0"/>
                <a:ea typeface="微软雅黑" panose="020B0503020204020204" pitchFamily="34" charset="-122"/>
              </a:rPr>
              <a:t>模型</a:t>
            </a:r>
            <a:r>
              <a:rPr lang="zh-CN" altLang="en-US" sz="2000" kern="1200" dirty="0">
                <a:solidFill>
                  <a:srgbClr val="A50021"/>
                </a:solidFill>
                <a:latin typeface="Arial" panose="020B0604020202020204" pitchFamily="34" charset="0"/>
                <a:ea typeface="微软雅黑" panose="020B0503020204020204" pitchFamily="34" charset="-122"/>
              </a:rPr>
              <a:t>及其基本原理</a:t>
            </a:r>
            <a:endParaRPr lang="zh-CN" altLang="en-US" sz="2000" kern="1200" dirty="0">
              <a:solidFill>
                <a:srgbClr val="A50021"/>
              </a:solidFill>
              <a:latin typeface="Arial" panose="020B0604020202020204" pitchFamily="34" charset="0"/>
              <a:ea typeface="微软雅黑" panose="020B0503020204020204" pitchFamily="34" charset="-122"/>
            </a:endParaRPr>
          </a:p>
        </p:txBody>
      </p:sp>
      <p:sp>
        <p:nvSpPr>
          <p:cNvPr id="1158147" name="AutoShape 3"/>
          <p:cNvSpPr>
            <a:spLocks noChangeAspect="1" noChangeArrowheads="1" noTextEdit="1"/>
          </p:cNvSpPr>
          <p:nvPr/>
        </p:nvSpPr>
        <p:spPr bwMode="auto">
          <a:xfrm>
            <a:off x="468313" y="476250"/>
            <a:ext cx="8289925" cy="5856288"/>
          </a:xfrm>
          <a:prstGeom prst="rect">
            <a:avLst/>
          </a:prstGeom>
          <a:solidFill>
            <a:schemeClr val="bg1"/>
          </a:solidFill>
          <a:ln w="9525">
            <a:noFill/>
            <a:miter lim="800000"/>
          </a:ln>
        </p:spPr>
        <p:txBody>
          <a:bodyPr/>
          <a:lstStyle/>
          <a:p>
            <a:pPr eaLnBrk="1" hangingPunct="1">
              <a:defRPr/>
            </a:pPr>
            <a:endParaRPr lang="zh-CN" altLang="en-US" b="1">
              <a:latin typeface="+mn-lt"/>
              <a:ea typeface="+mn-ea"/>
            </a:endParaRPr>
          </a:p>
        </p:txBody>
      </p:sp>
      <p:sp>
        <p:nvSpPr>
          <p:cNvPr id="1158148" name="Rectangle 4"/>
          <p:cNvSpPr>
            <a:spLocks noChangeArrowheads="1"/>
          </p:cNvSpPr>
          <p:nvPr/>
        </p:nvSpPr>
        <p:spPr bwMode="auto">
          <a:xfrm>
            <a:off x="2051050" y="3367088"/>
            <a:ext cx="1657350" cy="1984375"/>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grpSp>
        <p:nvGrpSpPr>
          <p:cNvPr id="28677" name="Group 289"/>
          <p:cNvGrpSpPr/>
          <p:nvPr/>
        </p:nvGrpSpPr>
        <p:grpSpPr bwMode="auto">
          <a:xfrm>
            <a:off x="2700338" y="3514725"/>
            <a:ext cx="442912" cy="1708150"/>
            <a:chOff x="1701" y="2545"/>
            <a:chExt cx="363" cy="1076"/>
          </a:xfrm>
        </p:grpSpPr>
        <p:sp>
          <p:nvSpPr>
            <p:cNvPr id="1158153" name="Rectangle 9"/>
            <p:cNvSpPr>
              <a:spLocks noChangeArrowheads="1"/>
            </p:cNvSpPr>
            <p:nvPr/>
          </p:nvSpPr>
          <p:spPr bwMode="auto">
            <a:xfrm>
              <a:off x="1737" y="3245"/>
              <a:ext cx="208" cy="194"/>
            </a:xfrm>
            <a:prstGeom prst="rect">
              <a:avLst/>
            </a:prstGeom>
            <a:noFill/>
            <a:ln w="9525">
              <a:noFill/>
              <a:miter lim="800000"/>
            </a:ln>
          </p:spPr>
          <p:txBody>
            <a:bodyPr wrap="none" lIns="0" tIns="0" rIns="0" bIns="0">
              <a:spAutoFit/>
            </a:bodyPr>
            <a:lstStyle/>
            <a:p>
              <a:pPr algn="ctr" eaLnBrk="1" hangingPunct="1">
                <a:defRPr/>
              </a:pPr>
              <a:r>
                <a:rPr lang="zh-CN" altLang="en-US" sz="2000" b="1" dirty="0">
                  <a:solidFill>
                    <a:srgbClr val="000000"/>
                  </a:solidFill>
                  <a:latin typeface="+mn-lt"/>
                  <a:ea typeface="+mn-ea"/>
                </a:rPr>
                <a:t>码</a:t>
              </a:r>
              <a:endParaRPr lang="zh-CN" altLang="en-US" sz="2000" b="1" dirty="0">
                <a:latin typeface="+mn-lt"/>
                <a:ea typeface="+mn-ea"/>
              </a:endParaRPr>
            </a:p>
          </p:txBody>
        </p:sp>
        <p:grpSp>
          <p:nvGrpSpPr>
            <p:cNvPr id="28952" name="Group 288"/>
            <p:cNvGrpSpPr/>
            <p:nvPr/>
          </p:nvGrpSpPr>
          <p:grpSpPr bwMode="auto">
            <a:xfrm>
              <a:off x="1701" y="2545"/>
              <a:ext cx="363" cy="1076"/>
              <a:chOff x="1701" y="2545"/>
              <a:chExt cx="363" cy="1076"/>
            </a:xfrm>
          </p:grpSpPr>
          <p:sp>
            <p:nvSpPr>
              <p:cNvPr id="1158150" name="Rectangle 6"/>
              <p:cNvSpPr>
                <a:spLocks noChangeArrowheads="1"/>
              </p:cNvSpPr>
              <p:nvPr/>
            </p:nvSpPr>
            <p:spPr bwMode="auto">
              <a:xfrm>
                <a:off x="1701" y="2545"/>
                <a:ext cx="363" cy="291"/>
              </a:xfrm>
              <a:prstGeom prst="rect">
                <a:avLst/>
              </a:prstGeom>
              <a:noFill/>
              <a:ln w="9525">
                <a:noFill/>
                <a:miter lim="800000"/>
              </a:ln>
            </p:spPr>
            <p:txBody>
              <a:bodyPr lIns="0" tIns="0" rIns="0" bIns="0">
                <a:spAutoFit/>
              </a:bodyPr>
              <a:lstStyle/>
              <a:p>
                <a:pPr algn="ctr" eaLnBrk="1" hangingPunct="1">
                  <a:lnSpc>
                    <a:spcPct val="75000"/>
                  </a:lnSpc>
                  <a:defRPr/>
                </a:pPr>
                <a:r>
                  <a:rPr lang="zh-CN" altLang="en-US" sz="2000" b="1" dirty="0">
                    <a:solidFill>
                      <a:srgbClr val="000000"/>
                    </a:solidFill>
                    <a:latin typeface="+mn-lt"/>
                    <a:ea typeface="+mn-ea"/>
                  </a:rPr>
                  <a:t>微</a:t>
                </a:r>
                <a:endParaRPr lang="zh-CN" altLang="en-US" sz="2000" b="1" dirty="0">
                  <a:solidFill>
                    <a:srgbClr val="000000"/>
                  </a:solidFill>
                  <a:latin typeface="+mn-lt"/>
                  <a:ea typeface="+mn-ea"/>
                </a:endParaRPr>
              </a:p>
              <a:p>
                <a:pPr algn="ctr" eaLnBrk="1" hangingPunct="1">
                  <a:lnSpc>
                    <a:spcPct val="75000"/>
                  </a:lnSpc>
                  <a:defRPr/>
                </a:pPr>
                <a:r>
                  <a:rPr lang="zh-CN" altLang="en-US" sz="2000" b="1" dirty="0">
                    <a:solidFill>
                      <a:srgbClr val="000000"/>
                    </a:solidFill>
                    <a:latin typeface="+mn-lt"/>
                    <a:ea typeface="+mn-ea"/>
                  </a:rPr>
                  <a:t>地</a:t>
                </a:r>
                <a:endParaRPr lang="zh-CN" altLang="en-US" sz="2000" b="1" dirty="0">
                  <a:latin typeface="+mn-lt"/>
                  <a:ea typeface="+mn-ea"/>
                </a:endParaRPr>
              </a:p>
            </p:txBody>
          </p:sp>
          <p:sp>
            <p:nvSpPr>
              <p:cNvPr id="1158151" name="Rectangle 7"/>
              <p:cNvSpPr>
                <a:spLocks noChangeArrowheads="1"/>
              </p:cNvSpPr>
              <p:nvPr/>
            </p:nvSpPr>
            <p:spPr bwMode="auto">
              <a:xfrm>
                <a:off x="1701" y="2852"/>
                <a:ext cx="317" cy="194"/>
              </a:xfrm>
              <a:prstGeom prst="rect">
                <a:avLst/>
              </a:prstGeom>
              <a:noFill/>
              <a:ln w="9525">
                <a:noFill/>
                <a:miter lim="800000"/>
              </a:ln>
            </p:spPr>
            <p:txBody>
              <a:bodyPr lIns="0" tIns="0" rIns="0" bIns="0">
                <a:spAutoFit/>
              </a:bodyPr>
              <a:lstStyle/>
              <a:p>
                <a:pPr algn="ctr" eaLnBrk="1" hangingPunct="1">
                  <a:defRPr/>
                </a:pPr>
                <a:r>
                  <a:rPr lang="zh-CN" altLang="en-US" sz="2000" b="1" dirty="0">
                    <a:solidFill>
                      <a:srgbClr val="000000"/>
                    </a:solidFill>
                    <a:latin typeface="+mn-lt"/>
                    <a:ea typeface="+mn-ea"/>
                  </a:rPr>
                  <a:t>址</a:t>
                </a:r>
                <a:endParaRPr lang="zh-CN" altLang="en-US" sz="2000" b="1" dirty="0">
                  <a:latin typeface="+mn-lt"/>
                  <a:ea typeface="+mn-ea"/>
                </a:endParaRPr>
              </a:p>
            </p:txBody>
          </p:sp>
          <p:sp>
            <p:nvSpPr>
              <p:cNvPr id="1158152" name="Rectangle 8"/>
              <p:cNvSpPr>
                <a:spLocks noChangeArrowheads="1"/>
              </p:cNvSpPr>
              <p:nvPr/>
            </p:nvSpPr>
            <p:spPr bwMode="auto">
              <a:xfrm>
                <a:off x="1737" y="3064"/>
                <a:ext cx="208" cy="194"/>
              </a:xfrm>
              <a:prstGeom prst="rect">
                <a:avLst/>
              </a:prstGeom>
              <a:noFill/>
              <a:ln w="9525">
                <a:noFill/>
                <a:miter lim="800000"/>
              </a:ln>
            </p:spPr>
            <p:txBody>
              <a:bodyPr wrap="none" lIns="0" tIns="0" rIns="0" bIns="0">
                <a:spAutoFit/>
              </a:bodyPr>
              <a:lstStyle/>
              <a:p>
                <a:pPr algn="ctr" eaLnBrk="1" hangingPunct="1">
                  <a:defRPr/>
                </a:pPr>
                <a:r>
                  <a:rPr lang="zh-CN" altLang="en-US" sz="2000" b="1" dirty="0">
                    <a:solidFill>
                      <a:srgbClr val="000000"/>
                    </a:solidFill>
                    <a:latin typeface="+mn-lt"/>
                    <a:ea typeface="+mn-ea"/>
                  </a:rPr>
                  <a:t>译</a:t>
                </a:r>
                <a:endParaRPr lang="zh-CN" altLang="en-US" sz="2000" b="1" dirty="0">
                  <a:latin typeface="+mn-lt"/>
                  <a:ea typeface="+mn-ea"/>
                </a:endParaRPr>
              </a:p>
            </p:txBody>
          </p:sp>
          <p:sp>
            <p:nvSpPr>
              <p:cNvPr id="1158154" name="Rectangle 10"/>
              <p:cNvSpPr>
                <a:spLocks noChangeArrowheads="1"/>
              </p:cNvSpPr>
              <p:nvPr/>
            </p:nvSpPr>
            <p:spPr bwMode="auto">
              <a:xfrm>
                <a:off x="1771" y="3427"/>
                <a:ext cx="122" cy="194"/>
              </a:xfrm>
              <a:prstGeom prst="rect">
                <a:avLst/>
              </a:prstGeom>
              <a:noFill/>
              <a:ln w="9525">
                <a:noFill/>
                <a:miter lim="800000"/>
              </a:ln>
            </p:spPr>
            <p:txBody>
              <a:bodyPr lIns="0" tIns="0" rIns="0" bIns="0">
                <a:spAutoFit/>
              </a:bodyPr>
              <a:lstStyle/>
              <a:p>
                <a:pPr algn="ctr" eaLnBrk="1" hangingPunct="1">
                  <a:defRPr/>
                </a:pPr>
                <a:r>
                  <a:rPr lang="zh-CN" altLang="en-US" sz="2000" b="1" dirty="0">
                    <a:solidFill>
                      <a:srgbClr val="000000"/>
                    </a:solidFill>
                    <a:latin typeface="+mn-lt"/>
                    <a:ea typeface="+mn-ea"/>
                  </a:rPr>
                  <a:t>器</a:t>
                </a:r>
                <a:endParaRPr lang="zh-CN" altLang="en-US" sz="2000" b="1" dirty="0">
                  <a:latin typeface="+mn-lt"/>
                  <a:ea typeface="+mn-ea"/>
                </a:endParaRPr>
              </a:p>
            </p:txBody>
          </p:sp>
        </p:grpSp>
      </p:grpSp>
      <p:sp>
        <p:nvSpPr>
          <p:cNvPr id="1158155" name="Rectangle 11"/>
          <p:cNvSpPr>
            <a:spLocks noChangeArrowheads="1"/>
          </p:cNvSpPr>
          <p:nvPr/>
        </p:nvSpPr>
        <p:spPr bwMode="auto">
          <a:xfrm>
            <a:off x="1476375" y="2687638"/>
            <a:ext cx="2808288" cy="360362"/>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1158156" name="Rectangle 12"/>
          <p:cNvSpPr>
            <a:spLocks noChangeArrowheads="1"/>
          </p:cNvSpPr>
          <p:nvPr/>
        </p:nvSpPr>
        <p:spPr bwMode="auto">
          <a:xfrm>
            <a:off x="1489075" y="2668588"/>
            <a:ext cx="2824163" cy="307975"/>
          </a:xfrm>
          <a:prstGeom prst="rect">
            <a:avLst/>
          </a:prstGeom>
          <a:noFill/>
          <a:ln w="9525">
            <a:noFill/>
            <a:miter lim="800000"/>
          </a:ln>
        </p:spPr>
        <p:txBody>
          <a:bodyPr wrap="none" lIns="0" tIns="0" rIns="0" bIns="0">
            <a:spAutoFit/>
          </a:bodyPr>
          <a:lstStyle/>
          <a:p>
            <a:pPr eaLnBrk="1" hangingPunct="1">
              <a:defRPr/>
            </a:pPr>
            <a:r>
              <a:rPr lang="zh-CN" altLang="en-US" sz="2000" b="1" dirty="0">
                <a:solidFill>
                  <a:srgbClr val="000000"/>
                </a:solidFill>
                <a:latin typeface="+mn-lt"/>
                <a:ea typeface="+mn-ea"/>
              </a:rPr>
              <a:t>微地址寄存器</a:t>
            </a:r>
            <a:r>
              <a:rPr lang="en-US" altLang="zh-CN" sz="2000" b="1" dirty="0">
                <a:latin typeface="+mn-lt"/>
                <a:ea typeface="+mn-ea"/>
              </a:rPr>
              <a:t>Ⅱ</a:t>
            </a:r>
            <a:r>
              <a:rPr lang="en-US" altLang="zh-CN" b="1" dirty="0">
                <a:latin typeface="+mn-lt"/>
                <a:ea typeface="+mn-ea"/>
              </a:rPr>
              <a:t> </a:t>
            </a:r>
            <a:r>
              <a:rPr lang="en-US" altLang="zh-CN" sz="2000" b="1" dirty="0">
                <a:latin typeface="+mn-lt"/>
                <a:ea typeface="+mn-ea"/>
              </a:rPr>
              <a:t>(</a:t>
            </a:r>
            <a:r>
              <a:rPr lang="en-US" altLang="zh-CN" sz="2000" b="1" dirty="0">
                <a:solidFill>
                  <a:srgbClr val="000000"/>
                </a:solidFill>
                <a:latin typeface="+mn-lt"/>
                <a:ea typeface="+mn-ea"/>
              </a:rPr>
              <a:t>CMAR)</a:t>
            </a:r>
            <a:endParaRPr lang="en-US" altLang="zh-CN" sz="2000" b="1" dirty="0">
              <a:solidFill>
                <a:srgbClr val="000000"/>
              </a:solidFill>
              <a:latin typeface="+mn-lt"/>
              <a:ea typeface="+mn-ea"/>
            </a:endParaRPr>
          </a:p>
        </p:txBody>
      </p:sp>
      <p:sp>
        <p:nvSpPr>
          <p:cNvPr id="1158157" name="Rectangle 13"/>
          <p:cNvSpPr>
            <a:spLocks noChangeArrowheads="1"/>
          </p:cNvSpPr>
          <p:nvPr/>
        </p:nvSpPr>
        <p:spPr bwMode="auto">
          <a:xfrm>
            <a:off x="1450975" y="1571625"/>
            <a:ext cx="2976563" cy="395288"/>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1158158" name="Rectangle 14"/>
          <p:cNvSpPr>
            <a:spLocks noChangeArrowheads="1"/>
          </p:cNvSpPr>
          <p:nvPr/>
        </p:nvSpPr>
        <p:spPr bwMode="auto">
          <a:xfrm>
            <a:off x="1455738" y="1565275"/>
            <a:ext cx="2924175" cy="307975"/>
          </a:xfrm>
          <a:prstGeom prst="rect">
            <a:avLst/>
          </a:prstGeom>
          <a:noFill/>
          <a:ln w="9525">
            <a:noFill/>
            <a:miter lim="800000"/>
          </a:ln>
        </p:spPr>
        <p:txBody>
          <a:bodyPr wrap="none" lIns="0" tIns="0" rIns="0" bIns="0">
            <a:spAutoFit/>
          </a:bodyPr>
          <a:lstStyle/>
          <a:p>
            <a:pPr eaLnBrk="1" hangingPunct="1">
              <a:defRPr/>
            </a:pPr>
            <a:r>
              <a:rPr lang="zh-CN" altLang="en-US" sz="2000" b="1" dirty="0">
                <a:solidFill>
                  <a:srgbClr val="000000"/>
                </a:solidFill>
                <a:latin typeface="+mn-lt"/>
                <a:ea typeface="+mn-ea"/>
              </a:rPr>
              <a:t>微地址寄存器</a:t>
            </a:r>
            <a:r>
              <a:rPr lang="en-US" altLang="zh-CN" sz="2000" b="1" dirty="0">
                <a:latin typeface="+mn-lt"/>
                <a:ea typeface="+mn-ea"/>
              </a:rPr>
              <a:t>Ⅰ(</a:t>
            </a:r>
            <a:r>
              <a:rPr lang="en-US" altLang="zh-CN" sz="2000" b="1" dirty="0">
                <a:solidFill>
                  <a:srgbClr val="000000"/>
                </a:solidFill>
                <a:latin typeface="+mn-lt"/>
                <a:ea typeface="+mn-ea"/>
              </a:rPr>
              <a:t>FCMAR)</a:t>
            </a:r>
            <a:endParaRPr lang="en-US" altLang="zh-CN" sz="2000" b="1" dirty="0">
              <a:solidFill>
                <a:srgbClr val="000000"/>
              </a:solidFill>
              <a:latin typeface="+mn-lt"/>
              <a:ea typeface="+mn-ea"/>
            </a:endParaRPr>
          </a:p>
        </p:txBody>
      </p:sp>
      <p:sp>
        <p:nvSpPr>
          <p:cNvPr id="1158161" name="Rectangle 17"/>
          <p:cNvSpPr>
            <a:spLocks noChangeArrowheads="1"/>
          </p:cNvSpPr>
          <p:nvPr/>
        </p:nvSpPr>
        <p:spPr bwMode="auto">
          <a:xfrm>
            <a:off x="1403350" y="666750"/>
            <a:ext cx="257175" cy="276225"/>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IR</a:t>
            </a:r>
            <a:endParaRPr lang="en-US" altLang="zh-CN" b="1">
              <a:latin typeface="+mn-lt"/>
              <a:ea typeface="+mn-ea"/>
            </a:endParaRPr>
          </a:p>
        </p:txBody>
      </p:sp>
      <p:sp>
        <p:nvSpPr>
          <p:cNvPr id="1158162" name="Freeform 18"/>
          <p:cNvSpPr/>
          <p:nvPr/>
        </p:nvSpPr>
        <p:spPr bwMode="auto">
          <a:xfrm>
            <a:off x="2798763" y="2219325"/>
            <a:ext cx="239712" cy="239713"/>
          </a:xfrm>
          <a:custGeom>
            <a:avLst/>
            <a:gdLst/>
            <a:ahLst/>
            <a:cxnLst>
              <a:cxn ang="0">
                <a:pos x="75" y="151"/>
              </a:cxn>
              <a:cxn ang="0">
                <a:pos x="0" y="0"/>
              </a:cxn>
              <a:cxn ang="0">
                <a:pos x="151" y="0"/>
              </a:cxn>
              <a:cxn ang="0">
                <a:pos x="75" y="151"/>
              </a:cxn>
            </a:cxnLst>
            <a:rect l="0" t="0" r="r" b="b"/>
            <a:pathLst>
              <a:path w="151" h="151">
                <a:moveTo>
                  <a:pt x="75" y="151"/>
                </a:moveTo>
                <a:lnTo>
                  <a:pt x="0" y="0"/>
                </a:lnTo>
                <a:lnTo>
                  <a:pt x="151" y="0"/>
                </a:lnTo>
                <a:lnTo>
                  <a:pt x="75" y="151"/>
                </a:lnTo>
                <a:close/>
              </a:path>
            </a:pathLst>
          </a:custGeom>
          <a:noFill/>
          <a:ln w="14288">
            <a:solidFill>
              <a:srgbClr val="000000"/>
            </a:solidFill>
            <a:prstDash val="solid"/>
            <a:round/>
          </a:ln>
        </p:spPr>
        <p:txBody>
          <a:bodyPr/>
          <a:lstStyle/>
          <a:p>
            <a:pPr eaLnBrk="1" hangingPunct="1">
              <a:defRPr/>
            </a:pPr>
            <a:endParaRPr lang="zh-CN" altLang="en-US" b="1">
              <a:latin typeface="+mn-lt"/>
              <a:ea typeface="+mn-ea"/>
            </a:endParaRPr>
          </a:p>
        </p:txBody>
      </p:sp>
      <p:sp>
        <p:nvSpPr>
          <p:cNvPr id="1158163" name="Freeform 19"/>
          <p:cNvSpPr/>
          <p:nvPr/>
        </p:nvSpPr>
        <p:spPr bwMode="auto">
          <a:xfrm>
            <a:off x="2493963" y="1093788"/>
            <a:ext cx="239712" cy="238125"/>
          </a:xfrm>
          <a:custGeom>
            <a:avLst/>
            <a:gdLst/>
            <a:ahLst/>
            <a:cxnLst>
              <a:cxn ang="0">
                <a:pos x="75" y="150"/>
              </a:cxn>
              <a:cxn ang="0">
                <a:pos x="0" y="0"/>
              </a:cxn>
              <a:cxn ang="0">
                <a:pos x="151" y="0"/>
              </a:cxn>
              <a:cxn ang="0">
                <a:pos x="75" y="150"/>
              </a:cxn>
            </a:cxnLst>
            <a:rect l="0" t="0" r="r" b="b"/>
            <a:pathLst>
              <a:path w="151" h="150">
                <a:moveTo>
                  <a:pt x="75" y="150"/>
                </a:moveTo>
                <a:lnTo>
                  <a:pt x="0" y="0"/>
                </a:lnTo>
                <a:lnTo>
                  <a:pt x="151" y="0"/>
                </a:lnTo>
                <a:lnTo>
                  <a:pt x="75" y="150"/>
                </a:lnTo>
                <a:close/>
              </a:path>
            </a:pathLst>
          </a:custGeom>
          <a:noFill/>
          <a:ln w="25400">
            <a:solidFill>
              <a:srgbClr val="000000"/>
            </a:solidFill>
            <a:prstDash val="solid"/>
            <a:round/>
          </a:ln>
        </p:spPr>
        <p:txBody>
          <a:bodyPr/>
          <a:lstStyle/>
          <a:p>
            <a:pPr eaLnBrk="1" hangingPunct="1">
              <a:defRPr/>
            </a:pPr>
            <a:endParaRPr lang="zh-CN" altLang="en-US" b="1">
              <a:latin typeface="+mn-lt"/>
              <a:ea typeface="+mn-ea"/>
            </a:endParaRPr>
          </a:p>
        </p:txBody>
      </p:sp>
      <p:grpSp>
        <p:nvGrpSpPr>
          <p:cNvPr id="28685" name="Group 20"/>
          <p:cNvGrpSpPr/>
          <p:nvPr/>
        </p:nvGrpSpPr>
        <p:grpSpPr bwMode="auto">
          <a:xfrm>
            <a:off x="2857500" y="2447925"/>
            <a:ext cx="104775" cy="239713"/>
            <a:chOff x="2510" y="1899"/>
            <a:chExt cx="66" cy="151"/>
          </a:xfrm>
        </p:grpSpPr>
        <p:sp>
          <p:nvSpPr>
            <p:cNvPr id="1158165" name="Line 21"/>
            <p:cNvSpPr>
              <a:spLocks noChangeShapeType="1"/>
            </p:cNvSpPr>
            <p:nvPr/>
          </p:nvSpPr>
          <p:spPr bwMode="auto">
            <a:xfrm>
              <a:off x="2548" y="1899"/>
              <a:ext cx="1" cy="104"/>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66" name="Freeform 22"/>
            <p:cNvSpPr/>
            <p:nvPr/>
          </p:nvSpPr>
          <p:spPr bwMode="auto">
            <a:xfrm>
              <a:off x="2510" y="1955"/>
              <a:ext cx="66" cy="95"/>
            </a:xfrm>
            <a:custGeom>
              <a:avLst/>
              <a:gdLst/>
              <a:ahLst/>
              <a:cxnLst>
                <a:cxn ang="0">
                  <a:pos x="0" y="0"/>
                </a:cxn>
                <a:cxn ang="0">
                  <a:pos x="38" y="95"/>
                </a:cxn>
                <a:cxn ang="0">
                  <a:pos x="66" y="0"/>
                </a:cxn>
                <a:cxn ang="0">
                  <a:pos x="38" y="29"/>
                </a:cxn>
                <a:cxn ang="0">
                  <a:pos x="0" y="0"/>
                </a:cxn>
              </a:cxnLst>
              <a:rect l="0" t="0" r="r" b="b"/>
              <a:pathLst>
                <a:path w="66" h="95">
                  <a:moveTo>
                    <a:pt x="0" y="0"/>
                  </a:moveTo>
                  <a:lnTo>
                    <a:pt x="38" y="95"/>
                  </a:lnTo>
                  <a:lnTo>
                    <a:pt x="66" y="0"/>
                  </a:lnTo>
                  <a:lnTo>
                    <a:pt x="38" y="29"/>
                  </a:lnTo>
                  <a:lnTo>
                    <a:pt x="0" y="0"/>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686" name="Group 23"/>
          <p:cNvGrpSpPr/>
          <p:nvPr/>
        </p:nvGrpSpPr>
        <p:grpSpPr bwMode="auto">
          <a:xfrm>
            <a:off x="2843213" y="3049588"/>
            <a:ext cx="104775" cy="358775"/>
            <a:chOff x="2510" y="2276"/>
            <a:chExt cx="66" cy="226"/>
          </a:xfrm>
        </p:grpSpPr>
        <p:sp>
          <p:nvSpPr>
            <p:cNvPr id="1158168" name="Line 24"/>
            <p:cNvSpPr>
              <a:spLocks noChangeShapeType="1"/>
            </p:cNvSpPr>
            <p:nvPr/>
          </p:nvSpPr>
          <p:spPr bwMode="auto">
            <a:xfrm>
              <a:off x="2548" y="2276"/>
              <a:ext cx="1" cy="179"/>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169" name="Freeform 25"/>
            <p:cNvSpPr/>
            <p:nvPr/>
          </p:nvSpPr>
          <p:spPr bwMode="auto">
            <a:xfrm>
              <a:off x="2510" y="2408"/>
              <a:ext cx="66" cy="94"/>
            </a:xfrm>
            <a:custGeom>
              <a:avLst/>
              <a:gdLst/>
              <a:ahLst/>
              <a:cxnLst>
                <a:cxn ang="0">
                  <a:pos x="0" y="0"/>
                </a:cxn>
                <a:cxn ang="0">
                  <a:pos x="38" y="94"/>
                </a:cxn>
                <a:cxn ang="0">
                  <a:pos x="66" y="0"/>
                </a:cxn>
                <a:cxn ang="0">
                  <a:pos x="38" y="28"/>
                </a:cxn>
                <a:cxn ang="0">
                  <a:pos x="0" y="0"/>
                </a:cxn>
              </a:cxnLst>
              <a:rect l="0" t="0" r="r" b="b"/>
              <a:pathLst>
                <a:path w="66" h="94">
                  <a:moveTo>
                    <a:pt x="0" y="0"/>
                  </a:moveTo>
                  <a:lnTo>
                    <a:pt x="38" y="94"/>
                  </a:lnTo>
                  <a:lnTo>
                    <a:pt x="66" y="0"/>
                  </a:lnTo>
                  <a:lnTo>
                    <a:pt x="38" y="28"/>
                  </a:lnTo>
                  <a:lnTo>
                    <a:pt x="0" y="0"/>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687" name="Group 26"/>
          <p:cNvGrpSpPr/>
          <p:nvPr/>
        </p:nvGrpSpPr>
        <p:grpSpPr bwMode="auto">
          <a:xfrm>
            <a:off x="2857500" y="1979613"/>
            <a:ext cx="104775" cy="239712"/>
            <a:chOff x="2510" y="1597"/>
            <a:chExt cx="66" cy="151"/>
          </a:xfrm>
        </p:grpSpPr>
        <p:sp>
          <p:nvSpPr>
            <p:cNvPr id="1158171" name="Line 27"/>
            <p:cNvSpPr>
              <a:spLocks noChangeShapeType="1"/>
            </p:cNvSpPr>
            <p:nvPr/>
          </p:nvSpPr>
          <p:spPr bwMode="auto">
            <a:xfrm>
              <a:off x="2548" y="1597"/>
              <a:ext cx="1" cy="104"/>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72" name="Freeform 28"/>
            <p:cNvSpPr/>
            <p:nvPr/>
          </p:nvSpPr>
          <p:spPr bwMode="auto">
            <a:xfrm>
              <a:off x="2510" y="1654"/>
              <a:ext cx="66" cy="94"/>
            </a:xfrm>
            <a:custGeom>
              <a:avLst/>
              <a:gdLst/>
              <a:ahLst/>
              <a:cxnLst>
                <a:cxn ang="0">
                  <a:pos x="0" y="0"/>
                </a:cxn>
                <a:cxn ang="0">
                  <a:pos x="38" y="94"/>
                </a:cxn>
                <a:cxn ang="0">
                  <a:pos x="66" y="0"/>
                </a:cxn>
                <a:cxn ang="0">
                  <a:pos x="38" y="28"/>
                </a:cxn>
                <a:cxn ang="0">
                  <a:pos x="0" y="0"/>
                </a:cxn>
              </a:cxnLst>
              <a:rect l="0" t="0" r="r" b="b"/>
              <a:pathLst>
                <a:path w="66" h="94">
                  <a:moveTo>
                    <a:pt x="0" y="0"/>
                  </a:moveTo>
                  <a:lnTo>
                    <a:pt x="38" y="94"/>
                  </a:lnTo>
                  <a:lnTo>
                    <a:pt x="66" y="0"/>
                  </a:lnTo>
                  <a:lnTo>
                    <a:pt x="38" y="28"/>
                  </a:lnTo>
                  <a:lnTo>
                    <a:pt x="0" y="0"/>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688" name="Group 29"/>
          <p:cNvGrpSpPr/>
          <p:nvPr/>
        </p:nvGrpSpPr>
        <p:grpSpPr bwMode="auto">
          <a:xfrm>
            <a:off x="2555875" y="1331913"/>
            <a:ext cx="104775" cy="239712"/>
            <a:chOff x="2322" y="1220"/>
            <a:chExt cx="66" cy="151"/>
          </a:xfrm>
        </p:grpSpPr>
        <p:sp>
          <p:nvSpPr>
            <p:cNvPr id="1158174" name="Line 30"/>
            <p:cNvSpPr>
              <a:spLocks noChangeShapeType="1"/>
            </p:cNvSpPr>
            <p:nvPr/>
          </p:nvSpPr>
          <p:spPr bwMode="auto">
            <a:xfrm>
              <a:off x="2359" y="1220"/>
              <a:ext cx="1" cy="104"/>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75" name="Freeform 31"/>
            <p:cNvSpPr/>
            <p:nvPr/>
          </p:nvSpPr>
          <p:spPr bwMode="auto">
            <a:xfrm>
              <a:off x="2322" y="1277"/>
              <a:ext cx="66" cy="94"/>
            </a:xfrm>
            <a:custGeom>
              <a:avLst/>
              <a:gdLst/>
              <a:ahLst/>
              <a:cxnLst>
                <a:cxn ang="0">
                  <a:pos x="0" y="0"/>
                </a:cxn>
                <a:cxn ang="0">
                  <a:pos x="37" y="94"/>
                </a:cxn>
                <a:cxn ang="0">
                  <a:pos x="66" y="0"/>
                </a:cxn>
                <a:cxn ang="0">
                  <a:pos x="37" y="28"/>
                </a:cxn>
                <a:cxn ang="0">
                  <a:pos x="0" y="0"/>
                </a:cxn>
              </a:cxnLst>
              <a:rect l="0" t="0" r="r" b="b"/>
              <a:pathLst>
                <a:path w="66" h="94">
                  <a:moveTo>
                    <a:pt x="0" y="0"/>
                  </a:moveTo>
                  <a:lnTo>
                    <a:pt x="37" y="94"/>
                  </a:lnTo>
                  <a:lnTo>
                    <a:pt x="66" y="0"/>
                  </a:lnTo>
                  <a:lnTo>
                    <a:pt x="37" y="28"/>
                  </a:lnTo>
                  <a:lnTo>
                    <a:pt x="0" y="0"/>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689" name="Group 32"/>
          <p:cNvGrpSpPr/>
          <p:nvPr/>
        </p:nvGrpSpPr>
        <p:grpSpPr bwMode="auto">
          <a:xfrm>
            <a:off x="1835150" y="793750"/>
            <a:ext cx="823913" cy="300038"/>
            <a:chOff x="1869" y="881"/>
            <a:chExt cx="519" cy="189"/>
          </a:xfrm>
        </p:grpSpPr>
        <p:sp>
          <p:nvSpPr>
            <p:cNvPr id="1158177" name="Freeform 33"/>
            <p:cNvSpPr/>
            <p:nvPr/>
          </p:nvSpPr>
          <p:spPr bwMode="auto">
            <a:xfrm>
              <a:off x="1869" y="881"/>
              <a:ext cx="490" cy="141"/>
            </a:xfrm>
            <a:custGeom>
              <a:avLst/>
              <a:gdLst/>
              <a:ahLst/>
              <a:cxnLst>
                <a:cxn ang="0">
                  <a:pos x="490" y="141"/>
                </a:cxn>
                <a:cxn ang="0">
                  <a:pos x="490" y="0"/>
                </a:cxn>
                <a:cxn ang="0">
                  <a:pos x="0" y="0"/>
                </a:cxn>
              </a:cxnLst>
              <a:rect l="0" t="0" r="r" b="b"/>
              <a:pathLst>
                <a:path w="490" h="141">
                  <a:moveTo>
                    <a:pt x="490" y="141"/>
                  </a:moveTo>
                  <a:lnTo>
                    <a:pt x="490" y="0"/>
                  </a:lnTo>
                  <a:lnTo>
                    <a:pt x="0" y="0"/>
                  </a:lnTo>
                </a:path>
              </a:pathLst>
            </a:custGeom>
            <a:noFill/>
            <a:ln w="25400">
              <a:solidFill>
                <a:srgbClr val="000000"/>
              </a:solidFill>
              <a:prstDash val="solid"/>
              <a:round/>
            </a:ln>
          </p:spPr>
          <p:txBody>
            <a:bodyPr/>
            <a:lstStyle/>
            <a:p>
              <a:pPr eaLnBrk="1" hangingPunct="1">
                <a:defRPr/>
              </a:pPr>
              <a:endParaRPr lang="zh-CN" altLang="en-US" b="1">
                <a:latin typeface="+mn-lt"/>
                <a:ea typeface="+mn-ea"/>
              </a:endParaRPr>
            </a:p>
          </p:txBody>
        </p:sp>
        <p:sp>
          <p:nvSpPr>
            <p:cNvPr id="1158178" name="Freeform 34"/>
            <p:cNvSpPr/>
            <p:nvPr/>
          </p:nvSpPr>
          <p:spPr bwMode="auto">
            <a:xfrm>
              <a:off x="2322" y="975"/>
              <a:ext cx="66" cy="95"/>
            </a:xfrm>
            <a:custGeom>
              <a:avLst/>
              <a:gdLst/>
              <a:ahLst/>
              <a:cxnLst>
                <a:cxn ang="0">
                  <a:pos x="0" y="0"/>
                </a:cxn>
                <a:cxn ang="0">
                  <a:pos x="37" y="95"/>
                </a:cxn>
                <a:cxn ang="0">
                  <a:pos x="66" y="0"/>
                </a:cxn>
                <a:cxn ang="0">
                  <a:pos x="37" y="29"/>
                </a:cxn>
                <a:cxn ang="0">
                  <a:pos x="0" y="0"/>
                </a:cxn>
              </a:cxnLst>
              <a:rect l="0" t="0" r="r" b="b"/>
              <a:pathLst>
                <a:path w="66" h="95">
                  <a:moveTo>
                    <a:pt x="0" y="0"/>
                  </a:moveTo>
                  <a:lnTo>
                    <a:pt x="37" y="95"/>
                  </a:lnTo>
                  <a:lnTo>
                    <a:pt x="66" y="0"/>
                  </a:lnTo>
                  <a:lnTo>
                    <a:pt x="37" y="29"/>
                  </a:lnTo>
                  <a:lnTo>
                    <a:pt x="0" y="0"/>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690" name="Group 35"/>
          <p:cNvGrpSpPr/>
          <p:nvPr/>
        </p:nvGrpSpPr>
        <p:grpSpPr bwMode="auto">
          <a:xfrm>
            <a:off x="2149475" y="2297113"/>
            <a:ext cx="630238" cy="104775"/>
            <a:chOff x="2246" y="1795"/>
            <a:chExt cx="264" cy="66"/>
          </a:xfrm>
        </p:grpSpPr>
        <p:sp>
          <p:nvSpPr>
            <p:cNvPr id="1158180" name="Line 36"/>
            <p:cNvSpPr>
              <a:spLocks noChangeShapeType="1"/>
            </p:cNvSpPr>
            <p:nvPr/>
          </p:nvSpPr>
          <p:spPr bwMode="auto">
            <a:xfrm>
              <a:off x="2246" y="1823"/>
              <a:ext cx="217" cy="1"/>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181" name="Freeform 37"/>
            <p:cNvSpPr/>
            <p:nvPr/>
          </p:nvSpPr>
          <p:spPr bwMode="auto">
            <a:xfrm>
              <a:off x="2416" y="1795"/>
              <a:ext cx="94" cy="66"/>
            </a:xfrm>
            <a:custGeom>
              <a:avLst/>
              <a:gdLst/>
              <a:ahLst/>
              <a:cxnLst>
                <a:cxn ang="0">
                  <a:pos x="0" y="66"/>
                </a:cxn>
                <a:cxn ang="0">
                  <a:pos x="94" y="28"/>
                </a:cxn>
                <a:cxn ang="0">
                  <a:pos x="0" y="0"/>
                </a:cxn>
                <a:cxn ang="0">
                  <a:pos x="28" y="28"/>
                </a:cxn>
                <a:cxn ang="0">
                  <a:pos x="0" y="66"/>
                </a:cxn>
              </a:cxnLst>
              <a:rect l="0" t="0" r="r" b="b"/>
              <a:pathLst>
                <a:path w="94" h="66">
                  <a:moveTo>
                    <a:pt x="0" y="66"/>
                  </a:moveTo>
                  <a:lnTo>
                    <a:pt x="94" y="28"/>
                  </a:lnTo>
                  <a:lnTo>
                    <a:pt x="0" y="0"/>
                  </a:lnTo>
                  <a:lnTo>
                    <a:pt x="28" y="28"/>
                  </a:lnTo>
                  <a:lnTo>
                    <a:pt x="0" y="66"/>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691" name="Group 38"/>
          <p:cNvGrpSpPr/>
          <p:nvPr/>
        </p:nvGrpSpPr>
        <p:grpSpPr bwMode="auto">
          <a:xfrm>
            <a:off x="2135188" y="1168400"/>
            <a:ext cx="419100" cy="104775"/>
            <a:chOff x="2058" y="1117"/>
            <a:chExt cx="264" cy="66"/>
          </a:xfrm>
        </p:grpSpPr>
        <p:sp>
          <p:nvSpPr>
            <p:cNvPr id="1158183" name="Line 39"/>
            <p:cNvSpPr>
              <a:spLocks noChangeShapeType="1"/>
            </p:cNvSpPr>
            <p:nvPr/>
          </p:nvSpPr>
          <p:spPr bwMode="auto">
            <a:xfrm>
              <a:off x="2058" y="1145"/>
              <a:ext cx="217" cy="1"/>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184" name="Freeform 40"/>
            <p:cNvSpPr/>
            <p:nvPr/>
          </p:nvSpPr>
          <p:spPr bwMode="auto">
            <a:xfrm>
              <a:off x="2227" y="1117"/>
              <a:ext cx="95" cy="66"/>
            </a:xfrm>
            <a:custGeom>
              <a:avLst/>
              <a:gdLst/>
              <a:ahLst/>
              <a:cxnLst>
                <a:cxn ang="0">
                  <a:pos x="0" y="66"/>
                </a:cxn>
                <a:cxn ang="0">
                  <a:pos x="95" y="28"/>
                </a:cxn>
                <a:cxn ang="0">
                  <a:pos x="0" y="0"/>
                </a:cxn>
                <a:cxn ang="0">
                  <a:pos x="29" y="28"/>
                </a:cxn>
                <a:cxn ang="0">
                  <a:pos x="0" y="66"/>
                </a:cxn>
              </a:cxnLst>
              <a:rect l="0" t="0" r="r" b="b"/>
              <a:pathLst>
                <a:path w="95" h="66">
                  <a:moveTo>
                    <a:pt x="0" y="66"/>
                  </a:moveTo>
                  <a:lnTo>
                    <a:pt x="95" y="28"/>
                  </a:lnTo>
                  <a:lnTo>
                    <a:pt x="0" y="0"/>
                  </a:lnTo>
                  <a:lnTo>
                    <a:pt x="29" y="28"/>
                  </a:lnTo>
                  <a:lnTo>
                    <a:pt x="0" y="66"/>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692" name="Group 285"/>
          <p:cNvGrpSpPr/>
          <p:nvPr/>
        </p:nvGrpSpPr>
        <p:grpSpPr bwMode="auto">
          <a:xfrm>
            <a:off x="3708400" y="3486150"/>
            <a:ext cx="4789488" cy="1797050"/>
            <a:chOff x="2750" y="2527"/>
            <a:chExt cx="2603" cy="1132"/>
          </a:xfrm>
        </p:grpSpPr>
        <p:sp>
          <p:nvSpPr>
            <p:cNvPr id="1158185" name="Line 41"/>
            <p:cNvSpPr>
              <a:spLocks noChangeShapeType="1"/>
            </p:cNvSpPr>
            <p:nvPr/>
          </p:nvSpPr>
          <p:spPr bwMode="auto">
            <a:xfrm>
              <a:off x="2750" y="2527"/>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86" name="Line 42"/>
            <p:cNvSpPr>
              <a:spLocks noChangeShapeType="1"/>
            </p:cNvSpPr>
            <p:nvPr/>
          </p:nvSpPr>
          <p:spPr bwMode="auto">
            <a:xfrm>
              <a:off x="2750" y="2678"/>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87" name="Line 43"/>
            <p:cNvSpPr>
              <a:spLocks noChangeShapeType="1"/>
            </p:cNvSpPr>
            <p:nvPr/>
          </p:nvSpPr>
          <p:spPr bwMode="auto">
            <a:xfrm>
              <a:off x="2750" y="2829"/>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88" name="Line 44"/>
            <p:cNvSpPr>
              <a:spLocks noChangeShapeType="1"/>
            </p:cNvSpPr>
            <p:nvPr/>
          </p:nvSpPr>
          <p:spPr bwMode="auto">
            <a:xfrm>
              <a:off x="2750" y="2980"/>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89" name="Line 45"/>
            <p:cNvSpPr>
              <a:spLocks noChangeShapeType="1"/>
            </p:cNvSpPr>
            <p:nvPr/>
          </p:nvSpPr>
          <p:spPr bwMode="auto">
            <a:xfrm>
              <a:off x="2750" y="3357"/>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0" name="Line 46"/>
            <p:cNvSpPr>
              <a:spLocks noChangeShapeType="1"/>
            </p:cNvSpPr>
            <p:nvPr/>
          </p:nvSpPr>
          <p:spPr bwMode="auto">
            <a:xfrm>
              <a:off x="2750" y="3508"/>
              <a:ext cx="1471"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1" name="Line 47"/>
            <p:cNvSpPr>
              <a:spLocks noChangeShapeType="1"/>
            </p:cNvSpPr>
            <p:nvPr/>
          </p:nvSpPr>
          <p:spPr bwMode="auto">
            <a:xfrm>
              <a:off x="2750" y="3658"/>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grpSp>
      <p:sp>
        <p:nvSpPr>
          <p:cNvPr id="1158192" name="Rectangle 48"/>
          <p:cNvSpPr>
            <a:spLocks noChangeArrowheads="1"/>
          </p:cNvSpPr>
          <p:nvPr/>
        </p:nvSpPr>
        <p:spPr bwMode="auto">
          <a:xfrm>
            <a:off x="5324475" y="4324350"/>
            <a:ext cx="612775" cy="37465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1158193" name="Rectangle 49"/>
          <p:cNvSpPr>
            <a:spLocks noChangeArrowheads="1"/>
          </p:cNvSpPr>
          <p:nvPr/>
        </p:nvSpPr>
        <p:spPr bwMode="auto">
          <a:xfrm>
            <a:off x="5413375" y="4368800"/>
            <a:ext cx="461963" cy="276225"/>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a:t>
            </a:r>
            <a:endParaRPr lang="en-US" altLang="zh-CN" b="1">
              <a:latin typeface="+mn-lt"/>
              <a:ea typeface="+mn-ea"/>
            </a:endParaRPr>
          </a:p>
        </p:txBody>
      </p:sp>
      <p:grpSp>
        <p:nvGrpSpPr>
          <p:cNvPr id="28695" name="Group 50"/>
          <p:cNvGrpSpPr/>
          <p:nvPr/>
        </p:nvGrpSpPr>
        <p:grpSpPr bwMode="auto">
          <a:xfrm>
            <a:off x="4799013" y="2947988"/>
            <a:ext cx="104775" cy="2393950"/>
            <a:chOff x="3123" y="2238"/>
            <a:chExt cx="66" cy="1508"/>
          </a:xfrm>
        </p:grpSpPr>
        <p:sp>
          <p:nvSpPr>
            <p:cNvPr id="1158195" name="Line 51"/>
            <p:cNvSpPr>
              <a:spLocks noChangeShapeType="1"/>
            </p:cNvSpPr>
            <p:nvPr/>
          </p:nvSpPr>
          <p:spPr bwMode="auto">
            <a:xfrm flipV="1">
              <a:off x="3152"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6" name="Freeform 52"/>
            <p:cNvSpPr/>
            <p:nvPr/>
          </p:nvSpPr>
          <p:spPr bwMode="auto">
            <a:xfrm>
              <a:off x="3123"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sp>
        <p:nvSpPr>
          <p:cNvPr id="1158197" name="Line 53"/>
          <p:cNvSpPr>
            <a:spLocks noChangeShapeType="1"/>
          </p:cNvSpPr>
          <p:nvPr/>
        </p:nvSpPr>
        <p:spPr bwMode="auto">
          <a:xfrm>
            <a:off x="4784725" y="3427413"/>
            <a:ext cx="119063"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8" name="Line 54"/>
          <p:cNvSpPr>
            <a:spLocks noChangeShapeType="1"/>
          </p:cNvSpPr>
          <p:nvPr/>
        </p:nvSpPr>
        <p:spPr bwMode="auto">
          <a:xfrm>
            <a:off x="4784725" y="4983163"/>
            <a:ext cx="119063"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9" name="Line 55"/>
          <p:cNvSpPr>
            <a:spLocks noChangeShapeType="1"/>
          </p:cNvSpPr>
          <p:nvPr/>
        </p:nvSpPr>
        <p:spPr bwMode="auto">
          <a:xfrm>
            <a:off x="5024438" y="3667125"/>
            <a:ext cx="119062"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0" name="Line 56"/>
          <p:cNvSpPr>
            <a:spLocks noChangeShapeType="1"/>
          </p:cNvSpPr>
          <p:nvPr/>
        </p:nvSpPr>
        <p:spPr bwMode="auto">
          <a:xfrm>
            <a:off x="5264150" y="3427413"/>
            <a:ext cx="119063"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1" name="Line 57"/>
          <p:cNvSpPr>
            <a:spLocks noChangeShapeType="1"/>
          </p:cNvSpPr>
          <p:nvPr/>
        </p:nvSpPr>
        <p:spPr bwMode="auto">
          <a:xfrm>
            <a:off x="5264150" y="3905250"/>
            <a:ext cx="119063"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2" name="Line 58"/>
          <p:cNvSpPr>
            <a:spLocks noChangeShapeType="1"/>
          </p:cNvSpPr>
          <p:nvPr/>
        </p:nvSpPr>
        <p:spPr bwMode="auto">
          <a:xfrm>
            <a:off x="5264150" y="4743450"/>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3" name="Line 59"/>
          <p:cNvSpPr>
            <a:spLocks noChangeShapeType="1"/>
          </p:cNvSpPr>
          <p:nvPr/>
        </p:nvSpPr>
        <p:spPr bwMode="auto">
          <a:xfrm>
            <a:off x="5862638" y="4743450"/>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4" name="Line 60"/>
          <p:cNvSpPr>
            <a:spLocks noChangeShapeType="1"/>
          </p:cNvSpPr>
          <p:nvPr/>
        </p:nvSpPr>
        <p:spPr bwMode="auto">
          <a:xfrm>
            <a:off x="6102350" y="4983163"/>
            <a:ext cx="119063"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5" name="Line 61"/>
          <p:cNvSpPr>
            <a:spLocks noChangeShapeType="1"/>
          </p:cNvSpPr>
          <p:nvPr/>
        </p:nvSpPr>
        <p:spPr bwMode="auto">
          <a:xfrm>
            <a:off x="5862638" y="5222875"/>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6" name="Line 62"/>
          <p:cNvSpPr>
            <a:spLocks noChangeShapeType="1"/>
          </p:cNvSpPr>
          <p:nvPr/>
        </p:nvSpPr>
        <p:spPr bwMode="auto">
          <a:xfrm>
            <a:off x="5024438" y="4144963"/>
            <a:ext cx="119062"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7" name="Line 63"/>
          <p:cNvSpPr>
            <a:spLocks noChangeShapeType="1"/>
          </p:cNvSpPr>
          <p:nvPr/>
        </p:nvSpPr>
        <p:spPr bwMode="auto">
          <a:xfrm>
            <a:off x="5862638" y="3667125"/>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8" name="Line 64"/>
          <p:cNvSpPr>
            <a:spLocks noChangeShapeType="1"/>
          </p:cNvSpPr>
          <p:nvPr/>
        </p:nvSpPr>
        <p:spPr bwMode="auto">
          <a:xfrm>
            <a:off x="6102350" y="3667125"/>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9" name="Line 65"/>
          <p:cNvSpPr>
            <a:spLocks noChangeShapeType="1"/>
          </p:cNvSpPr>
          <p:nvPr/>
        </p:nvSpPr>
        <p:spPr bwMode="auto">
          <a:xfrm>
            <a:off x="6700838" y="4922838"/>
            <a:ext cx="1797050" cy="1587"/>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0" name="Line 66"/>
          <p:cNvSpPr>
            <a:spLocks noChangeShapeType="1"/>
          </p:cNvSpPr>
          <p:nvPr/>
        </p:nvSpPr>
        <p:spPr bwMode="auto">
          <a:xfrm>
            <a:off x="6700838" y="5162550"/>
            <a:ext cx="1797050" cy="1588"/>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1" name="Rectangle 67"/>
          <p:cNvSpPr>
            <a:spLocks noChangeArrowheads="1"/>
          </p:cNvSpPr>
          <p:nvPr/>
        </p:nvSpPr>
        <p:spPr bwMode="auto">
          <a:xfrm>
            <a:off x="7419975" y="4324350"/>
            <a:ext cx="614363" cy="37465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1158212" name="Rectangle 68"/>
          <p:cNvSpPr>
            <a:spLocks noChangeArrowheads="1"/>
          </p:cNvSpPr>
          <p:nvPr/>
        </p:nvSpPr>
        <p:spPr bwMode="auto">
          <a:xfrm>
            <a:off x="7510463" y="4368800"/>
            <a:ext cx="461962" cy="276225"/>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a:t>
            </a:r>
            <a:endParaRPr lang="en-US" altLang="zh-CN" b="1">
              <a:latin typeface="+mn-lt"/>
              <a:ea typeface="+mn-ea"/>
            </a:endParaRPr>
          </a:p>
        </p:txBody>
      </p:sp>
      <p:sp>
        <p:nvSpPr>
          <p:cNvPr id="1158213" name="Line 69"/>
          <p:cNvSpPr>
            <a:spLocks noChangeShapeType="1"/>
          </p:cNvSpPr>
          <p:nvPr/>
        </p:nvSpPr>
        <p:spPr bwMode="auto">
          <a:xfrm>
            <a:off x="7959725" y="3905250"/>
            <a:ext cx="119063"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4" name="Line 70"/>
          <p:cNvSpPr>
            <a:spLocks noChangeShapeType="1"/>
          </p:cNvSpPr>
          <p:nvPr/>
        </p:nvSpPr>
        <p:spPr bwMode="auto">
          <a:xfrm>
            <a:off x="7359650" y="5102225"/>
            <a:ext cx="120650"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5" name="Line 71"/>
          <p:cNvSpPr>
            <a:spLocks noChangeShapeType="1"/>
          </p:cNvSpPr>
          <p:nvPr/>
        </p:nvSpPr>
        <p:spPr bwMode="auto">
          <a:xfrm>
            <a:off x="7119938" y="5222875"/>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6" name="Line 72"/>
          <p:cNvSpPr>
            <a:spLocks noChangeShapeType="1"/>
          </p:cNvSpPr>
          <p:nvPr/>
        </p:nvSpPr>
        <p:spPr bwMode="auto">
          <a:xfrm>
            <a:off x="8197850" y="3427413"/>
            <a:ext cx="120650"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7" name="Line 73"/>
          <p:cNvSpPr>
            <a:spLocks noChangeShapeType="1"/>
          </p:cNvSpPr>
          <p:nvPr/>
        </p:nvSpPr>
        <p:spPr bwMode="auto">
          <a:xfrm>
            <a:off x="7959725" y="5222875"/>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8" name="Line 74"/>
          <p:cNvSpPr>
            <a:spLocks noChangeShapeType="1"/>
          </p:cNvSpPr>
          <p:nvPr/>
        </p:nvSpPr>
        <p:spPr bwMode="auto">
          <a:xfrm>
            <a:off x="7359650" y="4743450"/>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9" name="Line 75"/>
          <p:cNvSpPr>
            <a:spLocks noChangeShapeType="1"/>
          </p:cNvSpPr>
          <p:nvPr/>
        </p:nvSpPr>
        <p:spPr bwMode="auto">
          <a:xfrm>
            <a:off x="7959725" y="4743450"/>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0" name="Line 76"/>
          <p:cNvSpPr>
            <a:spLocks noChangeShapeType="1"/>
          </p:cNvSpPr>
          <p:nvPr/>
        </p:nvSpPr>
        <p:spPr bwMode="auto">
          <a:xfrm>
            <a:off x="7359650" y="4862513"/>
            <a:ext cx="120650"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1" name="Line 77"/>
          <p:cNvSpPr>
            <a:spLocks noChangeShapeType="1"/>
          </p:cNvSpPr>
          <p:nvPr/>
        </p:nvSpPr>
        <p:spPr bwMode="auto">
          <a:xfrm>
            <a:off x="7959725" y="4862513"/>
            <a:ext cx="119063"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2" name="Line 78"/>
          <p:cNvSpPr>
            <a:spLocks noChangeShapeType="1"/>
          </p:cNvSpPr>
          <p:nvPr/>
        </p:nvSpPr>
        <p:spPr bwMode="auto">
          <a:xfrm>
            <a:off x="8197850" y="4862513"/>
            <a:ext cx="120650"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3" name="Line 79"/>
          <p:cNvSpPr>
            <a:spLocks noChangeShapeType="1"/>
          </p:cNvSpPr>
          <p:nvPr/>
        </p:nvSpPr>
        <p:spPr bwMode="auto">
          <a:xfrm>
            <a:off x="7959725" y="3667125"/>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4" name="Line 80"/>
          <p:cNvSpPr>
            <a:spLocks noChangeShapeType="1"/>
          </p:cNvSpPr>
          <p:nvPr/>
        </p:nvSpPr>
        <p:spPr bwMode="auto">
          <a:xfrm>
            <a:off x="8197850" y="3905250"/>
            <a:ext cx="120650"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5" name="Line 81"/>
          <p:cNvSpPr>
            <a:spLocks noChangeShapeType="1"/>
          </p:cNvSpPr>
          <p:nvPr/>
        </p:nvSpPr>
        <p:spPr bwMode="auto">
          <a:xfrm>
            <a:off x="8197850" y="5222875"/>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grpSp>
        <p:nvGrpSpPr>
          <p:cNvPr id="28725" name="Group 82"/>
          <p:cNvGrpSpPr/>
          <p:nvPr/>
        </p:nvGrpSpPr>
        <p:grpSpPr bwMode="auto">
          <a:xfrm>
            <a:off x="3059113" y="854075"/>
            <a:ext cx="4540250" cy="1376363"/>
            <a:chOff x="2699" y="919"/>
            <a:chExt cx="2188" cy="867"/>
          </a:xfrm>
        </p:grpSpPr>
        <p:sp>
          <p:nvSpPr>
            <p:cNvPr id="1158227" name="Freeform 83"/>
            <p:cNvSpPr/>
            <p:nvPr/>
          </p:nvSpPr>
          <p:spPr bwMode="auto">
            <a:xfrm>
              <a:off x="2737" y="919"/>
              <a:ext cx="2150" cy="867"/>
            </a:xfrm>
            <a:custGeom>
              <a:avLst/>
              <a:gdLst/>
              <a:ahLst/>
              <a:cxnLst>
                <a:cxn ang="0">
                  <a:pos x="0" y="414"/>
                </a:cxn>
                <a:cxn ang="0">
                  <a:pos x="0" y="0"/>
                </a:cxn>
                <a:cxn ang="0">
                  <a:pos x="2150" y="0"/>
                </a:cxn>
                <a:cxn ang="0">
                  <a:pos x="2150" y="867"/>
                </a:cxn>
              </a:cxnLst>
              <a:rect l="0" t="0" r="r" b="b"/>
              <a:pathLst>
                <a:path w="2150" h="867">
                  <a:moveTo>
                    <a:pt x="0" y="414"/>
                  </a:moveTo>
                  <a:lnTo>
                    <a:pt x="0" y="0"/>
                  </a:lnTo>
                  <a:lnTo>
                    <a:pt x="2150" y="0"/>
                  </a:lnTo>
                  <a:lnTo>
                    <a:pt x="2150" y="867"/>
                  </a:lnTo>
                </a:path>
              </a:pathLst>
            </a:custGeom>
            <a:noFill/>
            <a:ln w="25400">
              <a:solidFill>
                <a:srgbClr val="000000"/>
              </a:solidFill>
              <a:prstDash val="solid"/>
              <a:round/>
            </a:ln>
          </p:spPr>
          <p:txBody>
            <a:bodyPr/>
            <a:lstStyle/>
            <a:p>
              <a:pPr eaLnBrk="1" hangingPunct="1">
                <a:defRPr/>
              </a:pPr>
              <a:endParaRPr lang="zh-CN" altLang="en-US" b="1">
                <a:latin typeface="+mn-lt"/>
                <a:ea typeface="+mn-ea"/>
              </a:endParaRPr>
            </a:p>
          </p:txBody>
        </p:sp>
        <p:sp>
          <p:nvSpPr>
            <p:cNvPr id="1158228" name="Freeform 84"/>
            <p:cNvSpPr/>
            <p:nvPr/>
          </p:nvSpPr>
          <p:spPr bwMode="auto">
            <a:xfrm>
              <a:off x="2699" y="1286"/>
              <a:ext cx="66" cy="95"/>
            </a:xfrm>
            <a:custGeom>
              <a:avLst/>
              <a:gdLst/>
              <a:ahLst/>
              <a:cxnLst>
                <a:cxn ang="0">
                  <a:pos x="0" y="0"/>
                </a:cxn>
                <a:cxn ang="0">
                  <a:pos x="38" y="95"/>
                </a:cxn>
                <a:cxn ang="0">
                  <a:pos x="66" y="0"/>
                </a:cxn>
                <a:cxn ang="0">
                  <a:pos x="38" y="29"/>
                </a:cxn>
                <a:cxn ang="0">
                  <a:pos x="0" y="0"/>
                </a:cxn>
              </a:cxnLst>
              <a:rect l="0" t="0" r="r" b="b"/>
              <a:pathLst>
                <a:path w="66" h="95">
                  <a:moveTo>
                    <a:pt x="0" y="0"/>
                  </a:moveTo>
                  <a:lnTo>
                    <a:pt x="38" y="95"/>
                  </a:lnTo>
                  <a:lnTo>
                    <a:pt x="66" y="0"/>
                  </a:lnTo>
                  <a:lnTo>
                    <a:pt x="38" y="29"/>
                  </a:lnTo>
                  <a:lnTo>
                    <a:pt x="0" y="0"/>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sp>
        <p:nvSpPr>
          <p:cNvPr id="1158229" name="Rectangle 85"/>
          <p:cNvSpPr>
            <a:spLocks noChangeArrowheads="1"/>
          </p:cNvSpPr>
          <p:nvPr/>
        </p:nvSpPr>
        <p:spPr bwMode="auto">
          <a:xfrm>
            <a:off x="5983288" y="5581650"/>
            <a:ext cx="1212850" cy="48260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28727" name="Rectangle 86"/>
          <p:cNvSpPr>
            <a:spLocks noChangeArrowheads="1"/>
          </p:cNvSpPr>
          <p:nvPr/>
        </p:nvSpPr>
        <p:spPr bwMode="auto">
          <a:xfrm>
            <a:off x="6127750" y="5634038"/>
            <a:ext cx="1036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ea typeface="华文新魏" panose="02010800040101010101" pitchFamily="2" charset="-122"/>
              </a:rPr>
              <a:t>条件码</a:t>
            </a:r>
            <a:endParaRPr lang="zh-CN" altLang="en-US" b="1">
              <a:latin typeface="Times New Roman" panose="02020603050405020304" pitchFamily="18" charset="0"/>
              <a:ea typeface="华文新魏" panose="02010800040101010101" pitchFamily="2" charset="-122"/>
            </a:endParaRPr>
          </a:p>
        </p:txBody>
      </p:sp>
      <p:sp>
        <p:nvSpPr>
          <p:cNvPr id="1158231" name="Rectangle 87"/>
          <p:cNvSpPr>
            <a:spLocks noChangeArrowheads="1"/>
          </p:cNvSpPr>
          <p:nvPr/>
        </p:nvSpPr>
        <p:spPr bwMode="auto">
          <a:xfrm>
            <a:off x="1284288" y="2152650"/>
            <a:ext cx="1212850" cy="37465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28729" name="Rectangle 88"/>
          <p:cNvSpPr>
            <a:spLocks noChangeArrowheads="1"/>
          </p:cNvSpPr>
          <p:nvPr/>
        </p:nvSpPr>
        <p:spPr bwMode="auto">
          <a:xfrm>
            <a:off x="900113" y="2111375"/>
            <a:ext cx="1325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ea typeface="华文新魏" panose="02010800040101010101" pitchFamily="2" charset="-122"/>
              </a:rPr>
              <a:t>传送控制</a:t>
            </a:r>
            <a:endParaRPr lang="zh-CN" altLang="en-US" b="1">
              <a:latin typeface="Times New Roman" panose="02020603050405020304" pitchFamily="18" charset="0"/>
              <a:ea typeface="华文新魏" panose="02010800040101010101" pitchFamily="2" charset="-122"/>
            </a:endParaRPr>
          </a:p>
        </p:txBody>
      </p:sp>
      <p:grpSp>
        <p:nvGrpSpPr>
          <p:cNvPr id="28730" name="Group 89"/>
          <p:cNvGrpSpPr/>
          <p:nvPr/>
        </p:nvGrpSpPr>
        <p:grpSpPr bwMode="auto">
          <a:xfrm>
            <a:off x="1635125" y="4233863"/>
            <a:ext cx="419100" cy="104775"/>
            <a:chOff x="1982" y="2851"/>
            <a:chExt cx="264" cy="66"/>
          </a:xfrm>
        </p:grpSpPr>
        <p:sp>
          <p:nvSpPr>
            <p:cNvPr id="1158234" name="Line 90"/>
            <p:cNvSpPr>
              <a:spLocks noChangeShapeType="1"/>
            </p:cNvSpPr>
            <p:nvPr/>
          </p:nvSpPr>
          <p:spPr bwMode="auto">
            <a:xfrm>
              <a:off x="1982" y="2879"/>
              <a:ext cx="217" cy="1"/>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235" name="Freeform 91"/>
            <p:cNvSpPr/>
            <p:nvPr/>
          </p:nvSpPr>
          <p:spPr bwMode="auto">
            <a:xfrm>
              <a:off x="2152" y="2851"/>
              <a:ext cx="94" cy="66"/>
            </a:xfrm>
            <a:custGeom>
              <a:avLst/>
              <a:gdLst/>
              <a:ahLst/>
              <a:cxnLst>
                <a:cxn ang="0">
                  <a:pos x="0" y="66"/>
                </a:cxn>
                <a:cxn ang="0">
                  <a:pos x="94" y="28"/>
                </a:cxn>
                <a:cxn ang="0">
                  <a:pos x="0" y="0"/>
                </a:cxn>
                <a:cxn ang="0">
                  <a:pos x="28" y="28"/>
                </a:cxn>
                <a:cxn ang="0">
                  <a:pos x="0" y="66"/>
                </a:cxn>
              </a:cxnLst>
              <a:rect l="0" t="0" r="r" b="b"/>
              <a:pathLst>
                <a:path w="94" h="66">
                  <a:moveTo>
                    <a:pt x="0" y="66"/>
                  </a:moveTo>
                  <a:lnTo>
                    <a:pt x="94" y="28"/>
                  </a:lnTo>
                  <a:lnTo>
                    <a:pt x="0" y="0"/>
                  </a:lnTo>
                  <a:lnTo>
                    <a:pt x="28" y="28"/>
                  </a:lnTo>
                  <a:lnTo>
                    <a:pt x="0" y="66"/>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sp>
        <p:nvSpPr>
          <p:cNvPr id="1158237" name="Rectangle 93"/>
          <p:cNvSpPr>
            <a:spLocks noChangeArrowheads="1"/>
          </p:cNvSpPr>
          <p:nvPr/>
        </p:nvSpPr>
        <p:spPr bwMode="auto">
          <a:xfrm>
            <a:off x="928688" y="4051300"/>
            <a:ext cx="615950" cy="369888"/>
          </a:xfrm>
          <a:prstGeom prst="rect">
            <a:avLst/>
          </a:prstGeom>
          <a:noFill/>
          <a:ln w="9525">
            <a:noFill/>
            <a:miter lim="800000"/>
          </a:ln>
        </p:spPr>
        <p:txBody>
          <a:bodyPr wrap="none" lIns="0" tIns="0" rIns="0" bIns="0">
            <a:spAutoFit/>
          </a:bodyPr>
          <a:lstStyle/>
          <a:p>
            <a:pPr eaLnBrk="1" hangingPunct="1">
              <a:defRPr/>
            </a:pPr>
            <a:r>
              <a:rPr lang="zh-CN" altLang="en-US" sz="2400" b="1" dirty="0">
                <a:solidFill>
                  <a:srgbClr val="0000FF"/>
                </a:solidFill>
                <a:latin typeface="+mn-lt"/>
                <a:ea typeface="+mn-ea"/>
              </a:rPr>
              <a:t>时钟</a:t>
            </a:r>
            <a:endParaRPr lang="zh-CN" altLang="en-US" sz="2400" b="1" dirty="0">
              <a:solidFill>
                <a:srgbClr val="0000FF"/>
              </a:solidFill>
              <a:latin typeface="+mn-lt"/>
              <a:ea typeface="+mn-ea"/>
            </a:endParaRPr>
          </a:p>
        </p:txBody>
      </p:sp>
      <p:sp>
        <p:nvSpPr>
          <p:cNvPr id="1158238" name="Line 94"/>
          <p:cNvSpPr>
            <a:spLocks noChangeShapeType="1"/>
          </p:cNvSpPr>
          <p:nvPr/>
        </p:nvSpPr>
        <p:spPr bwMode="auto">
          <a:xfrm>
            <a:off x="611188" y="5780088"/>
            <a:ext cx="360362" cy="1587"/>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39" name="Line 95"/>
          <p:cNvSpPr>
            <a:spLocks noChangeShapeType="1"/>
          </p:cNvSpPr>
          <p:nvPr/>
        </p:nvSpPr>
        <p:spPr bwMode="auto">
          <a:xfrm>
            <a:off x="792163" y="5540375"/>
            <a:ext cx="1587" cy="479425"/>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40" name="Line 96"/>
          <p:cNvSpPr>
            <a:spLocks noChangeShapeType="1"/>
          </p:cNvSpPr>
          <p:nvPr/>
        </p:nvSpPr>
        <p:spPr bwMode="auto">
          <a:xfrm>
            <a:off x="731838" y="5719763"/>
            <a:ext cx="119062"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41" name="Freeform 97"/>
          <p:cNvSpPr/>
          <p:nvPr/>
        </p:nvSpPr>
        <p:spPr bwMode="auto">
          <a:xfrm>
            <a:off x="1150938" y="5719763"/>
            <a:ext cx="419100" cy="179387"/>
          </a:xfrm>
          <a:custGeom>
            <a:avLst/>
            <a:gdLst/>
            <a:ahLst/>
            <a:cxnLst>
              <a:cxn ang="0">
                <a:pos x="198" y="0"/>
              </a:cxn>
              <a:cxn ang="0">
                <a:pos x="198" y="28"/>
              </a:cxn>
              <a:cxn ang="0">
                <a:pos x="0" y="28"/>
              </a:cxn>
              <a:cxn ang="0">
                <a:pos x="0" y="85"/>
              </a:cxn>
              <a:cxn ang="0">
                <a:pos x="198" y="85"/>
              </a:cxn>
              <a:cxn ang="0">
                <a:pos x="198" y="113"/>
              </a:cxn>
              <a:cxn ang="0">
                <a:pos x="264" y="57"/>
              </a:cxn>
              <a:cxn ang="0">
                <a:pos x="198" y="0"/>
              </a:cxn>
            </a:cxnLst>
            <a:rect l="0" t="0" r="r" b="b"/>
            <a:pathLst>
              <a:path w="264" h="113">
                <a:moveTo>
                  <a:pt x="198" y="0"/>
                </a:moveTo>
                <a:lnTo>
                  <a:pt x="198" y="28"/>
                </a:lnTo>
                <a:lnTo>
                  <a:pt x="0" y="28"/>
                </a:lnTo>
                <a:lnTo>
                  <a:pt x="0" y="85"/>
                </a:lnTo>
                <a:lnTo>
                  <a:pt x="198" y="85"/>
                </a:lnTo>
                <a:lnTo>
                  <a:pt x="198" y="113"/>
                </a:lnTo>
                <a:lnTo>
                  <a:pt x="264" y="57"/>
                </a:lnTo>
                <a:lnTo>
                  <a:pt x="198" y="0"/>
                </a:lnTo>
                <a:close/>
              </a:path>
            </a:pathLst>
          </a:custGeom>
          <a:solidFill>
            <a:schemeClr val="tx1"/>
          </a:solidFill>
          <a:ln w="14288">
            <a:solidFill>
              <a:srgbClr val="000000"/>
            </a:solidFill>
            <a:prstDash val="solid"/>
            <a:round/>
          </a:ln>
        </p:spPr>
        <p:txBody>
          <a:bodyPr/>
          <a:lstStyle/>
          <a:p>
            <a:pPr eaLnBrk="1" hangingPunct="1">
              <a:defRPr/>
            </a:pPr>
            <a:endParaRPr lang="zh-CN" altLang="en-US" b="1">
              <a:latin typeface="+mn-lt"/>
              <a:ea typeface="+mn-ea"/>
            </a:endParaRPr>
          </a:p>
        </p:txBody>
      </p:sp>
      <p:sp>
        <p:nvSpPr>
          <p:cNvPr id="1158242" name="Line 98"/>
          <p:cNvSpPr>
            <a:spLocks noChangeShapeType="1"/>
          </p:cNvSpPr>
          <p:nvPr/>
        </p:nvSpPr>
        <p:spPr bwMode="auto">
          <a:xfrm>
            <a:off x="2555875" y="5424488"/>
            <a:ext cx="0" cy="9080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43" name="Line 99"/>
          <p:cNvSpPr>
            <a:spLocks noChangeShapeType="1"/>
          </p:cNvSpPr>
          <p:nvPr/>
        </p:nvSpPr>
        <p:spPr bwMode="auto">
          <a:xfrm>
            <a:off x="1749425" y="5540375"/>
            <a:ext cx="1138238" cy="1588"/>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grpSp>
        <p:nvGrpSpPr>
          <p:cNvPr id="28738" name="Group 100"/>
          <p:cNvGrpSpPr/>
          <p:nvPr/>
        </p:nvGrpSpPr>
        <p:grpSpPr bwMode="auto">
          <a:xfrm>
            <a:off x="1944688" y="5495925"/>
            <a:ext cx="404812" cy="403225"/>
            <a:chOff x="1539" y="3454"/>
            <a:chExt cx="255" cy="254"/>
          </a:xfrm>
        </p:grpSpPr>
        <p:sp>
          <p:nvSpPr>
            <p:cNvPr id="1158245" name="Line 101"/>
            <p:cNvSpPr>
              <a:spLocks noChangeShapeType="1"/>
            </p:cNvSpPr>
            <p:nvPr/>
          </p:nvSpPr>
          <p:spPr bwMode="auto">
            <a:xfrm>
              <a:off x="1567" y="3482"/>
              <a:ext cx="142" cy="14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46" name="Oval 102"/>
            <p:cNvSpPr>
              <a:spLocks noChangeArrowheads="1"/>
            </p:cNvSpPr>
            <p:nvPr/>
          </p:nvSpPr>
          <p:spPr bwMode="auto">
            <a:xfrm>
              <a:off x="1539" y="3454"/>
              <a:ext cx="66" cy="66"/>
            </a:xfrm>
            <a:prstGeom prst="ellipse">
              <a:avLst/>
            </a:prstGeom>
            <a:solidFill>
              <a:srgbClr val="000000"/>
            </a:solidFill>
            <a:ln w="9525">
              <a:noFill/>
              <a:round/>
            </a:ln>
          </p:spPr>
          <p:txBody>
            <a:bodyPr/>
            <a:lstStyle/>
            <a:p>
              <a:pPr eaLnBrk="1" hangingPunct="1">
                <a:defRPr/>
              </a:pPr>
              <a:endParaRPr lang="zh-CN" altLang="en-US" b="1">
                <a:latin typeface="+mn-lt"/>
                <a:ea typeface="+mn-ea"/>
              </a:endParaRPr>
            </a:p>
          </p:txBody>
        </p:sp>
        <p:sp>
          <p:nvSpPr>
            <p:cNvPr id="1158247" name="Freeform 103"/>
            <p:cNvSpPr/>
            <p:nvPr/>
          </p:nvSpPr>
          <p:spPr bwMode="auto">
            <a:xfrm>
              <a:off x="1643" y="3558"/>
              <a:ext cx="151" cy="150"/>
            </a:xfrm>
            <a:custGeom>
              <a:avLst/>
              <a:gdLst/>
              <a:ahLst/>
              <a:cxnLst>
                <a:cxn ang="0">
                  <a:pos x="0" y="103"/>
                </a:cxn>
                <a:cxn ang="0">
                  <a:pos x="151" y="150"/>
                </a:cxn>
                <a:cxn ang="0">
                  <a:pos x="94" y="0"/>
                </a:cxn>
                <a:cxn ang="0">
                  <a:pos x="0" y="103"/>
                </a:cxn>
              </a:cxnLst>
              <a:rect l="0" t="0" r="r" b="b"/>
              <a:pathLst>
                <a:path w="151" h="150">
                  <a:moveTo>
                    <a:pt x="0" y="103"/>
                  </a:moveTo>
                  <a:lnTo>
                    <a:pt x="151" y="150"/>
                  </a:lnTo>
                  <a:lnTo>
                    <a:pt x="94" y="0"/>
                  </a:lnTo>
                  <a:lnTo>
                    <a:pt x="0" y="10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39" name="Group 104"/>
          <p:cNvGrpSpPr/>
          <p:nvPr/>
        </p:nvGrpSpPr>
        <p:grpSpPr bwMode="auto">
          <a:xfrm>
            <a:off x="2349500" y="5899150"/>
            <a:ext cx="238125" cy="239713"/>
            <a:chOff x="1794" y="3708"/>
            <a:chExt cx="150" cy="151"/>
          </a:xfrm>
        </p:grpSpPr>
        <p:sp>
          <p:nvSpPr>
            <p:cNvPr id="1158249" name="Line 105"/>
            <p:cNvSpPr>
              <a:spLocks noChangeShapeType="1"/>
            </p:cNvSpPr>
            <p:nvPr/>
          </p:nvSpPr>
          <p:spPr bwMode="auto">
            <a:xfrm>
              <a:off x="1794" y="3708"/>
              <a:ext cx="113" cy="11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50" name="Oval 106"/>
            <p:cNvSpPr>
              <a:spLocks noChangeArrowheads="1"/>
            </p:cNvSpPr>
            <p:nvPr/>
          </p:nvSpPr>
          <p:spPr bwMode="auto">
            <a:xfrm>
              <a:off x="1878" y="3793"/>
              <a:ext cx="66" cy="66"/>
            </a:xfrm>
            <a:prstGeom prst="ellipse">
              <a:avLst/>
            </a:prstGeom>
            <a:solidFill>
              <a:srgbClr val="000000"/>
            </a:solidFill>
            <a:ln w="9525">
              <a:noFill/>
              <a:round/>
            </a:ln>
          </p:spPr>
          <p:txBody>
            <a:bodyPr/>
            <a:lstStyle/>
            <a:p>
              <a:pPr eaLnBrk="1" hangingPunct="1">
                <a:defRPr/>
              </a:pPr>
              <a:endParaRPr lang="zh-CN" altLang="en-US" b="1">
                <a:latin typeface="+mn-lt"/>
                <a:ea typeface="+mn-ea"/>
              </a:endParaRPr>
            </a:p>
          </p:txBody>
        </p:sp>
      </p:grpSp>
      <p:sp>
        <p:nvSpPr>
          <p:cNvPr id="1158251" name="Line 107"/>
          <p:cNvSpPr>
            <a:spLocks noChangeShapeType="1"/>
          </p:cNvSpPr>
          <p:nvPr/>
        </p:nvSpPr>
        <p:spPr bwMode="auto">
          <a:xfrm flipH="1">
            <a:off x="2228850" y="5780088"/>
            <a:ext cx="179388" cy="179387"/>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52" name="Rectangle 108"/>
          <p:cNvSpPr>
            <a:spLocks noChangeArrowheads="1"/>
          </p:cNvSpPr>
          <p:nvPr/>
        </p:nvSpPr>
        <p:spPr bwMode="auto">
          <a:xfrm>
            <a:off x="6402388" y="4862513"/>
            <a:ext cx="373062" cy="374650"/>
          </a:xfrm>
          <a:prstGeom prst="rect">
            <a:avLst/>
          </a:prstGeom>
          <a:solidFill>
            <a:srgbClr val="FFFFFF"/>
          </a:solidFill>
          <a:ln w="14288">
            <a:solidFill>
              <a:srgbClr val="000000"/>
            </a:solidFill>
            <a:miter lim="800000"/>
          </a:ln>
        </p:spPr>
        <p:txBody>
          <a:bodyPr/>
          <a:lstStyle/>
          <a:p>
            <a:pPr eaLnBrk="1" hangingPunct="1">
              <a:defRPr/>
            </a:pPr>
            <a:endParaRPr lang="zh-CN" altLang="en-US" b="1">
              <a:latin typeface="+mn-lt"/>
              <a:ea typeface="+mn-ea"/>
            </a:endParaRPr>
          </a:p>
        </p:txBody>
      </p:sp>
      <p:sp>
        <p:nvSpPr>
          <p:cNvPr id="1158253" name="Rectangle 109"/>
          <p:cNvSpPr>
            <a:spLocks noChangeArrowheads="1"/>
          </p:cNvSpPr>
          <p:nvPr/>
        </p:nvSpPr>
        <p:spPr bwMode="auto">
          <a:xfrm>
            <a:off x="6537325" y="4967288"/>
            <a:ext cx="128588" cy="276225"/>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S</a:t>
            </a:r>
            <a:endParaRPr lang="en-US" altLang="zh-CN" b="1">
              <a:latin typeface="+mn-lt"/>
              <a:ea typeface="+mn-ea"/>
            </a:endParaRPr>
          </a:p>
        </p:txBody>
      </p:sp>
      <p:grpSp>
        <p:nvGrpSpPr>
          <p:cNvPr id="28743" name="Group 110"/>
          <p:cNvGrpSpPr/>
          <p:nvPr/>
        </p:nvGrpSpPr>
        <p:grpSpPr bwMode="auto">
          <a:xfrm>
            <a:off x="4665663" y="3248025"/>
            <a:ext cx="3787775" cy="2228850"/>
            <a:chOff x="3039" y="2427"/>
            <a:chExt cx="2386" cy="1404"/>
          </a:xfrm>
        </p:grpSpPr>
        <p:sp>
          <p:nvSpPr>
            <p:cNvPr id="1158255" name="Freeform 111"/>
            <p:cNvSpPr/>
            <p:nvPr/>
          </p:nvSpPr>
          <p:spPr bwMode="auto">
            <a:xfrm>
              <a:off x="3039" y="2427"/>
              <a:ext cx="18" cy="37"/>
            </a:xfrm>
            <a:custGeom>
              <a:avLst/>
              <a:gdLst/>
              <a:ahLst/>
              <a:cxnLst>
                <a:cxn ang="0">
                  <a:pos x="9" y="0"/>
                </a:cxn>
                <a:cxn ang="0">
                  <a:pos x="0" y="0"/>
                </a:cxn>
                <a:cxn ang="0">
                  <a:pos x="0" y="9"/>
                </a:cxn>
                <a:cxn ang="0">
                  <a:pos x="18" y="9"/>
                </a:cxn>
                <a:cxn ang="0">
                  <a:pos x="18" y="0"/>
                </a:cxn>
                <a:cxn ang="0">
                  <a:pos x="0" y="0"/>
                </a:cxn>
                <a:cxn ang="0">
                  <a:pos x="0" y="0"/>
                </a:cxn>
                <a:cxn ang="0">
                  <a:pos x="0" y="0"/>
                </a:cxn>
                <a:cxn ang="0">
                  <a:pos x="0" y="37"/>
                </a:cxn>
                <a:cxn ang="0">
                  <a:pos x="9" y="37"/>
                </a:cxn>
                <a:cxn ang="0">
                  <a:pos x="9" y="0"/>
                </a:cxn>
              </a:cxnLst>
              <a:rect l="0" t="0" r="r" b="b"/>
              <a:pathLst>
                <a:path w="18" h="37">
                  <a:moveTo>
                    <a:pt x="9" y="0"/>
                  </a:moveTo>
                  <a:lnTo>
                    <a:pt x="0" y="0"/>
                  </a:lnTo>
                  <a:lnTo>
                    <a:pt x="0" y="9"/>
                  </a:lnTo>
                  <a:lnTo>
                    <a:pt x="18" y="9"/>
                  </a:lnTo>
                  <a:lnTo>
                    <a:pt x="18" y="0"/>
                  </a:lnTo>
                  <a:lnTo>
                    <a:pt x="0" y="0"/>
                  </a:lnTo>
                  <a:lnTo>
                    <a:pt x="0" y="0"/>
                  </a:lnTo>
                  <a:lnTo>
                    <a:pt x="0" y="0"/>
                  </a:lnTo>
                  <a:lnTo>
                    <a:pt x="0" y="37"/>
                  </a:lnTo>
                  <a:lnTo>
                    <a:pt x="9" y="37"/>
                  </a:lnTo>
                  <a:lnTo>
                    <a:pt x="9" y="0"/>
                  </a:lnTo>
                  <a:close/>
                </a:path>
              </a:pathLst>
            </a:custGeom>
            <a:solidFill>
              <a:srgbClr val="000000"/>
            </a:solidFill>
            <a:ln w="25400" cap="flat">
              <a:solidFill>
                <a:srgbClr val="0000FF"/>
              </a:solidFill>
              <a:prstDash val="dash"/>
              <a:round/>
            </a:ln>
          </p:spPr>
          <p:txBody>
            <a:bodyPr/>
            <a:lstStyle/>
            <a:p>
              <a:pPr eaLnBrk="1" hangingPunct="1">
                <a:defRPr/>
              </a:pPr>
              <a:endParaRPr lang="zh-CN" altLang="en-US" b="1">
                <a:latin typeface="+mn-lt"/>
                <a:ea typeface="+mn-ea"/>
              </a:endParaRPr>
            </a:p>
          </p:txBody>
        </p:sp>
        <p:sp>
          <p:nvSpPr>
            <p:cNvPr id="1158256" name="Rectangle 112"/>
            <p:cNvSpPr>
              <a:spLocks noChangeArrowheads="1"/>
            </p:cNvSpPr>
            <p:nvPr/>
          </p:nvSpPr>
          <p:spPr bwMode="auto">
            <a:xfrm>
              <a:off x="3039" y="2493"/>
              <a:ext cx="9"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57" name="Rectangle 113"/>
            <p:cNvSpPr>
              <a:spLocks noChangeArrowheads="1"/>
            </p:cNvSpPr>
            <p:nvPr/>
          </p:nvSpPr>
          <p:spPr bwMode="auto">
            <a:xfrm>
              <a:off x="3039" y="2559"/>
              <a:ext cx="9"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58" name="Rectangle 114"/>
            <p:cNvSpPr>
              <a:spLocks noChangeArrowheads="1"/>
            </p:cNvSpPr>
            <p:nvPr/>
          </p:nvSpPr>
          <p:spPr bwMode="auto">
            <a:xfrm>
              <a:off x="3039" y="2625"/>
              <a:ext cx="9"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59" name="Rectangle 115"/>
            <p:cNvSpPr>
              <a:spLocks noChangeArrowheads="1"/>
            </p:cNvSpPr>
            <p:nvPr/>
          </p:nvSpPr>
          <p:spPr bwMode="auto">
            <a:xfrm>
              <a:off x="3039" y="2691"/>
              <a:ext cx="9"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0" name="Rectangle 116"/>
            <p:cNvSpPr>
              <a:spLocks noChangeArrowheads="1"/>
            </p:cNvSpPr>
            <p:nvPr/>
          </p:nvSpPr>
          <p:spPr bwMode="auto">
            <a:xfrm>
              <a:off x="3039" y="2756"/>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1" name="Rectangle 117"/>
            <p:cNvSpPr>
              <a:spLocks noChangeArrowheads="1"/>
            </p:cNvSpPr>
            <p:nvPr/>
          </p:nvSpPr>
          <p:spPr bwMode="auto">
            <a:xfrm>
              <a:off x="3039" y="2822"/>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2" name="Rectangle 118"/>
            <p:cNvSpPr>
              <a:spLocks noChangeArrowheads="1"/>
            </p:cNvSpPr>
            <p:nvPr/>
          </p:nvSpPr>
          <p:spPr bwMode="auto">
            <a:xfrm>
              <a:off x="3039" y="2888"/>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3" name="Rectangle 119"/>
            <p:cNvSpPr>
              <a:spLocks noChangeArrowheads="1"/>
            </p:cNvSpPr>
            <p:nvPr/>
          </p:nvSpPr>
          <p:spPr bwMode="auto">
            <a:xfrm>
              <a:off x="3039" y="2954"/>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4" name="Rectangle 120"/>
            <p:cNvSpPr>
              <a:spLocks noChangeArrowheads="1"/>
            </p:cNvSpPr>
            <p:nvPr/>
          </p:nvSpPr>
          <p:spPr bwMode="auto">
            <a:xfrm>
              <a:off x="3039" y="3020"/>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5" name="Rectangle 121"/>
            <p:cNvSpPr>
              <a:spLocks noChangeArrowheads="1"/>
            </p:cNvSpPr>
            <p:nvPr/>
          </p:nvSpPr>
          <p:spPr bwMode="auto">
            <a:xfrm>
              <a:off x="3039" y="3086"/>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6" name="Rectangle 122"/>
            <p:cNvSpPr>
              <a:spLocks noChangeArrowheads="1"/>
            </p:cNvSpPr>
            <p:nvPr/>
          </p:nvSpPr>
          <p:spPr bwMode="auto">
            <a:xfrm>
              <a:off x="3039" y="3152"/>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7" name="Rectangle 123"/>
            <p:cNvSpPr>
              <a:spLocks noChangeArrowheads="1"/>
            </p:cNvSpPr>
            <p:nvPr/>
          </p:nvSpPr>
          <p:spPr bwMode="auto">
            <a:xfrm>
              <a:off x="3039" y="3218"/>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8" name="Rectangle 124"/>
            <p:cNvSpPr>
              <a:spLocks noChangeArrowheads="1"/>
            </p:cNvSpPr>
            <p:nvPr/>
          </p:nvSpPr>
          <p:spPr bwMode="auto">
            <a:xfrm>
              <a:off x="3039" y="3284"/>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9" name="Rectangle 125"/>
            <p:cNvSpPr>
              <a:spLocks noChangeArrowheads="1"/>
            </p:cNvSpPr>
            <p:nvPr/>
          </p:nvSpPr>
          <p:spPr bwMode="auto">
            <a:xfrm>
              <a:off x="3039" y="3350"/>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0" name="Rectangle 126"/>
            <p:cNvSpPr>
              <a:spLocks noChangeArrowheads="1"/>
            </p:cNvSpPr>
            <p:nvPr/>
          </p:nvSpPr>
          <p:spPr bwMode="auto">
            <a:xfrm>
              <a:off x="3039" y="3416"/>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1" name="Rectangle 127"/>
            <p:cNvSpPr>
              <a:spLocks noChangeArrowheads="1"/>
            </p:cNvSpPr>
            <p:nvPr/>
          </p:nvSpPr>
          <p:spPr bwMode="auto">
            <a:xfrm>
              <a:off x="3039" y="3482"/>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2" name="Rectangle 128"/>
            <p:cNvSpPr>
              <a:spLocks noChangeArrowheads="1"/>
            </p:cNvSpPr>
            <p:nvPr/>
          </p:nvSpPr>
          <p:spPr bwMode="auto">
            <a:xfrm>
              <a:off x="3039" y="3548"/>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3" name="Rectangle 129"/>
            <p:cNvSpPr>
              <a:spLocks noChangeArrowheads="1"/>
            </p:cNvSpPr>
            <p:nvPr/>
          </p:nvSpPr>
          <p:spPr bwMode="auto">
            <a:xfrm>
              <a:off x="3039" y="3614"/>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4" name="Rectangle 130"/>
            <p:cNvSpPr>
              <a:spLocks noChangeArrowheads="1"/>
            </p:cNvSpPr>
            <p:nvPr/>
          </p:nvSpPr>
          <p:spPr bwMode="auto">
            <a:xfrm>
              <a:off x="3039" y="3680"/>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5" name="Rectangle 131"/>
            <p:cNvSpPr>
              <a:spLocks noChangeArrowheads="1"/>
            </p:cNvSpPr>
            <p:nvPr/>
          </p:nvSpPr>
          <p:spPr bwMode="auto">
            <a:xfrm>
              <a:off x="3039" y="3746"/>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6" name="Freeform 132"/>
            <p:cNvSpPr/>
            <p:nvPr/>
          </p:nvSpPr>
          <p:spPr bwMode="auto">
            <a:xfrm>
              <a:off x="3039" y="3812"/>
              <a:ext cx="28" cy="19"/>
            </a:xfrm>
            <a:custGeom>
              <a:avLst/>
              <a:gdLst/>
              <a:ahLst/>
              <a:cxnLst>
                <a:cxn ang="0">
                  <a:pos x="9" y="0"/>
                </a:cxn>
                <a:cxn ang="0">
                  <a:pos x="0" y="0"/>
                </a:cxn>
                <a:cxn ang="0">
                  <a:pos x="0" y="9"/>
                </a:cxn>
                <a:cxn ang="0">
                  <a:pos x="0" y="9"/>
                </a:cxn>
                <a:cxn ang="0">
                  <a:pos x="0" y="19"/>
                </a:cxn>
                <a:cxn ang="0">
                  <a:pos x="28" y="19"/>
                </a:cxn>
                <a:cxn ang="0">
                  <a:pos x="28" y="9"/>
                </a:cxn>
                <a:cxn ang="0">
                  <a:pos x="0" y="9"/>
                </a:cxn>
                <a:cxn ang="0">
                  <a:pos x="0" y="9"/>
                </a:cxn>
                <a:cxn ang="0">
                  <a:pos x="9" y="9"/>
                </a:cxn>
                <a:cxn ang="0">
                  <a:pos x="9" y="0"/>
                </a:cxn>
              </a:cxnLst>
              <a:rect l="0" t="0" r="r" b="b"/>
              <a:pathLst>
                <a:path w="28" h="19">
                  <a:moveTo>
                    <a:pt x="9" y="0"/>
                  </a:moveTo>
                  <a:lnTo>
                    <a:pt x="0" y="0"/>
                  </a:lnTo>
                  <a:lnTo>
                    <a:pt x="0" y="9"/>
                  </a:lnTo>
                  <a:lnTo>
                    <a:pt x="0" y="9"/>
                  </a:lnTo>
                  <a:lnTo>
                    <a:pt x="0" y="19"/>
                  </a:lnTo>
                  <a:lnTo>
                    <a:pt x="28" y="19"/>
                  </a:lnTo>
                  <a:lnTo>
                    <a:pt x="28" y="9"/>
                  </a:lnTo>
                  <a:lnTo>
                    <a:pt x="0" y="9"/>
                  </a:lnTo>
                  <a:lnTo>
                    <a:pt x="0" y="9"/>
                  </a:lnTo>
                  <a:lnTo>
                    <a:pt x="9" y="9"/>
                  </a:lnTo>
                  <a:lnTo>
                    <a:pt x="9" y="0"/>
                  </a:lnTo>
                  <a:close/>
                </a:path>
              </a:pathLst>
            </a:custGeom>
            <a:solidFill>
              <a:srgbClr val="000000"/>
            </a:solidFill>
            <a:ln w="25400" cap="flat">
              <a:solidFill>
                <a:srgbClr val="0000FF"/>
              </a:solidFill>
              <a:prstDash val="dash"/>
              <a:round/>
            </a:ln>
          </p:spPr>
          <p:txBody>
            <a:bodyPr/>
            <a:lstStyle/>
            <a:p>
              <a:pPr eaLnBrk="1" hangingPunct="1">
                <a:defRPr/>
              </a:pPr>
              <a:endParaRPr lang="zh-CN" altLang="en-US" b="1">
                <a:latin typeface="+mn-lt"/>
                <a:ea typeface="+mn-ea"/>
              </a:endParaRPr>
            </a:p>
          </p:txBody>
        </p:sp>
        <p:sp>
          <p:nvSpPr>
            <p:cNvPr id="1158277" name="Rectangle 133"/>
            <p:cNvSpPr>
              <a:spLocks noChangeArrowheads="1"/>
            </p:cNvSpPr>
            <p:nvPr/>
          </p:nvSpPr>
          <p:spPr bwMode="auto">
            <a:xfrm>
              <a:off x="3095"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8" name="Rectangle 134"/>
            <p:cNvSpPr>
              <a:spLocks noChangeArrowheads="1"/>
            </p:cNvSpPr>
            <p:nvPr/>
          </p:nvSpPr>
          <p:spPr bwMode="auto">
            <a:xfrm>
              <a:off x="3161"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9" name="Rectangle 135"/>
            <p:cNvSpPr>
              <a:spLocks noChangeArrowheads="1"/>
            </p:cNvSpPr>
            <p:nvPr/>
          </p:nvSpPr>
          <p:spPr bwMode="auto">
            <a:xfrm>
              <a:off x="3227"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0" name="Rectangle 136"/>
            <p:cNvSpPr>
              <a:spLocks noChangeArrowheads="1"/>
            </p:cNvSpPr>
            <p:nvPr/>
          </p:nvSpPr>
          <p:spPr bwMode="auto">
            <a:xfrm>
              <a:off x="3293"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1" name="Rectangle 137"/>
            <p:cNvSpPr>
              <a:spLocks noChangeArrowheads="1"/>
            </p:cNvSpPr>
            <p:nvPr/>
          </p:nvSpPr>
          <p:spPr bwMode="auto">
            <a:xfrm>
              <a:off x="3359"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2" name="Rectangle 138"/>
            <p:cNvSpPr>
              <a:spLocks noChangeArrowheads="1"/>
            </p:cNvSpPr>
            <p:nvPr/>
          </p:nvSpPr>
          <p:spPr bwMode="auto">
            <a:xfrm>
              <a:off x="3425"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3" name="Rectangle 139"/>
            <p:cNvSpPr>
              <a:spLocks noChangeArrowheads="1"/>
            </p:cNvSpPr>
            <p:nvPr/>
          </p:nvSpPr>
          <p:spPr bwMode="auto">
            <a:xfrm>
              <a:off x="3491"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4" name="Rectangle 140"/>
            <p:cNvSpPr>
              <a:spLocks noChangeArrowheads="1"/>
            </p:cNvSpPr>
            <p:nvPr/>
          </p:nvSpPr>
          <p:spPr bwMode="auto">
            <a:xfrm>
              <a:off x="3557"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5" name="Rectangle 141"/>
            <p:cNvSpPr>
              <a:spLocks noChangeArrowheads="1"/>
            </p:cNvSpPr>
            <p:nvPr/>
          </p:nvSpPr>
          <p:spPr bwMode="auto">
            <a:xfrm>
              <a:off x="3623"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6" name="Rectangle 142"/>
            <p:cNvSpPr>
              <a:spLocks noChangeArrowheads="1"/>
            </p:cNvSpPr>
            <p:nvPr/>
          </p:nvSpPr>
          <p:spPr bwMode="auto">
            <a:xfrm>
              <a:off x="3689"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7" name="Rectangle 143"/>
            <p:cNvSpPr>
              <a:spLocks noChangeArrowheads="1"/>
            </p:cNvSpPr>
            <p:nvPr/>
          </p:nvSpPr>
          <p:spPr bwMode="auto">
            <a:xfrm>
              <a:off x="3755"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8" name="Rectangle 144"/>
            <p:cNvSpPr>
              <a:spLocks noChangeArrowheads="1"/>
            </p:cNvSpPr>
            <p:nvPr/>
          </p:nvSpPr>
          <p:spPr bwMode="auto">
            <a:xfrm>
              <a:off x="3821"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9" name="Rectangle 145"/>
            <p:cNvSpPr>
              <a:spLocks noChangeArrowheads="1"/>
            </p:cNvSpPr>
            <p:nvPr/>
          </p:nvSpPr>
          <p:spPr bwMode="auto">
            <a:xfrm>
              <a:off x="3887"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0" name="Rectangle 146"/>
            <p:cNvSpPr>
              <a:spLocks noChangeArrowheads="1"/>
            </p:cNvSpPr>
            <p:nvPr/>
          </p:nvSpPr>
          <p:spPr bwMode="auto">
            <a:xfrm>
              <a:off x="3953"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1" name="Rectangle 147"/>
            <p:cNvSpPr>
              <a:spLocks noChangeArrowheads="1"/>
            </p:cNvSpPr>
            <p:nvPr/>
          </p:nvSpPr>
          <p:spPr bwMode="auto">
            <a:xfrm>
              <a:off x="4019"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2" name="Rectangle 148"/>
            <p:cNvSpPr>
              <a:spLocks noChangeArrowheads="1"/>
            </p:cNvSpPr>
            <p:nvPr/>
          </p:nvSpPr>
          <p:spPr bwMode="auto">
            <a:xfrm>
              <a:off x="4086"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3" name="Rectangle 149"/>
            <p:cNvSpPr>
              <a:spLocks noChangeArrowheads="1"/>
            </p:cNvSpPr>
            <p:nvPr/>
          </p:nvSpPr>
          <p:spPr bwMode="auto">
            <a:xfrm>
              <a:off x="4152"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4" name="Rectangle 150"/>
            <p:cNvSpPr>
              <a:spLocks noChangeArrowheads="1"/>
            </p:cNvSpPr>
            <p:nvPr/>
          </p:nvSpPr>
          <p:spPr bwMode="auto">
            <a:xfrm>
              <a:off x="4218"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5" name="Rectangle 151"/>
            <p:cNvSpPr>
              <a:spLocks noChangeArrowheads="1"/>
            </p:cNvSpPr>
            <p:nvPr/>
          </p:nvSpPr>
          <p:spPr bwMode="auto">
            <a:xfrm>
              <a:off x="4284"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6" name="Rectangle 152"/>
            <p:cNvSpPr>
              <a:spLocks noChangeArrowheads="1"/>
            </p:cNvSpPr>
            <p:nvPr/>
          </p:nvSpPr>
          <p:spPr bwMode="auto">
            <a:xfrm>
              <a:off x="4350"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7" name="Rectangle 153"/>
            <p:cNvSpPr>
              <a:spLocks noChangeArrowheads="1"/>
            </p:cNvSpPr>
            <p:nvPr/>
          </p:nvSpPr>
          <p:spPr bwMode="auto">
            <a:xfrm>
              <a:off x="4416"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8" name="Rectangle 154"/>
            <p:cNvSpPr>
              <a:spLocks noChangeArrowheads="1"/>
            </p:cNvSpPr>
            <p:nvPr/>
          </p:nvSpPr>
          <p:spPr bwMode="auto">
            <a:xfrm>
              <a:off x="4482"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9" name="Rectangle 155"/>
            <p:cNvSpPr>
              <a:spLocks noChangeArrowheads="1"/>
            </p:cNvSpPr>
            <p:nvPr/>
          </p:nvSpPr>
          <p:spPr bwMode="auto">
            <a:xfrm>
              <a:off x="4548"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0" name="Rectangle 156"/>
            <p:cNvSpPr>
              <a:spLocks noChangeArrowheads="1"/>
            </p:cNvSpPr>
            <p:nvPr/>
          </p:nvSpPr>
          <p:spPr bwMode="auto">
            <a:xfrm>
              <a:off x="4614"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1" name="Rectangle 157"/>
            <p:cNvSpPr>
              <a:spLocks noChangeArrowheads="1"/>
            </p:cNvSpPr>
            <p:nvPr/>
          </p:nvSpPr>
          <p:spPr bwMode="auto">
            <a:xfrm>
              <a:off x="4680"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2" name="Rectangle 158"/>
            <p:cNvSpPr>
              <a:spLocks noChangeArrowheads="1"/>
            </p:cNvSpPr>
            <p:nvPr/>
          </p:nvSpPr>
          <p:spPr bwMode="auto">
            <a:xfrm>
              <a:off x="4746"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3" name="Rectangle 159"/>
            <p:cNvSpPr>
              <a:spLocks noChangeArrowheads="1"/>
            </p:cNvSpPr>
            <p:nvPr/>
          </p:nvSpPr>
          <p:spPr bwMode="auto">
            <a:xfrm>
              <a:off x="4812"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4" name="Rectangle 160"/>
            <p:cNvSpPr>
              <a:spLocks noChangeArrowheads="1"/>
            </p:cNvSpPr>
            <p:nvPr/>
          </p:nvSpPr>
          <p:spPr bwMode="auto">
            <a:xfrm>
              <a:off x="4878"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5" name="Rectangle 161"/>
            <p:cNvSpPr>
              <a:spLocks noChangeArrowheads="1"/>
            </p:cNvSpPr>
            <p:nvPr/>
          </p:nvSpPr>
          <p:spPr bwMode="auto">
            <a:xfrm>
              <a:off x="4944"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6" name="Rectangle 162"/>
            <p:cNvSpPr>
              <a:spLocks noChangeArrowheads="1"/>
            </p:cNvSpPr>
            <p:nvPr/>
          </p:nvSpPr>
          <p:spPr bwMode="auto">
            <a:xfrm>
              <a:off x="5010"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7" name="Rectangle 163"/>
            <p:cNvSpPr>
              <a:spLocks noChangeArrowheads="1"/>
            </p:cNvSpPr>
            <p:nvPr/>
          </p:nvSpPr>
          <p:spPr bwMode="auto">
            <a:xfrm>
              <a:off x="5076"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8" name="Rectangle 164"/>
            <p:cNvSpPr>
              <a:spLocks noChangeArrowheads="1"/>
            </p:cNvSpPr>
            <p:nvPr/>
          </p:nvSpPr>
          <p:spPr bwMode="auto">
            <a:xfrm>
              <a:off x="5142"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9" name="Rectangle 165"/>
            <p:cNvSpPr>
              <a:spLocks noChangeArrowheads="1"/>
            </p:cNvSpPr>
            <p:nvPr/>
          </p:nvSpPr>
          <p:spPr bwMode="auto">
            <a:xfrm>
              <a:off x="5208"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0" name="Rectangle 166"/>
            <p:cNvSpPr>
              <a:spLocks noChangeArrowheads="1"/>
            </p:cNvSpPr>
            <p:nvPr/>
          </p:nvSpPr>
          <p:spPr bwMode="auto">
            <a:xfrm>
              <a:off x="5274"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1" name="Rectangle 167"/>
            <p:cNvSpPr>
              <a:spLocks noChangeArrowheads="1"/>
            </p:cNvSpPr>
            <p:nvPr/>
          </p:nvSpPr>
          <p:spPr bwMode="auto">
            <a:xfrm>
              <a:off x="5340"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2" name="Freeform 168"/>
            <p:cNvSpPr/>
            <p:nvPr/>
          </p:nvSpPr>
          <p:spPr bwMode="auto">
            <a:xfrm>
              <a:off x="5406" y="3793"/>
              <a:ext cx="19" cy="38"/>
            </a:xfrm>
            <a:custGeom>
              <a:avLst/>
              <a:gdLst/>
              <a:ahLst/>
              <a:cxnLst>
                <a:cxn ang="0">
                  <a:pos x="0" y="28"/>
                </a:cxn>
                <a:cxn ang="0">
                  <a:pos x="0" y="38"/>
                </a:cxn>
                <a:cxn ang="0">
                  <a:pos x="9" y="38"/>
                </a:cxn>
                <a:cxn ang="0">
                  <a:pos x="9" y="38"/>
                </a:cxn>
                <a:cxn ang="0">
                  <a:pos x="19" y="28"/>
                </a:cxn>
                <a:cxn ang="0">
                  <a:pos x="19" y="0"/>
                </a:cxn>
                <a:cxn ang="0">
                  <a:pos x="9" y="0"/>
                </a:cxn>
                <a:cxn ang="0">
                  <a:pos x="9" y="28"/>
                </a:cxn>
                <a:cxn ang="0">
                  <a:pos x="9" y="28"/>
                </a:cxn>
                <a:cxn ang="0">
                  <a:pos x="9" y="28"/>
                </a:cxn>
                <a:cxn ang="0">
                  <a:pos x="0" y="28"/>
                </a:cxn>
              </a:cxnLst>
              <a:rect l="0" t="0" r="r" b="b"/>
              <a:pathLst>
                <a:path w="19" h="38">
                  <a:moveTo>
                    <a:pt x="0" y="28"/>
                  </a:moveTo>
                  <a:lnTo>
                    <a:pt x="0" y="38"/>
                  </a:lnTo>
                  <a:lnTo>
                    <a:pt x="9" y="38"/>
                  </a:lnTo>
                  <a:lnTo>
                    <a:pt x="9" y="38"/>
                  </a:lnTo>
                  <a:lnTo>
                    <a:pt x="19" y="28"/>
                  </a:lnTo>
                  <a:lnTo>
                    <a:pt x="19" y="0"/>
                  </a:lnTo>
                  <a:lnTo>
                    <a:pt x="9" y="0"/>
                  </a:lnTo>
                  <a:lnTo>
                    <a:pt x="9" y="28"/>
                  </a:lnTo>
                  <a:lnTo>
                    <a:pt x="9" y="28"/>
                  </a:lnTo>
                  <a:lnTo>
                    <a:pt x="9" y="28"/>
                  </a:lnTo>
                  <a:lnTo>
                    <a:pt x="0" y="28"/>
                  </a:lnTo>
                  <a:close/>
                </a:path>
              </a:pathLst>
            </a:custGeom>
            <a:solidFill>
              <a:srgbClr val="000000"/>
            </a:solidFill>
            <a:ln w="25400" cap="flat">
              <a:solidFill>
                <a:srgbClr val="0000FF"/>
              </a:solidFill>
              <a:prstDash val="dash"/>
              <a:round/>
            </a:ln>
          </p:spPr>
          <p:txBody>
            <a:bodyPr/>
            <a:lstStyle/>
            <a:p>
              <a:pPr eaLnBrk="1" hangingPunct="1">
                <a:defRPr/>
              </a:pPr>
              <a:endParaRPr lang="zh-CN" altLang="en-US" b="1">
                <a:latin typeface="+mn-lt"/>
                <a:ea typeface="+mn-ea"/>
              </a:endParaRPr>
            </a:p>
          </p:txBody>
        </p:sp>
        <p:sp>
          <p:nvSpPr>
            <p:cNvPr id="1158313" name="Rectangle 169"/>
            <p:cNvSpPr>
              <a:spLocks noChangeArrowheads="1"/>
            </p:cNvSpPr>
            <p:nvPr/>
          </p:nvSpPr>
          <p:spPr bwMode="auto">
            <a:xfrm>
              <a:off x="5415" y="3727"/>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4" name="Rectangle 170"/>
            <p:cNvSpPr>
              <a:spLocks noChangeArrowheads="1"/>
            </p:cNvSpPr>
            <p:nvPr/>
          </p:nvSpPr>
          <p:spPr bwMode="auto">
            <a:xfrm>
              <a:off x="5415" y="3661"/>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5" name="Rectangle 171"/>
            <p:cNvSpPr>
              <a:spLocks noChangeArrowheads="1"/>
            </p:cNvSpPr>
            <p:nvPr/>
          </p:nvSpPr>
          <p:spPr bwMode="auto">
            <a:xfrm>
              <a:off x="5415" y="3595"/>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6" name="Rectangle 172"/>
            <p:cNvSpPr>
              <a:spLocks noChangeArrowheads="1"/>
            </p:cNvSpPr>
            <p:nvPr/>
          </p:nvSpPr>
          <p:spPr bwMode="auto">
            <a:xfrm>
              <a:off x="5415" y="3529"/>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7" name="Rectangle 173"/>
            <p:cNvSpPr>
              <a:spLocks noChangeArrowheads="1"/>
            </p:cNvSpPr>
            <p:nvPr/>
          </p:nvSpPr>
          <p:spPr bwMode="auto">
            <a:xfrm>
              <a:off x="5415" y="3463"/>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8" name="Rectangle 174"/>
            <p:cNvSpPr>
              <a:spLocks noChangeArrowheads="1"/>
            </p:cNvSpPr>
            <p:nvPr/>
          </p:nvSpPr>
          <p:spPr bwMode="auto">
            <a:xfrm>
              <a:off x="5415" y="3397"/>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9" name="Rectangle 175"/>
            <p:cNvSpPr>
              <a:spLocks noChangeArrowheads="1"/>
            </p:cNvSpPr>
            <p:nvPr/>
          </p:nvSpPr>
          <p:spPr bwMode="auto">
            <a:xfrm>
              <a:off x="5415" y="3331"/>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0" name="Rectangle 176"/>
            <p:cNvSpPr>
              <a:spLocks noChangeArrowheads="1"/>
            </p:cNvSpPr>
            <p:nvPr/>
          </p:nvSpPr>
          <p:spPr bwMode="auto">
            <a:xfrm>
              <a:off x="5415" y="3265"/>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1" name="Rectangle 177"/>
            <p:cNvSpPr>
              <a:spLocks noChangeArrowheads="1"/>
            </p:cNvSpPr>
            <p:nvPr/>
          </p:nvSpPr>
          <p:spPr bwMode="auto">
            <a:xfrm>
              <a:off x="5415" y="3199"/>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2" name="Rectangle 178"/>
            <p:cNvSpPr>
              <a:spLocks noChangeArrowheads="1"/>
            </p:cNvSpPr>
            <p:nvPr/>
          </p:nvSpPr>
          <p:spPr bwMode="auto">
            <a:xfrm>
              <a:off x="5415" y="3133"/>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3" name="Rectangle 179"/>
            <p:cNvSpPr>
              <a:spLocks noChangeArrowheads="1"/>
            </p:cNvSpPr>
            <p:nvPr/>
          </p:nvSpPr>
          <p:spPr bwMode="auto">
            <a:xfrm>
              <a:off x="5415" y="3067"/>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4" name="Rectangle 180"/>
            <p:cNvSpPr>
              <a:spLocks noChangeArrowheads="1"/>
            </p:cNvSpPr>
            <p:nvPr/>
          </p:nvSpPr>
          <p:spPr bwMode="auto">
            <a:xfrm>
              <a:off x="5415" y="3002"/>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5" name="Rectangle 181"/>
            <p:cNvSpPr>
              <a:spLocks noChangeArrowheads="1"/>
            </p:cNvSpPr>
            <p:nvPr/>
          </p:nvSpPr>
          <p:spPr bwMode="auto">
            <a:xfrm>
              <a:off x="5415" y="2936"/>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6" name="Rectangle 182"/>
            <p:cNvSpPr>
              <a:spLocks noChangeArrowheads="1"/>
            </p:cNvSpPr>
            <p:nvPr/>
          </p:nvSpPr>
          <p:spPr bwMode="auto">
            <a:xfrm>
              <a:off x="5415" y="2870"/>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7" name="Rectangle 183"/>
            <p:cNvSpPr>
              <a:spLocks noChangeArrowheads="1"/>
            </p:cNvSpPr>
            <p:nvPr/>
          </p:nvSpPr>
          <p:spPr bwMode="auto">
            <a:xfrm>
              <a:off x="5415" y="2804"/>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8" name="Rectangle 184"/>
            <p:cNvSpPr>
              <a:spLocks noChangeArrowheads="1"/>
            </p:cNvSpPr>
            <p:nvPr/>
          </p:nvSpPr>
          <p:spPr bwMode="auto">
            <a:xfrm>
              <a:off x="5415" y="2738"/>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9" name="Rectangle 185"/>
            <p:cNvSpPr>
              <a:spLocks noChangeArrowheads="1"/>
            </p:cNvSpPr>
            <p:nvPr/>
          </p:nvSpPr>
          <p:spPr bwMode="auto">
            <a:xfrm>
              <a:off x="5415" y="2672"/>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0" name="Rectangle 186"/>
            <p:cNvSpPr>
              <a:spLocks noChangeArrowheads="1"/>
            </p:cNvSpPr>
            <p:nvPr/>
          </p:nvSpPr>
          <p:spPr bwMode="auto">
            <a:xfrm>
              <a:off x="5415" y="2606"/>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1" name="Rectangle 187"/>
            <p:cNvSpPr>
              <a:spLocks noChangeArrowheads="1"/>
            </p:cNvSpPr>
            <p:nvPr/>
          </p:nvSpPr>
          <p:spPr bwMode="auto">
            <a:xfrm>
              <a:off x="5415" y="2540"/>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2" name="Rectangle 188"/>
            <p:cNvSpPr>
              <a:spLocks noChangeArrowheads="1"/>
            </p:cNvSpPr>
            <p:nvPr/>
          </p:nvSpPr>
          <p:spPr bwMode="auto">
            <a:xfrm>
              <a:off x="5415" y="2474"/>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3" name="Freeform 189"/>
            <p:cNvSpPr/>
            <p:nvPr/>
          </p:nvSpPr>
          <p:spPr bwMode="auto">
            <a:xfrm>
              <a:off x="5397" y="2427"/>
              <a:ext cx="28" cy="18"/>
            </a:xfrm>
            <a:custGeom>
              <a:avLst/>
              <a:gdLst/>
              <a:ahLst/>
              <a:cxnLst>
                <a:cxn ang="0">
                  <a:pos x="18" y="18"/>
                </a:cxn>
                <a:cxn ang="0">
                  <a:pos x="28" y="18"/>
                </a:cxn>
                <a:cxn ang="0">
                  <a:pos x="28" y="0"/>
                </a:cxn>
                <a:cxn ang="0">
                  <a:pos x="28" y="0"/>
                </a:cxn>
                <a:cxn ang="0">
                  <a:pos x="18" y="0"/>
                </a:cxn>
                <a:cxn ang="0">
                  <a:pos x="0" y="0"/>
                </a:cxn>
                <a:cxn ang="0">
                  <a:pos x="0" y="9"/>
                </a:cxn>
                <a:cxn ang="0">
                  <a:pos x="18" y="9"/>
                </a:cxn>
                <a:cxn ang="0">
                  <a:pos x="18" y="0"/>
                </a:cxn>
                <a:cxn ang="0">
                  <a:pos x="18" y="0"/>
                </a:cxn>
                <a:cxn ang="0">
                  <a:pos x="18" y="18"/>
                </a:cxn>
              </a:cxnLst>
              <a:rect l="0" t="0" r="r" b="b"/>
              <a:pathLst>
                <a:path w="28" h="18">
                  <a:moveTo>
                    <a:pt x="18" y="18"/>
                  </a:moveTo>
                  <a:lnTo>
                    <a:pt x="28" y="18"/>
                  </a:lnTo>
                  <a:lnTo>
                    <a:pt x="28" y="0"/>
                  </a:lnTo>
                  <a:lnTo>
                    <a:pt x="28" y="0"/>
                  </a:lnTo>
                  <a:lnTo>
                    <a:pt x="18" y="0"/>
                  </a:lnTo>
                  <a:lnTo>
                    <a:pt x="0" y="0"/>
                  </a:lnTo>
                  <a:lnTo>
                    <a:pt x="0" y="9"/>
                  </a:lnTo>
                  <a:lnTo>
                    <a:pt x="18" y="9"/>
                  </a:lnTo>
                  <a:lnTo>
                    <a:pt x="18" y="0"/>
                  </a:lnTo>
                  <a:lnTo>
                    <a:pt x="18" y="0"/>
                  </a:lnTo>
                  <a:lnTo>
                    <a:pt x="18" y="18"/>
                  </a:lnTo>
                  <a:close/>
                </a:path>
              </a:pathLst>
            </a:custGeom>
            <a:solidFill>
              <a:srgbClr val="000000"/>
            </a:solidFill>
            <a:ln w="25400" cap="flat">
              <a:solidFill>
                <a:srgbClr val="0000FF"/>
              </a:solidFill>
              <a:prstDash val="dash"/>
              <a:round/>
            </a:ln>
          </p:spPr>
          <p:txBody>
            <a:bodyPr/>
            <a:lstStyle/>
            <a:p>
              <a:pPr eaLnBrk="1" hangingPunct="1">
                <a:defRPr/>
              </a:pPr>
              <a:endParaRPr lang="zh-CN" altLang="en-US" b="1">
                <a:latin typeface="+mn-lt"/>
                <a:ea typeface="+mn-ea"/>
              </a:endParaRPr>
            </a:p>
          </p:txBody>
        </p:sp>
        <p:sp>
          <p:nvSpPr>
            <p:cNvPr id="1158334" name="Rectangle 190"/>
            <p:cNvSpPr>
              <a:spLocks noChangeArrowheads="1"/>
            </p:cNvSpPr>
            <p:nvPr/>
          </p:nvSpPr>
          <p:spPr bwMode="auto">
            <a:xfrm>
              <a:off x="5331" y="2427"/>
              <a:ext cx="37"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5" name="Rectangle 191"/>
            <p:cNvSpPr>
              <a:spLocks noChangeArrowheads="1"/>
            </p:cNvSpPr>
            <p:nvPr/>
          </p:nvSpPr>
          <p:spPr bwMode="auto">
            <a:xfrm>
              <a:off x="526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6" name="Rectangle 192"/>
            <p:cNvSpPr>
              <a:spLocks noChangeArrowheads="1"/>
            </p:cNvSpPr>
            <p:nvPr/>
          </p:nvSpPr>
          <p:spPr bwMode="auto">
            <a:xfrm>
              <a:off x="519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7" name="Rectangle 193"/>
            <p:cNvSpPr>
              <a:spLocks noChangeArrowheads="1"/>
            </p:cNvSpPr>
            <p:nvPr/>
          </p:nvSpPr>
          <p:spPr bwMode="auto">
            <a:xfrm>
              <a:off x="513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8" name="Rectangle 194"/>
            <p:cNvSpPr>
              <a:spLocks noChangeArrowheads="1"/>
            </p:cNvSpPr>
            <p:nvPr/>
          </p:nvSpPr>
          <p:spPr bwMode="auto">
            <a:xfrm>
              <a:off x="506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9" name="Rectangle 195"/>
            <p:cNvSpPr>
              <a:spLocks noChangeArrowheads="1"/>
            </p:cNvSpPr>
            <p:nvPr/>
          </p:nvSpPr>
          <p:spPr bwMode="auto">
            <a:xfrm>
              <a:off x="500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0" name="Rectangle 196"/>
            <p:cNvSpPr>
              <a:spLocks noChangeArrowheads="1"/>
            </p:cNvSpPr>
            <p:nvPr/>
          </p:nvSpPr>
          <p:spPr bwMode="auto">
            <a:xfrm>
              <a:off x="493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1" name="Rectangle 197"/>
            <p:cNvSpPr>
              <a:spLocks noChangeArrowheads="1"/>
            </p:cNvSpPr>
            <p:nvPr/>
          </p:nvSpPr>
          <p:spPr bwMode="auto">
            <a:xfrm>
              <a:off x="486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2" name="Rectangle 198"/>
            <p:cNvSpPr>
              <a:spLocks noChangeArrowheads="1"/>
            </p:cNvSpPr>
            <p:nvPr/>
          </p:nvSpPr>
          <p:spPr bwMode="auto">
            <a:xfrm>
              <a:off x="480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3" name="Rectangle 199"/>
            <p:cNvSpPr>
              <a:spLocks noChangeArrowheads="1"/>
            </p:cNvSpPr>
            <p:nvPr/>
          </p:nvSpPr>
          <p:spPr bwMode="auto">
            <a:xfrm>
              <a:off x="473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4" name="Rectangle 200"/>
            <p:cNvSpPr>
              <a:spLocks noChangeArrowheads="1"/>
            </p:cNvSpPr>
            <p:nvPr/>
          </p:nvSpPr>
          <p:spPr bwMode="auto">
            <a:xfrm>
              <a:off x="467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5" name="Rectangle 201"/>
            <p:cNvSpPr>
              <a:spLocks noChangeArrowheads="1"/>
            </p:cNvSpPr>
            <p:nvPr/>
          </p:nvSpPr>
          <p:spPr bwMode="auto">
            <a:xfrm>
              <a:off x="460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6" name="Rectangle 202"/>
            <p:cNvSpPr>
              <a:spLocks noChangeArrowheads="1"/>
            </p:cNvSpPr>
            <p:nvPr/>
          </p:nvSpPr>
          <p:spPr bwMode="auto">
            <a:xfrm>
              <a:off x="453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7" name="Rectangle 203"/>
            <p:cNvSpPr>
              <a:spLocks noChangeArrowheads="1"/>
            </p:cNvSpPr>
            <p:nvPr/>
          </p:nvSpPr>
          <p:spPr bwMode="auto">
            <a:xfrm>
              <a:off x="447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8" name="Rectangle 204"/>
            <p:cNvSpPr>
              <a:spLocks noChangeArrowheads="1"/>
            </p:cNvSpPr>
            <p:nvPr/>
          </p:nvSpPr>
          <p:spPr bwMode="auto">
            <a:xfrm>
              <a:off x="440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9" name="Rectangle 205"/>
            <p:cNvSpPr>
              <a:spLocks noChangeArrowheads="1"/>
            </p:cNvSpPr>
            <p:nvPr/>
          </p:nvSpPr>
          <p:spPr bwMode="auto">
            <a:xfrm>
              <a:off x="434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0" name="Rectangle 206"/>
            <p:cNvSpPr>
              <a:spLocks noChangeArrowheads="1"/>
            </p:cNvSpPr>
            <p:nvPr/>
          </p:nvSpPr>
          <p:spPr bwMode="auto">
            <a:xfrm>
              <a:off x="427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1" name="Rectangle 207"/>
            <p:cNvSpPr>
              <a:spLocks noChangeArrowheads="1"/>
            </p:cNvSpPr>
            <p:nvPr/>
          </p:nvSpPr>
          <p:spPr bwMode="auto">
            <a:xfrm>
              <a:off x="420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2" name="Rectangle 208"/>
            <p:cNvSpPr>
              <a:spLocks noChangeArrowheads="1"/>
            </p:cNvSpPr>
            <p:nvPr/>
          </p:nvSpPr>
          <p:spPr bwMode="auto">
            <a:xfrm>
              <a:off x="414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3" name="Rectangle 209"/>
            <p:cNvSpPr>
              <a:spLocks noChangeArrowheads="1"/>
            </p:cNvSpPr>
            <p:nvPr/>
          </p:nvSpPr>
          <p:spPr bwMode="auto">
            <a:xfrm>
              <a:off x="407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4" name="Rectangle 210"/>
            <p:cNvSpPr>
              <a:spLocks noChangeArrowheads="1"/>
            </p:cNvSpPr>
            <p:nvPr/>
          </p:nvSpPr>
          <p:spPr bwMode="auto">
            <a:xfrm>
              <a:off x="401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5" name="Rectangle 211"/>
            <p:cNvSpPr>
              <a:spLocks noChangeArrowheads="1"/>
            </p:cNvSpPr>
            <p:nvPr/>
          </p:nvSpPr>
          <p:spPr bwMode="auto">
            <a:xfrm>
              <a:off x="394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6" name="Rectangle 212"/>
            <p:cNvSpPr>
              <a:spLocks noChangeArrowheads="1"/>
            </p:cNvSpPr>
            <p:nvPr/>
          </p:nvSpPr>
          <p:spPr bwMode="auto">
            <a:xfrm>
              <a:off x="387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7" name="Rectangle 213"/>
            <p:cNvSpPr>
              <a:spLocks noChangeArrowheads="1"/>
            </p:cNvSpPr>
            <p:nvPr/>
          </p:nvSpPr>
          <p:spPr bwMode="auto">
            <a:xfrm>
              <a:off x="381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8" name="Rectangle 214"/>
            <p:cNvSpPr>
              <a:spLocks noChangeArrowheads="1"/>
            </p:cNvSpPr>
            <p:nvPr/>
          </p:nvSpPr>
          <p:spPr bwMode="auto">
            <a:xfrm>
              <a:off x="374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9" name="Rectangle 215"/>
            <p:cNvSpPr>
              <a:spLocks noChangeArrowheads="1"/>
            </p:cNvSpPr>
            <p:nvPr/>
          </p:nvSpPr>
          <p:spPr bwMode="auto">
            <a:xfrm>
              <a:off x="368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0" name="Rectangle 216"/>
            <p:cNvSpPr>
              <a:spLocks noChangeArrowheads="1"/>
            </p:cNvSpPr>
            <p:nvPr/>
          </p:nvSpPr>
          <p:spPr bwMode="auto">
            <a:xfrm>
              <a:off x="361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1" name="Rectangle 217"/>
            <p:cNvSpPr>
              <a:spLocks noChangeArrowheads="1"/>
            </p:cNvSpPr>
            <p:nvPr/>
          </p:nvSpPr>
          <p:spPr bwMode="auto">
            <a:xfrm>
              <a:off x="354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2" name="Rectangle 218"/>
            <p:cNvSpPr>
              <a:spLocks noChangeArrowheads="1"/>
            </p:cNvSpPr>
            <p:nvPr/>
          </p:nvSpPr>
          <p:spPr bwMode="auto">
            <a:xfrm>
              <a:off x="348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3" name="Rectangle 219"/>
            <p:cNvSpPr>
              <a:spLocks noChangeArrowheads="1"/>
            </p:cNvSpPr>
            <p:nvPr/>
          </p:nvSpPr>
          <p:spPr bwMode="auto">
            <a:xfrm>
              <a:off x="341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4" name="Rectangle 220"/>
            <p:cNvSpPr>
              <a:spLocks noChangeArrowheads="1"/>
            </p:cNvSpPr>
            <p:nvPr/>
          </p:nvSpPr>
          <p:spPr bwMode="auto">
            <a:xfrm>
              <a:off x="335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5" name="Rectangle 221"/>
            <p:cNvSpPr>
              <a:spLocks noChangeArrowheads="1"/>
            </p:cNvSpPr>
            <p:nvPr/>
          </p:nvSpPr>
          <p:spPr bwMode="auto">
            <a:xfrm>
              <a:off x="328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6" name="Rectangle 222"/>
            <p:cNvSpPr>
              <a:spLocks noChangeArrowheads="1"/>
            </p:cNvSpPr>
            <p:nvPr/>
          </p:nvSpPr>
          <p:spPr bwMode="auto">
            <a:xfrm>
              <a:off x="321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7" name="Rectangle 223"/>
            <p:cNvSpPr>
              <a:spLocks noChangeArrowheads="1"/>
            </p:cNvSpPr>
            <p:nvPr/>
          </p:nvSpPr>
          <p:spPr bwMode="auto">
            <a:xfrm>
              <a:off x="3152" y="2427"/>
              <a:ext cx="37"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8" name="Rectangle 224"/>
            <p:cNvSpPr>
              <a:spLocks noChangeArrowheads="1"/>
            </p:cNvSpPr>
            <p:nvPr/>
          </p:nvSpPr>
          <p:spPr bwMode="auto">
            <a:xfrm>
              <a:off x="3086" y="2427"/>
              <a:ext cx="37"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grpSp>
      <p:sp>
        <p:nvSpPr>
          <p:cNvPr id="1158369" name="Rectangle 225"/>
          <p:cNvSpPr>
            <a:spLocks noChangeArrowheads="1"/>
          </p:cNvSpPr>
          <p:nvPr/>
        </p:nvSpPr>
        <p:spPr bwMode="auto">
          <a:xfrm>
            <a:off x="4484688" y="5461000"/>
            <a:ext cx="1452562" cy="37465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28745" name="Rectangle 226"/>
          <p:cNvSpPr>
            <a:spLocks noChangeArrowheads="1"/>
          </p:cNvSpPr>
          <p:nvPr/>
        </p:nvSpPr>
        <p:spPr bwMode="auto">
          <a:xfrm>
            <a:off x="3851275" y="5634038"/>
            <a:ext cx="1582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latin typeface="Times New Roman" panose="02020603050405020304" pitchFamily="18" charset="0"/>
                <a:ea typeface="华文新魏" panose="02010800040101010101" pitchFamily="2" charset="-122"/>
              </a:rPr>
              <a:t>控制存储器</a:t>
            </a:r>
            <a:r>
              <a:rPr lang="en-US" altLang="zh-CN" sz="2000" b="1">
                <a:solidFill>
                  <a:srgbClr val="0000CC"/>
                </a:solidFill>
                <a:latin typeface="Times New Roman" panose="02020603050405020304" pitchFamily="18" charset="0"/>
                <a:ea typeface="华文新魏" panose="02010800040101010101" pitchFamily="2" charset="-122"/>
              </a:rPr>
              <a:t>CM</a:t>
            </a:r>
            <a:endParaRPr lang="zh-CN" altLang="en-US" sz="2000" b="1">
              <a:solidFill>
                <a:srgbClr val="0000CC"/>
              </a:solidFill>
              <a:latin typeface="Times New Roman" panose="02020603050405020304" pitchFamily="18" charset="0"/>
              <a:ea typeface="华文新魏" panose="02010800040101010101" pitchFamily="2" charset="-122"/>
            </a:endParaRPr>
          </a:p>
        </p:txBody>
      </p:sp>
      <p:grpSp>
        <p:nvGrpSpPr>
          <p:cNvPr id="28746" name="Group 227"/>
          <p:cNvGrpSpPr/>
          <p:nvPr/>
        </p:nvGrpSpPr>
        <p:grpSpPr bwMode="auto">
          <a:xfrm>
            <a:off x="6537325" y="5222875"/>
            <a:ext cx="104775" cy="358775"/>
            <a:chOff x="4218" y="3671"/>
            <a:chExt cx="66" cy="226"/>
          </a:xfrm>
        </p:grpSpPr>
        <p:sp>
          <p:nvSpPr>
            <p:cNvPr id="1158372" name="Line 228"/>
            <p:cNvSpPr>
              <a:spLocks noChangeShapeType="1"/>
            </p:cNvSpPr>
            <p:nvPr/>
          </p:nvSpPr>
          <p:spPr bwMode="auto">
            <a:xfrm flipV="1">
              <a:off x="4246" y="3718"/>
              <a:ext cx="1" cy="179"/>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373" name="Freeform 229"/>
            <p:cNvSpPr/>
            <p:nvPr/>
          </p:nvSpPr>
          <p:spPr bwMode="auto">
            <a:xfrm>
              <a:off x="4218" y="3671"/>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747" name="Group 239"/>
          <p:cNvGrpSpPr/>
          <p:nvPr/>
        </p:nvGrpSpPr>
        <p:grpSpPr bwMode="auto">
          <a:xfrm>
            <a:off x="5038725" y="2947988"/>
            <a:ext cx="104775" cy="2393950"/>
            <a:chOff x="3274" y="2238"/>
            <a:chExt cx="66" cy="1508"/>
          </a:xfrm>
        </p:grpSpPr>
        <p:sp>
          <p:nvSpPr>
            <p:cNvPr id="1158384" name="Line 240"/>
            <p:cNvSpPr>
              <a:spLocks noChangeShapeType="1"/>
            </p:cNvSpPr>
            <p:nvPr/>
          </p:nvSpPr>
          <p:spPr bwMode="auto">
            <a:xfrm flipV="1">
              <a:off x="3303"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85" name="Freeform 241"/>
            <p:cNvSpPr/>
            <p:nvPr/>
          </p:nvSpPr>
          <p:spPr bwMode="auto">
            <a:xfrm>
              <a:off x="3274"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48" name="Group 242"/>
          <p:cNvGrpSpPr/>
          <p:nvPr/>
        </p:nvGrpSpPr>
        <p:grpSpPr bwMode="auto">
          <a:xfrm>
            <a:off x="5278438" y="2947988"/>
            <a:ext cx="104775" cy="2393950"/>
            <a:chOff x="3425" y="2238"/>
            <a:chExt cx="66" cy="1508"/>
          </a:xfrm>
        </p:grpSpPr>
        <p:sp>
          <p:nvSpPr>
            <p:cNvPr id="1158387" name="Line 243"/>
            <p:cNvSpPr>
              <a:spLocks noChangeShapeType="1"/>
            </p:cNvSpPr>
            <p:nvPr/>
          </p:nvSpPr>
          <p:spPr bwMode="auto">
            <a:xfrm flipV="1">
              <a:off x="3454"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88" name="Freeform 244"/>
            <p:cNvSpPr/>
            <p:nvPr/>
          </p:nvSpPr>
          <p:spPr bwMode="auto">
            <a:xfrm>
              <a:off x="3425"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49" name="Group 245"/>
          <p:cNvGrpSpPr/>
          <p:nvPr/>
        </p:nvGrpSpPr>
        <p:grpSpPr bwMode="auto">
          <a:xfrm>
            <a:off x="5878513" y="2947988"/>
            <a:ext cx="104775" cy="2393950"/>
            <a:chOff x="3803" y="2238"/>
            <a:chExt cx="66" cy="1508"/>
          </a:xfrm>
        </p:grpSpPr>
        <p:sp>
          <p:nvSpPr>
            <p:cNvPr id="1158390" name="Line 246"/>
            <p:cNvSpPr>
              <a:spLocks noChangeShapeType="1"/>
            </p:cNvSpPr>
            <p:nvPr/>
          </p:nvSpPr>
          <p:spPr bwMode="auto">
            <a:xfrm flipV="1">
              <a:off x="3831"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91" name="Freeform 247"/>
            <p:cNvSpPr/>
            <p:nvPr/>
          </p:nvSpPr>
          <p:spPr bwMode="auto">
            <a:xfrm>
              <a:off x="3803"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0" name="Group 248"/>
          <p:cNvGrpSpPr/>
          <p:nvPr/>
        </p:nvGrpSpPr>
        <p:grpSpPr bwMode="auto">
          <a:xfrm>
            <a:off x="6116638" y="2947988"/>
            <a:ext cx="104775" cy="2393950"/>
            <a:chOff x="3953" y="2238"/>
            <a:chExt cx="66" cy="1508"/>
          </a:xfrm>
        </p:grpSpPr>
        <p:sp>
          <p:nvSpPr>
            <p:cNvPr id="1158393" name="Line 249"/>
            <p:cNvSpPr>
              <a:spLocks noChangeShapeType="1"/>
            </p:cNvSpPr>
            <p:nvPr/>
          </p:nvSpPr>
          <p:spPr bwMode="auto">
            <a:xfrm flipV="1">
              <a:off x="3982"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94" name="Freeform 250"/>
            <p:cNvSpPr/>
            <p:nvPr/>
          </p:nvSpPr>
          <p:spPr bwMode="auto">
            <a:xfrm>
              <a:off x="3953"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1" name="Group 251"/>
          <p:cNvGrpSpPr/>
          <p:nvPr/>
        </p:nvGrpSpPr>
        <p:grpSpPr bwMode="auto">
          <a:xfrm>
            <a:off x="7135813" y="2947988"/>
            <a:ext cx="104775" cy="2393950"/>
            <a:chOff x="4595" y="2238"/>
            <a:chExt cx="66" cy="1508"/>
          </a:xfrm>
        </p:grpSpPr>
        <p:sp>
          <p:nvSpPr>
            <p:cNvPr id="1158396" name="Line 252"/>
            <p:cNvSpPr>
              <a:spLocks noChangeShapeType="1"/>
            </p:cNvSpPr>
            <p:nvPr/>
          </p:nvSpPr>
          <p:spPr bwMode="auto">
            <a:xfrm flipV="1">
              <a:off x="4623"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97" name="Freeform 253"/>
            <p:cNvSpPr/>
            <p:nvPr/>
          </p:nvSpPr>
          <p:spPr bwMode="auto">
            <a:xfrm>
              <a:off x="4595"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2" name="Group 254"/>
          <p:cNvGrpSpPr/>
          <p:nvPr/>
        </p:nvGrpSpPr>
        <p:grpSpPr bwMode="auto">
          <a:xfrm>
            <a:off x="7375525" y="2947988"/>
            <a:ext cx="104775" cy="2393950"/>
            <a:chOff x="4746" y="2238"/>
            <a:chExt cx="66" cy="1508"/>
          </a:xfrm>
        </p:grpSpPr>
        <p:sp>
          <p:nvSpPr>
            <p:cNvPr id="1158399" name="Line 255"/>
            <p:cNvSpPr>
              <a:spLocks noChangeShapeType="1"/>
            </p:cNvSpPr>
            <p:nvPr/>
          </p:nvSpPr>
          <p:spPr bwMode="auto">
            <a:xfrm flipV="1">
              <a:off x="4774"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400" name="Freeform 256"/>
            <p:cNvSpPr/>
            <p:nvPr/>
          </p:nvSpPr>
          <p:spPr bwMode="auto">
            <a:xfrm>
              <a:off x="4746"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3" name="Group 257"/>
          <p:cNvGrpSpPr/>
          <p:nvPr/>
        </p:nvGrpSpPr>
        <p:grpSpPr bwMode="auto">
          <a:xfrm>
            <a:off x="7974013" y="2947988"/>
            <a:ext cx="104775" cy="2393950"/>
            <a:chOff x="5123" y="2238"/>
            <a:chExt cx="66" cy="1508"/>
          </a:xfrm>
        </p:grpSpPr>
        <p:sp>
          <p:nvSpPr>
            <p:cNvPr id="1158402" name="Line 258"/>
            <p:cNvSpPr>
              <a:spLocks noChangeShapeType="1"/>
            </p:cNvSpPr>
            <p:nvPr/>
          </p:nvSpPr>
          <p:spPr bwMode="auto">
            <a:xfrm flipV="1">
              <a:off x="5151"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403" name="Freeform 259"/>
            <p:cNvSpPr/>
            <p:nvPr/>
          </p:nvSpPr>
          <p:spPr bwMode="auto">
            <a:xfrm>
              <a:off x="5123"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4" name="Group 260"/>
          <p:cNvGrpSpPr/>
          <p:nvPr/>
        </p:nvGrpSpPr>
        <p:grpSpPr bwMode="auto">
          <a:xfrm>
            <a:off x="8213725" y="2947988"/>
            <a:ext cx="104775" cy="2393950"/>
            <a:chOff x="5274" y="2238"/>
            <a:chExt cx="66" cy="1508"/>
          </a:xfrm>
        </p:grpSpPr>
        <p:sp>
          <p:nvSpPr>
            <p:cNvPr id="1158405" name="Line 261"/>
            <p:cNvSpPr>
              <a:spLocks noChangeShapeType="1"/>
            </p:cNvSpPr>
            <p:nvPr/>
          </p:nvSpPr>
          <p:spPr bwMode="auto">
            <a:xfrm flipV="1">
              <a:off x="5302"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406" name="Freeform 262"/>
            <p:cNvSpPr/>
            <p:nvPr/>
          </p:nvSpPr>
          <p:spPr bwMode="auto">
            <a:xfrm>
              <a:off x="5274"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5" name="Group 287"/>
          <p:cNvGrpSpPr/>
          <p:nvPr/>
        </p:nvGrpSpPr>
        <p:grpSpPr bwMode="auto">
          <a:xfrm>
            <a:off x="4537075" y="1354138"/>
            <a:ext cx="3976688" cy="1609725"/>
            <a:chOff x="2858" y="1184"/>
            <a:chExt cx="2505" cy="1014"/>
          </a:xfrm>
        </p:grpSpPr>
        <p:sp>
          <p:nvSpPr>
            <p:cNvPr id="1158375" name="Rectangle 231"/>
            <p:cNvSpPr>
              <a:spLocks noChangeArrowheads="1"/>
            </p:cNvSpPr>
            <p:nvPr/>
          </p:nvSpPr>
          <p:spPr bwMode="auto">
            <a:xfrm>
              <a:off x="2863" y="1736"/>
              <a:ext cx="1405" cy="235"/>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1158376" name="Rectangle 232"/>
            <p:cNvSpPr>
              <a:spLocks noChangeArrowheads="1"/>
            </p:cNvSpPr>
            <p:nvPr/>
          </p:nvSpPr>
          <p:spPr bwMode="auto">
            <a:xfrm>
              <a:off x="3016" y="1747"/>
              <a:ext cx="969" cy="194"/>
            </a:xfrm>
            <a:prstGeom prst="rect">
              <a:avLst/>
            </a:prstGeom>
            <a:noFill/>
            <a:ln w="9525">
              <a:noFill/>
              <a:miter lim="800000"/>
            </a:ln>
          </p:spPr>
          <p:txBody>
            <a:bodyPr wrap="none" lIns="0" tIns="0" rIns="0" bIns="0">
              <a:spAutoFit/>
            </a:bodyPr>
            <a:lstStyle/>
            <a:p>
              <a:pPr eaLnBrk="1" hangingPunct="1">
                <a:defRPr/>
              </a:pPr>
              <a:r>
                <a:rPr lang="zh-CN" altLang="en-US" sz="2000" b="1" dirty="0">
                  <a:solidFill>
                    <a:srgbClr val="000000"/>
                  </a:solidFill>
                  <a:latin typeface="+mn-lt"/>
                  <a:ea typeface="+mn-ea"/>
                </a:rPr>
                <a:t>控制信号字段</a:t>
              </a:r>
              <a:endParaRPr lang="zh-CN" altLang="en-US" sz="2000" b="1" dirty="0">
                <a:latin typeface="+mn-lt"/>
                <a:ea typeface="+mn-ea"/>
              </a:endParaRPr>
            </a:p>
          </p:txBody>
        </p:sp>
        <p:sp>
          <p:nvSpPr>
            <p:cNvPr id="1158377" name="Rectangle 233"/>
            <p:cNvSpPr>
              <a:spLocks noChangeArrowheads="1"/>
            </p:cNvSpPr>
            <p:nvPr/>
          </p:nvSpPr>
          <p:spPr bwMode="auto">
            <a:xfrm>
              <a:off x="4259" y="1736"/>
              <a:ext cx="1104" cy="235"/>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28767" name="Rectangle 234"/>
            <p:cNvSpPr>
              <a:spLocks noChangeArrowheads="1"/>
            </p:cNvSpPr>
            <p:nvPr/>
          </p:nvSpPr>
          <p:spPr bwMode="auto">
            <a:xfrm>
              <a:off x="4322" y="1747"/>
              <a:ext cx="9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ea typeface="华文新魏" panose="02010800040101010101" pitchFamily="2" charset="-122"/>
                </a:rPr>
                <a:t>微地址码字段</a:t>
              </a:r>
              <a:endParaRPr lang="zh-CN" altLang="en-US" sz="2000" b="1">
                <a:latin typeface="Times New Roman" panose="02020603050405020304" pitchFamily="18" charset="0"/>
                <a:ea typeface="华文新魏" panose="02010800040101010101" pitchFamily="2" charset="-122"/>
              </a:endParaRPr>
            </a:p>
          </p:txBody>
        </p:sp>
        <p:sp>
          <p:nvSpPr>
            <p:cNvPr id="1158379" name="Rectangle 235"/>
            <p:cNvSpPr>
              <a:spLocks noChangeArrowheads="1"/>
            </p:cNvSpPr>
            <p:nvPr/>
          </p:nvSpPr>
          <p:spPr bwMode="auto">
            <a:xfrm>
              <a:off x="2863" y="1962"/>
              <a:ext cx="2500" cy="236"/>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1158380" name="Rectangle 236"/>
            <p:cNvSpPr>
              <a:spLocks noChangeArrowheads="1"/>
            </p:cNvSpPr>
            <p:nvPr/>
          </p:nvSpPr>
          <p:spPr bwMode="auto">
            <a:xfrm>
              <a:off x="3551" y="1974"/>
              <a:ext cx="969" cy="194"/>
            </a:xfrm>
            <a:prstGeom prst="rect">
              <a:avLst/>
            </a:prstGeom>
            <a:noFill/>
            <a:ln w="9525">
              <a:noFill/>
              <a:miter lim="800000"/>
            </a:ln>
          </p:spPr>
          <p:txBody>
            <a:bodyPr wrap="none" lIns="0" tIns="0" rIns="0" bIns="0">
              <a:spAutoFit/>
            </a:bodyPr>
            <a:lstStyle/>
            <a:p>
              <a:pPr eaLnBrk="1" hangingPunct="1">
                <a:defRPr/>
              </a:pPr>
              <a:r>
                <a:rPr lang="zh-CN" altLang="en-US" sz="2000" b="1" dirty="0">
                  <a:solidFill>
                    <a:srgbClr val="000000"/>
                  </a:solidFill>
                  <a:latin typeface="+mn-lt"/>
                  <a:ea typeface="+mn-ea"/>
                </a:rPr>
                <a:t>微指令寄存器</a:t>
              </a:r>
              <a:endParaRPr lang="zh-CN" altLang="en-US" sz="2000" b="1" dirty="0">
                <a:latin typeface="+mn-lt"/>
                <a:ea typeface="+mn-ea"/>
              </a:endParaRPr>
            </a:p>
          </p:txBody>
        </p:sp>
        <p:sp>
          <p:nvSpPr>
            <p:cNvPr id="1158381" name="Rectangle 237"/>
            <p:cNvSpPr>
              <a:spLocks noChangeArrowheads="1"/>
            </p:cNvSpPr>
            <p:nvPr/>
          </p:nvSpPr>
          <p:spPr bwMode="auto">
            <a:xfrm>
              <a:off x="4684" y="1973"/>
              <a:ext cx="90" cy="194"/>
            </a:xfrm>
            <a:prstGeom prst="rect">
              <a:avLst/>
            </a:prstGeom>
            <a:noFill/>
            <a:ln w="9525">
              <a:noFill/>
              <a:miter lim="800000"/>
            </a:ln>
          </p:spPr>
          <p:txBody>
            <a:bodyPr wrap="none" lIns="0" tIns="0" rIns="0" bIns="0">
              <a:spAutoFit/>
            </a:bodyPr>
            <a:lstStyle/>
            <a:p>
              <a:pPr eaLnBrk="1" hangingPunct="1">
                <a:defRPr/>
              </a:pPr>
              <a:r>
                <a:rPr lang="en-US" altLang="zh-CN" sz="2000" b="1" dirty="0">
                  <a:solidFill>
                    <a:srgbClr val="000000"/>
                  </a:solidFill>
                  <a:latin typeface="+mn-lt"/>
                  <a:ea typeface="+mn-ea"/>
                </a:rPr>
                <a:t>u</a:t>
              </a:r>
              <a:endParaRPr lang="en-US" altLang="zh-CN" sz="2000" b="1" dirty="0">
                <a:latin typeface="+mn-lt"/>
                <a:ea typeface="+mn-ea"/>
              </a:endParaRPr>
            </a:p>
          </p:txBody>
        </p:sp>
        <p:sp>
          <p:nvSpPr>
            <p:cNvPr id="1158382" name="Rectangle 238"/>
            <p:cNvSpPr>
              <a:spLocks noChangeArrowheads="1"/>
            </p:cNvSpPr>
            <p:nvPr/>
          </p:nvSpPr>
          <p:spPr bwMode="auto">
            <a:xfrm>
              <a:off x="4789" y="1989"/>
              <a:ext cx="162" cy="174"/>
            </a:xfrm>
            <a:prstGeom prst="rect">
              <a:avLst/>
            </a:prstGeom>
            <a:noFill/>
            <a:ln w="9525">
              <a:noFill/>
              <a:miter lim="800000"/>
            </a:ln>
          </p:spPr>
          <p:txBody>
            <a:bodyPr wrap="none" lIns="0" tIns="0" rIns="0" bIns="0">
              <a:spAutoFit/>
            </a:bodyPr>
            <a:lstStyle/>
            <a:p>
              <a:pPr eaLnBrk="1" hangingPunct="1">
                <a:defRPr/>
              </a:pPr>
              <a:r>
                <a:rPr lang="en-US" altLang="zh-CN" b="1" dirty="0">
                  <a:solidFill>
                    <a:srgbClr val="000000"/>
                  </a:solidFill>
                  <a:latin typeface="+mn-lt"/>
                  <a:ea typeface="+mn-ea"/>
                </a:rPr>
                <a:t>IR</a:t>
              </a:r>
              <a:endParaRPr lang="en-US" altLang="zh-CN" b="1" dirty="0">
                <a:latin typeface="+mn-lt"/>
                <a:ea typeface="+mn-ea"/>
              </a:endParaRPr>
            </a:p>
          </p:txBody>
        </p:sp>
        <p:grpSp>
          <p:nvGrpSpPr>
            <p:cNvPr id="28772" name="Group 264"/>
            <p:cNvGrpSpPr/>
            <p:nvPr/>
          </p:nvGrpSpPr>
          <p:grpSpPr bwMode="auto">
            <a:xfrm rot="-5400000">
              <a:off x="2864" y="1529"/>
              <a:ext cx="308" cy="94"/>
              <a:chOff x="4759" y="2366"/>
              <a:chExt cx="308" cy="83"/>
            </a:xfrm>
          </p:grpSpPr>
          <p:sp>
            <p:nvSpPr>
              <p:cNvPr id="1158409" name="Line 265"/>
              <p:cNvSpPr>
                <a:spLocks noChangeShapeType="1"/>
              </p:cNvSpPr>
              <p:nvPr/>
            </p:nvSpPr>
            <p:spPr bwMode="auto">
              <a:xfrm>
                <a:off x="4812" y="2400"/>
                <a:ext cx="253" cy="1"/>
              </a:xfrm>
              <a:prstGeom prst="line">
                <a:avLst/>
              </a:prstGeom>
              <a:noFill/>
              <a:ln w="17463">
                <a:solidFill>
                  <a:srgbClr val="000000"/>
                </a:solidFill>
                <a:round/>
              </a:ln>
            </p:spPr>
            <p:txBody>
              <a:bodyPr/>
              <a:lstStyle/>
              <a:p>
                <a:pPr eaLnBrk="1" hangingPunct="1">
                  <a:defRPr/>
                </a:pPr>
                <a:endParaRPr lang="zh-CN" altLang="en-US" b="1">
                  <a:latin typeface="+mn-lt"/>
                  <a:ea typeface="+mn-ea"/>
                </a:endParaRPr>
              </a:p>
            </p:txBody>
          </p:sp>
          <p:sp>
            <p:nvSpPr>
              <p:cNvPr id="1158410" name="Freeform 266"/>
              <p:cNvSpPr/>
              <p:nvPr/>
            </p:nvSpPr>
            <p:spPr bwMode="auto">
              <a:xfrm>
                <a:off x="4962" y="2366"/>
                <a:ext cx="110" cy="83"/>
              </a:xfrm>
              <a:custGeom>
                <a:avLst/>
                <a:gdLst/>
                <a:ahLst/>
                <a:cxnLst>
                  <a:cxn ang="0">
                    <a:pos x="0" y="83"/>
                  </a:cxn>
                  <a:cxn ang="0">
                    <a:pos x="110" y="36"/>
                  </a:cxn>
                  <a:cxn ang="0">
                    <a:pos x="0" y="0"/>
                  </a:cxn>
                  <a:cxn ang="0">
                    <a:pos x="33" y="36"/>
                  </a:cxn>
                  <a:cxn ang="0">
                    <a:pos x="0" y="83"/>
                  </a:cxn>
                </a:cxnLst>
                <a:rect l="0" t="0" r="r" b="b"/>
                <a:pathLst>
                  <a:path w="110" h="83">
                    <a:moveTo>
                      <a:pt x="0" y="83"/>
                    </a:moveTo>
                    <a:lnTo>
                      <a:pt x="110" y="36"/>
                    </a:lnTo>
                    <a:lnTo>
                      <a:pt x="0" y="0"/>
                    </a:lnTo>
                    <a:lnTo>
                      <a:pt x="33" y="36"/>
                    </a:lnTo>
                    <a:lnTo>
                      <a:pt x="0" y="8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73" name="Group 267"/>
            <p:cNvGrpSpPr/>
            <p:nvPr/>
          </p:nvGrpSpPr>
          <p:grpSpPr bwMode="auto">
            <a:xfrm rot="-5400000">
              <a:off x="3092" y="1528"/>
              <a:ext cx="308" cy="95"/>
              <a:chOff x="4759" y="2556"/>
              <a:chExt cx="308" cy="83"/>
            </a:xfrm>
          </p:grpSpPr>
          <p:sp>
            <p:nvSpPr>
              <p:cNvPr id="1158412" name="Line 268"/>
              <p:cNvSpPr>
                <a:spLocks noChangeShapeType="1"/>
              </p:cNvSpPr>
              <p:nvPr/>
            </p:nvSpPr>
            <p:spPr bwMode="auto">
              <a:xfrm>
                <a:off x="4812" y="2584"/>
                <a:ext cx="253" cy="2"/>
              </a:xfrm>
              <a:prstGeom prst="line">
                <a:avLst/>
              </a:prstGeom>
              <a:noFill/>
              <a:ln w="17463">
                <a:solidFill>
                  <a:srgbClr val="000000"/>
                </a:solidFill>
                <a:round/>
              </a:ln>
            </p:spPr>
            <p:txBody>
              <a:bodyPr/>
              <a:lstStyle/>
              <a:p>
                <a:pPr eaLnBrk="1" hangingPunct="1">
                  <a:defRPr/>
                </a:pPr>
                <a:endParaRPr lang="zh-CN" altLang="en-US" b="1">
                  <a:latin typeface="+mn-lt"/>
                  <a:ea typeface="+mn-ea"/>
                </a:endParaRPr>
              </a:p>
            </p:txBody>
          </p:sp>
          <p:sp>
            <p:nvSpPr>
              <p:cNvPr id="1158413" name="Freeform 269"/>
              <p:cNvSpPr/>
              <p:nvPr/>
            </p:nvSpPr>
            <p:spPr bwMode="auto">
              <a:xfrm>
                <a:off x="4962" y="2556"/>
                <a:ext cx="110" cy="83"/>
              </a:xfrm>
              <a:custGeom>
                <a:avLst/>
                <a:gdLst/>
                <a:ahLst/>
                <a:cxnLst>
                  <a:cxn ang="0">
                    <a:pos x="0" y="83"/>
                  </a:cxn>
                  <a:cxn ang="0">
                    <a:pos x="110" y="35"/>
                  </a:cxn>
                  <a:cxn ang="0">
                    <a:pos x="0" y="0"/>
                  </a:cxn>
                  <a:cxn ang="0">
                    <a:pos x="33" y="35"/>
                  </a:cxn>
                  <a:cxn ang="0">
                    <a:pos x="0" y="83"/>
                  </a:cxn>
                </a:cxnLst>
                <a:rect l="0" t="0" r="r" b="b"/>
                <a:pathLst>
                  <a:path w="110" h="83">
                    <a:moveTo>
                      <a:pt x="0" y="83"/>
                    </a:moveTo>
                    <a:lnTo>
                      <a:pt x="110" y="35"/>
                    </a:lnTo>
                    <a:lnTo>
                      <a:pt x="0" y="0"/>
                    </a:lnTo>
                    <a:lnTo>
                      <a:pt x="33" y="35"/>
                    </a:lnTo>
                    <a:lnTo>
                      <a:pt x="0" y="8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74" name="Group 270"/>
            <p:cNvGrpSpPr/>
            <p:nvPr/>
          </p:nvGrpSpPr>
          <p:grpSpPr bwMode="auto">
            <a:xfrm rot="-5400000">
              <a:off x="3318" y="1528"/>
              <a:ext cx="308" cy="95"/>
              <a:chOff x="4759" y="2745"/>
              <a:chExt cx="308" cy="83"/>
            </a:xfrm>
          </p:grpSpPr>
          <p:sp>
            <p:nvSpPr>
              <p:cNvPr id="1158415" name="Line 271"/>
              <p:cNvSpPr>
                <a:spLocks noChangeShapeType="1"/>
              </p:cNvSpPr>
              <p:nvPr/>
            </p:nvSpPr>
            <p:spPr bwMode="auto">
              <a:xfrm>
                <a:off x="4812" y="2773"/>
                <a:ext cx="253" cy="2"/>
              </a:xfrm>
              <a:prstGeom prst="line">
                <a:avLst/>
              </a:prstGeom>
              <a:noFill/>
              <a:ln w="17463">
                <a:solidFill>
                  <a:srgbClr val="000000"/>
                </a:solidFill>
                <a:round/>
              </a:ln>
            </p:spPr>
            <p:txBody>
              <a:bodyPr/>
              <a:lstStyle/>
              <a:p>
                <a:pPr eaLnBrk="1" hangingPunct="1">
                  <a:defRPr/>
                </a:pPr>
                <a:endParaRPr lang="zh-CN" altLang="en-US" b="1">
                  <a:latin typeface="+mn-lt"/>
                  <a:ea typeface="+mn-ea"/>
                </a:endParaRPr>
              </a:p>
            </p:txBody>
          </p:sp>
          <p:sp>
            <p:nvSpPr>
              <p:cNvPr id="1158416" name="Freeform 272"/>
              <p:cNvSpPr/>
              <p:nvPr/>
            </p:nvSpPr>
            <p:spPr bwMode="auto">
              <a:xfrm>
                <a:off x="4962" y="2745"/>
                <a:ext cx="110" cy="83"/>
              </a:xfrm>
              <a:custGeom>
                <a:avLst/>
                <a:gdLst/>
                <a:ahLst/>
                <a:cxnLst>
                  <a:cxn ang="0">
                    <a:pos x="0" y="83"/>
                  </a:cxn>
                  <a:cxn ang="0">
                    <a:pos x="110" y="36"/>
                  </a:cxn>
                  <a:cxn ang="0">
                    <a:pos x="0" y="0"/>
                  </a:cxn>
                  <a:cxn ang="0">
                    <a:pos x="33" y="36"/>
                  </a:cxn>
                  <a:cxn ang="0">
                    <a:pos x="0" y="83"/>
                  </a:cxn>
                </a:cxnLst>
                <a:rect l="0" t="0" r="r" b="b"/>
                <a:pathLst>
                  <a:path w="110" h="83">
                    <a:moveTo>
                      <a:pt x="0" y="83"/>
                    </a:moveTo>
                    <a:lnTo>
                      <a:pt x="110" y="36"/>
                    </a:lnTo>
                    <a:lnTo>
                      <a:pt x="0" y="0"/>
                    </a:lnTo>
                    <a:lnTo>
                      <a:pt x="33" y="36"/>
                    </a:lnTo>
                    <a:lnTo>
                      <a:pt x="0" y="8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sp>
          <p:nvSpPr>
            <p:cNvPr id="1158417" name="Rectangle 273"/>
            <p:cNvSpPr>
              <a:spLocks noChangeArrowheads="1"/>
            </p:cNvSpPr>
            <p:nvPr/>
          </p:nvSpPr>
          <p:spPr bwMode="auto">
            <a:xfrm rot="16200000">
              <a:off x="3730" y="1276"/>
              <a:ext cx="232" cy="499"/>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1158418" name="Rectangle 274"/>
            <p:cNvSpPr>
              <a:spLocks noChangeArrowheads="1"/>
            </p:cNvSpPr>
            <p:nvPr/>
          </p:nvSpPr>
          <p:spPr bwMode="auto">
            <a:xfrm>
              <a:off x="3663" y="1466"/>
              <a:ext cx="291" cy="174"/>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a:t>
              </a:r>
              <a:endParaRPr lang="en-US" altLang="zh-CN" b="1">
                <a:latin typeface="+mn-lt"/>
                <a:ea typeface="+mn-ea"/>
              </a:endParaRPr>
            </a:p>
          </p:txBody>
        </p:sp>
        <p:grpSp>
          <p:nvGrpSpPr>
            <p:cNvPr id="28777" name="Group 275"/>
            <p:cNvGrpSpPr/>
            <p:nvPr/>
          </p:nvGrpSpPr>
          <p:grpSpPr bwMode="auto">
            <a:xfrm rot="-5400000">
              <a:off x="4063" y="1526"/>
              <a:ext cx="308" cy="94"/>
              <a:chOff x="4759" y="2366"/>
              <a:chExt cx="308" cy="83"/>
            </a:xfrm>
          </p:grpSpPr>
          <p:sp>
            <p:nvSpPr>
              <p:cNvPr id="1158420" name="Line 276"/>
              <p:cNvSpPr>
                <a:spLocks noChangeShapeType="1"/>
              </p:cNvSpPr>
              <p:nvPr/>
            </p:nvSpPr>
            <p:spPr bwMode="auto">
              <a:xfrm>
                <a:off x="4812" y="2400"/>
                <a:ext cx="253" cy="1"/>
              </a:xfrm>
              <a:prstGeom prst="line">
                <a:avLst/>
              </a:prstGeom>
              <a:noFill/>
              <a:ln w="17463">
                <a:solidFill>
                  <a:srgbClr val="000000"/>
                </a:solidFill>
                <a:round/>
              </a:ln>
            </p:spPr>
            <p:txBody>
              <a:bodyPr/>
              <a:lstStyle/>
              <a:p>
                <a:pPr eaLnBrk="1" hangingPunct="1">
                  <a:defRPr/>
                </a:pPr>
                <a:endParaRPr lang="zh-CN" altLang="en-US" b="1">
                  <a:latin typeface="+mn-lt"/>
                  <a:ea typeface="+mn-ea"/>
                </a:endParaRPr>
              </a:p>
            </p:txBody>
          </p:sp>
          <p:sp>
            <p:nvSpPr>
              <p:cNvPr id="1158421" name="Freeform 277"/>
              <p:cNvSpPr/>
              <p:nvPr/>
            </p:nvSpPr>
            <p:spPr bwMode="auto">
              <a:xfrm>
                <a:off x="4962" y="2366"/>
                <a:ext cx="110" cy="83"/>
              </a:xfrm>
              <a:custGeom>
                <a:avLst/>
                <a:gdLst/>
                <a:ahLst/>
                <a:cxnLst>
                  <a:cxn ang="0">
                    <a:pos x="0" y="83"/>
                  </a:cxn>
                  <a:cxn ang="0">
                    <a:pos x="110" y="36"/>
                  </a:cxn>
                  <a:cxn ang="0">
                    <a:pos x="0" y="0"/>
                  </a:cxn>
                  <a:cxn ang="0">
                    <a:pos x="33" y="36"/>
                  </a:cxn>
                  <a:cxn ang="0">
                    <a:pos x="0" y="83"/>
                  </a:cxn>
                </a:cxnLst>
                <a:rect l="0" t="0" r="r" b="b"/>
                <a:pathLst>
                  <a:path w="110" h="83">
                    <a:moveTo>
                      <a:pt x="0" y="83"/>
                    </a:moveTo>
                    <a:lnTo>
                      <a:pt x="110" y="36"/>
                    </a:lnTo>
                    <a:lnTo>
                      <a:pt x="0" y="0"/>
                    </a:lnTo>
                    <a:lnTo>
                      <a:pt x="33" y="36"/>
                    </a:lnTo>
                    <a:lnTo>
                      <a:pt x="0" y="8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sp>
          <p:nvSpPr>
            <p:cNvPr id="1158422" name="Text Box 278"/>
            <p:cNvSpPr txBox="1">
              <a:spLocks noChangeArrowheads="1"/>
            </p:cNvSpPr>
            <p:nvPr/>
          </p:nvSpPr>
          <p:spPr bwMode="auto">
            <a:xfrm>
              <a:off x="2858" y="1184"/>
              <a:ext cx="1575" cy="252"/>
            </a:xfrm>
            <a:prstGeom prst="rect">
              <a:avLst/>
            </a:prstGeom>
            <a:noFill/>
            <a:ln w="9525">
              <a:noFill/>
              <a:miter lim="800000"/>
            </a:ln>
            <a:effectLst/>
          </p:spPr>
          <p:txBody>
            <a:bodyPr>
              <a:spAutoFit/>
            </a:bodyPr>
            <a:lstStyle/>
            <a:p>
              <a:pPr algn="ctr" eaLnBrk="1" hangingPunct="1">
                <a:spcBef>
                  <a:spcPct val="50000"/>
                </a:spcBef>
                <a:defRPr/>
              </a:pPr>
              <a:r>
                <a:rPr lang="zh-CN" altLang="en-US" sz="2000" b="1">
                  <a:solidFill>
                    <a:srgbClr val="000000"/>
                  </a:solidFill>
                  <a:latin typeface="+mn-lt"/>
                  <a:ea typeface="+mn-ea"/>
                </a:rPr>
                <a:t>微操作控制信号</a:t>
              </a:r>
              <a:endParaRPr lang="zh-CN" altLang="en-US" sz="2000" b="1">
                <a:solidFill>
                  <a:srgbClr val="000000"/>
                </a:solidFill>
                <a:latin typeface="+mn-lt"/>
                <a:ea typeface="+mn-ea"/>
              </a:endParaRPr>
            </a:p>
          </p:txBody>
        </p:sp>
      </p:grpSp>
      <p:sp>
        <p:nvSpPr>
          <p:cNvPr id="1158423" name="Oval 279"/>
          <p:cNvSpPr>
            <a:spLocks noChangeArrowheads="1"/>
          </p:cNvSpPr>
          <p:nvPr/>
        </p:nvSpPr>
        <p:spPr bwMode="auto">
          <a:xfrm>
            <a:off x="4427538" y="2168525"/>
            <a:ext cx="4176712" cy="808038"/>
          </a:xfrm>
          <a:prstGeom prst="ellipse">
            <a:avLst/>
          </a:prstGeom>
          <a:noFill/>
          <a:ln w="38100">
            <a:solidFill>
              <a:srgbClr val="FF0000"/>
            </a:solidFill>
            <a:round/>
          </a:ln>
          <a:effectLst/>
        </p:spPr>
        <p:txBody>
          <a:bodyPr wrap="none" anchor="ctr"/>
          <a:lstStyle/>
          <a:p>
            <a:pPr eaLnBrk="1" hangingPunct="1">
              <a:defRPr/>
            </a:pPr>
            <a:endParaRPr lang="zh-CN" altLang="en-US" b="1">
              <a:latin typeface="+mn-lt"/>
              <a:ea typeface="+mn-ea"/>
            </a:endParaRPr>
          </a:p>
        </p:txBody>
      </p:sp>
      <p:sp>
        <p:nvSpPr>
          <p:cNvPr id="1158424" name="Oval 280"/>
          <p:cNvSpPr>
            <a:spLocks noChangeArrowheads="1"/>
          </p:cNvSpPr>
          <p:nvPr/>
        </p:nvSpPr>
        <p:spPr bwMode="auto">
          <a:xfrm>
            <a:off x="3708400" y="5489575"/>
            <a:ext cx="2089150" cy="727075"/>
          </a:xfrm>
          <a:prstGeom prst="ellips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sp>
        <p:nvSpPr>
          <p:cNvPr id="1158425" name="Oval 281"/>
          <p:cNvSpPr>
            <a:spLocks noChangeArrowheads="1"/>
          </p:cNvSpPr>
          <p:nvPr/>
        </p:nvSpPr>
        <p:spPr bwMode="auto">
          <a:xfrm>
            <a:off x="1187450" y="1463675"/>
            <a:ext cx="3384550" cy="576263"/>
          </a:xfrm>
          <a:prstGeom prst="ellipse">
            <a:avLst/>
          </a:prstGeom>
          <a:noFill/>
          <a:ln w="38100">
            <a:solidFill>
              <a:srgbClr val="FF0000"/>
            </a:solidFill>
            <a:round/>
          </a:ln>
          <a:effectLst/>
        </p:spPr>
        <p:txBody>
          <a:bodyPr wrap="none" anchor="ctr"/>
          <a:lstStyle/>
          <a:p>
            <a:pPr eaLnBrk="1" hangingPunct="1">
              <a:defRPr/>
            </a:pPr>
            <a:endParaRPr lang="zh-CN" altLang="en-US" b="1">
              <a:latin typeface="+mn-lt"/>
              <a:ea typeface="+mn-ea"/>
            </a:endParaRPr>
          </a:p>
        </p:txBody>
      </p:sp>
      <p:sp>
        <p:nvSpPr>
          <p:cNvPr id="1158426" name="Oval 282"/>
          <p:cNvSpPr>
            <a:spLocks noChangeArrowheads="1"/>
          </p:cNvSpPr>
          <p:nvPr/>
        </p:nvSpPr>
        <p:spPr bwMode="auto">
          <a:xfrm>
            <a:off x="6011863" y="5567363"/>
            <a:ext cx="1223962" cy="576262"/>
          </a:xfrm>
          <a:prstGeom prst="ellipse">
            <a:avLst/>
          </a:prstGeom>
          <a:noFill/>
          <a:ln w="381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1158427" name="Oval 283"/>
          <p:cNvSpPr>
            <a:spLocks noChangeArrowheads="1"/>
          </p:cNvSpPr>
          <p:nvPr/>
        </p:nvSpPr>
        <p:spPr bwMode="auto">
          <a:xfrm>
            <a:off x="2103438" y="3408363"/>
            <a:ext cx="1585912" cy="1943100"/>
          </a:xfrm>
          <a:prstGeom prst="ellipse">
            <a:avLst/>
          </a:prstGeom>
          <a:noFill/>
          <a:ln w="38100">
            <a:solidFill>
              <a:srgbClr val="FF0000"/>
            </a:solidFill>
            <a:round/>
          </a:ln>
          <a:effectLst/>
        </p:spPr>
        <p:txBody>
          <a:bodyPr wrap="none" anchor="ctr"/>
          <a:lstStyle/>
          <a:p>
            <a:pPr eaLnBrk="1" hangingPunct="1">
              <a:defRPr/>
            </a:pPr>
            <a:endParaRPr lang="zh-CN" altLang="en-US" sz="2000" b="1">
              <a:latin typeface="+mn-lt"/>
              <a:ea typeface="+mn-ea"/>
            </a:endParaRPr>
          </a:p>
        </p:txBody>
      </p:sp>
      <p:sp>
        <p:nvSpPr>
          <p:cNvPr id="1158428" name="Oval 284"/>
          <p:cNvSpPr>
            <a:spLocks noChangeArrowheads="1"/>
          </p:cNvSpPr>
          <p:nvPr/>
        </p:nvSpPr>
        <p:spPr bwMode="auto">
          <a:xfrm>
            <a:off x="1331913" y="2576513"/>
            <a:ext cx="3095625" cy="571500"/>
          </a:xfrm>
          <a:prstGeom prst="ellipse">
            <a:avLst/>
          </a:prstGeom>
          <a:noFill/>
          <a:ln w="38100">
            <a:solidFill>
              <a:srgbClr val="FF0000"/>
            </a:solidFill>
            <a:round/>
          </a:ln>
          <a:effectLst/>
        </p:spPr>
        <p:txBody>
          <a:bodyPr wrap="none" anchor="ctr"/>
          <a:lstStyle/>
          <a:p>
            <a:pPr eaLnBrk="1" hangingPunct="1">
              <a:defRPr/>
            </a:pPr>
            <a:endParaRPr lang="zh-CN" altLang="en-US" b="1">
              <a:latin typeface="+mn-lt"/>
              <a:ea typeface="+mn-ea"/>
            </a:endParaRPr>
          </a:p>
        </p:txBody>
      </p:sp>
      <p:sp>
        <p:nvSpPr>
          <p:cNvPr id="1158430" name="Text Box 286"/>
          <p:cNvSpPr txBox="1">
            <a:spLocks noChangeArrowheads="1"/>
          </p:cNvSpPr>
          <p:nvPr/>
        </p:nvSpPr>
        <p:spPr bwMode="auto">
          <a:xfrm>
            <a:off x="4194175" y="815975"/>
            <a:ext cx="1979613" cy="400050"/>
          </a:xfrm>
          <a:prstGeom prst="rect">
            <a:avLst/>
          </a:prstGeom>
          <a:noFill/>
          <a:ln w="9525">
            <a:noFill/>
            <a:miter lim="800000"/>
          </a:ln>
          <a:effectLst/>
        </p:spPr>
        <p:txBody>
          <a:bodyPr wrap="none">
            <a:spAutoFit/>
          </a:bodyPr>
          <a:lstStyle/>
          <a:p>
            <a:pPr eaLnBrk="1" hangingPunct="1">
              <a:defRPr/>
            </a:pPr>
            <a:r>
              <a:rPr lang="zh-CN" altLang="en-US" sz="2000" b="1">
                <a:latin typeface="+mn-lt"/>
                <a:ea typeface="+mn-ea"/>
              </a:rPr>
              <a:t>下条微指令地址</a:t>
            </a:r>
            <a:endParaRPr lang="zh-CN" altLang="en-US" sz="2000" b="1">
              <a:latin typeface="+mn-lt"/>
              <a:ea typeface="+mn-ea"/>
            </a:endParaRPr>
          </a:p>
        </p:txBody>
      </p:sp>
      <p:sp>
        <p:nvSpPr>
          <p:cNvPr id="2" name="矩形 1"/>
          <p:cNvSpPr/>
          <p:nvPr/>
        </p:nvSpPr>
        <p:spPr>
          <a:xfrm>
            <a:off x="327025" y="6394450"/>
            <a:ext cx="8637588" cy="369888"/>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b="1">
                <a:solidFill>
                  <a:srgbClr val="000000"/>
                </a:solidFill>
                <a:latin typeface="华文新魏" panose="02010800040101010101" pitchFamily="2" charset="-122"/>
                <a:ea typeface="华文新魏" panose="02010800040101010101" pitchFamily="2" charset="-122"/>
              </a:rPr>
              <a:t>输入：指令寄存器</a:t>
            </a:r>
            <a:r>
              <a:rPr kumimoji="1" lang="en-US" altLang="zh-CN" b="1">
                <a:solidFill>
                  <a:srgbClr val="000000"/>
                </a:solidFill>
                <a:latin typeface="华文新魏" panose="02010800040101010101" pitchFamily="2" charset="-122"/>
                <a:ea typeface="华文新魏" panose="02010800040101010101" pitchFamily="2" charset="-122"/>
              </a:rPr>
              <a:t>IR</a:t>
            </a:r>
            <a:r>
              <a:rPr kumimoji="1" lang="zh-CN" altLang="en-US" b="1">
                <a:solidFill>
                  <a:srgbClr val="000000"/>
                </a:solidFill>
                <a:latin typeface="华文新魏" panose="02010800040101010101" pitchFamily="2" charset="-122"/>
                <a:ea typeface="华文新魏" panose="02010800040101010101" pitchFamily="2" charset="-122"/>
              </a:rPr>
              <a:t>中的操作码和机器状态标志；输出：微操作控制信号</a:t>
            </a:r>
            <a:endParaRPr lang="zh-CN" altLang="en-US">
              <a:solidFill>
                <a:srgbClr val="000000"/>
              </a:solidFill>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8424"/>
                                        </p:tgtEl>
                                        <p:attrNameLst>
                                          <p:attrName>style.visibility</p:attrName>
                                        </p:attrNameLst>
                                      </p:cBhvr>
                                      <p:to>
                                        <p:strVal val="visible"/>
                                      </p:to>
                                    </p:set>
                                  </p:childTnLst>
                                  <p:subTnLst>
                                    <p:set>
                                      <p:cBhvr override="childStyle">
                                        <p:cTn dur="1" fill="hold" display="0" masterRel="nextClick" afterEffect="1"/>
                                        <p:tgtEl>
                                          <p:spTgt spid="115842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8423"/>
                                        </p:tgtEl>
                                        <p:attrNameLst>
                                          <p:attrName>style.visibility</p:attrName>
                                        </p:attrNameLst>
                                      </p:cBhvr>
                                      <p:to>
                                        <p:strVal val="visible"/>
                                      </p:to>
                                    </p:set>
                                  </p:childTnLst>
                                  <p:subTnLst>
                                    <p:set>
                                      <p:cBhvr override="childStyle">
                                        <p:cTn dur="1" fill="hold" display="0" masterRel="nextClick" afterEffect="1"/>
                                        <p:tgtEl>
                                          <p:spTgt spid="115842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8425"/>
                                        </p:tgtEl>
                                        <p:attrNameLst>
                                          <p:attrName>style.visibility</p:attrName>
                                        </p:attrNameLst>
                                      </p:cBhvr>
                                      <p:to>
                                        <p:strVal val="visible"/>
                                      </p:to>
                                    </p:set>
                                  </p:childTnLst>
                                  <p:subTnLst>
                                    <p:set>
                                      <p:cBhvr override="childStyle">
                                        <p:cTn dur="1" fill="hold" display="0" masterRel="nextClick" afterEffect="1"/>
                                        <p:tgtEl>
                                          <p:spTgt spid="115842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8428"/>
                                        </p:tgtEl>
                                        <p:attrNameLst>
                                          <p:attrName>style.visibility</p:attrName>
                                        </p:attrNameLst>
                                      </p:cBhvr>
                                      <p:to>
                                        <p:strVal val="visible"/>
                                      </p:to>
                                    </p:set>
                                  </p:childTnLst>
                                  <p:subTnLst>
                                    <p:set>
                                      <p:cBhvr override="childStyle">
                                        <p:cTn dur="1" fill="hold" display="0" masterRel="nextClick" afterEffect="1"/>
                                        <p:tgtEl>
                                          <p:spTgt spid="115842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84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8426"/>
                                        </p:tgtEl>
                                        <p:attrNameLst>
                                          <p:attrName>style.visibility</p:attrName>
                                        </p:attrNameLst>
                                      </p:cBhvr>
                                      <p:to>
                                        <p:strVal val="visible"/>
                                      </p:to>
                                    </p:set>
                                  </p:childTnLst>
                                  <p:subTnLst>
                                    <p:set>
                                      <p:cBhvr override="childStyle">
                                        <p:cTn dur="1" fill="hold" display="0" masterRel="nextClick" afterEffect="1"/>
                                        <p:tgtEl>
                                          <p:spTgt spid="11584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423" grpId="0" animBg="1"/>
      <p:bldP spid="1158424" grpId="0" animBg="1"/>
      <p:bldP spid="1158425" grpId="0" animBg="1"/>
      <p:bldP spid="1158426" grpId="0" animBg="1"/>
      <p:bldP spid="1158427" grpId="0" animBg="1"/>
      <p:bldP spid="11584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484438"/>
            <a:ext cx="6786563" cy="41592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723" name="Rectangle 3"/>
          <p:cNvSpPr>
            <a:spLocks noGrp="1" noChangeArrowheads="1"/>
          </p:cNvSpPr>
          <p:nvPr>
            <p:ph type="body" idx="1"/>
          </p:nvPr>
        </p:nvSpPr>
        <p:spPr>
          <a:xfrm>
            <a:off x="617538" y="1536700"/>
            <a:ext cx="8318500" cy="1079500"/>
          </a:xfrm>
        </p:spPr>
        <p:txBody>
          <a:bodyPr/>
          <a:lstStyle/>
          <a:p>
            <a:pPr marL="271780" indent="-271780">
              <a:buFont typeface="Wingdings" panose="05000000000000000000" pitchFamily="2" charset="2"/>
              <a:buChar char="Ø"/>
            </a:pPr>
            <a:r>
              <a:rPr lang="zh-CN" altLang="en-US" sz="2800"/>
              <a:t>遵照</a:t>
            </a:r>
            <a:r>
              <a:rPr lang="en-US" altLang="zh-CN" sz="2800"/>
              <a:t>Wilkes</a:t>
            </a:r>
            <a:r>
              <a:rPr lang="zh-CN" altLang="en-US" sz="2800"/>
              <a:t>模型描述的原理来阐述微程序控制器的构成</a:t>
            </a:r>
            <a:endParaRPr lang="en-US" altLang="zh-CN" sz="2800"/>
          </a:p>
        </p:txBody>
      </p:sp>
      <p:sp>
        <p:nvSpPr>
          <p:cNvPr id="30724" name="Rectangle 6"/>
          <p:cNvSpPr>
            <a:spLocks noChangeArrowheads="1"/>
          </p:cNvSpPr>
          <p:nvPr/>
        </p:nvSpPr>
        <p:spPr bwMode="auto">
          <a:xfrm>
            <a:off x="517525" y="908050"/>
            <a:ext cx="83185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Char char="p"/>
            </a:pPr>
            <a:r>
              <a:rPr kumimoji="1" lang="zh-CN" altLang="en-US" sz="2800" b="1">
                <a:latin typeface="华文新魏" panose="02010800040101010101" pitchFamily="2" charset="-122"/>
                <a:ea typeface="华文新魏" panose="02010800040101010101" pitchFamily="2" charset="-122"/>
              </a:rPr>
              <a:t>微程序控制器</a:t>
            </a:r>
            <a:endParaRPr kumimoji="1" lang="en-US" altLang="zh-CN" sz="2800" b="1">
              <a:latin typeface="华文新魏" panose="02010800040101010101" pitchFamily="2" charset="-122"/>
              <a:ea typeface="华文新魏" panose="02010800040101010101" pitchFamily="2" charset="-122"/>
            </a:endParaRPr>
          </a:p>
          <a:p>
            <a:pPr eaLnBrk="1" hangingPunct="1">
              <a:lnSpc>
                <a:spcPct val="110000"/>
              </a:lnSpc>
              <a:buFont typeface="Wingdings" panose="05000000000000000000" pitchFamily="2" charset="2"/>
              <a:buChar char="p"/>
            </a:pPr>
            <a:endParaRPr kumimoji="1" lang="zh-CN" altLang="en-US" sz="2800" b="1">
              <a:latin typeface="华文新魏" panose="02010800040101010101" pitchFamily="2" charset="-122"/>
              <a:ea typeface="华文新魏" panose="02010800040101010101" pitchFamily="2" charset="-122"/>
            </a:endParaRPr>
          </a:p>
        </p:txBody>
      </p:sp>
      <p:sp>
        <p:nvSpPr>
          <p:cNvPr id="565256" name="AutoShape 8"/>
          <p:cNvSpPr>
            <a:spLocks noChangeArrowheads="1"/>
          </p:cNvSpPr>
          <p:nvPr/>
        </p:nvSpPr>
        <p:spPr bwMode="auto">
          <a:xfrm>
            <a:off x="7380288" y="1643063"/>
            <a:ext cx="1763712" cy="936625"/>
          </a:xfrm>
          <a:prstGeom prst="wedgeRoundRectCallout">
            <a:avLst>
              <a:gd name="adj1" fmla="val -76657"/>
              <a:gd name="adj2" fmla="val 50556"/>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0000FF"/>
                </a:solidFill>
                <a:latin typeface="华文新魏" panose="02010800040101010101" pitchFamily="2" charset="-122"/>
                <a:ea typeface="华文新魏" panose="02010800040101010101" pitchFamily="2" charset="-122"/>
              </a:rPr>
              <a:t>微指令基本格式</a:t>
            </a:r>
            <a:endParaRPr kumimoji="1" lang="zh-CN" altLang="en-US" sz="2400" b="1">
              <a:solidFill>
                <a:srgbClr val="0000FF"/>
              </a:solidFill>
              <a:latin typeface="华文新魏" panose="02010800040101010101" pitchFamily="2" charset="-122"/>
              <a:ea typeface="华文新魏" panose="02010800040101010101" pitchFamily="2" charset="-122"/>
            </a:endParaRPr>
          </a:p>
        </p:txBody>
      </p:sp>
      <p:sp>
        <p:nvSpPr>
          <p:cNvPr id="565257" name="AutoShape 9"/>
          <p:cNvSpPr>
            <a:spLocks noChangeArrowheads="1"/>
          </p:cNvSpPr>
          <p:nvPr/>
        </p:nvSpPr>
        <p:spPr bwMode="auto">
          <a:xfrm>
            <a:off x="1857375" y="5214938"/>
            <a:ext cx="2663825" cy="1557337"/>
          </a:xfrm>
          <a:prstGeom prst="wedgeRoundRectCallout">
            <a:avLst>
              <a:gd name="adj1" fmla="val 58870"/>
              <a:gd name="adj2" fmla="val -76065"/>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80000"/>
              <a:buFont typeface="Wingdings" panose="05000000000000000000" pitchFamily="2" charset="2"/>
              <a:buChar char="Ø"/>
            </a:pPr>
            <a:r>
              <a:rPr kumimoji="1" lang="zh-CN" altLang="en-US" sz="2400" b="1" dirty="0">
                <a:latin typeface="华文新魏" panose="02010800040101010101" pitchFamily="2" charset="-122"/>
                <a:ea typeface="华文新魏" panose="02010800040101010101" pitchFamily="2" charset="-122"/>
              </a:rPr>
              <a:t>存放整个指令系统的所有微程序</a:t>
            </a:r>
            <a:endParaRPr kumimoji="1" lang="zh-CN" altLang="en-US" sz="2400" b="1" dirty="0">
              <a:latin typeface="华文新魏" panose="02010800040101010101" pitchFamily="2" charset="-122"/>
              <a:ea typeface="华文新魏" panose="02010800040101010101" pitchFamily="2" charset="-122"/>
            </a:endParaRPr>
          </a:p>
          <a:p>
            <a:pPr eaLnBrk="1" hangingPunct="1">
              <a:buSzPct val="80000"/>
              <a:buFont typeface="Wingdings" panose="05000000000000000000" pitchFamily="2" charset="2"/>
              <a:buChar char="Ø"/>
            </a:pPr>
            <a:r>
              <a:rPr kumimoji="1" lang="zh-CN" altLang="en-US" sz="2400" b="1" dirty="0">
                <a:latin typeface="华文新魏" panose="02010800040101010101" pitchFamily="2" charset="-122"/>
                <a:ea typeface="华文新魏" panose="02010800040101010101" pitchFamily="2" charset="-122"/>
              </a:rPr>
              <a:t>只读存储器</a:t>
            </a:r>
            <a:endParaRPr kumimoji="1" lang="zh-CN" altLang="en-US" sz="2400" b="1" dirty="0">
              <a:solidFill>
                <a:srgbClr val="FF3300"/>
              </a:solidFill>
              <a:latin typeface="华文新魏" panose="02010800040101010101" pitchFamily="2" charset="-122"/>
              <a:ea typeface="华文新魏" panose="02010800040101010101" pitchFamily="2" charset="-122"/>
            </a:endParaRPr>
          </a:p>
          <a:p>
            <a:pPr eaLnBrk="1" hangingPunct="1">
              <a:buSzPct val="80000"/>
              <a:buFont typeface="Wingdings" panose="05000000000000000000" pitchFamily="2" charset="2"/>
              <a:buChar char="Ø"/>
            </a:pPr>
            <a:r>
              <a:rPr kumimoji="1" lang="zh-CN" altLang="en-US" sz="2400" b="1" dirty="0">
                <a:latin typeface="华文新魏" panose="02010800040101010101" pitchFamily="2" charset="-122"/>
                <a:ea typeface="华文新魏" panose="02010800040101010101" pitchFamily="2" charset="-122"/>
              </a:rPr>
              <a:t>采用高速器件</a:t>
            </a:r>
            <a:endParaRPr kumimoji="1" lang="zh-CN" altLang="en-US" sz="2400" b="1" dirty="0">
              <a:latin typeface="华文新魏" panose="02010800040101010101" pitchFamily="2" charset="-122"/>
              <a:ea typeface="华文新魏" panose="02010800040101010101" pitchFamily="2" charset="-122"/>
            </a:endParaRPr>
          </a:p>
        </p:txBody>
      </p:sp>
      <p:sp>
        <p:nvSpPr>
          <p:cNvPr id="565258" name="AutoShape 10"/>
          <p:cNvSpPr>
            <a:spLocks noChangeArrowheads="1"/>
          </p:cNvSpPr>
          <p:nvPr/>
        </p:nvSpPr>
        <p:spPr bwMode="auto">
          <a:xfrm>
            <a:off x="214313" y="1428750"/>
            <a:ext cx="5749925" cy="2071688"/>
          </a:xfrm>
          <a:prstGeom prst="wedgeRoundRectCallout">
            <a:avLst>
              <a:gd name="adj1" fmla="val 3153"/>
              <a:gd name="adj2" fmla="val 79958"/>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80000"/>
              <a:buFont typeface="Wingdings" panose="05000000000000000000" pitchFamily="2" charset="2"/>
              <a:buChar char="Ø"/>
            </a:pPr>
            <a:r>
              <a:rPr kumimoji="1" lang="zh-CN" altLang="en-US" sz="2400" b="1" dirty="0">
                <a:solidFill>
                  <a:schemeClr val="tx2"/>
                </a:solidFill>
                <a:latin typeface="华文新魏" panose="02010800040101010101" pitchFamily="2" charset="-122"/>
                <a:ea typeface="华文新魏" panose="02010800040101010101" pitchFamily="2" charset="-122"/>
              </a:rPr>
              <a:t>微地址形成逻辑</a:t>
            </a:r>
            <a:endParaRPr kumimoji="1" lang="zh-CN" altLang="en-US" sz="2400" b="1" dirty="0">
              <a:solidFill>
                <a:schemeClr val="tx2"/>
              </a:solidFill>
              <a:latin typeface="华文新魏" panose="02010800040101010101" pitchFamily="2" charset="-122"/>
              <a:ea typeface="华文新魏" panose="02010800040101010101" pitchFamily="2" charset="-122"/>
            </a:endParaRPr>
          </a:p>
          <a:p>
            <a:pPr lvl="1" eaLnBrk="1" hangingPunct="1">
              <a:buSzPct val="80000"/>
              <a:buFont typeface="Wingdings" panose="05000000000000000000" pitchFamily="2" charset="2"/>
              <a:buChar char="Ø"/>
            </a:pPr>
            <a:r>
              <a:rPr kumimoji="1" lang="zh-CN" altLang="en-US" sz="2000" b="1" dirty="0">
                <a:solidFill>
                  <a:schemeClr val="tx2"/>
                </a:solidFill>
                <a:latin typeface="华文新魏" panose="02010800040101010101" pitchFamily="2" charset="-122"/>
                <a:ea typeface="华文新魏" panose="02010800040101010101" pitchFamily="2" charset="-122"/>
              </a:rPr>
              <a:t>根据机器指令的操作码变换产生对应于该指令的微程序入口地址</a:t>
            </a:r>
            <a:endParaRPr kumimoji="1" lang="en-US" altLang="zh-CN" sz="2000" b="1" dirty="0">
              <a:solidFill>
                <a:schemeClr val="tx2"/>
              </a:solidFill>
              <a:latin typeface="华文新魏" panose="02010800040101010101" pitchFamily="2" charset="-122"/>
              <a:ea typeface="华文新魏" panose="02010800040101010101" pitchFamily="2" charset="-122"/>
            </a:endParaRPr>
          </a:p>
          <a:p>
            <a:pPr lvl="1" eaLnBrk="1" hangingPunct="1">
              <a:buSzPct val="80000"/>
              <a:buFont typeface="Wingdings" panose="05000000000000000000" pitchFamily="2" charset="2"/>
              <a:buChar char="Ø"/>
            </a:pPr>
            <a:r>
              <a:rPr kumimoji="1" lang="zh-CN" altLang="en-US" sz="2000" b="1" dirty="0">
                <a:solidFill>
                  <a:schemeClr val="tx2"/>
                </a:solidFill>
                <a:latin typeface="华文新魏" panose="02010800040101010101" pitchFamily="2" charset="-122"/>
                <a:ea typeface="华文新魏" panose="02010800040101010101" pitchFamily="2" charset="-122"/>
              </a:rPr>
              <a:t>根据微指令中微地址码控制信息以及机器状态标志产生下一条微指令的地址</a:t>
            </a:r>
            <a:endParaRPr kumimoji="1" lang="zh-CN" altLang="en-US" sz="2000" b="1" dirty="0">
              <a:solidFill>
                <a:schemeClr val="tx2"/>
              </a:solidFill>
              <a:latin typeface="华文新魏" panose="02010800040101010101" pitchFamily="2" charset="-122"/>
              <a:ea typeface="华文新魏" panose="02010800040101010101" pitchFamily="2" charset="-122"/>
            </a:endParaRPr>
          </a:p>
        </p:txBody>
      </p:sp>
      <p:sp>
        <p:nvSpPr>
          <p:cNvPr id="565260" name="AutoShape 12"/>
          <p:cNvSpPr>
            <a:spLocks noChangeArrowheads="1"/>
          </p:cNvSpPr>
          <p:nvPr/>
        </p:nvSpPr>
        <p:spPr bwMode="auto">
          <a:xfrm>
            <a:off x="3419475" y="5516563"/>
            <a:ext cx="3286125" cy="1143000"/>
          </a:xfrm>
          <a:prstGeom prst="wedgeRoundRectCallout">
            <a:avLst>
              <a:gd name="adj1" fmla="val 49139"/>
              <a:gd name="adj2" fmla="val -117449"/>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80000"/>
              <a:buFont typeface="Wingdings" panose="05000000000000000000" pitchFamily="2" charset="2"/>
              <a:buChar char="Ø"/>
            </a:pPr>
            <a:r>
              <a:rPr lang="zh-CN" altLang="en-US" sz="2400" b="1" dirty="0">
                <a:solidFill>
                  <a:schemeClr val="tx2"/>
                </a:solidFill>
                <a:latin typeface="华文新魏" panose="02010800040101010101" pitchFamily="2" charset="-122"/>
                <a:ea typeface="华文新魏" panose="02010800040101010101" pitchFamily="2" charset="-122"/>
              </a:rPr>
              <a:t>微指令寄存器</a:t>
            </a:r>
            <a:endParaRPr lang="zh-CN" altLang="en-US" sz="2400" b="1" dirty="0">
              <a:solidFill>
                <a:schemeClr val="tx2"/>
              </a:solidFill>
              <a:latin typeface="华文新魏" panose="02010800040101010101" pitchFamily="2" charset="-122"/>
              <a:ea typeface="华文新魏" panose="02010800040101010101" pitchFamily="2" charset="-122"/>
            </a:endParaRPr>
          </a:p>
          <a:p>
            <a:pPr lvl="1" eaLnBrk="1" hangingPunct="1">
              <a:buSzPct val="80000"/>
              <a:buFont typeface="Wingdings" panose="05000000000000000000" pitchFamily="2" charset="2"/>
              <a:buChar char="Ø"/>
            </a:pPr>
            <a:r>
              <a:rPr lang="zh-CN" altLang="en-US" sz="2000" b="1" dirty="0">
                <a:solidFill>
                  <a:schemeClr val="tx2"/>
                </a:solidFill>
                <a:latin typeface="华文新魏" panose="02010800040101010101" pitchFamily="2" charset="-122"/>
                <a:ea typeface="华文新魏" panose="02010800040101010101" pitchFamily="2" charset="-122"/>
              </a:rPr>
              <a:t>存放由控制存储器读出的一条微指令信息 </a:t>
            </a:r>
            <a:endParaRPr lang="zh-CN" altLang="en-US" sz="2000" b="1" dirty="0">
              <a:solidFill>
                <a:schemeClr val="tx2"/>
              </a:solidFill>
              <a:latin typeface="华文新魏" panose="02010800040101010101" pitchFamily="2" charset="-122"/>
              <a:ea typeface="华文新魏" panose="02010800040101010101" pitchFamily="2" charset="-122"/>
            </a:endParaRPr>
          </a:p>
        </p:txBody>
      </p:sp>
      <p:sp>
        <p:nvSpPr>
          <p:cNvPr id="31753" name="Rectangle 4"/>
          <p:cNvSpPr>
            <a:spLocks noGrp="1" noChangeArrowheads="1"/>
          </p:cNvSpPr>
          <p:nvPr>
            <p:ph type="title"/>
          </p:nvPr>
        </p:nvSpPr>
        <p:spPr>
          <a:xfrm>
            <a:off x="836613" y="111125"/>
            <a:ext cx="7021512" cy="365125"/>
          </a:xfrm>
        </p:spPr>
        <p:txBody>
          <a:bodyPr/>
          <a:lstStyle/>
          <a:p>
            <a:pPr>
              <a:defRPr/>
            </a:pPr>
            <a:r>
              <a:rPr lang="en-US" altLang="zh-CN" sz="2400" kern="1200" dirty="0">
                <a:solidFill>
                  <a:srgbClr val="A50021"/>
                </a:solidFill>
                <a:ea typeface="微软雅黑" panose="020B0503020204020204" pitchFamily="34" charset="-122"/>
              </a:rPr>
              <a:t>3. </a:t>
            </a:r>
            <a:r>
              <a:rPr lang="zh-CN" altLang="en-US" sz="2400" dirty="0">
                <a:solidFill>
                  <a:srgbClr val="A50021"/>
                </a:solidFill>
                <a:ea typeface="微软雅黑" panose="020B0503020204020204" pitchFamily="34" charset="-122"/>
              </a:rPr>
              <a:t>微程序控制器的基本结构</a:t>
            </a:r>
            <a:endParaRPr lang="zh-CN" altLang="en-US" sz="2400" dirty="0">
              <a:solidFill>
                <a:srgbClr val="A50021"/>
              </a:solidFill>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7"/>
                                        </p:tgtEl>
                                        <p:attrNameLst>
                                          <p:attrName>style.visibility</p:attrName>
                                        </p:attrNameLst>
                                      </p:cBhvr>
                                      <p:to>
                                        <p:strVal val="visible"/>
                                      </p:to>
                                    </p:set>
                                  </p:childTnLst>
                                  <p:subTnLst>
                                    <p:set>
                                      <p:cBhvr override="childStyle">
                                        <p:cTn dur="1" fill="hold" display="0" masterRel="nextClick" afterEffect="1"/>
                                        <p:tgtEl>
                                          <p:spTgt spid="56525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5258"/>
                                        </p:tgtEl>
                                        <p:attrNameLst>
                                          <p:attrName>style.visibility</p:attrName>
                                        </p:attrNameLst>
                                      </p:cBhvr>
                                      <p:to>
                                        <p:strVal val="visible"/>
                                      </p:to>
                                    </p:set>
                                  </p:childTnLst>
                                  <p:subTnLst>
                                    <p:set>
                                      <p:cBhvr override="childStyle">
                                        <p:cTn dur="1" fill="hold" display="0" masterRel="nextClick" afterEffect="1"/>
                                        <p:tgtEl>
                                          <p:spTgt spid="56525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526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65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6" grpId="0" animBg="1"/>
      <p:bldP spid="565257" grpId="0" animBg="1"/>
      <p:bldP spid="565258" grpId="0" animBg="1"/>
      <p:bldP spid="5652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5875" y="2565400"/>
            <a:ext cx="6786563" cy="39354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2771" name="Rectangle 3"/>
          <p:cNvSpPr>
            <a:spLocks noGrp="1" noChangeArrowheads="1"/>
          </p:cNvSpPr>
          <p:nvPr>
            <p:ph type="body" idx="1"/>
          </p:nvPr>
        </p:nvSpPr>
        <p:spPr>
          <a:xfrm>
            <a:off x="539750" y="714375"/>
            <a:ext cx="8280400" cy="2160588"/>
          </a:xfrm>
        </p:spPr>
        <p:txBody>
          <a:bodyPr/>
          <a:lstStyle/>
          <a:p>
            <a:pPr>
              <a:buFont typeface="Wingdings" panose="05000000000000000000" pitchFamily="2" charset="2"/>
              <a:buChar char="Ø"/>
            </a:pPr>
            <a:r>
              <a:rPr lang="zh-CN" altLang="en-US"/>
              <a:t>微程序控制器的工作过程</a:t>
            </a:r>
            <a:endParaRPr lang="zh-CN" altLang="en-US"/>
          </a:p>
          <a:p>
            <a:pPr marL="628650" lvl="1" indent="-269875"/>
            <a:r>
              <a:rPr kumimoji="1" lang="zh-CN" altLang="en-US"/>
              <a:t>控制器处理一条指令的工作过程，就是启动这条指令在控制存储器中所对应的微程序，一条一条地顺序执行微指令的过程</a:t>
            </a:r>
            <a:endParaRPr kumimoji="1" lang="en-US" altLang="zh-CN"/>
          </a:p>
        </p:txBody>
      </p:sp>
      <p:grpSp>
        <p:nvGrpSpPr>
          <p:cNvPr id="2" name="Group 8"/>
          <p:cNvGrpSpPr/>
          <p:nvPr/>
        </p:nvGrpSpPr>
        <p:grpSpPr bwMode="auto">
          <a:xfrm>
            <a:off x="4500563" y="3214688"/>
            <a:ext cx="1878012" cy="673100"/>
            <a:chOff x="658" y="1934"/>
            <a:chExt cx="1183" cy="424"/>
          </a:xfrm>
        </p:grpSpPr>
        <p:sp>
          <p:nvSpPr>
            <p:cNvPr id="588806" name="AutoShape 6"/>
            <p:cNvSpPr>
              <a:spLocks noChangeArrowheads="1"/>
            </p:cNvSpPr>
            <p:nvPr/>
          </p:nvSpPr>
          <p:spPr bwMode="auto">
            <a:xfrm>
              <a:off x="1020" y="2222"/>
              <a:ext cx="590" cy="136"/>
            </a:xfrm>
            <a:prstGeom prst="rightArrow">
              <a:avLst>
                <a:gd name="adj1" fmla="val 50000"/>
                <a:gd name="adj2" fmla="val 108456"/>
              </a:avLst>
            </a:prstGeom>
            <a:solidFill>
              <a:srgbClr val="0000FF"/>
            </a:solidFill>
            <a:ln>
              <a:noFill/>
            </a:ln>
            <a:effectLst/>
          </p:spPr>
          <p:txBody>
            <a:bodyPr wrap="none" anchor="ctr"/>
            <a:lstStyle/>
            <a:p>
              <a:pPr eaLnBrk="1" hangingPunct="1">
                <a:defRPr/>
              </a:pPr>
              <a:endParaRPr lang="zh-CN" altLang="en-US" b="1">
                <a:latin typeface="+mn-lt"/>
                <a:ea typeface="+mn-ea"/>
              </a:endParaRPr>
            </a:p>
          </p:txBody>
        </p:sp>
        <p:sp>
          <p:nvSpPr>
            <p:cNvPr id="588807" name="Text Box 7"/>
            <p:cNvSpPr txBox="1">
              <a:spLocks noChangeArrowheads="1"/>
            </p:cNvSpPr>
            <p:nvPr/>
          </p:nvSpPr>
          <p:spPr bwMode="auto">
            <a:xfrm>
              <a:off x="658" y="1934"/>
              <a:ext cx="1183" cy="291"/>
            </a:xfrm>
            <a:prstGeom prst="rect">
              <a:avLst/>
            </a:prstGeom>
            <a:noFill/>
            <a:ln>
              <a:noFill/>
            </a:ln>
            <a:effec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AutoNum type="circleNumDbPlain" startAt="3"/>
                <a:defRPr/>
              </a:pPr>
              <a:r>
                <a:rPr kumimoji="0" lang="zh-CN" altLang="en-US" b="1" dirty="0">
                  <a:latin typeface="+mn-lt"/>
                  <a:ea typeface="+mn-ea"/>
                </a:rPr>
                <a:t>取微指令</a:t>
              </a:r>
              <a:endParaRPr kumimoji="0" lang="zh-CN" altLang="en-US" b="1" dirty="0">
                <a:latin typeface="+mn-lt"/>
                <a:ea typeface="+mn-ea"/>
              </a:endParaRPr>
            </a:p>
          </p:txBody>
        </p:sp>
      </p:grpSp>
      <p:grpSp>
        <p:nvGrpSpPr>
          <p:cNvPr id="3" name="Group 12"/>
          <p:cNvGrpSpPr/>
          <p:nvPr/>
        </p:nvGrpSpPr>
        <p:grpSpPr bwMode="auto">
          <a:xfrm>
            <a:off x="2705100" y="5184775"/>
            <a:ext cx="2390775" cy="635000"/>
            <a:chOff x="1337" y="3356"/>
            <a:chExt cx="1506" cy="400"/>
          </a:xfrm>
        </p:grpSpPr>
        <p:sp>
          <p:nvSpPr>
            <p:cNvPr id="588810" name="AutoShape 10"/>
            <p:cNvSpPr>
              <a:spLocks noChangeArrowheads="1"/>
            </p:cNvSpPr>
            <p:nvPr/>
          </p:nvSpPr>
          <p:spPr bwMode="auto">
            <a:xfrm>
              <a:off x="1586" y="3356"/>
              <a:ext cx="590" cy="136"/>
            </a:xfrm>
            <a:prstGeom prst="rightArrow">
              <a:avLst>
                <a:gd name="adj1" fmla="val 50000"/>
                <a:gd name="adj2" fmla="val 108456"/>
              </a:avLst>
            </a:prstGeom>
            <a:solidFill>
              <a:srgbClr val="0000FF"/>
            </a:solidFill>
            <a:ln>
              <a:noFill/>
            </a:ln>
            <a:effectLst/>
          </p:spPr>
          <p:txBody>
            <a:bodyPr wrap="none" anchor="ctr"/>
            <a:lstStyle/>
            <a:p>
              <a:pPr eaLnBrk="1" hangingPunct="1">
                <a:defRPr/>
              </a:pPr>
              <a:endParaRPr lang="zh-CN" altLang="en-US">
                <a:latin typeface="+mn-lt"/>
                <a:ea typeface="+mn-ea"/>
              </a:endParaRPr>
            </a:p>
          </p:txBody>
        </p:sp>
        <p:sp>
          <p:nvSpPr>
            <p:cNvPr id="588811" name="Text Box 11"/>
            <p:cNvSpPr txBox="1">
              <a:spLocks noChangeArrowheads="1"/>
            </p:cNvSpPr>
            <p:nvPr/>
          </p:nvSpPr>
          <p:spPr bwMode="auto">
            <a:xfrm>
              <a:off x="1337" y="3465"/>
              <a:ext cx="1506" cy="291"/>
            </a:xfrm>
            <a:prstGeom prst="rect">
              <a:avLst/>
            </a:prstGeom>
            <a:noFill/>
            <a:ln>
              <a:noFill/>
            </a:ln>
            <a:effec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AutoNum type="circleNumDbPlain" startAt="2"/>
                <a:defRPr/>
              </a:pPr>
              <a:r>
                <a:rPr kumimoji="0" lang="zh-CN" altLang="en-US" b="1" dirty="0">
                  <a:latin typeface="+mn-lt"/>
                  <a:ea typeface="+mn-ea"/>
                </a:rPr>
                <a:t>形成</a:t>
              </a:r>
              <a:r>
                <a:rPr kumimoji="0" lang="en-US" altLang="zh-CN" b="1" dirty="0">
                  <a:latin typeface="+mn-lt"/>
                  <a:ea typeface="+mn-ea"/>
                </a:rPr>
                <a:t>CM</a:t>
              </a:r>
              <a:r>
                <a:rPr kumimoji="0" lang="zh-CN" altLang="en-US" b="1" dirty="0">
                  <a:latin typeface="+mn-lt"/>
                  <a:ea typeface="+mn-ea"/>
                </a:rPr>
                <a:t>地址</a:t>
              </a:r>
              <a:endParaRPr kumimoji="0" lang="zh-CN" altLang="en-US" b="1" dirty="0">
                <a:latin typeface="+mn-lt"/>
                <a:ea typeface="+mn-ea"/>
              </a:endParaRPr>
            </a:p>
          </p:txBody>
        </p:sp>
      </p:grpSp>
      <p:grpSp>
        <p:nvGrpSpPr>
          <p:cNvPr id="4" name="Group 13"/>
          <p:cNvGrpSpPr/>
          <p:nvPr/>
        </p:nvGrpSpPr>
        <p:grpSpPr bwMode="auto">
          <a:xfrm>
            <a:off x="1000125" y="3071813"/>
            <a:ext cx="2220913" cy="719137"/>
            <a:chOff x="748" y="1934"/>
            <a:chExt cx="1399" cy="453"/>
          </a:xfrm>
        </p:grpSpPr>
        <p:sp>
          <p:nvSpPr>
            <p:cNvPr id="32778" name="AutoShape 14"/>
            <p:cNvSpPr>
              <a:spLocks noChangeArrowheads="1"/>
            </p:cNvSpPr>
            <p:nvPr/>
          </p:nvSpPr>
          <p:spPr bwMode="auto">
            <a:xfrm>
              <a:off x="1020" y="2251"/>
              <a:ext cx="590" cy="136"/>
            </a:xfrm>
            <a:prstGeom prst="rightArrow">
              <a:avLst>
                <a:gd name="adj1" fmla="val 50000"/>
                <a:gd name="adj2" fmla="val 108456"/>
              </a:avLst>
            </a:prstGeom>
            <a:solidFill>
              <a:srgbClr val="0000FF"/>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p>
          </p:txBody>
        </p:sp>
        <p:sp>
          <p:nvSpPr>
            <p:cNvPr id="32779" name="Text Box 15"/>
            <p:cNvSpPr txBox="1">
              <a:spLocks noChangeArrowheads="1"/>
            </p:cNvSpPr>
            <p:nvPr/>
          </p:nvSpPr>
          <p:spPr bwMode="auto">
            <a:xfrm>
              <a:off x="748" y="1934"/>
              <a:ext cx="13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circleNumDbPlain"/>
              </a:pPr>
              <a:r>
                <a:rPr lang="zh-CN" altLang="en-US" sz="2400" b="1">
                  <a:latin typeface="Times New Roman" panose="02020603050405020304" pitchFamily="18" charset="0"/>
                  <a:ea typeface="华文新魏" panose="02010800040101010101" pitchFamily="2" charset="-122"/>
                </a:rPr>
                <a:t>取</a:t>
              </a:r>
              <a:r>
                <a:rPr lang="en-US" altLang="zh-CN" sz="2400" b="1">
                  <a:latin typeface="Times New Roman" panose="02020603050405020304" pitchFamily="18" charset="0"/>
                  <a:ea typeface="华文新魏" panose="02010800040101010101" pitchFamily="2" charset="-122"/>
                </a:rPr>
                <a:t>IR</a:t>
              </a:r>
              <a:r>
                <a:rPr lang="zh-CN" altLang="en-US" sz="2400" b="1">
                  <a:latin typeface="Times New Roman" panose="02020603050405020304" pitchFamily="18" charset="0"/>
                  <a:ea typeface="华文新魏" panose="02010800040101010101" pitchFamily="2" charset="-122"/>
                </a:rPr>
                <a:t>操作码</a:t>
              </a:r>
              <a:endParaRPr lang="zh-CN" altLang="en-US" sz="2400" b="1">
                <a:latin typeface="Times New Roman" panose="02020603050405020304" pitchFamily="18" charset="0"/>
                <a:ea typeface="华文新魏" panose="02010800040101010101" pitchFamily="2" charset="-122"/>
              </a:endParaRPr>
            </a:p>
          </p:txBody>
        </p:sp>
      </p:grpSp>
      <p:grpSp>
        <p:nvGrpSpPr>
          <p:cNvPr id="5" name="Group 18"/>
          <p:cNvGrpSpPr/>
          <p:nvPr/>
        </p:nvGrpSpPr>
        <p:grpSpPr bwMode="auto">
          <a:xfrm>
            <a:off x="6472253" y="5660824"/>
            <a:ext cx="1225550" cy="863600"/>
            <a:chOff x="4022" y="3385"/>
            <a:chExt cx="772" cy="544"/>
          </a:xfrm>
          <a:solidFill>
            <a:srgbClr val="0000FF"/>
          </a:solidFill>
        </p:grpSpPr>
        <p:sp>
          <p:nvSpPr>
            <p:cNvPr id="21513" name="AutoShape 16"/>
            <p:cNvSpPr>
              <a:spLocks noChangeArrowheads="1"/>
            </p:cNvSpPr>
            <p:nvPr/>
          </p:nvSpPr>
          <p:spPr bwMode="auto">
            <a:xfrm>
              <a:off x="4022" y="3793"/>
              <a:ext cx="772" cy="136"/>
            </a:xfrm>
            <a:prstGeom prst="leftArrow">
              <a:avLst>
                <a:gd name="adj1" fmla="val 50000"/>
                <a:gd name="adj2" fmla="val 141912"/>
              </a:avLst>
            </a:prstGeom>
            <a:grpFill/>
            <a:ln w="9525">
              <a:noFill/>
              <a:miter lim="800000"/>
              <a:headEnd type="none" w="sm" len="sm"/>
              <a:tailEnd type="none" w="sm" len="sm"/>
            </a:ln>
            <a:effectLst/>
          </p:spPr>
          <p:txBody>
            <a:bodyPr wrap="none" anchor="ctr"/>
            <a:lstStyle/>
            <a:p>
              <a:pPr eaLnBrk="1" hangingPunct="1">
                <a:defRPr/>
              </a:pPr>
              <a:endParaRPr lang="zh-CN" altLang="en-US">
                <a:latin typeface="Arial" panose="020B0604020202020204" pitchFamily="34" charset="0"/>
              </a:endParaRPr>
            </a:p>
          </p:txBody>
        </p:sp>
        <p:sp>
          <p:nvSpPr>
            <p:cNvPr id="21514" name="Rectangle 17"/>
            <p:cNvSpPr>
              <a:spLocks noChangeArrowheads="1"/>
            </p:cNvSpPr>
            <p:nvPr/>
          </p:nvSpPr>
          <p:spPr bwMode="auto">
            <a:xfrm flipH="1">
              <a:off x="4740" y="3385"/>
              <a:ext cx="45" cy="454"/>
            </a:xfrm>
            <a:prstGeom prst="rect">
              <a:avLst/>
            </a:prstGeom>
            <a:grpFill/>
            <a:ln w="38100">
              <a:solidFill>
                <a:srgbClr val="0000CC"/>
              </a:solidFill>
              <a:miter lim="800000"/>
              <a:headEnd type="none" w="sm" len="sm"/>
              <a:tailEnd type="none" w="sm" len="sm"/>
            </a:ln>
            <a:effectLst/>
          </p:spPr>
          <p:txBody>
            <a:bodyPr wrap="none" anchor="ctr"/>
            <a:lstStyle/>
            <a:p>
              <a:pPr eaLnBrk="1" hangingPunct="1">
                <a:defRPr/>
              </a:pPr>
              <a:endParaRPr lang="zh-CN" altLang="en-US">
                <a:latin typeface="Arial" panose="020B0604020202020204" pitchFamily="34" charset="0"/>
              </a:endParaRPr>
            </a:p>
          </p:txBody>
        </p:sp>
      </p:grpSp>
      <p:sp>
        <p:nvSpPr>
          <p:cNvPr id="33800" name="Rectangle 4"/>
          <p:cNvSpPr>
            <a:spLocks noGrp="1" noChangeArrowheads="1"/>
          </p:cNvSpPr>
          <p:nvPr>
            <p:ph type="title"/>
          </p:nvPr>
        </p:nvSpPr>
        <p:spPr>
          <a:xfrm>
            <a:off x="935038" y="207963"/>
            <a:ext cx="7021512" cy="365125"/>
          </a:xfrm>
        </p:spPr>
        <p:txBody>
          <a:bodyPr/>
          <a:lstStyle/>
          <a:p>
            <a:pPr>
              <a:buFont typeface="Wingdings" panose="05000000000000000000" pitchFamily="2" charset="2"/>
              <a:buChar char="Ø"/>
              <a:defRPr/>
            </a:pPr>
            <a:r>
              <a:rPr lang="en-US" altLang="zh-CN" sz="2400" kern="1200" dirty="0">
                <a:solidFill>
                  <a:srgbClr val="A50021"/>
                </a:solidFill>
                <a:ea typeface="微软雅黑" panose="020B0503020204020204" pitchFamily="34" charset="-122"/>
              </a:rPr>
              <a:t>3. </a:t>
            </a:r>
            <a:r>
              <a:rPr lang="zh-CN" altLang="en-US" sz="2400" dirty="0">
                <a:solidFill>
                  <a:srgbClr val="A50021"/>
                </a:solidFill>
                <a:ea typeface="微软雅黑" panose="020B0503020204020204" pitchFamily="34" charset="-122"/>
              </a:rPr>
              <a:t>微程序控制器的基本结构</a:t>
            </a:r>
            <a:endParaRPr lang="zh-CN" altLang="en-US" sz="2400" dirty="0">
              <a:solidFill>
                <a:srgbClr val="A50021"/>
              </a:solidFill>
              <a:ea typeface="微软雅黑" panose="020B0503020204020204" pitchFamily="34" charset="-122"/>
            </a:endParaRPr>
          </a:p>
        </p:txBody>
      </p:sp>
      <p:sp>
        <p:nvSpPr>
          <p:cNvPr id="17" name="AutoShape 6"/>
          <p:cNvSpPr>
            <a:spLocks noChangeArrowheads="1"/>
          </p:cNvSpPr>
          <p:nvPr/>
        </p:nvSpPr>
        <p:spPr bwMode="auto">
          <a:xfrm>
            <a:off x="8027988" y="3573463"/>
            <a:ext cx="936625" cy="215900"/>
          </a:xfrm>
          <a:prstGeom prst="rightArrow">
            <a:avLst>
              <a:gd name="adj1" fmla="val 50000"/>
              <a:gd name="adj2" fmla="val 108456"/>
            </a:avLst>
          </a:prstGeom>
          <a:solidFill>
            <a:srgbClr val="FF0000"/>
          </a:solidFill>
          <a:ln>
            <a:noFill/>
          </a:ln>
          <a:effectLst/>
        </p:spPr>
        <p:txBody>
          <a:bodyPr wrap="none" anchor="ctr"/>
          <a:lstStyle/>
          <a:p>
            <a:pPr eaLnBrk="1" hangingPunct="1">
              <a:defRPr/>
            </a:pPr>
            <a:endParaRPr lang="zh-CN" altLang="en-US" b="1">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3"/>
          <p:cNvGrpSpPr/>
          <p:nvPr/>
        </p:nvGrpSpPr>
        <p:grpSpPr bwMode="auto">
          <a:xfrm>
            <a:off x="612775" y="763588"/>
            <a:ext cx="8135938" cy="4305300"/>
            <a:chOff x="340" y="436"/>
            <a:chExt cx="5125" cy="3484"/>
          </a:xfrm>
        </p:grpSpPr>
        <p:sp>
          <p:nvSpPr>
            <p:cNvPr id="6148" name="Freeform 8"/>
            <p:cNvSpPr/>
            <p:nvPr/>
          </p:nvSpPr>
          <p:spPr bwMode="auto">
            <a:xfrm>
              <a:off x="385" y="467"/>
              <a:ext cx="1542" cy="366"/>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14:hiddenLine>
              </a:ext>
            </a:extLst>
          </p:spPr>
          <p:txBody>
            <a:bodyPr wrap="none" anchor="ctr"/>
            <a:lstStyle/>
            <a:p>
              <a:endParaRPr lang="zh-CN" altLang="en-US"/>
            </a:p>
          </p:txBody>
        </p:sp>
        <p:sp>
          <p:nvSpPr>
            <p:cNvPr id="6149" name="Rectangle 9"/>
            <p:cNvSpPr>
              <a:spLocks noChangeArrowheads="1"/>
            </p:cNvSpPr>
            <p:nvPr/>
          </p:nvSpPr>
          <p:spPr bwMode="auto">
            <a:xfrm>
              <a:off x="457" y="436"/>
              <a:ext cx="115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itchFamily="49" charset="-122"/>
                </a:rPr>
                <a:t>回顾内容</a:t>
              </a:r>
              <a:endParaRPr lang="zh-CN" altLang="en-US" sz="2800" b="1">
                <a:solidFill>
                  <a:schemeClr val="bg1"/>
                </a:solidFill>
                <a:ea typeface="楷体_GB2312" pitchFamily="49" charset="-122"/>
              </a:endParaRPr>
            </a:p>
          </p:txBody>
        </p:sp>
        <p:sp>
          <p:nvSpPr>
            <p:cNvPr id="6150" name="AutoShape 10"/>
            <p:cNvSpPr>
              <a:spLocks noChangeArrowheads="1"/>
            </p:cNvSpPr>
            <p:nvPr/>
          </p:nvSpPr>
          <p:spPr bwMode="auto">
            <a:xfrm>
              <a:off x="340" y="826"/>
              <a:ext cx="5125" cy="2292"/>
            </a:xfrm>
            <a:prstGeom prst="roundRect">
              <a:avLst>
                <a:gd name="adj" fmla="val 4231"/>
              </a:avLst>
            </a:prstGeom>
            <a:solidFill>
              <a:srgbClr val="EAEAEA"/>
            </a:solidFill>
            <a:ln w="25400">
              <a:solidFill>
                <a:srgbClr val="A5002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ts val="300"/>
                </a:spcBef>
              </a:pPr>
              <a:endParaRPr lang="zh-CN" altLang="en-US" sz="4400"/>
            </a:p>
          </p:txBody>
        </p:sp>
        <p:sp>
          <p:nvSpPr>
            <p:cNvPr id="6151" name="Rectangle 12"/>
            <p:cNvSpPr>
              <a:spLocks noChangeArrowheads="1"/>
            </p:cNvSpPr>
            <p:nvPr/>
          </p:nvSpPr>
          <p:spPr bwMode="auto">
            <a:xfrm>
              <a:off x="405" y="906"/>
              <a:ext cx="4995" cy="3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625475" indent="-269875">
                <a:defRPr>
                  <a:solidFill>
                    <a:schemeClr val="tx1"/>
                  </a:solidFill>
                  <a:latin typeface="Arial" panose="020B0604020202020204" pitchFamily="34" charset="0"/>
                  <a:ea typeface="宋体" panose="02010600030101010101" pitchFamily="2" charset="-122"/>
                </a:defRPr>
              </a:lvl2pPr>
              <a:lvl3pPr marL="981075" indent="-25908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ts val="600"/>
                </a:spcBef>
                <a:spcAft>
                  <a:spcPts val="600"/>
                </a:spcAft>
                <a:buClr>
                  <a:srgbClr val="C00000"/>
                </a:buClr>
                <a:buSzPct val="90000"/>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4.9</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 异常处理</a:t>
              </a:r>
              <a:endParaRPr kumimoji="1" lang="zh-CN" altLang="en-US" sz="24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spcBef>
                  <a:spcPts val="600"/>
                </a:spcBef>
                <a:spcAft>
                  <a:spcPts val="600"/>
                </a:spcAft>
                <a:buClr>
                  <a:srgbClr val="C00000"/>
                </a:buClr>
                <a:buSzPct val="80000"/>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异常和中断的基本概念</a:t>
              </a:r>
              <a:endParaRPr kumimoji="1" lang="zh-CN" altLang="en-US" sz="24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spcBef>
                  <a:spcPts val="600"/>
                </a:spcBef>
                <a:spcAft>
                  <a:spcPts val="600"/>
                </a:spcAft>
                <a:buClr>
                  <a:srgbClr val="C00000"/>
                </a:buClr>
                <a:buSzPct val="80000"/>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异常和中断的处理方法</a:t>
              </a: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spcBef>
                  <a:spcPts val="600"/>
                </a:spcBef>
                <a:spcAft>
                  <a:spcPts val="600"/>
                </a:spcAft>
                <a:buClr>
                  <a:srgbClr val="C00000"/>
                </a:buClr>
                <a:buSzPct val="80000"/>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流水线方式下的异常处理</a:t>
              </a: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spcBef>
                  <a:spcPts val="600"/>
                </a:spcBef>
                <a:spcAft>
                  <a:spcPts val="600"/>
                </a:spcAft>
                <a:buClr>
                  <a:srgbClr val="C00000"/>
                </a:buClr>
                <a:buSzPct val="80000"/>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4.10</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 指令级并行</a:t>
              </a:r>
              <a:endParaRPr kumimoji="1" lang="en-US" altLang="zh-CN" sz="28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spcBef>
                  <a:spcPts val="600"/>
                </a:spcBef>
                <a:spcAft>
                  <a:spcPts val="600"/>
                </a:spcAft>
                <a:buClr>
                  <a:srgbClr val="C00000"/>
                </a:buClr>
                <a:buSzPct val="80000"/>
                <a:buFont typeface="Wingdings" panose="05000000000000000000" pitchFamily="2" charset="2"/>
                <a:buChar char="n"/>
              </a:pP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a:p>
              <a:pPr lvl="2" eaLnBrk="1" hangingPunct="1">
                <a:spcBef>
                  <a:spcPts val="600"/>
                </a:spcBef>
                <a:spcAft>
                  <a:spcPts val="600"/>
                </a:spcAft>
                <a:buClr>
                  <a:srgbClr val="C00000"/>
                </a:buClr>
                <a:buSzPct val="80000"/>
                <a:buFont typeface="Wingdings" panose="05000000000000000000" pitchFamily="2" charset="2"/>
                <a:buChar char="n"/>
              </a:pPr>
              <a:endParaRPr kumimoji="1" lang="en-US" altLang="zh-CN" sz="2400" b="1">
                <a:latin typeface="Times New Roman" panose="02020603050405020304" pitchFamily="18" charset="0"/>
                <a:ea typeface="华文新魏" panose="02010800040101010101" pitchFamily="2" charset="-122"/>
                <a:sym typeface="Symbol" panose="05050102010706020507" pitchFamily="18" charset="2"/>
              </a:endParaRPr>
            </a:p>
          </p:txBody>
        </p:sp>
      </p:grpSp>
      <p:sp>
        <p:nvSpPr>
          <p:cNvPr id="6147" name="Rectangle 2"/>
          <p:cNvSpPr>
            <a:spLocks noChangeArrowheads="1"/>
          </p:cNvSpPr>
          <p:nvPr/>
        </p:nvSpPr>
        <p:spPr bwMode="auto">
          <a:xfrm>
            <a:off x="762000" y="-47625"/>
            <a:ext cx="2952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000" b="1">
                <a:solidFill>
                  <a:srgbClr val="A50021"/>
                </a:solidFill>
                <a:ea typeface="微软雅黑" panose="020B0503020204020204" pitchFamily="34" charset="-122"/>
              </a:rPr>
              <a:t> 上节回顾</a:t>
            </a:r>
            <a:endParaRPr lang="zh-CN" altLang="en-US" sz="2000" b="1">
              <a:solidFill>
                <a:srgbClr val="A50021"/>
              </a:solidFill>
              <a:ea typeface="微软雅黑" panose="020B0503020204020204" pitchFamily="3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249238" y="714375"/>
            <a:ext cx="8570912" cy="5372100"/>
          </a:xfrm>
        </p:spPr>
        <p:txBody>
          <a:bodyPr/>
          <a:lstStyle/>
          <a:p>
            <a:pPr>
              <a:lnSpc>
                <a:spcPct val="100000"/>
              </a:lnSpc>
              <a:spcBef>
                <a:spcPts val="300"/>
              </a:spcBef>
              <a:buFont typeface="Wingdings" panose="05000000000000000000" pitchFamily="2" charset="2"/>
              <a:buChar char="Ø"/>
            </a:pPr>
            <a:r>
              <a:rPr lang="zh-CN" altLang="en-US" dirty="0"/>
              <a:t>微程序控制器的</a:t>
            </a:r>
            <a:r>
              <a:rPr lang="zh-CN" altLang="en-US" dirty="0">
                <a:solidFill>
                  <a:srgbClr val="0000FF"/>
                </a:solidFill>
              </a:rPr>
              <a:t>工作过程</a:t>
            </a:r>
            <a:endParaRPr lang="zh-CN" altLang="en-US" dirty="0">
              <a:solidFill>
                <a:srgbClr val="0000FF"/>
              </a:solidFill>
            </a:endParaRPr>
          </a:p>
          <a:p>
            <a:pPr marL="714375" lvl="1" indent="-355600">
              <a:lnSpc>
                <a:spcPct val="100000"/>
              </a:lnSpc>
              <a:spcBef>
                <a:spcPts val="300"/>
              </a:spcBef>
              <a:buFont typeface="隶书" panose="02010509060101010101" pitchFamily="49" charset="-122"/>
              <a:buAutoNum type="circleNumDbPlain"/>
            </a:pPr>
            <a:r>
              <a:rPr lang="en-US" altLang="zh-CN" dirty="0"/>
              <a:t>IR</a:t>
            </a:r>
            <a:r>
              <a:rPr lang="zh-CN" altLang="en-US" dirty="0"/>
              <a:t>中</a:t>
            </a:r>
            <a:r>
              <a:rPr lang="zh-CN" altLang="en-US" dirty="0">
                <a:solidFill>
                  <a:srgbClr val="0000FF"/>
                </a:solidFill>
              </a:rPr>
              <a:t>操作码</a:t>
            </a:r>
            <a:r>
              <a:rPr lang="zh-CN" altLang="en-US" dirty="0"/>
              <a:t>经微程序顺序控制逻辑</a:t>
            </a:r>
            <a:r>
              <a:rPr lang="en-US" altLang="zh-CN" dirty="0" err="1"/>
              <a:t>uC</a:t>
            </a:r>
            <a:r>
              <a:rPr lang="zh-CN" altLang="en-US" dirty="0">
                <a:solidFill>
                  <a:srgbClr val="0000FF"/>
                </a:solidFill>
              </a:rPr>
              <a:t>变换为</a:t>
            </a:r>
            <a:r>
              <a:rPr lang="zh-CN" altLang="en-US" dirty="0"/>
              <a:t>该条指令</a:t>
            </a:r>
            <a:r>
              <a:rPr lang="zh-CN" altLang="en-US" dirty="0">
                <a:solidFill>
                  <a:srgbClr val="0000FF"/>
                </a:solidFill>
              </a:rPr>
              <a:t>微程序入口的微地址码</a:t>
            </a:r>
            <a:endParaRPr lang="zh-CN" altLang="en-US" dirty="0">
              <a:solidFill>
                <a:srgbClr val="0000FF"/>
              </a:solidFill>
            </a:endParaRPr>
          </a:p>
          <a:p>
            <a:pPr marL="714375" lvl="1" indent="-355600">
              <a:lnSpc>
                <a:spcPct val="100000"/>
              </a:lnSpc>
              <a:spcBef>
                <a:spcPts val="300"/>
              </a:spcBef>
              <a:buFont typeface="隶书" panose="02010509060101010101" pitchFamily="49" charset="-122"/>
              <a:buAutoNum type="circleNumDbPlain"/>
            </a:pPr>
            <a:r>
              <a:rPr lang="zh-CN" altLang="en-US" dirty="0">
                <a:solidFill>
                  <a:srgbClr val="0000FF"/>
                </a:solidFill>
              </a:rPr>
              <a:t>访问地址部件</a:t>
            </a:r>
            <a:r>
              <a:rPr lang="en-US" altLang="zh-CN" dirty="0">
                <a:solidFill>
                  <a:srgbClr val="0000FF"/>
                </a:solidFill>
              </a:rPr>
              <a:t>FCMAR</a:t>
            </a:r>
            <a:r>
              <a:rPr lang="zh-CN" altLang="en-US" dirty="0"/>
              <a:t>选择微地址码，作为当前控制存储器的访问地址</a:t>
            </a:r>
            <a:endParaRPr lang="zh-CN" altLang="en-US" dirty="0"/>
          </a:p>
          <a:p>
            <a:pPr marL="714375" lvl="1" indent="-355600">
              <a:lnSpc>
                <a:spcPct val="100000"/>
              </a:lnSpc>
              <a:spcBef>
                <a:spcPts val="300"/>
              </a:spcBef>
              <a:buFont typeface="隶书" panose="02010509060101010101" pitchFamily="49" charset="-122"/>
              <a:buAutoNum type="circleNumDbPlain"/>
            </a:pPr>
            <a:r>
              <a:rPr lang="zh-CN" altLang="en-US" dirty="0"/>
              <a:t>根据地址</a:t>
            </a:r>
            <a:r>
              <a:rPr lang="zh-CN" altLang="en-US" dirty="0">
                <a:solidFill>
                  <a:srgbClr val="0000FF"/>
                </a:solidFill>
              </a:rPr>
              <a:t>从控制存储器读出</a:t>
            </a:r>
            <a:r>
              <a:rPr lang="zh-CN" altLang="en-US" dirty="0"/>
              <a:t>一条微指令存入微指令寄存器中，其控制信号字段表示了当前运算器、存储器、控制器及</a:t>
            </a:r>
            <a:r>
              <a:rPr lang="en-US" altLang="zh-CN" dirty="0"/>
              <a:t>FCMAR</a:t>
            </a:r>
            <a:r>
              <a:rPr lang="zh-CN" altLang="en-US" dirty="0"/>
              <a:t>所需要执行的所有微操作</a:t>
            </a:r>
            <a:endParaRPr lang="zh-CN" altLang="en-US" dirty="0"/>
          </a:p>
          <a:p>
            <a:pPr marL="714375" lvl="1" indent="-355600">
              <a:lnSpc>
                <a:spcPct val="100000"/>
              </a:lnSpc>
              <a:spcBef>
                <a:spcPts val="300"/>
              </a:spcBef>
              <a:buFont typeface="隶书" panose="02010509060101010101" pitchFamily="49" charset="-122"/>
              <a:buAutoNum type="circleNumDbPlain"/>
            </a:pPr>
            <a:r>
              <a:rPr lang="zh-CN" altLang="en-US" dirty="0"/>
              <a:t>重复</a:t>
            </a:r>
            <a:r>
              <a:rPr lang="en-US" altLang="zh-CN" dirty="0"/>
              <a:t>(2)</a:t>
            </a:r>
            <a:r>
              <a:rPr lang="zh-CN" altLang="en-US" dirty="0"/>
              <a:t>、</a:t>
            </a:r>
            <a:r>
              <a:rPr lang="en-US" altLang="zh-CN" dirty="0"/>
              <a:t>(3)</a:t>
            </a:r>
            <a:r>
              <a:rPr lang="zh-CN" altLang="en-US" dirty="0"/>
              <a:t>，用微指令寄存器中地址码作为当前微地址码，直到一条指令对应的微程序执行完毕；接着执行一段微程序取下一条指令存放在</a:t>
            </a:r>
            <a:r>
              <a:rPr lang="en-US" altLang="zh-CN" dirty="0"/>
              <a:t>IR</a:t>
            </a:r>
            <a:r>
              <a:rPr lang="zh-CN" altLang="en-US" dirty="0"/>
              <a:t>中，然后返回</a:t>
            </a:r>
            <a:r>
              <a:rPr lang="en-US" altLang="zh-CN" dirty="0"/>
              <a:t>(1)</a:t>
            </a:r>
            <a:endParaRPr lang="en-US" altLang="zh-CN" dirty="0"/>
          </a:p>
        </p:txBody>
      </p:sp>
      <p:sp>
        <p:nvSpPr>
          <p:cNvPr id="34819" name="Rectangle 4"/>
          <p:cNvSpPr>
            <a:spLocks noGrp="1" noChangeArrowheads="1"/>
          </p:cNvSpPr>
          <p:nvPr>
            <p:ph type="title"/>
          </p:nvPr>
        </p:nvSpPr>
        <p:spPr>
          <a:xfrm>
            <a:off x="935038" y="207963"/>
            <a:ext cx="7021512" cy="365125"/>
          </a:xfrm>
        </p:spPr>
        <p:txBody>
          <a:bodyPr/>
          <a:lstStyle/>
          <a:p>
            <a:pPr>
              <a:buFont typeface="Wingdings" panose="05000000000000000000" pitchFamily="2" charset="2"/>
              <a:buChar char="Ø"/>
              <a:defRPr/>
            </a:pPr>
            <a:r>
              <a:rPr lang="en-US" altLang="zh-CN" sz="2400" kern="1200" dirty="0">
                <a:solidFill>
                  <a:srgbClr val="A50021"/>
                </a:solidFill>
                <a:ea typeface="微软雅黑" panose="020B0503020204020204" pitchFamily="34" charset="-122"/>
              </a:rPr>
              <a:t>3. </a:t>
            </a:r>
            <a:r>
              <a:rPr lang="zh-CN" altLang="en-US" sz="2400" dirty="0">
                <a:solidFill>
                  <a:srgbClr val="A50021"/>
                </a:solidFill>
                <a:ea typeface="微软雅黑" panose="020B0503020204020204" pitchFamily="34" charset="-122"/>
              </a:rPr>
              <a:t>微程序控制器的基本结构</a:t>
            </a:r>
            <a:endParaRPr lang="zh-CN" altLang="en-US" sz="2400" dirty="0">
              <a:solidFill>
                <a:srgbClr val="A50021"/>
              </a:solidFill>
              <a:ea typeface="微软雅黑" panose="020B0503020204020204" pitchFamily="3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noChangeArrowheads="1"/>
          </p:cNvSpPr>
          <p:nvPr>
            <p:ph idx="1"/>
          </p:nvPr>
        </p:nvSpPr>
        <p:spPr>
          <a:xfrm>
            <a:off x="500063" y="714375"/>
            <a:ext cx="8501062" cy="5040313"/>
          </a:xfrm>
        </p:spPr>
        <p:txBody>
          <a:bodyPr/>
          <a:lstStyle/>
          <a:p>
            <a:pPr>
              <a:lnSpc>
                <a:spcPct val="100000"/>
              </a:lnSpc>
              <a:buFont typeface="Wingdings" panose="05000000000000000000" pitchFamily="2" charset="2"/>
              <a:buChar char="Ø"/>
            </a:pPr>
            <a:r>
              <a:rPr lang="zh-CN" altLang="en-US" sz="2800"/>
              <a:t>计算机操作是由一系列指令周期组成</a:t>
            </a:r>
            <a:endParaRPr lang="en-US" altLang="zh-CN" sz="2800"/>
          </a:p>
          <a:p>
            <a:pPr>
              <a:lnSpc>
                <a:spcPct val="100000"/>
              </a:lnSpc>
              <a:buFont typeface="Wingdings" panose="05000000000000000000" pitchFamily="2" charset="2"/>
              <a:buChar char="Ø"/>
            </a:pPr>
            <a:r>
              <a:rPr lang="zh-CN" altLang="en-US" sz="2800"/>
              <a:t>每个指令周期执行一条机器指令</a:t>
            </a:r>
            <a:r>
              <a:rPr lang="en-US" altLang="zh-CN" sz="2800"/>
              <a:t>(</a:t>
            </a:r>
            <a:r>
              <a:rPr lang="zh-CN" altLang="en-US" sz="2800">
                <a:solidFill>
                  <a:srgbClr val="0000FF"/>
                </a:solidFill>
              </a:rPr>
              <a:t>简称指令</a:t>
            </a:r>
            <a:r>
              <a:rPr lang="en-US" altLang="zh-CN" sz="2800"/>
              <a:t>)</a:t>
            </a:r>
            <a:endParaRPr lang="en-US" altLang="zh-CN" sz="2800"/>
          </a:p>
          <a:p>
            <a:pPr>
              <a:lnSpc>
                <a:spcPct val="100000"/>
              </a:lnSpc>
              <a:buFont typeface="Wingdings" panose="05000000000000000000" pitchFamily="2" charset="2"/>
              <a:buChar char="Ø"/>
            </a:pPr>
            <a:r>
              <a:rPr lang="zh-CN" altLang="en-US" sz="2800"/>
              <a:t>一个指令周期包含</a:t>
            </a:r>
            <a:r>
              <a:rPr lang="zh-CN" altLang="en-US" sz="2800">
                <a:solidFill>
                  <a:srgbClr val="0000FF"/>
                </a:solidFill>
              </a:rPr>
              <a:t>取指</a:t>
            </a:r>
            <a:r>
              <a:rPr lang="zh-CN" altLang="en-US" sz="2800"/>
              <a:t>、间接、</a:t>
            </a:r>
            <a:r>
              <a:rPr lang="zh-CN" altLang="en-US" sz="2800">
                <a:solidFill>
                  <a:srgbClr val="0000FF"/>
                </a:solidFill>
              </a:rPr>
              <a:t>执行</a:t>
            </a:r>
            <a:r>
              <a:rPr lang="zh-CN" altLang="en-US" sz="2800"/>
              <a:t>和中断阶段</a:t>
            </a:r>
            <a:endParaRPr lang="en-US" altLang="zh-CN" sz="2800"/>
          </a:p>
          <a:p>
            <a:pPr>
              <a:lnSpc>
                <a:spcPct val="100000"/>
              </a:lnSpc>
              <a:buFont typeface="Wingdings" panose="05000000000000000000" pitchFamily="2" charset="2"/>
              <a:buChar char="Ø"/>
            </a:pPr>
            <a:endParaRPr lang="zh-CN" altLang="en-US" sz="2800"/>
          </a:p>
        </p:txBody>
      </p:sp>
      <p:pic>
        <p:nvPicPr>
          <p:cNvPr id="358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0400" y="2357438"/>
            <a:ext cx="8126413" cy="422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4"/>
          <p:cNvSpPr txBox="1">
            <a:spLocks noChangeArrowheads="1"/>
          </p:cNvSpPr>
          <p:nvPr/>
        </p:nvSpPr>
        <p:spPr bwMode="auto">
          <a:xfrm>
            <a:off x="836613" y="184150"/>
            <a:ext cx="7021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400" b="1">
                <a:solidFill>
                  <a:srgbClr val="A50021"/>
                </a:solidFill>
                <a:ea typeface="微软雅黑" panose="020B0503020204020204" pitchFamily="34" charset="-122"/>
              </a:rPr>
              <a:t>微程序控制器中程序执行的组成元素 </a:t>
            </a:r>
            <a:endParaRPr lang="zh-CN" altLang="en-US" sz="2400" b="1">
              <a:solidFill>
                <a:srgbClr val="A50021"/>
              </a:solidFill>
              <a:ea typeface="微软雅黑" panose="020B0503020204020204" pitchFamily="34"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83" name="Rectangle 7"/>
          <p:cNvSpPr>
            <a:spLocks noGrp="1" noChangeArrowheads="1"/>
          </p:cNvSpPr>
          <p:nvPr>
            <p:ph type="body" sz="half" idx="1"/>
          </p:nvPr>
        </p:nvSpPr>
        <p:spPr>
          <a:xfrm>
            <a:off x="500063" y="606425"/>
            <a:ext cx="8215312" cy="5965825"/>
          </a:xfrm>
        </p:spPr>
        <p:txBody>
          <a:bodyPr/>
          <a:lstStyle/>
          <a:p>
            <a:pPr>
              <a:spcBef>
                <a:spcPts val="600"/>
              </a:spcBef>
              <a:buClr>
                <a:schemeClr val="tx2"/>
              </a:buClr>
            </a:pPr>
            <a:r>
              <a:rPr kumimoji="1" lang="zh-CN" altLang="en-US" sz="2800">
                <a:solidFill>
                  <a:srgbClr val="FF0000"/>
                </a:solidFill>
              </a:rPr>
              <a:t>微程序控制器的</a:t>
            </a:r>
            <a:r>
              <a:rPr lang="zh-CN" altLang="en-US" sz="2800">
                <a:solidFill>
                  <a:srgbClr val="FF0000"/>
                </a:solidFill>
              </a:rPr>
              <a:t>基本思想</a:t>
            </a:r>
            <a:endParaRPr lang="zh-CN" altLang="en-US" sz="2800">
              <a:solidFill>
                <a:srgbClr val="FF0000"/>
              </a:solidFill>
            </a:endParaRPr>
          </a:p>
          <a:p>
            <a:pPr marL="628650" lvl="1" indent="-269875">
              <a:spcBef>
                <a:spcPts val="600"/>
              </a:spcBef>
            </a:pPr>
            <a:r>
              <a:rPr lang="zh-CN" altLang="en-US" sz="2400"/>
              <a:t> 仿照程序设计的方法，编制每条指令所对应的微程序</a:t>
            </a:r>
            <a:endParaRPr lang="zh-CN" altLang="en-US" sz="2400"/>
          </a:p>
          <a:p>
            <a:pPr marL="628650" lvl="1" indent="-269875">
              <a:spcBef>
                <a:spcPts val="600"/>
              </a:spcBef>
            </a:pPr>
            <a:r>
              <a:rPr lang="zh-CN" altLang="en-US" sz="2400"/>
              <a:t> 每个微程序由若干条微指令构成，一个微指令包含若干位微命令</a:t>
            </a:r>
            <a:endParaRPr lang="zh-CN" altLang="en-US" sz="2400"/>
          </a:p>
          <a:p>
            <a:pPr marL="628650" lvl="1" indent="-269875">
              <a:spcBef>
                <a:spcPts val="600"/>
              </a:spcBef>
              <a:buFont typeface="Wingdings" panose="05000000000000000000" pitchFamily="2" charset="2"/>
              <a:buNone/>
            </a:pPr>
            <a:r>
              <a:rPr lang="zh-CN" altLang="en-US" sz="2000"/>
              <a:t> </a:t>
            </a:r>
            <a:endParaRPr lang="zh-CN" altLang="en-US" sz="2000"/>
          </a:p>
          <a:p>
            <a:pPr marL="628650" lvl="1" indent="-269875">
              <a:spcBef>
                <a:spcPts val="600"/>
              </a:spcBef>
              <a:buFont typeface="Wingdings" panose="05000000000000000000" pitchFamily="2" charset="2"/>
              <a:buNone/>
            </a:pPr>
            <a:endParaRPr lang="zh-CN" altLang="en-US" sz="2000"/>
          </a:p>
          <a:p>
            <a:pPr marL="628650" lvl="1" indent="-269875">
              <a:spcBef>
                <a:spcPts val="600"/>
              </a:spcBef>
              <a:buFont typeface="Wingdings" panose="05000000000000000000" pitchFamily="2" charset="2"/>
              <a:buNone/>
            </a:pPr>
            <a:endParaRPr lang="en-US" altLang="zh-CN" sz="2200">
              <a:solidFill>
                <a:srgbClr val="0000CC"/>
              </a:solidFill>
            </a:endParaRPr>
          </a:p>
          <a:p>
            <a:pPr>
              <a:spcBef>
                <a:spcPts val="600"/>
              </a:spcBef>
              <a:buFont typeface="Wingdings" panose="05000000000000000000" pitchFamily="2" charset="2"/>
              <a:buNone/>
            </a:pPr>
            <a:r>
              <a:rPr lang="zh-CN" altLang="en-US" sz="2800">
                <a:solidFill>
                  <a:srgbClr val="0000CC"/>
                </a:solidFill>
              </a:rPr>
              <a:t>一条微指令相当于一个状态</a:t>
            </a:r>
            <a:endParaRPr lang="en-US" altLang="zh-CN" sz="2800">
              <a:solidFill>
                <a:srgbClr val="0000CC"/>
              </a:solidFill>
            </a:endParaRPr>
          </a:p>
          <a:p>
            <a:pPr>
              <a:spcBef>
                <a:spcPts val="600"/>
              </a:spcBef>
              <a:buFont typeface="Wingdings" panose="05000000000000000000" pitchFamily="2" charset="2"/>
              <a:buNone/>
            </a:pPr>
            <a:r>
              <a:rPr lang="zh-CN" altLang="en-US" sz="2800">
                <a:solidFill>
                  <a:srgbClr val="0000CC"/>
                </a:solidFill>
              </a:rPr>
              <a:t>一个微命令就是状态中的控制信号</a:t>
            </a:r>
            <a:endParaRPr lang="en-US" altLang="zh-CN" sz="2800">
              <a:solidFill>
                <a:srgbClr val="0000CC"/>
              </a:solidFill>
            </a:endParaRPr>
          </a:p>
          <a:p>
            <a:pPr marL="628650" lvl="1" indent="-269875">
              <a:spcBef>
                <a:spcPts val="600"/>
              </a:spcBef>
              <a:buFont typeface="Wingdings" panose="05000000000000000000" pitchFamily="2" charset="2"/>
              <a:buNone/>
            </a:pPr>
            <a:r>
              <a:rPr lang="zh-CN" altLang="en-US" sz="2400"/>
              <a:t> </a:t>
            </a:r>
            <a:endParaRPr lang="zh-CN" altLang="en-US" sz="2400">
              <a:solidFill>
                <a:srgbClr val="FF0000"/>
              </a:solidFill>
            </a:endParaRPr>
          </a:p>
        </p:txBody>
      </p:sp>
      <p:graphicFrame>
        <p:nvGraphicFramePr>
          <p:cNvPr id="13315" name="Object 2"/>
          <p:cNvGraphicFramePr>
            <a:graphicFrameLocks noGrp="1" noChangeAspect="1"/>
          </p:cNvGraphicFramePr>
          <p:nvPr>
            <p:ph sz="half" idx="2"/>
          </p:nvPr>
        </p:nvGraphicFramePr>
        <p:xfrm>
          <a:off x="-252413" y="2579688"/>
          <a:ext cx="9505951" cy="769937"/>
        </p:xfrm>
        <a:graphic>
          <a:graphicData uri="http://schemas.openxmlformats.org/presentationml/2006/ole">
            <mc:AlternateContent xmlns:mc="http://schemas.openxmlformats.org/markup-compatibility/2006">
              <mc:Choice xmlns:v="urn:schemas-microsoft-com:vml" Requires="v">
                <p:oleObj spid="_x0000_s3073" name="Picture" r:id="rId1" imgW="3622675" imgH="271780" progId="Word.Picture.8">
                  <p:embed/>
                </p:oleObj>
              </mc:Choice>
              <mc:Fallback>
                <p:oleObj name="Picture" r:id="rId1" imgW="3622675" imgH="27178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2579688"/>
                        <a:ext cx="9505951"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6" name="Rectangle 5"/>
          <p:cNvSpPr txBox="1">
            <a:spLocks noChangeArrowheads="1"/>
          </p:cNvSpPr>
          <p:nvPr/>
        </p:nvSpPr>
        <p:spPr bwMode="auto">
          <a:xfrm>
            <a:off x="1187450" y="115888"/>
            <a:ext cx="65532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449580" indent="-90805">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809625" indent="-179705">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220853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6162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30734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530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987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445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en-US" altLang="zh-CN" sz="2400">
                <a:solidFill>
                  <a:srgbClr val="A50021"/>
                </a:solidFill>
                <a:ea typeface="微软雅黑" panose="020B0503020204020204" pitchFamily="34" charset="-122"/>
              </a:rPr>
              <a:t>1. </a:t>
            </a:r>
            <a:r>
              <a:rPr lang="zh-CN" altLang="en-US" sz="2400">
                <a:solidFill>
                  <a:srgbClr val="A50021"/>
                </a:solidFill>
                <a:ea typeface="微软雅黑" panose="020B0503020204020204" pitchFamily="34" charset="-122"/>
              </a:rPr>
              <a:t>微程序控制器设计基本思路</a:t>
            </a:r>
            <a:endParaRPr lang="zh-CN" altLang="en-US" sz="2400">
              <a:solidFill>
                <a:srgbClr val="A50021"/>
              </a:solidFill>
              <a:latin typeface="Arial" panose="020B0604020202020204" pitchFamily="34" charset="0"/>
              <a:ea typeface="微软雅黑" panose="020B0503020204020204" pitchFamily="34" charset="-122"/>
            </a:endParaRPr>
          </a:p>
        </p:txBody>
      </p:sp>
      <p:grpSp>
        <p:nvGrpSpPr>
          <p:cNvPr id="19" name="Group 16"/>
          <p:cNvGrpSpPr/>
          <p:nvPr/>
        </p:nvGrpSpPr>
        <p:grpSpPr bwMode="auto">
          <a:xfrm>
            <a:off x="6072188" y="3776663"/>
            <a:ext cx="3035300" cy="2965450"/>
            <a:chOff x="3951" y="561"/>
            <a:chExt cx="1469" cy="1706"/>
          </a:xfrm>
        </p:grpSpPr>
        <p:sp>
          <p:nvSpPr>
            <p:cNvPr id="20" name="Rectangle 17"/>
            <p:cNvSpPr>
              <a:spLocks noChangeArrowheads="1"/>
            </p:cNvSpPr>
            <p:nvPr/>
          </p:nvSpPr>
          <p:spPr bwMode="auto">
            <a:xfrm>
              <a:off x="4425" y="1333"/>
              <a:ext cx="558" cy="176"/>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ALUop=Sub</a:t>
              </a:r>
              <a:endParaRPr lang="zh-CN" altLang="en-US" sz="1400" b="1">
                <a:latin typeface="+mn-lt"/>
                <a:ea typeface="+mn-ea"/>
              </a:endParaRPr>
            </a:p>
          </p:txBody>
        </p:sp>
        <p:sp>
          <p:nvSpPr>
            <p:cNvPr id="21" name="Rectangle 18"/>
            <p:cNvSpPr>
              <a:spLocks noChangeArrowheads="1"/>
            </p:cNvSpPr>
            <p:nvPr/>
          </p:nvSpPr>
          <p:spPr bwMode="auto">
            <a:xfrm>
              <a:off x="4425" y="789"/>
              <a:ext cx="515" cy="174"/>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IntCause=1</a:t>
              </a:r>
              <a:endParaRPr lang="en-US" altLang="zh-CN" sz="1400" b="1">
                <a:latin typeface="+mn-lt"/>
                <a:ea typeface="+mn-ea"/>
              </a:endParaRPr>
            </a:p>
          </p:txBody>
        </p:sp>
        <p:sp>
          <p:nvSpPr>
            <p:cNvPr id="22" name="Rectangle 19"/>
            <p:cNvSpPr>
              <a:spLocks noChangeArrowheads="1"/>
            </p:cNvSpPr>
            <p:nvPr/>
          </p:nvSpPr>
          <p:spPr bwMode="auto">
            <a:xfrm>
              <a:off x="4499" y="1053"/>
              <a:ext cx="536" cy="174"/>
            </a:xfrm>
            <a:prstGeom prst="rect">
              <a:avLst/>
            </a:prstGeom>
            <a:noFill/>
            <a:ln w="12700">
              <a:noFill/>
              <a:miter lim="800000"/>
            </a:ln>
          </p:spPr>
          <p:txBody>
            <a:bodyPr wrap="none" lIns="90488" tIns="44450" rIns="90488" bIns="44450">
              <a:spAutoFit/>
            </a:bodyPr>
            <a:lstStyle/>
            <a:p>
              <a:pPr algn="ctr">
                <a:defRPr/>
              </a:pPr>
              <a:r>
                <a:rPr lang="en-US" altLang="zh-CN" sz="1400" b="1">
                  <a:latin typeface="+mn-lt"/>
                  <a:ea typeface="+mn-ea"/>
                </a:rPr>
                <a:t>ALUSelA=0</a:t>
              </a:r>
              <a:endParaRPr lang="zh-CN" altLang="en-US" sz="1400" b="1">
                <a:latin typeface="+mn-lt"/>
                <a:ea typeface="+mn-ea"/>
              </a:endParaRPr>
            </a:p>
          </p:txBody>
        </p:sp>
        <p:sp>
          <p:nvSpPr>
            <p:cNvPr id="23" name="Oval 20"/>
            <p:cNvSpPr>
              <a:spLocks noChangeArrowheads="1"/>
            </p:cNvSpPr>
            <p:nvPr/>
          </p:nvSpPr>
          <p:spPr bwMode="auto">
            <a:xfrm>
              <a:off x="4186" y="768"/>
              <a:ext cx="1009" cy="1192"/>
            </a:xfrm>
            <a:prstGeom prst="ellipse">
              <a:avLst/>
            </a:prstGeom>
            <a:noFill/>
            <a:ln w="28575">
              <a:solidFill>
                <a:srgbClr val="FF0000"/>
              </a:solidFill>
              <a:round/>
            </a:ln>
          </p:spPr>
          <p:txBody>
            <a:bodyPr wrap="none" anchor="ctr"/>
            <a:lstStyle/>
            <a:p>
              <a:pPr eaLnBrk="1" hangingPunct="1">
                <a:defRPr/>
              </a:pPr>
              <a:endParaRPr lang="zh-CN" altLang="en-US" b="1">
                <a:latin typeface="+mn-lt"/>
                <a:ea typeface="+mn-ea"/>
              </a:endParaRPr>
            </a:p>
          </p:txBody>
        </p:sp>
        <p:sp>
          <p:nvSpPr>
            <p:cNvPr id="24" name="Rectangle 21"/>
            <p:cNvSpPr>
              <a:spLocks noChangeArrowheads="1"/>
            </p:cNvSpPr>
            <p:nvPr/>
          </p:nvSpPr>
          <p:spPr bwMode="auto">
            <a:xfrm>
              <a:off x="4385" y="917"/>
              <a:ext cx="629" cy="176"/>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CauseWrite=1</a:t>
              </a:r>
              <a:endParaRPr lang="en-US" altLang="zh-CN" sz="1400" b="1">
                <a:latin typeface="+mn-lt"/>
                <a:ea typeface="+mn-ea"/>
              </a:endParaRPr>
            </a:p>
          </p:txBody>
        </p:sp>
        <p:sp>
          <p:nvSpPr>
            <p:cNvPr id="25" name="Rectangle 22"/>
            <p:cNvSpPr>
              <a:spLocks noChangeArrowheads="1"/>
            </p:cNvSpPr>
            <p:nvPr/>
          </p:nvSpPr>
          <p:spPr bwMode="auto">
            <a:xfrm>
              <a:off x="4418" y="1205"/>
              <a:ext cx="702" cy="176"/>
            </a:xfrm>
            <a:prstGeom prst="rect">
              <a:avLst/>
            </a:prstGeom>
            <a:noFill/>
            <a:ln w="12700">
              <a:noFill/>
              <a:miter lim="800000"/>
            </a:ln>
          </p:spPr>
          <p:txBody>
            <a:bodyPr lIns="90488" tIns="44450" rIns="90488" bIns="44450">
              <a:spAutoFit/>
            </a:bodyPr>
            <a:lstStyle/>
            <a:p>
              <a:pPr algn="ctr">
                <a:defRPr/>
              </a:pPr>
              <a:r>
                <a:rPr lang="en-US" altLang="zh-CN" sz="1400" b="1">
                  <a:latin typeface="+mn-lt"/>
                  <a:ea typeface="+mn-ea"/>
                </a:rPr>
                <a:t>ALUSelB=01</a:t>
              </a:r>
              <a:endParaRPr lang="en-US" altLang="zh-CN" sz="1400" b="1">
                <a:latin typeface="+mn-lt"/>
                <a:ea typeface="+mn-ea"/>
              </a:endParaRPr>
            </a:p>
          </p:txBody>
        </p:sp>
        <p:sp>
          <p:nvSpPr>
            <p:cNvPr id="26" name="Rectangle 23"/>
            <p:cNvSpPr>
              <a:spLocks noChangeArrowheads="1"/>
            </p:cNvSpPr>
            <p:nvPr/>
          </p:nvSpPr>
          <p:spPr bwMode="auto">
            <a:xfrm>
              <a:off x="4411" y="1493"/>
              <a:ext cx="567" cy="174"/>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EPCWrite=1</a:t>
              </a:r>
              <a:endParaRPr lang="zh-CN" altLang="en-US" sz="1400" b="1">
                <a:latin typeface="+mn-lt"/>
                <a:ea typeface="+mn-ea"/>
              </a:endParaRPr>
            </a:p>
          </p:txBody>
        </p:sp>
        <p:sp>
          <p:nvSpPr>
            <p:cNvPr id="27" name="Rectangle 24"/>
            <p:cNvSpPr>
              <a:spLocks noChangeArrowheads="1"/>
            </p:cNvSpPr>
            <p:nvPr/>
          </p:nvSpPr>
          <p:spPr bwMode="auto">
            <a:xfrm>
              <a:off x="4495" y="1790"/>
              <a:ext cx="460" cy="174"/>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PCSrc=11</a:t>
              </a:r>
              <a:endParaRPr lang="en-US" altLang="zh-CN" sz="1400" b="1">
                <a:latin typeface="+mn-lt"/>
                <a:ea typeface="+mn-ea"/>
              </a:endParaRPr>
            </a:p>
          </p:txBody>
        </p:sp>
        <p:sp>
          <p:nvSpPr>
            <p:cNvPr id="13328" name="Text Box 25"/>
            <p:cNvSpPr txBox="1">
              <a:spLocks noChangeArrowheads="1"/>
            </p:cNvSpPr>
            <p:nvPr/>
          </p:nvSpPr>
          <p:spPr bwMode="auto">
            <a:xfrm>
              <a:off x="3951" y="2019"/>
              <a:ext cx="139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200" b="1">
                  <a:solidFill>
                    <a:srgbClr val="FF0000"/>
                  </a:solidFill>
                  <a:latin typeface="Times New Roman" panose="02020603050405020304" pitchFamily="18" charset="0"/>
                  <a:ea typeface="华文新魏" panose="02010800040101010101" pitchFamily="2" charset="-122"/>
                </a:rPr>
                <a:t>13 </a:t>
              </a:r>
              <a:r>
                <a:rPr lang="zh-CN" altLang="en-US" sz="2200" b="1">
                  <a:solidFill>
                    <a:srgbClr val="FF0000"/>
                  </a:solidFill>
                  <a:latin typeface="Times New Roman" panose="02020603050405020304" pitchFamily="18" charset="0"/>
                  <a:ea typeface="华文新魏" panose="02010800040101010101" pitchFamily="2" charset="-122"/>
                </a:rPr>
                <a:t>数据溢出异常状态</a:t>
              </a:r>
              <a:endParaRPr lang="zh-CN" altLang="en-US" sz="2200" b="1">
                <a:solidFill>
                  <a:srgbClr val="FF0000"/>
                </a:solidFill>
                <a:latin typeface="Times New Roman" panose="02020603050405020304" pitchFamily="18" charset="0"/>
                <a:ea typeface="华文新魏" panose="02010800040101010101" pitchFamily="2" charset="-122"/>
              </a:endParaRPr>
            </a:p>
          </p:txBody>
        </p:sp>
        <p:sp>
          <p:nvSpPr>
            <p:cNvPr id="29" name="Rectangle 26"/>
            <p:cNvSpPr>
              <a:spLocks noChangeArrowheads="1"/>
            </p:cNvSpPr>
            <p:nvPr/>
          </p:nvSpPr>
          <p:spPr bwMode="auto">
            <a:xfrm>
              <a:off x="4419" y="1645"/>
              <a:ext cx="531" cy="174"/>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 PCWrite=1</a:t>
              </a:r>
              <a:endParaRPr lang="zh-CN" altLang="en-US" sz="1400" b="1">
                <a:latin typeface="+mn-lt"/>
                <a:ea typeface="+mn-ea"/>
              </a:endParaRPr>
            </a:p>
          </p:txBody>
        </p:sp>
        <p:sp>
          <p:nvSpPr>
            <p:cNvPr id="30" name="Text Box 27"/>
            <p:cNvSpPr txBox="1">
              <a:spLocks noChangeArrowheads="1"/>
            </p:cNvSpPr>
            <p:nvPr/>
          </p:nvSpPr>
          <p:spPr bwMode="auto">
            <a:xfrm>
              <a:off x="4428" y="561"/>
              <a:ext cx="992" cy="228"/>
            </a:xfrm>
            <a:prstGeom prst="rect">
              <a:avLst/>
            </a:prstGeom>
            <a:noFill/>
            <a:ln w="50800">
              <a:noFill/>
              <a:miter lim="800000"/>
            </a:ln>
          </p:spPr>
          <p:txBody>
            <a:bodyPr>
              <a:spAutoFit/>
            </a:bodyPr>
            <a:lstStyle/>
            <a:p>
              <a:pPr>
                <a:spcBef>
                  <a:spcPct val="50000"/>
                </a:spcBef>
                <a:defRPr/>
              </a:pPr>
              <a:r>
                <a:rPr lang="en-US" altLang="zh-CN" b="1" dirty="0">
                  <a:solidFill>
                    <a:srgbClr val="0000CC"/>
                  </a:solidFill>
                  <a:latin typeface="+mn-lt"/>
                  <a:ea typeface="+mn-ea"/>
                  <a:cs typeface="Arial" panose="020B0604020202020204" pitchFamily="34" charset="0"/>
                </a:rPr>
                <a:t>13</a:t>
              </a:r>
              <a:r>
                <a:rPr lang="en-US" altLang="zh-CN" b="1" dirty="0">
                  <a:solidFill>
                    <a:srgbClr val="0000FF"/>
                  </a:solidFill>
                  <a:latin typeface="+mn-lt"/>
                  <a:ea typeface="+mn-ea"/>
                  <a:cs typeface="Arial" panose="020B0604020202020204" pitchFamily="34" charset="0"/>
                </a:rPr>
                <a:t> </a:t>
              </a:r>
              <a:r>
                <a:rPr lang="en-US" altLang="zh-CN" sz="2000" b="1" dirty="0">
                  <a:latin typeface="+mn-lt"/>
                  <a:ea typeface="+mn-ea"/>
                  <a:cs typeface="Arial" panose="020B0604020202020204" pitchFamily="34" charset="0"/>
                </a:rPr>
                <a:t>Overflow</a:t>
              </a:r>
              <a:endParaRPr lang="en-US" altLang="zh-CN" sz="2000" b="1" dirty="0">
                <a:latin typeface="+mn-lt"/>
                <a:ea typeface="+mn-ea"/>
                <a:cs typeface="Arial" panose="020B0604020202020204" pitchFamily="34" charset="0"/>
              </a:endParaRPr>
            </a:p>
          </p:txBody>
        </p:sp>
      </p:grpSp>
      <p:sp>
        <p:nvSpPr>
          <p:cNvPr id="31" name="Line 29"/>
          <p:cNvSpPr>
            <a:spLocks noChangeShapeType="1"/>
          </p:cNvSpPr>
          <p:nvPr/>
        </p:nvSpPr>
        <p:spPr bwMode="auto">
          <a:xfrm>
            <a:off x="5173663" y="4818063"/>
            <a:ext cx="2022475" cy="474662"/>
          </a:xfrm>
          <a:prstGeom prst="line">
            <a:avLst/>
          </a:prstGeom>
          <a:noFill/>
          <a:ln w="38100">
            <a:solidFill>
              <a:srgbClr val="00B05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0"/>
          <p:cNvSpPr>
            <a:spLocks noChangeShapeType="1"/>
          </p:cNvSpPr>
          <p:nvPr/>
        </p:nvSpPr>
        <p:spPr bwMode="auto">
          <a:xfrm>
            <a:off x="4932363" y="4059238"/>
            <a:ext cx="2119312" cy="179387"/>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4183">
                                            <p:txEl>
                                              <p:pRg st="6" end="6"/>
                                            </p:txEl>
                                          </p:spTgt>
                                        </p:tgtEl>
                                        <p:attrNameLst>
                                          <p:attrName>style.visibility</p:attrName>
                                        </p:attrNameLst>
                                      </p:cBhvr>
                                      <p:to>
                                        <p:strVal val="visible"/>
                                      </p:to>
                                    </p:set>
                                    <p:animEffect transition="in" filter="dissolve">
                                      <p:cBhvr>
                                        <p:cTn id="7" dur="500"/>
                                        <p:tgtEl>
                                          <p:spTgt spid="107418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74183">
                                            <p:txEl>
                                              <p:pRg st="7" end="7"/>
                                            </p:txEl>
                                          </p:spTgt>
                                        </p:tgtEl>
                                        <p:attrNameLst>
                                          <p:attrName>style.visibility</p:attrName>
                                        </p:attrNameLst>
                                      </p:cBhvr>
                                      <p:to>
                                        <p:strVal val="visible"/>
                                      </p:to>
                                    </p:set>
                                    <p:animEffect transition="in" filter="dissolve">
                                      <p:cBhvr>
                                        <p:cTn id="10" dur="500"/>
                                        <p:tgtEl>
                                          <p:spTgt spid="1074183">
                                            <p:txEl>
                                              <p:pRg st="7" end="7"/>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1074183">
                                            <p:txEl>
                                              <p:pRg st="8" end="8"/>
                                            </p:txEl>
                                          </p:spTgt>
                                        </p:tgtEl>
                                        <p:attrNameLst>
                                          <p:attrName>style.visibility</p:attrName>
                                        </p:attrNameLst>
                                      </p:cBhvr>
                                      <p:to>
                                        <p:strVal val="visible"/>
                                      </p:to>
                                    </p:set>
                                    <p:animEffect transition="in" filter="blinds(horizontal)">
                                      <p:cBhvr>
                                        <p:cTn id="14" dur="500"/>
                                        <p:tgtEl>
                                          <p:spTgt spid="1074183">
                                            <p:txEl>
                                              <p:pRg st="8" end="8"/>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par>
                                <p:cTn id="19" presetID="9"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par>
                                <p:cTn id="22" presetID="9"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0238" y="793750"/>
            <a:ext cx="829945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5"/>
          <p:cNvSpPr txBox="1">
            <a:spLocks noChangeArrowheads="1"/>
          </p:cNvSpPr>
          <p:nvPr/>
        </p:nvSpPr>
        <p:spPr bwMode="auto">
          <a:xfrm>
            <a:off x="34925" y="631825"/>
            <a:ext cx="2565400" cy="218598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marL="268605" indent="-26860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buClr>
                <a:schemeClr val="tx2"/>
              </a:buClr>
              <a:buFont typeface="Wingdings" panose="05000000000000000000" pitchFamily="2" charset="2"/>
              <a:buChar char="Ø"/>
            </a:pPr>
            <a:r>
              <a:rPr lang="zh-CN" altLang="en-US" sz="2000" b="1">
                <a:solidFill>
                  <a:srgbClr val="0000FF"/>
                </a:solidFill>
                <a:latin typeface="Times New Roman" panose="02020603050405020304" pitchFamily="18" charset="0"/>
                <a:ea typeface="华文新魏" panose="02010800040101010101" pitchFamily="2" charset="-122"/>
              </a:rPr>
              <a:t>每条指令用一个微程序实现</a:t>
            </a:r>
            <a:endParaRPr lang="en-US" altLang="zh-CN" sz="2000" b="1">
              <a:solidFill>
                <a:srgbClr val="0000FF"/>
              </a:solidFill>
              <a:latin typeface="Times New Roman" panose="02020603050405020304" pitchFamily="18" charset="0"/>
              <a:ea typeface="华文新魏" panose="02010800040101010101" pitchFamily="2" charset="-122"/>
            </a:endParaRPr>
          </a:p>
          <a:p>
            <a:pPr>
              <a:lnSpc>
                <a:spcPct val="85000"/>
              </a:lnSpc>
              <a:buClr>
                <a:schemeClr val="tx2"/>
              </a:buClr>
              <a:buFont typeface="Wingdings" panose="05000000000000000000" pitchFamily="2" charset="2"/>
              <a:buChar char="Ø"/>
            </a:pPr>
            <a:r>
              <a:rPr lang="zh-CN" altLang="en-US" sz="2000" b="1">
                <a:solidFill>
                  <a:srgbClr val="0000FF"/>
                </a:solidFill>
                <a:latin typeface="Times New Roman" panose="02020603050405020304" pitchFamily="18" charset="0"/>
                <a:ea typeface="华文新魏" panose="02010800040101010101" pitchFamily="2" charset="-122"/>
              </a:rPr>
              <a:t>微程序由若干微指令组成，每个状态对应一条微指令</a:t>
            </a:r>
            <a:endParaRPr lang="zh-CN" altLang="en-US" sz="2000" b="1">
              <a:solidFill>
                <a:srgbClr val="0000FF"/>
              </a:solidFill>
              <a:latin typeface="Times New Roman" panose="02020603050405020304" pitchFamily="18" charset="0"/>
              <a:ea typeface="华文新魏" panose="02010800040101010101" pitchFamily="2" charset="-122"/>
            </a:endParaRPr>
          </a:p>
          <a:p>
            <a:pPr>
              <a:lnSpc>
                <a:spcPct val="85000"/>
              </a:lnSpc>
              <a:buClr>
                <a:schemeClr val="tx2"/>
              </a:buClr>
              <a:buFont typeface="Wingdings" panose="05000000000000000000" pitchFamily="2" charset="2"/>
              <a:buChar char="Ø"/>
            </a:pPr>
            <a:r>
              <a:rPr lang="zh-CN" altLang="en-US" sz="2000" b="1">
                <a:solidFill>
                  <a:srgbClr val="0000FF"/>
                </a:solidFill>
                <a:latin typeface="Times New Roman" panose="02020603050405020304" pitchFamily="18" charset="0"/>
                <a:ea typeface="华文新魏" panose="02010800040101010101" pitchFamily="2" charset="-122"/>
              </a:rPr>
              <a:t>取指令用专门的微程序实现，称之为</a:t>
            </a:r>
            <a:r>
              <a:rPr lang="zh-CN" altLang="en-US" sz="2000" b="1">
                <a:solidFill>
                  <a:srgbClr val="FF0000"/>
                </a:solidFill>
                <a:latin typeface="Times New Roman" panose="02020603050405020304" pitchFamily="18" charset="0"/>
                <a:ea typeface="华文新魏" panose="02010800040101010101" pitchFamily="2" charset="-122"/>
              </a:rPr>
              <a:t>取指微程序</a:t>
            </a:r>
            <a:endParaRPr lang="zh-CN" altLang="en-US" sz="2000" b="1">
              <a:solidFill>
                <a:srgbClr val="FF0000"/>
              </a:solidFill>
              <a:latin typeface="Times New Roman" panose="02020603050405020304" pitchFamily="18" charset="0"/>
              <a:ea typeface="华文新魏" panose="02010800040101010101" pitchFamily="2" charset="-122"/>
            </a:endParaRPr>
          </a:p>
        </p:txBody>
      </p:sp>
      <p:sp>
        <p:nvSpPr>
          <p:cNvPr id="22531" name="Text Box 3"/>
          <p:cNvSpPr txBox="1">
            <a:spLocks noChangeArrowheads="1"/>
          </p:cNvSpPr>
          <p:nvPr/>
        </p:nvSpPr>
        <p:spPr bwMode="auto">
          <a:xfrm>
            <a:off x="276225" y="2133600"/>
            <a:ext cx="1582738" cy="336550"/>
          </a:xfrm>
          <a:prstGeom prst="rect">
            <a:avLst/>
          </a:prstGeom>
          <a:noFill/>
          <a:ln w="50800">
            <a:noFill/>
            <a:miter lim="800000"/>
          </a:ln>
        </p:spPr>
        <p:txBody>
          <a:bodyPr>
            <a:spAutoFit/>
          </a:bodyPr>
          <a:lstStyle/>
          <a:p>
            <a:pPr>
              <a:spcBef>
                <a:spcPct val="50000"/>
              </a:spcBef>
              <a:defRPr/>
            </a:pPr>
            <a:endParaRPr lang="zh-CN" altLang="en-US" sz="1600" b="1">
              <a:latin typeface="+mn-lt"/>
              <a:ea typeface="+mn-ea"/>
            </a:endParaRPr>
          </a:p>
        </p:txBody>
      </p:sp>
      <p:sp>
        <p:nvSpPr>
          <p:cNvPr id="37893" name="Rectangle 4"/>
          <p:cNvSpPr>
            <a:spLocks noChangeArrowheads="1"/>
          </p:cNvSpPr>
          <p:nvPr/>
        </p:nvSpPr>
        <p:spPr bwMode="auto">
          <a:xfrm>
            <a:off x="857250" y="157163"/>
            <a:ext cx="722788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173355" indent="-17335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7000"/>
              </a:lnSpc>
              <a:buFont typeface="Wingdings" panose="05000000000000000000" pitchFamily="2" charset="2"/>
              <a:buChar char="Ø"/>
            </a:pPr>
            <a:r>
              <a:rPr lang="zh-CN" altLang="en-US" sz="2400" b="1">
                <a:solidFill>
                  <a:srgbClr val="A50021"/>
                </a:solidFill>
                <a:ea typeface="微软雅黑" panose="020B0503020204020204" pitchFamily="34" charset="-122"/>
              </a:rPr>
              <a:t>有限状态机和微程序的对应关系</a:t>
            </a:r>
            <a:endParaRPr lang="en-US" altLang="zh-CN" sz="2400" b="1">
              <a:solidFill>
                <a:srgbClr val="A50021"/>
              </a:solidFill>
              <a:ea typeface="微软雅黑" panose="020B0503020204020204" pitchFamily="34" charset="-122"/>
            </a:endParaRPr>
          </a:p>
        </p:txBody>
      </p:sp>
      <p:sp>
        <p:nvSpPr>
          <p:cNvPr id="1033222" name="Text Box 6"/>
          <p:cNvSpPr txBox="1">
            <a:spLocks noChangeArrowheads="1"/>
          </p:cNvSpPr>
          <p:nvPr/>
        </p:nvSpPr>
        <p:spPr bwMode="auto">
          <a:xfrm>
            <a:off x="34925" y="6234113"/>
            <a:ext cx="91090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b="1" dirty="0">
                <a:solidFill>
                  <a:srgbClr val="FF0000"/>
                </a:solidFill>
                <a:latin typeface="Times New Roman" panose="02020603050405020304" pitchFamily="18" charset="0"/>
                <a:ea typeface="华文新魏" panose="02010800040101010101" pitchFamily="2" charset="-122"/>
              </a:rPr>
              <a:t>问题：上述取指译码微程序包含几条微指令？  </a:t>
            </a:r>
            <a:r>
              <a:rPr lang="en-US" altLang="zh-CN" sz="2200" b="1" dirty="0" err="1">
                <a:solidFill>
                  <a:srgbClr val="FF0000"/>
                </a:solidFill>
                <a:latin typeface="Times New Roman" panose="02020603050405020304" pitchFamily="18" charset="0"/>
                <a:ea typeface="华文新魏" panose="02010800040101010101" pitchFamily="2" charset="-122"/>
              </a:rPr>
              <a:t>lw</a:t>
            </a:r>
            <a:r>
              <a:rPr lang="zh-CN" altLang="en-US" sz="2200" b="1" dirty="0">
                <a:solidFill>
                  <a:srgbClr val="FF0000"/>
                </a:solidFill>
                <a:latin typeface="Times New Roman" panose="02020603050405020304" pitchFamily="18" charset="0"/>
                <a:ea typeface="华文新魏" panose="02010800040101010101" pitchFamily="2" charset="-122"/>
              </a:rPr>
              <a:t>指令还有几条微指令？</a:t>
            </a:r>
            <a:endParaRPr lang="zh-CN" altLang="en-US" sz="2200" b="1" dirty="0">
              <a:solidFill>
                <a:srgbClr val="FF0000"/>
              </a:solidFill>
              <a:latin typeface="Times New Roman" panose="02020603050405020304" pitchFamily="18" charset="0"/>
              <a:ea typeface="华文新魏" panose="02010800040101010101" pitchFamily="2" charset="-122"/>
            </a:endParaRPr>
          </a:p>
        </p:txBody>
      </p:sp>
      <p:sp>
        <p:nvSpPr>
          <p:cNvPr id="1033223" name="Text Box 7"/>
          <p:cNvSpPr txBox="1">
            <a:spLocks noChangeArrowheads="1"/>
          </p:cNvSpPr>
          <p:nvPr/>
        </p:nvSpPr>
        <p:spPr bwMode="auto">
          <a:xfrm>
            <a:off x="3443288" y="5786438"/>
            <a:ext cx="628650" cy="396875"/>
          </a:xfrm>
          <a:prstGeom prst="rect">
            <a:avLst/>
          </a:prstGeom>
          <a:noFill/>
          <a:ln w="50800">
            <a:noFill/>
            <a:miter lim="800000"/>
          </a:ln>
        </p:spPr>
        <p:txBody>
          <a:bodyPr>
            <a:spAutoFit/>
          </a:bodyPr>
          <a:lstStyle/>
          <a:p>
            <a:pPr>
              <a:spcBef>
                <a:spcPct val="50000"/>
              </a:spcBef>
              <a:defRPr/>
            </a:pPr>
            <a:r>
              <a:rPr lang="en-US" altLang="zh-CN" sz="2000" b="1" dirty="0">
                <a:solidFill>
                  <a:srgbClr val="0000CC"/>
                </a:solidFill>
                <a:latin typeface="+mn-lt"/>
                <a:ea typeface="+mn-ea"/>
              </a:rPr>
              <a:t>2</a:t>
            </a:r>
            <a:r>
              <a:rPr lang="zh-CN" altLang="en-US" sz="2000" b="1" dirty="0">
                <a:solidFill>
                  <a:srgbClr val="0000CC"/>
                </a:solidFill>
                <a:latin typeface="+mn-lt"/>
                <a:ea typeface="+mn-ea"/>
              </a:rPr>
              <a:t>条</a:t>
            </a:r>
            <a:endParaRPr lang="zh-CN" altLang="en-US" sz="2000" b="1" dirty="0">
              <a:solidFill>
                <a:srgbClr val="0000CC"/>
              </a:solidFill>
              <a:latin typeface="+mn-lt"/>
              <a:ea typeface="+mn-ea"/>
            </a:endParaRPr>
          </a:p>
        </p:txBody>
      </p:sp>
      <p:sp>
        <p:nvSpPr>
          <p:cNvPr id="1033224" name="Text Box 8"/>
          <p:cNvSpPr txBox="1">
            <a:spLocks noChangeArrowheads="1"/>
          </p:cNvSpPr>
          <p:nvPr/>
        </p:nvSpPr>
        <p:spPr bwMode="auto">
          <a:xfrm>
            <a:off x="6929438" y="5786438"/>
            <a:ext cx="628650" cy="396875"/>
          </a:xfrm>
          <a:prstGeom prst="rect">
            <a:avLst/>
          </a:prstGeom>
          <a:noFill/>
          <a:ln w="50800">
            <a:noFill/>
            <a:miter lim="800000"/>
          </a:ln>
        </p:spPr>
        <p:txBody>
          <a:bodyPr>
            <a:spAutoFit/>
          </a:bodyPr>
          <a:lstStyle/>
          <a:p>
            <a:pPr>
              <a:spcBef>
                <a:spcPct val="50000"/>
              </a:spcBef>
              <a:defRPr/>
            </a:pPr>
            <a:r>
              <a:rPr lang="en-US" altLang="zh-CN" sz="2000" b="1" dirty="0">
                <a:solidFill>
                  <a:srgbClr val="0000CC"/>
                </a:solidFill>
                <a:latin typeface="+mn-lt"/>
                <a:ea typeface="+mn-ea"/>
              </a:rPr>
              <a:t>3</a:t>
            </a:r>
            <a:r>
              <a:rPr lang="zh-CN" altLang="en-US" sz="2000" b="1" dirty="0">
                <a:solidFill>
                  <a:srgbClr val="0000CC"/>
                </a:solidFill>
                <a:latin typeface="+mn-lt"/>
                <a:ea typeface="+mn-ea"/>
              </a:rPr>
              <a:t>条</a:t>
            </a:r>
            <a:endParaRPr lang="zh-CN" altLang="en-US" sz="2000" b="1" dirty="0">
              <a:solidFill>
                <a:srgbClr val="0000CC"/>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3222"/>
                                        </p:tgtEl>
                                        <p:attrNameLst>
                                          <p:attrName>style.visibility</p:attrName>
                                        </p:attrNameLst>
                                      </p:cBhvr>
                                      <p:to>
                                        <p:strVal val="visible"/>
                                      </p:to>
                                    </p:set>
                                    <p:animEffect transition="in" filter="blinds(horizontal)">
                                      <p:cBhvr>
                                        <p:cTn id="7" dur="500"/>
                                        <p:tgtEl>
                                          <p:spTgt spid="10332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33223"/>
                                        </p:tgtEl>
                                        <p:attrNameLst>
                                          <p:attrName>style.visibility</p:attrName>
                                        </p:attrNameLst>
                                      </p:cBhvr>
                                      <p:to>
                                        <p:strVal val="visible"/>
                                      </p:to>
                                    </p:set>
                                    <p:animEffect transition="in" filter="blinds(horizontal)">
                                      <p:cBhvr>
                                        <p:cTn id="12" dur="500"/>
                                        <p:tgtEl>
                                          <p:spTgt spid="10332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33224"/>
                                        </p:tgtEl>
                                        <p:attrNameLst>
                                          <p:attrName>style.visibility</p:attrName>
                                        </p:attrNameLst>
                                      </p:cBhvr>
                                      <p:to>
                                        <p:strVal val="visible"/>
                                      </p:to>
                                    </p:set>
                                    <p:animEffect transition="in" filter="blinds(horizontal)">
                                      <p:cBhvr>
                                        <p:cTn id="17" dur="500"/>
                                        <p:tgtEl>
                                          <p:spTgt spid="103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body" idx="1"/>
          </p:nvPr>
        </p:nvSpPr>
        <p:spPr>
          <a:xfrm>
            <a:off x="785813" y="71438"/>
            <a:ext cx="7070725" cy="311150"/>
          </a:xfrm>
        </p:spPr>
        <p:txBody>
          <a:bodyPr lIns="92075" tIns="46038" rIns="92075" bIns="46038"/>
          <a:lstStyle/>
          <a:p>
            <a:pPr>
              <a:lnSpc>
                <a:spcPct val="80000"/>
              </a:lnSpc>
              <a:spcBef>
                <a:spcPct val="0"/>
              </a:spcBef>
              <a:buFont typeface="Wingdings" panose="05000000000000000000" pitchFamily="2" charset="2"/>
              <a:buChar char="Ø"/>
              <a:defRPr/>
            </a:pPr>
            <a:r>
              <a:rPr lang="en-US" altLang="zh-CN" sz="2000" kern="1200" dirty="0">
                <a:solidFill>
                  <a:srgbClr val="A50021"/>
                </a:solidFill>
                <a:latin typeface="Arial" panose="020B0604020202020204" pitchFamily="34" charset="0"/>
                <a:ea typeface="微软雅黑" panose="020B0503020204020204" pitchFamily="34" charset="-122"/>
              </a:rPr>
              <a:t>Wilkes</a:t>
            </a:r>
            <a:r>
              <a:rPr lang="zh-CN" altLang="zh-CN" sz="2000" kern="1200" dirty="0">
                <a:solidFill>
                  <a:srgbClr val="A50021"/>
                </a:solidFill>
                <a:latin typeface="Arial" panose="020B0604020202020204" pitchFamily="34" charset="0"/>
                <a:ea typeface="微软雅黑" panose="020B0503020204020204" pitchFamily="34" charset="-122"/>
              </a:rPr>
              <a:t>模型</a:t>
            </a:r>
            <a:r>
              <a:rPr lang="zh-CN" altLang="en-US" sz="2000" kern="1200" dirty="0">
                <a:solidFill>
                  <a:srgbClr val="A50021"/>
                </a:solidFill>
                <a:latin typeface="Arial" panose="020B0604020202020204" pitchFamily="34" charset="0"/>
                <a:ea typeface="微软雅黑" panose="020B0503020204020204" pitchFamily="34" charset="-122"/>
              </a:rPr>
              <a:t>及其基本原理</a:t>
            </a:r>
            <a:endParaRPr lang="zh-CN" altLang="en-US" sz="2000" kern="1200" dirty="0">
              <a:solidFill>
                <a:srgbClr val="A50021"/>
              </a:solidFill>
              <a:latin typeface="Arial" panose="020B0604020202020204" pitchFamily="34" charset="0"/>
              <a:ea typeface="微软雅黑" panose="020B0503020204020204" pitchFamily="34" charset="-122"/>
            </a:endParaRPr>
          </a:p>
        </p:txBody>
      </p:sp>
      <p:sp>
        <p:nvSpPr>
          <p:cNvPr id="1158147" name="AutoShape 3"/>
          <p:cNvSpPr>
            <a:spLocks noChangeAspect="1" noChangeArrowheads="1" noTextEdit="1"/>
          </p:cNvSpPr>
          <p:nvPr/>
        </p:nvSpPr>
        <p:spPr bwMode="auto">
          <a:xfrm>
            <a:off x="468313" y="476250"/>
            <a:ext cx="8289925" cy="5856288"/>
          </a:xfrm>
          <a:prstGeom prst="rect">
            <a:avLst/>
          </a:prstGeom>
          <a:solidFill>
            <a:schemeClr val="bg1"/>
          </a:solidFill>
          <a:ln w="9525">
            <a:noFill/>
            <a:miter lim="800000"/>
          </a:ln>
        </p:spPr>
        <p:txBody>
          <a:bodyPr/>
          <a:lstStyle/>
          <a:p>
            <a:pPr eaLnBrk="1" hangingPunct="1">
              <a:defRPr/>
            </a:pPr>
            <a:endParaRPr lang="zh-CN" altLang="en-US" b="1">
              <a:latin typeface="+mn-lt"/>
              <a:ea typeface="+mn-ea"/>
            </a:endParaRPr>
          </a:p>
        </p:txBody>
      </p:sp>
      <p:sp>
        <p:nvSpPr>
          <p:cNvPr id="1158148" name="Rectangle 4"/>
          <p:cNvSpPr>
            <a:spLocks noChangeArrowheads="1"/>
          </p:cNvSpPr>
          <p:nvPr/>
        </p:nvSpPr>
        <p:spPr bwMode="auto">
          <a:xfrm>
            <a:off x="2051050" y="3367088"/>
            <a:ext cx="1657350" cy="1984375"/>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grpSp>
        <p:nvGrpSpPr>
          <p:cNvPr id="28677" name="Group 289"/>
          <p:cNvGrpSpPr/>
          <p:nvPr/>
        </p:nvGrpSpPr>
        <p:grpSpPr bwMode="auto">
          <a:xfrm>
            <a:off x="2700338" y="3514725"/>
            <a:ext cx="442912" cy="1708150"/>
            <a:chOff x="1701" y="2545"/>
            <a:chExt cx="363" cy="1076"/>
          </a:xfrm>
        </p:grpSpPr>
        <p:sp>
          <p:nvSpPr>
            <p:cNvPr id="1158153" name="Rectangle 9"/>
            <p:cNvSpPr>
              <a:spLocks noChangeArrowheads="1"/>
            </p:cNvSpPr>
            <p:nvPr/>
          </p:nvSpPr>
          <p:spPr bwMode="auto">
            <a:xfrm>
              <a:off x="1737" y="3245"/>
              <a:ext cx="208" cy="194"/>
            </a:xfrm>
            <a:prstGeom prst="rect">
              <a:avLst/>
            </a:prstGeom>
            <a:noFill/>
            <a:ln w="9525">
              <a:noFill/>
              <a:miter lim="800000"/>
            </a:ln>
          </p:spPr>
          <p:txBody>
            <a:bodyPr wrap="none" lIns="0" tIns="0" rIns="0" bIns="0">
              <a:spAutoFit/>
            </a:bodyPr>
            <a:lstStyle/>
            <a:p>
              <a:pPr algn="ctr" eaLnBrk="1" hangingPunct="1">
                <a:defRPr/>
              </a:pPr>
              <a:r>
                <a:rPr lang="zh-CN" altLang="en-US" sz="2000" b="1" dirty="0">
                  <a:solidFill>
                    <a:srgbClr val="000000"/>
                  </a:solidFill>
                  <a:latin typeface="+mn-lt"/>
                  <a:ea typeface="+mn-ea"/>
                </a:rPr>
                <a:t>码</a:t>
              </a:r>
              <a:endParaRPr lang="zh-CN" altLang="en-US" sz="2000" b="1" dirty="0">
                <a:latin typeface="+mn-lt"/>
                <a:ea typeface="+mn-ea"/>
              </a:endParaRPr>
            </a:p>
          </p:txBody>
        </p:sp>
        <p:grpSp>
          <p:nvGrpSpPr>
            <p:cNvPr id="28952" name="Group 288"/>
            <p:cNvGrpSpPr/>
            <p:nvPr/>
          </p:nvGrpSpPr>
          <p:grpSpPr bwMode="auto">
            <a:xfrm>
              <a:off x="1701" y="2545"/>
              <a:ext cx="363" cy="1076"/>
              <a:chOff x="1701" y="2545"/>
              <a:chExt cx="363" cy="1076"/>
            </a:xfrm>
          </p:grpSpPr>
          <p:sp>
            <p:nvSpPr>
              <p:cNvPr id="1158150" name="Rectangle 6"/>
              <p:cNvSpPr>
                <a:spLocks noChangeArrowheads="1"/>
              </p:cNvSpPr>
              <p:nvPr/>
            </p:nvSpPr>
            <p:spPr bwMode="auto">
              <a:xfrm>
                <a:off x="1701" y="2545"/>
                <a:ext cx="363" cy="291"/>
              </a:xfrm>
              <a:prstGeom prst="rect">
                <a:avLst/>
              </a:prstGeom>
              <a:noFill/>
              <a:ln w="9525">
                <a:noFill/>
                <a:miter lim="800000"/>
              </a:ln>
            </p:spPr>
            <p:txBody>
              <a:bodyPr lIns="0" tIns="0" rIns="0" bIns="0">
                <a:spAutoFit/>
              </a:bodyPr>
              <a:lstStyle/>
              <a:p>
                <a:pPr algn="ctr" eaLnBrk="1" hangingPunct="1">
                  <a:lnSpc>
                    <a:spcPct val="75000"/>
                  </a:lnSpc>
                  <a:defRPr/>
                </a:pPr>
                <a:r>
                  <a:rPr lang="zh-CN" altLang="en-US" sz="2000" b="1" dirty="0">
                    <a:solidFill>
                      <a:srgbClr val="000000"/>
                    </a:solidFill>
                    <a:latin typeface="+mn-lt"/>
                    <a:ea typeface="+mn-ea"/>
                  </a:rPr>
                  <a:t>微</a:t>
                </a:r>
                <a:endParaRPr lang="zh-CN" altLang="en-US" sz="2000" b="1" dirty="0">
                  <a:solidFill>
                    <a:srgbClr val="000000"/>
                  </a:solidFill>
                  <a:latin typeface="+mn-lt"/>
                  <a:ea typeface="+mn-ea"/>
                </a:endParaRPr>
              </a:p>
              <a:p>
                <a:pPr algn="ctr" eaLnBrk="1" hangingPunct="1">
                  <a:lnSpc>
                    <a:spcPct val="75000"/>
                  </a:lnSpc>
                  <a:defRPr/>
                </a:pPr>
                <a:r>
                  <a:rPr lang="zh-CN" altLang="en-US" sz="2000" b="1" dirty="0">
                    <a:solidFill>
                      <a:srgbClr val="000000"/>
                    </a:solidFill>
                    <a:latin typeface="+mn-lt"/>
                    <a:ea typeface="+mn-ea"/>
                  </a:rPr>
                  <a:t>地</a:t>
                </a:r>
                <a:endParaRPr lang="zh-CN" altLang="en-US" sz="2000" b="1" dirty="0">
                  <a:latin typeface="+mn-lt"/>
                  <a:ea typeface="+mn-ea"/>
                </a:endParaRPr>
              </a:p>
            </p:txBody>
          </p:sp>
          <p:sp>
            <p:nvSpPr>
              <p:cNvPr id="1158151" name="Rectangle 7"/>
              <p:cNvSpPr>
                <a:spLocks noChangeArrowheads="1"/>
              </p:cNvSpPr>
              <p:nvPr/>
            </p:nvSpPr>
            <p:spPr bwMode="auto">
              <a:xfrm>
                <a:off x="1701" y="2852"/>
                <a:ext cx="317" cy="194"/>
              </a:xfrm>
              <a:prstGeom prst="rect">
                <a:avLst/>
              </a:prstGeom>
              <a:noFill/>
              <a:ln w="9525">
                <a:noFill/>
                <a:miter lim="800000"/>
              </a:ln>
            </p:spPr>
            <p:txBody>
              <a:bodyPr lIns="0" tIns="0" rIns="0" bIns="0">
                <a:spAutoFit/>
              </a:bodyPr>
              <a:lstStyle/>
              <a:p>
                <a:pPr algn="ctr" eaLnBrk="1" hangingPunct="1">
                  <a:defRPr/>
                </a:pPr>
                <a:r>
                  <a:rPr lang="zh-CN" altLang="en-US" sz="2000" b="1" dirty="0">
                    <a:solidFill>
                      <a:srgbClr val="000000"/>
                    </a:solidFill>
                    <a:latin typeface="+mn-lt"/>
                    <a:ea typeface="+mn-ea"/>
                  </a:rPr>
                  <a:t>址</a:t>
                </a:r>
                <a:endParaRPr lang="zh-CN" altLang="en-US" sz="2000" b="1" dirty="0">
                  <a:latin typeface="+mn-lt"/>
                  <a:ea typeface="+mn-ea"/>
                </a:endParaRPr>
              </a:p>
            </p:txBody>
          </p:sp>
          <p:sp>
            <p:nvSpPr>
              <p:cNvPr id="1158152" name="Rectangle 8"/>
              <p:cNvSpPr>
                <a:spLocks noChangeArrowheads="1"/>
              </p:cNvSpPr>
              <p:nvPr/>
            </p:nvSpPr>
            <p:spPr bwMode="auto">
              <a:xfrm>
                <a:off x="1737" y="3064"/>
                <a:ext cx="208" cy="194"/>
              </a:xfrm>
              <a:prstGeom prst="rect">
                <a:avLst/>
              </a:prstGeom>
              <a:noFill/>
              <a:ln w="9525">
                <a:noFill/>
                <a:miter lim="800000"/>
              </a:ln>
            </p:spPr>
            <p:txBody>
              <a:bodyPr wrap="none" lIns="0" tIns="0" rIns="0" bIns="0">
                <a:spAutoFit/>
              </a:bodyPr>
              <a:lstStyle/>
              <a:p>
                <a:pPr algn="ctr" eaLnBrk="1" hangingPunct="1">
                  <a:defRPr/>
                </a:pPr>
                <a:r>
                  <a:rPr lang="zh-CN" altLang="en-US" sz="2000" b="1" dirty="0">
                    <a:solidFill>
                      <a:srgbClr val="000000"/>
                    </a:solidFill>
                    <a:latin typeface="+mn-lt"/>
                    <a:ea typeface="+mn-ea"/>
                  </a:rPr>
                  <a:t>译</a:t>
                </a:r>
                <a:endParaRPr lang="zh-CN" altLang="en-US" sz="2000" b="1" dirty="0">
                  <a:latin typeface="+mn-lt"/>
                  <a:ea typeface="+mn-ea"/>
                </a:endParaRPr>
              </a:p>
            </p:txBody>
          </p:sp>
          <p:sp>
            <p:nvSpPr>
              <p:cNvPr id="1158154" name="Rectangle 10"/>
              <p:cNvSpPr>
                <a:spLocks noChangeArrowheads="1"/>
              </p:cNvSpPr>
              <p:nvPr/>
            </p:nvSpPr>
            <p:spPr bwMode="auto">
              <a:xfrm>
                <a:off x="1771" y="3427"/>
                <a:ext cx="122" cy="194"/>
              </a:xfrm>
              <a:prstGeom prst="rect">
                <a:avLst/>
              </a:prstGeom>
              <a:noFill/>
              <a:ln w="9525">
                <a:noFill/>
                <a:miter lim="800000"/>
              </a:ln>
            </p:spPr>
            <p:txBody>
              <a:bodyPr lIns="0" tIns="0" rIns="0" bIns="0">
                <a:spAutoFit/>
              </a:bodyPr>
              <a:lstStyle/>
              <a:p>
                <a:pPr algn="ctr" eaLnBrk="1" hangingPunct="1">
                  <a:defRPr/>
                </a:pPr>
                <a:r>
                  <a:rPr lang="zh-CN" altLang="en-US" sz="2000" b="1" dirty="0">
                    <a:solidFill>
                      <a:srgbClr val="000000"/>
                    </a:solidFill>
                    <a:latin typeface="+mn-lt"/>
                    <a:ea typeface="+mn-ea"/>
                  </a:rPr>
                  <a:t>器</a:t>
                </a:r>
                <a:endParaRPr lang="zh-CN" altLang="en-US" sz="2000" b="1" dirty="0">
                  <a:latin typeface="+mn-lt"/>
                  <a:ea typeface="+mn-ea"/>
                </a:endParaRPr>
              </a:p>
            </p:txBody>
          </p:sp>
        </p:grpSp>
      </p:grpSp>
      <p:sp>
        <p:nvSpPr>
          <p:cNvPr id="1158155" name="Rectangle 11"/>
          <p:cNvSpPr>
            <a:spLocks noChangeArrowheads="1"/>
          </p:cNvSpPr>
          <p:nvPr/>
        </p:nvSpPr>
        <p:spPr bwMode="auto">
          <a:xfrm>
            <a:off x="1476375" y="2687638"/>
            <a:ext cx="2808288" cy="360362"/>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1158156" name="Rectangle 12"/>
          <p:cNvSpPr>
            <a:spLocks noChangeArrowheads="1"/>
          </p:cNvSpPr>
          <p:nvPr/>
        </p:nvSpPr>
        <p:spPr bwMode="auto">
          <a:xfrm>
            <a:off x="1489075" y="2668588"/>
            <a:ext cx="2824163" cy="307975"/>
          </a:xfrm>
          <a:prstGeom prst="rect">
            <a:avLst/>
          </a:prstGeom>
          <a:noFill/>
          <a:ln w="9525">
            <a:noFill/>
            <a:miter lim="800000"/>
          </a:ln>
        </p:spPr>
        <p:txBody>
          <a:bodyPr wrap="none" lIns="0" tIns="0" rIns="0" bIns="0">
            <a:spAutoFit/>
          </a:bodyPr>
          <a:lstStyle/>
          <a:p>
            <a:pPr eaLnBrk="1" hangingPunct="1">
              <a:defRPr/>
            </a:pPr>
            <a:r>
              <a:rPr lang="zh-CN" altLang="en-US" sz="2000" b="1" dirty="0">
                <a:solidFill>
                  <a:srgbClr val="000000"/>
                </a:solidFill>
                <a:latin typeface="+mn-lt"/>
                <a:ea typeface="+mn-ea"/>
              </a:rPr>
              <a:t>微地址寄存器</a:t>
            </a:r>
            <a:r>
              <a:rPr lang="en-US" altLang="zh-CN" sz="2000" b="1" dirty="0">
                <a:latin typeface="+mn-lt"/>
                <a:ea typeface="+mn-ea"/>
              </a:rPr>
              <a:t>Ⅱ</a:t>
            </a:r>
            <a:r>
              <a:rPr lang="en-US" altLang="zh-CN" b="1" dirty="0">
                <a:latin typeface="+mn-lt"/>
                <a:ea typeface="+mn-ea"/>
              </a:rPr>
              <a:t> </a:t>
            </a:r>
            <a:r>
              <a:rPr lang="en-US" altLang="zh-CN" sz="2000" b="1" dirty="0">
                <a:latin typeface="+mn-lt"/>
                <a:ea typeface="+mn-ea"/>
              </a:rPr>
              <a:t>(</a:t>
            </a:r>
            <a:r>
              <a:rPr lang="en-US" altLang="zh-CN" sz="2000" b="1" dirty="0">
                <a:solidFill>
                  <a:srgbClr val="000000"/>
                </a:solidFill>
                <a:latin typeface="+mn-lt"/>
                <a:ea typeface="+mn-ea"/>
              </a:rPr>
              <a:t>CMAR)</a:t>
            </a:r>
            <a:endParaRPr lang="en-US" altLang="zh-CN" sz="2000" b="1" dirty="0">
              <a:solidFill>
                <a:srgbClr val="000000"/>
              </a:solidFill>
              <a:latin typeface="+mn-lt"/>
              <a:ea typeface="+mn-ea"/>
            </a:endParaRPr>
          </a:p>
        </p:txBody>
      </p:sp>
      <p:sp>
        <p:nvSpPr>
          <p:cNvPr id="1158157" name="Rectangle 13"/>
          <p:cNvSpPr>
            <a:spLocks noChangeArrowheads="1"/>
          </p:cNvSpPr>
          <p:nvPr/>
        </p:nvSpPr>
        <p:spPr bwMode="auto">
          <a:xfrm>
            <a:off x="1450975" y="1571625"/>
            <a:ext cx="2976563" cy="395288"/>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1158158" name="Rectangle 14"/>
          <p:cNvSpPr>
            <a:spLocks noChangeArrowheads="1"/>
          </p:cNvSpPr>
          <p:nvPr/>
        </p:nvSpPr>
        <p:spPr bwMode="auto">
          <a:xfrm>
            <a:off x="1455738" y="1565275"/>
            <a:ext cx="2924175" cy="307975"/>
          </a:xfrm>
          <a:prstGeom prst="rect">
            <a:avLst/>
          </a:prstGeom>
          <a:noFill/>
          <a:ln w="9525">
            <a:noFill/>
            <a:miter lim="800000"/>
          </a:ln>
        </p:spPr>
        <p:txBody>
          <a:bodyPr wrap="none" lIns="0" tIns="0" rIns="0" bIns="0">
            <a:spAutoFit/>
          </a:bodyPr>
          <a:lstStyle/>
          <a:p>
            <a:pPr eaLnBrk="1" hangingPunct="1">
              <a:defRPr/>
            </a:pPr>
            <a:r>
              <a:rPr lang="zh-CN" altLang="en-US" sz="2000" b="1" dirty="0">
                <a:solidFill>
                  <a:srgbClr val="000000"/>
                </a:solidFill>
                <a:latin typeface="+mn-lt"/>
                <a:ea typeface="+mn-ea"/>
              </a:rPr>
              <a:t>微地址寄存器</a:t>
            </a:r>
            <a:r>
              <a:rPr lang="en-US" altLang="zh-CN" sz="2000" b="1" dirty="0">
                <a:latin typeface="+mn-lt"/>
                <a:ea typeface="+mn-ea"/>
              </a:rPr>
              <a:t>Ⅰ(</a:t>
            </a:r>
            <a:r>
              <a:rPr lang="en-US" altLang="zh-CN" sz="2000" b="1" dirty="0">
                <a:solidFill>
                  <a:srgbClr val="000000"/>
                </a:solidFill>
                <a:latin typeface="+mn-lt"/>
                <a:ea typeface="+mn-ea"/>
              </a:rPr>
              <a:t>FCMAR)</a:t>
            </a:r>
            <a:endParaRPr lang="en-US" altLang="zh-CN" sz="2000" b="1" dirty="0">
              <a:solidFill>
                <a:srgbClr val="000000"/>
              </a:solidFill>
              <a:latin typeface="+mn-lt"/>
              <a:ea typeface="+mn-ea"/>
            </a:endParaRPr>
          </a:p>
        </p:txBody>
      </p:sp>
      <p:sp>
        <p:nvSpPr>
          <p:cNvPr id="1158161" name="Rectangle 17"/>
          <p:cNvSpPr>
            <a:spLocks noChangeArrowheads="1"/>
          </p:cNvSpPr>
          <p:nvPr/>
        </p:nvSpPr>
        <p:spPr bwMode="auto">
          <a:xfrm>
            <a:off x="1403350" y="666750"/>
            <a:ext cx="257175" cy="276225"/>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IR</a:t>
            </a:r>
            <a:endParaRPr lang="en-US" altLang="zh-CN" b="1">
              <a:latin typeface="+mn-lt"/>
              <a:ea typeface="+mn-ea"/>
            </a:endParaRPr>
          </a:p>
        </p:txBody>
      </p:sp>
      <p:sp>
        <p:nvSpPr>
          <p:cNvPr id="1158162" name="Freeform 18"/>
          <p:cNvSpPr/>
          <p:nvPr/>
        </p:nvSpPr>
        <p:spPr bwMode="auto">
          <a:xfrm>
            <a:off x="2798763" y="2219325"/>
            <a:ext cx="239712" cy="239713"/>
          </a:xfrm>
          <a:custGeom>
            <a:avLst/>
            <a:gdLst/>
            <a:ahLst/>
            <a:cxnLst>
              <a:cxn ang="0">
                <a:pos x="75" y="151"/>
              </a:cxn>
              <a:cxn ang="0">
                <a:pos x="0" y="0"/>
              </a:cxn>
              <a:cxn ang="0">
                <a:pos x="151" y="0"/>
              </a:cxn>
              <a:cxn ang="0">
                <a:pos x="75" y="151"/>
              </a:cxn>
            </a:cxnLst>
            <a:rect l="0" t="0" r="r" b="b"/>
            <a:pathLst>
              <a:path w="151" h="151">
                <a:moveTo>
                  <a:pt x="75" y="151"/>
                </a:moveTo>
                <a:lnTo>
                  <a:pt x="0" y="0"/>
                </a:lnTo>
                <a:lnTo>
                  <a:pt x="151" y="0"/>
                </a:lnTo>
                <a:lnTo>
                  <a:pt x="75" y="151"/>
                </a:lnTo>
                <a:close/>
              </a:path>
            </a:pathLst>
          </a:custGeom>
          <a:noFill/>
          <a:ln w="14288">
            <a:solidFill>
              <a:srgbClr val="000000"/>
            </a:solidFill>
            <a:prstDash val="solid"/>
            <a:round/>
          </a:ln>
        </p:spPr>
        <p:txBody>
          <a:bodyPr/>
          <a:lstStyle/>
          <a:p>
            <a:pPr eaLnBrk="1" hangingPunct="1">
              <a:defRPr/>
            </a:pPr>
            <a:endParaRPr lang="zh-CN" altLang="en-US" b="1">
              <a:latin typeface="+mn-lt"/>
              <a:ea typeface="+mn-ea"/>
            </a:endParaRPr>
          </a:p>
        </p:txBody>
      </p:sp>
      <p:sp>
        <p:nvSpPr>
          <p:cNvPr id="1158163" name="Freeform 19"/>
          <p:cNvSpPr/>
          <p:nvPr/>
        </p:nvSpPr>
        <p:spPr bwMode="auto">
          <a:xfrm>
            <a:off x="2493963" y="1093788"/>
            <a:ext cx="239712" cy="238125"/>
          </a:xfrm>
          <a:custGeom>
            <a:avLst/>
            <a:gdLst/>
            <a:ahLst/>
            <a:cxnLst>
              <a:cxn ang="0">
                <a:pos x="75" y="150"/>
              </a:cxn>
              <a:cxn ang="0">
                <a:pos x="0" y="0"/>
              </a:cxn>
              <a:cxn ang="0">
                <a:pos x="151" y="0"/>
              </a:cxn>
              <a:cxn ang="0">
                <a:pos x="75" y="150"/>
              </a:cxn>
            </a:cxnLst>
            <a:rect l="0" t="0" r="r" b="b"/>
            <a:pathLst>
              <a:path w="151" h="150">
                <a:moveTo>
                  <a:pt x="75" y="150"/>
                </a:moveTo>
                <a:lnTo>
                  <a:pt x="0" y="0"/>
                </a:lnTo>
                <a:lnTo>
                  <a:pt x="151" y="0"/>
                </a:lnTo>
                <a:lnTo>
                  <a:pt x="75" y="150"/>
                </a:lnTo>
                <a:close/>
              </a:path>
            </a:pathLst>
          </a:custGeom>
          <a:noFill/>
          <a:ln w="25400">
            <a:solidFill>
              <a:srgbClr val="000000"/>
            </a:solidFill>
            <a:prstDash val="solid"/>
            <a:round/>
          </a:ln>
        </p:spPr>
        <p:txBody>
          <a:bodyPr/>
          <a:lstStyle/>
          <a:p>
            <a:pPr eaLnBrk="1" hangingPunct="1">
              <a:defRPr/>
            </a:pPr>
            <a:endParaRPr lang="zh-CN" altLang="en-US" b="1">
              <a:latin typeface="+mn-lt"/>
              <a:ea typeface="+mn-ea"/>
            </a:endParaRPr>
          </a:p>
        </p:txBody>
      </p:sp>
      <p:grpSp>
        <p:nvGrpSpPr>
          <p:cNvPr id="28685" name="Group 20"/>
          <p:cNvGrpSpPr/>
          <p:nvPr/>
        </p:nvGrpSpPr>
        <p:grpSpPr bwMode="auto">
          <a:xfrm>
            <a:off x="2857500" y="2447925"/>
            <a:ext cx="104775" cy="239713"/>
            <a:chOff x="2510" y="1899"/>
            <a:chExt cx="66" cy="151"/>
          </a:xfrm>
        </p:grpSpPr>
        <p:sp>
          <p:nvSpPr>
            <p:cNvPr id="1158165" name="Line 21"/>
            <p:cNvSpPr>
              <a:spLocks noChangeShapeType="1"/>
            </p:cNvSpPr>
            <p:nvPr/>
          </p:nvSpPr>
          <p:spPr bwMode="auto">
            <a:xfrm>
              <a:off x="2548" y="1899"/>
              <a:ext cx="1" cy="104"/>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66" name="Freeform 22"/>
            <p:cNvSpPr/>
            <p:nvPr/>
          </p:nvSpPr>
          <p:spPr bwMode="auto">
            <a:xfrm>
              <a:off x="2510" y="1955"/>
              <a:ext cx="66" cy="95"/>
            </a:xfrm>
            <a:custGeom>
              <a:avLst/>
              <a:gdLst/>
              <a:ahLst/>
              <a:cxnLst>
                <a:cxn ang="0">
                  <a:pos x="0" y="0"/>
                </a:cxn>
                <a:cxn ang="0">
                  <a:pos x="38" y="95"/>
                </a:cxn>
                <a:cxn ang="0">
                  <a:pos x="66" y="0"/>
                </a:cxn>
                <a:cxn ang="0">
                  <a:pos x="38" y="29"/>
                </a:cxn>
                <a:cxn ang="0">
                  <a:pos x="0" y="0"/>
                </a:cxn>
              </a:cxnLst>
              <a:rect l="0" t="0" r="r" b="b"/>
              <a:pathLst>
                <a:path w="66" h="95">
                  <a:moveTo>
                    <a:pt x="0" y="0"/>
                  </a:moveTo>
                  <a:lnTo>
                    <a:pt x="38" y="95"/>
                  </a:lnTo>
                  <a:lnTo>
                    <a:pt x="66" y="0"/>
                  </a:lnTo>
                  <a:lnTo>
                    <a:pt x="38" y="29"/>
                  </a:lnTo>
                  <a:lnTo>
                    <a:pt x="0" y="0"/>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686" name="Group 23"/>
          <p:cNvGrpSpPr/>
          <p:nvPr/>
        </p:nvGrpSpPr>
        <p:grpSpPr bwMode="auto">
          <a:xfrm>
            <a:off x="2843213" y="3049588"/>
            <a:ext cx="104775" cy="358775"/>
            <a:chOff x="2510" y="2276"/>
            <a:chExt cx="66" cy="226"/>
          </a:xfrm>
        </p:grpSpPr>
        <p:sp>
          <p:nvSpPr>
            <p:cNvPr id="1158168" name="Line 24"/>
            <p:cNvSpPr>
              <a:spLocks noChangeShapeType="1"/>
            </p:cNvSpPr>
            <p:nvPr/>
          </p:nvSpPr>
          <p:spPr bwMode="auto">
            <a:xfrm>
              <a:off x="2548" y="2276"/>
              <a:ext cx="1" cy="179"/>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169" name="Freeform 25"/>
            <p:cNvSpPr/>
            <p:nvPr/>
          </p:nvSpPr>
          <p:spPr bwMode="auto">
            <a:xfrm>
              <a:off x="2510" y="2408"/>
              <a:ext cx="66" cy="94"/>
            </a:xfrm>
            <a:custGeom>
              <a:avLst/>
              <a:gdLst/>
              <a:ahLst/>
              <a:cxnLst>
                <a:cxn ang="0">
                  <a:pos x="0" y="0"/>
                </a:cxn>
                <a:cxn ang="0">
                  <a:pos x="38" y="94"/>
                </a:cxn>
                <a:cxn ang="0">
                  <a:pos x="66" y="0"/>
                </a:cxn>
                <a:cxn ang="0">
                  <a:pos x="38" y="28"/>
                </a:cxn>
                <a:cxn ang="0">
                  <a:pos x="0" y="0"/>
                </a:cxn>
              </a:cxnLst>
              <a:rect l="0" t="0" r="r" b="b"/>
              <a:pathLst>
                <a:path w="66" h="94">
                  <a:moveTo>
                    <a:pt x="0" y="0"/>
                  </a:moveTo>
                  <a:lnTo>
                    <a:pt x="38" y="94"/>
                  </a:lnTo>
                  <a:lnTo>
                    <a:pt x="66" y="0"/>
                  </a:lnTo>
                  <a:lnTo>
                    <a:pt x="38" y="28"/>
                  </a:lnTo>
                  <a:lnTo>
                    <a:pt x="0" y="0"/>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687" name="Group 26"/>
          <p:cNvGrpSpPr/>
          <p:nvPr/>
        </p:nvGrpSpPr>
        <p:grpSpPr bwMode="auto">
          <a:xfrm>
            <a:off x="2857500" y="1979613"/>
            <a:ext cx="104775" cy="239712"/>
            <a:chOff x="2510" y="1597"/>
            <a:chExt cx="66" cy="151"/>
          </a:xfrm>
        </p:grpSpPr>
        <p:sp>
          <p:nvSpPr>
            <p:cNvPr id="1158171" name="Line 27"/>
            <p:cNvSpPr>
              <a:spLocks noChangeShapeType="1"/>
            </p:cNvSpPr>
            <p:nvPr/>
          </p:nvSpPr>
          <p:spPr bwMode="auto">
            <a:xfrm>
              <a:off x="2548" y="1597"/>
              <a:ext cx="1" cy="104"/>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72" name="Freeform 28"/>
            <p:cNvSpPr/>
            <p:nvPr/>
          </p:nvSpPr>
          <p:spPr bwMode="auto">
            <a:xfrm>
              <a:off x="2510" y="1654"/>
              <a:ext cx="66" cy="94"/>
            </a:xfrm>
            <a:custGeom>
              <a:avLst/>
              <a:gdLst/>
              <a:ahLst/>
              <a:cxnLst>
                <a:cxn ang="0">
                  <a:pos x="0" y="0"/>
                </a:cxn>
                <a:cxn ang="0">
                  <a:pos x="38" y="94"/>
                </a:cxn>
                <a:cxn ang="0">
                  <a:pos x="66" y="0"/>
                </a:cxn>
                <a:cxn ang="0">
                  <a:pos x="38" y="28"/>
                </a:cxn>
                <a:cxn ang="0">
                  <a:pos x="0" y="0"/>
                </a:cxn>
              </a:cxnLst>
              <a:rect l="0" t="0" r="r" b="b"/>
              <a:pathLst>
                <a:path w="66" h="94">
                  <a:moveTo>
                    <a:pt x="0" y="0"/>
                  </a:moveTo>
                  <a:lnTo>
                    <a:pt x="38" y="94"/>
                  </a:lnTo>
                  <a:lnTo>
                    <a:pt x="66" y="0"/>
                  </a:lnTo>
                  <a:lnTo>
                    <a:pt x="38" y="28"/>
                  </a:lnTo>
                  <a:lnTo>
                    <a:pt x="0" y="0"/>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688" name="Group 29"/>
          <p:cNvGrpSpPr/>
          <p:nvPr/>
        </p:nvGrpSpPr>
        <p:grpSpPr bwMode="auto">
          <a:xfrm>
            <a:off x="2555875" y="1331913"/>
            <a:ext cx="104775" cy="239712"/>
            <a:chOff x="2322" y="1220"/>
            <a:chExt cx="66" cy="151"/>
          </a:xfrm>
        </p:grpSpPr>
        <p:sp>
          <p:nvSpPr>
            <p:cNvPr id="1158174" name="Line 30"/>
            <p:cNvSpPr>
              <a:spLocks noChangeShapeType="1"/>
            </p:cNvSpPr>
            <p:nvPr/>
          </p:nvSpPr>
          <p:spPr bwMode="auto">
            <a:xfrm>
              <a:off x="2359" y="1220"/>
              <a:ext cx="1" cy="104"/>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75" name="Freeform 31"/>
            <p:cNvSpPr/>
            <p:nvPr/>
          </p:nvSpPr>
          <p:spPr bwMode="auto">
            <a:xfrm>
              <a:off x="2322" y="1277"/>
              <a:ext cx="66" cy="94"/>
            </a:xfrm>
            <a:custGeom>
              <a:avLst/>
              <a:gdLst/>
              <a:ahLst/>
              <a:cxnLst>
                <a:cxn ang="0">
                  <a:pos x="0" y="0"/>
                </a:cxn>
                <a:cxn ang="0">
                  <a:pos x="37" y="94"/>
                </a:cxn>
                <a:cxn ang="0">
                  <a:pos x="66" y="0"/>
                </a:cxn>
                <a:cxn ang="0">
                  <a:pos x="37" y="28"/>
                </a:cxn>
                <a:cxn ang="0">
                  <a:pos x="0" y="0"/>
                </a:cxn>
              </a:cxnLst>
              <a:rect l="0" t="0" r="r" b="b"/>
              <a:pathLst>
                <a:path w="66" h="94">
                  <a:moveTo>
                    <a:pt x="0" y="0"/>
                  </a:moveTo>
                  <a:lnTo>
                    <a:pt x="37" y="94"/>
                  </a:lnTo>
                  <a:lnTo>
                    <a:pt x="66" y="0"/>
                  </a:lnTo>
                  <a:lnTo>
                    <a:pt x="37" y="28"/>
                  </a:lnTo>
                  <a:lnTo>
                    <a:pt x="0" y="0"/>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689" name="Group 32"/>
          <p:cNvGrpSpPr/>
          <p:nvPr/>
        </p:nvGrpSpPr>
        <p:grpSpPr bwMode="auto">
          <a:xfrm>
            <a:off x="1835150" y="793750"/>
            <a:ext cx="823913" cy="300038"/>
            <a:chOff x="1869" y="881"/>
            <a:chExt cx="519" cy="189"/>
          </a:xfrm>
        </p:grpSpPr>
        <p:sp>
          <p:nvSpPr>
            <p:cNvPr id="1158177" name="Freeform 33"/>
            <p:cNvSpPr/>
            <p:nvPr/>
          </p:nvSpPr>
          <p:spPr bwMode="auto">
            <a:xfrm>
              <a:off x="1869" y="881"/>
              <a:ext cx="490" cy="141"/>
            </a:xfrm>
            <a:custGeom>
              <a:avLst/>
              <a:gdLst/>
              <a:ahLst/>
              <a:cxnLst>
                <a:cxn ang="0">
                  <a:pos x="490" y="141"/>
                </a:cxn>
                <a:cxn ang="0">
                  <a:pos x="490" y="0"/>
                </a:cxn>
                <a:cxn ang="0">
                  <a:pos x="0" y="0"/>
                </a:cxn>
              </a:cxnLst>
              <a:rect l="0" t="0" r="r" b="b"/>
              <a:pathLst>
                <a:path w="490" h="141">
                  <a:moveTo>
                    <a:pt x="490" y="141"/>
                  </a:moveTo>
                  <a:lnTo>
                    <a:pt x="490" y="0"/>
                  </a:lnTo>
                  <a:lnTo>
                    <a:pt x="0" y="0"/>
                  </a:lnTo>
                </a:path>
              </a:pathLst>
            </a:custGeom>
            <a:noFill/>
            <a:ln w="25400">
              <a:solidFill>
                <a:srgbClr val="000000"/>
              </a:solidFill>
              <a:prstDash val="solid"/>
              <a:round/>
            </a:ln>
          </p:spPr>
          <p:txBody>
            <a:bodyPr/>
            <a:lstStyle/>
            <a:p>
              <a:pPr eaLnBrk="1" hangingPunct="1">
                <a:defRPr/>
              </a:pPr>
              <a:endParaRPr lang="zh-CN" altLang="en-US" b="1">
                <a:latin typeface="+mn-lt"/>
                <a:ea typeface="+mn-ea"/>
              </a:endParaRPr>
            </a:p>
          </p:txBody>
        </p:sp>
        <p:sp>
          <p:nvSpPr>
            <p:cNvPr id="1158178" name="Freeform 34"/>
            <p:cNvSpPr/>
            <p:nvPr/>
          </p:nvSpPr>
          <p:spPr bwMode="auto">
            <a:xfrm>
              <a:off x="2322" y="975"/>
              <a:ext cx="66" cy="95"/>
            </a:xfrm>
            <a:custGeom>
              <a:avLst/>
              <a:gdLst/>
              <a:ahLst/>
              <a:cxnLst>
                <a:cxn ang="0">
                  <a:pos x="0" y="0"/>
                </a:cxn>
                <a:cxn ang="0">
                  <a:pos x="37" y="95"/>
                </a:cxn>
                <a:cxn ang="0">
                  <a:pos x="66" y="0"/>
                </a:cxn>
                <a:cxn ang="0">
                  <a:pos x="37" y="29"/>
                </a:cxn>
                <a:cxn ang="0">
                  <a:pos x="0" y="0"/>
                </a:cxn>
              </a:cxnLst>
              <a:rect l="0" t="0" r="r" b="b"/>
              <a:pathLst>
                <a:path w="66" h="95">
                  <a:moveTo>
                    <a:pt x="0" y="0"/>
                  </a:moveTo>
                  <a:lnTo>
                    <a:pt x="37" y="95"/>
                  </a:lnTo>
                  <a:lnTo>
                    <a:pt x="66" y="0"/>
                  </a:lnTo>
                  <a:lnTo>
                    <a:pt x="37" y="29"/>
                  </a:lnTo>
                  <a:lnTo>
                    <a:pt x="0" y="0"/>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690" name="Group 35"/>
          <p:cNvGrpSpPr/>
          <p:nvPr/>
        </p:nvGrpSpPr>
        <p:grpSpPr bwMode="auto">
          <a:xfrm>
            <a:off x="2149475" y="2297113"/>
            <a:ext cx="630238" cy="104775"/>
            <a:chOff x="2246" y="1795"/>
            <a:chExt cx="264" cy="66"/>
          </a:xfrm>
        </p:grpSpPr>
        <p:sp>
          <p:nvSpPr>
            <p:cNvPr id="1158180" name="Line 36"/>
            <p:cNvSpPr>
              <a:spLocks noChangeShapeType="1"/>
            </p:cNvSpPr>
            <p:nvPr/>
          </p:nvSpPr>
          <p:spPr bwMode="auto">
            <a:xfrm>
              <a:off x="2246" y="1823"/>
              <a:ext cx="217" cy="1"/>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181" name="Freeform 37"/>
            <p:cNvSpPr/>
            <p:nvPr/>
          </p:nvSpPr>
          <p:spPr bwMode="auto">
            <a:xfrm>
              <a:off x="2416" y="1795"/>
              <a:ext cx="94" cy="66"/>
            </a:xfrm>
            <a:custGeom>
              <a:avLst/>
              <a:gdLst/>
              <a:ahLst/>
              <a:cxnLst>
                <a:cxn ang="0">
                  <a:pos x="0" y="66"/>
                </a:cxn>
                <a:cxn ang="0">
                  <a:pos x="94" y="28"/>
                </a:cxn>
                <a:cxn ang="0">
                  <a:pos x="0" y="0"/>
                </a:cxn>
                <a:cxn ang="0">
                  <a:pos x="28" y="28"/>
                </a:cxn>
                <a:cxn ang="0">
                  <a:pos x="0" y="66"/>
                </a:cxn>
              </a:cxnLst>
              <a:rect l="0" t="0" r="r" b="b"/>
              <a:pathLst>
                <a:path w="94" h="66">
                  <a:moveTo>
                    <a:pt x="0" y="66"/>
                  </a:moveTo>
                  <a:lnTo>
                    <a:pt x="94" y="28"/>
                  </a:lnTo>
                  <a:lnTo>
                    <a:pt x="0" y="0"/>
                  </a:lnTo>
                  <a:lnTo>
                    <a:pt x="28" y="28"/>
                  </a:lnTo>
                  <a:lnTo>
                    <a:pt x="0" y="66"/>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691" name="Group 38"/>
          <p:cNvGrpSpPr/>
          <p:nvPr/>
        </p:nvGrpSpPr>
        <p:grpSpPr bwMode="auto">
          <a:xfrm>
            <a:off x="2135188" y="1168400"/>
            <a:ext cx="419100" cy="104775"/>
            <a:chOff x="2058" y="1117"/>
            <a:chExt cx="264" cy="66"/>
          </a:xfrm>
        </p:grpSpPr>
        <p:sp>
          <p:nvSpPr>
            <p:cNvPr id="1158183" name="Line 39"/>
            <p:cNvSpPr>
              <a:spLocks noChangeShapeType="1"/>
            </p:cNvSpPr>
            <p:nvPr/>
          </p:nvSpPr>
          <p:spPr bwMode="auto">
            <a:xfrm>
              <a:off x="2058" y="1145"/>
              <a:ext cx="217" cy="1"/>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184" name="Freeform 40"/>
            <p:cNvSpPr/>
            <p:nvPr/>
          </p:nvSpPr>
          <p:spPr bwMode="auto">
            <a:xfrm>
              <a:off x="2227" y="1117"/>
              <a:ext cx="95" cy="66"/>
            </a:xfrm>
            <a:custGeom>
              <a:avLst/>
              <a:gdLst/>
              <a:ahLst/>
              <a:cxnLst>
                <a:cxn ang="0">
                  <a:pos x="0" y="66"/>
                </a:cxn>
                <a:cxn ang="0">
                  <a:pos x="95" y="28"/>
                </a:cxn>
                <a:cxn ang="0">
                  <a:pos x="0" y="0"/>
                </a:cxn>
                <a:cxn ang="0">
                  <a:pos x="29" y="28"/>
                </a:cxn>
                <a:cxn ang="0">
                  <a:pos x="0" y="66"/>
                </a:cxn>
              </a:cxnLst>
              <a:rect l="0" t="0" r="r" b="b"/>
              <a:pathLst>
                <a:path w="95" h="66">
                  <a:moveTo>
                    <a:pt x="0" y="66"/>
                  </a:moveTo>
                  <a:lnTo>
                    <a:pt x="95" y="28"/>
                  </a:lnTo>
                  <a:lnTo>
                    <a:pt x="0" y="0"/>
                  </a:lnTo>
                  <a:lnTo>
                    <a:pt x="29" y="28"/>
                  </a:lnTo>
                  <a:lnTo>
                    <a:pt x="0" y="66"/>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692" name="Group 285"/>
          <p:cNvGrpSpPr/>
          <p:nvPr/>
        </p:nvGrpSpPr>
        <p:grpSpPr bwMode="auto">
          <a:xfrm>
            <a:off x="3708400" y="3486150"/>
            <a:ext cx="4789488" cy="1797050"/>
            <a:chOff x="2750" y="2527"/>
            <a:chExt cx="2603" cy="1132"/>
          </a:xfrm>
        </p:grpSpPr>
        <p:sp>
          <p:nvSpPr>
            <p:cNvPr id="1158185" name="Line 41"/>
            <p:cNvSpPr>
              <a:spLocks noChangeShapeType="1"/>
            </p:cNvSpPr>
            <p:nvPr/>
          </p:nvSpPr>
          <p:spPr bwMode="auto">
            <a:xfrm>
              <a:off x="2750" y="2527"/>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86" name="Line 42"/>
            <p:cNvSpPr>
              <a:spLocks noChangeShapeType="1"/>
            </p:cNvSpPr>
            <p:nvPr/>
          </p:nvSpPr>
          <p:spPr bwMode="auto">
            <a:xfrm>
              <a:off x="2750" y="2678"/>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87" name="Line 43"/>
            <p:cNvSpPr>
              <a:spLocks noChangeShapeType="1"/>
            </p:cNvSpPr>
            <p:nvPr/>
          </p:nvSpPr>
          <p:spPr bwMode="auto">
            <a:xfrm>
              <a:off x="2750" y="2829"/>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88" name="Line 44"/>
            <p:cNvSpPr>
              <a:spLocks noChangeShapeType="1"/>
            </p:cNvSpPr>
            <p:nvPr/>
          </p:nvSpPr>
          <p:spPr bwMode="auto">
            <a:xfrm>
              <a:off x="2750" y="2980"/>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89" name="Line 45"/>
            <p:cNvSpPr>
              <a:spLocks noChangeShapeType="1"/>
            </p:cNvSpPr>
            <p:nvPr/>
          </p:nvSpPr>
          <p:spPr bwMode="auto">
            <a:xfrm>
              <a:off x="2750" y="3357"/>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0" name="Line 46"/>
            <p:cNvSpPr>
              <a:spLocks noChangeShapeType="1"/>
            </p:cNvSpPr>
            <p:nvPr/>
          </p:nvSpPr>
          <p:spPr bwMode="auto">
            <a:xfrm>
              <a:off x="2750" y="3508"/>
              <a:ext cx="1471"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1" name="Line 47"/>
            <p:cNvSpPr>
              <a:spLocks noChangeShapeType="1"/>
            </p:cNvSpPr>
            <p:nvPr/>
          </p:nvSpPr>
          <p:spPr bwMode="auto">
            <a:xfrm>
              <a:off x="2750" y="3658"/>
              <a:ext cx="2603" cy="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grpSp>
      <p:sp>
        <p:nvSpPr>
          <p:cNvPr id="1158192" name="Rectangle 48"/>
          <p:cNvSpPr>
            <a:spLocks noChangeArrowheads="1"/>
          </p:cNvSpPr>
          <p:nvPr/>
        </p:nvSpPr>
        <p:spPr bwMode="auto">
          <a:xfrm>
            <a:off x="5324475" y="4324350"/>
            <a:ext cx="612775" cy="37465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1158193" name="Rectangle 49"/>
          <p:cNvSpPr>
            <a:spLocks noChangeArrowheads="1"/>
          </p:cNvSpPr>
          <p:nvPr/>
        </p:nvSpPr>
        <p:spPr bwMode="auto">
          <a:xfrm>
            <a:off x="5413375" y="4368800"/>
            <a:ext cx="461963" cy="276225"/>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a:t>
            </a:r>
            <a:endParaRPr lang="en-US" altLang="zh-CN" b="1">
              <a:latin typeface="+mn-lt"/>
              <a:ea typeface="+mn-ea"/>
            </a:endParaRPr>
          </a:p>
        </p:txBody>
      </p:sp>
      <p:grpSp>
        <p:nvGrpSpPr>
          <p:cNvPr id="28695" name="Group 50"/>
          <p:cNvGrpSpPr/>
          <p:nvPr/>
        </p:nvGrpSpPr>
        <p:grpSpPr bwMode="auto">
          <a:xfrm>
            <a:off x="4799013" y="2947988"/>
            <a:ext cx="104775" cy="2393950"/>
            <a:chOff x="3123" y="2238"/>
            <a:chExt cx="66" cy="1508"/>
          </a:xfrm>
        </p:grpSpPr>
        <p:sp>
          <p:nvSpPr>
            <p:cNvPr id="1158195" name="Line 51"/>
            <p:cNvSpPr>
              <a:spLocks noChangeShapeType="1"/>
            </p:cNvSpPr>
            <p:nvPr/>
          </p:nvSpPr>
          <p:spPr bwMode="auto">
            <a:xfrm flipV="1">
              <a:off x="3152"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6" name="Freeform 52"/>
            <p:cNvSpPr/>
            <p:nvPr/>
          </p:nvSpPr>
          <p:spPr bwMode="auto">
            <a:xfrm>
              <a:off x="3123"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sp>
        <p:nvSpPr>
          <p:cNvPr id="1158197" name="Line 53"/>
          <p:cNvSpPr>
            <a:spLocks noChangeShapeType="1"/>
          </p:cNvSpPr>
          <p:nvPr/>
        </p:nvSpPr>
        <p:spPr bwMode="auto">
          <a:xfrm>
            <a:off x="4784725" y="3427413"/>
            <a:ext cx="119063"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8" name="Line 54"/>
          <p:cNvSpPr>
            <a:spLocks noChangeShapeType="1"/>
          </p:cNvSpPr>
          <p:nvPr/>
        </p:nvSpPr>
        <p:spPr bwMode="auto">
          <a:xfrm>
            <a:off x="4784725" y="4983163"/>
            <a:ext cx="119063"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199" name="Line 55"/>
          <p:cNvSpPr>
            <a:spLocks noChangeShapeType="1"/>
          </p:cNvSpPr>
          <p:nvPr/>
        </p:nvSpPr>
        <p:spPr bwMode="auto">
          <a:xfrm>
            <a:off x="5024438" y="3667125"/>
            <a:ext cx="119062"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0" name="Line 56"/>
          <p:cNvSpPr>
            <a:spLocks noChangeShapeType="1"/>
          </p:cNvSpPr>
          <p:nvPr/>
        </p:nvSpPr>
        <p:spPr bwMode="auto">
          <a:xfrm>
            <a:off x="5264150" y="3427413"/>
            <a:ext cx="119063"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1" name="Line 57"/>
          <p:cNvSpPr>
            <a:spLocks noChangeShapeType="1"/>
          </p:cNvSpPr>
          <p:nvPr/>
        </p:nvSpPr>
        <p:spPr bwMode="auto">
          <a:xfrm>
            <a:off x="5264150" y="3905250"/>
            <a:ext cx="119063"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2" name="Line 58"/>
          <p:cNvSpPr>
            <a:spLocks noChangeShapeType="1"/>
          </p:cNvSpPr>
          <p:nvPr/>
        </p:nvSpPr>
        <p:spPr bwMode="auto">
          <a:xfrm>
            <a:off x="5264150" y="4743450"/>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3" name="Line 59"/>
          <p:cNvSpPr>
            <a:spLocks noChangeShapeType="1"/>
          </p:cNvSpPr>
          <p:nvPr/>
        </p:nvSpPr>
        <p:spPr bwMode="auto">
          <a:xfrm>
            <a:off x="5862638" y="4743450"/>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4" name="Line 60"/>
          <p:cNvSpPr>
            <a:spLocks noChangeShapeType="1"/>
          </p:cNvSpPr>
          <p:nvPr/>
        </p:nvSpPr>
        <p:spPr bwMode="auto">
          <a:xfrm>
            <a:off x="6102350" y="4983163"/>
            <a:ext cx="119063"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5" name="Line 61"/>
          <p:cNvSpPr>
            <a:spLocks noChangeShapeType="1"/>
          </p:cNvSpPr>
          <p:nvPr/>
        </p:nvSpPr>
        <p:spPr bwMode="auto">
          <a:xfrm>
            <a:off x="5862638" y="5222875"/>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6" name="Line 62"/>
          <p:cNvSpPr>
            <a:spLocks noChangeShapeType="1"/>
          </p:cNvSpPr>
          <p:nvPr/>
        </p:nvSpPr>
        <p:spPr bwMode="auto">
          <a:xfrm>
            <a:off x="5024438" y="4144963"/>
            <a:ext cx="119062"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7" name="Line 63"/>
          <p:cNvSpPr>
            <a:spLocks noChangeShapeType="1"/>
          </p:cNvSpPr>
          <p:nvPr/>
        </p:nvSpPr>
        <p:spPr bwMode="auto">
          <a:xfrm>
            <a:off x="5862638" y="3667125"/>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8" name="Line 64"/>
          <p:cNvSpPr>
            <a:spLocks noChangeShapeType="1"/>
          </p:cNvSpPr>
          <p:nvPr/>
        </p:nvSpPr>
        <p:spPr bwMode="auto">
          <a:xfrm>
            <a:off x="6102350" y="3667125"/>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09" name="Line 65"/>
          <p:cNvSpPr>
            <a:spLocks noChangeShapeType="1"/>
          </p:cNvSpPr>
          <p:nvPr/>
        </p:nvSpPr>
        <p:spPr bwMode="auto">
          <a:xfrm>
            <a:off x="6700838" y="4922838"/>
            <a:ext cx="1797050" cy="1587"/>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0" name="Line 66"/>
          <p:cNvSpPr>
            <a:spLocks noChangeShapeType="1"/>
          </p:cNvSpPr>
          <p:nvPr/>
        </p:nvSpPr>
        <p:spPr bwMode="auto">
          <a:xfrm>
            <a:off x="6700838" y="5162550"/>
            <a:ext cx="1797050" cy="1588"/>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1" name="Rectangle 67"/>
          <p:cNvSpPr>
            <a:spLocks noChangeArrowheads="1"/>
          </p:cNvSpPr>
          <p:nvPr/>
        </p:nvSpPr>
        <p:spPr bwMode="auto">
          <a:xfrm>
            <a:off x="7419975" y="4324350"/>
            <a:ext cx="614363" cy="37465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1158212" name="Rectangle 68"/>
          <p:cNvSpPr>
            <a:spLocks noChangeArrowheads="1"/>
          </p:cNvSpPr>
          <p:nvPr/>
        </p:nvSpPr>
        <p:spPr bwMode="auto">
          <a:xfrm>
            <a:off x="7510463" y="4368800"/>
            <a:ext cx="461962" cy="276225"/>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a:t>
            </a:r>
            <a:endParaRPr lang="en-US" altLang="zh-CN" b="1">
              <a:latin typeface="+mn-lt"/>
              <a:ea typeface="+mn-ea"/>
            </a:endParaRPr>
          </a:p>
        </p:txBody>
      </p:sp>
      <p:sp>
        <p:nvSpPr>
          <p:cNvPr id="1158213" name="Line 69"/>
          <p:cNvSpPr>
            <a:spLocks noChangeShapeType="1"/>
          </p:cNvSpPr>
          <p:nvPr/>
        </p:nvSpPr>
        <p:spPr bwMode="auto">
          <a:xfrm>
            <a:off x="7959725" y="3905250"/>
            <a:ext cx="119063"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4" name="Line 70"/>
          <p:cNvSpPr>
            <a:spLocks noChangeShapeType="1"/>
          </p:cNvSpPr>
          <p:nvPr/>
        </p:nvSpPr>
        <p:spPr bwMode="auto">
          <a:xfrm>
            <a:off x="7359650" y="5102225"/>
            <a:ext cx="120650"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5" name="Line 71"/>
          <p:cNvSpPr>
            <a:spLocks noChangeShapeType="1"/>
          </p:cNvSpPr>
          <p:nvPr/>
        </p:nvSpPr>
        <p:spPr bwMode="auto">
          <a:xfrm>
            <a:off x="7119938" y="5222875"/>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6" name="Line 72"/>
          <p:cNvSpPr>
            <a:spLocks noChangeShapeType="1"/>
          </p:cNvSpPr>
          <p:nvPr/>
        </p:nvSpPr>
        <p:spPr bwMode="auto">
          <a:xfrm>
            <a:off x="8197850" y="3427413"/>
            <a:ext cx="120650" cy="119062"/>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7" name="Line 73"/>
          <p:cNvSpPr>
            <a:spLocks noChangeShapeType="1"/>
          </p:cNvSpPr>
          <p:nvPr/>
        </p:nvSpPr>
        <p:spPr bwMode="auto">
          <a:xfrm>
            <a:off x="7959725" y="5222875"/>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8" name="Line 74"/>
          <p:cNvSpPr>
            <a:spLocks noChangeShapeType="1"/>
          </p:cNvSpPr>
          <p:nvPr/>
        </p:nvSpPr>
        <p:spPr bwMode="auto">
          <a:xfrm>
            <a:off x="7359650" y="4743450"/>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19" name="Line 75"/>
          <p:cNvSpPr>
            <a:spLocks noChangeShapeType="1"/>
          </p:cNvSpPr>
          <p:nvPr/>
        </p:nvSpPr>
        <p:spPr bwMode="auto">
          <a:xfrm>
            <a:off x="7959725" y="4743450"/>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0" name="Line 76"/>
          <p:cNvSpPr>
            <a:spLocks noChangeShapeType="1"/>
          </p:cNvSpPr>
          <p:nvPr/>
        </p:nvSpPr>
        <p:spPr bwMode="auto">
          <a:xfrm>
            <a:off x="7359650" y="4862513"/>
            <a:ext cx="120650"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1" name="Line 77"/>
          <p:cNvSpPr>
            <a:spLocks noChangeShapeType="1"/>
          </p:cNvSpPr>
          <p:nvPr/>
        </p:nvSpPr>
        <p:spPr bwMode="auto">
          <a:xfrm>
            <a:off x="7959725" y="4862513"/>
            <a:ext cx="119063"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2" name="Line 78"/>
          <p:cNvSpPr>
            <a:spLocks noChangeShapeType="1"/>
          </p:cNvSpPr>
          <p:nvPr/>
        </p:nvSpPr>
        <p:spPr bwMode="auto">
          <a:xfrm>
            <a:off x="8197850" y="4862513"/>
            <a:ext cx="120650"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3" name="Line 79"/>
          <p:cNvSpPr>
            <a:spLocks noChangeShapeType="1"/>
          </p:cNvSpPr>
          <p:nvPr/>
        </p:nvSpPr>
        <p:spPr bwMode="auto">
          <a:xfrm>
            <a:off x="7959725" y="3667125"/>
            <a:ext cx="119063"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4" name="Line 80"/>
          <p:cNvSpPr>
            <a:spLocks noChangeShapeType="1"/>
          </p:cNvSpPr>
          <p:nvPr/>
        </p:nvSpPr>
        <p:spPr bwMode="auto">
          <a:xfrm>
            <a:off x="8197850" y="3905250"/>
            <a:ext cx="120650"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25" name="Line 81"/>
          <p:cNvSpPr>
            <a:spLocks noChangeShapeType="1"/>
          </p:cNvSpPr>
          <p:nvPr/>
        </p:nvSpPr>
        <p:spPr bwMode="auto">
          <a:xfrm>
            <a:off x="8197850" y="5222875"/>
            <a:ext cx="120650" cy="11906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grpSp>
        <p:nvGrpSpPr>
          <p:cNvPr id="28725" name="Group 82"/>
          <p:cNvGrpSpPr/>
          <p:nvPr/>
        </p:nvGrpSpPr>
        <p:grpSpPr bwMode="auto">
          <a:xfrm>
            <a:off x="3059113" y="854075"/>
            <a:ext cx="4540250" cy="1376363"/>
            <a:chOff x="2699" y="919"/>
            <a:chExt cx="2188" cy="867"/>
          </a:xfrm>
        </p:grpSpPr>
        <p:sp>
          <p:nvSpPr>
            <p:cNvPr id="1158227" name="Freeform 83"/>
            <p:cNvSpPr/>
            <p:nvPr/>
          </p:nvSpPr>
          <p:spPr bwMode="auto">
            <a:xfrm>
              <a:off x="2737" y="919"/>
              <a:ext cx="2150" cy="867"/>
            </a:xfrm>
            <a:custGeom>
              <a:avLst/>
              <a:gdLst/>
              <a:ahLst/>
              <a:cxnLst>
                <a:cxn ang="0">
                  <a:pos x="0" y="414"/>
                </a:cxn>
                <a:cxn ang="0">
                  <a:pos x="0" y="0"/>
                </a:cxn>
                <a:cxn ang="0">
                  <a:pos x="2150" y="0"/>
                </a:cxn>
                <a:cxn ang="0">
                  <a:pos x="2150" y="867"/>
                </a:cxn>
              </a:cxnLst>
              <a:rect l="0" t="0" r="r" b="b"/>
              <a:pathLst>
                <a:path w="2150" h="867">
                  <a:moveTo>
                    <a:pt x="0" y="414"/>
                  </a:moveTo>
                  <a:lnTo>
                    <a:pt x="0" y="0"/>
                  </a:lnTo>
                  <a:lnTo>
                    <a:pt x="2150" y="0"/>
                  </a:lnTo>
                  <a:lnTo>
                    <a:pt x="2150" y="867"/>
                  </a:lnTo>
                </a:path>
              </a:pathLst>
            </a:custGeom>
            <a:noFill/>
            <a:ln w="25400">
              <a:solidFill>
                <a:srgbClr val="000000"/>
              </a:solidFill>
              <a:prstDash val="solid"/>
              <a:round/>
            </a:ln>
          </p:spPr>
          <p:txBody>
            <a:bodyPr/>
            <a:lstStyle/>
            <a:p>
              <a:pPr eaLnBrk="1" hangingPunct="1">
                <a:defRPr/>
              </a:pPr>
              <a:endParaRPr lang="zh-CN" altLang="en-US" b="1">
                <a:latin typeface="+mn-lt"/>
                <a:ea typeface="+mn-ea"/>
              </a:endParaRPr>
            </a:p>
          </p:txBody>
        </p:sp>
        <p:sp>
          <p:nvSpPr>
            <p:cNvPr id="1158228" name="Freeform 84"/>
            <p:cNvSpPr/>
            <p:nvPr/>
          </p:nvSpPr>
          <p:spPr bwMode="auto">
            <a:xfrm>
              <a:off x="2699" y="1286"/>
              <a:ext cx="66" cy="95"/>
            </a:xfrm>
            <a:custGeom>
              <a:avLst/>
              <a:gdLst/>
              <a:ahLst/>
              <a:cxnLst>
                <a:cxn ang="0">
                  <a:pos x="0" y="0"/>
                </a:cxn>
                <a:cxn ang="0">
                  <a:pos x="38" y="95"/>
                </a:cxn>
                <a:cxn ang="0">
                  <a:pos x="66" y="0"/>
                </a:cxn>
                <a:cxn ang="0">
                  <a:pos x="38" y="29"/>
                </a:cxn>
                <a:cxn ang="0">
                  <a:pos x="0" y="0"/>
                </a:cxn>
              </a:cxnLst>
              <a:rect l="0" t="0" r="r" b="b"/>
              <a:pathLst>
                <a:path w="66" h="95">
                  <a:moveTo>
                    <a:pt x="0" y="0"/>
                  </a:moveTo>
                  <a:lnTo>
                    <a:pt x="38" y="95"/>
                  </a:lnTo>
                  <a:lnTo>
                    <a:pt x="66" y="0"/>
                  </a:lnTo>
                  <a:lnTo>
                    <a:pt x="38" y="29"/>
                  </a:lnTo>
                  <a:lnTo>
                    <a:pt x="0" y="0"/>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sp>
        <p:nvSpPr>
          <p:cNvPr id="1158229" name="Rectangle 85"/>
          <p:cNvSpPr>
            <a:spLocks noChangeArrowheads="1"/>
          </p:cNvSpPr>
          <p:nvPr/>
        </p:nvSpPr>
        <p:spPr bwMode="auto">
          <a:xfrm>
            <a:off x="5983288" y="5581650"/>
            <a:ext cx="1212850" cy="48260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28727" name="Rectangle 86"/>
          <p:cNvSpPr>
            <a:spLocks noChangeArrowheads="1"/>
          </p:cNvSpPr>
          <p:nvPr/>
        </p:nvSpPr>
        <p:spPr bwMode="auto">
          <a:xfrm>
            <a:off x="6127750" y="5634038"/>
            <a:ext cx="1036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ea typeface="华文新魏" panose="02010800040101010101" pitchFamily="2" charset="-122"/>
              </a:rPr>
              <a:t>条件码</a:t>
            </a:r>
            <a:endParaRPr lang="zh-CN" altLang="en-US" b="1">
              <a:latin typeface="Times New Roman" panose="02020603050405020304" pitchFamily="18" charset="0"/>
              <a:ea typeface="华文新魏" panose="02010800040101010101" pitchFamily="2" charset="-122"/>
            </a:endParaRPr>
          </a:p>
        </p:txBody>
      </p:sp>
      <p:sp>
        <p:nvSpPr>
          <p:cNvPr id="1158231" name="Rectangle 87"/>
          <p:cNvSpPr>
            <a:spLocks noChangeArrowheads="1"/>
          </p:cNvSpPr>
          <p:nvPr/>
        </p:nvSpPr>
        <p:spPr bwMode="auto">
          <a:xfrm>
            <a:off x="1284288" y="2152650"/>
            <a:ext cx="1212850" cy="37465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28729" name="Rectangle 88"/>
          <p:cNvSpPr>
            <a:spLocks noChangeArrowheads="1"/>
          </p:cNvSpPr>
          <p:nvPr/>
        </p:nvSpPr>
        <p:spPr bwMode="auto">
          <a:xfrm>
            <a:off x="900113" y="2111375"/>
            <a:ext cx="1325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ea typeface="华文新魏" panose="02010800040101010101" pitchFamily="2" charset="-122"/>
              </a:rPr>
              <a:t>传送控制</a:t>
            </a:r>
            <a:endParaRPr lang="zh-CN" altLang="en-US" b="1">
              <a:latin typeface="Times New Roman" panose="02020603050405020304" pitchFamily="18" charset="0"/>
              <a:ea typeface="华文新魏" panose="02010800040101010101" pitchFamily="2" charset="-122"/>
            </a:endParaRPr>
          </a:p>
        </p:txBody>
      </p:sp>
      <p:grpSp>
        <p:nvGrpSpPr>
          <p:cNvPr id="28730" name="Group 89"/>
          <p:cNvGrpSpPr/>
          <p:nvPr/>
        </p:nvGrpSpPr>
        <p:grpSpPr bwMode="auto">
          <a:xfrm>
            <a:off x="1635125" y="4233863"/>
            <a:ext cx="419100" cy="104775"/>
            <a:chOff x="1982" y="2851"/>
            <a:chExt cx="264" cy="66"/>
          </a:xfrm>
        </p:grpSpPr>
        <p:sp>
          <p:nvSpPr>
            <p:cNvPr id="1158234" name="Line 90"/>
            <p:cNvSpPr>
              <a:spLocks noChangeShapeType="1"/>
            </p:cNvSpPr>
            <p:nvPr/>
          </p:nvSpPr>
          <p:spPr bwMode="auto">
            <a:xfrm>
              <a:off x="1982" y="2879"/>
              <a:ext cx="217" cy="1"/>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235" name="Freeform 91"/>
            <p:cNvSpPr/>
            <p:nvPr/>
          </p:nvSpPr>
          <p:spPr bwMode="auto">
            <a:xfrm>
              <a:off x="2152" y="2851"/>
              <a:ext cx="94" cy="66"/>
            </a:xfrm>
            <a:custGeom>
              <a:avLst/>
              <a:gdLst/>
              <a:ahLst/>
              <a:cxnLst>
                <a:cxn ang="0">
                  <a:pos x="0" y="66"/>
                </a:cxn>
                <a:cxn ang="0">
                  <a:pos x="94" y="28"/>
                </a:cxn>
                <a:cxn ang="0">
                  <a:pos x="0" y="0"/>
                </a:cxn>
                <a:cxn ang="0">
                  <a:pos x="28" y="28"/>
                </a:cxn>
                <a:cxn ang="0">
                  <a:pos x="0" y="66"/>
                </a:cxn>
              </a:cxnLst>
              <a:rect l="0" t="0" r="r" b="b"/>
              <a:pathLst>
                <a:path w="94" h="66">
                  <a:moveTo>
                    <a:pt x="0" y="66"/>
                  </a:moveTo>
                  <a:lnTo>
                    <a:pt x="94" y="28"/>
                  </a:lnTo>
                  <a:lnTo>
                    <a:pt x="0" y="0"/>
                  </a:lnTo>
                  <a:lnTo>
                    <a:pt x="28" y="28"/>
                  </a:lnTo>
                  <a:lnTo>
                    <a:pt x="0" y="66"/>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sp>
        <p:nvSpPr>
          <p:cNvPr id="1158237" name="Rectangle 93"/>
          <p:cNvSpPr>
            <a:spLocks noChangeArrowheads="1"/>
          </p:cNvSpPr>
          <p:nvPr/>
        </p:nvSpPr>
        <p:spPr bwMode="auto">
          <a:xfrm>
            <a:off x="928688" y="4051300"/>
            <a:ext cx="615950" cy="369888"/>
          </a:xfrm>
          <a:prstGeom prst="rect">
            <a:avLst/>
          </a:prstGeom>
          <a:noFill/>
          <a:ln w="9525">
            <a:noFill/>
            <a:miter lim="800000"/>
          </a:ln>
        </p:spPr>
        <p:txBody>
          <a:bodyPr wrap="none" lIns="0" tIns="0" rIns="0" bIns="0">
            <a:spAutoFit/>
          </a:bodyPr>
          <a:lstStyle/>
          <a:p>
            <a:pPr eaLnBrk="1" hangingPunct="1">
              <a:defRPr/>
            </a:pPr>
            <a:r>
              <a:rPr lang="zh-CN" altLang="en-US" sz="2400" b="1" dirty="0">
                <a:solidFill>
                  <a:srgbClr val="0000FF"/>
                </a:solidFill>
                <a:latin typeface="+mn-lt"/>
                <a:ea typeface="+mn-ea"/>
              </a:rPr>
              <a:t>时钟</a:t>
            </a:r>
            <a:endParaRPr lang="zh-CN" altLang="en-US" sz="2400" b="1" dirty="0">
              <a:solidFill>
                <a:srgbClr val="0000FF"/>
              </a:solidFill>
              <a:latin typeface="+mn-lt"/>
              <a:ea typeface="+mn-ea"/>
            </a:endParaRPr>
          </a:p>
        </p:txBody>
      </p:sp>
      <p:sp>
        <p:nvSpPr>
          <p:cNvPr id="1158238" name="Line 94"/>
          <p:cNvSpPr>
            <a:spLocks noChangeShapeType="1"/>
          </p:cNvSpPr>
          <p:nvPr/>
        </p:nvSpPr>
        <p:spPr bwMode="auto">
          <a:xfrm>
            <a:off x="611188" y="5780088"/>
            <a:ext cx="360362" cy="1587"/>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39" name="Line 95"/>
          <p:cNvSpPr>
            <a:spLocks noChangeShapeType="1"/>
          </p:cNvSpPr>
          <p:nvPr/>
        </p:nvSpPr>
        <p:spPr bwMode="auto">
          <a:xfrm>
            <a:off x="792163" y="5540375"/>
            <a:ext cx="1587" cy="479425"/>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40" name="Line 96"/>
          <p:cNvSpPr>
            <a:spLocks noChangeShapeType="1"/>
          </p:cNvSpPr>
          <p:nvPr/>
        </p:nvSpPr>
        <p:spPr bwMode="auto">
          <a:xfrm>
            <a:off x="731838" y="5719763"/>
            <a:ext cx="119062" cy="1206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41" name="Freeform 97"/>
          <p:cNvSpPr/>
          <p:nvPr/>
        </p:nvSpPr>
        <p:spPr bwMode="auto">
          <a:xfrm>
            <a:off x="1150938" y="5719763"/>
            <a:ext cx="419100" cy="179387"/>
          </a:xfrm>
          <a:custGeom>
            <a:avLst/>
            <a:gdLst/>
            <a:ahLst/>
            <a:cxnLst>
              <a:cxn ang="0">
                <a:pos x="198" y="0"/>
              </a:cxn>
              <a:cxn ang="0">
                <a:pos x="198" y="28"/>
              </a:cxn>
              <a:cxn ang="0">
                <a:pos x="0" y="28"/>
              </a:cxn>
              <a:cxn ang="0">
                <a:pos x="0" y="85"/>
              </a:cxn>
              <a:cxn ang="0">
                <a:pos x="198" y="85"/>
              </a:cxn>
              <a:cxn ang="0">
                <a:pos x="198" y="113"/>
              </a:cxn>
              <a:cxn ang="0">
                <a:pos x="264" y="57"/>
              </a:cxn>
              <a:cxn ang="0">
                <a:pos x="198" y="0"/>
              </a:cxn>
            </a:cxnLst>
            <a:rect l="0" t="0" r="r" b="b"/>
            <a:pathLst>
              <a:path w="264" h="113">
                <a:moveTo>
                  <a:pt x="198" y="0"/>
                </a:moveTo>
                <a:lnTo>
                  <a:pt x="198" y="28"/>
                </a:lnTo>
                <a:lnTo>
                  <a:pt x="0" y="28"/>
                </a:lnTo>
                <a:lnTo>
                  <a:pt x="0" y="85"/>
                </a:lnTo>
                <a:lnTo>
                  <a:pt x="198" y="85"/>
                </a:lnTo>
                <a:lnTo>
                  <a:pt x="198" y="113"/>
                </a:lnTo>
                <a:lnTo>
                  <a:pt x="264" y="57"/>
                </a:lnTo>
                <a:lnTo>
                  <a:pt x="198" y="0"/>
                </a:lnTo>
                <a:close/>
              </a:path>
            </a:pathLst>
          </a:custGeom>
          <a:solidFill>
            <a:schemeClr val="tx1"/>
          </a:solidFill>
          <a:ln w="14288">
            <a:solidFill>
              <a:srgbClr val="000000"/>
            </a:solidFill>
            <a:prstDash val="solid"/>
            <a:round/>
          </a:ln>
        </p:spPr>
        <p:txBody>
          <a:bodyPr/>
          <a:lstStyle/>
          <a:p>
            <a:pPr eaLnBrk="1" hangingPunct="1">
              <a:defRPr/>
            </a:pPr>
            <a:endParaRPr lang="zh-CN" altLang="en-US" b="1">
              <a:latin typeface="+mn-lt"/>
              <a:ea typeface="+mn-ea"/>
            </a:endParaRPr>
          </a:p>
        </p:txBody>
      </p:sp>
      <p:sp>
        <p:nvSpPr>
          <p:cNvPr id="1158242" name="Line 98"/>
          <p:cNvSpPr>
            <a:spLocks noChangeShapeType="1"/>
          </p:cNvSpPr>
          <p:nvPr/>
        </p:nvSpPr>
        <p:spPr bwMode="auto">
          <a:xfrm>
            <a:off x="2555875" y="5424488"/>
            <a:ext cx="0" cy="908050"/>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43" name="Line 99"/>
          <p:cNvSpPr>
            <a:spLocks noChangeShapeType="1"/>
          </p:cNvSpPr>
          <p:nvPr/>
        </p:nvSpPr>
        <p:spPr bwMode="auto">
          <a:xfrm>
            <a:off x="1749425" y="5540375"/>
            <a:ext cx="1138238" cy="1588"/>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grpSp>
        <p:nvGrpSpPr>
          <p:cNvPr id="28738" name="Group 100"/>
          <p:cNvGrpSpPr/>
          <p:nvPr/>
        </p:nvGrpSpPr>
        <p:grpSpPr bwMode="auto">
          <a:xfrm>
            <a:off x="1944688" y="5495925"/>
            <a:ext cx="404812" cy="403225"/>
            <a:chOff x="1539" y="3454"/>
            <a:chExt cx="255" cy="254"/>
          </a:xfrm>
        </p:grpSpPr>
        <p:sp>
          <p:nvSpPr>
            <p:cNvPr id="1158245" name="Line 101"/>
            <p:cNvSpPr>
              <a:spLocks noChangeShapeType="1"/>
            </p:cNvSpPr>
            <p:nvPr/>
          </p:nvSpPr>
          <p:spPr bwMode="auto">
            <a:xfrm>
              <a:off x="1567" y="3482"/>
              <a:ext cx="142" cy="14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46" name="Oval 102"/>
            <p:cNvSpPr>
              <a:spLocks noChangeArrowheads="1"/>
            </p:cNvSpPr>
            <p:nvPr/>
          </p:nvSpPr>
          <p:spPr bwMode="auto">
            <a:xfrm>
              <a:off x="1539" y="3454"/>
              <a:ext cx="66" cy="66"/>
            </a:xfrm>
            <a:prstGeom prst="ellipse">
              <a:avLst/>
            </a:prstGeom>
            <a:solidFill>
              <a:srgbClr val="000000"/>
            </a:solidFill>
            <a:ln w="9525">
              <a:noFill/>
              <a:round/>
            </a:ln>
          </p:spPr>
          <p:txBody>
            <a:bodyPr/>
            <a:lstStyle/>
            <a:p>
              <a:pPr eaLnBrk="1" hangingPunct="1">
                <a:defRPr/>
              </a:pPr>
              <a:endParaRPr lang="zh-CN" altLang="en-US" b="1">
                <a:latin typeface="+mn-lt"/>
                <a:ea typeface="+mn-ea"/>
              </a:endParaRPr>
            </a:p>
          </p:txBody>
        </p:sp>
        <p:sp>
          <p:nvSpPr>
            <p:cNvPr id="1158247" name="Freeform 103"/>
            <p:cNvSpPr/>
            <p:nvPr/>
          </p:nvSpPr>
          <p:spPr bwMode="auto">
            <a:xfrm>
              <a:off x="1643" y="3558"/>
              <a:ext cx="151" cy="150"/>
            </a:xfrm>
            <a:custGeom>
              <a:avLst/>
              <a:gdLst/>
              <a:ahLst/>
              <a:cxnLst>
                <a:cxn ang="0">
                  <a:pos x="0" y="103"/>
                </a:cxn>
                <a:cxn ang="0">
                  <a:pos x="151" y="150"/>
                </a:cxn>
                <a:cxn ang="0">
                  <a:pos x="94" y="0"/>
                </a:cxn>
                <a:cxn ang="0">
                  <a:pos x="0" y="103"/>
                </a:cxn>
              </a:cxnLst>
              <a:rect l="0" t="0" r="r" b="b"/>
              <a:pathLst>
                <a:path w="151" h="150">
                  <a:moveTo>
                    <a:pt x="0" y="103"/>
                  </a:moveTo>
                  <a:lnTo>
                    <a:pt x="151" y="150"/>
                  </a:lnTo>
                  <a:lnTo>
                    <a:pt x="94" y="0"/>
                  </a:lnTo>
                  <a:lnTo>
                    <a:pt x="0" y="10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39" name="Group 104"/>
          <p:cNvGrpSpPr/>
          <p:nvPr/>
        </p:nvGrpSpPr>
        <p:grpSpPr bwMode="auto">
          <a:xfrm>
            <a:off x="2349500" y="5899150"/>
            <a:ext cx="238125" cy="239713"/>
            <a:chOff x="1794" y="3708"/>
            <a:chExt cx="150" cy="151"/>
          </a:xfrm>
        </p:grpSpPr>
        <p:sp>
          <p:nvSpPr>
            <p:cNvPr id="1158249" name="Line 105"/>
            <p:cNvSpPr>
              <a:spLocks noChangeShapeType="1"/>
            </p:cNvSpPr>
            <p:nvPr/>
          </p:nvSpPr>
          <p:spPr bwMode="auto">
            <a:xfrm>
              <a:off x="1794" y="3708"/>
              <a:ext cx="113" cy="113"/>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50" name="Oval 106"/>
            <p:cNvSpPr>
              <a:spLocks noChangeArrowheads="1"/>
            </p:cNvSpPr>
            <p:nvPr/>
          </p:nvSpPr>
          <p:spPr bwMode="auto">
            <a:xfrm>
              <a:off x="1878" y="3793"/>
              <a:ext cx="66" cy="66"/>
            </a:xfrm>
            <a:prstGeom prst="ellipse">
              <a:avLst/>
            </a:prstGeom>
            <a:solidFill>
              <a:srgbClr val="000000"/>
            </a:solidFill>
            <a:ln w="9525">
              <a:noFill/>
              <a:round/>
            </a:ln>
          </p:spPr>
          <p:txBody>
            <a:bodyPr/>
            <a:lstStyle/>
            <a:p>
              <a:pPr eaLnBrk="1" hangingPunct="1">
                <a:defRPr/>
              </a:pPr>
              <a:endParaRPr lang="zh-CN" altLang="en-US" b="1">
                <a:latin typeface="+mn-lt"/>
                <a:ea typeface="+mn-ea"/>
              </a:endParaRPr>
            </a:p>
          </p:txBody>
        </p:sp>
      </p:grpSp>
      <p:sp>
        <p:nvSpPr>
          <p:cNvPr id="1158251" name="Line 107"/>
          <p:cNvSpPr>
            <a:spLocks noChangeShapeType="1"/>
          </p:cNvSpPr>
          <p:nvPr/>
        </p:nvSpPr>
        <p:spPr bwMode="auto">
          <a:xfrm flipH="1">
            <a:off x="2228850" y="5780088"/>
            <a:ext cx="179388" cy="179387"/>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252" name="Rectangle 108"/>
          <p:cNvSpPr>
            <a:spLocks noChangeArrowheads="1"/>
          </p:cNvSpPr>
          <p:nvPr/>
        </p:nvSpPr>
        <p:spPr bwMode="auto">
          <a:xfrm>
            <a:off x="6402388" y="4862513"/>
            <a:ext cx="373062" cy="374650"/>
          </a:xfrm>
          <a:prstGeom prst="rect">
            <a:avLst/>
          </a:prstGeom>
          <a:solidFill>
            <a:srgbClr val="FFFFFF"/>
          </a:solidFill>
          <a:ln w="14288">
            <a:solidFill>
              <a:srgbClr val="000000"/>
            </a:solidFill>
            <a:miter lim="800000"/>
          </a:ln>
        </p:spPr>
        <p:txBody>
          <a:bodyPr/>
          <a:lstStyle/>
          <a:p>
            <a:pPr eaLnBrk="1" hangingPunct="1">
              <a:defRPr/>
            </a:pPr>
            <a:endParaRPr lang="zh-CN" altLang="en-US" b="1">
              <a:latin typeface="+mn-lt"/>
              <a:ea typeface="+mn-ea"/>
            </a:endParaRPr>
          </a:p>
        </p:txBody>
      </p:sp>
      <p:sp>
        <p:nvSpPr>
          <p:cNvPr id="1158253" name="Rectangle 109"/>
          <p:cNvSpPr>
            <a:spLocks noChangeArrowheads="1"/>
          </p:cNvSpPr>
          <p:nvPr/>
        </p:nvSpPr>
        <p:spPr bwMode="auto">
          <a:xfrm>
            <a:off x="6537325" y="4967288"/>
            <a:ext cx="128588" cy="276225"/>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S</a:t>
            </a:r>
            <a:endParaRPr lang="en-US" altLang="zh-CN" b="1">
              <a:latin typeface="+mn-lt"/>
              <a:ea typeface="+mn-ea"/>
            </a:endParaRPr>
          </a:p>
        </p:txBody>
      </p:sp>
      <p:grpSp>
        <p:nvGrpSpPr>
          <p:cNvPr id="28743" name="Group 110"/>
          <p:cNvGrpSpPr/>
          <p:nvPr/>
        </p:nvGrpSpPr>
        <p:grpSpPr bwMode="auto">
          <a:xfrm>
            <a:off x="4665663" y="3248025"/>
            <a:ext cx="3787775" cy="2228850"/>
            <a:chOff x="3039" y="2427"/>
            <a:chExt cx="2386" cy="1404"/>
          </a:xfrm>
        </p:grpSpPr>
        <p:sp>
          <p:nvSpPr>
            <p:cNvPr id="1158255" name="Freeform 111"/>
            <p:cNvSpPr/>
            <p:nvPr/>
          </p:nvSpPr>
          <p:spPr bwMode="auto">
            <a:xfrm>
              <a:off x="3039" y="2427"/>
              <a:ext cx="18" cy="37"/>
            </a:xfrm>
            <a:custGeom>
              <a:avLst/>
              <a:gdLst/>
              <a:ahLst/>
              <a:cxnLst>
                <a:cxn ang="0">
                  <a:pos x="9" y="0"/>
                </a:cxn>
                <a:cxn ang="0">
                  <a:pos x="0" y="0"/>
                </a:cxn>
                <a:cxn ang="0">
                  <a:pos x="0" y="9"/>
                </a:cxn>
                <a:cxn ang="0">
                  <a:pos x="18" y="9"/>
                </a:cxn>
                <a:cxn ang="0">
                  <a:pos x="18" y="0"/>
                </a:cxn>
                <a:cxn ang="0">
                  <a:pos x="0" y="0"/>
                </a:cxn>
                <a:cxn ang="0">
                  <a:pos x="0" y="0"/>
                </a:cxn>
                <a:cxn ang="0">
                  <a:pos x="0" y="0"/>
                </a:cxn>
                <a:cxn ang="0">
                  <a:pos x="0" y="37"/>
                </a:cxn>
                <a:cxn ang="0">
                  <a:pos x="9" y="37"/>
                </a:cxn>
                <a:cxn ang="0">
                  <a:pos x="9" y="0"/>
                </a:cxn>
              </a:cxnLst>
              <a:rect l="0" t="0" r="r" b="b"/>
              <a:pathLst>
                <a:path w="18" h="37">
                  <a:moveTo>
                    <a:pt x="9" y="0"/>
                  </a:moveTo>
                  <a:lnTo>
                    <a:pt x="0" y="0"/>
                  </a:lnTo>
                  <a:lnTo>
                    <a:pt x="0" y="9"/>
                  </a:lnTo>
                  <a:lnTo>
                    <a:pt x="18" y="9"/>
                  </a:lnTo>
                  <a:lnTo>
                    <a:pt x="18" y="0"/>
                  </a:lnTo>
                  <a:lnTo>
                    <a:pt x="0" y="0"/>
                  </a:lnTo>
                  <a:lnTo>
                    <a:pt x="0" y="0"/>
                  </a:lnTo>
                  <a:lnTo>
                    <a:pt x="0" y="0"/>
                  </a:lnTo>
                  <a:lnTo>
                    <a:pt x="0" y="37"/>
                  </a:lnTo>
                  <a:lnTo>
                    <a:pt x="9" y="37"/>
                  </a:lnTo>
                  <a:lnTo>
                    <a:pt x="9" y="0"/>
                  </a:lnTo>
                  <a:close/>
                </a:path>
              </a:pathLst>
            </a:custGeom>
            <a:solidFill>
              <a:srgbClr val="000000"/>
            </a:solidFill>
            <a:ln w="25400" cap="flat">
              <a:solidFill>
                <a:srgbClr val="0000FF"/>
              </a:solidFill>
              <a:prstDash val="dash"/>
              <a:round/>
            </a:ln>
          </p:spPr>
          <p:txBody>
            <a:bodyPr/>
            <a:lstStyle/>
            <a:p>
              <a:pPr eaLnBrk="1" hangingPunct="1">
                <a:defRPr/>
              </a:pPr>
              <a:endParaRPr lang="zh-CN" altLang="en-US" b="1">
                <a:latin typeface="+mn-lt"/>
                <a:ea typeface="+mn-ea"/>
              </a:endParaRPr>
            </a:p>
          </p:txBody>
        </p:sp>
        <p:sp>
          <p:nvSpPr>
            <p:cNvPr id="1158256" name="Rectangle 112"/>
            <p:cNvSpPr>
              <a:spLocks noChangeArrowheads="1"/>
            </p:cNvSpPr>
            <p:nvPr/>
          </p:nvSpPr>
          <p:spPr bwMode="auto">
            <a:xfrm>
              <a:off x="3039" y="2493"/>
              <a:ext cx="9"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57" name="Rectangle 113"/>
            <p:cNvSpPr>
              <a:spLocks noChangeArrowheads="1"/>
            </p:cNvSpPr>
            <p:nvPr/>
          </p:nvSpPr>
          <p:spPr bwMode="auto">
            <a:xfrm>
              <a:off x="3039" y="2559"/>
              <a:ext cx="9"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58" name="Rectangle 114"/>
            <p:cNvSpPr>
              <a:spLocks noChangeArrowheads="1"/>
            </p:cNvSpPr>
            <p:nvPr/>
          </p:nvSpPr>
          <p:spPr bwMode="auto">
            <a:xfrm>
              <a:off x="3039" y="2625"/>
              <a:ext cx="9"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59" name="Rectangle 115"/>
            <p:cNvSpPr>
              <a:spLocks noChangeArrowheads="1"/>
            </p:cNvSpPr>
            <p:nvPr/>
          </p:nvSpPr>
          <p:spPr bwMode="auto">
            <a:xfrm>
              <a:off x="3039" y="2691"/>
              <a:ext cx="9"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0" name="Rectangle 116"/>
            <p:cNvSpPr>
              <a:spLocks noChangeArrowheads="1"/>
            </p:cNvSpPr>
            <p:nvPr/>
          </p:nvSpPr>
          <p:spPr bwMode="auto">
            <a:xfrm>
              <a:off x="3039" y="2756"/>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1" name="Rectangle 117"/>
            <p:cNvSpPr>
              <a:spLocks noChangeArrowheads="1"/>
            </p:cNvSpPr>
            <p:nvPr/>
          </p:nvSpPr>
          <p:spPr bwMode="auto">
            <a:xfrm>
              <a:off x="3039" y="2822"/>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2" name="Rectangle 118"/>
            <p:cNvSpPr>
              <a:spLocks noChangeArrowheads="1"/>
            </p:cNvSpPr>
            <p:nvPr/>
          </p:nvSpPr>
          <p:spPr bwMode="auto">
            <a:xfrm>
              <a:off x="3039" y="2888"/>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3" name="Rectangle 119"/>
            <p:cNvSpPr>
              <a:spLocks noChangeArrowheads="1"/>
            </p:cNvSpPr>
            <p:nvPr/>
          </p:nvSpPr>
          <p:spPr bwMode="auto">
            <a:xfrm>
              <a:off x="3039" y="2954"/>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4" name="Rectangle 120"/>
            <p:cNvSpPr>
              <a:spLocks noChangeArrowheads="1"/>
            </p:cNvSpPr>
            <p:nvPr/>
          </p:nvSpPr>
          <p:spPr bwMode="auto">
            <a:xfrm>
              <a:off x="3039" y="3020"/>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5" name="Rectangle 121"/>
            <p:cNvSpPr>
              <a:spLocks noChangeArrowheads="1"/>
            </p:cNvSpPr>
            <p:nvPr/>
          </p:nvSpPr>
          <p:spPr bwMode="auto">
            <a:xfrm>
              <a:off x="3039" y="3086"/>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6" name="Rectangle 122"/>
            <p:cNvSpPr>
              <a:spLocks noChangeArrowheads="1"/>
            </p:cNvSpPr>
            <p:nvPr/>
          </p:nvSpPr>
          <p:spPr bwMode="auto">
            <a:xfrm>
              <a:off x="3039" y="3152"/>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7" name="Rectangle 123"/>
            <p:cNvSpPr>
              <a:spLocks noChangeArrowheads="1"/>
            </p:cNvSpPr>
            <p:nvPr/>
          </p:nvSpPr>
          <p:spPr bwMode="auto">
            <a:xfrm>
              <a:off x="3039" y="3218"/>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8" name="Rectangle 124"/>
            <p:cNvSpPr>
              <a:spLocks noChangeArrowheads="1"/>
            </p:cNvSpPr>
            <p:nvPr/>
          </p:nvSpPr>
          <p:spPr bwMode="auto">
            <a:xfrm>
              <a:off x="3039" y="3284"/>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69" name="Rectangle 125"/>
            <p:cNvSpPr>
              <a:spLocks noChangeArrowheads="1"/>
            </p:cNvSpPr>
            <p:nvPr/>
          </p:nvSpPr>
          <p:spPr bwMode="auto">
            <a:xfrm>
              <a:off x="3039" y="3350"/>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0" name="Rectangle 126"/>
            <p:cNvSpPr>
              <a:spLocks noChangeArrowheads="1"/>
            </p:cNvSpPr>
            <p:nvPr/>
          </p:nvSpPr>
          <p:spPr bwMode="auto">
            <a:xfrm>
              <a:off x="3039" y="3416"/>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1" name="Rectangle 127"/>
            <p:cNvSpPr>
              <a:spLocks noChangeArrowheads="1"/>
            </p:cNvSpPr>
            <p:nvPr/>
          </p:nvSpPr>
          <p:spPr bwMode="auto">
            <a:xfrm>
              <a:off x="3039" y="3482"/>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2" name="Rectangle 128"/>
            <p:cNvSpPr>
              <a:spLocks noChangeArrowheads="1"/>
            </p:cNvSpPr>
            <p:nvPr/>
          </p:nvSpPr>
          <p:spPr bwMode="auto">
            <a:xfrm>
              <a:off x="3039" y="3548"/>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3" name="Rectangle 129"/>
            <p:cNvSpPr>
              <a:spLocks noChangeArrowheads="1"/>
            </p:cNvSpPr>
            <p:nvPr/>
          </p:nvSpPr>
          <p:spPr bwMode="auto">
            <a:xfrm>
              <a:off x="3039" y="3614"/>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4" name="Rectangle 130"/>
            <p:cNvSpPr>
              <a:spLocks noChangeArrowheads="1"/>
            </p:cNvSpPr>
            <p:nvPr/>
          </p:nvSpPr>
          <p:spPr bwMode="auto">
            <a:xfrm>
              <a:off x="3039" y="3680"/>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5" name="Rectangle 131"/>
            <p:cNvSpPr>
              <a:spLocks noChangeArrowheads="1"/>
            </p:cNvSpPr>
            <p:nvPr/>
          </p:nvSpPr>
          <p:spPr bwMode="auto">
            <a:xfrm>
              <a:off x="3039" y="3746"/>
              <a:ext cx="9"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6" name="Freeform 132"/>
            <p:cNvSpPr/>
            <p:nvPr/>
          </p:nvSpPr>
          <p:spPr bwMode="auto">
            <a:xfrm>
              <a:off x="3039" y="3812"/>
              <a:ext cx="28" cy="19"/>
            </a:xfrm>
            <a:custGeom>
              <a:avLst/>
              <a:gdLst/>
              <a:ahLst/>
              <a:cxnLst>
                <a:cxn ang="0">
                  <a:pos x="9" y="0"/>
                </a:cxn>
                <a:cxn ang="0">
                  <a:pos x="0" y="0"/>
                </a:cxn>
                <a:cxn ang="0">
                  <a:pos x="0" y="9"/>
                </a:cxn>
                <a:cxn ang="0">
                  <a:pos x="0" y="9"/>
                </a:cxn>
                <a:cxn ang="0">
                  <a:pos x="0" y="19"/>
                </a:cxn>
                <a:cxn ang="0">
                  <a:pos x="28" y="19"/>
                </a:cxn>
                <a:cxn ang="0">
                  <a:pos x="28" y="9"/>
                </a:cxn>
                <a:cxn ang="0">
                  <a:pos x="0" y="9"/>
                </a:cxn>
                <a:cxn ang="0">
                  <a:pos x="0" y="9"/>
                </a:cxn>
                <a:cxn ang="0">
                  <a:pos x="9" y="9"/>
                </a:cxn>
                <a:cxn ang="0">
                  <a:pos x="9" y="0"/>
                </a:cxn>
              </a:cxnLst>
              <a:rect l="0" t="0" r="r" b="b"/>
              <a:pathLst>
                <a:path w="28" h="19">
                  <a:moveTo>
                    <a:pt x="9" y="0"/>
                  </a:moveTo>
                  <a:lnTo>
                    <a:pt x="0" y="0"/>
                  </a:lnTo>
                  <a:lnTo>
                    <a:pt x="0" y="9"/>
                  </a:lnTo>
                  <a:lnTo>
                    <a:pt x="0" y="9"/>
                  </a:lnTo>
                  <a:lnTo>
                    <a:pt x="0" y="19"/>
                  </a:lnTo>
                  <a:lnTo>
                    <a:pt x="28" y="19"/>
                  </a:lnTo>
                  <a:lnTo>
                    <a:pt x="28" y="9"/>
                  </a:lnTo>
                  <a:lnTo>
                    <a:pt x="0" y="9"/>
                  </a:lnTo>
                  <a:lnTo>
                    <a:pt x="0" y="9"/>
                  </a:lnTo>
                  <a:lnTo>
                    <a:pt x="9" y="9"/>
                  </a:lnTo>
                  <a:lnTo>
                    <a:pt x="9" y="0"/>
                  </a:lnTo>
                  <a:close/>
                </a:path>
              </a:pathLst>
            </a:custGeom>
            <a:solidFill>
              <a:srgbClr val="000000"/>
            </a:solidFill>
            <a:ln w="25400" cap="flat">
              <a:solidFill>
                <a:srgbClr val="0000FF"/>
              </a:solidFill>
              <a:prstDash val="dash"/>
              <a:round/>
            </a:ln>
          </p:spPr>
          <p:txBody>
            <a:bodyPr/>
            <a:lstStyle/>
            <a:p>
              <a:pPr eaLnBrk="1" hangingPunct="1">
                <a:defRPr/>
              </a:pPr>
              <a:endParaRPr lang="zh-CN" altLang="en-US" b="1">
                <a:latin typeface="+mn-lt"/>
                <a:ea typeface="+mn-ea"/>
              </a:endParaRPr>
            </a:p>
          </p:txBody>
        </p:sp>
        <p:sp>
          <p:nvSpPr>
            <p:cNvPr id="1158277" name="Rectangle 133"/>
            <p:cNvSpPr>
              <a:spLocks noChangeArrowheads="1"/>
            </p:cNvSpPr>
            <p:nvPr/>
          </p:nvSpPr>
          <p:spPr bwMode="auto">
            <a:xfrm>
              <a:off x="3095"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8" name="Rectangle 134"/>
            <p:cNvSpPr>
              <a:spLocks noChangeArrowheads="1"/>
            </p:cNvSpPr>
            <p:nvPr/>
          </p:nvSpPr>
          <p:spPr bwMode="auto">
            <a:xfrm>
              <a:off x="3161"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79" name="Rectangle 135"/>
            <p:cNvSpPr>
              <a:spLocks noChangeArrowheads="1"/>
            </p:cNvSpPr>
            <p:nvPr/>
          </p:nvSpPr>
          <p:spPr bwMode="auto">
            <a:xfrm>
              <a:off x="3227"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0" name="Rectangle 136"/>
            <p:cNvSpPr>
              <a:spLocks noChangeArrowheads="1"/>
            </p:cNvSpPr>
            <p:nvPr/>
          </p:nvSpPr>
          <p:spPr bwMode="auto">
            <a:xfrm>
              <a:off x="3293"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1" name="Rectangle 137"/>
            <p:cNvSpPr>
              <a:spLocks noChangeArrowheads="1"/>
            </p:cNvSpPr>
            <p:nvPr/>
          </p:nvSpPr>
          <p:spPr bwMode="auto">
            <a:xfrm>
              <a:off x="3359"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2" name="Rectangle 138"/>
            <p:cNvSpPr>
              <a:spLocks noChangeArrowheads="1"/>
            </p:cNvSpPr>
            <p:nvPr/>
          </p:nvSpPr>
          <p:spPr bwMode="auto">
            <a:xfrm>
              <a:off x="3425"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3" name="Rectangle 139"/>
            <p:cNvSpPr>
              <a:spLocks noChangeArrowheads="1"/>
            </p:cNvSpPr>
            <p:nvPr/>
          </p:nvSpPr>
          <p:spPr bwMode="auto">
            <a:xfrm>
              <a:off x="3491"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4" name="Rectangle 140"/>
            <p:cNvSpPr>
              <a:spLocks noChangeArrowheads="1"/>
            </p:cNvSpPr>
            <p:nvPr/>
          </p:nvSpPr>
          <p:spPr bwMode="auto">
            <a:xfrm>
              <a:off x="3557"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5" name="Rectangle 141"/>
            <p:cNvSpPr>
              <a:spLocks noChangeArrowheads="1"/>
            </p:cNvSpPr>
            <p:nvPr/>
          </p:nvSpPr>
          <p:spPr bwMode="auto">
            <a:xfrm>
              <a:off x="3623"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6" name="Rectangle 142"/>
            <p:cNvSpPr>
              <a:spLocks noChangeArrowheads="1"/>
            </p:cNvSpPr>
            <p:nvPr/>
          </p:nvSpPr>
          <p:spPr bwMode="auto">
            <a:xfrm>
              <a:off x="3689"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7" name="Rectangle 143"/>
            <p:cNvSpPr>
              <a:spLocks noChangeArrowheads="1"/>
            </p:cNvSpPr>
            <p:nvPr/>
          </p:nvSpPr>
          <p:spPr bwMode="auto">
            <a:xfrm>
              <a:off x="3755"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8" name="Rectangle 144"/>
            <p:cNvSpPr>
              <a:spLocks noChangeArrowheads="1"/>
            </p:cNvSpPr>
            <p:nvPr/>
          </p:nvSpPr>
          <p:spPr bwMode="auto">
            <a:xfrm>
              <a:off x="3821"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89" name="Rectangle 145"/>
            <p:cNvSpPr>
              <a:spLocks noChangeArrowheads="1"/>
            </p:cNvSpPr>
            <p:nvPr/>
          </p:nvSpPr>
          <p:spPr bwMode="auto">
            <a:xfrm>
              <a:off x="3887"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0" name="Rectangle 146"/>
            <p:cNvSpPr>
              <a:spLocks noChangeArrowheads="1"/>
            </p:cNvSpPr>
            <p:nvPr/>
          </p:nvSpPr>
          <p:spPr bwMode="auto">
            <a:xfrm>
              <a:off x="3953"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1" name="Rectangle 147"/>
            <p:cNvSpPr>
              <a:spLocks noChangeArrowheads="1"/>
            </p:cNvSpPr>
            <p:nvPr/>
          </p:nvSpPr>
          <p:spPr bwMode="auto">
            <a:xfrm>
              <a:off x="4019"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2" name="Rectangle 148"/>
            <p:cNvSpPr>
              <a:spLocks noChangeArrowheads="1"/>
            </p:cNvSpPr>
            <p:nvPr/>
          </p:nvSpPr>
          <p:spPr bwMode="auto">
            <a:xfrm>
              <a:off x="4086"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3" name="Rectangle 149"/>
            <p:cNvSpPr>
              <a:spLocks noChangeArrowheads="1"/>
            </p:cNvSpPr>
            <p:nvPr/>
          </p:nvSpPr>
          <p:spPr bwMode="auto">
            <a:xfrm>
              <a:off x="4152"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4" name="Rectangle 150"/>
            <p:cNvSpPr>
              <a:spLocks noChangeArrowheads="1"/>
            </p:cNvSpPr>
            <p:nvPr/>
          </p:nvSpPr>
          <p:spPr bwMode="auto">
            <a:xfrm>
              <a:off x="4218"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5" name="Rectangle 151"/>
            <p:cNvSpPr>
              <a:spLocks noChangeArrowheads="1"/>
            </p:cNvSpPr>
            <p:nvPr/>
          </p:nvSpPr>
          <p:spPr bwMode="auto">
            <a:xfrm>
              <a:off x="4284"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6" name="Rectangle 152"/>
            <p:cNvSpPr>
              <a:spLocks noChangeArrowheads="1"/>
            </p:cNvSpPr>
            <p:nvPr/>
          </p:nvSpPr>
          <p:spPr bwMode="auto">
            <a:xfrm>
              <a:off x="4350"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7" name="Rectangle 153"/>
            <p:cNvSpPr>
              <a:spLocks noChangeArrowheads="1"/>
            </p:cNvSpPr>
            <p:nvPr/>
          </p:nvSpPr>
          <p:spPr bwMode="auto">
            <a:xfrm>
              <a:off x="4416"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8" name="Rectangle 154"/>
            <p:cNvSpPr>
              <a:spLocks noChangeArrowheads="1"/>
            </p:cNvSpPr>
            <p:nvPr/>
          </p:nvSpPr>
          <p:spPr bwMode="auto">
            <a:xfrm>
              <a:off x="4482"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299" name="Rectangle 155"/>
            <p:cNvSpPr>
              <a:spLocks noChangeArrowheads="1"/>
            </p:cNvSpPr>
            <p:nvPr/>
          </p:nvSpPr>
          <p:spPr bwMode="auto">
            <a:xfrm>
              <a:off x="4548"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0" name="Rectangle 156"/>
            <p:cNvSpPr>
              <a:spLocks noChangeArrowheads="1"/>
            </p:cNvSpPr>
            <p:nvPr/>
          </p:nvSpPr>
          <p:spPr bwMode="auto">
            <a:xfrm>
              <a:off x="4614"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1" name="Rectangle 157"/>
            <p:cNvSpPr>
              <a:spLocks noChangeArrowheads="1"/>
            </p:cNvSpPr>
            <p:nvPr/>
          </p:nvSpPr>
          <p:spPr bwMode="auto">
            <a:xfrm>
              <a:off x="4680"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2" name="Rectangle 158"/>
            <p:cNvSpPr>
              <a:spLocks noChangeArrowheads="1"/>
            </p:cNvSpPr>
            <p:nvPr/>
          </p:nvSpPr>
          <p:spPr bwMode="auto">
            <a:xfrm>
              <a:off x="4746"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3" name="Rectangle 159"/>
            <p:cNvSpPr>
              <a:spLocks noChangeArrowheads="1"/>
            </p:cNvSpPr>
            <p:nvPr/>
          </p:nvSpPr>
          <p:spPr bwMode="auto">
            <a:xfrm>
              <a:off x="4812" y="3821"/>
              <a:ext cx="37"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4" name="Rectangle 160"/>
            <p:cNvSpPr>
              <a:spLocks noChangeArrowheads="1"/>
            </p:cNvSpPr>
            <p:nvPr/>
          </p:nvSpPr>
          <p:spPr bwMode="auto">
            <a:xfrm>
              <a:off x="4878"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5" name="Rectangle 161"/>
            <p:cNvSpPr>
              <a:spLocks noChangeArrowheads="1"/>
            </p:cNvSpPr>
            <p:nvPr/>
          </p:nvSpPr>
          <p:spPr bwMode="auto">
            <a:xfrm>
              <a:off x="4944"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6" name="Rectangle 162"/>
            <p:cNvSpPr>
              <a:spLocks noChangeArrowheads="1"/>
            </p:cNvSpPr>
            <p:nvPr/>
          </p:nvSpPr>
          <p:spPr bwMode="auto">
            <a:xfrm>
              <a:off x="5010"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7" name="Rectangle 163"/>
            <p:cNvSpPr>
              <a:spLocks noChangeArrowheads="1"/>
            </p:cNvSpPr>
            <p:nvPr/>
          </p:nvSpPr>
          <p:spPr bwMode="auto">
            <a:xfrm>
              <a:off x="5076"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8" name="Rectangle 164"/>
            <p:cNvSpPr>
              <a:spLocks noChangeArrowheads="1"/>
            </p:cNvSpPr>
            <p:nvPr/>
          </p:nvSpPr>
          <p:spPr bwMode="auto">
            <a:xfrm>
              <a:off x="5142"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09" name="Rectangle 165"/>
            <p:cNvSpPr>
              <a:spLocks noChangeArrowheads="1"/>
            </p:cNvSpPr>
            <p:nvPr/>
          </p:nvSpPr>
          <p:spPr bwMode="auto">
            <a:xfrm>
              <a:off x="5208"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0" name="Rectangle 166"/>
            <p:cNvSpPr>
              <a:spLocks noChangeArrowheads="1"/>
            </p:cNvSpPr>
            <p:nvPr/>
          </p:nvSpPr>
          <p:spPr bwMode="auto">
            <a:xfrm>
              <a:off x="5274"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1" name="Rectangle 167"/>
            <p:cNvSpPr>
              <a:spLocks noChangeArrowheads="1"/>
            </p:cNvSpPr>
            <p:nvPr/>
          </p:nvSpPr>
          <p:spPr bwMode="auto">
            <a:xfrm>
              <a:off x="5340" y="3821"/>
              <a:ext cx="38" cy="10"/>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2" name="Freeform 168"/>
            <p:cNvSpPr/>
            <p:nvPr/>
          </p:nvSpPr>
          <p:spPr bwMode="auto">
            <a:xfrm>
              <a:off x="5406" y="3793"/>
              <a:ext cx="19" cy="38"/>
            </a:xfrm>
            <a:custGeom>
              <a:avLst/>
              <a:gdLst/>
              <a:ahLst/>
              <a:cxnLst>
                <a:cxn ang="0">
                  <a:pos x="0" y="28"/>
                </a:cxn>
                <a:cxn ang="0">
                  <a:pos x="0" y="38"/>
                </a:cxn>
                <a:cxn ang="0">
                  <a:pos x="9" y="38"/>
                </a:cxn>
                <a:cxn ang="0">
                  <a:pos x="9" y="38"/>
                </a:cxn>
                <a:cxn ang="0">
                  <a:pos x="19" y="28"/>
                </a:cxn>
                <a:cxn ang="0">
                  <a:pos x="19" y="0"/>
                </a:cxn>
                <a:cxn ang="0">
                  <a:pos x="9" y="0"/>
                </a:cxn>
                <a:cxn ang="0">
                  <a:pos x="9" y="28"/>
                </a:cxn>
                <a:cxn ang="0">
                  <a:pos x="9" y="28"/>
                </a:cxn>
                <a:cxn ang="0">
                  <a:pos x="9" y="28"/>
                </a:cxn>
                <a:cxn ang="0">
                  <a:pos x="0" y="28"/>
                </a:cxn>
              </a:cxnLst>
              <a:rect l="0" t="0" r="r" b="b"/>
              <a:pathLst>
                <a:path w="19" h="38">
                  <a:moveTo>
                    <a:pt x="0" y="28"/>
                  </a:moveTo>
                  <a:lnTo>
                    <a:pt x="0" y="38"/>
                  </a:lnTo>
                  <a:lnTo>
                    <a:pt x="9" y="38"/>
                  </a:lnTo>
                  <a:lnTo>
                    <a:pt x="9" y="38"/>
                  </a:lnTo>
                  <a:lnTo>
                    <a:pt x="19" y="28"/>
                  </a:lnTo>
                  <a:lnTo>
                    <a:pt x="19" y="0"/>
                  </a:lnTo>
                  <a:lnTo>
                    <a:pt x="9" y="0"/>
                  </a:lnTo>
                  <a:lnTo>
                    <a:pt x="9" y="28"/>
                  </a:lnTo>
                  <a:lnTo>
                    <a:pt x="9" y="28"/>
                  </a:lnTo>
                  <a:lnTo>
                    <a:pt x="9" y="28"/>
                  </a:lnTo>
                  <a:lnTo>
                    <a:pt x="0" y="28"/>
                  </a:lnTo>
                  <a:close/>
                </a:path>
              </a:pathLst>
            </a:custGeom>
            <a:solidFill>
              <a:srgbClr val="000000"/>
            </a:solidFill>
            <a:ln w="25400" cap="flat">
              <a:solidFill>
                <a:srgbClr val="0000FF"/>
              </a:solidFill>
              <a:prstDash val="dash"/>
              <a:round/>
            </a:ln>
          </p:spPr>
          <p:txBody>
            <a:bodyPr/>
            <a:lstStyle/>
            <a:p>
              <a:pPr eaLnBrk="1" hangingPunct="1">
                <a:defRPr/>
              </a:pPr>
              <a:endParaRPr lang="zh-CN" altLang="en-US" b="1">
                <a:latin typeface="+mn-lt"/>
                <a:ea typeface="+mn-ea"/>
              </a:endParaRPr>
            </a:p>
          </p:txBody>
        </p:sp>
        <p:sp>
          <p:nvSpPr>
            <p:cNvPr id="1158313" name="Rectangle 169"/>
            <p:cNvSpPr>
              <a:spLocks noChangeArrowheads="1"/>
            </p:cNvSpPr>
            <p:nvPr/>
          </p:nvSpPr>
          <p:spPr bwMode="auto">
            <a:xfrm>
              <a:off x="5415" y="3727"/>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4" name="Rectangle 170"/>
            <p:cNvSpPr>
              <a:spLocks noChangeArrowheads="1"/>
            </p:cNvSpPr>
            <p:nvPr/>
          </p:nvSpPr>
          <p:spPr bwMode="auto">
            <a:xfrm>
              <a:off x="5415" y="3661"/>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5" name="Rectangle 171"/>
            <p:cNvSpPr>
              <a:spLocks noChangeArrowheads="1"/>
            </p:cNvSpPr>
            <p:nvPr/>
          </p:nvSpPr>
          <p:spPr bwMode="auto">
            <a:xfrm>
              <a:off x="5415" y="3595"/>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6" name="Rectangle 172"/>
            <p:cNvSpPr>
              <a:spLocks noChangeArrowheads="1"/>
            </p:cNvSpPr>
            <p:nvPr/>
          </p:nvSpPr>
          <p:spPr bwMode="auto">
            <a:xfrm>
              <a:off x="5415" y="3529"/>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7" name="Rectangle 173"/>
            <p:cNvSpPr>
              <a:spLocks noChangeArrowheads="1"/>
            </p:cNvSpPr>
            <p:nvPr/>
          </p:nvSpPr>
          <p:spPr bwMode="auto">
            <a:xfrm>
              <a:off x="5415" y="3463"/>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8" name="Rectangle 174"/>
            <p:cNvSpPr>
              <a:spLocks noChangeArrowheads="1"/>
            </p:cNvSpPr>
            <p:nvPr/>
          </p:nvSpPr>
          <p:spPr bwMode="auto">
            <a:xfrm>
              <a:off x="5415" y="3397"/>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19" name="Rectangle 175"/>
            <p:cNvSpPr>
              <a:spLocks noChangeArrowheads="1"/>
            </p:cNvSpPr>
            <p:nvPr/>
          </p:nvSpPr>
          <p:spPr bwMode="auto">
            <a:xfrm>
              <a:off x="5415" y="3331"/>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0" name="Rectangle 176"/>
            <p:cNvSpPr>
              <a:spLocks noChangeArrowheads="1"/>
            </p:cNvSpPr>
            <p:nvPr/>
          </p:nvSpPr>
          <p:spPr bwMode="auto">
            <a:xfrm>
              <a:off x="5415" y="3265"/>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1" name="Rectangle 177"/>
            <p:cNvSpPr>
              <a:spLocks noChangeArrowheads="1"/>
            </p:cNvSpPr>
            <p:nvPr/>
          </p:nvSpPr>
          <p:spPr bwMode="auto">
            <a:xfrm>
              <a:off x="5415" y="3199"/>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2" name="Rectangle 178"/>
            <p:cNvSpPr>
              <a:spLocks noChangeArrowheads="1"/>
            </p:cNvSpPr>
            <p:nvPr/>
          </p:nvSpPr>
          <p:spPr bwMode="auto">
            <a:xfrm>
              <a:off x="5415" y="3133"/>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3" name="Rectangle 179"/>
            <p:cNvSpPr>
              <a:spLocks noChangeArrowheads="1"/>
            </p:cNvSpPr>
            <p:nvPr/>
          </p:nvSpPr>
          <p:spPr bwMode="auto">
            <a:xfrm>
              <a:off x="5415" y="3067"/>
              <a:ext cx="10" cy="38"/>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4" name="Rectangle 180"/>
            <p:cNvSpPr>
              <a:spLocks noChangeArrowheads="1"/>
            </p:cNvSpPr>
            <p:nvPr/>
          </p:nvSpPr>
          <p:spPr bwMode="auto">
            <a:xfrm>
              <a:off x="5415" y="3002"/>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5" name="Rectangle 181"/>
            <p:cNvSpPr>
              <a:spLocks noChangeArrowheads="1"/>
            </p:cNvSpPr>
            <p:nvPr/>
          </p:nvSpPr>
          <p:spPr bwMode="auto">
            <a:xfrm>
              <a:off x="5415" y="2936"/>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6" name="Rectangle 182"/>
            <p:cNvSpPr>
              <a:spLocks noChangeArrowheads="1"/>
            </p:cNvSpPr>
            <p:nvPr/>
          </p:nvSpPr>
          <p:spPr bwMode="auto">
            <a:xfrm>
              <a:off x="5415" y="2870"/>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7" name="Rectangle 183"/>
            <p:cNvSpPr>
              <a:spLocks noChangeArrowheads="1"/>
            </p:cNvSpPr>
            <p:nvPr/>
          </p:nvSpPr>
          <p:spPr bwMode="auto">
            <a:xfrm>
              <a:off x="5415" y="2804"/>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8" name="Rectangle 184"/>
            <p:cNvSpPr>
              <a:spLocks noChangeArrowheads="1"/>
            </p:cNvSpPr>
            <p:nvPr/>
          </p:nvSpPr>
          <p:spPr bwMode="auto">
            <a:xfrm>
              <a:off x="5415" y="2738"/>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29" name="Rectangle 185"/>
            <p:cNvSpPr>
              <a:spLocks noChangeArrowheads="1"/>
            </p:cNvSpPr>
            <p:nvPr/>
          </p:nvSpPr>
          <p:spPr bwMode="auto">
            <a:xfrm>
              <a:off x="5415" y="2672"/>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0" name="Rectangle 186"/>
            <p:cNvSpPr>
              <a:spLocks noChangeArrowheads="1"/>
            </p:cNvSpPr>
            <p:nvPr/>
          </p:nvSpPr>
          <p:spPr bwMode="auto">
            <a:xfrm>
              <a:off x="5415" y="2606"/>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1" name="Rectangle 187"/>
            <p:cNvSpPr>
              <a:spLocks noChangeArrowheads="1"/>
            </p:cNvSpPr>
            <p:nvPr/>
          </p:nvSpPr>
          <p:spPr bwMode="auto">
            <a:xfrm>
              <a:off x="5415" y="2540"/>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2" name="Rectangle 188"/>
            <p:cNvSpPr>
              <a:spLocks noChangeArrowheads="1"/>
            </p:cNvSpPr>
            <p:nvPr/>
          </p:nvSpPr>
          <p:spPr bwMode="auto">
            <a:xfrm>
              <a:off x="5415" y="2474"/>
              <a:ext cx="10" cy="37"/>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3" name="Freeform 189"/>
            <p:cNvSpPr/>
            <p:nvPr/>
          </p:nvSpPr>
          <p:spPr bwMode="auto">
            <a:xfrm>
              <a:off x="5397" y="2427"/>
              <a:ext cx="28" cy="18"/>
            </a:xfrm>
            <a:custGeom>
              <a:avLst/>
              <a:gdLst/>
              <a:ahLst/>
              <a:cxnLst>
                <a:cxn ang="0">
                  <a:pos x="18" y="18"/>
                </a:cxn>
                <a:cxn ang="0">
                  <a:pos x="28" y="18"/>
                </a:cxn>
                <a:cxn ang="0">
                  <a:pos x="28" y="0"/>
                </a:cxn>
                <a:cxn ang="0">
                  <a:pos x="28" y="0"/>
                </a:cxn>
                <a:cxn ang="0">
                  <a:pos x="18" y="0"/>
                </a:cxn>
                <a:cxn ang="0">
                  <a:pos x="0" y="0"/>
                </a:cxn>
                <a:cxn ang="0">
                  <a:pos x="0" y="9"/>
                </a:cxn>
                <a:cxn ang="0">
                  <a:pos x="18" y="9"/>
                </a:cxn>
                <a:cxn ang="0">
                  <a:pos x="18" y="0"/>
                </a:cxn>
                <a:cxn ang="0">
                  <a:pos x="18" y="0"/>
                </a:cxn>
                <a:cxn ang="0">
                  <a:pos x="18" y="18"/>
                </a:cxn>
              </a:cxnLst>
              <a:rect l="0" t="0" r="r" b="b"/>
              <a:pathLst>
                <a:path w="28" h="18">
                  <a:moveTo>
                    <a:pt x="18" y="18"/>
                  </a:moveTo>
                  <a:lnTo>
                    <a:pt x="28" y="18"/>
                  </a:lnTo>
                  <a:lnTo>
                    <a:pt x="28" y="0"/>
                  </a:lnTo>
                  <a:lnTo>
                    <a:pt x="28" y="0"/>
                  </a:lnTo>
                  <a:lnTo>
                    <a:pt x="18" y="0"/>
                  </a:lnTo>
                  <a:lnTo>
                    <a:pt x="0" y="0"/>
                  </a:lnTo>
                  <a:lnTo>
                    <a:pt x="0" y="9"/>
                  </a:lnTo>
                  <a:lnTo>
                    <a:pt x="18" y="9"/>
                  </a:lnTo>
                  <a:lnTo>
                    <a:pt x="18" y="0"/>
                  </a:lnTo>
                  <a:lnTo>
                    <a:pt x="18" y="0"/>
                  </a:lnTo>
                  <a:lnTo>
                    <a:pt x="18" y="18"/>
                  </a:lnTo>
                  <a:close/>
                </a:path>
              </a:pathLst>
            </a:custGeom>
            <a:solidFill>
              <a:srgbClr val="000000"/>
            </a:solidFill>
            <a:ln w="25400" cap="flat">
              <a:solidFill>
                <a:srgbClr val="0000FF"/>
              </a:solidFill>
              <a:prstDash val="dash"/>
              <a:round/>
            </a:ln>
          </p:spPr>
          <p:txBody>
            <a:bodyPr/>
            <a:lstStyle/>
            <a:p>
              <a:pPr eaLnBrk="1" hangingPunct="1">
                <a:defRPr/>
              </a:pPr>
              <a:endParaRPr lang="zh-CN" altLang="en-US" b="1">
                <a:latin typeface="+mn-lt"/>
                <a:ea typeface="+mn-ea"/>
              </a:endParaRPr>
            </a:p>
          </p:txBody>
        </p:sp>
        <p:sp>
          <p:nvSpPr>
            <p:cNvPr id="1158334" name="Rectangle 190"/>
            <p:cNvSpPr>
              <a:spLocks noChangeArrowheads="1"/>
            </p:cNvSpPr>
            <p:nvPr/>
          </p:nvSpPr>
          <p:spPr bwMode="auto">
            <a:xfrm>
              <a:off x="5331" y="2427"/>
              <a:ext cx="37"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5" name="Rectangle 191"/>
            <p:cNvSpPr>
              <a:spLocks noChangeArrowheads="1"/>
            </p:cNvSpPr>
            <p:nvPr/>
          </p:nvSpPr>
          <p:spPr bwMode="auto">
            <a:xfrm>
              <a:off x="526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6" name="Rectangle 192"/>
            <p:cNvSpPr>
              <a:spLocks noChangeArrowheads="1"/>
            </p:cNvSpPr>
            <p:nvPr/>
          </p:nvSpPr>
          <p:spPr bwMode="auto">
            <a:xfrm>
              <a:off x="519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7" name="Rectangle 193"/>
            <p:cNvSpPr>
              <a:spLocks noChangeArrowheads="1"/>
            </p:cNvSpPr>
            <p:nvPr/>
          </p:nvSpPr>
          <p:spPr bwMode="auto">
            <a:xfrm>
              <a:off x="513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8" name="Rectangle 194"/>
            <p:cNvSpPr>
              <a:spLocks noChangeArrowheads="1"/>
            </p:cNvSpPr>
            <p:nvPr/>
          </p:nvSpPr>
          <p:spPr bwMode="auto">
            <a:xfrm>
              <a:off x="506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39" name="Rectangle 195"/>
            <p:cNvSpPr>
              <a:spLocks noChangeArrowheads="1"/>
            </p:cNvSpPr>
            <p:nvPr/>
          </p:nvSpPr>
          <p:spPr bwMode="auto">
            <a:xfrm>
              <a:off x="500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0" name="Rectangle 196"/>
            <p:cNvSpPr>
              <a:spLocks noChangeArrowheads="1"/>
            </p:cNvSpPr>
            <p:nvPr/>
          </p:nvSpPr>
          <p:spPr bwMode="auto">
            <a:xfrm>
              <a:off x="493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1" name="Rectangle 197"/>
            <p:cNvSpPr>
              <a:spLocks noChangeArrowheads="1"/>
            </p:cNvSpPr>
            <p:nvPr/>
          </p:nvSpPr>
          <p:spPr bwMode="auto">
            <a:xfrm>
              <a:off x="486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2" name="Rectangle 198"/>
            <p:cNvSpPr>
              <a:spLocks noChangeArrowheads="1"/>
            </p:cNvSpPr>
            <p:nvPr/>
          </p:nvSpPr>
          <p:spPr bwMode="auto">
            <a:xfrm>
              <a:off x="480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3" name="Rectangle 199"/>
            <p:cNvSpPr>
              <a:spLocks noChangeArrowheads="1"/>
            </p:cNvSpPr>
            <p:nvPr/>
          </p:nvSpPr>
          <p:spPr bwMode="auto">
            <a:xfrm>
              <a:off x="473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4" name="Rectangle 200"/>
            <p:cNvSpPr>
              <a:spLocks noChangeArrowheads="1"/>
            </p:cNvSpPr>
            <p:nvPr/>
          </p:nvSpPr>
          <p:spPr bwMode="auto">
            <a:xfrm>
              <a:off x="467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5" name="Rectangle 201"/>
            <p:cNvSpPr>
              <a:spLocks noChangeArrowheads="1"/>
            </p:cNvSpPr>
            <p:nvPr/>
          </p:nvSpPr>
          <p:spPr bwMode="auto">
            <a:xfrm>
              <a:off x="460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6" name="Rectangle 202"/>
            <p:cNvSpPr>
              <a:spLocks noChangeArrowheads="1"/>
            </p:cNvSpPr>
            <p:nvPr/>
          </p:nvSpPr>
          <p:spPr bwMode="auto">
            <a:xfrm>
              <a:off x="453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7" name="Rectangle 203"/>
            <p:cNvSpPr>
              <a:spLocks noChangeArrowheads="1"/>
            </p:cNvSpPr>
            <p:nvPr/>
          </p:nvSpPr>
          <p:spPr bwMode="auto">
            <a:xfrm>
              <a:off x="447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8" name="Rectangle 204"/>
            <p:cNvSpPr>
              <a:spLocks noChangeArrowheads="1"/>
            </p:cNvSpPr>
            <p:nvPr/>
          </p:nvSpPr>
          <p:spPr bwMode="auto">
            <a:xfrm>
              <a:off x="440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49" name="Rectangle 205"/>
            <p:cNvSpPr>
              <a:spLocks noChangeArrowheads="1"/>
            </p:cNvSpPr>
            <p:nvPr/>
          </p:nvSpPr>
          <p:spPr bwMode="auto">
            <a:xfrm>
              <a:off x="434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0" name="Rectangle 206"/>
            <p:cNvSpPr>
              <a:spLocks noChangeArrowheads="1"/>
            </p:cNvSpPr>
            <p:nvPr/>
          </p:nvSpPr>
          <p:spPr bwMode="auto">
            <a:xfrm>
              <a:off x="427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1" name="Rectangle 207"/>
            <p:cNvSpPr>
              <a:spLocks noChangeArrowheads="1"/>
            </p:cNvSpPr>
            <p:nvPr/>
          </p:nvSpPr>
          <p:spPr bwMode="auto">
            <a:xfrm>
              <a:off x="420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2" name="Rectangle 208"/>
            <p:cNvSpPr>
              <a:spLocks noChangeArrowheads="1"/>
            </p:cNvSpPr>
            <p:nvPr/>
          </p:nvSpPr>
          <p:spPr bwMode="auto">
            <a:xfrm>
              <a:off x="414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3" name="Rectangle 209"/>
            <p:cNvSpPr>
              <a:spLocks noChangeArrowheads="1"/>
            </p:cNvSpPr>
            <p:nvPr/>
          </p:nvSpPr>
          <p:spPr bwMode="auto">
            <a:xfrm>
              <a:off x="407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4" name="Rectangle 210"/>
            <p:cNvSpPr>
              <a:spLocks noChangeArrowheads="1"/>
            </p:cNvSpPr>
            <p:nvPr/>
          </p:nvSpPr>
          <p:spPr bwMode="auto">
            <a:xfrm>
              <a:off x="401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5" name="Rectangle 211"/>
            <p:cNvSpPr>
              <a:spLocks noChangeArrowheads="1"/>
            </p:cNvSpPr>
            <p:nvPr/>
          </p:nvSpPr>
          <p:spPr bwMode="auto">
            <a:xfrm>
              <a:off x="394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6" name="Rectangle 212"/>
            <p:cNvSpPr>
              <a:spLocks noChangeArrowheads="1"/>
            </p:cNvSpPr>
            <p:nvPr/>
          </p:nvSpPr>
          <p:spPr bwMode="auto">
            <a:xfrm>
              <a:off x="387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7" name="Rectangle 213"/>
            <p:cNvSpPr>
              <a:spLocks noChangeArrowheads="1"/>
            </p:cNvSpPr>
            <p:nvPr/>
          </p:nvSpPr>
          <p:spPr bwMode="auto">
            <a:xfrm>
              <a:off x="381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8" name="Rectangle 214"/>
            <p:cNvSpPr>
              <a:spLocks noChangeArrowheads="1"/>
            </p:cNvSpPr>
            <p:nvPr/>
          </p:nvSpPr>
          <p:spPr bwMode="auto">
            <a:xfrm>
              <a:off x="374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59" name="Rectangle 215"/>
            <p:cNvSpPr>
              <a:spLocks noChangeArrowheads="1"/>
            </p:cNvSpPr>
            <p:nvPr/>
          </p:nvSpPr>
          <p:spPr bwMode="auto">
            <a:xfrm>
              <a:off x="368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0" name="Rectangle 216"/>
            <p:cNvSpPr>
              <a:spLocks noChangeArrowheads="1"/>
            </p:cNvSpPr>
            <p:nvPr/>
          </p:nvSpPr>
          <p:spPr bwMode="auto">
            <a:xfrm>
              <a:off x="361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1" name="Rectangle 217"/>
            <p:cNvSpPr>
              <a:spLocks noChangeArrowheads="1"/>
            </p:cNvSpPr>
            <p:nvPr/>
          </p:nvSpPr>
          <p:spPr bwMode="auto">
            <a:xfrm>
              <a:off x="354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2" name="Rectangle 218"/>
            <p:cNvSpPr>
              <a:spLocks noChangeArrowheads="1"/>
            </p:cNvSpPr>
            <p:nvPr/>
          </p:nvSpPr>
          <p:spPr bwMode="auto">
            <a:xfrm>
              <a:off x="3482"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3" name="Rectangle 219"/>
            <p:cNvSpPr>
              <a:spLocks noChangeArrowheads="1"/>
            </p:cNvSpPr>
            <p:nvPr/>
          </p:nvSpPr>
          <p:spPr bwMode="auto">
            <a:xfrm>
              <a:off x="3416"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4" name="Rectangle 220"/>
            <p:cNvSpPr>
              <a:spLocks noChangeArrowheads="1"/>
            </p:cNvSpPr>
            <p:nvPr/>
          </p:nvSpPr>
          <p:spPr bwMode="auto">
            <a:xfrm>
              <a:off x="3350"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5" name="Rectangle 221"/>
            <p:cNvSpPr>
              <a:spLocks noChangeArrowheads="1"/>
            </p:cNvSpPr>
            <p:nvPr/>
          </p:nvSpPr>
          <p:spPr bwMode="auto">
            <a:xfrm>
              <a:off x="3284"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6" name="Rectangle 222"/>
            <p:cNvSpPr>
              <a:spLocks noChangeArrowheads="1"/>
            </p:cNvSpPr>
            <p:nvPr/>
          </p:nvSpPr>
          <p:spPr bwMode="auto">
            <a:xfrm>
              <a:off x="3218" y="2427"/>
              <a:ext cx="38"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7" name="Rectangle 223"/>
            <p:cNvSpPr>
              <a:spLocks noChangeArrowheads="1"/>
            </p:cNvSpPr>
            <p:nvPr/>
          </p:nvSpPr>
          <p:spPr bwMode="auto">
            <a:xfrm>
              <a:off x="3152" y="2427"/>
              <a:ext cx="37"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sp>
          <p:nvSpPr>
            <p:cNvPr id="1158368" name="Rectangle 224"/>
            <p:cNvSpPr>
              <a:spLocks noChangeArrowheads="1"/>
            </p:cNvSpPr>
            <p:nvPr/>
          </p:nvSpPr>
          <p:spPr bwMode="auto">
            <a:xfrm>
              <a:off x="3086" y="2427"/>
              <a:ext cx="37" cy="9"/>
            </a:xfrm>
            <a:prstGeom prst="rect">
              <a:avLst/>
            </a:prstGeom>
            <a:solidFill>
              <a:srgbClr val="000000"/>
            </a:solidFill>
            <a:ln w="25400">
              <a:solidFill>
                <a:srgbClr val="0000FF"/>
              </a:solidFill>
              <a:prstDash val="dash"/>
              <a:miter lim="800000"/>
            </a:ln>
          </p:spPr>
          <p:txBody>
            <a:bodyPr/>
            <a:lstStyle/>
            <a:p>
              <a:pPr eaLnBrk="1" hangingPunct="1">
                <a:defRPr/>
              </a:pPr>
              <a:endParaRPr lang="zh-CN" altLang="en-US" b="1">
                <a:latin typeface="+mn-lt"/>
                <a:ea typeface="+mn-ea"/>
              </a:endParaRPr>
            </a:p>
          </p:txBody>
        </p:sp>
      </p:grpSp>
      <p:sp>
        <p:nvSpPr>
          <p:cNvPr id="1158369" name="Rectangle 225"/>
          <p:cNvSpPr>
            <a:spLocks noChangeArrowheads="1"/>
          </p:cNvSpPr>
          <p:nvPr/>
        </p:nvSpPr>
        <p:spPr bwMode="auto">
          <a:xfrm>
            <a:off x="4484688" y="5461000"/>
            <a:ext cx="1452562" cy="374650"/>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28745" name="Rectangle 226"/>
          <p:cNvSpPr>
            <a:spLocks noChangeArrowheads="1"/>
          </p:cNvSpPr>
          <p:nvPr/>
        </p:nvSpPr>
        <p:spPr bwMode="auto">
          <a:xfrm>
            <a:off x="3851275" y="5634038"/>
            <a:ext cx="1582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latin typeface="Times New Roman" panose="02020603050405020304" pitchFamily="18" charset="0"/>
                <a:ea typeface="华文新魏" panose="02010800040101010101" pitchFamily="2" charset="-122"/>
              </a:rPr>
              <a:t>控制存储器</a:t>
            </a:r>
            <a:r>
              <a:rPr lang="en-US" altLang="zh-CN" sz="2000" b="1">
                <a:solidFill>
                  <a:srgbClr val="0000CC"/>
                </a:solidFill>
                <a:latin typeface="Times New Roman" panose="02020603050405020304" pitchFamily="18" charset="0"/>
                <a:ea typeface="华文新魏" panose="02010800040101010101" pitchFamily="2" charset="-122"/>
              </a:rPr>
              <a:t>CM</a:t>
            </a:r>
            <a:endParaRPr lang="zh-CN" altLang="en-US" sz="2000" b="1">
              <a:solidFill>
                <a:srgbClr val="0000CC"/>
              </a:solidFill>
              <a:latin typeface="Times New Roman" panose="02020603050405020304" pitchFamily="18" charset="0"/>
              <a:ea typeface="华文新魏" panose="02010800040101010101" pitchFamily="2" charset="-122"/>
            </a:endParaRPr>
          </a:p>
        </p:txBody>
      </p:sp>
      <p:grpSp>
        <p:nvGrpSpPr>
          <p:cNvPr id="28746" name="Group 227"/>
          <p:cNvGrpSpPr/>
          <p:nvPr/>
        </p:nvGrpSpPr>
        <p:grpSpPr bwMode="auto">
          <a:xfrm>
            <a:off x="6537325" y="5222875"/>
            <a:ext cx="104775" cy="358775"/>
            <a:chOff x="4218" y="3671"/>
            <a:chExt cx="66" cy="226"/>
          </a:xfrm>
        </p:grpSpPr>
        <p:sp>
          <p:nvSpPr>
            <p:cNvPr id="1158372" name="Line 228"/>
            <p:cNvSpPr>
              <a:spLocks noChangeShapeType="1"/>
            </p:cNvSpPr>
            <p:nvPr/>
          </p:nvSpPr>
          <p:spPr bwMode="auto">
            <a:xfrm flipV="1">
              <a:off x="4246" y="3718"/>
              <a:ext cx="1" cy="179"/>
            </a:xfrm>
            <a:prstGeom prst="line">
              <a:avLst/>
            </a:prstGeom>
            <a:noFill/>
            <a:ln w="25400">
              <a:solidFill>
                <a:srgbClr val="000000"/>
              </a:solidFill>
              <a:round/>
            </a:ln>
          </p:spPr>
          <p:txBody>
            <a:bodyPr/>
            <a:lstStyle/>
            <a:p>
              <a:pPr eaLnBrk="1" hangingPunct="1">
                <a:defRPr/>
              </a:pPr>
              <a:endParaRPr lang="zh-CN" altLang="en-US" b="1">
                <a:latin typeface="+mn-lt"/>
                <a:ea typeface="+mn-ea"/>
              </a:endParaRPr>
            </a:p>
          </p:txBody>
        </p:sp>
        <p:sp>
          <p:nvSpPr>
            <p:cNvPr id="1158373" name="Freeform 229"/>
            <p:cNvSpPr/>
            <p:nvPr/>
          </p:nvSpPr>
          <p:spPr bwMode="auto">
            <a:xfrm>
              <a:off x="4218" y="3671"/>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25400">
              <a:noFill/>
              <a:round/>
            </a:ln>
          </p:spPr>
          <p:txBody>
            <a:bodyPr/>
            <a:lstStyle/>
            <a:p>
              <a:pPr eaLnBrk="1" hangingPunct="1">
                <a:defRPr/>
              </a:pPr>
              <a:endParaRPr lang="zh-CN" altLang="en-US" b="1">
                <a:latin typeface="+mn-lt"/>
                <a:ea typeface="+mn-ea"/>
              </a:endParaRPr>
            </a:p>
          </p:txBody>
        </p:sp>
      </p:grpSp>
      <p:grpSp>
        <p:nvGrpSpPr>
          <p:cNvPr id="28747" name="Group 239"/>
          <p:cNvGrpSpPr/>
          <p:nvPr/>
        </p:nvGrpSpPr>
        <p:grpSpPr bwMode="auto">
          <a:xfrm>
            <a:off x="5038725" y="2947988"/>
            <a:ext cx="104775" cy="2393950"/>
            <a:chOff x="3274" y="2238"/>
            <a:chExt cx="66" cy="1508"/>
          </a:xfrm>
        </p:grpSpPr>
        <p:sp>
          <p:nvSpPr>
            <p:cNvPr id="1158384" name="Line 240"/>
            <p:cNvSpPr>
              <a:spLocks noChangeShapeType="1"/>
            </p:cNvSpPr>
            <p:nvPr/>
          </p:nvSpPr>
          <p:spPr bwMode="auto">
            <a:xfrm flipV="1">
              <a:off x="3303"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85" name="Freeform 241"/>
            <p:cNvSpPr/>
            <p:nvPr/>
          </p:nvSpPr>
          <p:spPr bwMode="auto">
            <a:xfrm>
              <a:off x="3274"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48" name="Group 242"/>
          <p:cNvGrpSpPr/>
          <p:nvPr/>
        </p:nvGrpSpPr>
        <p:grpSpPr bwMode="auto">
          <a:xfrm>
            <a:off x="5278438" y="2947988"/>
            <a:ext cx="104775" cy="2393950"/>
            <a:chOff x="3425" y="2238"/>
            <a:chExt cx="66" cy="1508"/>
          </a:xfrm>
        </p:grpSpPr>
        <p:sp>
          <p:nvSpPr>
            <p:cNvPr id="1158387" name="Line 243"/>
            <p:cNvSpPr>
              <a:spLocks noChangeShapeType="1"/>
            </p:cNvSpPr>
            <p:nvPr/>
          </p:nvSpPr>
          <p:spPr bwMode="auto">
            <a:xfrm flipV="1">
              <a:off x="3454"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88" name="Freeform 244"/>
            <p:cNvSpPr/>
            <p:nvPr/>
          </p:nvSpPr>
          <p:spPr bwMode="auto">
            <a:xfrm>
              <a:off x="3425"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49" name="Group 245"/>
          <p:cNvGrpSpPr/>
          <p:nvPr/>
        </p:nvGrpSpPr>
        <p:grpSpPr bwMode="auto">
          <a:xfrm>
            <a:off x="5878513" y="2947988"/>
            <a:ext cx="104775" cy="2393950"/>
            <a:chOff x="3803" y="2238"/>
            <a:chExt cx="66" cy="1508"/>
          </a:xfrm>
        </p:grpSpPr>
        <p:sp>
          <p:nvSpPr>
            <p:cNvPr id="1158390" name="Line 246"/>
            <p:cNvSpPr>
              <a:spLocks noChangeShapeType="1"/>
            </p:cNvSpPr>
            <p:nvPr/>
          </p:nvSpPr>
          <p:spPr bwMode="auto">
            <a:xfrm flipV="1">
              <a:off x="3831"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91" name="Freeform 247"/>
            <p:cNvSpPr/>
            <p:nvPr/>
          </p:nvSpPr>
          <p:spPr bwMode="auto">
            <a:xfrm>
              <a:off x="3803"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0" name="Group 248"/>
          <p:cNvGrpSpPr/>
          <p:nvPr/>
        </p:nvGrpSpPr>
        <p:grpSpPr bwMode="auto">
          <a:xfrm>
            <a:off x="6116638" y="2947988"/>
            <a:ext cx="104775" cy="2393950"/>
            <a:chOff x="3953" y="2238"/>
            <a:chExt cx="66" cy="1508"/>
          </a:xfrm>
        </p:grpSpPr>
        <p:sp>
          <p:nvSpPr>
            <p:cNvPr id="1158393" name="Line 249"/>
            <p:cNvSpPr>
              <a:spLocks noChangeShapeType="1"/>
            </p:cNvSpPr>
            <p:nvPr/>
          </p:nvSpPr>
          <p:spPr bwMode="auto">
            <a:xfrm flipV="1">
              <a:off x="3982"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94" name="Freeform 250"/>
            <p:cNvSpPr/>
            <p:nvPr/>
          </p:nvSpPr>
          <p:spPr bwMode="auto">
            <a:xfrm>
              <a:off x="3953" y="2238"/>
              <a:ext cx="66" cy="94"/>
            </a:xfrm>
            <a:custGeom>
              <a:avLst/>
              <a:gdLst/>
              <a:ahLst/>
              <a:cxnLst>
                <a:cxn ang="0">
                  <a:pos x="66" y="94"/>
                </a:cxn>
                <a:cxn ang="0">
                  <a:pos x="29" y="0"/>
                </a:cxn>
                <a:cxn ang="0">
                  <a:pos x="0" y="94"/>
                </a:cxn>
                <a:cxn ang="0">
                  <a:pos x="29" y="66"/>
                </a:cxn>
                <a:cxn ang="0">
                  <a:pos x="66" y="94"/>
                </a:cxn>
              </a:cxnLst>
              <a:rect l="0" t="0" r="r" b="b"/>
              <a:pathLst>
                <a:path w="66" h="94">
                  <a:moveTo>
                    <a:pt x="66" y="94"/>
                  </a:moveTo>
                  <a:lnTo>
                    <a:pt x="29" y="0"/>
                  </a:lnTo>
                  <a:lnTo>
                    <a:pt x="0" y="94"/>
                  </a:lnTo>
                  <a:lnTo>
                    <a:pt x="29"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1" name="Group 251"/>
          <p:cNvGrpSpPr/>
          <p:nvPr/>
        </p:nvGrpSpPr>
        <p:grpSpPr bwMode="auto">
          <a:xfrm>
            <a:off x="7135813" y="2947988"/>
            <a:ext cx="104775" cy="2393950"/>
            <a:chOff x="4595" y="2238"/>
            <a:chExt cx="66" cy="1508"/>
          </a:xfrm>
        </p:grpSpPr>
        <p:sp>
          <p:nvSpPr>
            <p:cNvPr id="1158396" name="Line 252"/>
            <p:cNvSpPr>
              <a:spLocks noChangeShapeType="1"/>
            </p:cNvSpPr>
            <p:nvPr/>
          </p:nvSpPr>
          <p:spPr bwMode="auto">
            <a:xfrm flipV="1">
              <a:off x="4623"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397" name="Freeform 253"/>
            <p:cNvSpPr/>
            <p:nvPr/>
          </p:nvSpPr>
          <p:spPr bwMode="auto">
            <a:xfrm>
              <a:off x="4595"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2" name="Group 254"/>
          <p:cNvGrpSpPr/>
          <p:nvPr/>
        </p:nvGrpSpPr>
        <p:grpSpPr bwMode="auto">
          <a:xfrm>
            <a:off x="7375525" y="2947988"/>
            <a:ext cx="104775" cy="2393950"/>
            <a:chOff x="4746" y="2238"/>
            <a:chExt cx="66" cy="1508"/>
          </a:xfrm>
        </p:grpSpPr>
        <p:sp>
          <p:nvSpPr>
            <p:cNvPr id="1158399" name="Line 255"/>
            <p:cNvSpPr>
              <a:spLocks noChangeShapeType="1"/>
            </p:cNvSpPr>
            <p:nvPr/>
          </p:nvSpPr>
          <p:spPr bwMode="auto">
            <a:xfrm flipV="1">
              <a:off x="4774"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400" name="Freeform 256"/>
            <p:cNvSpPr/>
            <p:nvPr/>
          </p:nvSpPr>
          <p:spPr bwMode="auto">
            <a:xfrm>
              <a:off x="4746"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3" name="Group 257"/>
          <p:cNvGrpSpPr/>
          <p:nvPr/>
        </p:nvGrpSpPr>
        <p:grpSpPr bwMode="auto">
          <a:xfrm>
            <a:off x="7974013" y="2947988"/>
            <a:ext cx="104775" cy="2393950"/>
            <a:chOff x="5123" y="2238"/>
            <a:chExt cx="66" cy="1508"/>
          </a:xfrm>
        </p:grpSpPr>
        <p:sp>
          <p:nvSpPr>
            <p:cNvPr id="1158402" name="Line 258"/>
            <p:cNvSpPr>
              <a:spLocks noChangeShapeType="1"/>
            </p:cNvSpPr>
            <p:nvPr/>
          </p:nvSpPr>
          <p:spPr bwMode="auto">
            <a:xfrm flipV="1">
              <a:off x="5151"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403" name="Freeform 259"/>
            <p:cNvSpPr/>
            <p:nvPr/>
          </p:nvSpPr>
          <p:spPr bwMode="auto">
            <a:xfrm>
              <a:off x="5123"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4" name="Group 260"/>
          <p:cNvGrpSpPr/>
          <p:nvPr/>
        </p:nvGrpSpPr>
        <p:grpSpPr bwMode="auto">
          <a:xfrm>
            <a:off x="8213725" y="2947988"/>
            <a:ext cx="104775" cy="2393950"/>
            <a:chOff x="5274" y="2238"/>
            <a:chExt cx="66" cy="1508"/>
          </a:xfrm>
        </p:grpSpPr>
        <p:sp>
          <p:nvSpPr>
            <p:cNvPr id="1158405" name="Line 261"/>
            <p:cNvSpPr>
              <a:spLocks noChangeShapeType="1"/>
            </p:cNvSpPr>
            <p:nvPr/>
          </p:nvSpPr>
          <p:spPr bwMode="auto">
            <a:xfrm flipV="1">
              <a:off x="5302" y="2285"/>
              <a:ext cx="1" cy="1461"/>
            </a:xfrm>
            <a:prstGeom prst="line">
              <a:avLst/>
            </a:prstGeom>
            <a:noFill/>
            <a:ln w="14288">
              <a:solidFill>
                <a:srgbClr val="000000"/>
              </a:solidFill>
              <a:round/>
            </a:ln>
          </p:spPr>
          <p:txBody>
            <a:bodyPr/>
            <a:lstStyle/>
            <a:p>
              <a:pPr eaLnBrk="1" hangingPunct="1">
                <a:defRPr/>
              </a:pPr>
              <a:endParaRPr lang="zh-CN" altLang="en-US" b="1">
                <a:latin typeface="+mn-lt"/>
                <a:ea typeface="+mn-ea"/>
              </a:endParaRPr>
            </a:p>
          </p:txBody>
        </p:sp>
        <p:sp>
          <p:nvSpPr>
            <p:cNvPr id="1158406" name="Freeform 262"/>
            <p:cNvSpPr/>
            <p:nvPr/>
          </p:nvSpPr>
          <p:spPr bwMode="auto">
            <a:xfrm>
              <a:off x="5274" y="2238"/>
              <a:ext cx="66" cy="94"/>
            </a:xfrm>
            <a:custGeom>
              <a:avLst/>
              <a:gdLst/>
              <a:ahLst/>
              <a:cxnLst>
                <a:cxn ang="0">
                  <a:pos x="66" y="94"/>
                </a:cxn>
                <a:cxn ang="0">
                  <a:pos x="28" y="0"/>
                </a:cxn>
                <a:cxn ang="0">
                  <a:pos x="0" y="94"/>
                </a:cxn>
                <a:cxn ang="0">
                  <a:pos x="28" y="66"/>
                </a:cxn>
                <a:cxn ang="0">
                  <a:pos x="66" y="94"/>
                </a:cxn>
              </a:cxnLst>
              <a:rect l="0" t="0" r="r" b="b"/>
              <a:pathLst>
                <a:path w="66" h="94">
                  <a:moveTo>
                    <a:pt x="66" y="94"/>
                  </a:moveTo>
                  <a:lnTo>
                    <a:pt x="28" y="0"/>
                  </a:lnTo>
                  <a:lnTo>
                    <a:pt x="0" y="94"/>
                  </a:lnTo>
                  <a:lnTo>
                    <a:pt x="28" y="66"/>
                  </a:lnTo>
                  <a:lnTo>
                    <a:pt x="66" y="94"/>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55" name="Group 287"/>
          <p:cNvGrpSpPr/>
          <p:nvPr/>
        </p:nvGrpSpPr>
        <p:grpSpPr bwMode="auto">
          <a:xfrm>
            <a:off x="4537075" y="1354138"/>
            <a:ext cx="3976688" cy="1609725"/>
            <a:chOff x="2858" y="1184"/>
            <a:chExt cx="2505" cy="1014"/>
          </a:xfrm>
        </p:grpSpPr>
        <p:sp>
          <p:nvSpPr>
            <p:cNvPr id="1158375" name="Rectangle 231"/>
            <p:cNvSpPr>
              <a:spLocks noChangeArrowheads="1"/>
            </p:cNvSpPr>
            <p:nvPr/>
          </p:nvSpPr>
          <p:spPr bwMode="auto">
            <a:xfrm>
              <a:off x="2863" y="1736"/>
              <a:ext cx="1405" cy="235"/>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1158376" name="Rectangle 232"/>
            <p:cNvSpPr>
              <a:spLocks noChangeArrowheads="1"/>
            </p:cNvSpPr>
            <p:nvPr/>
          </p:nvSpPr>
          <p:spPr bwMode="auto">
            <a:xfrm>
              <a:off x="3016" y="1747"/>
              <a:ext cx="969" cy="194"/>
            </a:xfrm>
            <a:prstGeom prst="rect">
              <a:avLst/>
            </a:prstGeom>
            <a:noFill/>
            <a:ln w="9525">
              <a:noFill/>
              <a:miter lim="800000"/>
            </a:ln>
          </p:spPr>
          <p:txBody>
            <a:bodyPr wrap="none" lIns="0" tIns="0" rIns="0" bIns="0">
              <a:spAutoFit/>
            </a:bodyPr>
            <a:lstStyle/>
            <a:p>
              <a:pPr eaLnBrk="1" hangingPunct="1">
                <a:defRPr/>
              </a:pPr>
              <a:r>
                <a:rPr lang="zh-CN" altLang="en-US" sz="2000" b="1" dirty="0">
                  <a:solidFill>
                    <a:srgbClr val="000000"/>
                  </a:solidFill>
                  <a:latin typeface="+mn-lt"/>
                  <a:ea typeface="+mn-ea"/>
                </a:rPr>
                <a:t>控制信号字段</a:t>
              </a:r>
              <a:endParaRPr lang="zh-CN" altLang="en-US" sz="2000" b="1" dirty="0">
                <a:latin typeface="+mn-lt"/>
                <a:ea typeface="+mn-ea"/>
              </a:endParaRPr>
            </a:p>
          </p:txBody>
        </p:sp>
        <p:sp>
          <p:nvSpPr>
            <p:cNvPr id="1158377" name="Rectangle 233"/>
            <p:cNvSpPr>
              <a:spLocks noChangeArrowheads="1"/>
            </p:cNvSpPr>
            <p:nvPr/>
          </p:nvSpPr>
          <p:spPr bwMode="auto">
            <a:xfrm>
              <a:off x="4259" y="1736"/>
              <a:ext cx="1104" cy="235"/>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28767" name="Rectangle 234"/>
            <p:cNvSpPr>
              <a:spLocks noChangeArrowheads="1"/>
            </p:cNvSpPr>
            <p:nvPr/>
          </p:nvSpPr>
          <p:spPr bwMode="auto">
            <a:xfrm>
              <a:off x="4322" y="1747"/>
              <a:ext cx="9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00"/>
                  </a:solidFill>
                  <a:latin typeface="Times New Roman" panose="02020603050405020304" pitchFamily="18" charset="0"/>
                  <a:ea typeface="华文新魏" panose="02010800040101010101" pitchFamily="2" charset="-122"/>
                </a:rPr>
                <a:t>微地址码字段</a:t>
              </a:r>
              <a:endParaRPr lang="zh-CN" altLang="en-US" sz="2000" b="1">
                <a:latin typeface="Times New Roman" panose="02020603050405020304" pitchFamily="18" charset="0"/>
                <a:ea typeface="华文新魏" panose="02010800040101010101" pitchFamily="2" charset="-122"/>
              </a:endParaRPr>
            </a:p>
          </p:txBody>
        </p:sp>
        <p:sp>
          <p:nvSpPr>
            <p:cNvPr id="1158379" name="Rectangle 235"/>
            <p:cNvSpPr>
              <a:spLocks noChangeArrowheads="1"/>
            </p:cNvSpPr>
            <p:nvPr/>
          </p:nvSpPr>
          <p:spPr bwMode="auto">
            <a:xfrm>
              <a:off x="2863" y="1962"/>
              <a:ext cx="2500" cy="236"/>
            </a:xfrm>
            <a:prstGeom prst="rect">
              <a:avLst/>
            </a:prstGeom>
            <a:noFill/>
            <a:ln w="14288">
              <a:solidFill>
                <a:srgbClr val="000000"/>
              </a:solidFill>
              <a:miter lim="800000"/>
            </a:ln>
          </p:spPr>
          <p:txBody>
            <a:bodyPr/>
            <a:lstStyle/>
            <a:p>
              <a:pPr eaLnBrk="1" hangingPunct="1">
                <a:defRPr/>
              </a:pPr>
              <a:endParaRPr lang="zh-CN" altLang="en-US" b="1">
                <a:latin typeface="+mn-lt"/>
                <a:ea typeface="+mn-ea"/>
              </a:endParaRPr>
            </a:p>
          </p:txBody>
        </p:sp>
        <p:sp>
          <p:nvSpPr>
            <p:cNvPr id="1158380" name="Rectangle 236"/>
            <p:cNvSpPr>
              <a:spLocks noChangeArrowheads="1"/>
            </p:cNvSpPr>
            <p:nvPr/>
          </p:nvSpPr>
          <p:spPr bwMode="auto">
            <a:xfrm>
              <a:off x="3551" y="1974"/>
              <a:ext cx="969" cy="194"/>
            </a:xfrm>
            <a:prstGeom prst="rect">
              <a:avLst/>
            </a:prstGeom>
            <a:noFill/>
            <a:ln w="9525">
              <a:noFill/>
              <a:miter lim="800000"/>
            </a:ln>
          </p:spPr>
          <p:txBody>
            <a:bodyPr wrap="none" lIns="0" tIns="0" rIns="0" bIns="0">
              <a:spAutoFit/>
            </a:bodyPr>
            <a:lstStyle/>
            <a:p>
              <a:pPr eaLnBrk="1" hangingPunct="1">
                <a:defRPr/>
              </a:pPr>
              <a:r>
                <a:rPr lang="zh-CN" altLang="en-US" sz="2000" b="1" dirty="0">
                  <a:solidFill>
                    <a:srgbClr val="000000"/>
                  </a:solidFill>
                  <a:latin typeface="+mn-lt"/>
                  <a:ea typeface="+mn-ea"/>
                </a:rPr>
                <a:t>微指令寄存器</a:t>
              </a:r>
              <a:endParaRPr lang="zh-CN" altLang="en-US" sz="2000" b="1" dirty="0">
                <a:latin typeface="+mn-lt"/>
                <a:ea typeface="+mn-ea"/>
              </a:endParaRPr>
            </a:p>
          </p:txBody>
        </p:sp>
        <p:sp>
          <p:nvSpPr>
            <p:cNvPr id="1158381" name="Rectangle 237"/>
            <p:cNvSpPr>
              <a:spLocks noChangeArrowheads="1"/>
            </p:cNvSpPr>
            <p:nvPr/>
          </p:nvSpPr>
          <p:spPr bwMode="auto">
            <a:xfrm>
              <a:off x="4684" y="1973"/>
              <a:ext cx="90" cy="194"/>
            </a:xfrm>
            <a:prstGeom prst="rect">
              <a:avLst/>
            </a:prstGeom>
            <a:noFill/>
            <a:ln w="9525">
              <a:noFill/>
              <a:miter lim="800000"/>
            </a:ln>
          </p:spPr>
          <p:txBody>
            <a:bodyPr wrap="none" lIns="0" tIns="0" rIns="0" bIns="0">
              <a:spAutoFit/>
            </a:bodyPr>
            <a:lstStyle/>
            <a:p>
              <a:pPr eaLnBrk="1" hangingPunct="1">
                <a:defRPr/>
              </a:pPr>
              <a:r>
                <a:rPr lang="en-US" altLang="zh-CN" sz="2000" b="1" dirty="0">
                  <a:solidFill>
                    <a:srgbClr val="000000"/>
                  </a:solidFill>
                  <a:latin typeface="+mn-lt"/>
                  <a:ea typeface="+mn-ea"/>
                </a:rPr>
                <a:t>u</a:t>
              </a:r>
              <a:endParaRPr lang="en-US" altLang="zh-CN" sz="2000" b="1" dirty="0">
                <a:latin typeface="+mn-lt"/>
                <a:ea typeface="+mn-ea"/>
              </a:endParaRPr>
            </a:p>
          </p:txBody>
        </p:sp>
        <p:sp>
          <p:nvSpPr>
            <p:cNvPr id="1158382" name="Rectangle 238"/>
            <p:cNvSpPr>
              <a:spLocks noChangeArrowheads="1"/>
            </p:cNvSpPr>
            <p:nvPr/>
          </p:nvSpPr>
          <p:spPr bwMode="auto">
            <a:xfrm>
              <a:off x="4789" y="1989"/>
              <a:ext cx="162" cy="174"/>
            </a:xfrm>
            <a:prstGeom prst="rect">
              <a:avLst/>
            </a:prstGeom>
            <a:noFill/>
            <a:ln w="9525">
              <a:noFill/>
              <a:miter lim="800000"/>
            </a:ln>
          </p:spPr>
          <p:txBody>
            <a:bodyPr wrap="none" lIns="0" tIns="0" rIns="0" bIns="0">
              <a:spAutoFit/>
            </a:bodyPr>
            <a:lstStyle/>
            <a:p>
              <a:pPr eaLnBrk="1" hangingPunct="1">
                <a:defRPr/>
              </a:pPr>
              <a:r>
                <a:rPr lang="en-US" altLang="zh-CN" b="1" dirty="0">
                  <a:solidFill>
                    <a:srgbClr val="000000"/>
                  </a:solidFill>
                  <a:latin typeface="+mn-lt"/>
                  <a:ea typeface="+mn-ea"/>
                </a:rPr>
                <a:t>IR</a:t>
              </a:r>
              <a:endParaRPr lang="en-US" altLang="zh-CN" b="1" dirty="0">
                <a:latin typeface="+mn-lt"/>
                <a:ea typeface="+mn-ea"/>
              </a:endParaRPr>
            </a:p>
          </p:txBody>
        </p:sp>
        <p:grpSp>
          <p:nvGrpSpPr>
            <p:cNvPr id="28772" name="Group 264"/>
            <p:cNvGrpSpPr/>
            <p:nvPr/>
          </p:nvGrpSpPr>
          <p:grpSpPr bwMode="auto">
            <a:xfrm rot="-5400000">
              <a:off x="2864" y="1529"/>
              <a:ext cx="308" cy="94"/>
              <a:chOff x="4759" y="2366"/>
              <a:chExt cx="308" cy="83"/>
            </a:xfrm>
          </p:grpSpPr>
          <p:sp>
            <p:nvSpPr>
              <p:cNvPr id="1158409" name="Line 265"/>
              <p:cNvSpPr>
                <a:spLocks noChangeShapeType="1"/>
              </p:cNvSpPr>
              <p:nvPr/>
            </p:nvSpPr>
            <p:spPr bwMode="auto">
              <a:xfrm>
                <a:off x="4812" y="2400"/>
                <a:ext cx="253" cy="1"/>
              </a:xfrm>
              <a:prstGeom prst="line">
                <a:avLst/>
              </a:prstGeom>
              <a:noFill/>
              <a:ln w="17463">
                <a:solidFill>
                  <a:srgbClr val="000000"/>
                </a:solidFill>
                <a:round/>
              </a:ln>
            </p:spPr>
            <p:txBody>
              <a:bodyPr/>
              <a:lstStyle/>
              <a:p>
                <a:pPr eaLnBrk="1" hangingPunct="1">
                  <a:defRPr/>
                </a:pPr>
                <a:endParaRPr lang="zh-CN" altLang="en-US" b="1">
                  <a:latin typeface="+mn-lt"/>
                  <a:ea typeface="+mn-ea"/>
                </a:endParaRPr>
              </a:p>
            </p:txBody>
          </p:sp>
          <p:sp>
            <p:nvSpPr>
              <p:cNvPr id="1158410" name="Freeform 266"/>
              <p:cNvSpPr/>
              <p:nvPr/>
            </p:nvSpPr>
            <p:spPr bwMode="auto">
              <a:xfrm>
                <a:off x="4962" y="2366"/>
                <a:ext cx="110" cy="83"/>
              </a:xfrm>
              <a:custGeom>
                <a:avLst/>
                <a:gdLst/>
                <a:ahLst/>
                <a:cxnLst>
                  <a:cxn ang="0">
                    <a:pos x="0" y="83"/>
                  </a:cxn>
                  <a:cxn ang="0">
                    <a:pos x="110" y="36"/>
                  </a:cxn>
                  <a:cxn ang="0">
                    <a:pos x="0" y="0"/>
                  </a:cxn>
                  <a:cxn ang="0">
                    <a:pos x="33" y="36"/>
                  </a:cxn>
                  <a:cxn ang="0">
                    <a:pos x="0" y="83"/>
                  </a:cxn>
                </a:cxnLst>
                <a:rect l="0" t="0" r="r" b="b"/>
                <a:pathLst>
                  <a:path w="110" h="83">
                    <a:moveTo>
                      <a:pt x="0" y="83"/>
                    </a:moveTo>
                    <a:lnTo>
                      <a:pt x="110" y="36"/>
                    </a:lnTo>
                    <a:lnTo>
                      <a:pt x="0" y="0"/>
                    </a:lnTo>
                    <a:lnTo>
                      <a:pt x="33" y="36"/>
                    </a:lnTo>
                    <a:lnTo>
                      <a:pt x="0" y="8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73" name="Group 267"/>
            <p:cNvGrpSpPr/>
            <p:nvPr/>
          </p:nvGrpSpPr>
          <p:grpSpPr bwMode="auto">
            <a:xfrm rot="-5400000">
              <a:off x="3092" y="1528"/>
              <a:ext cx="308" cy="95"/>
              <a:chOff x="4759" y="2556"/>
              <a:chExt cx="308" cy="83"/>
            </a:xfrm>
          </p:grpSpPr>
          <p:sp>
            <p:nvSpPr>
              <p:cNvPr id="1158412" name="Line 268"/>
              <p:cNvSpPr>
                <a:spLocks noChangeShapeType="1"/>
              </p:cNvSpPr>
              <p:nvPr/>
            </p:nvSpPr>
            <p:spPr bwMode="auto">
              <a:xfrm>
                <a:off x="4812" y="2584"/>
                <a:ext cx="253" cy="2"/>
              </a:xfrm>
              <a:prstGeom prst="line">
                <a:avLst/>
              </a:prstGeom>
              <a:noFill/>
              <a:ln w="17463">
                <a:solidFill>
                  <a:srgbClr val="000000"/>
                </a:solidFill>
                <a:round/>
              </a:ln>
            </p:spPr>
            <p:txBody>
              <a:bodyPr/>
              <a:lstStyle/>
              <a:p>
                <a:pPr eaLnBrk="1" hangingPunct="1">
                  <a:defRPr/>
                </a:pPr>
                <a:endParaRPr lang="zh-CN" altLang="en-US" b="1">
                  <a:latin typeface="+mn-lt"/>
                  <a:ea typeface="+mn-ea"/>
                </a:endParaRPr>
              </a:p>
            </p:txBody>
          </p:sp>
          <p:sp>
            <p:nvSpPr>
              <p:cNvPr id="1158413" name="Freeform 269"/>
              <p:cNvSpPr/>
              <p:nvPr/>
            </p:nvSpPr>
            <p:spPr bwMode="auto">
              <a:xfrm>
                <a:off x="4962" y="2556"/>
                <a:ext cx="110" cy="83"/>
              </a:xfrm>
              <a:custGeom>
                <a:avLst/>
                <a:gdLst/>
                <a:ahLst/>
                <a:cxnLst>
                  <a:cxn ang="0">
                    <a:pos x="0" y="83"/>
                  </a:cxn>
                  <a:cxn ang="0">
                    <a:pos x="110" y="35"/>
                  </a:cxn>
                  <a:cxn ang="0">
                    <a:pos x="0" y="0"/>
                  </a:cxn>
                  <a:cxn ang="0">
                    <a:pos x="33" y="35"/>
                  </a:cxn>
                  <a:cxn ang="0">
                    <a:pos x="0" y="83"/>
                  </a:cxn>
                </a:cxnLst>
                <a:rect l="0" t="0" r="r" b="b"/>
                <a:pathLst>
                  <a:path w="110" h="83">
                    <a:moveTo>
                      <a:pt x="0" y="83"/>
                    </a:moveTo>
                    <a:lnTo>
                      <a:pt x="110" y="35"/>
                    </a:lnTo>
                    <a:lnTo>
                      <a:pt x="0" y="0"/>
                    </a:lnTo>
                    <a:lnTo>
                      <a:pt x="33" y="35"/>
                    </a:lnTo>
                    <a:lnTo>
                      <a:pt x="0" y="8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grpSp>
          <p:nvGrpSpPr>
            <p:cNvPr id="28774" name="Group 270"/>
            <p:cNvGrpSpPr/>
            <p:nvPr/>
          </p:nvGrpSpPr>
          <p:grpSpPr bwMode="auto">
            <a:xfrm rot="-5400000">
              <a:off x="3318" y="1528"/>
              <a:ext cx="308" cy="95"/>
              <a:chOff x="4759" y="2745"/>
              <a:chExt cx="308" cy="83"/>
            </a:xfrm>
          </p:grpSpPr>
          <p:sp>
            <p:nvSpPr>
              <p:cNvPr id="1158415" name="Line 271"/>
              <p:cNvSpPr>
                <a:spLocks noChangeShapeType="1"/>
              </p:cNvSpPr>
              <p:nvPr/>
            </p:nvSpPr>
            <p:spPr bwMode="auto">
              <a:xfrm>
                <a:off x="4812" y="2773"/>
                <a:ext cx="253" cy="2"/>
              </a:xfrm>
              <a:prstGeom prst="line">
                <a:avLst/>
              </a:prstGeom>
              <a:noFill/>
              <a:ln w="17463">
                <a:solidFill>
                  <a:srgbClr val="000000"/>
                </a:solidFill>
                <a:round/>
              </a:ln>
            </p:spPr>
            <p:txBody>
              <a:bodyPr/>
              <a:lstStyle/>
              <a:p>
                <a:pPr eaLnBrk="1" hangingPunct="1">
                  <a:defRPr/>
                </a:pPr>
                <a:endParaRPr lang="zh-CN" altLang="en-US" b="1">
                  <a:latin typeface="+mn-lt"/>
                  <a:ea typeface="+mn-ea"/>
                </a:endParaRPr>
              </a:p>
            </p:txBody>
          </p:sp>
          <p:sp>
            <p:nvSpPr>
              <p:cNvPr id="1158416" name="Freeform 272"/>
              <p:cNvSpPr/>
              <p:nvPr/>
            </p:nvSpPr>
            <p:spPr bwMode="auto">
              <a:xfrm>
                <a:off x="4962" y="2745"/>
                <a:ext cx="110" cy="83"/>
              </a:xfrm>
              <a:custGeom>
                <a:avLst/>
                <a:gdLst/>
                <a:ahLst/>
                <a:cxnLst>
                  <a:cxn ang="0">
                    <a:pos x="0" y="83"/>
                  </a:cxn>
                  <a:cxn ang="0">
                    <a:pos x="110" y="36"/>
                  </a:cxn>
                  <a:cxn ang="0">
                    <a:pos x="0" y="0"/>
                  </a:cxn>
                  <a:cxn ang="0">
                    <a:pos x="33" y="36"/>
                  </a:cxn>
                  <a:cxn ang="0">
                    <a:pos x="0" y="83"/>
                  </a:cxn>
                </a:cxnLst>
                <a:rect l="0" t="0" r="r" b="b"/>
                <a:pathLst>
                  <a:path w="110" h="83">
                    <a:moveTo>
                      <a:pt x="0" y="83"/>
                    </a:moveTo>
                    <a:lnTo>
                      <a:pt x="110" y="36"/>
                    </a:lnTo>
                    <a:lnTo>
                      <a:pt x="0" y="0"/>
                    </a:lnTo>
                    <a:lnTo>
                      <a:pt x="33" y="36"/>
                    </a:lnTo>
                    <a:lnTo>
                      <a:pt x="0" y="8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sp>
          <p:nvSpPr>
            <p:cNvPr id="1158417" name="Rectangle 273"/>
            <p:cNvSpPr>
              <a:spLocks noChangeArrowheads="1"/>
            </p:cNvSpPr>
            <p:nvPr/>
          </p:nvSpPr>
          <p:spPr bwMode="auto">
            <a:xfrm rot="16200000">
              <a:off x="3730" y="1276"/>
              <a:ext cx="232" cy="499"/>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1158418" name="Rectangle 274"/>
            <p:cNvSpPr>
              <a:spLocks noChangeArrowheads="1"/>
            </p:cNvSpPr>
            <p:nvPr/>
          </p:nvSpPr>
          <p:spPr bwMode="auto">
            <a:xfrm>
              <a:off x="3663" y="1466"/>
              <a:ext cx="291" cy="174"/>
            </a:xfrm>
            <a:prstGeom prst="rect">
              <a:avLst/>
            </a:prstGeom>
            <a:noFill/>
            <a:ln w="9525">
              <a:noFill/>
              <a:miter lim="800000"/>
            </a:ln>
          </p:spPr>
          <p:txBody>
            <a:bodyPr wrap="none" lIns="0" tIns="0" rIns="0" bIns="0">
              <a:spAutoFit/>
            </a:bodyPr>
            <a:lstStyle/>
            <a:p>
              <a:pPr eaLnBrk="1" hangingPunct="1">
                <a:defRPr/>
              </a:pPr>
              <a:r>
                <a:rPr lang="en-US" altLang="zh-CN" b="1">
                  <a:solidFill>
                    <a:srgbClr val="000000"/>
                  </a:solidFill>
                  <a:latin typeface="+mn-lt"/>
                  <a:ea typeface="+mn-ea"/>
                </a:rPr>
                <a:t>……</a:t>
              </a:r>
              <a:endParaRPr lang="en-US" altLang="zh-CN" b="1">
                <a:latin typeface="+mn-lt"/>
                <a:ea typeface="+mn-ea"/>
              </a:endParaRPr>
            </a:p>
          </p:txBody>
        </p:sp>
        <p:grpSp>
          <p:nvGrpSpPr>
            <p:cNvPr id="28777" name="Group 275"/>
            <p:cNvGrpSpPr/>
            <p:nvPr/>
          </p:nvGrpSpPr>
          <p:grpSpPr bwMode="auto">
            <a:xfrm rot="-5400000">
              <a:off x="4063" y="1526"/>
              <a:ext cx="308" cy="94"/>
              <a:chOff x="4759" y="2366"/>
              <a:chExt cx="308" cy="83"/>
            </a:xfrm>
          </p:grpSpPr>
          <p:sp>
            <p:nvSpPr>
              <p:cNvPr id="1158420" name="Line 276"/>
              <p:cNvSpPr>
                <a:spLocks noChangeShapeType="1"/>
              </p:cNvSpPr>
              <p:nvPr/>
            </p:nvSpPr>
            <p:spPr bwMode="auto">
              <a:xfrm>
                <a:off x="4812" y="2400"/>
                <a:ext cx="253" cy="1"/>
              </a:xfrm>
              <a:prstGeom prst="line">
                <a:avLst/>
              </a:prstGeom>
              <a:noFill/>
              <a:ln w="17463">
                <a:solidFill>
                  <a:srgbClr val="000000"/>
                </a:solidFill>
                <a:round/>
              </a:ln>
            </p:spPr>
            <p:txBody>
              <a:bodyPr/>
              <a:lstStyle/>
              <a:p>
                <a:pPr eaLnBrk="1" hangingPunct="1">
                  <a:defRPr/>
                </a:pPr>
                <a:endParaRPr lang="zh-CN" altLang="en-US" b="1">
                  <a:latin typeface="+mn-lt"/>
                  <a:ea typeface="+mn-ea"/>
                </a:endParaRPr>
              </a:p>
            </p:txBody>
          </p:sp>
          <p:sp>
            <p:nvSpPr>
              <p:cNvPr id="1158421" name="Freeform 277"/>
              <p:cNvSpPr/>
              <p:nvPr/>
            </p:nvSpPr>
            <p:spPr bwMode="auto">
              <a:xfrm>
                <a:off x="4962" y="2366"/>
                <a:ext cx="110" cy="83"/>
              </a:xfrm>
              <a:custGeom>
                <a:avLst/>
                <a:gdLst/>
                <a:ahLst/>
                <a:cxnLst>
                  <a:cxn ang="0">
                    <a:pos x="0" y="83"/>
                  </a:cxn>
                  <a:cxn ang="0">
                    <a:pos x="110" y="36"/>
                  </a:cxn>
                  <a:cxn ang="0">
                    <a:pos x="0" y="0"/>
                  </a:cxn>
                  <a:cxn ang="0">
                    <a:pos x="33" y="36"/>
                  </a:cxn>
                  <a:cxn ang="0">
                    <a:pos x="0" y="83"/>
                  </a:cxn>
                </a:cxnLst>
                <a:rect l="0" t="0" r="r" b="b"/>
                <a:pathLst>
                  <a:path w="110" h="83">
                    <a:moveTo>
                      <a:pt x="0" y="83"/>
                    </a:moveTo>
                    <a:lnTo>
                      <a:pt x="110" y="36"/>
                    </a:lnTo>
                    <a:lnTo>
                      <a:pt x="0" y="0"/>
                    </a:lnTo>
                    <a:lnTo>
                      <a:pt x="33" y="36"/>
                    </a:lnTo>
                    <a:lnTo>
                      <a:pt x="0" y="83"/>
                    </a:lnTo>
                    <a:close/>
                  </a:path>
                </a:pathLst>
              </a:custGeom>
              <a:solidFill>
                <a:srgbClr val="000000"/>
              </a:solidFill>
              <a:ln w="9525">
                <a:noFill/>
                <a:round/>
              </a:ln>
            </p:spPr>
            <p:txBody>
              <a:bodyPr/>
              <a:lstStyle/>
              <a:p>
                <a:pPr eaLnBrk="1" hangingPunct="1">
                  <a:defRPr/>
                </a:pPr>
                <a:endParaRPr lang="zh-CN" altLang="en-US" b="1">
                  <a:latin typeface="+mn-lt"/>
                  <a:ea typeface="+mn-ea"/>
                </a:endParaRPr>
              </a:p>
            </p:txBody>
          </p:sp>
        </p:grpSp>
        <p:sp>
          <p:nvSpPr>
            <p:cNvPr id="1158422" name="Text Box 278"/>
            <p:cNvSpPr txBox="1">
              <a:spLocks noChangeArrowheads="1"/>
            </p:cNvSpPr>
            <p:nvPr/>
          </p:nvSpPr>
          <p:spPr bwMode="auto">
            <a:xfrm>
              <a:off x="2858" y="1184"/>
              <a:ext cx="1575" cy="252"/>
            </a:xfrm>
            <a:prstGeom prst="rect">
              <a:avLst/>
            </a:prstGeom>
            <a:noFill/>
            <a:ln w="9525">
              <a:noFill/>
              <a:miter lim="800000"/>
            </a:ln>
            <a:effectLst/>
          </p:spPr>
          <p:txBody>
            <a:bodyPr>
              <a:spAutoFit/>
            </a:bodyPr>
            <a:lstStyle/>
            <a:p>
              <a:pPr algn="ctr" eaLnBrk="1" hangingPunct="1">
                <a:spcBef>
                  <a:spcPct val="50000"/>
                </a:spcBef>
                <a:defRPr/>
              </a:pPr>
              <a:r>
                <a:rPr lang="zh-CN" altLang="en-US" sz="2000" b="1">
                  <a:solidFill>
                    <a:srgbClr val="000000"/>
                  </a:solidFill>
                  <a:latin typeface="+mn-lt"/>
                  <a:ea typeface="+mn-ea"/>
                </a:rPr>
                <a:t>微操作控制信号</a:t>
              </a:r>
              <a:endParaRPr lang="zh-CN" altLang="en-US" sz="2000" b="1">
                <a:solidFill>
                  <a:srgbClr val="000000"/>
                </a:solidFill>
                <a:latin typeface="+mn-lt"/>
                <a:ea typeface="+mn-ea"/>
              </a:endParaRPr>
            </a:p>
          </p:txBody>
        </p:sp>
      </p:grpSp>
      <p:sp>
        <p:nvSpPr>
          <p:cNvPr id="1158423" name="Oval 279"/>
          <p:cNvSpPr>
            <a:spLocks noChangeArrowheads="1"/>
          </p:cNvSpPr>
          <p:nvPr/>
        </p:nvSpPr>
        <p:spPr bwMode="auto">
          <a:xfrm>
            <a:off x="4427538" y="2168525"/>
            <a:ext cx="4176712" cy="808038"/>
          </a:xfrm>
          <a:prstGeom prst="ellipse">
            <a:avLst/>
          </a:prstGeom>
          <a:noFill/>
          <a:ln w="38100">
            <a:solidFill>
              <a:srgbClr val="FF0000"/>
            </a:solidFill>
            <a:round/>
          </a:ln>
          <a:effectLst/>
        </p:spPr>
        <p:txBody>
          <a:bodyPr wrap="none" anchor="ctr"/>
          <a:lstStyle/>
          <a:p>
            <a:pPr eaLnBrk="1" hangingPunct="1">
              <a:defRPr/>
            </a:pPr>
            <a:endParaRPr lang="zh-CN" altLang="en-US" b="1">
              <a:latin typeface="+mn-lt"/>
              <a:ea typeface="+mn-ea"/>
            </a:endParaRPr>
          </a:p>
        </p:txBody>
      </p:sp>
      <p:sp>
        <p:nvSpPr>
          <p:cNvPr id="1158424" name="Oval 280"/>
          <p:cNvSpPr>
            <a:spLocks noChangeArrowheads="1"/>
          </p:cNvSpPr>
          <p:nvPr/>
        </p:nvSpPr>
        <p:spPr bwMode="auto">
          <a:xfrm>
            <a:off x="3708400" y="5489575"/>
            <a:ext cx="2089150" cy="727075"/>
          </a:xfrm>
          <a:prstGeom prst="ellipse">
            <a:avLst/>
          </a:prstGeom>
          <a:noFill/>
          <a:ln w="50800">
            <a:solidFill>
              <a:srgbClr val="0000FF"/>
            </a:solidFill>
            <a:round/>
          </a:ln>
          <a:effectLst/>
        </p:spPr>
        <p:txBody>
          <a:bodyPr wrap="none" anchor="ctr"/>
          <a:lstStyle/>
          <a:p>
            <a:pPr eaLnBrk="1" hangingPunct="1">
              <a:defRPr/>
            </a:pPr>
            <a:endParaRPr lang="zh-CN" altLang="en-US" b="1">
              <a:latin typeface="+mn-lt"/>
              <a:ea typeface="+mn-ea"/>
            </a:endParaRPr>
          </a:p>
        </p:txBody>
      </p:sp>
      <p:sp>
        <p:nvSpPr>
          <p:cNvPr id="1158425" name="Oval 281"/>
          <p:cNvSpPr>
            <a:spLocks noChangeArrowheads="1"/>
          </p:cNvSpPr>
          <p:nvPr/>
        </p:nvSpPr>
        <p:spPr bwMode="auto">
          <a:xfrm>
            <a:off x="1187450" y="1463675"/>
            <a:ext cx="3384550" cy="576263"/>
          </a:xfrm>
          <a:prstGeom prst="ellipse">
            <a:avLst/>
          </a:prstGeom>
          <a:noFill/>
          <a:ln w="38100">
            <a:solidFill>
              <a:srgbClr val="FF0000"/>
            </a:solidFill>
            <a:round/>
          </a:ln>
          <a:effectLst/>
        </p:spPr>
        <p:txBody>
          <a:bodyPr wrap="none" anchor="ctr"/>
          <a:lstStyle/>
          <a:p>
            <a:pPr eaLnBrk="1" hangingPunct="1">
              <a:defRPr/>
            </a:pPr>
            <a:endParaRPr lang="zh-CN" altLang="en-US" b="1">
              <a:latin typeface="+mn-lt"/>
              <a:ea typeface="+mn-ea"/>
            </a:endParaRPr>
          </a:p>
        </p:txBody>
      </p:sp>
      <p:sp>
        <p:nvSpPr>
          <p:cNvPr id="1158426" name="Oval 282"/>
          <p:cNvSpPr>
            <a:spLocks noChangeArrowheads="1"/>
          </p:cNvSpPr>
          <p:nvPr/>
        </p:nvSpPr>
        <p:spPr bwMode="auto">
          <a:xfrm>
            <a:off x="6011863" y="5567363"/>
            <a:ext cx="1223962" cy="576262"/>
          </a:xfrm>
          <a:prstGeom prst="ellipse">
            <a:avLst/>
          </a:prstGeom>
          <a:noFill/>
          <a:ln w="38100">
            <a:solidFill>
              <a:schemeClr val="tx1"/>
            </a:solidFill>
            <a:round/>
          </a:ln>
          <a:effectLst/>
        </p:spPr>
        <p:txBody>
          <a:bodyPr wrap="none" anchor="ctr"/>
          <a:lstStyle/>
          <a:p>
            <a:pPr eaLnBrk="1" hangingPunct="1">
              <a:defRPr/>
            </a:pPr>
            <a:endParaRPr lang="zh-CN" altLang="en-US" b="1">
              <a:latin typeface="+mn-lt"/>
              <a:ea typeface="+mn-ea"/>
            </a:endParaRPr>
          </a:p>
        </p:txBody>
      </p:sp>
      <p:sp>
        <p:nvSpPr>
          <p:cNvPr id="1158427" name="Oval 283"/>
          <p:cNvSpPr>
            <a:spLocks noChangeArrowheads="1"/>
          </p:cNvSpPr>
          <p:nvPr/>
        </p:nvSpPr>
        <p:spPr bwMode="auto">
          <a:xfrm>
            <a:off x="2103438" y="3408363"/>
            <a:ext cx="1585912" cy="1943100"/>
          </a:xfrm>
          <a:prstGeom prst="ellipse">
            <a:avLst/>
          </a:prstGeom>
          <a:noFill/>
          <a:ln w="38100">
            <a:solidFill>
              <a:srgbClr val="FF0000"/>
            </a:solidFill>
            <a:round/>
          </a:ln>
          <a:effectLst/>
        </p:spPr>
        <p:txBody>
          <a:bodyPr wrap="none" anchor="ctr"/>
          <a:lstStyle/>
          <a:p>
            <a:pPr eaLnBrk="1" hangingPunct="1">
              <a:defRPr/>
            </a:pPr>
            <a:endParaRPr lang="zh-CN" altLang="en-US" sz="2000" b="1">
              <a:latin typeface="+mn-lt"/>
              <a:ea typeface="+mn-ea"/>
            </a:endParaRPr>
          </a:p>
        </p:txBody>
      </p:sp>
      <p:sp>
        <p:nvSpPr>
          <p:cNvPr id="1158428" name="Oval 284"/>
          <p:cNvSpPr>
            <a:spLocks noChangeArrowheads="1"/>
          </p:cNvSpPr>
          <p:nvPr/>
        </p:nvSpPr>
        <p:spPr bwMode="auto">
          <a:xfrm>
            <a:off x="1331913" y="2576513"/>
            <a:ext cx="3095625" cy="571500"/>
          </a:xfrm>
          <a:prstGeom prst="ellipse">
            <a:avLst/>
          </a:prstGeom>
          <a:noFill/>
          <a:ln w="38100">
            <a:solidFill>
              <a:srgbClr val="FF0000"/>
            </a:solidFill>
            <a:round/>
          </a:ln>
          <a:effectLst/>
        </p:spPr>
        <p:txBody>
          <a:bodyPr wrap="none" anchor="ctr"/>
          <a:lstStyle/>
          <a:p>
            <a:pPr eaLnBrk="1" hangingPunct="1">
              <a:defRPr/>
            </a:pPr>
            <a:endParaRPr lang="zh-CN" altLang="en-US" b="1">
              <a:latin typeface="+mn-lt"/>
              <a:ea typeface="+mn-ea"/>
            </a:endParaRPr>
          </a:p>
        </p:txBody>
      </p:sp>
      <p:sp>
        <p:nvSpPr>
          <p:cNvPr id="1158430" name="Text Box 286"/>
          <p:cNvSpPr txBox="1">
            <a:spLocks noChangeArrowheads="1"/>
          </p:cNvSpPr>
          <p:nvPr/>
        </p:nvSpPr>
        <p:spPr bwMode="auto">
          <a:xfrm>
            <a:off x="4194175" y="815975"/>
            <a:ext cx="1979613" cy="400050"/>
          </a:xfrm>
          <a:prstGeom prst="rect">
            <a:avLst/>
          </a:prstGeom>
          <a:noFill/>
          <a:ln w="9525">
            <a:noFill/>
            <a:miter lim="800000"/>
          </a:ln>
          <a:effectLst/>
        </p:spPr>
        <p:txBody>
          <a:bodyPr wrap="none">
            <a:spAutoFit/>
          </a:bodyPr>
          <a:lstStyle/>
          <a:p>
            <a:pPr eaLnBrk="1" hangingPunct="1">
              <a:defRPr/>
            </a:pPr>
            <a:r>
              <a:rPr lang="zh-CN" altLang="en-US" sz="2000" b="1">
                <a:latin typeface="+mn-lt"/>
                <a:ea typeface="+mn-ea"/>
              </a:rPr>
              <a:t>下条微指令地址</a:t>
            </a:r>
            <a:endParaRPr lang="zh-CN" altLang="en-US" sz="2000" b="1">
              <a:latin typeface="+mn-lt"/>
              <a:ea typeface="+mn-ea"/>
            </a:endParaRPr>
          </a:p>
        </p:txBody>
      </p:sp>
      <p:sp>
        <p:nvSpPr>
          <p:cNvPr id="2" name="矩形 1"/>
          <p:cNvSpPr/>
          <p:nvPr/>
        </p:nvSpPr>
        <p:spPr>
          <a:xfrm>
            <a:off x="327025" y="6394450"/>
            <a:ext cx="8637588" cy="369888"/>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b="1">
                <a:solidFill>
                  <a:srgbClr val="000000"/>
                </a:solidFill>
                <a:latin typeface="华文新魏" panose="02010800040101010101" pitchFamily="2" charset="-122"/>
                <a:ea typeface="华文新魏" panose="02010800040101010101" pitchFamily="2" charset="-122"/>
              </a:rPr>
              <a:t>输入：指令寄存器</a:t>
            </a:r>
            <a:r>
              <a:rPr kumimoji="1" lang="en-US" altLang="zh-CN" b="1">
                <a:solidFill>
                  <a:srgbClr val="000000"/>
                </a:solidFill>
                <a:latin typeface="华文新魏" panose="02010800040101010101" pitchFamily="2" charset="-122"/>
                <a:ea typeface="华文新魏" panose="02010800040101010101" pitchFamily="2" charset="-122"/>
              </a:rPr>
              <a:t>IR</a:t>
            </a:r>
            <a:r>
              <a:rPr kumimoji="1" lang="zh-CN" altLang="en-US" b="1">
                <a:solidFill>
                  <a:srgbClr val="000000"/>
                </a:solidFill>
                <a:latin typeface="华文新魏" panose="02010800040101010101" pitchFamily="2" charset="-122"/>
                <a:ea typeface="华文新魏" panose="02010800040101010101" pitchFamily="2" charset="-122"/>
              </a:rPr>
              <a:t>中的操作码和机器状态标志；输出：微操作控制信号</a:t>
            </a:r>
            <a:endParaRPr lang="zh-CN" altLang="en-US">
              <a:solidFill>
                <a:srgbClr val="000000"/>
              </a:solidFill>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8424"/>
                                        </p:tgtEl>
                                        <p:attrNameLst>
                                          <p:attrName>style.visibility</p:attrName>
                                        </p:attrNameLst>
                                      </p:cBhvr>
                                      <p:to>
                                        <p:strVal val="visible"/>
                                      </p:to>
                                    </p:set>
                                  </p:childTnLst>
                                  <p:subTnLst>
                                    <p:set>
                                      <p:cBhvr override="childStyle">
                                        <p:cTn dur="1" fill="hold" display="0" masterRel="nextClick" afterEffect="1"/>
                                        <p:tgtEl>
                                          <p:spTgt spid="115842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8423"/>
                                        </p:tgtEl>
                                        <p:attrNameLst>
                                          <p:attrName>style.visibility</p:attrName>
                                        </p:attrNameLst>
                                      </p:cBhvr>
                                      <p:to>
                                        <p:strVal val="visible"/>
                                      </p:to>
                                    </p:set>
                                  </p:childTnLst>
                                  <p:subTnLst>
                                    <p:set>
                                      <p:cBhvr override="childStyle">
                                        <p:cTn dur="1" fill="hold" display="0" masterRel="nextClick" afterEffect="1"/>
                                        <p:tgtEl>
                                          <p:spTgt spid="115842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8425"/>
                                        </p:tgtEl>
                                        <p:attrNameLst>
                                          <p:attrName>style.visibility</p:attrName>
                                        </p:attrNameLst>
                                      </p:cBhvr>
                                      <p:to>
                                        <p:strVal val="visible"/>
                                      </p:to>
                                    </p:set>
                                  </p:childTnLst>
                                  <p:subTnLst>
                                    <p:set>
                                      <p:cBhvr override="childStyle">
                                        <p:cTn dur="1" fill="hold" display="0" masterRel="nextClick" afterEffect="1"/>
                                        <p:tgtEl>
                                          <p:spTgt spid="115842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8428"/>
                                        </p:tgtEl>
                                        <p:attrNameLst>
                                          <p:attrName>style.visibility</p:attrName>
                                        </p:attrNameLst>
                                      </p:cBhvr>
                                      <p:to>
                                        <p:strVal val="visible"/>
                                      </p:to>
                                    </p:set>
                                  </p:childTnLst>
                                  <p:subTnLst>
                                    <p:set>
                                      <p:cBhvr override="childStyle">
                                        <p:cTn dur="1" fill="hold" display="0" masterRel="nextClick" afterEffect="1"/>
                                        <p:tgtEl>
                                          <p:spTgt spid="115842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84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8426"/>
                                        </p:tgtEl>
                                        <p:attrNameLst>
                                          <p:attrName>style.visibility</p:attrName>
                                        </p:attrNameLst>
                                      </p:cBhvr>
                                      <p:to>
                                        <p:strVal val="visible"/>
                                      </p:to>
                                    </p:set>
                                  </p:childTnLst>
                                  <p:subTnLst>
                                    <p:set>
                                      <p:cBhvr override="childStyle">
                                        <p:cTn dur="1" fill="hold" display="0" masterRel="nextClick" afterEffect="1"/>
                                        <p:tgtEl>
                                          <p:spTgt spid="11584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423" grpId="0" animBg="1"/>
      <p:bldP spid="1158424" grpId="0" animBg="1"/>
      <p:bldP spid="1158425" grpId="0" animBg="1"/>
      <p:bldP spid="1158426" grpId="0" animBg="1"/>
      <p:bldP spid="1158427" grpId="0" animBg="1"/>
      <p:bldP spid="11584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785813" y="134938"/>
            <a:ext cx="80645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7000"/>
              </a:lnSpc>
              <a:buFont typeface="Wingdings" panose="05000000000000000000" pitchFamily="2" charset="2"/>
              <a:buChar char="Ø"/>
            </a:pPr>
            <a:r>
              <a:rPr lang="zh-CN" altLang="en-US" sz="2400" b="1">
                <a:solidFill>
                  <a:srgbClr val="A50021"/>
                </a:solidFill>
                <a:ea typeface="微软雅黑" panose="020B0503020204020204" pitchFamily="34" charset="-122"/>
              </a:rPr>
              <a:t>微程序</a:t>
            </a:r>
            <a:r>
              <a:rPr lang="en-US" altLang="zh-CN" sz="2400" b="1">
                <a:solidFill>
                  <a:srgbClr val="A50021"/>
                </a:solidFill>
                <a:ea typeface="微软雅黑" panose="020B0503020204020204" pitchFamily="34" charset="-122"/>
              </a:rPr>
              <a:t>\</a:t>
            </a:r>
            <a:r>
              <a:rPr lang="zh-CN" altLang="en-US" sz="2400" b="1">
                <a:solidFill>
                  <a:srgbClr val="A50021"/>
                </a:solidFill>
                <a:ea typeface="微软雅黑" panose="020B0503020204020204" pitchFamily="34" charset="-122"/>
              </a:rPr>
              <a:t>微指令</a:t>
            </a:r>
            <a:r>
              <a:rPr lang="en-US" altLang="zh-CN" sz="2400" b="1">
                <a:solidFill>
                  <a:srgbClr val="A50021"/>
                </a:solidFill>
                <a:ea typeface="微软雅黑" panose="020B0503020204020204" pitchFamily="34" charset="-122"/>
              </a:rPr>
              <a:t>\</a:t>
            </a:r>
            <a:r>
              <a:rPr lang="zh-CN" altLang="en-US" sz="2400" b="1">
                <a:solidFill>
                  <a:srgbClr val="A50021"/>
                </a:solidFill>
                <a:ea typeface="微软雅黑" panose="020B0503020204020204" pitchFamily="34" charset="-122"/>
              </a:rPr>
              <a:t>微命令</a:t>
            </a:r>
            <a:r>
              <a:rPr lang="en-US" altLang="zh-CN" sz="2400" b="1">
                <a:solidFill>
                  <a:srgbClr val="A50021"/>
                </a:solidFill>
                <a:ea typeface="微软雅黑" panose="020B0503020204020204" pitchFamily="34" charset="-122"/>
              </a:rPr>
              <a:t>\</a:t>
            </a:r>
            <a:r>
              <a:rPr lang="zh-CN" altLang="en-US" sz="2400" b="1">
                <a:solidFill>
                  <a:srgbClr val="A50021"/>
                </a:solidFill>
                <a:ea typeface="微软雅黑" panose="020B0503020204020204" pitchFamily="34" charset="-122"/>
              </a:rPr>
              <a:t>微操作的关系</a:t>
            </a:r>
            <a:endParaRPr lang="zh-CN" altLang="en-US" sz="2400" b="1">
              <a:solidFill>
                <a:srgbClr val="A50021"/>
              </a:solidFill>
              <a:ea typeface="微软雅黑" panose="020B0503020204020204" pitchFamily="34" charset="-122"/>
            </a:endParaRPr>
          </a:p>
        </p:txBody>
      </p:sp>
      <p:sp>
        <p:nvSpPr>
          <p:cNvPr id="39939" name="Text Box 46"/>
          <p:cNvSpPr txBox="1">
            <a:spLocks noChangeArrowheads="1"/>
          </p:cNvSpPr>
          <p:nvPr/>
        </p:nvSpPr>
        <p:spPr bwMode="auto">
          <a:xfrm>
            <a:off x="500063" y="642938"/>
            <a:ext cx="828675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ts val="600"/>
              </a:spcBef>
              <a:buFont typeface="Wingdings" panose="05000000000000000000" pitchFamily="2" charset="2"/>
              <a:buChar char="Ø"/>
            </a:pPr>
            <a:r>
              <a:rPr lang="zh-CN" altLang="en-US" sz="2800" b="1">
                <a:latin typeface="Times New Roman" panose="02020603050405020304" pitchFamily="18" charset="0"/>
                <a:ea typeface="华文新魏" panose="02010800040101010101" pitchFamily="2" charset="-122"/>
              </a:rPr>
              <a:t>将</a:t>
            </a:r>
            <a:r>
              <a:rPr lang="zh-CN" altLang="en-US" sz="2800" b="1">
                <a:solidFill>
                  <a:srgbClr val="0000FF"/>
                </a:solidFill>
                <a:latin typeface="Times New Roman" panose="02020603050405020304" pitchFamily="18" charset="0"/>
                <a:ea typeface="华文新魏" panose="02010800040101010101" pitchFamily="2" charset="-122"/>
              </a:rPr>
              <a:t>机器指令的执行</a:t>
            </a:r>
            <a:r>
              <a:rPr lang="zh-CN" altLang="en-US" sz="2800" b="1">
                <a:latin typeface="Times New Roman" panose="02020603050405020304" pitchFamily="18" charset="0"/>
                <a:ea typeface="华文新魏" panose="02010800040101010101" pitchFamily="2" charset="-122"/>
              </a:rPr>
              <a:t>转换为</a:t>
            </a:r>
            <a:r>
              <a:rPr lang="zh-CN" altLang="en-US" sz="2800" b="1">
                <a:latin typeface="体坛粗黑简体" pitchFamily="65" charset="-122"/>
                <a:ea typeface="体坛粗黑简体" pitchFamily="65" charset="-122"/>
              </a:rPr>
              <a:t>微程序的执行</a:t>
            </a:r>
            <a:endParaRPr lang="zh-CN" altLang="en-US" sz="2800" b="1">
              <a:latin typeface="体坛粗黑简体" pitchFamily="65" charset="-122"/>
              <a:ea typeface="体坛粗黑简体" pitchFamily="65" charset="-122"/>
            </a:endParaRPr>
          </a:p>
          <a:p>
            <a:pPr>
              <a:lnSpc>
                <a:spcPct val="110000"/>
              </a:lnSpc>
              <a:spcBef>
                <a:spcPts val="600"/>
              </a:spcBef>
              <a:buFont typeface="Wingdings" panose="05000000000000000000" pitchFamily="2" charset="2"/>
              <a:buChar char="Ø"/>
            </a:pPr>
            <a:r>
              <a:rPr lang="zh-CN" altLang="en-US" sz="2800" b="1">
                <a:solidFill>
                  <a:srgbClr val="0000FF"/>
                </a:solidFill>
                <a:latin typeface="Times New Roman" panose="02020603050405020304" pitchFamily="18" charset="0"/>
                <a:ea typeface="华文新魏" panose="02010800040101010101" pitchFamily="2" charset="-122"/>
              </a:rPr>
              <a:t>微程序</a:t>
            </a:r>
            <a:r>
              <a:rPr lang="zh-CN" altLang="en-US" sz="2800" b="1">
                <a:latin typeface="Times New Roman" panose="02020603050405020304" pitchFamily="18" charset="0"/>
                <a:ea typeface="华文新魏" panose="02010800040101010101" pitchFamily="2" charset="-122"/>
              </a:rPr>
              <a:t>就是一个</a:t>
            </a:r>
            <a:r>
              <a:rPr lang="zh-CN" altLang="en-US" sz="2800" b="1">
                <a:latin typeface="体坛粗黑简体" pitchFamily="65" charset="-122"/>
                <a:ea typeface="体坛粗黑简体" pitchFamily="65" charset="-122"/>
              </a:rPr>
              <a:t>微指令序列</a:t>
            </a:r>
            <a:endParaRPr lang="zh-CN" altLang="en-US" sz="2800" b="1">
              <a:latin typeface="体坛粗黑简体" pitchFamily="65" charset="-122"/>
              <a:ea typeface="体坛粗黑简体" pitchFamily="65" charset="-122"/>
            </a:endParaRPr>
          </a:p>
          <a:p>
            <a:pPr>
              <a:lnSpc>
                <a:spcPct val="110000"/>
              </a:lnSpc>
              <a:spcBef>
                <a:spcPts val="600"/>
              </a:spcBef>
              <a:buFont typeface="Wingdings" panose="05000000000000000000" pitchFamily="2" charset="2"/>
              <a:buChar char="Ø"/>
            </a:pPr>
            <a:r>
              <a:rPr lang="zh-CN" altLang="en-US" sz="2800" b="1">
                <a:latin typeface="Times New Roman" panose="02020603050405020304" pitchFamily="18" charset="0"/>
                <a:ea typeface="华文新魏" panose="02010800040101010101" pitchFamily="2" charset="-122"/>
              </a:rPr>
              <a:t>每条</a:t>
            </a:r>
            <a:r>
              <a:rPr lang="zh-CN" altLang="en-US" sz="2800" b="1">
                <a:solidFill>
                  <a:srgbClr val="0000FF"/>
                </a:solidFill>
                <a:latin typeface="Times New Roman" panose="02020603050405020304" pitchFamily="18" charset="0"/>
                <a:ea typeface="华文新魏" panose="02010800040101010101" pitchFamily="2" charset="-122"/>
              </a:rPr>
              <a:t>微指令</a:t>
            </a:r>
            <a:r>
              <a:rPr lang="zh-CN" altLang="en-US" sz="2800" b="1">
                <a:latin typeface="Times New Roman" panose="02020603050405020304" pitchFamily="18" charset="0"/>
                <a:ea typeface="华文新魏" panose="02010800040101010101" pitchFamily="2" charset="-122"/>
              </a:rPr>
              <a:t>由一串</a:t>
            </a:r>
            <a:r>
              <a:rPr lang="en-US" altLang="zh-CN" sz="2800" b="1">
                <a:latin typeface="Times New Roman" panose="02020603050405020304" pitchFamily="18" charset="0"/>
                <a:ea typeface="华文新魏" panose="02010800040101010101" pitchFamily="2" charset="-122"/>
              </a:rPr>
              <a:t>0/1</a:t>
            </a:r>
            <a:r>
              <a:rPr lang="zh-CN" altLang="en-US" sz="2800" b="1">
                <a:latin typeface="Times New Roman" panose="02020603050405020304" pitchFamily="18" charset="0"/>
                <a:ea typeface="华文新魏" panose="02010800040101010101" pitchFamily="2" charset="-122"/>
              </a:rPr>
              <a:t>序列组成，</a:t>
            </a:r>
            <a:r>
              <a:rPr lang="zh-CN" altLang="en-US" sz="2800" b="1">
                <a:latin typeface="体坛粗黑简体" pitchFamily="65" charset="-122"/>
                <a:ea typeface="体坛粗黑简体" pitchFamily="65" charset="-122"/>
              </a:rPr>
              <a:t>包含若干个微命令</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即：控制信号</a:t>
            </a:r>
            <a:r>
              <a:rPr lang="en-US" altLang="zh-CN" sz="2800" b="1">
                <a:latin typeface="Times New Roman" panose="02020603050405020304" pitchFamily="18" charset="0"/>
                <a:ea typeface="华文新魏" panose="02010800040101010101" pitchFamily="2" charset="-122"/>
              </a:rPr>
              <a:t>)</a:t>
            </a:r>
            <a:endParaRPr lang="en-US" altLang="zh-CN" sz="2800" b="1">
              <a:latin typeface="Times New Roman" panose="02020603050405020304" pitchFamily="18" charset="0"/>
              <a:ea typeface="华文新魏" panose="02010800040101010101" pitchFamily="2" charset="-122"/>
            </a:endParaRPr>
          </a:p>
          <a:p>
            <a:pPr>
              <a:lnSpc>
                <a:spcPct val="110000"/>
              </a:lnSpc>
              <a:spcBef>
                <a:spcPts val="600"/>
              </a:spcBef>
              <a:buFont typeface="Wingdings" panose="05000000000000000000" pitchFamily="2" charset="2"/>
              <a:buChar char="Ø"/>
            </a:pPr>
            <a:r>
              <a:rPr lang="zh-CN" altLang="en-US" sz="2800" b="1">
                <a:latin typeface="Times New Roman" panose="02020603050405020304" pitchFamily="18" charset="0"/>
                <a:ea typeface="华文新魏" panose="02010800040101010101" pitchFamily="2" charset="-122"/>
              </a:rPr>
              <a:t>每个</a:t>
            </a:r>
            <a:r>
              <a:rPr lang="zh-CN" altLang="en-US" sz="2800" b="1">
                <a:solidFill>
                  <a:srgbClr val="0000FF"/>
                </a:solidFill>
                <a:latin typeface="Times New Roman" panose="02020603050405020304" pitchFamily="18" charset="0"/>
                <a:ea typeface="华文新魏" panose="02010800040101010101" pitchFamily="2" charset="-122"/>
              </a:rPr>
              <a:t>微命令</a:t>
            </a:r>
            <a:r>
              <a:rPr lang="zh-CN" altLang="en-US" sz="2800" b="1">
                <a:latin typeface="Times New Roman" panose="02020603050405020304" pitchFamily="18" charset="0"/>
                <a:ea typeface="华文新魏" panose="02010800040101010101" pitchFamily="2" charset="-122"/>
              </a:rPr>
              <a:t>控制数据通路的执行</a:t>
            </a:r>
            <a:endParaRPr lang="zh-CN" altLang="en-US" sz="2800" b="1">
              <a:latin typeface="Times New Roman" panose="02020603050405020304" pitchFamily="18" charset="0"/>
              <a:ea typeface="华文新魏" panose="02010800040101010101" pitchFamily="2" charset="-122"/>
            </a:endParaRPr>
          </a:p>
        </p:txBody>
      </p:sp>
      <p:sp>
        <p:nvSpPr>
          <p:cNvPr id="1077295" name="Rectangle 47"/>
          <p:cNvSpPr>
            <a:spLocks noChangeArrowheads="1"/>
          </p:cNvSpPr>
          <p:nvPr/>
        </p:nvSpPr>
        <p:spPr bwMode="auto">
          <a:xfrm>
            <a:off x="871538" y="3357563"/>
            <a:ext cx="7629525"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pPr>
            <a:r>
              <a:rPr lang="zh-CN" altLang="en-US" sz="2800" b="1">
                <a:solidFill>
                  <a:srgbClr val="FF0000"/>
                </a:solidFill>
                <a:latin typeface="Times New Roman" panose="02020603050405020304" pitchFamily="18" charset="0"/>
                <a:ea typeface="华文新魏" panose="02010800040101010101" pitchFamily="2" charset="-122"/>
              </a:rPr>
              <a:t>控制程序执行要解决什么问题？</a:t>
            </a:r>
            <a:endParaRPr lang="zh-CN" altLang="en-US" sz="2800" b="1">
              <a:solidFill>
                <a:srgbClr val="FF0000"/>
              </a:solidFill>
              <a:latin typeface="Times New Roman" panose="02020603050405020304" pitchFamily="18" charset="0"/>
              <a:ea typeface="华文新魏" panose="02010800040101010101" pitchFamily="2" charset="-122"/>
            </a:endParaRPr>
          </a:p>
          <a:p>
            <a:pPr lvl="1">
              <a:spcBef>
                <a:spcPts val="600"/>
              </a:spcBef>
            </a:pPr>
            <a:r>
              <a:rPr lang="en-US" altLang="zh-CN" sz="2400" b="1">
                <a:solidFill>
                  <a:srgbClr val="0000FF"/>
                </a:solidFill>
                <a:latin typeface="Times New Roman" panose="02020603050405020304" pitchFamily="18" charset="0"/>
                <a:ea typeface="华文新魏" panose="02010800040101010101" pitchFamily="2" charset="-122"/>
              </a:rPr>
              <a:t>(1) </a:t>
            </a:r>
            <a:r>
              <a:rPr lang="zh-CN" altLang="en-US" sz="2400" b="1">
                <a:solidFill>
                  <a:srgbClr val="0000FF"/>
                </a:solidFill>
                <a:latin typeface="Times New Roman" panose="02020603050405020304" pitchFamily="18" charset="0"/>
                <a:ea typeface="华文新魏" panose="02010800040101010101" pitchFamily="2" charset="-122"/>
              </a:rPr>
              <a:t>指令的编码和译码</a:t>
            </a:r>
            <a:endParaRPr lang="zh-CN" altLang="en-US" sz="2400" b="1">
              <a:solidFill>
                <a:srgbClr val="0000FF"/>
              </a:solidFill>
              <a:latin typeface="Times New Roman" panose="02020603050405020304" pitchFamily="18" charset="0"/>
              <a:ea typeface="华文新魏" panose="02010800040101010101" pitchFamily="2" charset="-122"/>
            </a:endParaRPr>
          </a:p>
          <a:p>
            <a:pPr lvl="1">
              <a:spcBef>
                <a:spcPts val="600"/>
              </a:spcBef>
            </a:pPr>
            <a:r>
              <a:rPr lang="en-US" altLang="zh-CN" sz="2400" b="1">
                <a:solidFill>
                  <a:srgbClr val="0000FF"/>
                </a:solidFill>
                <a:latin typeface="Times New Roman" panose="02020603050405020304" pitchFamily="18" charset="0"/>
                <a:ea typeface="华文新魏" panose="02010800040101010101" pitchFamily="2" charset="-122"/>
              </a:rPr>
              <a:t>(2) </a:t>
            </a:r>
            <a:r>
              <a:rPr lang="zh-CN" altLang="en-US" sz="2400" b="1">
                <a:solidFill>
                  <a:srgbClr val="0000FF"/>
                </a:solidFill>
                <a:latin typeface="Times New Roman" panose="02020603050405020304" pitchFamily="18" charset="0"/>
                <a:ea typeface="华文新魏" panose="02010800040101010101" pitchFamily="2" charset="-122"/>
              </a:rPr>
              <a:t>下条指令到哪里去取</a:t>
            </a:r>
            <a:endParaRPr lang="zh-CN" altLang="en-US" sz="2400" b="1">
              <a:solidFill>
                <a:srgbClr val="0000FF"/>
              </a:solidFill>
              <a:latin typeface="Times New Roman" panose="02020603050405020304" pitchFamily="18" charset="0"/>
              <a:ea typeface="华文新魏" panose="02010800040101010101" pitchFamily="2" charset="-122"/>
            </a:endParaRPr>
          </a:p>
          <a:p>
            <a:pPr>
              <a:spcBef>
                <a:spcPts val="600"/>
              </a:spcBef>
            </a:pPr>
            <a:r>
              <a:rPr lang="zh-CN" altLang="en-US" sz="2800" b="1">
                <a:solidFill>
                  <a:srgbClr val="FF0000"/>
                </a:solidFill>
                <a:latin typeface="Times New Roman" panose="02020603050405020304" pitchFamily="18" charset="0"/>
                <a:ea typeface="华文新魏" panose="02010800040101010101" pitchFamily="2" charset="-122"/>
              </a:rPr>
              <a:t>微程序执行也要解决两个问题：</a:t>
            </a:r>
            <a:endParaRPr lang="zh-CN" altLang="en-US" sz="2800" b="1">
              <a:solidFill>
                <a:srgbClr val="FF0000"/>
              </a:solidFill>
              <a:latin typeface="Times New Roman" panose="02020603050405020304" pitchFamily="18" charset="0"/>
              <a:ea typeface="华文新魏" panose="02010800040101010101" pitchFamily="2" charset="-122"/>
            </a:endParaRPr>
          </a:p>
          <a:p>
            <a:pPr lvl="1">
              <a:spcBef>
                <a:spcPts val="600"/>
              </a:spcBef>
            </a:pPr>
            <a:r>
              <a:rPr lang="en-US" altLang="zh-CN" sz="2400" b="1">
                <a:solidFill>
                  <a:srgbClr val="0000FF"/>
                </a:solidFill>
                <a:latin typeface="Times New Roman" panose="02020603050405020304" pitchFamily="18" charset="0"/>
                <a:ea typeface="华文新魏" panose="02010800040101010101" pitchFamily="2" charset="-122"/>
              </a:rPr>
              <a:t>(1)</a:t>
            </a:r>
            <a:r>
              <a:rPr lang="zh-CN" altLang="en-US" sz="2400" b="1">
                <a:solidFill>
                  <a:srgbClr val="0000FF"/>
                </a:solidFill>
                <a:latin typeface="Times New Roman" panose="02020603050405020304" pitchFamily="18" charset="0"/>
                <a:ea typeface="华文新魏" panose="02010800040101010101" pitchFamily="2" charset="-122"/>
              </a:rPr>
              <a:t>微指令执行：微指令中如何对微命令编码</a:t>
            </a:r>
            <a:endParaRPr lang="en-US" altLang="zh-CN" sz="2400" b="1">
              <a:solidFill>
                <a:srgbClr val="0000FF"/>
              </a:solidFill>
              <a:latin typeface="Times New Roman" panose="02020603050405020304" pitchFamily="18" charset="0"/>
              <a:ea typeface="华文新魏" panose="02010800040101010101" pitchFamily="2" charset="-122"/>
            </a:endParaRPr>
          </a:p>
          <a:p>
            <a:pPr lvl="1">
              <a:spcBef>
                <a:spcPts val="600"/>
              </a:spcBef>
            </a:pPr>
            <a:r>
              <a:rPr lang="en-US" altLang="zh-CN" sz="2400" b="1">
                <a:solidFill>
                  <a:srgbClr val="0000FF"/>
                </a:solidFill>
                <a:latin typeface="Times New Roman" panose="02020603050405020304" pitchFamily="18" charset="0"/>
                <a:ea typeface="华文新魏" panose="02010800040101010101" pitchFamily="2" charset="-122"/>
              </a:rPr>
              <a:t>(2)</a:t>
            </a:r>
            <a:r>
              <a:rPr lang="zh-CN" altLang="en-US" sz="2400" b="1">
                <a:solidFill>
                  <a:srgbClr val="0000FF"/>
                </a:solidFill>
                <a:latin typeface="Times New Roman" panose="02020603050405020304" pitchFamily="18" charset="0"/>
                <a:ea typeface="华文新魏" panose="02010800040101010101" pitchFamily="2" charset="-122"/>
              </a:rPr>
              <a:t>微指令定序：下条微指令在哪里</a:t>
            </a:r>
            <a:endParaRPr lang="en-US" altLang="zh-CN" sz="2400" b="1">
              <a:solidFill>
                <a:srgbClr val="0000FF"/>
              </a:solidFill>
              <a:latin typeface="Times New Roman" panose="02020603050405020304" pitchFamily="18" charset="0"/>
              <a:ea typeface="华文新魏" panose="02010800040101010101" pitchFamily="2" charset="-122"/>
            </a:endParaRPr>
          </a:p>
        </p:txBody>
      </p:sp>
      <p:sp>
        <p:nvSpPr>
          <p:cNvPr id="2" name="矩形 1"/>
          <p:cNvSpPr/>
          <p:nvPr/>
        </p:nvSpPr>
        <p:spPr>
          <a:xfrm>
            <a:off x="871538" y="6173788"/>
            <a:ext cx="7516812" cy="4619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lvl="1" algn="ctr">
              <a:spcBef>
                <a:spcPts val="600"/>
              </a:spcBef>
              <a:defRPr/>
            </a:pPr>
            <a:r>
              <a:rPr lang="zh-CN" altLang="en-US" sz="2400" b="1" dirty="0"/>
              <a:t>微指令设计是微程序设计的基础！</a:t>
            </a:r>
            <a:endParaRPr lang="zh-CN" altLang="en-US" sz="2400" b="1"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7295">
                                            <p:txEl>
                                              <p:pRg st="0" end="0"/>
                                            </p:txEl>
                                          </p:spTgt>
                                        </p:tgtEl>
                                        <p:attrNameLst>
                                          <p:attrName>style.visibility</p:attrName>
                                        </p:attrNameLst>
                                      </p:cBhvr>
                                      <p:to>
                                        <p:strVal val="visible"/>
                                      </p:to>
                                    </p:set>
                                    <p:animEffect transition="in" filter="blinds(horizontal)">
                                      <p:cBhvr>
                                        <p:cTn id="7" dur="500"/>
                                        <p:tgtEl>
                                          <p:spTgt spid="10772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77295">
                                            <p:txEl>
                                              <p:pRg st="1" end="1"/>
                                            </p:txEl>
                                          </p:spTgt>
                                        </p:tgtEl>
                                        <p:attrNameLst>
                                          <p:attrName>style.visibility</p:attrName>
                                        </p:attrNameLst>
                                      </p:cBhvr>
                                      <p:to>
                                        <p:strVal val="visible"/>
                                      </p:to>
                                    </p:set>
                                    <p:animEffect transition="in" filter="blinds(horizontal)">
                                      <p:cBhvr>
                                        <p:cTn id="12" dur="500"/>
                                        <p:tgtEl>
                                          <p:spTgt spid="10772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77295">
                                            <p:txEl>
                                              <p:pRg st="2" end="2"/>
                                            </p:txEl>
                                          </p:spTgt>
                                        </p:tgtEl>
                                        <p:attrNameLst>
                                          <p:attrName>style.visibility</p:attrName>
                                        </p:attrNameLst>
                                      </p:cBhvr>
                                      <p:to>
                                        <p:strVal val="visible"/>
                                      </p:to>
                                    </p:set>
                                    <p:animEffect transition="in" filter="blinds(horizontal)">
                                      <p:cBhvr>
                                        <p:cTn id="17" dur="500"/>
                                        <p:tgtEl>
                                          <p:spTgt spid="10772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77295">
                                            <p:txEl>
                                              <p:pRg st="3" end="3"/>
                                            </p:txEl>
                                          </p:spTgt>
                                        </p:tgtEl>
                                        <p:attrNameLst>
                                          <p:attrName>style.visibility</p:attrName>
                                        </p:attrNameLst>
                                      </p:cBhvr>
                                      <p:to>
                                        <p:strVal val="visible"/>
                                      </p:to>
                                    </p:set>
                                    <p:animEffect transition="in" filter="blinds(horizontal)">
                                      <p:cBhvr>
                                        <p:cTn id="22" dur="500"/>
                                        <p:tgtEl>
                                          <p:spTgt spid="10772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77295">
                                            <p:txEl>
                                              <p:pRg st="4" end="4"/>
                                            </p:txEl>
                                          </p:spTgt>
                                        </p:tgtEl>
                                        <p:attrNameLst>
                                          <p:attrName>style.visibility</p:attrName>
                                        </p:attrNameLst>
                                      </p:cBhvr>
                                      <p:to>
                                        <p:strVal val="visible"/>
                                      </p:to>
                                    </p:set>
                                    <p:animEffect transition="in" filter="blinds(horizontal)">
                                      <p:cBhvr>
                                        <p:cTn id="27" dur="500"/>
                                        <p:tgtEl>
                                          <p:spTgt spid="107729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077295">
                                            <p:txEl>
                                              <p:pRg st="5" end="5"/>
                                            </p:txEl>
                                          </p:spTgt>
                                        </p:tgtEl>
                                        <p:attrNameLst>
                                          <p:attrName>style.visibility</p:attrName>
                                        </p:attrNameLst>
                                      </p:cBhvr>
                                      <p:to>
                                        <p:strVal val="visible"/>
                                      </p:to>
                                    </p:set>
                                    <p:animEffect transition="in" filter="blinds(horizontal)">
                                      <p:cBhvr>
                                        <p:cTn id="30" dur="500"/>
                                        <p:tgtEl>
                                          <p:spTgt spid="107729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ChangeArrowheads="1"/>
          </p:cNvSpPr>
          <p:nvPr/>
        </p:nvSpPr>
        <p:spPr bwMode="auto">
          <a:xfrm>
            <a:off x="714375" y="2997200"/>
            <a:ext cx="8072438"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628650" indent="-27178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600"/>
              </a:spcBef>
              <a:buFont typeface="Wingdings" panose="05000000000000000000" pitchFamily="2" charset="2"/>
              <a:buChar char="p"/>
            </a:pPr>
            <a:r>
              <a:rPr kumimoji="1" lang="zh-CN" altLang="en-US" sz="2800" b="1">
                <a:latin typeface="Times New Roman" panose="02020603050405020304" pitchFamily="18" charset="0"/>
                <a:ea typeface="华文新魏" panose="02010800040101010101" pitchFamily="2" charset="-122"/>
              </a:rPr>
              <a:t>微指令格式设计风格取决于</a:t>
            </a:r>
            <a:r>
              <a:rPr kumimoji="1" lang="zh-CN" altLang="en-US" sz="2800" b="1">
                <a:solidFill>
                  <a:srgbClr val="006666"/>
                </a:solidFill>
                <a:latin typeface="Times New Roman" panose="02020603050405020304" pitchFamily="18" charset="0"/>
                <a:ea typeface="华文新魏" panose="02010800040101010101" pitchFamily="2" charset="-122"/>
              </a:rPr>
              <a:t>微操作码的编码方式</a:t>
            </a:r>
            <a:endParaRPr kumimoji="1" lang="en-US" altLang="zh-CN" sz="2800" b="1">
              <a:solidFill>
                <a:srgbClr val="006666"/>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33CC"/>
                </a:solidFill>
                <a:latin typeface="Times New Roman" panose="02020603050405020304" pitchFamily="18" charset="0"/>
                <a:ea typeface="华文新魏" panose="02010800040101010101" pitchFamily="2" charset="-122"/>
              </a:rPr>
              <a:t>  不译法</a:t>
            </a:r>
            <a:r>
              <a:rPr kumimoji="1" lang="en-US" altLang="zh-CN" sz="2400" b="1">
                <a:solidFill>
                  <a:srgbClr val="0033CC"/>
                </a:solidFill>
                <a:latin typeface="Times New Roman" panose="02020603050405020304" pitchFamily="18" charset="0"/>
                <a:ea typeface="华文新魏" panose="02010800040101010101" pitchFamily="2" charset="-122"/>
              </a:rPr>
              <a:t>(</a:t>
            </a:r>
            <a:r>
              <a:rPr kumimoji="1" lang="zh-CN" altLang="en-US" sz="2400" b="1">
                <a:solidFill>
                  <a:srgbClr val="0033CC"/>
                </a:solidFill>
                <a:latin typeface="Times New Roman" panose="02020603050405020304" pitchFamily="18" charset="0"/>
                <a:ea typeface="华文新魏" panose="02010800040101010101" pitchFamily="2" charset="-122"/>
              </a:rPr>
              <a:t>直接控制法</a:t>
            </a:r>
            <a:r>
              <a:rPr kumimoji="1" lang="en-US" altLang="zh-CN" sz="2400" b="1">
                <a:solidFill>
                  <a:srgbClr val="0033CC"/>
                </a:solidFill>
                <a:latin typeface="Times New Roman" panose="02020603050405020304" pitchFamily="18" charset="0"/>
                <a:ea typeface="华文新魏" panose="02010800040101010101" pitchFamily="2" charset="-122"/>
              </a:rPr>
              <a:t>)</a:t>
            </a:r>
            <a:endParaRPr kumimoji="1" lang="en-US" altLang="zh-CN" sz="2400" b="1">
              <a:solidFill>
                <a:srgbClr val="0033CC"/>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33CC"/>
                </a:solidFill>
                <a:latin typeface="Times New Roman" panose="02020603050405020304" pitchFamily="18" charset="0"/>
                <a:ea typeface="华文新魏" panose="02010800040101010101" pitchFamily="2" charset="-122"/>
              </a:rPr>
              <a:t>  </a:t>
            </a:r>
            <a:r>
              <a:rPr kumimoji="1" lang="zh-CN" altLang="en-US" sz="2400" b="1">
                <a:solidFill>
                  <a:srgbClr val="0000FF"/>
                </a:solidFill>
                <a:latin typeface="Times New Roman" panose="02020603050405020304" pitchFamily="18" charset="0"/>
                <a:ea typeface="华文新魏" panose="02010800040101010101" pitchFamily="2" charset="-122"/>
              </a:rPr>
              <a:t>字段直接编码</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译</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法</a:t>
            </a:r>
            <a:endParaRPr kumimoji="1" lang="zh-CN" altLang="en-US" sz="2400" b="1">
              <a:solidFill>
                <a:srgbClr val="0000FF"/>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00FF"/>
                </a:solidFill>
                <a:latin typeface="Times New Roman" panose="02020603050405020304" pitchFamily="18" charset="0"/>
                <a:ea typeface="华文新魏" panose="02010800040101010101" pitchFamily="2" charset="-122"/>
              </a:rPr>
              <a:t>  字段间接编码</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译</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法</a:t>
            </a:r>
            <a:endParaRPr kumimoji="1" lang="zh-CN" altLang="en-US" sz="2400" b="1">
              <a:solidFill>
                <a:srgbClr val="0000FF"/>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00FF"/>
                </a:solidFill>
                <a:latin typeface="Times New Roman" panose="02020603050405020304" pitchFamily="18" charset="0"/>
                <a:ea typeface="华文新魏" panose="02010800040101010101" pitchFamily="2" charset="-122"/>
              </a:rPr>
              <a:t>  最短</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垂直</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编码</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译</a:t>
            </a:r>
            <a:r>
              <a:rPr kumimoji="1" lang="en-US" altLang="zh-CN" sz="2400" b="1">
                <a:solidFill>
                  <a:srgbClr val="0000FF"/>
                </a:solidFill>
                <a:latin typeface="Times New Roman" panose="02020603050405020304" pitchFamily="18" charset="0"/>
                <a:ea typeface="华文新魏" panose="02010800040101010101" pitchFamily="2" charset="-122"/>
              </a:rPr>
              <a:t>)</a:t>
            </a:r>
            <a:r>
              <a:rPr kumimoji="1" lang="zh-CN" altLang="en-US" sz="2400" b="1">
                <a:solidFill>
                  <a:srgbClr val="0000FF"/>
                </a:solidFill>
                <a:latin typeface="Times New Roman" panose="02020603050405020304" pitchFamily="18" charset="0"/>
                <a:ea typeface="华文新魏" panose="02010800040101010101" pitchFamily="2" charset="-122"/>
              </a:rPr>
              <a:t>法</a:t>
            </a:r>
            <a:endParaRPr kumimoji="1" lang="zh-CN" altLang="en-US" sz="2400" b="1">
              <a:solidFill>
                <a:srgbClr val="0000FF"/>
              </a:solidFill>
              <a:latin typeface="Times New Roman" panose="02020603050405020304" pitchFamily="18" charset="0"/>
              <a:ea typeface="华文新魏" panose="02010800040101010101" pitchFamily="2" charset="-122"/>
            </a:endParaRPr>
          </a:p>
        </p:txBody>
      </p:sp>
      <p:sp>
        <p:nvSpPr>
          <p:cNvPr id="40963" name="Rectangle 3"/>
          <p:cNvSpPr>
            <a:spLocks noGrp="1" noChangeArrowheads="1"/>
          </p:cNvSpPr>
          <p:nvPr>
            <p:ph type="title"/>
          </p:nvPr>
        </p:nvSpPr>
        <p:spPr>
          <a:xfrm>
            <a:off x="771525" y="157163"/>
            <a:ext cx="7443788" cy="373062"/>
          </a:xfrm>
        </p:spPr>
        <p:txBody>
          <a:bodyPr lIns="63500" tIns="25400" rIns="63500" bIns="25400" anchor="t">
            <a:spAutoFit/>
          </a:bodyPr>
          <a:lstStyle/>
          <a:p>
            <a:pPr>
              <a:lnSpc>
                <a:spcPct val="87000"/>
              </a:lnSpc>
              <a:buFont typeface="Wingdings" panose="05000000000000000000" pitchFamily="2" charset="2"/>
              <a:buChar char="Ø"/>
            </a:pPr>
            <a:r>
              <a:rPr lang="en-US" altLang="zh-CN" sz="2400">
                <a:solidFill>
                  <a:srgbClr val="A50021"/>
                </a:solidFill>
                <a:ea typeface="微软雅黑" panose="020B0503020204020204" pitchFamily="34" charset="-122"/>
              </a:rPr>
              <a:t>4. </a:t>
            </a:r>
            <a:r>
              <a:rPr lang="zh-CN" altLang="en-US" sz="2400">
                <a:solidFill>
                  <a:srgbClr val="A50021"/>
                </a:solidFill>
                <a:ea typeface="微软雅黑" panose="020B0503020204020204" pitchFamily="34" charset="-122"/>
              </a:rPr>
              <a:t>微程序执行的第一个问题：微指令格式的设计</a:t>
            </a:r>
            <a:endParaRPr lang="zh-CN" altLang="en-US" sz="2400">
              <a:solidFill>
                <a:srgbClr val="A50021"/>
              </a:solidFill>
              <a:ea typeface="微软雅黑" panose="020B0503020204020204" pitchFamily="34" charset="-122"/>
            </a:endParaRPr>
          </a:p>
        </p:txBody>
      </p:sp>
      <p:sp>
        <p:nvSpPr>
          <p:cNvPr id="26630" name="Text Box 13"/>
          <p:cNvSpPr txBox="1">
            <a:spLocks noChangeArrowheads="1"/>
          </p:cNvSpPr>
          <p:nvPr/>
        </p:nvSpPr>
        <p:spPr bwMode="auto">
          <a:xfrm>
            <a:off x="323850" y="908050"/>
            <a:ext cx="2500313" cy="566738"/>
          </a:xfrm>
          <a:prstGeom prst="rect">
            <a:avLst/>
          </a:prstGeom>
          <a:noFill/>
          <a:ln w="50800">
            <a:noFill/>
            <a:miter lim="800000"/>
          </a:ln>
        </p:spPr>
        <p:txBody>
          <a:bodyPr>
            <a:spAutoFit/>
          </a:bodyPr>
          <a:lstStyle/>
          <a:p>
            <a:pPr>
              <a:lnSpc>
                <a:spcPct val="110000"/>
              </a:lnSpc>
              <a:spcBef>
                <a:spcPct val="50000"/>
              </a:spcBef>
              <a:defRPr/>
            </a:pPr>
            <a:r>
              <a:rPr lang="zh-CN" altLang="en-US" sz="2800" b="1" dirty="0">
                <a:solidFill>
                  <a:srgbClr val="FF0000"/>
                </a:solidFill>
                <a:latin typeface="+mn-lt"/>
                <a:ea typeface="+mn-ea"/>
              </a:rPr>
              <a:t>微指令格式：</a:t>
            </a:r>
            <a:endParaRPr lang="zh-CN" altLang="en-US" sz="2800" b="1" dirty="0">
              <a:solidFill>
                <a:srgbClr val="FF0000"/>
              </a:solidFill>
              <a:latin typeface="+mn-lt"/>
              <a:ea typeface="+mn-ea"/>
            </a:endParaRPr>
          </a:p>
        </p:txBody>
      </p:sp>
      <p:sp>
        <p:nvSpPr>
          <p:cNvPr id="26631" name="Rectangle 14"/>
          <p:cNvSpPr>
            <a:spLocks noChangeArrowheads="1"/>
          </p:cNvSpPr>
          <p:nvPr/>
        </p:nvSpPr>
        <p:spPr bwMode="auto">
          <a:xfrm>
            <a:off x="2446338" y="1004888"/>
            <a:ext cx="6048375" cy="449262"/>
          </a:xfrm>
          <a:prstGeom prst="rect">
            <a:avLst/>
          </a:prstGeom>
          <a:noFill/>
          <a:ln w="50800">
            <a:solidFill>
              <a:schemeClr val="tx1"/>
            </a:solidFill>
            <a:miter lim="800000"/>
          </a:ln>
        </p:spPr>
        <p:txBody>
          <a:bodyPr wrap="none" anchor="ctr"/>
          <a:lstStyle/>
          <a:p>
            <a:pPr eaLnBrk="1" hangingPunct="1">
              <a:lnSpc>
                <a:spcPct val="110000"/>
              </a:lnSpc>
              <a:defRPr/>
            </a:pPr>
            <a:endParaRPr lang="zh-CN" altLang="en-US" sz="2000" b="1">
              <a:latin typeface="+mn-lt"/>
              <a:ea typeface="+mn-ea"/>
            </a:endParaRPr>
          </a:p>
        </p:txBody>
      </p:sp>
      <p:sp>
        <p:nvSpPr>
          <p:cNvPr id="26632" name="Line 15"/>
          <p:cNvSpPr>
            <a:spLocks noChangeShapeType="1"/>
          </p:cNvSpPr>
          <p:nvPr/>
        </p:nvSpPr>
        <p:spPr bwMode="auto">
          <a:xfrm>
            <a:off x="4506913" y="989013"/>
            <a:ext cx="0" cy="465137"/>
          </a:xfrm>
          <a:prstGeom prst="line">
            <a:avLst/>
          </a:prstGeom>
          <a:noFill/>
          <a:ln w="50800">
            <a:solidFill>
              <a:schemeClr val="tx1"/>
            </a:solidFill>
            <a:round/>
          </a:ln>
        </p:spPr>
        <p:txBody>
          <a:bodyPr/>
          <a:lstStyle/>
          <a:p>
            <a:pPr eaLnBrk="1" hangingPunct="1">
              <a:lnSpc>
                <a:spcPct val="110000"/>
              </a:lnSpc>
              <a:defRPr/>
            </a:pPr>
            <a:endParaRPr lang="zh-CN" altLang="en-US" sz="2000" b="1">
              <a:latin typeface="+mn-lt"/>
              <a:ea typeface="+mn-ea"/>
            </a:endParaRPr>
          </a:p>
        </p:txBody>
      </p:sp>
      <p:sp>
        <p:nvSpPr>
          <p:cNvPr id="26633" name="Text Box 16"/>
          <p:cNvSpPr txBox="1">
            <a:spLocks noChangeArrowheads="1"/>
          </p:cNvSpPr>
          <p:nvPr/>
        </p:nvSpPr>
        <p:spPr bwMode="auto">
          <a:xfrm>
            <a:off x="2519363" y="989013"/>
            <a:ext cx="1871662" cy="406400"/>
          </a:xfrm>
          <a:prstGeom prst="rect">
            <a:avLst/>
          </a:prstGeom>
          <a:noFill/>
          <a:ln w="50800">
            <a:noFill/>
            <a:miter lim="800000"/>
          </a:ln>
        </p:spPr>
        <p:txBody>
          <a:bodyPr>
            <a:spAutoFit/>
          </a:bodyPr>
          <a:lstStyle/>
          <a:p>
            <a:pPr algn="ctr">
              <a:lnSpc>
                <a:spcPct val="110000"/>
              </a:lnSpc>
              <a:spcBef>
                <a:spcPct val="50000"/>
              </a:spcBef>
              <a:defRPr/>
            </a:pPr>
            <a:r>
              <a:rPr lang="zh-CN" altLang="en-US" sz="2000" b="1" dirty="0">
                <a:solidFill>
                  <a:schemeClr val="accent2"/>
                </a:solidFill>
                <a:latin typeface="+mn-lt"/>
                <a:ea typeface="+mn-ea"/>
              </a:rPr>
              <a:t> </a:t>
            </a:r>
            <a:r>
              <a:rPr lang="en-US" altLang="zh-CN" sz="2000" b="1" dirty="0">
                <a:latin typeface="+mn-lt"/>
                <a:ea typeface="+mn-ea"/>
              </a:rPr>
              <a:t>µOP</a:t>
            </a:r>
            <a:endParaRPr lang="zh-CN" altLang="en-US" sz="2000" b="1" dirty="0">
              <a:latin typeface="+mn-lt"/>
              <a:ea typeface="+mn-ea"/>
            </a:endParaRPr>
          </a:p>
        </p:txBody>
      </p:sp>
      <p:sp>
        <p:nvSpPr>
          <p:cNvPr id="26634" name="Line 17"/>
          <p:cNvSpPr>
            <a:spLocks noChangeShapeType="1"/>
          </p:cNvSpPr>
          <p:nvPr/>
        </p:nvSpPr>
        <p:spPr bwMode="auto">
          <a:xfrm>
            <a:off x="6308725" y="1014413"/>
            <a:ext cx="0" cy="465137"/>
          </a:xfrm>
          <a:prstGeom prst="line">
            <a:avLst/>
          </a:prstGeom>
          <a:noFill/>
          <a:ln w="50800">
            <a:solidFill>
              <a:schemeClr val="tx1"/>
            </a:solidFill>
            <a:round/>
          </a:ln>
        </p:spPr>
        <p:txBody>
          <a:bodyPr/>
          <a:lstStyle/>
          <a:p>
            <a:pPr eaLnBrk="1" hangingPunct="1">
              <a:lnSpc>
                <a:spcPct val="110000"/>
              </a:lnSpc>
              <a:defRPr/>
            </a:pPr>
            <a:endParaRPr lang="zh-CN" altLang="en-US" sz="2000" b="1">
              <a:latin typeface="+mn-lt"/>
              <a:ea typeface="+mn-ea"/>
            </a:endParaRPr>
          </a:p>
        </p:txBody>
      </p:sp>
      <p:sp>
        <p:nvSpPr>
          <p:cNvPr id="26635" name="Text Box 18"/>
          <p:cNvSpPr txBox="1">
            <a:spLocks noChangeArrowheads="1"/>
          </p:cNvSpPr>
          <p:nvPr/>
        </p:nvSpPr>
        <p:spPr bwMode="auto">
          <a:xfrm>
            <a:off x="4605338" y="998538"/>
            <a:ext cx="1609725" cy="406400"/>
          </a:xfrm>
          <a:prstGeom prst="rect">
            <a:avLst/>
          </a:prstGeom>
          <a:noFill/>
          <a:ln w="50800">
            <a:noFill/>
            <a:miter lim="800000"/>
          </a:ln>
        </p:spPr>
        <p:txBody>
          <a:bodyPr>
            <a:spAutoFit/>
          </a:bodyPr>
          <a:lstStyle/>
          <a:p>
            <a:pPr algn="ctr">
              <a:lnSpc>
                <a:spcPct val="110000"/>
              </a:lnSpc>
              <a:spcBef>
                <a:spcPct val="50000"/>
              </a:spcBef>
              <a:defRPr/>
            </a:pPr>
            <a:r>
              <a:rPr lang="en-US" altLang="zh-CN" sz="2000" b="1" dirty="0">
                <a:latin typeface="+mn-lt"/>
                <a:ea typeface="+mn-ea"/>
              </a:rPr>
              <a:t>µADD</a:t>
            </a:r>
            <a:endParaRPr lang="en-US" altLang="zh-CN" sz="2000" b="1" dirty="0">
              <a:latin typeface="+mn-lt"/>
              <a:ea typeface="+mn-ea"/>
            </a:endParaRPr>
          </a:p>
        </p:txBody>
      </p:sp>
      <p:sp>
        <p:nvSpPr>
          <p:cNvPr id="40970" name="Text Box 20"/>
          <p:cNvSpPr txBox="1">
            <a:spLocks noChangeArrowheads="1"/>
          </p:cNvSpPr>
          <p:nvPr/>
        </p:nvSpPr>
        <p:spPr bwMode="auto">
          <a:xfrm>
            <a:off x="6615113" y="979488"/>
            <a:ext cx="19065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spcBef>
                <a:spcPct val="50000"/>
              </a:spcBef>
            </a:pPr>
            <a:r>
              <a:rPr lang="zh-CN" altLang="en-US" sz="2400" b="1">
                <a:solidFill>
                  <a:srgbClr val="0000FF"/>
                </a:solidFill>
                <a:latin typeface="Times New Roman" panose="02020603050405020304" pitchFamily="18" charset="0"/>
                <a:ea typeface="华文新魏" panose="02010800040101010101" pitchFamily="2" charset="-122"/>
              </a:rPr>
              <a:t>常数</a:t>
            </a:r>
            <a:r>
              <a:rPr lang="en-US" altLang="zh-CN" sz="2400" b="1">
                <a:solidFill>
                  <a:srgbClr val="0000FF"/>
                </a:solidFill>
                <a:latin typeface="Times New Roman" panose="02020603050405020304" pitchFamily="18" charset="0"/>
                <a:ea typeface="华文新魏" panose="02010800040101010101" pitchFamily="2" charset="-122"/>
              </a:rPr>
              <a:t>(</a:t>
            </a:r>
            <a:r>
              <a:rPr lang="zh-CN" altLang="en-US" sz="2400" b="1">
                <a:solidFill>
                  <a:srgbClr val="0000FF"/>
                </a:solidFill>
                <a:latin typeface="Times New Roman" panose="02020603050405020304" pitchFamily="18" charset="0"/>
                <a:ea typeface="华文新魏" panose="02010800040101010101" pitchFamily="2" charset="-122"/>
              </a:rPr>
              <a:t>可选</a:t>
            </a:r>
            <a:r>
              <a:rPr lang="en-US" altLang="zh-CN" sz="2400" b="1">
                <a:solidFill>
                  <a:srgbClr val="0000FF"/>
                </a:solidFill>
                <a:latin typeface="Times New Roman" panose="02020603050405020304" pitchFamily="18" charset="0"/>
                <a:ea typeface="华文新魏" panose="02010800040101010101" pitchFamily="2" charset="-122"/>
              </a:rPr>
              <a:t>)</a:t>
            </a:r>
            <a:endParaRPr lang="zh-CN" altLang="en-US" sz="2400" b="1">
              <a:solidFill>
                <a:srgbClr val="0000FF"/>
              </a:solidFill>
              <a:latin typeface="Times New Roman" panose="02020603050405020304" pitchFamily="18" charset="0"/>
              <a:ea typeface="华文新魏" panose="02010800040101010101" pitchFamily="2" charset="-122"/>
            </a:endParaRPr>
          </a:p>
        </p:txBody>
      </p:sp>
      <p:sp>
        <p:nvSpPr>
          <p:cNvPr id="26638" name="Text Box 21"/>
          <p:cNvSpPr txBox="1">
            <a:spLocks noChangeArrowheads="1"/>
          </p:cNvSpPr>
          <p:nvPr/>
        </p:nvSpPr>
        <p:spPr bwMode="auto">
          <a:xfrm>
            <a:off x="6488113" y="2906713"/>
            <a:ext cx="2452687" cy="400050"/>
          </a:xfrm>
          <a:prstGeom prst="rect">
            <a:avLst/>
          </a:prstGeom>
          <a:noFill/>
          <a:ln w="50800">
            <a:noFill/>
            <a:miter lim="800000"/>
          </a:ln>
        </p:spPr>
        <p:txBody>
          <a:bodyPr>
            <a:spAutoFit/>
          </a:bodyPr>
          <a:lstStyle/>
          <a:p>
            <a:pPr>
              <a:spcBef>
                <a:spcPct val="50000"/>
              </a:spcBef>
              <a:defRPr/>
            </a:pPr>
            <a:endParaRPr lang="zh-CN" altLang="en-US" sz="2000" b="1">
              <a:latin typeface="+mn-lt"/>
              <a:ea typeface="+mn-ea"/>
            </a:endParaRPr>
          </a:p>
        </p:txBody>
      </p:sp>
      <p:sp>
        <p:nvSpPr>
          <p:cNvPr id="40972" name="Rectangle 25"/>
          <p:cNvSpPr>
            <a:spLocks noChangeArrowheads="1"/>
          </p:cNvSpPr>
          <p:nvPr/>
        </p:nvSpPr>
        <p:spPr bwMode="auto">
          <a:xfrm>
            <a:off x="939800" y="1550988"/>
            <a:ext cx="748823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sz="2400" b="1">
                <a:latin typeface="Times New Roman" panose="02020603050405020304" pitchFamily="18" charset="0"/>
                <a:ea typeface="华文新魏" panose="02010800040101010101" pitchFamily="2" charset="-122"/>
              </a:rPr>
              <a:t> </a:t>
            </a:r>
            <a:r>
              <a:rPr lang="en-US" altLang="zh-CN" sz="2400" b="1">
                <a:latin typeface="Times New Roman" panose="02020603050405020304" pitchFamily="18" charset="0"/>
                <a:ea typeface="华文新魏" panose="02010800040101010101" pitchFamily="2" charset="-122"/>
              </a:rPr>
              <a:t>µOP</a:t>
            </a:r>
            <a:r>
              <a:rPr lang="zh-CN" altLang="en-US" sz="2400" b="1">
                <a:latin typeface="Times New Roman" panose="02020603050405020304" pitchFamily="18" charset="0"/>
                <a:ea typeface="华文新魏" panose="02010800040101010101" pitchFamily="2" charset="-122"/>
              </a:rPr>
              <a:t>：</a:t>
            </a:r>
            <a:r>
              <a:rPr lang="zh-CN" altLang="en-US" sz="2400" b="1">
                <a:solidFill>
                  <a:srgbClr val="0000FF"/>
                </a:solidFill>
                <a:latin typeface="Times New Roman" panose="02020603050405020304" pitchFamily="18" charset="0"/>
                <a:ea typeface="华文新魏" panose="02010800040101010101" pitchFamily="2" charset="-122"/>
              </a:rPr>
              <a:t>微操作码字段，产生微命令  </a:t>
            </a:r>
            <a:endParaRPr lang="zh-CN" altLang="en-US" sz="2400" b="1">
              <a:solidFill>
                <a:srgbClr val="0000FF"/>
              </a:solidFill>
              <a:latin typeface="Times New Roman" panose="02020603050405020304" pitchFamily="18" charset="0"/>
              <a:ea typeface="华文新魏" panose="02010800040101010101" pitchFamily="2" charset="-122"/>
            </a:endParaRPr>
          </a:p>
          <a:p>
            <a:pPr>
              <a:lnSpc>
                <a:spcPct val="110000"/>
              </a:lnSpc>
            </a:pPr>
            <a:r>
              <a:rPr lang="en-US" altLang="zh-CN" sz="2400" b="1">
                <a:solidFill>
                  <a:schemeClr val="accent2"/>
                </a:solidFill>
                <a:latin typeface="Times New Roman" panose="02020603050405020304" pitchFamily="18" charset="0"/>
                <a:ea typeface="华文新魏" panose="02010800040101010101" pitchFamily="2" charset="-122"/>
              </a:rPr>
              <a:t> </a:t>
            </a:r>
            <a:r>
              <a:rPr lang="en-US" altLang="zh-CN" sz="2400" b="1">
                <a:latin typeface="Times New Roman" panose="02020603050405020304" pitchFamily="18" charset="0"/>
                <a:ea typeface="华文新魏" panose="02010800040101010101" pitchFamily="2" charset="-122"/>
              </a:rPr>
              <a:t>µADD</a:t>
            </a:r>
            <a:r>
              <a:rPr lang="zh-CN" altLang="en-US" sz="2400" b="1">
                <a:latin typeface="Times New Roman" panose="02020603050405020304" pitchFamily="18" charset="0"/>
                <a:ea typeface="华文新魏" panose="02010800040101010101" pitchFamily="2" charset="-122"/>
              </a:rPr>
              <a:t>：</a:t>
            </a:r>
            <a:r>
              <a:rPr lang="zh-CN" altLang="en-US" sz="2400" b="1">
                <a:solidFill>
                  <a:srgbClr val="0000FF"/>
                </a:solidFill>
                <a:latin typeface="Times New Roman" panose="02020603050405020304" pitchFamily="18" charset="0"/>
                <a:ea typeface="华文新魏" panose="02010800040101010101" pitchFamily="2" charset="-122"/>
              </a:rPr>
              <a:t>微地址码字段，产生下条微指令地址</a:t>
            </a:r>
            <a:endParaRPr lang="zh-CN" altLang="en-US" sz="2400" b="1">
              <a:solidFill>
                <a:srgbClr val="0000FF"/>
              </a:solidFill>
              <a:latin typeface="Times New Roman" panose="02020603050405020304" pitchFamily="18" charset="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6290">
                                            <p:txEl>
                                              <p:pRg st="0" end="0"/>
                                            </p:txEl>
                                          </p:spTgt>
                                        </p:tgtEl>
                                        <p:attrNameLst>
                                          <p:attrName>style.visibility</p:attrName>
                                        </p:attrNameLst>
                                      </p:cBhvr>
                                      <p:to>
                                        <p:strVal val="visible"/>
                                      </p:to>
                                    </p:set>
                                    <p:animEffect transition="in" filter="blinds(horizontal)">
                                      <p:cBhvr>
                                        <p:cTn id="7" dur="500"/>
                                        <p:tgtEl>
                                          <p:spTgt spid="1036290">
                                            <p:txEl>
                                              <p:pRg st="0" end="0"/>
                                            </p:txEl>
                                          </p:spTgt>
                                        </p:tgtEl>
                                      </p:cBhvr>
                                    </p:animEffect>
                                  </p:childTnLst>
                                  <p:subTnLst>
                                    <p:animClr clrSpc="rgb" dir="cw">
                                      <p:cBhvr override="childStyle">
                                        <p:cTn dur="1" fill="hold" display="0" masterRel="nextClick" afterEffect="1"/>
                                        <p:tgtEl>
                                          <p:spTgt spid="103629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36290">
                                            <p:txEl>
                                              <p:pRg st="1" end="1"/>
                                            </p:txEl>
                                          </p:spTgt>
                                        </p:tgtEl>
                                        <p:attrNameLst>
                                          <p:attrName>style.visibility</p:attrName>
                                        </p:attrNameLst>
                                      </p:cBhvr>
                                      <p:to>
                                        <p:strVal val="visible"/>
                                      </p:to>
                                    </p:set>
                                    <p:animEffect transition="in" filter="blinds(horizontal)">
                                      <p:cBhvr>
                                        <p:cTn id="12" dur="500"/>
                                        <p:tgtEl>
                                          <p:spTgt spid="1036290">
                                            <p:txEl>
                                              <p:pRg st="1" end="1"/>
                                            </p:txEl>
                                          </p:spTgt>
                                        </p:tgtEl>
                                      </p:cBhvr>
                                    </p:animEffect>
                                  </p:childTnLst>
                                  <p:subTnLst>
                                    <p:animClr clrSpc="rgb" dir="cw">
                                      <p:cBhvr override="childStyle">
                                        <p:cTn dur="1" fill="hold" display="0" masterRel="nextClick" afterEffect="1"/>
                                        <p:tgtEl>
                                          <p:spTgt spid="1036290">
                                            <p:txEl>
                                              <p:pRg st="1" end="1"/>
                                            </p:txEl>
                                          </p:spTgt>
                                        </p:tgtEl>
                                        <p:attrNameLst>
                                          <p:attrName>ppt_c</p:attrName>
                                        </p:attrNameLst>
                                      </p:cBhvr>
                                      <p:to>
                                        <a:srgbClr val="0000CC"/>
                                      </p:to>
                                    </p:animClr>
                                  </p:sub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036290">
                                            <p:txEl>
                                              <p:pRg st="2" end="2"/>
                                            </p:txEl>
                                          </p:spTgt>
                                        </p:tgtEl>
                                        <p:attrNameLst>
                                          <p:attrName>style.visibility</p:attrName>
                                        </p:attrNameLst>
                                      </p:cBhvr>
                                      <p:to>
                                        <p:strVal val="visible"/>
                                      </p:to>
                                    </p:set>
                                    <p:animEffect transition="in" filter="blinds(horizontal)">
                                      <p:cBhvr>
                                        <p:cTn id="16" dur="500"/>
                                        <p:tgtEl>
                                          <p:spTgt spid="1036290">
                                            <p:txEl>
                                              <p:pRg st="2" end="2"/>
                                            </p:txEl>
                                          </p:spTgt>
                                        </p:tgtEl>
                                      </p:cBhvr>
                                    </p:animEffect>
                                  </p:childTnLst>
                                  <p:subTnLst>
                                    <p:animClr clrSpc="rgb" dir="cw">
                                      <p:cBhvr override="childStyle">
                                        <p:cTn dur="1" fill="hold" display="0" masterRel="nextClick" afterEffect="1"/>
                                        <p:tgtEl>
                                          <p:spTgt spid="1036290">
                                            <p:txEl>
                                              <p:pRg st="2" end="2"/>
                                            </p:txEl>
                                          </p:spTgt>
                                        </p:tgtEl>
                                        <p:attrNameLst>
                                          <p:attrName>ppt_c</p:attrName>
                                        </p:attrNameLst>
                                      </p:cBhvr>
                                      <p:to>
                                        <a:srgbClr val="0000CC"/>
                                      </p:to>
                                    </p:animClr>
                                  </p:sub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036290">
                                            <p:txEl>
                                              <p:pRg st="3" end="3"/>
                                            </p:txEl>
                                          </p:spTgt>
                                        </p:tgtEl>
                                        <p:attrNameLst>
                                          <p:attrName>style.visibility</p:attrName>
                                        </p:attrNameLst>
                                      </p:cBhvr>
                                      <p:to>
                                        <p:strVal val="visible"/>
                                      </p:to>
                                    </p:set>
                                    <p:animEffect transition="in" filter="blinds(horizontal)">
                                      <p:cBhvr>
                                        <p:cTn id="20" dur="500"/>
                                        <p:tgtEl>
                                          <p:spTgt spid="1036290">
                                            <p:txEl>
                                              <p:pRg st="3" end="3"/>
                                            </p:txEl>
                                          </p:spTgt>
                                        </p:tgtEl>
                                      </p:cBhvr>
                                    </p:animEffect>
                                  </p:childTnLst>
                                  <p:subTnLst>
                                    <p:animClr clrSpc="rgb" dir="cw">
                                      <p:cBhvr override="childStyle">
                                        <p:cTn dur="1" fill="hold" display="0" masterRel="nextClick" afterEffect="1"/>
                                        <p:tgtEl>
                                          <p:spTgt spid="1036290">
                                            <p:txEl>
                                              <p:pRg st="3" end="3"/>
                                            </p:txEl>
                                          </p:spTgt>
                                        </p:tgtEl>
                                        <p:attrNameLst>
                                          <p:attrName>ppt_c</p:attrName>
                                        </p:attrNameLst>
                                      </p:cBhvr>
                                      <p:to>
                                        <a:srgbClr val="0000CC"/>
                                      </p:to>
                                    </p:animClr>
                                  </p:sub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036290">
                                            <p:txEl>
                                              <p:pRg st="4" end="4"/>
                                            </p:txEl>
                                          </p:spTgt>
                                        </p:tgtEl>
                                        <p:attrNameLst>
                                          <p:attrName>style.visibility</p:attrName>
                                        </p:attrNameLst>
                                      </p:cBhvr>
                                      <p:to>
                                        <p:strVal val="visible"/>
                                      </p:to>
                                    </p:set>
                                    <p:animEffect transition="in" filter="blinds(horizontal)">
                                      <p:cBhvr>
                                        <p:cTn id="24" dur="500"/>
                                        <p:tgtEl>
                                          <p:spTgt spid="1036290">
                                            <p:txEl>
                                              <p:pRg st="4" end="4"/>
                                            </p:txEl>
                                          </p:spTgt>
                                        </p:tgtEl>
                                      </p:cBhvr>
                                    </p:animEffect>
                                  </p:childTnLst>
                                  <p:subTnLst>
                                    <p:animClr clrSpc="rgb" dir="cw">
                                      <p:cBhvr override="childStyle">
                                        <p:cTn dur="1" fill="hold" display="0" masterRel="nextClick" afterEffect="1"/>
                                        <p:tgtEl>
                                          <p:spTgt spid="1036290">
                                            <p:txEl>
                                              <p:pRg st="4" end="4"/>
                                            </p:txEl>
                                          </p:spTgt>
                                        </p:tgtEl>
                                        <p:attrNameLst>
                                          <p:attrName>ppt_c</p:attrName>
                                        </p:attrNameLst>
                                      </p:cBhvr>
                                      <p:to>
                                        <a:srgbClr val="0000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6" name="Picture 3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9188" y="1714500"/>
            <a:ext cx="545306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body" idx="1"/>
          </p:nvPr>
        </p:nvSpPr>
        <p:spPr>
          <a:xfrm>
            <a:off x="107950" y="692150"/>
            <a:ext cx="8820150" cy="1752600"/>
          </a:xfrm>
          <a:noFill/>
        </p:spPr>
        <p:txBody>
          <a:bodyPr lIns="92075" tIns="46038" rIns="92075" bIns="46038"/>
          <a:lstStyle/>
          <a:p>
            <a:pPr marL="361950" indent="-361950">
              <a:spcBef>
                <a:spcPct val="0"/>
              </a:spcBef>
              <a:buClr>
                <a:schemeClr val="tx2"/>
              </a:buClr>
              <a:buFont typeface="Wingdings" panose="05000000000000000000" pitchFamily="2" charset="2"/>
              <a:buChar char="Ø"/>
            </a:pPr>
            <a:r>
              <a:rPr kumimoji="1" lang="zh-CN" altLang="en-US" sz="2800"/>
              <a:t>微命令的产生不必译码，从操作控制字段直接得到，即</a:t>
            </a:r>
            <a:r>
              <a:rPr kumimoji="1" lang="zh-CN" altLang="en-US" sz="2800">
                <a:solidFill>
                  <a:srgbClr val="FF0000"/>
                </a:solidFill>
              </a:rPr>
              <a:t>每一个微命令用一位信息表示</a:t>
            </a:r>
            <a:endParaRPr kumimoji="1" lang="zh-CN" altLang="en-US" sz="2800">
              <a:solidFill>
                <a:srgbClr val="FF0000"/>
              </a:solidFill>
            </a:endParaRPr>
          </a:p>
        </p:txBody>
      </p:sp>
      <p:grpSp>
        <p:nvGrpSpPr>
          <p:cNvPr id="2" name="Group 4"/>
          <p:cNvGrpSpPr/>
          <p:nvPr/>
        </p:nvGrpSpPr>
        <p:grpSpPr bwMode="auto">
          <a:xfrm>
            <a:off x="1109663" y="3124200"/>
            <a:ext cx="5334000" cy="1233488"/>
            <a:chOff x="864" y="2330"/>
            <a:chExt cx="3360" cy="1024"/>
          </a:xfrm>
        </p:grpSpPr>
        <p:sp>
          <p:nvSpPr>
            <p:cNvPr id="2058" name="Rectangle 5"/>
            <p:cNvSpPr>
              <a:spLocks noChangeArrowheads="1"/>
            </p:cNvSpPr>
            <p:nvPr/>
          </p:nvSpPr>
          <p:spPr bwMode="auto">
            <a:xfrm>
              <a:off x="864"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59" name="Rectangle 6"/>
            <p:cNvSpPr>
              <a:spLocks noChangeArrowheads="1"/>
            </p:cNvSpPr>
            <p:nvPr/>
          </p:nvSpPr>
          <p:spPr bwMode="auto">
            <a:xfrm>
              <a:off x="1056"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0" name="Rectangle 7"/>
            <p:cNvSpPr>
              <a:spLocks noChangeArrowheads="1"/>
            </p:cNvSpPr>
            <p:nvPr/>
          </p:nvSpPr>
          <p:spPr bwMode="auto">
            <a:xfrm>
              <a:off x="1248"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1" name="Rectangle 8"/>
            <p:cNvSpPr>
              <a:spLocks noChangeArrowheads="1"/>
            </p:cNvSpPr>
            <p:nvPr/>
          </p:nvSpPr>
          <p:spPr bwMode="auto">
            <a:xfrm>
              <a:off x="1440"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2" name="Rectangle 9"/>
            <p:cNvSpPr>
              <a:spLocks noChangeArrowheads="1"/>
            </p:cNvSpPr>
            <p:nvPr/>
          </p:nvSpPr>
          <p:spPr bwMode="auto">
            <a:xfrm>
              <a:off x="1632"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3" name="Rectangle 10"/>
            <p:cNvSpPr>
              <a:spLocks noChangeArrowheads="1"/>
            </p:cNvSpPr>
            <p:nvPr/>
          </p:nvSpPr>
          <p:spPr bwMode="auto">
            <a:xfrm>
              <a:off x="1824"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4" name="Rectangle 11"/>
            <p:cNvSpPr>
              <a:spLocks noChangeArrowheads="1"/>
            </p:cNvSpPr>
            <p:nvPr/>
          </p:nvSpPr>
          <p:spPr bwMode="auto">
            <a:xfrm>
              <a:off x="2016"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5" name="Rectangle 12"/>
            <p:cNvSpPr>
              <a:spLocks noChangeArrowheads="1"/>
            </p:cNvSpPr>
            <p:nvPr/>
          </p:nvSpPr>
          <p:spPr bwMode="auto">
            <a:xfrm>
              <a:off x="2208"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6" name="Rectangle 13"/>
            <p:cNvSpPr>
              <a:spLocks noChangeArrowheads="1"/>
            </p:cNvSpPr>
            <p:nvPr/>
          </p:nvSpPr>
          <p:spPr bwMode="auto">
            <a:xfrm>
              <a:off x="2400"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7" name="Rectangle 14"/>
            <p:cNvSpPr>
              <a:spLocks noChangeArrowheads="1"/>
            </p:cNvSpPr>
            <p:nvPr/>
          </p:nvSpPr>
          <p:spPr bwMode="auto">
            <a:xfrm>
              <a:off x="2592"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8" name="Rectangle 15"/>
            <p:cNvSpPr>
              <a:spLocks noChangeArrowheads="1"/>
            </p:cNvSpPr>
            <p:nvPr/>
          </p:nvSpPr>
          <p:spPr bwMode="auto">
            <a:xfrm>
              <a:off x="2784" y="2746"/>
              <a:ext cx="192" cy="286"/>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069" name="Rectangle 16"/>
            <p:cNvSpPr>
              <a:spLocks noChangeArrowheads="1"/>
            </p:cNvSpPr>
            <p:nvPr/>
          </p:nvSpPr>
          <p:spPr bwMode="auto">
            <a:xfrm>
              <a:off x="2976" y="2746"/>
              <a:ext cx="1248" cy="286"/>
            </a:xfrm>
            <a:prstGeom prst="rect">
              <a:avLst/>
            </a:prstGeom>
            <a:noFill/>
            <a:ln w="28575">
              <a:solidFill>
                <a:schemeClr val="tx1"/>
              </a:solidFill>
              <a:miter lim="800000"/>
            </a:ln>
          </p:spPr>
          <p:txBody>
            <a:bodyPr wrap="none" anchor="ctr"/>
            <a:lstStyle/>
            <a:p>
              <a:pPr algn="ctr" eaLnBrk="1" hangingPunct="1">
                <a:defRPr/>
              </a:pPr>
              <a:r>
                <a:rPr kumimoji="1" lang="zh-CN" altLang="en-US" sz="2000" b="1">
                  <a:latin typeface="+mn-lt"/>
                  <a:ea typeface="+mn-ea"/>
                </a:rPr>
                <a:t>下一地址</a:t>
              </a:r>
              <a:endParaRPr kumimoji="1" lang="zh-CN" altLang="en-US" sz="2000" b="1">
                <a:latin typeface="+mn-lt"/>
                <a:ea typeface="+mn-ea"/>
              </a:endParaRPr>
            </a:p>
          </p:txBody>
        </p:sp>
        <p:sp>
          <p:nvSpPr>
            <p:cNvPr id="2070" name="Line 17"/>
            <p:cNvSpPr>
              <a:spLocks noChangeShapeType="1"/>
            </p:cNvSpPr>
            <p:nvPr/>
          </p:nvSpPr>
          <p:spPr bwMode="auto">
            <a:xfrm flipV="1">
              <a:off x="960" y="2554"/>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071" name="Line 18"/>
            <p:cNvSpPr>
              <a:spLocks noChangeShapeType="1"/>
            </p:cNvSpPr>
            <p:nvPr/>
          </p:nvSpPr>
          <p:spPr bwMode="auto">
            <a:xfrm flipV="1">
              <a:off x="1152" y="2554"/>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072" name="Line 19"/>
            <p:cNvSpPr>
              <a:spLocks noChangeShapeType="1"/>
            </p:cNvSpPr>
            <p:nvPr/>
          </p:nvSpPr>
          <p:spPr bwMode="auto">
            <a:xfrm flipV="1">
              <a:off x="1344" y="2554"/>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073" name="Line 20"/>
            <p:cNvSpPr>
              <a:spLocks noChangeShapeType="1"/>
            </p:cNvSpPr>
            <p:nvPr/>
          </p:nvSpPr>
          <p:spPr bwMode="auto">
            <a:xfrm flipV="1">
              <a:off x="2688" y="2554"/>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074" name="Line 21"/>
            <p:cNvSpPr>
              <a:spLocks noChangeShapeType="1"/>
            </p:cNvSpPr>
            <p:nvPr/>
          </p:nvSpPr>
          <p:spPr bwMode="auto">
            <a:xfrm flipV="1">
              <a:off x="2880" y="2554"/>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075" name="Text Box 22"/>
            <p:cNvSpPr txBox="1">
              <a:spLocks noChangeArrowheads="1"/>
            </p:cNvSpPr>
            <p:nvPr/>
          </p:nvSpPr>
          <p:spPr bwMode="auto">
            <a:xfrm>
              <a:off x="1766" y="2484"/>
              <a:ext cx="439" cy="332"/>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2076" name="Text Box 23"/>
            <p:cNvSpPr txBox="1">
              <a:spLocks noChangeArrowheads="1"/>
            </p:cNvSpPr>
            <p:nvPr/>
          </p:nvSpPr>
          <p:spPr bwMode="auto">
            <a:xfrm>
              <a:off x="1632" y="2330"/>
              <a:ext cx="763" cy="332"/>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控制信号</a:t>
              </a:r>
              <a:endParaRPr kumimoji="1" lang="zh-CN" altLang="en-US" sz="2000" b="1">
                <a:latin typeface="+mn-lt"/>
                <a:ea typeface="+mn-ea"/>
              </a:endParaRPr>
            </a:p>
          </p:txBody>
        </p:sp>
        <p:sp>
          <p:nvSpPr>
            <p:cNvPr id="2077" name="Line 24"/>
            <p:cNvSpPr>
              <a:spLocks noChangeShapeType="1"/>
            </p:cNvSpPr>
            <p:nvPr/>
          </p:nvSpPr>
          <p:spPr bwMode="auto">
            <a:xfrm>
              <a:off x="864" y="3034"/>
              <a:ext cx="0" cy="213"/>
            </a:xfrm>
            <a:prstGeom prst="line">
              <a:avLst/>
            </a:prstGeom>
            <a:noFill/>
            <a:ln w="28575">
              <a:solidFill>
                <a:schemeClr val="tx1"/>
              </a:solidFill>
              <a:round/>
            </a:ln>
          </p:spPr>
          <p:txBody>
            <a:bodyPr wrap="none"/>
            <a:lstStyle/>
            <a:p>
              <a:pPr eaLnBrk="1" hangingPunct="1">
                <a:defRPr/>
              </a:pPr>
              <a:endParaRPr lang="zh-CN" altLang="en-US" sz="2000" b="1">
                <a:latin typeface="+mn-lt"/>
                <a:ea typeface="+mn-ea"/>
              </a:endParaRPr>
            </a:p>
          </p:txBody>
        </p:sp>
        <p:sp>
          <p:nvSpPr>
            <p:cNvPr id="2078" name="Line 25"/>
            <p:cNvSpPr>
              <a:spLocks noChangeShapeType="1"/>
            </p:cNvSpPr>
            <p:nvPr/>
          </p:nvSpPr>
          <p:spPr bwMode="auto">
            <a:xfrm>
              <a:off x="2976" y="3034"/>
              <a:ext cx="0" cy="213"/>
            </a:xfrm>
            <a:prstGeom prst="line">
              <a:avLst/>
            </a:prstGeom>
            <a:noFill/>
            <a:ln w="28575">
              <a:solidFill>
                <a:schemeClr val="tx1"/>
              </a:solidFill>
              <a:round/>
            </a:ln>
          </p:spPr>
          <p:txBody>
            <a:bodyPr wrap="none"/>
            <a:lstStyle/>
            <a:p>
              <a:pPr eaLnBrk="1" hangingPunct="1">
                <a:defRPr/>
              </a:pPr>
              <a:endParaRPr lang="zh-CN" altLang="en-US" sz="2000" b="1">
                <a:latin typeface="+mn-lt"/>
                <a:ea typeface="+mn-ea"/>
              </a:endParaRPr>
            </a:p>
          </p:txBody>
        </p:sp>
        <p:sp>
          <p:nvSpPr>
            <p:cNvPr id="2079" name="Line 26"/>
            <p:cNvSpPr>
              <a:spLocks noChangeShapeType="1"/>
            </p:cNvSpPr>
            <p:nvPr/>
          </p:nvSpPr>
          <p:spPr bwMode="auto">
            <a:xfrm flipH="1">
              <a:off x="864" y="3177"/>
              <a:ext cx="384" cy="0"/>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080" name="Line 27"/>
            <p:cNvSpPr>
              <a:spLocks noChangeShapeType="1"/>
            </p:cNvSpPr>
            <p:nvPr/>
          </p:nvSpPr>
          <p:spPr bwMode="auto">
            <a:xfrm>
              <a:off x="2592" y="3177"/>
              <a:ext cx="384" cy="0"/>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081" name="Text Box 28"/>
            <p:cNvSpPr txBox="1">
              <a:spLocks noChangeArrowheads="1"/>
            </p:cNvSpPr>
            <p:nvPr/>
          </p:nvSpPr>
          <p:spPr bwMode="auto">
            <a:xfrm>
              <a:off x="1140" y="3022"/>
              <a:ext cx="1536" cy="332"/>
            </a:xfrm>
            <a:prstGeom prst="rect">
              <a:avLst/>
            </a:prstGeom>
            <a:noFill/>
            <a:ln w="9525">
              <a:noFill/>
              <a:miter lim="800000"/>
            </a:ln>
          </p:spPr>
          <p:txBody>
            <a:bodyPr>
              <a:spAutoFit/>
            </a:bodyPr>
            <a:lstStyle/>
            <a:p>
              <a:pPr eaLnBrk="1" hangingPunct="1">
                <a:defRPr/>
              </a:pPr>
              <a:r>
                <a:rPr kumimoji="1" lang="zh-CN" altLang="en-US" sz="2000" b="1" dirty="0">
                  <a:solidFill>
                    <a:srgbClr val="FF0000"/>
                  </a:solidFill>
                  <a:latin typeface="+mn-ea"/>
                  <a:ea typeface="+mn-ea"/>
                </a:rPr>
                <a:t>操作控制字段</a:t>
              </a:r>
              <a:r>
                <a:rPr lang="zh-CN" altLang="en-US" sz="2000" b="1" dirty="0">
                  <a:solidFill>
                    <a:srgbClr val="FF0000"/>
                  </a:solidFill>
                  <a:latin typeface="+mn-ea"/>
                  <a:ea typeface="+mn-ea"/>
                  <a:sym typeface="Symbol" panose="05050102010706020507" pitchFamily="18" charset="2"/>
                </a:rPr>
                <a:t></a:t>
              </a:r>
              <a:r>
                <a:rPr lang="en-US" altLang="zh-CN" sz="2000" b="1" dirty="0">
                  <a:solidFill>
                    <a:srgbClr val="FF0000"/>
                  </a:solidFill>
                  <a:latin typeface="+mn-ea"/>
                  <a:ea typeface="+mn-ea"/>
                </a:rPr>
                <a:t>OCF</a:t>
              </a:r>
              <a:endParaRPr kumimoji="1" lang="zh-CN" altLang="en-US" sz="2000" b="1" dirty="0">
                <a:solidFill>
                  <a:srgbClr val="FF0000"/>
                </a:solidFill>
                <a:latin typeface="+mn-ea"/>
                <a:ea typeface="+mn-ea"/>
              </a:endParaRPr>
            </a:p>
          </p:txBody>
        </p:sp>
      </p:grpSp>
      <p:sp>
        <p:nvSpPr>
          <p:cNvPr id="1082397" name="Rectangle 29"/>
          <p:cNvSpPr>
            <a:spLocks noChangeArrowheads="1"/>
          </p:cNvSpPr>
          <p:nvPr/>
        </p:nvSpPr>
        <p:spPr bwMode="auto">
          <a:xfrm>
            <a:off x="642938" y="4429125"/>
            <a:ext cx="814387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628650" indent="-27178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buClr>
                <a:schemeClr val="tx2"/>
              </a:buClr>
              <a:buFont typeface="Wingdings" panose="05000000000000000000" pitchFamily="2" charset="2"/>
              <a:buChar char="n"/>
            </a:pPr>
            <a:r>
              <a:rPr kumimoji="1" lang="zh-CN" altLang="en-US" sz="2400" b="1">
                <a:solidFill>
                  <a:srgbClr val="FF0000"/>
                </a:solidFill>
                <a:latin typeface="Times New Roman" panose="02020603050405020304" pitchFamily="18" charset="0"/>
                <a:ea typeface="华文新魏" panose="02010800040101010101" pitchFamily="2" charset="-122"/>
              </a:rPr>
              <a:t> 优点：</a:t>
            </a:r>
            <a:r>
              <a:rPr kumimoji="1" lang="zh-CN" altLang="en-US" sz="2400" b="1">
                <a:latin typeface="Times New Roman" panose="02020603050405020304" pitchFamily="18" charset="0"/>
                <a:ea typeface="华文新魏" panose="02010800040101010101" pitchFamily="2" charset="-122"/>
              </a:rPr>
              <a:t>并行控制能力强 ，</a:t>
            </a:r>
            <a:r>
              <a:rPr kumimoji="1" lang="zh-CN" altLang="en-US" sz="2400" b="1">
                <a:solidFill>
                  <a:srgbClr val="0000FF"/>
                </a:solidFill>
                <a:latin typeface="Times New Roman" panose="02020603050405020304" pitchFamily="18" charset="0"/>
                <a:ea typeface="华文新魏" panose="02010800040101010101" pitchFamily="2" charset="-122"/>
              </a:rPr>
              <a:t>不需译码，控制电路简单、速度快</a:t>
            </a:r>
            <a:r>
              <a:rPr kumimoji="1" lang="zh-CN" altLang="en-US" sz="2400" b="1">
                <a:latin typeface="Times New Roman" panose="02020603050405020304" pitchFamily="18" charset="0"/>
                <a:ea typeface="华文新魏" panose="02010800040101010101" pitchFamily="2" charset="-122"/>
              </a:rPr>
              <a:t>，编制的微程序短</a:t>
            </a:r>
            <a:endParaRPr kumimoji="1" lang="zh-CN" altLang="en-US" sz="2400" b="1">
              <a:latin typeface="Times New Roman" panose="02020603050405020304" pitchFamily="18" charset="0"/>
              <a:ea typeface="华文新魏" panose="02010800040101010101" pitchFamily="2" charset="-122"/>
            </a:endParaRPr>
          </a:p>
          <a:p>
            <a:pPr lvl="1" eaLnBrk="1" hangingPunct="1">
              <a:buClr>
                <a:schemeClr val="tx2"/>
              </a:buClr>
              <a:buFont typeface="Wingdings" panose="05000000000000000000" pitchFamily="2" charset="2"/>
              <a:buChar char="n"/>
            </a:pPr>
            <a:r>
              <a:rPr kumimoji="1" lang="zh-CN" altLang="en-US" sz="2400" b="1">
                <a:solidFill>
                  <a:srgbClr val="FF0000"/>
                </a:solidFill>
                <a:latin typeface="Times New Roman" panose="02020603050405020304" pitchFamily="18" charset="0"/>
                <a:ea typeface="华文新魏" panose="02010800040101010101" pitchFamily="2" charset="-122"/>
              </a:rPr>
              <a:t>缺点：</a:t>
            </a:r>
            <a:r>
              <a:rPr kumimoji="1" lang="zh-CN" altLang="en-US" sz="2400" b="1">
                <a:latin typeface="Times New Roman" panose="02020603050405020304" pitchFamily="18" charset="0"/>
                <a:ea typeface="华文新魏" panose="02010800040101010101" pitchFamily="2" charset="-122"/>
              </a:rPr>
              <a:t>微指令字较长，</a:t>
            </a:r>
            <a:r>
              <a:rPr lang="zh-CN" altLang="en-US" sz="2400" b="1">
                <a:latin typeface="Times New Roman" panose="02020603050405020304" pitchFamily="18" charset="0"/>
                <a:ea typeface="华文新魏" panose="02010800040101010101" pitchFamily="2" charset="-122"/>
              </a:rPr>
              <a:t>编码空间利用率低，</a:t>
            </a:r>
            <a:r>
              <a:rPr kumimoji="1" lang="zh-CN" altLang="en-US" sz="2400" b="1">
                <a:latin typeface="Times New Roman" panose="02020603050405020304" pitchFamily="18" charset="0"/>
                <a:ea typeface="华文新魏" panose="02010800040101010101" pitchFamily="2" charset="-122"/>
              </a:rPr>
              <a:t>控制存储器的容量大</a:t>
            </a:r>
            <a:endParaRPr kumimoji="1" lang="zh-CN" altLang="en-US" sz="2400" b="1">
              <a:latin typeface="Times New Roman" panose="02020603050405020304" pitchFamily="18" charset="0"/>
              <a:ea typeface="华文新魏" panose="02010800040101010101" pitchFamily="2" charset="-122"/>
            </a:endParaRPr>
          </a:p>
          <a:p>
            <a:pPr lvl="1" eaLnBrk="1" hangingPunct="1">
              <a:buClr>
                <a:schemeClr val="tx2"/>
              </a:buClr>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rPr>
              <a:t> 适于简单、高速控制部件</a:t>
            </a:r>
            <a:endParaRPr kumimoji="1" lang="zh-CN" altLang="en-US" sz="2400" b="1">
              <a:latin typeface="Times New Roman" panose="02020603050405020304" pitchFamily="18" charset="0"/>
              <a:ea typeface="华文新魏" panose="02010800040101010101" pitchFamily="2" charset="-122"/>
            </a:endParaRPr>
          </a:p>
        </p:txBody>
      </p:sp>
      <p:sp>
        <p:nvSpPr>
          <p:cNvPr id="1082398" name="AutoShape 30"/>
          <p:cNvSpPr>
            <a:spLocks noChangeArrowheads="1"/>
          </p:cNvSpPr>
          <p:nvPr/>
        </p:nvSpPr>
        <p:spPr bwMode="auto">
          <a:xfrm>
            <a:off x="5314633" y="3140710"/>
            <a:ext cx="3643312" cy="1655763"/>
          </a:xfrm>
          <a:prstGeom prst="wedgeRoundRectCallout">
            <a:avLst>
              <a:gd name="adj1" fmla="val -86537"/>
              <a:gd name="adj2" fmla="val 52398"/>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chemeClr val="tx2"/>
                </a:solidFill>
                <a:latin typeface="Times New Roman" panose="02020603050405020304" pitchFamily="18" charset="0"/>
                <a:ea typeface="华文新魏" panose="02010800040101010101" pitchFamily="2" charset="-122"/>
              </a:rPr>
              <a:t>在微指令的操作控制字段中，每一位代表一个微操作命令。</a:t>
            </a:r>
            <a:r>
              <a:rPr kumimoji="1" lang="zh-CN" altLang="en-US" sz="2400" b="1">
                <a:solidFill>
                  <a:schemeClr val="tx2"/>
                </a:solidFill>
                <a:latin typeface="Times New Roman" panose="02020603050405020304" pitchFamily="18" charset="0"/>
                <a:ea typeface="华文新魏" panose="02010800040101010101" pitchFamily="2" charset="-122"/>
              </a:rPr>
              <a:t>某位为 “1” 表示该控制信号有效</a:t>
            </a:r>
            <a:endParaRPr kumimoji="1" lang="zh-CN" altLang="en-US" sz="2400" b="1">
              <a:solidFill>
                <a:schemeClr val="tx2"/>
              </a:solidFill>
              <a:latin typeface="Times New Roman" panose="02020603050405020304" pitchFamily="18" charset="0"/>
              <a:ea typeface="华文新魏" panose="02010800040101010101" pitchFamily="2" charset="-122"/>
            </a:endParaRPr>
          </a:p>
        </p:txBody>
      </p:sp>
      <p:sp>
        <p:nvSpPr>
          <p:cNvPr id="1082399" name="Rectangle 31"/>
          <p:cNvSpPr>
            <a:spLocks noChangeArrowheads="1"/>
          </p:cNvSpPr>
          <p:nvPr/>
        </p:nvSpPr>
        <p:spPr bwMode="auto">
          <a:xfrm>
            <a:off x="4914900" y="5821363"/>
            <a:ext cx="3057525" cy="461962"/>
          </a:xfrm>
          <a:prstGeom prst="rect">
            <a:avLst/>
          </a:prstGeom>
          <a:noFill/>
          <a:ln w="9525">
            <a:noFill/>
            <a:miter lim="800000"/>
          </a:ln>
        </p:spPr>
        <p:txBody>
          <a:bodyPr wrap="none">
            <a:spAutoFit/>
          </a:bodyPr>
          <a:lstStyle/>
          <a:p>
            <a:pPr algn="ctr">
              <a:spcBef>
                <a:spcPct val="50000"/>
              </a:spcBef>
              <a:defRPr/>
            </a:pPr>
            <a:r>
              <a:rPr kumimoji="1" lang="zh-CN" altLang="en-US" sz="2400" b="1" dirty="0">
                <a:solidFill>
                  <a:srgbClr val="0000FF"/>
                </a:solidFill>
                <a:latin typeface="+mn-lt"/>
                <a:ea typeface="+mn-ea"/>
              </a:rPr>
              <a:t>如</a:t>
            </a:r>
            <a:r>
              <a:rPr kumimoji="1" lang="en-US" altLang="zh-CN" sz="2400" b="1" dirty="0">
                <a:solidFill>
                  <a:srgbClr val="0000FF"/>
                </a:solidFill>
                <a:latin typeface="+mn-lt"/>
                <a:ea typeface="+mn-ea"/>
              </a:rPr>
              <a:t>YH-1</a:t>
            </a:r>
            <a:r>
              <a:rPr kumimoji="1" lang="zh-CN" altLang="en-US" sz="2400" b="1" dirty="0">
                <a:solidFill>
                  <a:srgbClr val="0000FF"/>
                </a:solidFill>
                <a:latin typeface="+mn-lt"/>
                <a:ea typeface="+mn-ea"/>
              </a:rPr>
              <a:t>指令流水部件</a:t>
            </a:r>
            <a:endParaRPr kumimoji="1" lang="zh-CN" altLang="en-US" sz="2400" b="1" dirty="0">
              <a:solidFill>
                <a:srgbClr val="0000FF"/>
              </a:solidFill>
              <a:latin typeface="+mn-lt"/>
              <a:ea typeface="+mn-ea"/>
            </a:endParaRPr>
          </a:p>
        </p:txBody>
      </p:sp>
      <p:sp>
        <p:nvSpPr>
          <p:cNvPr id="41992" name="Rectangle 32"/>
          <p:cNvSpPr>
            <a:spLocks noChangeArrowheads="1"/>
          </p:cNvSpPr>
          <p:nvPr/>
        </p:nvSpPr>
        <p:spPr bwMode="auto">
          <a:xfrm>
            <a:off x="819150" y="115888"/>
            <a:ext cx="48958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7000"/>
              </a:lnSpc>
              <a:buFont typeface="Wingdings" panose="05000000000000000000" pitchFamily="2" charset="2"/>
              <a:buChar char="Ø"/>
            </a:pPr>
            <a:r>
              <a:rPr lang="zh-CN" altLang="en-US" sz="2400" b="1">
                <a:solidFill>
                  <a:srgbClr val="A50021"/>
                </a:solidFill>
                <a:ea typeface="微软雅黑" panose="020B0503020204020204" pitchFamily="34" charset="-122"/>
              </a:rPr>
              <a:t>不译法（直接控制法）</a:t>
            </a:r>
            <a:endParaRPr lang="zh-CN" altLang="en-US" sz="2400" b="1">
              <a:solidFill>
                <a:srgbClr val="A50021"/>
              </a:solidFill>
              <a:ea typeface="微软雅黑" panose="020B0503020204020204" pitchFamily="34"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82398"/>
                                        </p:tgtEl>
                                        <p:attrNameLst>
                                          <p:attrName>style.visibility</p:attrName>
                                        </p:attrNameLst>
                                      </p:cBhvr>
                                      <p:to>
                                        <p:strVal val="visible"/>
                                      </p:to>
                                    </p:set>
                                  </p:childTnLst>
                                  <p:subTnLst>
                                    <p:set>
                                      <p:cBhvr override="childStyle">
                                        <p:cTn dur="1" fill="hold" display="0" masterRel="nextClick" afterEffect="1"/>
                                        <p:tgtEl>
                                          <p:spTgt spid="108239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82397"/>
                                        </p:tgtEl>
                                        <p:attrNameLst>
                                          <p:attrName>style.visibility</p:attrName>
                                        </p:attrNameLst>
                                      </p:cBhvr>
                                      <p:to>
                                        <p:strVal val="visible"/>
                                      </p:to>
                                    </p:set>
                                    <p:animEffect transition="in" filter="blinds(horizontal)">
                                      <p:cBhvr>
                                        <p:cTn id="15" dur="500"/>
                                        <p:tgtEl>
                                          <p:spTgt spid="1082397"/>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82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7" grpId="0" autoUpdateAnimBg="0"/>
      <p:bldP spid="1082398" grpId="0" bldLvl="0" animBg="1"/>
      <p:bldP spid="1082399"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4014" y="2217606"/>
            <a:ext cx="6785436" cy="2249619"/>
          </a:xfrm>
          <a:prstGeom prst="rect">
            <a:avLst/>
          </a:prstGeom>
        </p:spPr>
      </p:pic>
      <p:sp>
        <p:nvSpPr>
          <p:cNvPr id="44034" name="Rectangle 2"/>
          <p:cNvSpPr>
            <a:spLocks noGrp="1" noChangeArrowheads="1"/>
          </p:cNvSpPr>
          <p:nvPr>
            <p:ph type="body" idx="1"/>
          </p:nvPr>
        </p:nvSpPr>
        <p:spPr>
          <a:xfrm>
            <a:off x="500063" y="642938"/>
            <a:ext cx="8064500" cy="2514600"/>
          </a:xfrm>
          <a:noFill/>
        </p:spPr>
        <p:txBody>
          <a:bodyPr lIns="92075" tIns="46038" rIns="92075" bIns="46038"/>
          <a:lstStyle/>
          <a:p>
            <a:pPr marL="266700" indent="-266700">
              <a:spcBef>
                <a:spcPts val="600"/>
              </a:spcBef>
              <a:buClr>
                <a:schemeClr val="tx2"/>
              </a:buClr>
              <a:buFont typeface="Wingdings" panose="05000000000000000000" pitchFamily="2" charset="2"/>
              <a:buChar char="Ø"/>
            </a:pPr>
            <a:r>
              <a:rPr kumimoji="1" lang="zh-CN" altLang="en-US" sz="2800"/>
              <a:t>将微操作控制字段划分为若干小字段，每个小字段单独编码，每段码点表示一种微命令，</a:t>
            </a:r>
            <a:r>
              <a:rPr kumimoji="1" lang="zh-CN" altLang="en-US" sz="2800">
                <a:solidFill>
                  <a:srgbClr val="FF0000"/>
                </a:solidFill>
              </a:rPr>
              <a:t>每段经译码后发出控制信号</a:t>
            </a:r>
            <a:endParaRPr kumimoji="1" lang="zh-CN" altLang="en-US" sz="2800">
              <a:solidFill>
                <a:srgbClr val="FF0000"/>
              </a:solidFill>
            </a:endParaRPr>
          </a:p>
        </p:txBody>
      </p:sp>
      <p:sp>
        <p:nvSpPr>
          <p:cNvPr id="1088516" name="Rectangle 4"/>
          <p:cNvSpPr>
            <a:spLocks noChangeArrowheads="1"/>
          </p:cNvSpPr>
          <p:nvPr/>
        </p:nvSpPr>
        <p:spPr bwMode="auto">
          <a:xfrm>
            <a:off x="714375" y="4643438"/>
            <a:ext cx="81438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628650" indent="-27178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Clr>
                <a:schemeClr val="tx2"/>
              </a:buClr>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rPr>
              <a:t> </a:t>
            </a:r>
            <a:r>
              <a:rPr kumimoji="1" lang="zh-CN" altLang="en-US" sz="2400" b="1">
                <a:solidFill>
                  <a:srgbClr val="FF0000"/>
                </a:solidFill>
                <a:latin typeface="Times New Roman" panose="02020603050405020304" pitchFamily="18" charset="0"/>
                <a:ea typeface="华文新魏" panose="02010800040101010101" pitchFamily="2" charset="-122"/>
              </a:rPr>
              <a:t>优点：</a:t>
            </a:r>
            <a:r>
              <a:rPr kumimoji="1" lang="zh-CN" altLang="en-US" sz="2400" b="1">
                <a:latin typeface="Times New Roman" panose="02020603050405020304" pitchFamily="18" charset="0"/>
                <a:ea typeface="华文新魏" panose="02010800040101010101" pitchFamily="2" charset="-122"/>
              </a:rPr>
              <a:t>微指令分段数越多，</a:t>
            </a:r>
            <a:r>
              <a:rPr lang="zh-CN" altLang="en-US" sz="2400" b="1">
                <a:latin typeface="Times New Roman" panose="02020603050405020304" pitchFamily="18" charset="0"/>
                <a:ea typeface="华文新魏" panose="02010800040101010101" pitchFamily="2" charset="-122"/>
              </a:rPr>
              <a:t>并行控制能力</a:t>
            </a:r>
            <a:r>
              <a:rPr kumimoji="1" lang="zh-CN" altLang="en-US" sz="2400" b="1">
                <a:latin typeface="Times New Roman" panose="02020603050405020304" pitchFamily="18" charset="0"/>
                <a:ea typeface="华文新魏" panose="02010800040101010101" pitchFamily="2" charset="-122"/>
              </a:rPr>
              <a:t>越强；</a:t>
            </a:r>
            <a:r>
              <a:rPr lang="zh-CN" altLang="en-US" sz="2400" b="1">
                <a:latin typeface="Times New Roman" panose="02020603050405020304" pitchFamily="18" charset="0"/>
                <a:ea typeface="华文新魏" panose="02010800040101010101" pitchFamily="2" charset="-122"/>
              </a:rPr>
              <a:t>微指令字较短，能压缩到不译法的</a:t>
            </a:r>
            <a:r>
              <a:rPr lang="en-US" altLang="zh-CN" sz="2400" b="1">
                <a:latin typeface="Times New Roman" panose="02020603050405020304" pitchFamily="18" charset="0"/>
                <a:ea typeface="华文新魏" panose="02010800040101010101" pitchFamily="2" charset="-122"/>
              </a:rPr>
              <a:t>1/2</a:t>
            </a:r>
            <a:r>
              <a:rPr lang="zh-CN" altLang="en-US" sz="2400" b="1">
                <a:latin typeface="Times New Roman" panose="02020603050405020304" pitchFamily="18" charset="0"/>
                <a:ea typeface="华文新魏" panose="02010800040101010101" pitchFamily="2" charset="-122"/>
              </a:rPr>
              <a:t>到</a:t>
            </a:r>
            <a:r>
              <a:rPr lang="en-US" altLang="zh-CN" sz="2400" b="1">
                <a:latin typeface="Times New Roman" panose="02020603050405020304" pitchFamily="18" charset="0"/>
                <a:ea typeface="华文新魏" panose="02010800040101010101" pitchFamily="2" charset="-122"/>
              </a:rPr>
              <a:t>1/3</a:t>
            </a:r>
            <a:r>
              <a:rPr lang="zh-CN" altLang="en-US" sz="2400" b="1">
                <a:latin typeface="Times New Roman" panose="02020603050405020304" pitchFamily="18" charset="0"/>
                <a:ea typeface="华文新魏" panose="02010800040101010101" pitchFamily="2" charset="-122"/>
              </a:rPr>
              <a:t>，节省了控存容量</a:t>
            </a:r>
            <a:endParaRPr lang="zh-CN" altLang="en-US" sz="2400" b="1">
              <a:latin typeface="Times New Roman" panose="02020603050405020304" pitchFamily="18" charset="0"/>
              <a:ea typeface="华文新魏" panose="02010800040101010101" pitchFamily="2" charset="-122"/>
            </a:endParaRPr>
          </a:p>
          <a:p>
            <a:pPr lvl="1" eaLnBrk="1" hangingPunct="1">
              <a:spcBef>
                <a:spcPct val="20000"/>
              </a:spcBef>
              <a:buClr>
                <a:schemeClr val="tx2"/>
              </a:buClr>
              <a:buFont typeface="Wingdings" panose="05000000000000000000" pitchFamily="2" charset="2"/>
              <a:buChar char="n"/>
            </a:pPr>
            <a:r>
              <a:rPr lang="zh-CN" altLang="en-US" sz="2400" b="1">
                <a:solidFill>
                  <a:srgbClr val="FF0000"/>
                </a:solidFill>
                <a:latin typeface="Times New Roman" panose="02020603050405020304" pitchFamily="18" charset="0"/>
                <a:ea typeface="华文新魏" panose="02010800040101010101" pitchFamily="2" charset="-122"/>
              </a:rPr>
              <a:t>缺点：</a:t>
            </a:r>
            <a:r>
              <a:rPr lang="zh-CN" altLang="en-US" sz="2400" b="1">
                <a:latin typeface="Times New Roman" panose="02020603050405020304" pitchFamily="18" charset="0"/>
                <a:ea typeface="华文新魏" panose="02010800040101010101" pitchFamily="2" charset="-122"/>
              </a:rPr>
              <a:t>增加译码电路，需开销一部分译码时间 </a:t>
            </a:r>
            <a:endParaRPr kumimoji="1" lang="zh-CN" altLang="en-US" sz="2400" b="1">
              <a:latin typeface="Times New Roman" panose="02020603050405020304" pitchFamily="18" charset="0"/>
              <a:ea typeface="华文新魏" panose="02010800040101010101" pitchFamily="2" charset="-122"/>
            </a:endParaRPr>
          </a:p>
        </p:txBody>
      </p:sp>
      <p:sp>
        <p:nvSpPr>
          <p:cNvPr id="1088517" name="AutoShape 5"/>
          <p:cNvSpPr>
            <a:spLocks noChangeArrowheads="1"/>
          </p:cNvSpPr>
          <p:nvPr/>
        </p:nvSpPr>
        <p:spPr bwMode="auto">
          <a:xfrm>
            <a:off x="3635693" y="2610168"/>
            <a:ext cx="4141787" cy="3214687"/>
          </a:xfrm>
          <a:prstGeom prst="wedgeRoundRectCallout">
            <a:avLst>
              <a:gd name="adj1" fmla="val -86440"/>
              <a:gd name="adj2" fmla="val 625"/>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1780" indent="-27178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2"/>
              </a:buClr>
              <a:buFont typeface="Wingdings" panose="05000000000000000000" pitchFamily="2" charset="2"/>
              <a:buChar char="Ø"/>
            </a:pPr>
            <a:r>
              <a:rPr lang="zh-CN" altLang="en-US" sz="2400" b="1">
                <a:solidFill>
                  <a:srgbClr val="0000FF"/>
                </a:solidFill>
                <a:latin typeface="Times New Roman" panose="02020603050405020304" pitchFamily="18" charset="0"/>
                <a:ea typeface="华文新魏" panose="02010800040101010101" pitchFamily="2" charset="-122"/>
              </a:rPr>
              <a:t>相容微操作：能同时进行的微操作。对应的微命令称为相容微命令。</a:t>
            </a:r>
            <a:r>
              <a:rPr kumimoji="1" lang="zh-CN" altLang="en-US" sz="2400" b="1">
                <a:solidFill>
                  <a:schemeClr val="tx2"/>
                </a:solidFill>
                <a:latin typeface="Times New Roman" panose="02020603050405020304" pitchFamily="18" charset="0"/>
                <a:ea typeface="华文新魏" panose="02010800040101010101" pitchFamily="2" charset="-122"/>
              </a:rPr>
              <a:t>相容的微命令分在不同字段</a:t>
            </a:r>
            <a:endParaRPr lang="en-US" altLang="zh-CN" sz="2400" b="1">
              <a:solidFill>
                <a:srgbClr val="0000FF"/>
              </a:solidFill>
              <a:latin typeface="Times New Roman" panose="02020603050405020304" pitchFamily="18" charset="0"/>
              <a:ea typeface="华文新魏" panose="02010800040101010101" pitchFamily="2" charset="-122"/>
            </a:endParaRPr>
          </a:p>
          <a:p>
            <a:pPr eaLnBrk="1" hangingPunct="1">
              <a:buClr>
                <a:schemeClr val="tx2"/>
              </a:buClr>
              <a:buFont typeface="Wingdings" panose="05000000000000000000" pitchFamily="2" charset="2"/>
              <a:buChar char="Ø"/>
            </a:pPr>
            <a:r>
              <a:rPr lang="zh-CN" altLang="en-US" sz="2400" b="1">
                <a:solidFill>
                  <a:srgbClr val="0000FF"/>
                </a:solidFill>
                <a:latin typeface="Times New Roman" panose="02020603050405020304" pitchFamily="18" charset="0"/>
                <a:ea typeface="华文新魏" panose="02010800040101010101" pitchFamily="2" charset="-122"/>
              </a:rPr>
              <a:t>互斥微操作：不能同时进行的微操作。对应的微命令称为互斥微命令。</a:t>
            </a:r>
            <a:r>
              <a:rPr lang="zh-CN" altLang="en-US" sz="2400" b="1">
                <a:solidFill>
                  <a:schemeClr val="tx2"/>
                </a:solidFill>
                <a:latin typeface="Times New Roman" panose="02020603050405020304" pitchFamily="18" charset="0"/>
                <a:ea typeface="华文新魏" panose="02010800040101010101" pitchFamily="2" charset="-122"/>
              </a:rPr>
              <a:t>互斥的</a:t>
            </a:r>
            <a:r>
              <a:rPr kumimoji="1" lang="zh-CN" altLang="en-US" sz="2400" b="1">
                <a:solidFill>
                  <a:schemeClr val="tx2"/>
                </a:solidFill>
                <a:latin typeface="Times New Roman" panose="02020603050405020304" pitchFamily="18" charset="0"/>
                <a:ea typeface="华文新魏" panose="02010800040101010101" pitchFamily="2" charset="-122"/>
              </a:rPr>
              <a:t>微命令分在同一字段</a:t>
            </a:r>
            <a:endParaRPr kumimoji="1" lang="zh-CN" altLang="en-US" sz="2400" b="1">
              <a:solidFill>
                <a:schemeClr val="tx2"/>
              </a:solidFill>
              <a:latin typeface="Times New Roman" panose="02020603050405020304" pitchFamily="18" charset="0"/>
              <a:ea typeface="华文新魏" panose="02010800040101010101" pitchFamily="2" charset="-122"/>
            </a:endParaRPr>
          </a:p>
        </p:txBody>
      </p:sp>
      <p:sp>
        <p:nvSpPr>
          <p:cNvPr id="44038" name="Rectangle 6"/>
          <p:cNvSpPr>
            <a:spLocks noChangeArrowheads="1"/>
          </p:cNvSpPr>
          <p:nvPr/>
        </p:nvSpPr>
        <p:spPr bwMode="auto">
          <a:xfrm>
            <a:off x="815975" y="188913"/>
            <a:ext cx="51847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7000"/>
              </a:lnSpc>
              <a:buFont typeface="Wingdings" panose="05000000000000000000" pitchFamily="2" charset="2"/>
              <a:buChar char="Ø"/>
            </a:pPr>
            <a:r>
              <a:rPr lang="zh-CN" altLang="en-US" sz="2400" b="1">
                <a:solidFill>
                  <a:srgbClr val="A50021"/>
                </a:solidFill>
                <a:ea typeface="微软雅黑" panose="020B0503020204020204" pitchFamily="34" charset="-122"/>
              </a:rPr>
              <a:t>字段直接编码</a:t>
            </a:r>
            <a:endParaRPr lang="zh-CN" altLang="en-US" sz="2400" b="1">
              <a:solidFill>
                <a:srgbClr val="A50021"/>
              </a:solidFill>
              <a:ea typeface="微软雅黑" panose="020B0503020204020204" pitchFamily="34" charset="-122"/>
            </a:endParaRPr>
          </a:p>
        </p:txBody>
      </p:sp>
      <p:sp>
        <p:nvSpPr>
          <p:cNvPr id="1088519" name="Rectangle 7"/>
          <p:cNvSpPr>
            <a:spLocks noChangeArrowheads="1"/>
          </p:cNvSpPr>
          <p:nvPr/>
        </p:nvSpPr>
        <p:spPr bwMode="auto">
          <a:xfrm>
            <a:off x="1214438" y="6000750"/>
            <a:ext cx="541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已为大多数微程序控制的计算机所采用</a:t>
            </a:r>
            <a:endParaRPr lang="zh-CN" altLang="en-US" sz="2400" b="1">
              <a:solidFill>
                <a:srgbClr val="0000FF"/>
              </a:solidFill>
              <a:latin typeface="华文新魏" panose="02010800040101010101" pitchFamily="2" charset="-122"/>
              <a:ea typeface="华文新魏" panose="02010800040101010101" pitchFamily="2" charset="-122"/>
            </a:endParaRPr>
          </a:p>
        </p:txBody>
      </p:sp>
      <p:sp>
        <p:nvSpPr>
          <p:cNvPr id="9" name="TextBox 8"/>
          <p:cNvSpPr txBox="1">
            <a:spLocks noChangeArrowheads="1"/>
          </p:cNvSpPr>
          <p:nvPr/>
        </p:nvSpPr>
        <p:spPr bwMode="auto">
          <a:xfrm>
            <a:off x="584200" y="268128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显式编码</a:t>
            </a:r>
            <a:endParaRPr lang="zh-CN" altLang="en-US" sz="2400" b="1">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88517"/>
                                        </p:tgtEl>
                                        <p:attrNameLst>
                                          <p:attrName>style.visibility</p:attrName>
                                        </p:attrNameLst>
                                      </p:cBhvr>
                                      <p:to>
                                        <p:strVal val="visible"/>
                                      </p:to>
                                    </p:set>
                                    <p:animEffect transition="in" filter="barn(outHorizontal)">
                                      <p:cBhvr>
                                        <p:cTn id="12" dur="500"/>
                                        <p:tgtEl>
                                          <p:spTgt spid="1088517"/>
                                        </p:tgtEl>
                                      </p:cBhvr>
                                    </p:animEffect>
                                  </p:childTnLst>
                                  <p:subTnLst>
                                    <p:set>
                                      <p:cBhvr override="childStyle">
                                        <p:cTn dur="1" fill="hold" display="0" masterRel="nextClick" afterEffect="1"/>
                                        <p:tgtEl>
                                          <p:spTgt spid="10885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8516"/>
                                        </p:tgtEl>
                                        <p:attrNameLst>
                                          <p:attrName>style.visibility</p:attrName>
                                        </p:attrNameLst>
                                      </p:cBhvr>
                                      <p:to>
                                        <p:strVal val="visible"/>
                                      </p:to>
                                    </p:set>
                                    <p:animEffect transition="in" filter="blinds(horizontal)">
                                      <p:cBhvr>
                                        <p:cTn id="17" dur="500"/>
                                        <p:tgtEl>
                                          <p:spTgt spid="10885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8519"/>
                                        </p:tgtEl>
                                        <p:attrNameLst>
                                          <p:attrName>style.visibility</p:attrName>
                                        </p:attrNameLst>
                                      </p:cBhvr>
                                      <p:to>
                                        <p:strVal val="visible"/>
                                      </p:to>
                                    </p:set>
                                    <p:animEffect transition="in" filter="blinds(horizontal)">
                                      <p:cBhvr>
                                        <p:cTn id="22" dur="500"/>
                                        <p:tgtEl>
                                          <p:spTgt spid="1088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6" grpId="0" autoUpdateAnimBg="0"/>
      <p:bldP spid="1088517" grpId="0" bldLvl="0" animBg="1" autoUpdateAnimBg="0"/>
      <p:bldP spid="1088519"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500063" y="642938"/>
            <a:ext cx="8358187" cy="1803400"/>
          </a:xfrm>
          <a:noFill/>
        </p:spPr>
        <p:txBody>
          <a:bodyPr lIns="92075" tIns="46038" rIns="92075" bIns="46038"/>
          <a:lstStyle/>
          <a:p>
            <a:pPr marL="266700" indent="-266700">
              <a:spcBef>
                <a:spcPct val="0"/>
              </a:spcBef>
              <a:buFont typeface="Wingdings" panose="05000000000000000000" pitchFamily="2" charset="2"/>
              <a:buChar char="Ø"/>
            </a:pPr>
            <a:r>
              <a:rPr kumimoji="1" lang="zh-CN" altLang="en-US" sz="2800"/>
              <a:t>某些参与编码的</a:t>
            </a:r>
            <a:r>
              <a:rPr kumimoji="1" lang="zh-CN" altLang="en-US" sz="2800">
                <a:solidFill>
                  <a:srgbClr val="FF3300"/>
                </a:solidFill>
              </a:rPr>
              <a:t>微命令</a:t>
            </a:r>
            <a:r>
              <a:rPr kumimoji="1" lang="zh-CN" altLang="en-US" sz="2800"/>
              <a:t>不能由一个控制字段直接定义，需要两个或两个以上的控制字段来定义</a:t>
            </a:r>
            <a:endParaRPr kumimoji="1" lang="en-US" altLang="zh-CN" sz="2800"/>
          </a:p>
          <a:p>
            <a:pPr marL="266700" indent="-266700">
              <a:spcBef>
                <a:spcPct val="0"/>
              </a:spcBef>
              <a:buFont typeface="Wingdings" panose="05000000000000000000" pitchFamily="2" charset="2"/>
              <a:buChar char="Ø"/>
            </a:pPr>
            <a:r>
              <a:rPr lang="zh-CN" altLang="en-US" sz="2800">
                <a:latin typeface="华文新魏" panose="02010800040101010101" pitchFamily="2" charset="-122"/>
              </a:rPr>
              <a:t>一个微命令字段可以表示多个微命令组，到底代表哪一组微命令，则由另一个专门的字段来确定</a:t>
            </a:r>
            <a:endParaRPr kumimoji="1" lang="zh-CN" altLang="en-US" sz="2800"/>
          </a:p>
        </p:txBody>
      </p:sp>
      <p:grpSp>
        <p:nvGrpSpPr>
          <p:cNvPr id="2" name="Group 3"/>
          <p:cNvGrpSpPr/>
          <p:nvPr/>
        </p:nvGrpSpPr>
        <p:grpSpPr bwMode="auto">
          <a:xfrm>
            <a:off x="1711325" y="2571750"/>
            <a:ext cx="6029325" cy="2578100"/>
            <a:chOff x="1613" y="640"/>
            <a:chExt cx="2899" cy="2122"/>
          </a:xfrm>
        </p:grpSpPr>
        <p:sp>
          <p:nvSpPr>
            <p:cNvPr id="28680" name="Line 4"/>
            <p:cNvSpPr>
              <a:spLocks noChangeShapeType="1"/>
            </p:cNvSpPr>
            <p:nvPr/>
          </p:nvSpPr>
          <p:spPr bwMode="auto">
            <a:xfrm flipV="1">
              <a:off x="1726" y="1442"/>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681" name="Line 5"/>
            <p:cNvSpPr>
              <a:spLocks noChangeShapeType="1"/>
            </p:cNvSpPr>
            <p:nvPr/>
          </p:nvSpPr>
          <p:spPr bwMode="auto">
            <a:xfrm flipV="1">
              <a:off x="1822" y="1442"/>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682" name="Line 6"/>
            <p:cNvSpPr>
              <a:spLocks noChangeShapeType="1"/>
            </p:cNvSpPr>
            <p:nvPr/>
          </p:nvSpPr>
          <p:spPr bwMode="auto">
            <a:xfrm flipV="1">
              <a:off x="2062" y="1442"/>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683" name="Text Box 7"/>
            <p:cNvSpPr txBox="1">
              <a:spLocks noChangeArrowheads="1"/>
            </p:cNvSpPr>
            <p:nvPr/>
          </p:nvSpPr>
          <p:spPr bwMode="auto">
            <a:xfrm>
              <a:off x="1822" y="1404"/>
              <a:ext cx="212" cy="328"/>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46092" name="Rectangle 8"/>
            <p:cNvSpPr>
              <a:spLocks noChangeArrowheads="1"/>
            </p:cNvSpPr>
            <p:nvPr/>
          </p:nvSpPr>
          <p:spPr bwMode="auto">
            <a:xfrm>
              <a:off x="1628" y="2114"/>
              <a:ext cx="578"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华文新魏" panose="02010800040101010101" pitchFamily="2" charset="-122"/>
                </a:rPr>
                <a:t>字段 1</a:t>
              </a:r>
              <a:endParaRPr kumimoji="1" lang="zh-CN" altLang="en-US" sz="2000" b="1">
                <a:latin typeface="Times New Roman" panose="02020603050405020304" pitchFamily="18" charset="0"/>
                <a:ea typeface="华文新魏" panose="02010800040101010101" pitchFamily="2" charset="-122"/>
              </a:endParaRPr>
            </a:p>
          </p:txBody>
        </p:sp>
        <p:sp>
          <p:nvSpPr>
            <p:cNvPr id="28685" name="AutoShape 9"/>
            <p:cNvSpPr/>
            <p:nvPr/>
          </p:nvSpPr>
          <p:spPr bwMode="auto">
            <a:xfrm rot="5400000">
              <a:off x="1871" y="1777"/>
              <a:ext cx="94" cy="576"/>
            </a:xfrm>
            <a:prstGeom prst="leftBrace">
              <a:avLst>
                <a:gd name="adj1" fmla="val 50000"/>
                <a:gd name="adj2" fmla="val 50000"/>
              </a:avLst>
            </a:prstGeom>
            <a:noFill/>
            <a:ln w="9525">
              <a:solidFill>
                <a:schemeClr val="tx1"/>
              </a:solidFill>
              <a:round/>
            </a:ln>
          </p:spPr>
          <p:txBody>
            <a:bodyPr wrap="none" anchor="ctr"/>
            <a:lstStyle/>
            <a:p>
              <a:pPr eaLnBrk="1" hangingPunct="1">
                <a:defRPr/>
              </a:pPr>
              <a:endParaRPr lang="zh-CN" altLang="en-US" sz="2000" b="1">
                <a:latin typeface="+mn-lt"/>
                <a:ea typeface="+mn-ea"/>
              </a:endParaRPr>
            </a:p>
          </p:txBody>
        </p:sp>
        <p:sp>
          <p:nvSpPr>
            <p:cNvPr id="28686" name="Text Box 10"/>
            <p:cNvSpPr txBox="1">
              <a:spLocks noChangeArrowheads="1"/>
            </p:cNvSpPr>
            <p:nvPr/>
          </p:nvSpPr>
          <p:spPr bwMode="auto">
            <a:xfrm>
              <a:off x="2302" y="1404"/>
              <a:ext cx="211" cy="327"/>
            </a:xfrm>
            <a:prstGeom prst="rect">
              <a:avLst/>
            </a:prstGeom>
            <a:noFill/>
            <a:ln w="9525">
              <a:noFill/>
              <a:miter lim="800000"/>
            </a:ln>
          </p:spPr>
          <p:txBody>
            <a:bodyPr wrap="none">
              <a:spAutoFit/>
            </a:bodyPr>
            <a:lstStyle/>
            <a:p>
              <a:pPr eaLnBrk="1" hangingPunct="1">
                <a:defRPr/>
              </a:pPr>
              <a:r>
                <a:rPr kumimoji="1" lang="zh-CN" altLang="en-US" sz="2000" b="1">
                  <a:solidFill>
                    <a:schemeClr val="folHlink"/>
                  </a:solidFill>
                  <a:latin typeface="+mn-lt"/>
                  <a:ea typeface="+mn-ea"/>
                </a:rPr>
                <a:t>…</a:t>
              </a:r>
              <a:endParaRPr kumimoji="1" lang="zh-CN" altLang="en-US" sz="2000" b="1">
                <a:solidFill>
                  <a:schemeClr val="folHlink"/>
                </a:solidFill>
                <a:latin typeface="+mn-lt"/>
                <a:ea typeface="+mn-ea"/>
              </a:endParaRPr>
            </a:p>
          </p:txBody>
        </p:sp>
        <p:sp>
          <p:nvSpPr>
            <p:cNvPr id="46095" name="Rectangle 11"/>
            <p:cNvSpPr>
              <a:spLocks noChangeArrowheads="1"/>
            </p:cNvSpPr>
            <p:nvPr/>
          </p:nvSpPr>
          <p:spPr bwMode="auto">
            <a:xfrm>
              <a:off x="2204" y="2114"/>
              <a:ext cx="579"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华文新魏" panose="02010800040101010101" pitchFamily="2" charset="-122"/>
                </a:rPr>
                <a:t>字段 2</a:t>
              </a:r>
              <a:endParaRPr kumimoji="1" lang="zh-CN" altLang="en-US" sz="2000" b="1">
                <a:latin typeface="Times New Roman" panose="02020603050405020304" pitchFamily="18" charset="0"/>
                <a:ea typeface="华文新魏" panose="02010800040101010101" pitchFamily="2" charset="-122"/>
              </a:endParaRPr>
            </a:p>
          </p:txBody>
        </p:sp>
        <p:sp>
          <p:nvSpPr>
            <p:cNvPr id="28688" name="AutoShape 12"/>
            <p:cNvSpPr/>
            <p:nvPr/>
          </p:nvSpPr>
          <p:spPr bwMode="auto">
            <a:xfrm rot="5400000">
              <a:off x="2448" y="1777"/>
              <a:ext cx="94" cy="576"/>
            </a:xfrm>
            <a:prstGeom prst="leftBrace">
              <a:avLst>
                <a:gd name="adj1" fmla="val 50000"/>
                <a:gd name="adj2" fmla="val 50000"/>
              </a:avLst>
            </a:prstGeom>
            <a:noFill/>
            <a:ln w="9525">
              <a:solidFill>
                <a:schemeClr val="tx1"/>
              </a:solidFill>
              <a:round/>
            </a:ln>
          </p:spPr>
          <p:txBody>
            <a:bodyPr wrap="none" anchor="ctr"/>
            <a:lstStyle/>
            <a:p>
              <a:pPr eaLnBrk="1" hangingPunct="1">
                <a:defRPr/>
              </a:pPr>
              <a:endParaRPr lang="zh-CN" altLang="en-US" sz="2000" b="1">
                <a:latin typeface="+mn-lt"/>
                <a:ea typeface="+mn-ea"/>
              </a:endParaRPr>
            </a:p>
          </p:txBody>
        </p:sp>
        <p:grpSp>
          <p:nvGrpSpPr>
            <p:cNvPr id="46097" name="Group 13"/>
            <p:cNvGrpSpPr/>
            <p:nvPr/>
          </p:nvGrpSpPr>
          <p:grpSpPr bwMode="auto">
            <a:xfrm>
              <a:off x="1678" y="1634"/>
              <a:ext cx="2160" cy="288"/>
              <a:chOff x="1678" y="1634"/>
              <a:chExt cx="2160" cy="288"/>
            </a:xfrm>
          </p:grpSpPr>
          <p:sp>
            <p:nvSpPr>
              <p:cNvPr id="28718" name="Rectangle 14"/>
              <p:cNvSpPr>
                <a:spLocks noChangeArrowheads="1"/>
              </p:cNvSpPr>
              <p:nvPr/>
            </p:nvSpPr>
            <p:spPr bwMode="auto">
              <a:xfrm>
                <a:off x="1678" y="1634"/>
                <a:ext cx="432" cy="285"/>
              </a:xfrm>
              <a:prstGeom prst="rect">
                <a:avLst/>
              </a:prstGeom>
              <a:noFill/>
              <a:ln w="28575">
                <a:solidFill>
                  <a:srgbClr val="0000FF"/>
                </a:solidFill>
                <a:miter lim="800000"/>
              </a:ln>
            </p:spPr>
            <p:txBody>
              <a:bodyPr wrap="none" anchor="ctr"/>
              <a:lstStyle/>
              <a:p>
                <a:pPr algn="ctr" eaLnBrk="1" hangingPunct="1">
                  <a:defRPr/>
                </a:pPr>
                <a:r>
                  <a:rPr kumimoji="1" lang="zh-CN" altLang="en-US" sz="2000" b="1">
                    <a:solidFill>
                      <a:srgbClr val="FF3300"/>
                    </a:solidFill>
                    <a:latin typeface="+mn-lt"/>
                    <a:ea typeface="+mn-ea"/>
                  </a:rPr>
                  <a:t>译码</a:t>
                </a:r>
                <a:endParaRPr kumimoji="1" lang="zh-CN" altLang="en-US" sz="2000" b="1">
                  <a:solidFill>
                    <a:srgbClr val="FF3300"/>
                  </a:solidFill>
                  <a:latin typeface="+mn-lt"/>
                  <a:ea typeface="+mn-ea"/>
                </a:endParaRPr>
              </a:p>
            </p:txBody>
          </p:sp>
          <p:sp>
            <p:nvSpPr>
              <p:cNvPr id="28719" name="Rectangle 15"/>
              <p:cNvSpPr>
                <a:spLocks noChangeArrowheads="1"/>
              </p:cNvSpPr>
              <p:nvPr/>
            </p:nvSpPr>
            <p:spPr bwMode="auto">
              <a:xfrm>
                <a:off x="2254" y="1634"/>
                <a:ext cx="432" cy="285"/>
              </a:xfrm>
              <a:prstGeom prst="rect">
                <a:avLst/>
              </a:prstGeom>
              <a:noFill/>
              <a:ln w="28575">
                <a:solidFill>
                  <a:srgbClr val="0000FF"/>
                </a:solidFill>
                <a:miter lim="800000"/>
              </a:ln>
            </p:spPr>
            <p:txBody>
              <a:bodyPr wrap="none" anchor="ctr"/>
              <a:lstStyle/>
              <a:p>
                <a:pPr algn="ctr" eaLnBrk="1" hangingPunct="1">
                  <a:defRPr/>
                </a:pPr>
                <a:r>
                  <a:rPr kumimoji="1" lang="zh-CN" altLang="en-US" sz="2000" b="1">
                    <a:solidFill>
                      <a:srgbClr val="FF3300"/>
                    </a:solidFill>
                    <a:latin typeface="+mn-lt"/>
                    <a:ea typeface="+mn-ea"/>
                  </a:rPr>
                  <a:t>译码</a:t>
                </a:r>
                <a:endParaRPr kumimoji="1" lang="zh-CN" altLang="en-US" sz="2000" b="1">
                  <a:solidFill>
                    <a:srgbClr val="FF3300"/>
                  </a:solidFill>
                  <a:latin typeface="+mn-lt"/>
                  <a:ea typeface="+mn-ea"/>
                </a:endParaRPr>
              </a:p>
            </p:txBody>
          </p:sp>
          <p:sp>
            <p:nvSpPr>
              <p:cNvPr id="28720" name="Rectangle 16"/>
              <p:cNvSpPr>
                <a:spLocks noChangeArrowheads="1"/>
              </p:cNvSpPr>
              <p:nvPr/>
            </p:nvSpPr>
            <p:spPr bwMode="auto">
              <a:xfrm>
                <a:off x="3406" y="1634"/>
                <a:ext cx="432" cy="285"/>
              </a:xfrm>
              <a:prstGeom prst="rect">
                <a:avLst/>
              </a:prstGeom>
              <a:noFill/>
              <a:ln w="28575">
                <a:solidFill>
                  <a:srgbClr val="0000FF"/>
                </a:solidFill>
                <a:miter lim="800000"/>
              </a:ln>
            </p:spPr>
            <p:txBody>
              <a:bodyPr wrap="none" anchor="ctr"/>
              <a:lstStyle/>
              <a:p>
                <a:pPr algn="ctr" eaLnBrk="1" hangingPunct="1">
                  <a:defRPr/>
                </a:pPr>
                <a:r>
                  <a:rPr kumimoji="1" lang="zh-CN" altLang="en-US" sz="2000" b="1">
                    <a:solidFill>
                      <a:srgbClr val="FF3300"/>
                    </a:solidFill>
                    <a:latin typeface="+mn-lt"/>
                    <a:ea typeface="+mn-ea"/>
                  </a:rPr>
                  <a:t>译码</a:t>
                </a:r>
                <a:endParaRPr kumimoji="1" lang="zh-CN" altLang="en-US" sz="2000" b="1">
                  <a:solidFill>
                    <a:srgbClr val="FF3300"/>
                  </a:solidFill>
                  <a:latin typeface="+mn-lt"/>
                  <a:ea typeface="+mn-ea"/>
                </a:endParaRPr>
              </a:p>
            </p:txBody>
          </p:sp>
        </p:grpSp>
        <p:sp>
          <p:nvSpPr>
            <p:cNvPr id="28690" name="Line 17"/>
            <p:cNvSpPr>
              <a:spLocks noChangeShapeType="1"/>
            </p:cNvSpPr>
            <p:nvPr/>
          </p:nvSpPr>
          <p:spPr bwMode="auto">
            <a:xfrm flipV="1">
              <a:off x="3454" y="1442"/>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691" name="Line 18"/>
            <p:cNvSpPr>
              <a:spLocks noChangeShapeType="1"/>
            </p:cNvSpPr>
            <p:nvPr/>
          </p:nvSpPr>
          <p:spPr bwMode="auto">
            <a:xfrm flipV="1">
              <a:off x="3550" y="1442"/>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692" name="Line 19"/>
            <p:cNvSpPr>
              <a:spLocks noChangeShapeType="1"/>
            </p:cNvSpPr>
            <p:nvPr/>
          </p:nvSpPr>
          <p:spPr bwMode="auto">
            <a:xfrm flipV="1">
              <a:off x="3790" y="1442"/>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693" name="Text Box 20"/>
            <p:cNvSpPr txBox="1">
              <a:spLocks noChangeArrowheads="1"/>
            </p:cNvSpPr>
            <p:nvPr/>
          </p:nvSpPr>
          <p:spPr bwMode="auto">
            <a:xfrm>
              <a:off x="3550" y="1404"/>
              <a:ext cx="211" cy="327"/>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28694" name="Rectangle 21"/>
            <p:cNvSpPr>
              <a:spLocks noChangeArrowheads="1"/>
            </p:cNvSpPr>
            <p:nvPr/>
          </p:nvSpPr>
          <p:spPr bwMode="auto">
            <a:xfrm>
              <a:off x="2780" y="2114"/>
              <a:ext cx="578" cy="240"/>
            </a:xfrm>
            <a:prstGeom prst="rect">
              <a:avLst/>
            </a:prstGeom>
            <a:noFill/>
            <a:ln w="28575">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28695" name="Line 22"/>
            <p:cNvSpPr>
              <a:spLocks noChangeShapeType="1"/>
            </p:cNvSpPr>
            <p:nvPr/>
          </p:nvSpPr>
          <p:spPr bwMode="auto">
            <a:xfrm>
              <a:off x="1630" y="2450"/>
              <a:ext cx="0" cy="192"/>
            </a:xfrm>
            <a:prstGeom prst="line">
              <a:avLst/>
            </a:prstGeom>
            <a:noFill/>
            <a:ln w="28575">
              <a:solidFill>
                <a:schemeClr val="tx1"/>
              </a:solidFill>
              <a:round/>
            </a:ln>
          </p:spPr>
          <p:txBody>
            <a:bodyPr wrap="none"/>
            <a:lstStyle/>
            <a:p>
              <a:pPr eaLnBrk="1" hangingPunct="1">
                <a:defRPr/>
              </a:pPr>
              <a:endParaRPr lang="zh-CN" altLang="en-US" sz="2000" b="1">
                <a:latin typeface="+mn-lt"/>
                <a:ea typeface="+mn-ea"/>
              </a:endParaRPr>
            </a:p>
          </p:txBody>
        </p:sp>
        <p:sp>
          <p:nvSpPr>
            <p:cNvPr id="28696" name="Line 23"/>
            <p:cNvSpPr>
              <a:spLocks noChangeShapeType="1"/>
            </p:cNvSpPr>
            <p:nvPr/>
          </p:nvSpPr>
          <p:spPr bwMode="auto">
            <a:xfrm>
              <a:off x="3934" y="2450"/>
              <a:ext cx="0" cy="192"/>
            </a:xfrm>
            <a:prstGeom prst="line">
              <a:avLst/>
            </a:prstGeom>
            <a:noFill/>
            <a:ln w="28575">
              <a:solidFill>
                <a:schemeClr val="tx1"/>
              </a:solidFill>
              <a:round/>
            </a:ln>
          </p:spPr>
          <p:txBody>
            <a:bodyPr wrap="none"/>
            <a:lstStyle/>
            <a:p>
              <a:pPr eaLnBrk="1" hangingPunct="1">
                <a:defRPr/>
              </a:pPr>
              <a:endParaRPr lang="zh-CN" altLang="en-US" sz="2000" b="1">
                <a:latin typeface="+mn-lt"/>
                <a:ea typeface="+mn-ea"/>
              </a:endParaRPr>
            </a:p>
          </p:txBody>
        </p:sp>
        <p:sp>
          <p:nvSpPr>
            <p:cNvPr id="28697" name="Line 24"/>
            <p:cNvSpPr>
              <a:spLocks noChangeShapeType="1"/>
            </p:cNvSpPr>
            <p:nvPr/>
          </p:nvSpPr>
          <p:spPr bwMode="auto">
            <a:xfrm flipH="1">
              <a:off x="1630" y="2546"/>
              <a:ext cx="621" cy="0"/>
            </a:xfrm>
            <a:prstGeom prst="line">
              <a:avLst/>
            </a:prstGeom>
            <a:noFill/>
            <a:ln w="28575">
              <a:solidFill>
                <a:srgbClr val="CC3300"/>
              </a:solidFill>
              <a:round/>
              <a:tailEnd type="stealth" w="med" len="med"/>
            </a:ln>
          </p:spPr>
          <p:txBody>
            <a:bodyPr wrap="none"/>
            <a:lstStyle/>
            <a:p>
              <a:pPr eaLnBrk="1" hangingPunct="1">
                <a:defRPr/>
              </a:pPr>
              <a:endParaRPr lang="zh-CN" altLang="en-US" sz="2000" b="1">
                <a:latin typeface="+mn-lt"/>
                <a:ea typeface="+mn-ea"/>
              </a:endParaRPr>
            </a:p>
          </p:txBody>
        </p:sp>
        <p:sp>
          <p:nvSpPr>
            <p:cNvPr id="28698" name="Line 25"/>
            <p:cNvSpPr>
              <a:spLocks noChangeShapeType="1"/>
            </p:cNvSpPr>
            <p:nvPr/>
          </p:nvSpPr>
          <p:spPr bwMode="auto">
            <a:xfrm>
              <a:off x="3262" y="2546"/>
              <a:ext cx="621" cy="0"/>
            </a:xfrm>
            <a:prstGeom prst="line">
              <a:avLst/>
            </a:prstGeom>
            <a:noFill/>
            <a:ln w="28575">
              <a:solidFill>
                <a:srgbClr val="CC3300"/>
              </a:solidFill>
              <a:round/>
              <a:tailEnd type="stealth" w="med" len="med"/>
            </a:ln>
          </p:spPr>
          <p:txBody>
            <a:bodyPr wrap="none"/>
            <a:lstStyle/>
            <a:p>
              <a:pPr eaLnBrk="1" hangingPunct="1">
                <a:defRPr/>
              </a:pPr>
              <a:endParaRPr lang="zh-CN" altLang="en-US" sz="2000" b="1">
                <a:latin typeface="+mn-lt"/>
                <a:ea typeface="+mn-ea"/>
              </a:endParaRPr>
            </a:p>
          </p:txBody>
        </p:sp>
        <p:sp>
          <p:nvSpPr>
            <p:cNvPr id="28699" name="Text Box 26"/>
            <p:cNvSpPr txBox="1">
              <a:spLocks noChangeArrowheads="1"/>
            </p:cNvSpPr>
            <p:nvPr/>
          </p:nvSpPr>
          <p:spPr bwMode="auto">
            <a:xfrm>
              <a:off x="2398" y="2433"/>
              <a:ext cx="582" cy="329"/>
            </a:xfrm>
            <a:prstGeom prst="rect">
              <a:avLst/>
            </a:prstGeom>
            <a:noFill/>
            <a:ln w="9525">
              <a:noFill/>
              <a:miter lim="800000"/>
            </a:ln>
          </p:spPr>
          <p:txBody>
            <a:bodyPr wrap="none">
              <a:spAutoFit/>
            </a:bodyPr>
            <a:lstStyle/>
            <a:p>
              <a:pPr eaLnBrk="1" hangingPunct="1">
                <a:defRPr/>
              </a:pPr>
              <a:r>
                <a:rPr kumimoji="1" lang="zh-CN" altLang="en-US" sz="2000" b="1">
                  <a:solidFill>
                    <a:srgbClr val="FF3300"/>
                  </a:solidFill>
                  <a:latin typeface="+mn-lt"/>
                  <a:ea typeface="+mn-ea"/>
                </a:rPr>
                <a:t>操作控制</a:t>
              </a:r>
              <a:endParaRPr kumimoji="1" lang="zh-CN" altLang="en-US" sz="2000" b="1">
                <a:solidFill>
                  <a:srgbClr val="FF3300"/>
                </a:solidFill>
                <a:latin typeface="+mn-lt"/>
                <a:ea typeface="+mn-ea"/>
              </a:endParaRPr>
            </a:p>
          </p:txBody>
        </p:sp>
        <p:sp>
          <p:nvSpPr>
            <p:cNvPr id="28700" name="Text Box 27"/>
            <p:cNvSpPr txBox="1">
              <a:spLocks noChangeArrowheads="1"/>
            </p:cNvSpPr>
            <p:nvPr/>
          </p:nvSpPr>
          <p:spPr bwMode="auto">
            <a:xfrm>
              <a:off x="1613" y="640"/>
              <a:ext cx="585" cy="329"/>
            </a:xfrm>
            <a:prstGeom prst="rect">
              <a:avLst/>
            </a:prstGeom>
            <a:noFill/>
            <a:ln w="9525">
              <a:noFill/>
              <a:miter lim="800000"/>
            </a:ln>
          </p:spPr>
          <p:txBody>
            <a:bodyPr wrap="none">
              <a:spAutoFit/>
            </a:bodyPr>
            <a:lstStyle/>
            <a:p>
              <a:pPr eaLnBrk="1" hangingPunct="1">
                <a:defRPr/>
              </a:pPr>
              <a:r>
                <a:rPr kumimoji="1" lang="zh-CN" altLang="en-US" sz="2000" b="1" dirty="0">
                  <a:latin typeface="+mn-lt"/>
                  <a:ea typeface="+mn-ea"/>
                </a:rPr>
                <a:t>控制信号</a:t>
              </a:r>
              <a:endParaRPr kumimoji="1" lang="zh-CN" altLang="en-US" sz="2000" b="1" dirty="0">
                <a:latin typeface="+mn-lt"/>
                <a:ea typeface="+mn-ea"/>
              </a:endParaRPr>
            </a:p>
          </p:txBody>
        </p:sp>
        <p:sp>
          <p:nvSpPr>
            <p:cNvPr id="28701" name="Rectangle 28"/>
            <p:cNvSpPr>
              <a:spLocks noChangeArrowheads="1"/>
            </p:cNvSpPr>
            <p:nvPr/>
          </p:nvSpPr>
          <p:spPr bwMode="auto">
            <a:xfrm>
              <a:off x="1678" y="1161"/>
              <a:ext cx="432" cy="289"/>
            </a:xfrm>
            <a:prstGeom prst="rect">
              <a:avLst/>
            </a:prstGeom>
            <a:noFill/>
            <a:ln w="28575">
              <a:solidFill>
                <a:schemeClr val="tx1"/>
              </a:solidFill>
              <a:miter lim="800000"/>
            </a:ln>
          </p:spPr>
          <p:txBody>
            <a:bodyPr wrap="none" anchor="ctr"/>
            <a:lstStyle/>
            <a:p>
              <a:pPr algn="ctr" eaLnBrk="1" hangingPunct="1">
                <a:defRPr/>
              </a:pPr>
              <a:endParaRPr kumimoji="1" lang="zh-CN" altLang="en-US" sz="2000" b="1">
                <a:latin typeface="+mn-lt"/>
                <a:ea typeface="+mn-ea"/>
              </a:endParaRPr>
            </a:p>
          </p:txBody>
        </p:sp>
        <p:sp>
          <p:nvSpPr>
            <p:cNvPr id="28702" name="Line 29"/>
            <p:cNvSpPr>
              <a:spLocks noChangeShapeType="1"/>
            </p:cNvSpPr>
            <p:nvPr/>
          </p:nvSpPr>
          <p:spPr bwMode="auto">
            <a:xfrm flipV="1">
              <a:off x="1726" y="961"/>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703" name="Line 30"/>
            <p:cNvSpPr>
              <a:spLocks noChangeShapeType="1"/>
            </p:cNvSpPr>
            <p:nvPr/>
          </p:nvSpPr>
          <p:spPr bwMode="auto">
            <a:xfrm flipV="1">
              <a:off x="1822" y="961"/>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704" name="Line 31"/>
            <p:cNvSpPr>
              <a:spLocks noChangeShapeType="1"/>
            </p:cNvSpPr>
            <p:nvPr/>
          </p:nvSpPr>
          <p:spPr bwMode="auto">
            <a:xfrm flipV="1">
              <a:off x="2062" y="961"/>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705" name="Text Box 32"/>
            <p:cNvSpPr txBox="1">
              <a:spLocks noChangeArrowheads="1"/>
            </p:cNvSpPr>
            <p:nvPr/>
          </p:nvSpPr>
          <p:spPr bwMode="auto">
            <a:xfrm>
              <a:off x="1822" y="921"/>
              <a:ext cx="212" cy="329"/>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28706" name="Rectangle 33"/>
            <p:cNvSpPr>
              <a:spLocks noChangeArrowheads="1"/>
            </p:cNvSpPr>
            <p:nvPr/>
          </p:nvSpPr>
          <p:spPr bwMode="auto">
            <a:xfrm>
              <a:off x="3358" y="2122"/>
              <a:ext cx="578" cy="240"/>
            </a:xfrm>
            <a:prstGeom prst="rect">
              <a:avLst/>
            </a:prstGeom>
            <a:noFill/>
            <a:ln w="28575">
              <a:solidFill>
                <a:schemeClr val="tx1"/>
              </a:solidFill>
              <a:miter lim="800000"/>
            </a:ln>
          </p:spPr>
          <p:txBody>
            <a:bodyPr wrap="none" anchor="ctr"/>
            <a:lstStyle/>
            <a:p>
              <a:pPr algn="ctr" eaLnBrk="1" hangingPunct="1">
                <a:defRPr/>
              </a:pPr>
              <a:r>
                <a:rPr kumimoji="1" lang="zh-CN" altLang="en-US" sz="2000" b="1">
                  <a:latin typeface="+mn-lt"/>
                  <a:ea typeface="+mn-ea"/>
                </a:rPr>
                <a:t>字段 </a:t>
              </a:r>
              <a:r>
                <a:rPr kumimoji="1" lang="en-US" altLang="zh-CN" sz="2000" b="1" i="1">
                  <a:latin typeface="+mn-lt"/>
                  <a:ea typeface="+mn-ea"/>
                </a:rPr>
                <a:t>n</a:t>
              </a:r>
              <a:endParaRPr kumimoji="1" lang="en-US" altLang="zh-CN" sz="2000" b="1" i="1">
                <a:latin typeface="+mn-lt"/>
                <a:ea typeface="+mn-ea"/>
              </a:endParaRPr>
            </a:p>
          </p:txBody>
        </p:sp>
        <p:sp>
          <p:nvSpPr>
            <p:cNvPr id="28707" name="AutoShape 34"/>
            <p:cNvSpPr/>
            <p:nvPr/>
          </p:nvSpPr>
          <p:spPr bwMode="auto">
            <a:xfrm rot="5400000">
              <a:off x="3601" y="1786"/>
              <a:ext cx="94" cy="576"/>
            </a:xfrm>
            <a:prstGeom prst="leftBrace">
              <a:avLst>
                <a:gd name="adj1" fmla="val 50000"/>
                <a:gd name="adj2" fmla="val 50000"/>
              </a:avLst>
            </a:prstGeom>
            <a:noFill/>
            <a:ln w="9525">
              <a:solidFill>
                <a:schemeClr val="tx1"/>
              </a:solidFill>
              <a:round/>
            </a:ln>
          </p:spPr>
          <p:txBody>
            <a:bodyPr wrap="none" anchor="ctr"/>
            <a:lstStyle/>
            <a:p>
              <a:pPr eaLnBrk="1" hangingPunct="1">
                <a:defRPr/>
              </a:pPr>
              <a:endParaRPr lang="zh-CN" altLang="en-US" sz="2000" b="1">
                <a:latin typeface="+mn-lt"/>
                <a:ea typeface="+mn-ea"/>
              </a:endParaRPr>
            </a:p>
          </p:txBody>
        </p:sp>
        <p:sp>
          <p:nvSpPr>
            <p:cNvPr id="28708" name="Rectangle 35"/>
            <p:cNvSpPr>
              <a:spLocks noChangeArrowheads="1"/>
            </p:cNvSpPr>
            <p:nvPr/>
          </p:nvSpPr>
          <p:spPr bwMode="auto">
            <a:xfrm>
              <a:off x="3934" y="2122"/>
              <a:ext cx="578" cy="240"/>
            </a:xfrm>
            <a:prstGeom prst="rect">
              <a:avLst/>
            </a:prstGeom>
            <a:noFill/>
            <a:ln w="28575">
              <a:solidFill>
                <a:schemeClr val="tx1"/>
              </a:solidFill>
              <a:miter lim="800000"/>
            </a:ln>
          </p:spPr>
          <p:txBody>
            <a:bodyPr wrap="none" anchor="ctr"/>
            <a:lstStyle/>
            <a:p>
              <a:pPr algn="ctr" eaLnBrk="1" hangingPunct="1">
                <a:defRPr/>
              </a:pPr>
              <a:r>
                <a:rPr kumimoji="1" lang="zh-CN" altLang="en-US" sz="2000" b="1">
                  <a:latin typeface="+mn-lt"/>
                  <a:ea typeface="+mn-ea"/>
                </a:rPr>
                <a:t>下地址</a:t>
              </a:r>
              <a:endParaRPr kumimoji="1" lang="zh-CN" altLang="en-US" sz="2000" b="1">
                <a:latin typeface="+mn-lt"/>
                <a:ea typeface="+mn-ea"/>
              </a:endParaRPr>
            </a:p>
          </p:txBody>
        </p:sp>
        <p:sp>
          <p:nvSpPr>
            <p:cNvPr id="28709" name="Text Box 36"/>
            <p:cNvSpPr txBox="1">
              <a:spLocks noChangeArrowheads="1"/>
            </p:cNvSpPr>
            <p:nvPr/>
          </p:nvSpPr>
          <p:spPr bwMode="auto">
            <a:xfrm>
              <a:off x="2954" y="2052"/>
              <a:ext cx="212" cy="328"/>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28710" name="Rectangle 37"/>
            <p:cNvSpPr>
              <a:spLocks noChangeArrowheads="1"/>
            </p:cNvSpPr>
            <p:nvPr/>
          </p:nvSpPr>
          <p:spPr bwMode="auto">
            <a:xfrm>
              <a:off x="3406" y="1161"/>
              <a:ext cx="432" cy="289"/>
            </a:xfrm>
            <a:prstGeom prst="rect">
              <a:avLst/>
            </a:prstGeom>
            <a:noFill/>
            <a:ln w="28575">
              <a:solidFill>
                <a:schemeClr val="tx1"/>
              </a:solidFill>
              <a:miter lim="800000"/>
            </a:ln>
          </p:spPr>
          <p:txBody>
            <a:bodyPr wrap="none" anchor="ctr"/>
            <a:lstStyle/>
            <a:p>
              <a:pPr algn="ctr" eaLnBrk="1" hangingPunct="1">
                <a:defRPr/>
              </a:pPr>
              <a:endParaRPr kumimoji="1" lang="zh-CN" altLang="en-US" sz="2000" b="1">
                <a:latin typeface="+mn-lt"/>
                <a:ea typeface="+mn-ea"/>
              </a:endParaRPr>
            </a:p>
          </p:txBody>
        </p:sp>
        <p:sp>
          <p:nvSpPr>
            <p:cNvPr id="28711" name="Line 38"/>
            <p:cNvSpPr>
              <a:spLocks noChangeShapeType="1"/>
            </p:cNvSpPr>
            <p:nvPr/>
          </p:nvSpPr>
          <p:spPr bwMode="auto">
            <a:xfrm flipV="1">
              <a:off x="3454" y="961"/>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712" name="Line 39"/>
            <p:cNvSpPr>
              <a:spLocks noChangeShapeType="1"/>
            </p:cNvSpPr>
            <p:nvPr/>
          </p:nvSpPr>
          <p:spPr bwMode="auto">
            <a:xfrm flipV="1">
              <a:off x="3550" y="961"/>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713" name="Line 40"/>
            <p:cNvSpPr>
              <a:spLocks noChangeShapeType="1"/>
            </p:cNvSpPr>
            <p:nvPr/>
          </p:nvSpPr>
          <p:spPr bwMode="auto">
            <a:xfrm flipV="1">
              <a:off x="3790" y="961"/>
              <a:ext cx="0" cy="192"/>
            </a:xfrm>
            <a:prstGeom prst="line">
              <a:avLst/>
            </a:prstGeom>
            <a:noFill/>
            <a:ln w="28575">
              <a:solidFill>
                <a:schemeClr val="tx1"/>
              </a:solidFill>
              <a:round/>
              <a:tailEnd type="stealth" w="med" len="med"/>
            </a:ln>
          </p:spPr>
          <p:txBody>
            <a:bodyPr wrap="none"/>
            <a:lstStyle/>
            <a:p>
              <a:pPr eaLnBrk="1" hangingPunct="1">
                <a:defRPr/>
              </a:pPr>
              <a:endParaRPr lang="zh-CN" altLang="en-US" sz="2000" b="1">
                <a:latin typeface="+mn-lt"/>
                <a:ea typeface="+mn-ea"/>
              </a:endParaRPr>
            </a:p>
          </p:txBody>
        </p:sp>
        <p:sp>
          <p:nvSpPr>
            <p:cNvPr id="28714" name="Text Box 41"/>
            <p:cNvSpPr txBox="1">
              <a:spLocks noChangeArrowheads="1"/>
            </p:cNvSpPr>
            <p:nvPr/>
          </p:nvSpPr>
          <p:spPr bwMode="auto">
            <a:xfrm>
              <a:off x="3550" y="921"/>
              <a:ext cx="211" cy="329"/>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28715" name="Text Box 42"/>
            <p:cNvSpPr txBox="1">
              <a:spLocks noChangeArrowheads="1"/>
            </p:cNvSpPr>
            <p:nvPr/>
          </p:nvSpPr>
          <p:spPr bwMode="auto">
            <a:xfrm>
              <a:off x="3331" y="640"/>
              <a:ext cx="585" cy="329"/>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控制信号</a:t>
              </a:r>
              <a:endParaRPr kumimoji="1" lang="zh-CN" altLang="en-US" sz="2000" b="1">
                <a:latin typeface="+mn-lt"/>
                <a:ea typeface="+mn-ea"/>
              </a:endParaRPr>
            </a:p>
          </p:txBody>
        </p:sp>
        <p:sp>
          <p:nvSpPr>
            <p:cNvPr id="28716" name="Freeform 43"/>
            <p:cNvSpPr/>
            <p:nvPr/>
          </p:nvSpPr>
          <p:spPr bwMode="auto">
            <a:xfrm>
              <a:off x="2110" y="1306"/>
              <a:ext cx="192" cy="336"/>
            </a:xfrm>
            <a:custGeom>
              <a:avLst/>
              <a:gdLst>
                <a:gd name="T0" fmla="*/ 192 w 192"/>
                <a:gd name="T1" fmla="*/ 336 h 336"/>
                <a:gd name="T2" fmla="*/ 192 w 192"/>
                <a:gd name="T3" fmla="*/ 0 h 336"/>
                <a:gd name="T4" fmla="*/ 0 w 192"/>
                <a:gd name="T5" fmla="*/ 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192" y="336"/>
                  </a:moveTo>
                  <a:lnTo>
                    <a:pt x="192" y="0"/>
                  </a:lnTo>
                  <a:lnTo>
                    <a:pt x="0" y="0"/>
                  </a:lnTo>
                </a:path>
              </a:pathLst>
            </a:custGeom>
            <a:noFill/>
            <a:ln w="28575">
              <a:solidFill>
                <a:srgbClr val="CC3300"/>
              </a:solidFill>
              <a:round/>
              <a:tailEnd type="stealth" w="med" len="med"/>
            </a:ln>
          </p:spPr>
          <p:txBody>
            <a:bodyPr wrap="none"/>
            <a:lstStyle/>
            <a:p>
              <a:pPr eaLnBrk="1" hangingPunct="1">
                <a:defRPr/>
              </a:pPr>
              <a:endParaRPr lang="zh-CN" altLang="en-US" sz="2000" b="1">
                <a:latin typeface="+mn-lt"/>
                <a:ea typeface="+mn-ea"/>
              </a:endParaRPr>
            </a:p>
          </p:txBody>
        </p:sp>
        <p:sp>
          <p:nvSpPr>
            <p:cNvPr id="28717" name="Freeform 44"/>
            <p:cNvSpPr/>
            <p:nvPr/>
          </p:nvSpPr>
          <p:spPr bwMode="auto">
            <a:xfrm>
              <a:off x="2590" y="1306"/>
              <a:ext cx="816" cy="336"/>
            </a:xfrm>
            <a:custGeom>
              <a:avLst/>
              <a:gdLst>
                <a:gd name="T0" fmla="*/ 0 w 816"/>
                <a:gd name="T1" fmla="*/ 336 h 336"/>
                <a:gd name="T2" fmla="*/ 0 w 816"/>
                <a:gd name="T3" fmla="*/ 0 h 336"/>
                <a:gd name="T4" fmla="*/ 816 w 816"/>
                <a:gd name="T5" fmla="*/ 0 h 336"/>
                <a:gd name="T6" fmla="*/ 0 60000 65536"/>
                <a:gd name="T7" fmla="*/ 0 60000 65536"/>
                <a:gd name="T8" fmla="*/ 0 60000 65536"/>
                <a:gd name="T9" fmla="*/ 0 w 816"/>
                <a:gd name="T10" fmla="*/ 0 h 336"/>
                <a:gd name="T11" fmla="*/ 816 w 816"/>
                <a:gd name="T12" fmla="*/ 336 h 336"/>
              </a:gdLst>
              <a:ahLst/>
              <a:cxnLst>
                <a:cxn ang="T6">
                  <a:pos x="T0" y="T1"/>
                </a:cxn>
                <a:cxn ang="T7">
                  <a:pos x="T2" y="T3"/>
                </a:cxn>
                <a:cxn ang="T8">
                  <a:pos x="T4" y="T5"/>
                </a:cxn>
              </a:cxnLst>
              <a:rect l="T9" t="T10" r="T11" b="T12"/>
              <a:pathLst>
                <a:path w="816" h="336">
                  <a:moveTo>
                    <a:pt x="0" y="336"/>
                  </a:moveTo>
                  <a:lnTo>
                    <a:pt x="0" y="0"/>
                  </a:lnTo>
                  <a:lnTo>
                    <a:pt x="816" y="0"/>
                  </a:lnTo>
                </a:path>
              </a:pathLst>
            </a:custGeom>
            <a:noFill/>
            <a:ln w="28575">
              <a:solidFill>
                <a:srgbClr val="CC3300"/>
              </a:solidFill>
              <a:round/>
              <a:tailEnd type="stealth" w="med" len="med"/>
            </a:ln>
          </p:spPr>
          <p:txBody>
            <a:bodyPr wrap="none"/>
            <a:lstStyle/>
            <a:p>
              <a:pPr eaLnBrk="1" hangingPunct="1">
                <a:defRPr/>
              </a:pPr>
              <a:endParaRPr lang="zh-CN" altLang="en-US" sz="2000" b="1">
                <a:latin typeface="+mn-lt"/>
                <a:ea typeface="+mn-ea"/>
              </a:endParaRPr>
            </a:p>
          </p:txBody>
        </p:sp>
      </p:grpSp>
      <p:sp>
        <p:nvSpPr>
          <p:cNvPr id="1092653" name="Rectangle 45"/>
          <p:cNvSpPr>
            <a:spLocks noChangeArrowheads="1"/>
          </p:cNvSpPr>
          <p:nvPr/>
        </p:nvSpPr>
        <p:spPr bwMode="auto">
          <a:xfrm>
            <a:off x="1187450" y="5143500"/>
            <a:ext cx="77057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1780" indent="-27178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2"/>
              </a:buClr>
              <a:buSzPct val="90000"/>
              <a:buFont typeface="Wingdings" panose="05000000000000000000" pitchFamily="2" charset="2"/>
              <a:buChar char="n"/>
            </a:pPr>
            <a:r>
              <a:rPr kumimoji="1" lang="zh-CN" altLang="en-US" sz="2400" b="1">
                <a:solidFill>
                  <a:srgbClr val="FF0000"/>
                </a:solidFill>
                <a:latin typeface="Times New Roman" panose="02020603050405020304" pitchFamily="18" charset="0"/>
                <a:ea typeface="华文新魏" panose="02010800040101010101" pitchFamily="2" charset="-122"/>
              </a:rPr>
              <a:t>优点：</a:t>
            </a:r>
            <a:r>
              <a:rPr kumimoji="1" lang="zh-CN" altLang="en-US" sz="2400" b="1">
                <a:latin typeface="Times New Roman" panose="02020603050405020304" pitchFamily="18" charset="0"/>
                <a:ea typeface="华文新魏" panose="02010800040101010101" pitchFamily="2" charset="-122"/>
              </a:rPr>
              <a:t>牺牲并行性、速度换取微指令字长的缩短，进一步节省控存容量。</a:t>
            </a:r>
            <a:r>
              <a:rPr kumimoji="1" lang="en-US" altLang="zh-CN" sz="24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意义不大！</a:t>
            </a:r>
            <a:r>
              <a:rPr kumimoji="1" lang="en-US" altLang="zh-CN" sz="2400" b="1">
                <a:latin typeface="Times New Roman" panose="02020603050405020304" pitchFamily="18" charset="0"/>
                <a:ea typeface="华文新魏" panose="02010800040101010101" pitchFamily="2" charset="-122"/>
              </a:rPr>
              <a:t>)</a:t>
            </a:r>
            <a:endParaRPr kumimoji="1" lang="en-US" altLang="zh-CN" sz="2400" b="1">
              <a:latin typeface="Times New Roman" panose="02020603050405020304" pitchFamily="18" charset="0"/>
              <a:ea typeface="华文新魏" panose="02010800040101010101" pitchFamily="2" charset="-122"/>
            </a:endParaRPr>
          </a:p>
          <a:p>
            <a:pPr eaLnBrk="1" hangingPunct="1">
              <a:buClr>
                <a:schemeClr val="tx2"/>
              </a:buClr>
              <a:buSzPct val="90000"/>
              <a:buFont typeface="Wingdings" panose="05000000000000000000" pitchFamily="2" charset="2"/>
              <a:buChar char="n"/>
            </a:pPr>
            <a:r>
              <a:rPr kumimoji="1" lang="zh-CN" altLang="en-US" sz="2400" b="1">
                <a:solidFill>
                  <a:srgbClr val="FF0000"/>
                </a:solidFill>
                <a:latin typeface="Times New Roman" panose="02020603050405020304" pitchFamily="18" charset="0"/>
                <a:ea typeface="华文新魏" panose="02010800040101010101" pitchFamily="2" charset="-122"/>
              </a:rPr>
              <a:t>缺点：</a:t>
            </a:r>
            <a:r>
              <a:rPr kumimoji="1" lang="zh-CN" altLang="en-US" sz="2400" b="1">
                <a:latin typeface="Times New Roman" panose="02020603050405020304" pitchFamily="18" charset="0"/>
                <a:ea typeface="华文新魏" panose="02010800040101010101" pitchFamily="2" charset="-122"/>
              </a:rPr>
              <a:t>译码电路复杂，时间开销大 </a:t>
            </a:r>
            <a:endParaRPr kumimoji="1" lang="zh-CN" altLang="en-US" sz="2400" b="1">
              <a:latin typeface="Times New Roman" panose="02020603050405020304" pitchFamily="18" charset="0"/>
              <a:ea typeface="华文新魏" panose="02010800040101010101" pitchFamily="2" charset="-122"/>
            </a:endParaRPr>
          </a:p>
        </p:txBody>
      </p:sp>
      <p:sp>
        <p:nvSpPr>
          <p:cNvPr id="46085" name="Rectangle 46"/>
          <p:cNvSpPr>
            <a:spLocks noChangeArrowheads="1"/>
          </p:cNvSpPr>
          <p:nvPr/>
        </p:nvSpPr>
        <p:spPr bwMode="auto">
          <a:xfrm>
            <a:off x="817563" y="188913"/>
            <a:ext cx="5040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7000"/>
              </a:lnSpc>
              <a:buFont typeface="Wingdings" panose="05000000000000000000" pitchFamily="2" charset="2"/>
              <a:buChar char="Ø"/>
            </a:pPr>
            <a:r>
              <a:rPr lang="zh-CN" altLang="en-US" sz="2400" b="1">
                <a:solidFill>
                  <a:srgbClr val="A50021"/>
                </a:solidFill>
                <a:ea typeface="微软雅黑" panose="020B0503020204020204" pitchFamily="34" charset="-122"/>
              </a:rPr>
              <a:t>字段间接编码</a:t>
            </a:r>
            <a:endParaRPr lang="zh-CN" altLang="en-US" sz="2400" b="1">
              <a:solidFill>
                <a:srgbClr val="A50021"/>
              </a:solidFill>
              <a:ea typeface="微软雅黑" panose="020B0503020204020204" pitchFamily="34" charset="-122"/>
            </a:endParaRPr>
          </a:p>
        </p:txBody>
      </p:sp>
      <p:sp>
        <p:nvSpPr>
          <p:cNvPr id="1092656" name="Rectangle 48"/>
          <p:cNvSpPr>
            <a:spLocks noChangeArrowheads="1"/>
          </p:cNvSpPr>
          <p:nvPr/>
        </p:nvSpPr>
        <p:spPr bwMode="auto">
          <a:xfrm>
            <a:off x="1285875" y="6286500"/>
            <a:ext cx="2954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只限于局部场合使用</a:t>
            </a:r>
            <a:endParaRPr lang="zh-CN" altLang="en-US" sz="2400" b="1">
              <a:solidFill>
                <a:srgbClr val="0000FF"/>
              </a:solidFill>
              <a:latin typeface="华文新魏" panose="02010800040101010101" pitchFamily="2" charset="-122"/>
              <a:ea typeface="华文新魏" panose="02010800040101010101" pitchFamily="2" charset="-122"/>
            </a:endParaRPr>
          </a:p>
        </p:txBody>
      </p:sp>
      <p:sp>
        <p:nvSpPr>
          <p:cNvPr id="49" name="TextBox 48"/>
          <p:cNvSpPr txBox="1">
            <a:spLocks noChangeArrowheads="1"/>
          </p:cNvSpPr>
          <p:nvPr/>
        </p:nvSpPr>
        <p:spPr bwMode="auto">
          <a:xfrm>
            <a:off x="6643688" y="36433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华文新魏" panose="02010800040101010101" pitchFamily="2" charset="-122"/>
                <a:ea typeface="华文新魏" panose="02010800040101010101" pitchFamily="2" charset="-122"/>
              </a:rPr>
              <a:t>隐式编码</a:t>
            </a:r>
            <a:endParaRPr lang="zh-CN" altLang="en-US" sz="2400" b="1">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blinds(horizontal)">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092653"/>
                                        </p:tgtEl>
                                        <p:attrNameLst>
                                          <p:attrName>style.visibility</p:attrName>
                                        </p:attrNameLst>
                                      </p:cBhvr>
                                      <p:to>
                                        <p:strVal val="visible"/>
                                      </p:to>
                                    </p:set>
                                    <p:animEffect transition="in" filter="barn(outHorizontal)">
                                      <p:cBhvr>
                                        <p:cTn id="16" dur="500"/>
                                        <p:tgtEl>
                                          <p:spTgt spid="109265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92656"/>
                                        </p:tgtEl>
                                        <p:attrNameLst>
                                          <p:attrName>style.visibility</p:attrName>
                                        </p:attrNameLst>
                                      </p:cBhvr>
                                      <p:to>
                                        <p:strVal val="visible"/>
                                      </p:to>
                                    </p:set>
                                    <p:animEffect transition="in" filter="blinds(horizontal)">
                                      <p:cBhvr>
                                        <p:cTn id="21" dur="500"/>
                                        <p:tgtEl>
                                          <p:spTgt spid="1092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53" grpId="0" autoUpdateAnimBg="0"/>
      <p:bldP spid="1092656"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66725" y="0"/>
            <a:ext cx="2952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000" b="1">
                <a:solidFill>
                  <a:srgbClr val="A50021"/>
                </a:solidFill>
                <a:ea typeface="微软雅黑" panose="020B0503020204020204" pitchFamily="34" charset="-122"/>
              </a:rPr>
              <a:t> 本节概要</a:t>
            </a:r>
            <a:endParaRPr lang="zh-CN" altLang="en-US" sz="2000" b="1">
              <a:solidFill>
                <a:srgbClr val="A50021"/>
              </a:solidFill>
              <a:ea typeface="微软雅黑" panose="020B0503020204020204" pitchFamily="34" charset="-122"/>
            </a:endParaRPr>
          </a:p>
        </p:txBody>
      </p:sp>
      <p:sp>
        <p:nvSpPr>
          <p:cNvPr id="7171" name="Freeform 16"/>
          <p:cNvSpPr/>
          <p:nvPr/>
        </p:nvSpPr>
        <p:spPr bwMode="auto">
          <a:xfrm>
            <a:off x="539750" y="742950"/>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14:hiddenLine>
            </a:ext>
          </a:extLst>
        </p:spPr>
        <p:txBody>
          <a:bodyPr wrap="none" anchor="ctr"/>
          <a:lstStyle/>
          <a:p>
            <a:endParaRPr lang="zh-CN" altLang="en-US"/>
          </a:p>
        </p:txBody>
      </p:sp>
      <p:sp>
        <p:nvSpPr>
          <p:cNvPr id="7172" name="Rectangle 19"/>
          <p:cNvSpPr>
            <a:spLocks noChangeArrowheads="1"/>
          </p:cNvSpPr>
          <p:nvPr/>
        </p:nvSpPr>
        <p:spPr bwMode="auto">
          <a:xfrm>
            <a:off x="654050" y="692150"/>
            <a:ext cx="175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itchFamily="49" charset="-122"/>
              </a:rPr>
              <a:t>重点内容</a:t>
            </a:r>
            <a:endParaRPr lang="zh-CN" altLang="en-US" sz="2800" b="1">
              <a:solidFill>
                <a:schemeClr val="bg1"/>
              </a:solidFill>
              <a:ea typeface="楷体_GB2312" pitchFamily="49" charset="-122"/>
            </a:endParaRPr>
          </a:p>
        </p:txBody>
      </p:sp>
      <p:sp>
        <p:nvSpPr>
          <p:cNvPr id="7173" name="AutoShape 6"/>
          <p:cNvSpPr>
            <a:spLocks noChangeArrowheads="1"/>
          </p:cNvSpPr>
          <p:nvPr/>
        </p:nvSpPr>
        <p:spPr bwMode="auto">
          <a:xfrm>
            <a:off x="468313" y="1244600"/>
            <a:ext cx="8135937" cy="1755775"/>
          </a:xfrm>
          <a:prstGeom prst="roundRect">
            <a:avLst>
              <a:gd name="adj" fmla="val 4231"/>
            </a:avLst>
          </a:prstGeom>
          <a:solidFill>
            <a:srgbClr val="EAEAEA"/>
          </a:solidFill>
          <a:ln w="25400">
            <a:solidFill>
              <a:srgbClr val="A5002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400"/>
          </a:p>
        </p:txBody>
      </p:sp>
      <p:sp>
        <p:nvSpPr>
          <p:cNvPr id="7174" name="Rectangle 28"/>
          <p:cNvSpPr>
            <a:spLocks noChangeArrowheads="1"/>
          </p:cNvSpPr>
          <p:nvPr/>
        </p:nvSpPr>
        <p:spPr bwMode="auto">
          <a:xfrm>
            <a:off x="647700" y="1411288"/>
            <a:ext cx="778192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600"/>
              </a:spcBef>
            </a:pPr>
            <a:r>
              <a:rPr kumimoji="1" lang="zh-CN" altLang="en-US" sz="3200" b="1">
                <a:solidFill>
                  <a:srgbClr val="000000"/>
                </a:solidFill>
                <a:latin typeface="华文新魏" panose="02010800040101010101" pitchFamily="2" charset="-122"/>
                <a:ea typeface="华文新魏" panose="02010800040101010101" pitchFamily="2" charset="-122"/>
              </a:rPr>
              <a:t>第四章  </a:t>
            </a:r>
            <a:r>
              <a:rPr kumimoji="1" lang="zh-CN" altLang="en-US" sz="3200" b="1">
                <a:solidFill>
                  <a:srgbClr val="000000"/>
                </a:solidFill>
                <a:latin typeface="华文新魏" panose="02010800040101010101" pitchFamily="2" charset="-122"/>
                <a:ea typeface="华文新魏" panose="02010800040101010101" pitchFamily="2" charset="-122"/>
                <a:sym typeface="Symbol" panose="05050102010706020507" pitchFamily="18" charset="2"/>
              </a:rPr>
              <a:t>处理器</a:t>
            </a:r>
            <a:endParaRPr kumimoji="1" lang="en-US" altLang="zh-CN" sz="2800" b="1">
              <a:solidFill>
                <a:srgbClr val="000000"/>
              </a:solidFill>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lnSpc>
                <a:spcPct val="110000"/>
              </a:lnSpc>
              <a:spcBef>
                <a:spcPts val="600"/>
              </a:spcBef>
              <a:buClr>
                <a:srgbClr val="C00000"/>
              </a:buClr>
              <a:buSzPct val="90000"/>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4.11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微程序控制器设计</a:t>
            </a:r>
            <a:endParaRPr kumimoji="1" lang="zh-CN" altLang="en-US" sz="2800" b="1">
              <a:sym typeface="Symbol" panose="05050102010706020507" pitchFamily="18" charset="2"/>
            </a:endParaRPr>
          </a:p>
          <a:p>
            <a:pPr lvl="2" eaLnBrk="1" hangingPunct="1">
              <a:lnSpc>
                <a:spcPct val="110000"/>
              </a:lnSpc>
              <a:spcBef>
                <a:spcPts val="600"/>
              </a:spcBef>
              <a:buClr>
                <a:srgbClr val="C00000"/>
              </a:buClr>
              <a:buSzPct val="80000"/>
              <a:buFont typeface="Wingdings" panose="05000000000000000000" pitchFamily="2" charset="2"/>
              <a:buChar char="l"/>
            </a:pPr>
            <a:endParaRPr kumimoji="1" lang="en-US" altLang="zh-CN" sz="2400" b="1">
              <a:sym typeface="Symbol" panose="05050102010706020507" pitchFamily="18" charset="2"/>
            </a:endParaRPr>
          </a:p>
        </p:txBody>
      </p:sp>
      <p:sp>
        <p:nvSpPr>
          <p:cNvPr id="7175" name="Freeform 22"/>
          <p:cNvSpPr/>
          <p:nvPr/>
        </p:nvSpPr>
        <p:spPr bwMode="auto">
          <a:xfrm>
            <a:off x="611188" y="3679825"/>
            <a:ext cx="2447925" cy="539750"/>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a:noFill/>
          </a:ln>
          <a:extLst>
            <a:ext uri="{91240B29-F687-4F45-9708-019B960494DF}">
              <a14:hiddenLine xmlns:a14="http://schemas.microsoft.com/office/drawing/2010/main" w="25400">
                <a:solidFill>
                  <a:srgbClr val="000000"/>
                </a:solidFill>
                <a:round/>
              </a14:hiddenLine>
            </a:ext>
          </a:extLst>
        </p:spPr>
        <p:txBody>
          <a:bodyPr wrap="none" anchor="ctr"/>
          <a:lstStyle/>
          <a:p>
            <a:endParaRPr lang="zh-CN" altLang="en-US"/>
          </a:p>
        </p:txBody>
      </p:sp>
      <p:sp>
        <p:nvSpPr>
          <p:cNvPr id="7176" name="Rectangle 23"/>
          <p:cNvSpPr>
            <a:spLocks noChangeArrowheads="1"/>
          </p:cNvSpPr>
          <p:nvPr/>
        </p:nvSpPr>
        <p:spPr bwMode="auto">
          <a:xfrm>
            <a:off x="725488" y="3643313"/>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itchFamily="49" charset="-122"/>
              </a:rPr>
              <a:t>基本要求</a:t>
            </a:r>
            <a:endParaRPr lang="zh-CN" altLang="en-US" sz="2800" b="1">
              <a:solidFill>
                <a:schemeClr val="bg1"/>
              </a:solidFill>
              <a:ea typeface="楷体_GB2312" pitchFamily="49" charset="-122"/>
            </a:endParaRPr>
          </a:p>
        </p:txBody>
      </p:sp>
      <p:sp>
        <p:nvSpPr>
          <p:cNvPr id="7177" name="AutoShape 12"/>
          <p:cNvSpPr>
            <a:spLocks noChangeArrowheads="1"/>
          </p:cNvSpPr>
          <p:nvPr/>
        </p:nvSpPr>
        <p:spPr bwMode="auto">
          <a:xfrm>
            <a:off x="525463" y="4187825"/>
            <a:ext cx="8135937" cy="1527175"/>
          </a:xfrm>
          <a:prstGeom prst="roundRect">
            <a:avLst>
              <a:gd name="adj" fmla="val 4296"/>
            </a:avLst>
          </a:prstGeom>
          <a:solidFill>
            <a:srgbClr val="EAEAEA"/>
          </a:solidFill>
          <a:ln w="25400">
            <a:solidFill>
              <a:srgbClr val="808080"/>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400"/>
          </a:p>
        </p:txBody>
      </p:sp>
      <p:sp>
        <p:nvSpPr>
          <p:cNvPr id="7178" name="Rectangle 31"/>
          <p:cNvSpPr>
            <a:spLocks noChangeArrowheads="1"/>
          </p:cNvSpPr>
          <p:nvPr/>
        </p:nvSpPr>
        <p:spPr bwMode="auto">
          <a:xfrm>
            <a:off x="928688" y="4619625"/>
            <a:ext cx="73882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SzPct val="90000"/>
              <a:buFont typeface="Wingdings" panose="05000000000000000000" pitchFamily="2" charset="2"/>
              <a:buChar char="n"/>
            </a:pPr>
            <a:r>
              <a:rPr kumimoji="1" lang="zh-CN" altLang="en-US" sz="2400" b="1">
                <a:latin typeface="华文新魏" panose="02010800040101010101" pitchFamily="2" charset="-122"/>
                <a:ea typeface="华文新魏" panose="02010800040101010101" pitchFamily="2" charset="-122"/>
              </a:rPr>
              <a:t> 掌握微程序设计的基本方法</a:t>
            </a:r>
            <a:endParaRPr kumimoji="1" lang="en-US" altLang="zh-CN" sz="2400" b="1">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500063" y="642938"/>
            <a:ext cx="8175625" cy="1787525"/>
          </a:xfrm>
          <a:noFill/>
        </p:spPr>
        <p:txBody>
          <a:bodyPr lIns="92075" tIns="46038" rIns="92075" bIns="46038"/>
          <a:lstStyle/>
          <a:p>
            <a:pPr marL="266700" indent="-266700">
              <a:spcBef>
                <a:spcPts val="600"/>
              </a:spcBef>
              <a:buFont typeface="Wingdings" panose="05000000000000000000" pitchFamily="2" charset="2"/>
              <a:buChar char="Ø"/>
            </a:pPr>
            <a:r>
              <a:rPr kumimoji="1" lang="zh-CN" altLang="en-US" sz="2800" dirty="0"/>
              <a:t>将所有微命令统一编码，每条微指令只包含一个微命令，每次只产生一个微操作，通过译码器产生微操作控制信号</a:t>
            </a:r>
            <a:endParaRPr kumimoji="1" lang="zh-CN" altLang="en-US" sz="2800" dirty="0"/>
          </a:p>
        </p:txBody>
      </p:sp>
      <p:sp>
        <p:nvSpPr>
          <p:cNvPr id="48132" name="Rectangle 5"/>
          <p:cNvSpPr>
            <a:spLocks noGrp="1" noChangeArrowheads="1"/>
          </p:cNvSpPr>
          <p:nvPr>
            <p:ph type="title"/>
          </p:nvPr>
        </p:nvSpPr>
        <p:spPr>
          <a:xfrm>
            <a:off x="836613" y="230188"/>
            <a:ext cx="7021512" cy="319087"/>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最短编码</a:t>
            </a:r>
            <a:endParaRPr lang="zh-CN" altLang="en-US" sz="2400">
              <a:solidFill>
                <a:srgbClr val="A50021"/>
              </a:solidFill>
              <a:ea typeface="微软雅黑" panose="020B0503020204020204" pitchFamily="34" charset="-122"/>
            </a:endParaRPr>
          </a:p>
        </p:txBody>
      </p:sp>
      <p:sp>
        <p:nvSpPr>
          <p:cNvPr id="1084423" name="Rectangle 7"/>
          <p:cNvSpPr>
            <a:spLocks noChangeArrowheads="1"/>
          </p:cNvSpPr>
          <p:nvPr/>
        </p:nvSpPr>
        <p:spPr bwMode="auto">
          <a:xfrm>
            <a:off x="576263" y="4357688"/>
            <a:ext cx="8316912"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628650" indent="-271780">
              <a:defRPr>
                <a:solidFill>
                  <a:schemeClr val="tx1"/>
                </a:solidFill>
                <a:latin typeface="Arial" panose="020B0604020202020204" pitchFamily="34" charset="0"/>
                <a:ea typeface="宋体" panose="02010600030101010101" pitchFamily="2" charset="-122"/>
              </a:defRPr>
            </a:lvl2pPr>
            <a:lvl3pPr marL="900430" indent="-186055">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05000"/>
              </a:lnSpc>
              <a:buClr>
                <a:schemeClr val="tx2"/>
              </a:buClr>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rPr>
              <a:t>优点：微程序规整、直观，易于编制，微指令字长短</a:t>
            </a:r>
            <a:endParaRPr kumimoji="1" lang="zh-CN" altLang="en-US" sz="2400" b="1">
              <a:latin typeface="Times New Roman" panose="02020603050405020304" pitchFamily="18" charset="0"/>
              <a:ea typeface="华文新魏" panose="02010800040101010101" pitchFamily="2" charset="-122"/>
            </a:endParaRPr>
          </a:p>
          <a:p>
            <a:pPr lvl="1" eaLnBrk="1" hangingPunct="1">
              <a:lnSpc>
                <a:spcPct val="105000"/>
              </a:lnSpc>
              <a:buClr>
                <a:schemeClr val="tx2"/>
              </a:buClr>
              <a:buFont typeface="Wingdings" panose="05000000000000000000" pitchFamily="2" charset="2"/>
              <a:buChar char="n"/>
            </a:pPr>
            <a:r>
              <a:rPr kumimoji="1" lang="zh-CN" altLang="en-US" sz="2400" b="1">
                <a:latin typeface="Times New Roman" panose="02020603050405020304" pitchFamily="18" charset="0"/>
                <a:ea typeface="华文新魏" panose="02010800040101010101" pitchFamily="2" charset="-122"/>
              </a:rPr>
              <a:t>缺点很严重：</a:t>
            </a:r>
            <a:endParaRPr kumimoji="1" lang="zh-CN" altLang="en-US" sz="2400" b="1">
              <a:latin typeface="Times New Roman" panose="02020603050405020304" pitchFamily="18" charset="0"/>
              <a:ea typeface="华文新魏" panose="02010800040101010101" pitchFamily="2" charset="-122"/>
            </a:endParaRPr>
          </a:p>
          <a:p>
            <a:pPr lvl="2" eaLnBrk="1" hangingPunct="1">
              <a:buClr>
                <a:schemeClr val="tx2"/>
              </a:buClr>
              <a:buSzPct val="80000"/>
              <a:buFont typeface="Wingdings" panose="05000000000000000000" pitchFamily="2" charset="2"/>
              <a:buChar char="u"/>
            </a:pPr>
            <a:r>
              <a:rPr kumimoji="1" lang="zh-CN" altLang="en-US" sz="2200" b="1">
                <a:latin typeface="Times New Roman" panose="02020603050405020304" pitchFamily="18" charset="0"/>
                <a:ea typeface="华文新魏" panose="02010800040101010101" pitchFamily="2" charset="-122"/>
              </a:rPr>
              <a:t>微程序长</a:t>
            </a:r>
            <a:endParaRPr kumimoji="1" lang="zh-CN" altLang="en-US" sz="2200" b="1">
              <a:latin typeface="Times New Roman" panose="02020603050405020304" pitchFamily="18" charset="0"/>
              <a:ea typeface="华文新魏" panose="02010800040101010101" pitchFamily="2" charset="-122"/>
            </a:endParaRPr>
          </a:p>
          <a:p>
            <a:pPr lvl="2" eaLnBrk="1" hangingPunct="1">
              <a:buClr>
                <a:schemeClr val="tx2"/>
              </a:buClr>
              <a:buSzPct val="80000"/>
              <a:buFont typeface="Wingdings" panose="05000000000000000000" pitchFamily="2" charset="2"/>
              <a:buChar char="u"/>
            </a:pPr>
            <a:r>
              <a:rPr kumimoji="1" lang="zh-CN" altLang="en-US" sz="2200" b="1">
                <a:latin typeface="Times New Roman" panose="02020603050405020304" pitchFamily="18" charset="0"/>
                <a:ea typeface="华文新魏" panose="02010800040101010101" pitchFamily="2" charset="-122"/>
              </a:rPr>
              <a:t>硬件设备复杂，需要大量的译码电路和门电路</a:t>
            </a:r>
            <a:endParaRPr kumimoji="1" lang="zh-CN" altLang="en-US" sz="2200" b="1">
              <a:latin typeface="Times New Roman" panose="02020603050405020304" pitchFamily="18" charset="0"/>
              <a:ea typeface="华文新魏" panose="02010800040101010101" pitchFamily="2" charset="-122"/>
            </a:endParaRPr>
          </a:p>
          <a:p>
            <a:pPr lvl="2" eaLnBrk="1" hangingPunct="1">
              <a:buClr>
                <a:schemeClr val="tx2"/>
              </a:buClr>
              <a:buSzPct val="80000"/>
              <a:buFont typeface="Wingdings" panose="05000000000000000000" pitchFamily="2" charset="2"/>
              <a:buChar char="u"/>
            </a:pPr>
            <a:r>
              <a:rPr kumimoji="1" lang="zh-CN" altLang="en-US" sz="2200" b="1">
                <a:latin typeface="Times New Roman" panose="02020603050405020304" pitchFamily="18" charset="0"/>
                <a:ea typeface="华文新魏" panose="02010800040101010101" pitchFamily="2" charset="-122"/>
              </a:rPr>
              <a:t>速度慢，每次只能产生一个微命令，难以提高微指令的执行速度</a:t>
            </a:r>
            <a:endParaRPr kumimoji="1" lang="zh-CN" altLang="en-US" sz="2200" b="1">
              <a:latin typeface="Times New Roman" panose="02020603050405020304" pitchFamily="18" charset="0"/>
              <a:ea typeface="华文新魏" panose="02010800040101010101" pitchFamily="2" charset="-122"/>
            </a:endParaRPr>
          </a:p>
        </p:txBody>
      </p:sp>
      <p:sp>
        <p:nvSpPr>
          <p:cNvPr id="1084424" name="AutoShape 8"/>
          <p:cNvSpPr>
            <a:spLocks noChangeArrowheads="1"/>
          </p:cNvSpPr>
          <p:nvPr/>
        </p:nvSpPr>
        <p:spPr bwMode="auto">
          <a:xfrm>
            <a:off x="3857625" y="5000625"/>
            <a:ext cx="1716088" cy="487363"/>
          </a:xfrm>
          <a:prstGeom prst="wedgeRoundRectCallout">
            <a:avLst>
              <a:gd name="adj1" fmla="val -93977"/>
              <a:gd name="adj2" fmla="val -58213"/>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FF"/>
                </a:solidFill>
                <a:latin typeface="华文新魏" panose="02010800040101010101" pitchFamily="2" charset="-122"/>
                <a:ea typeface="华文新魏" panose="02010800040101010101" pitchFamily="2" charset="-122"/>
              </a:rPr>
              <a:t>不实用</a:t>
            </a:r>
            <a:endParaRPr lang="zh-CN" altLang="en-US" sz="2400" b="1">
              <a:solidFill>
                <a:srgbClr val="0000FF"/>
              </a:solidFill>
              <a:latin typeface="华文新魏" panose="02010800040101010101" pitchFamily="2" charset="-122"/>
              <a:ea typeface="华文新魏" panose="020108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9712" y="2136075"/>
            <a:ext cx="6029467" cy="2085013"/>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4423">
                                            <p:txEl>
                                              <p:pRg st="0" end="0"/>
                                            </p:txEl>
                                          </p:spTgt>
                                        </p:tgtEl>
                                        <p:attrNameLst>
                                          <p:attrName>style.visibility</p:attrName>
                                        </p:attrNameLst>
                                      </p:cBhvr>
                                      <p:to>
                                        <p:strVal val="visible"/>
                                      </p:to>
                                    </p:set>
                                    <p:animEffect transition="in" filter="blinds(horizontal)">
                                      <p:cBhvr>
                                        <p:cTn id="7" dur="500"/>
                                        <p:tgtEl>
                                          <p:spTgt spid="10844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84423">
                                            <p:txEl>
                                              <p:pRg st="1" end="1"/>
                                            </p:txEl>
                                          </p:spTgt>
                                        </p:tgtEl>
                                        <p:attrNameLst>
                                          <p:attrName>style.visibility</p:attrName>
                                        </p:attrNameLst>
                                      </p:cBhvr>
                                      <p:to>
                                        <p:strVal val="visible"/>
                                      </p:to>
                                    </p:set>
                                    <p:animEffect transition="in" filter="blinds(horizontal)">
                                      <p:cBhvr>
                                        <p:cTn id="10" dur="500"/>
                                        <p:tgtEl>
                                          <p:spTgt spid="10844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84423">
                                            <p:txEl>
                                              <p:pRg st="2" end="2"/>
                                            </p:txEl>
                                          </p:spTgt>
                                        </p:tgtEl>
                                        <p:attrNameLst>
                                          <p:attrName>style.visibility</p:attrName>
                                        </p:attrNameLst>
                                      </p:cBhvr>
                                      <p:to>
                                        <p:strVal val="visible"/>
                                      </p:to>
                                    </p:set>
                                    <p:animEffect transition="in" filter="blinds(horizontal)">
                                      <p:cBhvr>
                                        <p:cTn id="13" dur="500"/>
                                        <p:tgtEl>
                                          <p:spTgt spid="10844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84423">
                                            <p:txEl>
                                              <p:pRg st="3" end="3"/>
                                            </p:txEl>
                                          </p:spTgt>
                                        </p:tgtEl>
                                        <p:attrNameLst>
                                          <p:attrName>style.visibility</p:attrName>
                                        </p:attrNameLst>
                                      </p:cBhvr>
                                      <p:to>
                                        <p:strVal val="visible"/>
                                      </p:to>
                                    </p:set>
                                    <p:animEffect transition="in" filter="blinds(horizontal)">
                                      <p:cBhvr>
                                        <p:cTn id="16" dur="500"/>
                                        <p:tgtEl>
                                          <p:spTgt spid="108442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84423">
                                            <p:txEl>
                                              <p:pRg st="4" end="4"/>
                                            </p:txEl>
                                          </p:spTgt>
                                        </p:tgtEl>
                                        <p:attrNameLst>
                                          <p:attrName>style.visibility</p:attrName>
                                        </p:attrNameLst>
                                      </p:cBhvr>
                                      <p:to>
                                        <p:strVal val="visible"/>
                                      </p:to>
                                    </p:set>
                                    <p:animEffect transition="in" filter="blinds(horizontal)">
                                      <p:cBhvr>
                                        <p:cTn id="19" dur="500"/>
                                        <p:tgtEl>
                                          <p:spTgt spid="10844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84424"/>
                                        </p:tgtEl>
                                        <p:attrNameLst>
                                          <p:attrName>style.visibility</p:attrName>
                                        </p:attrNameLst>
                                      </p:cBhvr>
                                      <p:to>
                                        <p:strVal val="visible"/>
                                      </p:to>
                                    </p:set>
                                    <p:animEffect transition="in" filter="blinds(horizontal)">
                                      <p:cBhvr>
                                        <p:cTn id="24" dur="500"/>
                                        <p:tgtEl>
                                          <p:spTgt spid="1084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714375" y="2997200"/>
            <a:ext cx="8072438"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628650" indent="-27178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600"/>
              </a:spcBef>
              <a:buFont typeface="Wingdings" panose="05000000000000000000" pitchFamily="2" charset="2"/>
              <a:buChar char="p"/>
            </a:pPr>
            <a:r>
              <a:rPr kumimoji="1" lang="zh-CN" altLang="en-US" sz="2800" b="1">
                <a:latin typeface="Times New Roman" panose="02020603050405020304" pitchFamily="18" charset="0"/>
                <a:ea typeface="华文新魏" panose="02010800040101010101" pitchFamily="2" charset="-122"/>
              </a:rPr>
              <a:t>微指令格式设计风格取决于微操作码的编码方式</a:t>
            </a:r>
            <a:endParaRPr kumimoji="1" lang="en-US" altLang="zh-CN" sz="2800" b="1">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33CC"/>
                </a:solidFill>
                <a:latin typeface="Times New Roman" panose="02020603050405020304" pitchFamily="18" charset="0"/>
                <a:ea typeface="华文新魏" panose="02010800040101010101" pitchFamily="2" charset="-122"/>
                <a:hlinkClick r:id="rId1" action="ppaction://hlinksldjump"/>
              </a:rPr>
              <a:t>  不译法</a:t>
            </a:r>
            <a:r>
              <a:rPr kumimoji="1" lang="en-US" altLang="zh-CN" sz="2400" b="1">
                <a:solidFill>
                  <a:srgbClr val="0033CC"/>
                </a:solidFill>
                <a:latin typeface="Times New Roman" panose="02020603050405020304" pitchFamily="18" charset="0"/>
                <a:ea typeface="华文新魏" panose="02010800040101010101" pitchFamily="2" charset="-122"/>
                <a:hlinkClick r:id="rId1" action="ppaction://hlinksldjump"/>
              </a:rPr>
              <a:t>(</a:t>
            </a:r>
            <a:r>
              <a:rPr kumimoji="1" lang="zh-CN" altLang="en-US" sz="2400" b="1">
                <a:solidFill>
                  <a:srgbClr val="0033CC"/>
                </a:solidFill>
                <a:latin typeface="Times New Roman" panose="02020603050405020304" pitchFamily="18" charset="0"/>
                <a:ea typeface="华文新魏" panose="02010800040101010101" pitchFamily="2" charset="-122"/>
                <a:hlinkClick r:id="rId1" action="ppaction://hlinksldjump"/>
              </a:rPr>
              <a:t>直接控制法</a:t>
            </a:r>
            <a:r>
              <a:rPr kumimoji="1" lang="en-US" altLang="zh-CN" sz="2400" b="1">
                <a:solidFill>
                  <a:srgbClr val="0033CC"/>
                </a:solidFill>
                <a:latin typeface="Times New Roman" panose="02020603050405020304" pitchFamily="18" charset="0"/>
                <a:ea typeface="华文新魏" panose="02010800040101010101" pitchFamily="2" charset="-122"/>
                <a:hlinkClick r:id="rId1" action="ppaction://hlinksldjump"/>
              </a:rPr>
              <a:t>)</a:t>
            </a:r>
            <a:endParaRPr kumimoji="1" lang="en-US" altLang="zh-CN" sz="2400" b="1">
              <a:solidFill>
                <a:srgbClr val="0033CC"/>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33CC"/>
                </a:solidFill>
                <a:latin typeface="Times New Roman" panose="02020603050405020304" pitchFamily="18" charset="0"/>
                <a:ea typeface="华文新魏" panose="02010800040101010101" pitchFamily="2" charset="-122"/>
                <a:hlinkClick r:id="rId2" action="ppaction://hlinksldjump"/>
              </a:rPr>
              <a:t>  </a:t>
            </a:r>
            <a:r>
              <a:rPr kumimoji="1" lang="zh-CN" altLang="en-US" sz="2400" b="1">
                <a:solidFill>
                  <a:srgbClr val="0000FF"/>
                </a:solidFill>
                <a:latin typeface="Times New Roman" panose="02020603050405020304" pitchFamily="18" charset="0"/>
                <a:ea typeface="华文新魏" panose="02010800040101010101" pitchFamily="2" charset="-122"/>
                <a:hlinkClick r:id="rId2" action="ppaction://hlinksldjump"/>
              </a:rPr>
              <a:t>字段直接编码</a:t>
            </a:r>
            <a:r>
              <a:rPr kumimoji="1" lang="en-US" altLang="zh-CN" sz="2400" b="1">
                <a:solidFill>
                  <a:srgbClr val="0000FF"/>
                </a:solidFill>
                <a:latin typeface="Times New Roman" panose="02020603050405020304" pitchFamily="18" charset="0"/>
                <a:ea typeface="华文新魏" panose="02010800040101010101" pitchFamily="2" charset="-122"/>
                <a:hlinkClick r:id="rId2"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2" action="ppaction://hlinksldjump"/>
              </a:rPr>
              <a:t>译</a:t>
            </a:r>
            <a:r>
              <a:rPr kumimoji="1" lang="en-US" altLang="zh-CN" sz="2400" b="1">
                <a:solidFill>
                  <a:srgbClr val="0000FF"/>
                </a:solidFill>
                <a:latin typeface="Times New Roman" panose="02020603050405020304" pitchFamily="18" charset="0"/>
                <a:ea typeface="华文新魏" panose="02010800040101010101" pitchFamily="2" charset="-122"/>
                <a:hlinkClick r:id="rId2"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2" action="ppaction://hlinksldjump"/>
              </a:rPr>
              <a:t>法</a:t>
            </a:r>
            <a:endParaRPr kumimoji="1" lang="zh-CN" altLang="en-US" sz="2400" b="1">
              <a:solidFill>
                <a:srgbClr val="0000FF"/>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00FF"/>
                </a:solidFill>
                <a:latin typeface="Times New Roman" panose="02020603050405020304" pitchFamily="18" charset="0"/>
                <a:ea typeface="华文新魏" panose="02010800040101010101" pitchFamily="2" charset="-122"/>
              </a:rPr>
              <a:t>  </a:t>
            </a:r>
            <a:r>
              <a:rPr kumimoji="1" lang="zh-CN" altLang="en-US" sz="2400" b="1">
                <a:solidFill>
                  <a:srgbClr val="0000FF"/>
                </a:solidFill>
                <a:latin typeface="Times New Roman" panose="02020603050405020304" pitchFamily="18" charset="0"/>
                <a:ea typeface="华文新魏" panose="02010800040101010101" pitchFamily="2" charset="-122"/>
                <a:hlinkClick r:id="rId3" action="ppaction://hlinksldjump"/>
              </a:rPr>
              <a:t>字段间接编码</a:t>
            </a:r>
            <a:r>
              <a:rPr kumimoji="1" lang="en-US" altLang="zh-CN" sz="2400" b="1">
                <a:solidFill>
                  <a:srgbClr val="0000FF"/>
                </a:solidFill>
                <a:latin typeface="Times New Roman" panose="02020603050405020304" pitchFamily="18" charset="0"/>
                <a:ea typeface="华文新魏" panose="02010800040101010101" pitchFamily="2" charset="-122"/>
                <a:hlinkClick r:id="rId3"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3" action="ppaction://hlinksldjump"/>
              </a:rPr>
              <a:t>译</a:t>
            </a:r>
            <a:r>
              <a:rPr kumimoji="1" lang="en-US" altLang="zh-CN" sz="2400" b="1">
                <a:solidFill>
                  <a:srgbClr val="0000FF"/>
                </a:solidFill>
                <a:latin typeface="Times New Roman" panose="02020603050405020304" pitchFamily="18" charset="0"/>
                <a:ea typeface="华文新魏" panose="02010800040101010101" pitchFamily="2" charset="-122"/>
                <a:hlinkClick r:id="rId3"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3" action="ppaction://hlinksldjump"/>
              </a:rPr>
              <a:t>法</a:t>
            </a:r>
            <a:endParaRPr kumimoji="1" lang="zh-CN" altLang="en-US" sz="2400" b="1">
              <a:solidFill>
                <a:srgbClr val="0000FF"/>
              </a:solidFill>
              <a:latin typeface="Times New Roman" panose="02020603050405020304" pitchFamily="18" charset="0"/>
              <a:ea typeface="华文新魏" panose="02010800040101010101" pitchFamily="2" charset="-122"/>
            </a:endParaRPr>
          </a:p>
          <a:p>
            <a:pPr lvl="1">
              <a:lnSpc>
                <a:spcPct val="150000"/>
              </a:lnSpc>
              <a:spcBef>
                <a:spcPts val="600"/>
              </a:spcBef>
              <a:buClr>
                <a:schemeClr val="tx2"/>
              </a:buClr>
              <a:buFont typeface="Wingdings" panose="05000000000000000000" pitchFamily="2" charset="2"/>
              <a:buChar char="n"/>
            </a:pPr>
            <a:r>
              <a:rPr kumimoji="1" lang="zh-CN" altLang="en-US" sz="2400" b="1">
                <a:solidFill>
                  <a:srgbClr val="0000FF"/>
                </a:solidFill>
                <a:latin typeface="Times New Roman" panose="02020603050405020304" pitchFamily="18" charset="0"/>
                <a:ea typeface="华文新魏" panose="02010800040101010101" pitchFamily="2" charset="-122"/>
              </a:rPr>
              <a:t>  </a:t>
            </a:r>
            <a:r>
              <a:rPr kumimoji="1" lang="zh-CN" altLang="en-US" sz="2400" b="1">
                <a:solidFill>
                  <a:srgbClr val="0000FF"/>
                </a:solidFill>
                <a:latin typeface="Times New Roman" panose="02020603050405020304" pitchFamily="18" charset="0"/>
                <a:ea typeface="华文新魏" panose="02010800040101010101" pitchFamily="2" charset="-122"/>
                <a:hlinkClick r:id="rId4" action="ppaction://hlinksldjump"/>
              </a:rPr>
              <a:t>最短</a:t>
            </a:r>
            <a:r>
              <a:rPr kumimoji="1" lang="en-US" altLang="zh-CN" sz="2400" b="1">
                <a:solidFill>
                  <a:srgbClr val="0000FF"/>
                </a:solidFill>
                <a:latin typeface="Times New Roman" panose="02020603050405020304" pitchFamily="18" charset="0"/>
                <a:ea typeface="华文新魏" panose="02010800040101010101" pitchFamily="2" charset="-122"/>
                <a:hlinkClick r:id="rId4"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4" action="ppaction://hlinksldjump"/>
              </a:rPr>
              <a:t>垂直</a:t>
            </a:r>
            <a:r>
              <a:rPr kumimoji="1" lang="en-US" altLang="zh-CN" sz="2400" b="1">
                <a:solidFill>
                  <a:srgbClr val="0000FF"/>
                </a:solidFill>
                <a:latin typeface="Times New Roman" panose="02020603050405020304" pitchFamily="18" charset="0"/>
                <a:ea typeface="华文新魏" panose="02010800040101010101" pitchFamily="2" charset="-122"/>
                <a:hlinkClick r:id="rId4"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4" action="ppaction://hlinksldjump"/>
              </a:rPr>
              <a:t>编码</a:t>
            </a:r>
            <a:r>
              <a:rPr kumimoji="1" lang="en-US" altLang="zh-CN" sz="2400" b="1">
                <a:solidFill>
                  <a:srgbClr val="0000FF"/>
                </a:solidFill>
                <a:latin typeface="Times New Roman" panose="02020603050405020304" pitchFamily="18" charset="0"/>
                <a:ea typeface="华文新魏" panose="02010800040101010101" pitchFamily="2" charset="-122"/>
                <a:hlinkClick r:id="rId4"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4" action="ppaction://hlinksldjump"/>
              </a:rPr>
              <a:t>译</a:t>
            </a:r>
            <a:r>
              <a:rPr kumimoji="1" lang="en-US" altLang="zh-CN" sz="2400" b="1">
                <a:solidFill>
                  <a:srgbClr val="0000FF"/>
                </a:solidFill>
                <a:latin typeface="Times New Roman" panose="02020603050405020304" pitchFamily="18" charset="0"/>
                <a:ea typeface="华文新魏" panose="02010800040101010101" pitchFamily="2" charset="-122"/>
                <a:hlinkClick r:id="rId4" action="ppaction://hlinksldjump"/>
              </a:rPr>
              <a:t>)</a:t>
            </a:r>
            <a:r>
              <a:rPr kumimoji="1" lang="zh-CN" altLang="en-US" sz="2400" b="1">
                <a:solidFill>
                  <a:srgbClr val="0000FF"/>
                </a:solidFill>
                <a:latin typeface="Times New Roman" panose="02020603050405020304" pitchFamily="18" charset="0"/>
                <a:ea typeface="华文新魏" panose="02010800040101010101" pitchFamily="2" charset="-122"/>
                <a:hlinkClick r:id="rId4" action="ppaction://hlinksldjump"/>
              </a:rPr>
              <a:t>法</a:t>
            </a:r>
            <a:endParaRPr kumimoji="1" lang="zh-CN" altLang="en-US" sz="2400" b="1">
              <a:solidFill>
                <a:srgbClr val="0000FF"/>
              </a:solidFill>
              <a:latin typeface="Times New Roman" panose="02020603050405020304" pitchFamily="18" charset="0"/>
              <a:ea typeface="华文新魏" panose="02010800040101010101" pitchFamily="2" charset="-122"/>
            </a:endParaRPr>
          </a:p>
        </p:txBody>
      </p:sp>
      <p:sp>
        <p:nvSpPr>
          <p:cNvPr id="50179" name="Rectangle 3"/>
          <p:cNvSpPr>
            <a:spLocks noGrp="1" noChangeArrowheads="1"/>
          </p:cNvSpPr>
          <p:nvPr>
            <p:ph type="title"/>
          </p:nvPr>
        </p:nvSpPr>
        <p:spPr>
          <a:xfrm>
            <a:off x="771525" y="157163"/>
            <a:ext cx="7443788" cy="373062"/>
          </a:xfrm>
        </p:spPr>
        <p:txBody>
          <a:bodyPr lIns="63500" tIns="25400" rIns="63500" bIns="25400" anchor="t">
            <a:spAutoFit/>
          </a:bodyPr>
          <a:lstStyle/>
          <a:p>
            <a:pPr>
              <a:lnSpc>
                <a:spcPct val="87000"/>
              </a:lnSpc>
              <a:buFont typeface="Wingdings" panose="05000000000000000000" pitchFamily="2" charset="2"/>
              <a:buChar char="Ø"/>
            </a:pPr>
            <a:r>
              <a:rPr lang="en-US" altLang="zh-CN" sz="2400">
                <a:solidFill>
                  <a:srgbClr val="A50021"/>
                </a:solidFill>
                <a:ea typeface="微软雅黑" panose="020B0503020204020204" pitchFamily="34" charset="-122"/>
              </a:rPr>
              <a:t>4. </a:t>
            </a:r>
            <a:r>
              <a:rPr lang="zh-CN" altLang="en-US" sz="2400">
                <a:solidFill>
                  <a:srgbClr val="A50021"/>
                </a:solidFill>
                <a:ea typeface="微软雅黑" panose="020B0503020204020204" pitchFamily="34" charset="-122"/>
              </a:rPr>
              <a:t>微程序执行的第一个问题：微指令格式的设计</a:t>
            </a:r>
            <a:endParaRPr lang="zh-CN" altLang="en-US" sz="2400">
              <a:solidFill>
                <a:srgbClr val="A50021"/>
              </a:solidFill>
              <a:ea typeface="微软雅黑" panose="020B0503020204020204" pitchFamily="34" charset="-122"/>
            </a:endParaRPr>
          </a:p>
        </p:txBody>
      </p:sp>
      <p:grpSp>
        <p:nvGrpSpPr>
          <p:cNvPr id="50180" name="Group 4"/>
          <p:cNvGrpSpPr/>
          <p:nvPr/>
        </p:nvGrpSpPr>
        <p:grpSpPr bwMode="auto">
          <a:xfrm>
            <a:off x="4545013" y="4076700"/>
            <a:ext cx="3455987" cy="1333500"/>
            <a:chOff x="2238" y="1255"/>
            <a:chExt cx="1497" cy="465"/>
          </a:xfrm>
        </p:grpSpPr>
        <p:sp>
          <p:nvSpPr>
            <p:cNvPr id="26644" name="AutoShape 5"/>
            <p:cNvSpPr/>
            <p:nvPr/>
          </p:nvSpPr>
          <p:spPr bwMode="auto">
            <a:xfrm>
              <a:off x="2238" y="1255"/>
              <a:ext cx="110" cy="465"/>
            </a:xfrm>
            <a:prstGeom prst="rightBrace">
              <a:avLst>
                <a:gd name="adj1" fmla="val 35227"/>
                <a:gd name="adj2" fmla="val 51713"/>
              </a:avLst>
            </a:prstGeom>
            <a:noFill/>
            <a:ln w="28575">
              <a:solidFill>
                <a:schemeClr val="tx1"/>
              </a:solidFill>
              <a:round/>
            </a:ln>
          </p:spPr>
          <p:txBody>
            <a:bodyPr wrap="none" anchor="ctr"/>
            <a:lstStyle/>
            <a:p>
              <a:pPr eaLnBrk="1" hangingPunct="1">
                <a:defRPr/>
              </a:pPr>
              <a:endParaRPr lang="zh-CN" altLang="en-US" sz="2000" b="1">
                <a:latin typeface="+mn-lt"/>
                <a:ea typeface="+mn-ea"/>
              </a:endParaRPr>
            </a:p>
          </p:txBody>
        </p:sp>
        <p:sp>
          <p:nvSpPr>
            <p:cNvPr id="50194" name="Text Box 6"/>
            <p:cNvSpPr txBox="1">
              <a:spLocks noChangeArrowheads="1"/>
            </p:cNvSpPr>
            <p:nvPr/>
          </p:nvSpPr>
          <p:spPr bwMode="auto">
            <a:xfrm>
              <a:off x="2388" y="1369"/>
              <a:ext cx="13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solidFill>
                    <a:srgbClr val="FF0000"/>
                  </a:solidFill>
                  <a:latin typeface="Times New Roman" panose="02020603050405020304" pitchFamily="18" charset="0"/>
                  <a:ea typeface="华文新魏" panose="02010800040101010101" pitchFamily="2" charset="-122"/>
                </a:rPr>
                <a:t>水平型微指令风格</a:t>
              </a:r>
              <a:endParaRPr lang="zh-CN" altLang="en-US" sz="2400" b="1">
                <a:solidFill>
                  <a:srgbClr val="FF0000"/>
                </a:solidFill>
                <a:latin typeface="Times New Roman" panose="02020603050405020304" pitchFamily="18" charset="0"/>
                <a:ea typeface="华文新魏" panose="02010800040101010101" pitchFamily="2" charset="-122"/>
              </a:endParaRPr>
            </a:p>
          </p:txBody>
        </p:sp>
      </p:grpSp>
      <p:grpSp>
        <p:nvGrpSpPr>
          <p:cNvPr id="50181" name="Group 7"/>
          <p:cNvGrpSpPr/>
          <p:nvPr/>
        </p:nvGrpSpPr>
        <p:grpSpPr bwMode="auto">
          <a:xfrm>
            <a:off x="4714875" y="5575300"/>
            <a:ext cx="3168650" cy="461963"/>
            <a:chOff x="2697" y="2023"/>
            <a:chExt cx="1365" cy="291"/>
          </a:xfrm>
        </p:grpSpPr>
        <p:sp>
          <p:nvSpPr>
            <p:cNvPr id="50191" name="Text Box 8"/>
            <p:cNvSpPr txBox="1">
              <a:spLocks noChangeArrowheads="1"/>
            </p:cNvSpPr>
            <p:nvPr/>
          </p:nvSpPr>
          <p:spPr bwMode="auto">
            <a:xfrm>
              <a:off x="2790" y="2023"/>
              <a:ext cx="12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solidFill>
                    <a:srgbClr val="FF0000"/>
                  </a:solidFill>
                  <a:latin typeface="Times New Roman" panose="02020603050405020304" pitchFamily="18" charset="0"/>
                  <a:ea typeface="华文新魏" panose="02010800040101010101" pitchFamily="2" charset="-122"/>
                </a:rPr>
                <a:t>垂直型微指令风格</a:t>
              </a:r>
              <a:endParaRPr lang="zh-CN" altLang="en-US" sz="2400" b="1">
                <a:solidFill>
                  <a:srgbClr val="FF0000"/>
                </a:solidFill>
                <a:latin typeface="Times New Roman" panose="02020603050405020304" pitchFamily="18" charset="0"/>
                <a:ea typeface="华文新魏" panose="02010800040101010101" pitchFamily="2" charset="-122"/>
              </a:endParaRPr>
            </a:p>
          </p:txBody>
        </p:sp>
        <p:sp>
          <p:nvSpPr>
            <p:cNvPr id="26643" name="Line 9"/>
            <p:cNvSpPr>
              <a:spLocks noChangeShapeType="1"/>
            </p:cNvSpPr>
            <p:nvPr/>
          </p:nvSpPr>
          <p:spPr bwMode="auto">
            <a:xfrm>
              <a:off x="2697" y="2179"/>
              <a:ext cx="210" cy="0"/>
            </a:xfrm>
            <a:prstGeom prst="line">
              <a:avLst/>
            </a:prstGeom>
            <a:noFill/>
            <a:ln w="28575">
              <a:solidFill>
                <a:schemeClr val="tx1"/>
              </a:solidFill>
              <a:round/>
            </a:ln>
          </p:spPr>
          <p:txBody>
            <a:bodyPr wrap="none" anchor="ctr"/>
            <a:lstStyle/>
            <a:p>
              <a:pPr eaLnBrk="1" hangingPunct="1">
                <a:defRPr/>
              </a:pPr>
              <a:endParaRPr lang="zh-CN" altLang="en-US" sz="2400" b="1">
                <a:latin typeface="+mn-lt"/>
                <a:ea typeface="+mn-ea"/>
              </a:endParaRPr>
            </a:p>
          </p:txBody>
        </p:sp>
      </p:grpSp>
      <p:sp>
        <p:nvSpPr>
          <p:cNvPr id="26630" name="Text Box 13"/>
          <p:cNvSpPr txBox="1">
            <a:spLocks noChangeArrowheads="1"/>
          </p:cNvSpPr>
          <p:nvPr/>
        </p:nvSpPr>
        <p:spPr bwMode="auto">
          <a:xfrm>
            <a:off x="323850" y="908050"/>
            <a:ext cx="2500313" cy="544513"/>
          </a:xfrm>
          <a:prstGeom prst="rect">
            <a:avLst/>
          </a:prstGeom>
          <a:noFill/>
          <a:ln w="50800">
            <a:noFill/>
            <a:miter lim="800000"/>
          </a:ln>
        </p:spPr>
        <p:txBody>
          <a:bodyPr>
            <a:spAutoFit/>
          </a:bodyPr>
          <a:lstStyle/>
          <a:p>
            <a:pPr>
              <a:lnSpc>
                <a:spcPct val="110000"/>
              </a:lnSpc>
              <a:spcBef>
                <a:spcPct val="50000"/>
              </a:spcBef>
              <a:defRPr/>
            </a:pPr>
            <a:r>
              <a:rPr lang="zh-CN" altLang="en-US" sz="2800" b="1" dirty="0">
                <a:solidFill>
                  <a:schemeClr val="bg1">
                    <a:lumMod val="50000"/>
                  </a:schemeClr>
                </a:solidFill>
                <a:latin typeface="+mn-lt"/>
                <a:ea typeface="+mn-ea"/>
              </a:rPr>
              <a:t>微指令格式：</a:t>
            </a:r>
            <a:endParaRPr lang="zh-CN" altLang="en-US" sz="2800" b="1" dirty="0">
              <a:solidFill>
                <a:schemeClr val="bg1">
                  <a:lumMod val="50000"/>
                </a:schemeClr>
              </a:solidFill>
              <a:latin typeface="+mn-lt"/>
              <a:ea typeface="+mn-ea"/>
            </a:endParaRPr>
          </a:p>
        </p:txBody>
      </p:sp>
      <p:sp>
        <p:nvSpPr>
          <p:cNvPr id="26631" name="Rectangle 14"/>
          <p:cNvSpPr>
            <a:spLocks noChangeArrowheads="1"/>
          </p:cNvSpPr>
          <p:nvPr/>
        </p:nvSpPr>
        <p:spPr bwMode="auto">
          <a:xfrm>
            <a:off x="2446338" y="1004888"/>
            <a:ext cx="6048375" cy="449262"/>
          </a:xfrm>
          <a:prstGeom prst="rect">
            <a:avLst/>
          </a:prstGeom>
          <a:noFill/>
          <a:ln w="50800">
            <a:solidFill>
              <a:schemeClr val="tx1"/>
            </a:solidFill>
            <a:miter lim="800000"/>
          </a:ln>
        </p:spPr>
        <p:txBody>
          <a:bodyPr wrap="none" anchor="ctr"/>
          <a:lstStyle/>
          <a:p>
            <a:pPr eaLnBrk="1" hangingPunct="1">
              <a:lnSpc>
                <a:spcPct val="110000"/>
              </a:lnSpc>
              <a:defRPr/>
            </a:pPr>
            <a:endParaRPr lang="zh-CN" altLang="en-US" sz="2000" b="1">
              <a:solidFill>
                <a:schemeClr val="bg1">
                  <a:lumMod val="50000"/>
                </a:schemeClr>
              </a:solidFill>
              <a:latin typeface="+mn-lt"/>
              <a:ea typeface="+mn-ea"/>
            </a:endParaRPr>
          </a:p>
        </p:txBody>
      </p:sp>
      <p:sp>
        <p:nvSpPr>
          <p:cNvPr id="26632" name="Line 15"/>
          <p:cNvSpPr>
            <a:spLocks noChangeShapeType="1"/>
          </p:cNvSpPr>
          <p:nvPr/>
        </p:nvSpPr>
        <p:spPr bwMode="auto">
          <a:xfrm>
            <a:off x="4506913" y="989013"/>
            <a:ext cx="0" cy="465137"/>
          </a:xfrm>
          <a:prstGeom prst="line">
            <a:avLst/>
          </a:prstGeom>
          <a:noFill/>
          <a:ln w="50800">
            <a:solidFill>
              <a:schemeClr val="tx1"/>
            </a:solidFill>
            <a:round/>
          </a:ln>
        </p:spPr>
        <p:txBody>
          <a:bodyPr/>
          <a:lstStyle/>
          <a:p>
            <a:pPr eaLnBrk="1" hangingPunct="1">
              <a:lnSpc>
                <a:spcPct val="110000"/>
              </a:lnSpc>
              <a:defRPr/>
            </a:pPr>
            <a:endParaRPr lang="zh-CN" altLang="en-US" sz="2000" b="1">
              <a:solidFill>
                <a:schemeClr val="bg1">
                  <a:lumMod val="50000"/>
                </a:schemeClr>
              </a:solidFill>
              <a:latin typeface="+mn-lt"/>
              <a:ea typeface="+mn-ea"/>
            </a:endParaRPr>
          </a:p>
        </p:txBody>
      </p:sp>
      <p:sp>
        <p:nvSpPr>
          <p:cNvPr id="26633" name="Text Box 16"/>
          <p:cNvSpPr txBox="1">
            <a:spLocks noChangeArrowheads="1"/>
          </p:cNvSpPr>
          <p:nvPr/>
        </p:nvSpPr>
        <p:spPr bwMode="auto">
          <a:xfrm>
            <a:off x="2519363" y="989013"/>
            <a:ext cx="1871662" cy="406400"/>
          </a:xfrm>
          <a:prstGeom prst="rect">
            <a:avLst/>
          </a:prstGeom>
          <a:noFill/>
          <a:ln w="50800">
            <a:noFill/>
            <a:miter lim="800000"/>
          </a:ln>
        </p:spPr>
        <p:txBody>
          <a:bodyPr>
            <a:spAutoFit/>
          </a:bodyPr>
          <a:lstStyle/>
          <a:p>
            <a:pPr algn="ctr">
              <a:lnSpc>
                <a:spcPct val="110000"/>
              </a:lnSpc>
              <a:spcBef>
                <a:spcPct val="50000"/>
              </a:spcBef>
              <a:defRPr/>
            </a:pPr>
            <a:r>
              <a:rPr lang="zh-CN" altLang="en-US" sz="2000" b="1" dirty="0">
                <a:solidFill>
                  <a:schemeClr val="bg1">
                    <a:lumMod val="50000"/>
                  </a:schemeClr>
                </a:solidFill>
                <a:latin typeface="+mn-lt"/>
                <a:ea typeface="+mn-ea"/>
              </a:rPr>
              <a:t> </a:t>
            </a:r>
            <a:r>
              <a:rPr lang="en-US" altLang="zh-CN" sz="2000" b="1" dirty="0">
                <a:solidFill>
                  <a:schemeClr val="bg1">
                    <a:lumMod val="50000"/>
                  </a:schemeClr>
                </a:solidFill>
                <a:latin typeface="+mn-lt"/>
                <a:ea typeface="+mn-ea"/>
              </a:rPr>
              <a:t>µOP</a:t>
            </a:r>
            <a:endParaRPr lang="zh-CN" altLang="en-US" sz="2000" b="1" dirty="0">
              <a:solidFill>
                <a:schemeClr val="bg1">
                  <a:lumMod val="50000"/>
                </a:schemeClr>
              </a:solidFill>
              <a:latin typeface="+mn-lt"/>
              <a:ea typeface="+mn-ea"/>
            </a:endParaRPr>
          </a:p>
        </p:txBody>
      </p:sp>
      <p:sp>
        <p:nvSpPr>
          <p:cNvPr id="26634" name="Line 17"/>
          <p:cNvSpPr>
            <a:spLocks noChangeShapeType="1"/>
          </p:cNvSpPr>
          <p:nvPr/>
        </p:nvSpPr>
        <p:spPr bwMode="auto">
          <a:xfrm>
            <a:off x="6308725" y="1014413"/>
            <a:ext cx="0" cy="465137"/>
          </a:xfrm>
          <a:prstGeom prst="line">
            <a:avLst/>
          </a:prstGeom>
          <a:noFill/>
          <a:ln w="50800">
            <a:solidFill>
              <a:schemeClr val="tx1"/>
            </a:solidFill>
            <a:round/>
          </a:ln>
        </p:spPr>
        <p:txBody>
          <a:bodyPr/>
          <a:lstStyle/>
          <a:p>
            <a:pPr eaLnBrk="1" hangingPunct="1">
              <a:lnSpc>
                <a:spcPct val="110000"/>
              </a:lnSpc>
              <a:defRPr/>
            </a:pPr>
            <a:endParaRPr lang="zh-CN" altLang="en-US" sz="2000" b="1">
              <a:solidFill>
                <a:schemeClr val="bg1">
                  <a:lumMod val="50000"/>
                </a:schemeClr>
              </a:solidFill>
              <a:latin typeface="+mn-lt"/>
              <a:ea typeface="+mn-ea"/>
            </a:endParaRPr>
          </a:p>
        </p:txBody>
      </p:sp>
      <p:sp>
        <p:nvSpPr>
          <p:cNvPr id="26635" name="Text Box 18"/>
          <p:cNvSpPr txBox="1">
            <a:spLocks noChangeArrowheads="1"/>
          </p:cNvSpPr>
          <p:nvPr/>
        </p:nvSpPr>
        <p:spPr bwMode="auto">
          <a:xfrm>
            <a:off x="4605338" y="998538"/>
            <a:ext cx="1609725" cy="406400"/>
          </a:xfrm>
          <a:prstGeom prst="rect">
            <a:avLst/>
          </a:prstGeom>
          <a:noFill/>
          <a:ln w="50800">
            <a:noFill/>
            <a:miter lim="800000"/>
          </a:ln>
        </p:spPr>
        <p:txBody>
          <a:bodyPr>
            <a:spAutoFit/>
          </a:bodyPr>
          <a:lstStyle/>
          <a:p>
            <a:pPr algn="ctr">
              <a:lnSpc>
                <a:spcPct val="110000"/>
              </a:lnSpc>
              <a:spcBef>
                <a:spcPct val="50000"/>
              </a:spcBef>
              <a:defRPr/>
            </a:pPr>
            <a:r>
              <a:rPr lang="en-US" altLang="zh-CN" sz="2000" b="1" dirty="0">
                <a:solidFill>
                  <a:schemeClr val="bg1">
                    <a:lumMod val="50000"/>
                  </a:schemeClr>
                </a:solidFill>
                <a:latin typeface="+mn-lt"/>
                <a:ea typeface="+mn-ea"/>
              </a:rPr>
              <a:t>µADD</a:t>
            </a:r>
            <a:endParaRPr lang="en-US" altLang="zh-CN" sz="2000" b="1" dirty="0">
              <a:solidFill>
                <a:schemeClr val="bg1">
                  <a:lumMod val="50000"/>
                </a:schemeClr>
              </a:solidFill>
              <a:latin typeface="+mn-lt"/>
              <a:ea typeface="+mn-ea"/>
            </a:endParaRPr>
          </a:p>
        </p:txBody>
      </p:sp>
      <p:sp>
        <p:nvSpPr>
          <p:cNvPr id="52236" name="Text Box 20"/>
          <p:cNvSpPr txBox="1">
            <a:spLocks noChangeArrowheads="1"/>
          </p:cNvSpPr>
          <p:nvPr/>
        </p:nvSpPr>
        <p:spPr bwMode="auto">
          <a:xfrm>
            <a:off x="6615113" y="979488"/>
            <a:ext cx="1906587" cy="4984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spcBef>
                <a:spcPct val="50000"/>
              </a:spcBef>
              <a:defRPr/>
            </a:pPr>
            <a:r>
              <a:rPr lang="zh-CN" altLang="en-US" sz="2400" b="1">
                <a:solidFill>
                  <a:schemeClr val="bg1">
                    <a:lumMod val="50000"/>
                  </a:schemeClr>
                </a:solidFill>
                <a:latin typeface="Times New Roman" panose="02020603050405020304" pitchFamily="18" charset="0"/>
                <a:ea typeface="华文新魏" panose="02010800040101010101" pitchFamily="2" charset="-122"/>
              </a:rPr>
              <a:t>常数</a:t>
            </a:r>
            <a:r>
              <a:rPr lang="en-US" altLang="zh-CN" sz="2400" b="1">
                <a:solidFill>
                  <a:schemeClr val="bg1">
                    <a:lumMod val="50000"/>
                  </a:schemeClr>
                </a:solidFill>
                <a:latin typeface="Times New Roman" panose="02020603050405020304" pitchFamily="18" charset="0"/>
                <a:ea typeface="华文新魏" panose="02010800040101010101" pitchFamily="2" charset="-122"/>
              </a:rPr>
              <a:t>(</a:t>
            </a:r>
            <a:r>
              <a:rPr lang="zh-CN" altLang="en-US" sz="2400" b="1">
                <a:solidFill>
                  <a:schemeClr val="bg1">
                    <a:lumMod val="50000"/>
                  </a:schemeClr>
                </a:solidFill>
                <a:latin typeface="Times New Roman" panose="02020603050405020304" pitchFamily="18" charset="0"/>
                <a:ea typeface="华文新魏" panose="02010800040101010101" pitchFamily="2" charset="-122"/>
              </a:rPr>
              <a:t>可选</a:t>
            </a:r>
            <a:r>
              <a:rPr lang="en-US" altLang="zh-CN" sz="2400" b="1">
                <a:solidFill>
                  <a:schemeClr val="bg1">
                    <a:lumMod val="50000"/>
                  </a:schemeClr>
                </a:solidFill>
                <a:latin typeface="Times New Roman" panose="02020603050405020304" pitchFamily="18" charset="0"/>
                <a:ea typeface="华文新魏" panose="02010800040101010101" pitchFamily="2" charset="-122"/>
              </a:rPr>
              <a:t>)</a:t>
            </a:r>
            <a:endParaRPr lang="zh-CN" altLang="en-US" sz="2400" b="1">
              <a:solidFill>
                <a:schemeClr val="bg1">
                  <a:lumMod val="50000"/>
                </a:schemeClr>
              </a:solidFill>
              <a:latin typeface="Times New Roman" panose="02020603050405020304" pitchFamily="18" charset="0"/>
              <a:ea typeface="华文新魏" panose="02010800040101010101" pitchFamily="2" charset="-122"/>
            </a:endParaRPr>
          </a:p>
        </p:txBody>
      </p:sp>
      <p:sp>
        <p:nvSpPr>
          <p:cNvPr id="26638" name="Text Box 21"/>
          <p:cNvSpPr txBox="1">
            <a:spLocks noChangeArrowheads="1"/>
          </p:cNvSpPr>
          <p:nvPr/>
        </p:nvSpPr>
        <p:spPr bwMode="auto">
          <a:xfrm>
            <a:off x="6488113" y="2906713"/>
            <a:ext cx="2452687" cy="400050"/>
          </a:xfrm>
          <a:prstGeom prst="rect">
            <a:avLst/>
          </a:prstGeom>
          <a:noFill/>
          <a:ln w="50800">
            <a:noFill/>
            <a:miter lim="800000"/>
          </a:ln>
        </p:spPr>
        <p:txBody>
          <a:bodyPr>
            <a:spAutoFit/>
          </a:bodyPr>
          <a:lstStyle/>
          <a:p>
            <a:pPr>
              <a:spcBef>
                <a:spcPct val="50000"/>
              </a:spcBef>
              <a:defRPr/>
            </a:pPr>
            <a:endParaRPr lang="zh-CN" altLang="en-US" sz="2000" b="1">
              <a:latin typeface="+mn-lt"/>
              <a:ea typeface="+mn-ea"/>
            </a:endParaRPr>
          </a:p>
        </p:txBody>
      </p:sp>
      <p:sp>
        <p:nvSpPr>
          <p:cNvPr id="52238" name="Rectangle 25"/>
          <p:cNvSpPr>
            <a:spLocks noChangeArrowheads="1"/>
          </p:cNvSpPr>
          <p:nvPr/>
        </p:nvSpPr>
        <p:spPr bwMode="auto">
          <a:xfrm>
            <a:off x="939800" y="1550988"/>
            <a:ext cx="7488238" cy="88582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defRPr/>
            </a:pPr>
            <a:r>
              <a:rPr lang="zh-CN" altLang="en-US" sz="2400" b="1" dirty="0">
                <a:solidFill>
                  <a:schemeClr val="bg1">
                    <a:lumMod val="50000"/>
                  </a:schemeClr>
                </a:solidFill>
                <a:latin typeface="Times New Roman" panose="02020603050405020304" pitchFamily="18" charset="0"/>
                <a:ea typeface="华文新魏" panose="02010800040101010101" pitchFamily="2" charset="-122"/>
              </a:rPr>
              <a:t> </a:t>
            </a:r>
            <a:r>
              <a:rPr lang="en-US" altLang="zh-CN" sz="2400" b="1" dirty="0">
                <a:solidFill>
                  <a:schemeClr val="bg1">
                    <a:lumMod val="50000"/>
                  </a:schemeClr>
                </a:solidFill>
                <a:latin typeface="Times New Roman" panose="02020603050405020304" pitchFamily="18" charset="0"/>
                <a:ea typeface="华文新魏" panose="02010800040101010101" pitchFamily="2" charset="-122"/>
              </a:rPr>
              <a:t>µOP</a:t>
            </a:r>
            <a:r>
              <a:rPr lang="zh-CN" altLang="en-US" sz="2400" b="1" dirty="0">
                <a:solidFill>
                  <a:schemeClr val="bg1">
                    <a:lumMod val="50000"/>
                  </a:schemeClr>
                </a:solidFill>
                <a:latin typeface="Times New Roman" panose="02020603050405020304" pitchFamily="18" charset="0"/>
                <a:ea typeface="华文新魏" panose="02010800040101010101" pitchFamily="2" charset="-122"/>
              </a:rPr>
              <a:t>：微操作码字段，产生微命令  </a:t>
            </a:r>
            <a:endParaRPr lang="zh-CN" altLang="en-US" sz="2400" b="1" dirty="0">
              <a:solidFill>
                <a:schemeClr val="bg1">
                  <a:lumMod val="50000"/>
                </a:schemeClr>
              </a:solidFill>
              <a:latin typeface="Times New Roman" panose="02020603050405020304" pitchFamily="18" charset="0"/>
              <a:ea typeface="华文新魏" panose="02010800040101010101" pitchFamily="2" charset="-122"/>
            </a:endParaRPr>
          </a:p>
          <a:p>
            <a:pPr>
              <a:lnSpc>
                <a:spcPct val="110000"/>
              </a:lnSpc>
              <a:defRPr/>
            </a:pPr>
            <a:r>
              <a:rPr lang="en-US" altLang="zh-CN" sz="2400" b="1" dirty="0">
                <a:solidFill>
                  <a:schemeClr val="bg1">
                    <a:lumMod val="50000"/>
                  </a:schemeClr>
                </a:solidFill>
                <a:latin typeface="Times New Roman" panose="02020603050405020304" pitchFamily="18" charset="0"/>
                <a:ea typeface="华文新魏" panose="02010800040101010101" pitchFamily="2" charset="-122"/>
              </a:rPr>
              <a:t> µADD</a:t>
            </a:r>
            <a:r>
              <a:rPr lang="zh-CN" altLang="en-US" sz="2400" b="1" dirty="0">
                <a:solidFill>
                  <a:schemeClr val="bg1">
                    <a:lumMod val="50000"/>
                  </a:schemeClr>
                </a:solidFill>
                <a:latin typeface="Times New Roman" panose="02020603050405020304" pitchFamily="18" charset="0"/>
                <a:ea typeface="华文新魏" panose="02010800040101010101" pitchFamily="2" charset="-122"/>
              </a:rPr>
              <a:t>：微地址码字段，产生下条微指令地址</a:t>
            </a:r>
            <a:endParaRPr lang="zh-CN" altLang="en-US" sz="2400" b="1" dirty="0">
              <a:solidFill>
                <a:schemeClr val="bg1">
                  <a:lumMod val="50000"/>
                </a:schemeClr>
              </a:solidFill>
              <a:latin typeface="Times New Roman" panose="02020603050405020304" pitchFamily="18" charset="0"/>
              <a:ea typeface="华文新魏" panose="0201080004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755650" y="214313"/>
            <a:ext cx="7443788" cy="373062"/>
          </a:xfrm>
        </p:spPr>
        <p:txBody>
          <a:bodyPr lIns="63500" tIns="25400" rIns="63500" bIns="25400" anchor="t">
            <a:spAutoFit/>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微指令格式的设计</a:t>
            </a:r>
            <a:endParaRPr lang="zh-CN" altLang="en-US" sz="2400">
              <a:solidFill>
                <a:srgbClr val="A50021"/>
              </a:solidFill>
              <a:ea typeface="微软雅黑" panose="020B0503020204020204" pitchFamily="34" charset="-122"/>
            </a:endParaRPr>
          </a:p>
        </p:txBody>
      </p:sp>
      <p:sp>
        <p:nvSpPr>
          <p:cNvPr id="51203" name="Rectangle 10"/>
          <p:cNvSpPr>
            <a:spLocks noChangeArrowheads="1"/>
          </p:cNvSpPr>
          <p:nvPr/>
        </p:nvSpPr>
        <p:spPr bwMode="auto">
          <a:xfrm>
            <a:off x="395288" y="714375"/>
            <a:ext cx="8462962"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628650" indent="-27178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chemeClr val="tx2"/>
              </a:buClr>
              <a:buFont typeface="Wingdings" panose="05000000000000000000" pitchFamily="2" charset="2"/>
              <a:buChar char="Ø"/>
            </a:pPr>
            <a:r>
              <a:rPr kumimoji="1" lang="zh-CN" altLang="en-US" sz="3200" b="1">
                <a:solidFill>
                  <a:srgbClr val="0000FF"/>
                </a:solidFill>
                <a:latin typeface="Times New Roman" panose="02020603050405020304" pitchFamily="18" charset="0"/>
                <a:ea typeface="华文新魏" panose="02010800040101010101" pitchFamily="2" charset="-122"/>
              </a:rPr>
              <a:t>水平型微指令</a:t>
            </a:r>
            <a:endParaRPr kumimoji="1" lang="zh-CN" altLang="en-US" sz="3200" b="1">
              <a:solidFill>
                <a:srgbClr val="0000FF"/>
              </a:solidFill>
              <a:latin typeface="Times New Roman" panose="02020603050405020304" pitchFamily="18" charset="0"/>
              <a:ea typeface="华文新魏" panose="02010800040101010101" pitchFamily="2" charset="-122"/>
            </a:endParaRPr>
          </a:p>
          <a:p>
            <a:pPr lvl="1">
              <a:lnSpc>
                <a:spcPct val="150000"/>
              </a:lnSpc>
              <a:buClr>
                <a:schemeClr val="tx2"/>
              </a:buClr>
              <a:buFont typeface="Wingdings" panose="05000000000000000000" pitchFamily="2" charset="2"/>
              <a:buChar char="n"/>
            </a:pPr>
            <a:r>
              <a:rPr kumimoji="1" lang="zh-CN" altLang="en-US" sz="2800" b="1">
                <a:solidFill>
                  <a:srgbClr val="FF3300"/>
                </a:solidFill>
                <a:latin typeface="Times New Roman" panose="02020603050405020304" pitchFamily="18" charset="0"/>
                <a:ea typeface="华文新魏" panose="02010800040101010101" pitchFamily="2" charset="-122"/>
              </a:rPr>
              <a:t> 内</a:t>
            </a:r>
            <a:r>
              <a:rPr kumimoji="1" lang="zh-CN" altLang="en-US" sz="2800" b="1">
                <a:solidFill>
                  <a:srgbClr val="FF0000"/>
                </a:solidFill>
                <a:latin typeface="Times New Roman" panose="02020603050405020304" pitchFamily="18" charset="0"/>
                <a:ea typeface="华文新魏" panose="02010800040101010101" pitchFamily="2" charset="-122"/>
              </a:rPr>
              <a:t>涵：</a:t>
            </a:r>
            <a:r>
              <a:rPr kumimoji="1" lang="zh-CN" altLang="en-US" sz="2800" b="1">
                <a:latin typeface="Times New Roman" panose="02020603050405020304" pitchFamily="18" charset="0"/>
                <a:ea typeface="华文新魏" panose="02010800040101010101" pitchFamily="2" charset="-122"/>
              </a:rPr>
              <a:t>相容微命令尽量多地安排在一条微指令中</a:t>
            </a:r>
            <a:endParaRPr kumimoji="1" lang="zh-CN" altLang="en-US" sz="2800" b="1">
              <a:latin typeface="Times New Roman" panose="02020603050405020304" pitchFamily="18" charset="0"/>
              <a:ea typeface="华文新魏" panose="02010800040101010101" pitchFamily="2" charset="-122"/>
            </a:endParaRPr>
          </a:p>
          <a:p>
            <a:pPr lvl="1">
              <a:lnSpc>
                <a:spcPct val="150000"/>
              </a:lnSpc>
              <a:buClr>
                <a:schemeClr val="tx2"/>
              </a:buClr>
              <a:buFont typeface="Wingdings" panose="05000000000000000000" pitchFamily="2" charset="2"/>
              <a:buChar char="n"/>
            </a:pPr>
            <a:r>
              <a:rPr kumimoji="1" lang="zh-CN" altLang="en-US" sz="2800" b="1">
                <a:solidFill>
                  <a:srgbClr val="CC0099"/>
                </a:solidFill>
                <a:latin typeface="Times New Roman" panose="02020603050405020304" pitchFamily="18" charset="0"/>
                <a:ea typeface="华文新魏" panose="02010800040101010101" pitchFamily="2" charset="-122"/>
              </a:rPr>
              <a:t> </a:t>
            </a:r>
            <a:r>
              <a:rPr kumimoji="1" lang="zh-CN" altLang="en-US" sz="2800" b="1">
                <a:solidFill>
                  <a:srgbClr val="FF0000"/>
                </a:solidFill>
                <a:latin typeface="Times New Roman" panose="02020603050405020304" pitchFamily="18" charset="0"/>
                <a:ea typeface="华文新魏" panose="02010800040101010101" pitchFamily="2" charset="-122"/>
              </a:rPr>
              <a:t>优点：</a:t>
            </a:r>
            <a:r>
              <a:rPr kumimoji="1" lang="zh-CN" altLang="en-US" sz="2800" b="1">
                <a:latin typeface="Times New Roman" panose="02020603050405020304" pitchFamily="18" charset="0"/>
                <a:ea typeface="华文新魏" panose="02010800040101010101" pitchFamily="2" charset="-122"/>
              </a:rPr>
              <a:t>微指令译码简单，能最大限度地表示微操作的并行性，编制的微程序短，微程序的执行速度较快，适合于较高速的场合</a:t>
            </a:r>
            <a:endParaRPr kumimoji="1" lang="zh-CN" altLang="en-US" sz="2800" b="1">
              <a:latin typeface="Times New Roman" panose="02020603050405020304" pitchFamily="18" charset="0"/>
              <a:ea typeface="华文新魏" panose="02010800040101010101" pitchFamily="2" charset="-122"/>
            </a:endParaRP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 缺点：</a:t>
            </a:r>
            <a:r>
              <a:rPr kumimoji="1" lang="zh-CN" altLang="en-US" sz="2800" b="1">
                <a:latin typeface="Times New Roman" panose="02020603050405020304" pitchFamily="18" charset="0"/>
                <a:ea typeface="华文新魏" panose="02010800040101010101" pitchFamily="2" charset="-122"/>
              </a:rPr>
              <a:t>微指令字较长，编码空间利用率较低，且编制最佳水平微程序难度较大</a:t>
            </a:r>
            <a:endParaRPr kumimoji="1" lang="zh-CN" altLang="en-US" sz="2800" b="1">
              <a:latin typeface="Times New Roman" panose="02020603050405020304" pitchFamily="18" charset="0"/>
              <a:ea typeface="华文新魏" panose="02010800040101010101" pitchFamily="2" charset="-122"/>
            </a:endParaRP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水平型微指令是面向处理器内部控制逻辑的描述</a:t>
            </a:r>
            <a:endParaRPr kumimoji="1" lang="zh-CN" altLang="en-US" sz="2800" b="1">
              <a:solidFill>
                <a:srgbClr val="FF0000"/>
              </a:solidFill>
              <a:latin typeface="Times New Roman" panose="02020603050405020304" pitchFamily="18" charset="0"/>
              <a:ea typeface="华文新魏" panose="0201080004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title"/>
          </p:nvPr>
        </p:nvSpPr>
        <p:spPr>
          <a:xfrm>
            <a:off x="755650" y="214313"/>
            <a:ext cx="7443788" cy="373062"/>
          </a:xfrm>
        </p:spPr>
        <p:txBody>
          <a:bodyPr lIns="63500" tIns="25400" rIns="63500" bIns="25400" anchor="t">
            <a:spAutoFit/>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微指令格式的设计</a:t>
            </a:r>
            <a:endParaRPr lang="zh-CN" altLang="en-US" sz="2400">
              <a:solidFill>
                <a:srgbClr val="A50021"/>
              </a:solidFill>
              <a:ea typeface="微软雅黑" panose="020B0503020204020204" pitchFamily="34" charset="-122"/>
            </a:endParaRPr>
          </a:p>
        </p:txBody>
      </p:sp>
      <p:sp>
        <p:nvSpPr>
          <p:cNvPr id="53251" name="Rectangle 11"/>
          <p:cNvSpPr>
            <a:spLocks noChangeArrowheads="1"/>
          </p:cNvSpPr>
          <p:nvPr/>
        </p:nvSpPr>
        <p:spPr bwMode="auto">
          <a:xfrm>
            <a:off x="458788" y="765175"/>
            <a:ext cx="807402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628650" indent="-27178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chemeClr val="tx2"/>
              </a:buClr>
              <a:buFont typeface="Wingdings" panose="05000000000000000000" pitchFamily="2" charset="2"/>
              <a:buChar char="Ø"/>
            </a:pPr>
            <a:r>
              <a:rPr kumimoji="1" lang="zh-CN" altLang="en-US" sz="3200" b="1">
                <a:solidFill>
                  <a:srgbClr val="0000FF"/>
                </a:solidFill>
                <a:latin typeface="Times New Roman" panose="02020603050405020304" pitchFamily="18" charset="0"/>
                <a:ea typeface="华文新魏" panose="02010800040101010101" pitchFamily="2" charset="-122"/>
              </a:rPr>
              <a:t>垂直型微指令</a:t>
            </a:r>
            <a:endParaRPr kumimoji="1" lang="zh-CN" altLang="en-US" sz="3200" b="1">
              <a:solidFill>
                <a:srgbClr val="0000FF"/>
              </a:solidFill>
              <a:latin typeface="Times New Roman" panose="02020603050405020304" pitchFamily="18" charset="0"/>
              <a:ea typeface="华文新魏" panose="02010800040101010101" pitchFamily="2" charset="-122"/>
            </a:endParaRP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 内涵：</a:t>
            </a:r>
            <a:r>
              <a:rPr kumimoji="1" lang="zh-CN" altLang="en-US" sz="2800" b="1">
                <a:latin typeface="Times New Roman" panose="02020603050405020304" pitchFamily="18" charset="0"/>
                <a:ea typeface="华文新魏" panose="02010800040101010101" pitchFamily="2" charset="-122"/>
              </a:rPr>
              <a:t>采用短格式，一条微指令只能控制一个微操作</a:t>
            </a:r>
            <a:r>
              <a:rPr kumimoji="1" lang="en-US" altLang="zh-CN" sz="2800" b="1">
                <a:latin typeface="Times New Roman" panose="02020603050405020304" pitchFamily="18" charset="0"/>
                <a:ea typeface="华文新魏" panose="02010800040101010101" pitchFamily="2" charset="-122"/>
              </a:rPr>
              <a:t> </a:t>
            </a:r>
            <a:endParaRPr kumimoji="1" lang="en-US" altLang="zh-CN" sz="2800" b="1">
              <a:latin typeface="Times New Roman" panose="02020603050405020304" pitchFamily="18" charset="0"/>
              <a:ea typeface="华文新魏" panose="02010800040101010101" pitchFamily="2" charset="-122"/>
            </a:endParaRP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 优点：</a:t>
            </a:r>
            <a:r>
              <a:rPr kumimoji="1" lang="zh-CN" altLang="en-US" sz="2800" b="1">
                <a:latin typeface="Times New Roman" panose="02020603050405020304" pitchFamily="18" charset="0"/>
                <a:ea typeface="华文新魏" panose="02010800040101010101" pitchFamily="2" charset="-122"/>
              </a:rPr>
              <a:t>微指令字较短，编码空间利用率高，格式与机器指令类似，编写微程序容易 </a:t>
            </a:r>
            <a:endParaRPr kumimoji="1" lang="zh-CN" altLang="en-US" sz="2800" b="1">
              <a:latin typeface="Times New Roman" panose="02020603050405020304" pitchFamily="18" charset="0"/>
              <a:ea typeface="华文新魏" panose="02010800040101010101" pitchFamily="2" charset="-122"/>
            </a:endParaRP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 缺点：</a:t>
            </a:r>
            <a:r>
              <a:rPr kumimoji="1" lang="zh-CN" altLang="en-US" sz="2800" b="1">
                <a:latin typeface="Times New Roman" panose="02020603050405020304" pitchFamily="18" charset="0"/>
                <a:ea typeface="华文新魏" panose="02010800040101010101" pitchFamily="2" charset="-122"/>
              </a:rPr>
              <a:t>微程序长，微指令的并行微操作能力有限，微指令译码比较复杂，速度慢 </a:t>
            </a:r>
            <a:endParaRPr kumimoji="1" lang="zh-CN" altLang="en-US" sz="2800" b="1">
              <a:latin typeface="Times New Roman" panose="02020603050405020304" pitchFamily="18" charset="0"/>
              <a:ea typeface="华文新魏" panose="02010800040101010101" pitchFamily="2" charset="-122"/>
            </a:endParaRPr>
          </a:p>
          <a:p>
            <a:pPr lvl="1">
              <a:lnSpc>
                <a:spcPct val="150000"/>
              </a:lnSpc>
              <a:buClr>
                <a:schemeClr val="tx2"/>
              </a:buClr>
              <a:buFont typeface="Wingdings" panose="05000000000000000000" pitchFamily="2" charset="2"/>
              <a:buChar char="n"/>
            </a:pPr>
            <a:r>
              <a:rPr kumimoji="1" lang="zh-CN" altLang="en-US" sz="2800" b="1">
                <a:solidFill>
                  <a:srgbClr val="FF0000"/>
                </a:solidFill>
                <a:latin typeface="Times New Roman" panose="02020603050405020304" pitchFamily="18" charset="0"/>
                <a:ea typeface="华文新魏" panose="02010800040101010101" pitchFamily="2" charset="-122"/>
              </a:rPr>
              <a:t>垂直型微指令是面向算法的描述</a:t>
            </a:r>
            <a:endParaRPr kumimoji="1" lang="zh-CN" altLang="en-US" sz="2800" b="1">
              <a:solidFill>
                <a:srgbClr val="FF0000"/>
              </a:solidFill>
              <a:latin typeface="Times New Roman" panose="02020603050405020304" pitchFamily="18" charset="0"/>
              <a:ea typeface="华文新魏" panose="0201080004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6638" y="3644900"/>
            <a:ext cx="556736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2"/>
          <p:cNvSpPr>
            <a:spLocks noGrp="1" noChangeArrowheads="1"/>
          </p:cNvSpPr>
          <p:nvPr>
            <p:ph type="title"/>
          </p:nvPr>
        </p:nvSpPr>
        <p:spPr>
          <a:xfrm>
            <a:off x="395288" y="188913"/>
            <a:ext cx="8004175" cy="319087"/>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直接控制法和字段直接编码法举例</a:t>
            </a:r>
            <a:endParaRPr lang="zh-CN" altLang="en-US" sz="2400">
              <a:solidFill>
                <a:srgbClr val="A50021"/>
              </a:solidFill>
              <a:ea typeface="微软雅黑" panose="020B0503020204020204" pitchFamily="34" charset="-122"/>
            </a:endParaRPr>
          </a:p>
        </p:txBody>
      </p:sp>
      <p:sp>
        <p:nvSpPr>
          <p:cNvPr id="55300" name="Rectangle 3"/>
          <p:cNvSpPr>
            <a:spLocks noGrp="1" noChangeArrowheads="1"/>
          </p:cNvSpPr>
          <p:nvPr>
            <p:ph type="body" idx="1"/>
          </p:nvPr>
        </p:nvSpPr>
        <p:spPr>
          <a:xfrm>
            <a:off x="374650" y="974725"/>
            <a:ext cx="8158163" cy="941388"/>
          </a:xfrm>
        </p:spPr>
        <p:txBody>
          <a:bodyPr/>
          <a:lstStyle/>
          <a:p>
            <a:pPr algn="just">
              <a:lnSpc>
                <a:spcPct val="100000"/>
              </a:lnSpc>
              <a:spcBef>
                <a:spcPct val="0"/>
              </a:spcBef>
              <a:buFont typeface="Wingdings" panose="05000000000000000000" pitchFamily="2" charset="2"/>
              <a:buNone/>
            </a:pPr>
            <a:r>
              <a:rPr lang="zh-CN" altLang="en-US" sz="2400"/>
              <a:t>例：假定图</a:t>
            </a:r>
            <a:r>
              <a:rPr lang="en-US" altLang="zh-CN" sz="2400"/>
              <a:t>1</a:t>
            </a:r>
            <a:r>
              <a:rPr lang="zh-CN" altLang="en-US" sz="2400"/>
              <a:t>和</a:t>
            </a:r>
            <a:r>
              <a:rPr lang="en-US" altLang="zh-CN" sz="2400"/>
              <a:t>2</a:t>
            </a:r>
            <a:r>
              <a:rPr lang="zh-CN" altLang="en-US" sz="2400"/>
              <a:t>所示单总线数据通路有</a:t>
            </a:r>
            <a:r>
              <a:rPr lang="en-US" altLang="zh-CN" sz="2400">
                <a:solidFill>
                  <a:srgbClr val="0000FF"/>
                </a:solidFill>
              </a:rPr>
              <a:t>4</a:t>
            </a:r>
            <a:r>
              <a:rPr lang="zh-CN" altLang="en-US" sz="2400">
                <a:solidFill>
                  <a:srgbClr val="0000FF"/>
                </a:solidFill>
              </a:rPr>
              <a:t>个通用寄存器</a:t>
            </a:r>
            <a:r>
              <a:rPr lang="en-US" altLang="zh-CN" sz="2400"/>
              <a:t>R0</a:t>
            </a:r>
            <a:r>
              <a:rPr lang="zh-CN" altLang="en-US" sz="2400"/>
              <a:t>、</a:t>
            </a:r>
            <a:r>
              <a:rPr lang="en-US" altLang="zh-CN" sz="2400"/>
              <a:t>R1</a:t>
            </a:r>
            <a:r>
              <a:rPr lang="zh-CN" altLang="en-US" sz="2400"/>
              <a:t>、</a:t>
            </a:r>
            <a:r>
              <a:rPr lang="en-US" altLang="zh-CN" sz="2400"/>
              <a:t>R2</a:t>
            </a:r>
            <a:r>
              <a:rPr lang="zh-CN" altLang="en-US" sz="2400"/>
              <a:t>和</a:t>
            </a:r>
            <a:r>
              <a:rPr lang="en-US" altLang="zh-CN" sz="2400"/>
              <a:t>R3</a:t>
            </a:r>
            <a:r>
              <a:rPr lang="zh-CN" altLang="en-US" sz="2400"/>
              <a:t>， </a:t>
            </a:r>
            <a:r>
              <a:rPr lang="en-US" altLang="zh-CN" sz="2400">
                <a:solidFill>
                  <a:srgbClr val="0000FF"/>
                </a:solidFill>
              </a:rPr>
              <a:t>16</a:t>
            </a:r>
            <a:r>
              <a:rPr lang="zh-CN" altLang="en-US" sz="2400">
                <a:solidFill>
                  <a:srgbClr val="0000FF"/>
                </a:solidFill>
              </a:rPr>
              <a:t>种</a:t>
            </a:r>
            <a:r>
              <a:rPr lang="en-US" altLang="zh-CN" sz="2400">
                <a:solidFill>
                  <a:srgbClr val="0000FF"/>
                </a:solidFill>
              </a:rPr>
              <a:t>ALU</a:t>
            </a:r>
            <a:r>
              <a:rPr lang="zh-CN" altLang="en-US" sz="2400">
                <a:solidFill>
                  <a:srgbClr val="0000FF"/>
                </a:solidFill>
              </a:rPr>
              <a:t>操作</a:t>
            </a:r>
            <a:r>
              <a:rPr lang="zh-CN" altLang="en-US" sz="2400"/>
              <a:t>，主存和</a:t>
            </a:r>
            <a:r>
              <a:rPr lang="en-US" altLang="zh-CN" sz="2400"/>
              <a:t>CPU</a:t>
            </a:r>
            <a:r>
              <a:rPr lang="zh-CN" altLang="en-US" sz="2400"/>
              <a:t>间用异步方式通信，</a:t>
            </a:r>
            <a:r>
              <a:rPr lang="zh-CN" altLang="en-US" sz="2400">
                <a:solidFill>
                  <a:srgbClr val="0000FF"/>
                </a:solidFill>
              </a:rPr>
              <a:t>存取操作有</a:t>
            </a:r>
            <a:r>
              <a:rPr lang="en-US" altLang="zh-CN" sz="2400">
                <a:solidFill>
                  <a:srgbClr val="0000FF"/>
                </a:solidFill>
              </a:rPr>
              <a:t>Read</a:t>
            </a:r>
            <a:r>
              <a:rPr lang="zh-CN" altLang="en-US" sz="2400">
                <a:solidFill>
                  <a:srgbClr val="0000FF"/>
                </a:solidFill>
              </a:rPr>
              <a:t>和</a:t>
            </a:r>
            <a:r>
              <a:rPr lang="en-US" altLang="zh-CN" sz="2400">
                <a:solidFill>
                  <a:srgbClr val="0000FF"/>
                </a:solidFill>
              </a:rPr>
              <a:t>Write</a:t>
            </a:r>
            <a:r>
              <a:rPr lang="zh-CN" altLang="en-US" sz="2400">
                <a:solidFill>
                  <a:srgbClr val="0000FF"/>
                </a:solidFill>
              </a:rPr>
              <a:t>信号控制</a:t>
            </a:r>
            <a:r>
              <a:rPr lang="zh-CN" altLang="en-US" sz="2400"/>
              <a:t>。每条</a:t>
            </a:r>
            <a:r>
              <a:rPr lang="zh-CN" altLang="en-US" sz="2400">
                <a:solidFill>
                  <a:srgbClr val="0000FF"/>
                </a:solidFill>
              </a:rPr>
              <a:t>指令结束时，都要执行一个公共操作</a:t>
            </a:r>
            <a:r>
              <a:rPr lang="zh-CN" altLang="en-US" sz="2400"/>
              <a:t>，用来进行指令结束处理</a:t>
            </a:r>
            <a:r>
              <a:rPr lang="en-US" altLang="zh-CN" sz="2400"/>
              <a:t>(</a:t>
            </a:r>
            <a:r>
              <a:rPr lang="zh-CN" altLang="en-US" sz="2400"/>
              <a:t>如，查询是否有外部“中断”请求</a:t>
            </a:r>
            <a:r>
              <a:rPr lang="en-US" altLang="zh-CN" sz="2400"/>
              <a:t>)</a:t>
            </a:r>
            <a:r>
              <a:rPr lang="zh-CN" altLang="en-US" sz="2400"/>
              <a:t>，由</a:t>
            </a:r>
            <a:r>
              <a:rPr lang="zh-CN" altLang="en-US" sz="2400">
                <a:solidFill>
                  <a:srgbClr val="0000FF"/>
                </a:solidFill>
              </a:rPr>
              <a:t>控制信号</a:t>
            </a:r>
            <a:r>
              <a:rPr lang="en-US" altLang="zh-CN" sz="2400">
                <a:solidFill>
                  <a:srgbClr val="0000FF"/>
                </a:solidFill>
              </a:rPr>
              <a:t>End</a:t>
            </a:r>
            <a:r>
              <a:rPr lang="zh-CN" altLang="en-US" sz="2400">
                <a:solidFill>
                  <a:srgbClr val="0000FF"/>
                </a:solidFill>
              </a:rPr>
              <a:t>控制</a:t>
            </a:r>
            <a:r>
              <a:rPr lang="zh-CN" altLang="en-US" sz="2400"/>
              <a:t>。分别写出采用直接控制法和字段直接编码法的微操作码格式。 </a:t>
            </a:r>
            <a:endParaRPr lang="zh-CN" altLang="en-US" sz="2400"/>
          </a:p>
        </p:txBody>
      </p:sp>
      <p:pic>
        <p:nvPicPr>
          <p:cNvPr id="5530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 y="4221163"/>
            <a:ext cx="36131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6188" y="2286000"/>
            <a:ext cx="5286375"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2"/>
          <p:cNvSpPr>
            <a:spLocks noGrp="1" noChangeArrowheads="1"/>
          </p:cNvSpPr>
          <p:nvPr>
            <p:ph type="title"/>
          </p:nvPr>
        </p:nvSpPr>
        <p:spPr>
          <a:xfrm>
            <a:off x="539750" y="188913"/>
            <a:ext cx="8004175" cy="319087"/>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直接控制法和字段直接编码法举例</a:t>
            </a:r>
            <a:endParaRPr lang="zh-CN" altLang="en-US" sz="2400">
              <a:solidFill>
                <a:srgbClr val="A50021"/>
              </a:solidFill>
              <a:ea typeface="微软雅黑" panose="020B0503020204020204" pitchFamily="34" charset="-122"/>
            </a:endParaRPr>
          </a:p>
        </p:txBody>
      </p:sp>
      <p:sp>
        <p:nvSpPr>
          <p:cNvPr id="1103878" name="Rectangle 6"/>
          <p:cNvSpPr>
            <a:spLocks noChangeArrowheads="1"/>
          </p:cNvSpPr>
          <p:nvPr/>
        </p:nvSpPr>
        <p:spPr bwMode="auto">
          <a:xfrm>
            <a:off x="230188" y="4219734"/>
            <a:ext cx="6142037" cy="273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a:tabLst>
                <a:tab pos="457200" algn="l"/>
              </a:tabLst>
              <a:defRPr>
                <a:solidFill>
                  <a:schemeClr val="tx1"/>
                </a:solidFill>
                <a:latin typeface="Arial" panose="020B0604020202020204" pitchFamily="34" charset="0"/>
                <a:ea typeface="宋体" panose="02010600030101010101" pitchFamily="2" charset="-122"/>
              </a:defRPr>
            </a:lvl1pPr>
            <a:lvl2pPr marL="742950" indent="-285750">
              <a:tabLst>
                <a:tab pos="457200" algn="l"/>
              </a:tabLst>
              <a:defRPr>
                <a:solidFill>
                  <a:schemeClr val="tx1"/>
                </a:solidFill>
                <a:latin typeface="Arial" panose="020B0604020202020204" pitchFamily="34" charset="0"/>
                <a:ea typeface="宋体" panose="02010600030101010101" pitchFamily="2" charset="-122"/>
              </a:defRPr>
            </a:lvl2pPr>
            <a:lvl3pPr marL="1143000" indent="-228600">
              <a:tabLst>
                <a:tab pos="457200" algn="l"/>
              </a:tabLst>
              <a:defRPr>
                <a:solidFill>
                  <a:schemeClr val="tx1"/>
                </a:solidFill>
                <a:latin typeface="Arial" panose="020B0604020202020204" pitchFamily="34" charset="0"/>
                <a:ea typeface="宋体" panose="02010600030101010101" pitchFamily="2" charset="-122"/>
              </a:defRPr>
            </a:lvl3pPr>
            <a:lvl4pPr marL="1600200" indent="-228600">
              <a:tabLst>
                <a:tab pos="457200" algn="l"/>
              </a:tabLst>
              <a:defRPr>
                <a:solidFill>
                  <a:schemeClr val="tx1"/>
                </a:solidFill>
                <a:latin typeface="Arial" panose="020B0604020202020204" pitchFamily="34" charset="0"/>
                <a:ea typeface="宋体" panose="02010600030101010101" pitchFamily="2" charset="-122"/>
              </a:defRPr>
            </a:lvl4pPr>
            <a:lvl5pPr marL="2057400" indent="-228600">
              <a:tabLst>
                <a:tab pos="4572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9pPr>
          </a:lstStyle>
          <a:p>
            <a:r>
              <a:rPr lang="zh-CN" altLang="en-US" sz="2200" b="1" dirty="0">
                <a:solidFill>
                  <a:srgbClr val="FF0000"/>
                </a:solidFill>
                <a:latin typeface="Times New Roman" panose="02020603050405020304" pitchFamily="18" charset="0"/>
                <a:ea typeface="华文新魏" panose="02010800040101010101" pitchFamily="2" charset="-122"/>
              </a:rPr>
              <a:t>寄存器和总线间传送信号：</a:t>
            </a:r>
            <a:endParaRPr lang="zh-CN" altLang="en-US" sz="2200" b="1" dirty="0">
              <a:solidFill>
                <a:srgbClr val="FF0000"/>
              </a:solidFill>
              <a:latin typeface="Times New Roman" panose="02020603050405020304" pitchFamily="18" charset="0"/>
              <a:ea typeface="华文新魏" panose="02010800040101010101" pitchFamily="2" charset="-122"/>
            </a:endParaRPr>
          </a:p>
          <a:p>
            <a:r>
              <a:rPr lang="en-US" altLang="zh-CN" sz="2200" b="1" dirty="0">
                <a:latin typeface="Times New Roman" panose="02020603050405020304" pitchFamily="18" charset="0"/>
                <a:ea typeface="华文新魏" panose="02010800040101010101" pitchFamily="2" charset="-122"/>
              </a:rPr>
              <a:t>Rin</a:t>
            </a:r>
            <a:r>
              <a:rPr lang="zh-CN" altLang="en-US" sz="2200" b="1" dirty="0">
                <a:latin typeface="Times New Roman" panose="02020603050405020304" pitchFamily="18" charset="0"/>
                <a:ea typeface="华文新魏" panose="02010800040101010101" pitchFamily="2" charset="-122"/>
              </a:rPr>
              <a:t>：</a:t>
            </a:r>
            <a:r>
              <a:rPr lang="en-US" altLang="zh-CN" sz="2200" b="1" dirty="0">
                <a:solidFill>
                  <a:srgbClr val="0000FF"/>
                </a:solidFill>
                <a:latin typeface="Times New Roman" panose="02020603050405020304" pitchFamily="18" charset="0"/>
                <a:ea typeface="华文新魏" panose="02010800040101010101" pitchFamily="2" charset="-122"/>
              </a:rPr>
              <a:t>R0in, R1in, R2in, R3in, Yin, </a:t>
            </a:r>
            <a:r>
              <a:rPr lang="en-US" altLang="zh-CN" sz="2200" b="1" dirty="0" err="1">
                <a:solidFill>
                  <a:srgbClr val="0000FF"/>
                </a:solidFill>
                <a:latin typeface="Times New Roman" panose="02020603050405020304" pitchFamily="18" charset="0"/>
                <a:ea typeface="华文新魏" panose="02010800040101010101" pitchFamily="2" charset="-122"/>
              </a:rPr>
              <a:t>PCin</a:t>
            </a:r>
            <a:r>
              <a:rPr lang="en-US" altLang="zh-CN"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IRin</a:t>
            </a:r>
            <a:r>
              <a:rPr lang="en-US" altLang="zh-CN" sz="2200" b="1" dirty="0">
                <a:solidFill>
                  <a:schemeClr val="accent2"/>
                </a:solidFill>
                <a:latin typeface="Times New Roman" panose="02020603050405020304" pitchFamily="18" charset="0"/>
                <a:ea typeface="华文新魏" panose="02010800040101010101" pitchFamily="2" charset="-122"/>
              </a:rPr>
              <a:t>    </a:t>
            </a:r>
            <a:endParaRPr lang="en-US" altLang="zh-CN" sz="2200" b="1" dirty="0">
              <a:solidFill>
                <a:schemeClr val="accent2"/>
              </a:solidFill>
              <a:latin typeface="Times New Roman" panose="02020603050405020304" pitchFamily="18" charset="0"/>
              <a:ea typeface="华文新魏" panose="02010800040101010101" pitchFamily="2" charset="-122"/>
            </a:endParaRPr>
          </a:p>
          <a:p>
            <a:r>
              <a:rPr lang="zh-CN" altLang="en-US" sz="1800" b="1" dirty="0">
                <a:solidFill>
                  <a:schemeClr val="tx1"/>
                </a:solidFill>
                <a:latin typeface="华文中宋" panose="02010600040101010101" pitchFamily="2" charset="-122"/>
                <a:ea typeface="华文中宋" panose="02010600040101010101" pitchFamily="2" charset="-122"/>
              </a:rPr>
              <a:t>（疑问：为什么会互斥？）</a:t>
            </a:r>
            <a:endParaRPr lang="en-US" altLang="zh-CN" sz="2200" b="1" dirty="0">
              <a:solidFill>
                <a:schemeClr val="accent2"/>
              </a:solidFill>
              <a:latin typeface="Times New Roman" panose="02020603050405020304" pitchFamily="18" charset="0"/>
              <a:ea typeface="华文新魏" panose="02010800040101010101" pitchFamily="2" charset="-122"/>
            </a:endParaRPr>
          </a:p>
          <a:p>
            <a:r>
              <a:rPr lang="en-US" altLang="zh-CN" sz="2200" b="1" dirty="0">
                <a:latin typeface="Times New Roman" panose="02020603050405020304" pitchFamily="18" charset="0"/>
                <a:ea typeface="华文新魏" panose="02010800040101010101" pitchFamily="2" charset="-122"/>
              </a:rPr>
              <a:t>Rout</a:t>
            </a:r>
            <a:r>
              <a:rPr lang="zh-CN" altLang="en-US" sz="2200" b="1" dirty="0">
                <a:latin typeface="Times New Roman" panose="02020603050405020304" pitchFamily="18" charset="0"/>
                <a:ea typeface="华文新魏" panose="02010800040101010101" pitchFamily="2" charset="-122"/>
              </a:rPr>
              <a:t>：</a:t>
            </a:r>
            <a:r>
              <a:rPr lang="en-US" altLang="zh-CN" sz="2200" b="1" dirty="0">
                <a:solidFill>
                  <a:srgbClr val="0000FF"/>
                </a:solidFill>
                <a:latin typeface="Times New Roman" panose="02020603050405020304" pitchFamily="18" charset="0"/>
                <a:ea typeface="华文新魏" panose="02010800040101010101" pitchFamily="2" charset="-122"/>
              </a:rPr>
              <a:t>R0out, R1out, R2out,</a:t>
            </a:r>
            <a:r>
              <a:rPr lang="zh-CN" altLang="en-US" sz="2200" b="1" dirty="0">
                <a:solidFill>
                  <a:srgbClr val="0000FF"/>
                </a:solidFill>
                <a:latin typeface="Times New Roman" panose="02020603050405020304" pitchFamily="18" charset="0"/>
                <a:ea typeface="华文新魏" panose="02010800040101010101" pitchFamily="2" charset="-122"/>
              </a:rPr>
              <a:t> </a:t>
            </a:r>
            <a:r>
              <a:rPr lang="en-US" altLang="zh-CN" sz="2200" b="1" dirty="0">
                <a:solidFill>
                  <a:srgbClr val="0000FF"/>
                </a:solidFill>
                <a:latin typeface="Times New Roman" panose="02020603050405020304" pitchFamily="18" charset="0"/>
                <a:ea typeface="华文新魏" panose="02010800040101010101" pitchFamily="2" charset="-122"/>
              </a:rPr>
              <a:t>R3out, </a:t>
            </a:r>
            <a:r>
              <a:rPr lang="en-US" altLang="zh-CN" sz="2200" b="1" dirty="0" err="1">
                <a:solidFill>
                  <a:srgbClr val="0000FF"/>
                </a:solidFill>
                <a:latin typeface="Times New Roman" panose="02020603050405020304" pitchFamily="18" charset="0"/>
                <a:ea typeface="华文新魏" panose="02010800040101010101" pitchFamily="2" charset="-122"/>
              </a:rPr>
              <a:t>Zout</a:t>
            </a:r>
            <a:r>
              <a:rPr lang="en-US" altLang="zh-CN"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PCout</a:t>
            </a:r>
            <a:r>
              <a:rPr lang="en-US" altLang="zh-CN" sz="2200" b="1" dirty="0">
                <a:solidFill>
                  <a:srgbClr val="0000FF"/>
                </a:solidFill>
                <a:latin typeface="Times New Roman" panose="02020603050405020304" pitchFamily="18" charset="0"/>
                <a:ea typeface="华文新魏" panose="02010800040101010101" pitchFamily="2" charset="-122"/>
              </a:rPr>
              <a:t>,</a:t>
            </a:r>
            <a:r>
              <a:rPr lang="zh-CN" altLang="en-US"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MARout</a:t>
            </a:r>
            <a:r>
              <a:rPr lang="en-US" altLang="zh-CN"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MDRout</a:t>
            </a:r>
            <a:r>
              <a:rPr lang="zh-CN" altLang="en-US" sz="2200" b="1" dirty="0">
                <a:solidFill>
                  <a:srgbClr val="0000FF"/>
                </a:solidFill>
                <a:latin typeface="Times New Roman" panose="02020603050405020304" pitchFamily="18" charset="0"/>
                <a:ea typeface="华文新魏" panose="02010800040101010101" pitchFamily="2" charset="-122"/>
              </a:rPr>
              <a:t> </a:t>
            </a:r>
            <a:endParaRPr lang="zh-CN" altLang="en-US" sz="2200" b="1" dirty="0">
              <a:solidFill>
                <a:srgbClr val="0000FF"/>
              </a:solidFill>
              <a:latin typeface="Times New Roman" panose="02020603050405020304" pitchFamily="18" charset="0"/>
              <a:ea typeface="华文新魏" panose="02010800040101010101" pitchFamily="2" charset="-122"/>
            </a:endParaRPr>
          </a:p>
          <a:p>
            <a:r>
              <a:rPr lang="en-US" altLang="zh-CN" sz="2200" b="1" dirty="0" err="1">
                <a:latin typeface="Times New Roman" panose="02020603050405020304" pitchFamily="18" charset="0"/>
                <a:ea typeface="华文新魏" panose="02010800040101010101" pitchFamily="2" charset="-122"/>
              </a:rPr>
              <a:t>MRin</a:t>
            </a:r>
            <a:r>
              <a:rPr lang="zh-CN" altLang="en-US" sz="2200" b="1" dirty="0">
                <a:latin typeface="Times New Roman" panose="02020603050405020304" pitchFamily="18" charset="0"/>
                <a:ea typeface="华文新魏" panose="02010800040101010101" pitchFamily="2" charset="-122"/>
              </a:rPr>
              <a:t>：</a:t>
            </a:r>
            <a:r>
              <a:rPr lang="en-US" altLang="zh-CN" sz="2200" b="1" dirty="0" err="1">
                <a:solidFill>
                  <a:srgbClr val="0000FF"/>
                </a:solidFill>
                <a:latin typeface="Times New Roman" panose="02020603050405020304" pitchFamily="18" charset="0"/>
                <a:ea typeface="华文新魏" panose="02010800040101010101" pitchFamily="2" charset="-122"/>
              </a:rPr>
              <a:t>MARin</a:t>
            </a:r>
            <a:r>
              <a:rPr lang="en-US" altLang="zh-CN" sz="2200" b="1" dirty="0">
                <a:solidFill>
                  <a:srgbClr val="0000FF"/>
                </a:solidFill>
                <a:latin typeface="Times New Roman" panose="02020603050405020304" pitchFamily="18" charset="0"/>
                <a:ea typeface="华文新魏" panose="02010800040101010101" pitchFamily="2" charset="-122"/>
              </a:rPr>
              <a:t>, </a:t>
            </a:r>
            <a:r>
              <a:rPr lang="en-US" altLang="zh-CN" sz="2200" b="1" dirty="0" err="1">
                <a:solidFill>
                  <a:srgbClr val="0000FF"/>
                </a:solidFill>
                <a:latin typeface="Times New Roman" panose="02020603050405020304" pitchFamily="18" charset="0"/>
                <a:ea typeface="华文新魏" panose="02010800040101010101" pitchFamily="2" charset="-122"/>
              </a:rPr>
              <a:t>MDRin</a:t>
            </a:r>
            <a:endParaRPr lang="en-US" altLang="zh-CN" sz="2200" b="1" dirty="0">
              <a:solidFill>
                <a:srgbClr val="0000FF"/>
              </a:solidFill>
              <a:latin typeface="Times New Roman" panose="02020603050405020304" pitchFamily="18" charset="0"/>
              <a:ea typeface="华文新魏" panose="02010800040101010101" pitchFamily="2" charset="-122"/>
            </a:endParaRPr>
          </a:p>
          <a:p>
            <a:r>
              <a:rPr lang="en-US" altLang="zh-CN" sz="2200" b="1" dirty="0">
                <a:solidFill>
                  <a:srgbClr val="FF0000"/>
                </a:solidFill>
                <a:latin typeface="Times New Roman" panose="02020603050405020304" pitchFamily="18" charset="0"/>
                <a:ea typeface="华文新魏" panose="02010800040101010101" pitchFamily="2" charset="-122"/>
              </a:rPr>
              <a:t>ALU</a:t>
            </a:r>
            <a:r>
              <a:rPr lang="zh-CN" altLang="en-US" sz="2200" b="1" dirty="0">
                <a:solidFill>
                  <a:srgbClr val="FF0000"/>
                </a:solidFill>
                <a:latin typeface="Times New Roman" panose="02020603050405020304" pitchFamily="18" charset="0"/>
                <a:ea typeface="华文新魏" panose="02010800040101010101" pitchFamily="2" charset="-122"/>
              </a:rPr>
              <a:t>操作类型</a:t>
            </a:r>
            <a:r>
              <a:rPr lang="en-US" altLang="zh-CN" sz="2200" b="1" dirty="0">
                <a:solidFill>
                  <a:srgbClr val="FF0000"/>
                </a:solidFill>
                <a:latin typeface="Times New Roman" panose="02020603050405020304" pitchFamily="18" charset="0"/>
                <a:ea typeface="华文新魏" panose="02010800040101010101" pitchFamily="2" charset="-122"/>
              </a:rPr>
              <a:t>16</a:t>
            </a:r>
            <a:r>
              <a:rPr lang="zh-CN" altLang="en-US" sz="2200" b="1" dirty="0">
                <a:solidFill>
                  <a:srgbClr val="FF0000"/>
                </a:solidFill>
                <a:latin typeface="Times New Roman" panose="02020603050405020304" pitchFamily="18" charset="0"/>
                <a:ea typeface="华文新魏" panose="02010800040101010101" pitchFamily="2" charset="-122"/>
              </a:rPr>
              <a:t>种</a:t>
            </a:r>
            <a:r>
              <a:rPr lang="zh-CN" altLang="en-US" sz="2200" b="1" dirty="0">
                <a:solidFill>
                  <a:srgbClr val="FF3300"/>
                </a:solidFill>
                <a:latin typeface="Times New Roman" panose="02020603050405020304" pitchFamily="18" charset="0"/>
                <a:ea typeface="华文新魏" panose="02010800040101010101" pitchFamily="2" charset="-122"/>
              </a:rPr>
              <a:t>：</a:t>
            </a:r>
            <a:r>
              <a:rPr lang="en-US" altLang="zh-CN" sz="2200" b="1" dirty="0">
                <a:solidFill>
                  <a:srgbClr val="0000FF"/>
                </a:solidFill>
                <a:latin typeface="Times New Roman" panose="02020603050405020304" pitchFamily="18" charset="0"/>
                <a:ea typeface="华文新魏" panose="02010800040101010101" pitchFamily="2" charset="-122"/>
              </a:rPr>
              <a:t>add/sub/or/and/</a:t>
            </a:r>
            <a:r>
              <a:rPr lang="en-US" altLang="zh-CN" sz="2200" b="1" dirty="0" err="1">
                <a:solidFill>
                  <a:srgbClr val="0000FF"/>
                </a:solidFill>
                <a:latin typeface="Times New Roman" panose="02020603050405020304" pitchFamily="18" charset="0"/>
                <a:ea typeface="华文新魏" panose="02010800040101010101" pitchFamily="2" charset="-122"/>
              </a:rPr>
              <a:t>xor</a:t>
            </a:r>
            <a:r>
              <a:rPr lang="en-US" altLang="zh-CN" sz="2200" b="1" dirty="0">
                <a:solidFill>
                  <a:srgbClr val="0000FF"/>
                </a:solidFill>
                <a:latin typeface="Times New Roman" panose="02020603050405020304" pitchFamily="18" charset="0"/>
                <a:ea typeface="华文新魏" panose="02010800040101010101" pitchFamily="2" charset="-122"/>
              </a:rPr>
              <a:t>/…/mov</a:t>
            </a:r>
            <a:endParaRPr lang="zh-CN" altLang="en-US" sz="2200" b="1" dirty="0">
              <a:solidFill>
                <a:srgbClr val="0000FF"/>
              </a:solidFill>
              <a:latin typeface="Times New Roman" panose="02020603050405020304" pitchFamily="18" charset="0"/>
              <a:ea typeface="华文新魏" panose="02010800040101010101" pitchFamily="2" charset="-122"/>
            </a:endParaRPr>
          </a:p>
          <a:p>
            <a:r>
              <a:rPr lang="en-US" altLang="zh-CN" sz="2200" b="1" dirty="0">
                <a:solidFill>
                  <a:srgbClr val="FF0000"/>
                </a:solidFill>
                <a:latin typeface="Times New Roman" panose="02020603050405020304" pitchFamily="18" charset="0"/>
                <a:ea typeface="华文新魏" panose="02010800040101010101" pitchFamily="2" charset="-122"/>
              </a:rPr>
              <a:t>ALU</a:t>
            </a:r>
            <a:r>
              <a:rPr lang="zh-CN" altLang="en-US" sz="2200" b="1" dirty="0">
                <a:solidFill>
                  <a:srgbClr val="FF0000"/>
                </a:solidFill>
                <a:latin typeface="Times New Roman" panose="02020603050405020304" pitchFamily="18" charset="0"/>
                <a:ea typeface="华文新魏" panose="02010800040101010101" pitchFamily="2" charset="-122"/>
              </a:rPr>
              <a:t>进位信号</a:t>
            </a:r>
            <a:r>
              <a:rPr lang="en-US" altLang="zh-CN" sz="2200" b="1" dirty="0">
                <a:solidFill>
                  <a:srgbClr val="FF0000"/>
                </a:solidFill>
                <a:latin typeface="Times New Roman" panose="02020603050405020304" pitchFamily="18" charset="0"/>
                <a:ea typeface="华文新魏" panose="02010800040101010101" pitchFamily="2" charset="-122"/>
              </a:rPr>
              <a:t>1</a:t>
            </a:r>
            <a:r>
              <a:rPr lang="zh-CN" altLang="en-US" sz="2200" b="1" dirty="0">
                <a:solidFill>
                  <a:srgbClr val="FF0000"/>
                </a:solidFill>
                <a:latin typeface="Times New Roman" panose="02020603050405020304" pitchFamily="18" charset="0"/>
                <a:ea typeface="华文新魏" panose="02010800040101010101" pitchFamily="2" charset="-122"/>
              </a:rPr>
              <a:t>个</a:t>
            </a:r>
            <a:r>
              <a:rPr lang="zh-CN" altLang="en-US" sz="2200" b="1" dirty="0">
                <a:solidFill>
                  <a:srgbClr val="FF3300"/>
                </a:solidFill>
                <a:latin typeface="Times New Roman" panose="02020603050405020304" pitchFamily="18" charset="0"/>
                <a:ea typeface="华文新魏" panose="02010800040101010101" pitchFamily="2" charset="-122"/>
              </a:rPr>
              <a:t>：</a:t>
            </a:r>
            <a:r>
              <a:rPr lang="en-US" altLang="zh-CN" sz="2200" b="1" dirty="0">
                <a:solidFill>
                  <a:srgbClr val="0000FF"/>
                </a:solidFill>
                <a:latin typeface="Times New Roman" panose="02020603050405020304" pitchFamily="18" charset="0"/>
                <a:ea typeface="华文新魏" panose="02010800040101010101" pitchFamily="2" charset="-122"/>
              </a:rPr>
              <a:t>1→C0</a:t>
            </a:r>
            <a:endParaRPr lang="zh-CN" altLang="en-US" sz="2200" b="1" dirty="0">
              <a:solidFill>
                <a:srgbClr val="0000FF"/>
              </a:solidFill>
              <a:latin typeface="Times New Roman" panose="02020603050405020304" pitchFamily="18" charset="0"/>
              <a:ea typeface="华文新魏" panose="02010800040101010101" pitchFamily="2" charset="-122"/>
            </a:endParaRPr>
          </a:p>
        </p:txBody>
      </p:sp>
      <p:sp>
        <p:nvSpPr>
          <p:cNvPr id="1103879" name="Rectangle 7"/>
          <p:cNvSpPr>
            <a:spLocks noChangeArrowheads="1"/>
          </p:cNvSpPr>
          <p:nvPr/>
        </p:nvSpPr>
        <p:spPr bwMode="auto">
          <a:xfrm>
            <a:off x="4067175" y="5357813"/>
            <a:ext cx="38163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b="1">
                <a:solidFill>
                  <a:srgbClr val="FF0000"/>
                </a:solidFill>
                <a:latin typeface="Times New Roman" panose="02020603050405020304" pitchFamily="18" charset="0"/>
                <a:ea typeface="华文新魏" panose="02010800040101010101" pitchFamily="2" charset="-122"/>
              </a:rPr>
              <a:t>暂存器</a:t>
            </a:r>
            <a:r>
              <a:rPr lang="en-US" altLang="zh-CN" sz="2200" b="1">
                <a:solidFill>
                  <a:srgbClr val="FF0000"/>
                </a:solidFill>
                <a:latin typeface="Times New Roman" panose="02020603050405020304" pitchFamily="18" charset="0"/>
                <a:ea typeface="华文新魏" panose="02010800040101010101" pitchFamily="2" charset="-122"/>
              </a:rPr>
              <a:t>Y</a:t>
            </a:r>
            <a:r>
              <a:rPr lang="zh-CN" altLang="en-US" sz="2200" b="1">
                <a:solidFill>
                  <a:srgbClr val="FF0000"/>
                </a:solidFill>
                <a:latin typeface="Times New Roman" panose="02020603050405020304" pitchFamily="18" charset="0"/>
                <a:ea typeface="华文新魏" panose="02010800040101010101" pitchFamily="2" charset="-122"/>
              </a:rPr>
              <a:t>清</a:t>
            </a:r>
            <a:r>
              <a:rPr lang="en-US" altLang="zh-CN" sz="2200" b="1">
                <a:solidFill>
                  <a:srgbClr val="FF0000"/>
                </a:solidFill>
                <a:latin typeface="Times New Roman" panose="02020603050405020304" pitchFamily="18" charset="0"/>
                <a:ea typeface="华文新魏" panose="02010800040101010101" pitchFamily="2" charset="-122"/>
              </a:rPr>
              <a:t>0</a:t>
            </a:r>
            <a:r>
              <a:rPr lang="zh-CN" altLang="en-US" sz="2200" b="1">
                <a:solidFill>
                  <a:srgbClr val="FF0000"/>
                </a:solidFill>
                <a:latin typeface="Times New Roman" panose="02020603050405020304" pitchFamily="18" charset="0"/>
                <a:ea typeface="华文新魏" panose="02010800040101010101" pitchFamily="2" charset="-122"/>
              </a:rPr>
              <a:t>信号</a:t>
            </a:r>
            <a:r>
              <a:rPr lang="en-US" altLang="zh-CN" sz="2200" b="1">
                <a:solidFill>
                  <a:srgbClr val="FF0000"/>
                </a:solidFill>
                <a:latin typeface="Times New Roman" panose="02020603050405020304" pitchFamily="18" charset="0"/>
                <a:ea typeface="华文新魏" panose="02010800040101010101" pitchFamily="2" charset="-122"/>
              </a:rPr>
              <a:t>1</a:t>
            </a:r>
            <a:r>
              <a:rPr lang="zh-CN" altLang="en-US" sz="2200" b="1">
                <a:solidFill>
                  <a:srgbClr val="FF0000"/>
                </a:solidFill>
                <a:latin typeface="Times New Roman" panose="02020603050405020304" pitchFamily="18" charset="0"/>
                <a:ea typeface="华文新魏" panose="02010800040101010101" pitchFamily="2" charset="-122"/>
              </a:rPr>
              <a:t>个</a:t>
            </a:r>
            <a:r>
              <a:rPr lang="zh-CN" altLang="en-US" sz="2200" b="1">
                <a:solidFill>
                  <a:srgbClr val="FF3300"/>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ClearY</a:t>
            </a:r>
            <a:endParaRPr lang="zh-CN" altLang="en-US" sz="2200" b="1">
              <a:solidFill>
                <a:srgbClr val="0000FF"/>
              </a:solidFill>
              <a:latin typeface="Times New Roman" panose="02020603050405020304" pitchFamily="18" charset="0"/>
              <a:ea typeface="华文新魏" panose="02010800040101010101" pitchFamily="2" charset="-122"/>
            </a:endParaRPr>
          </a:p>
        </p:txBody>
      </p:sp>
      <p:sp>
        <p:nvSpPr>
          <p:cNvPr id="1103880" name="Rectangle 8"/>
          <p:cNvSpPr>
            <a:spLocks noChangeArrowheads="1"/>
          </p:cNvSpPr>
          <p:nvPr/>
        </p:nvSpPr>
        <p:spPr bwMode="auto">
          <a:xfrm>
            <a:off x="4067175" y="5643563"/>
            <a:ext cx="51768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b="1">
                <a:solidFill>
                  <a:srgbClr val="FF0000"/>
                </a:solidFill>
                <a:latin typeface="Times New Roman" panose="02020603050405020304" pitchFamily="18" charset="0"/>
                <a:ea typeface="华文新魏" panose="02010800040101010101" pitchFamily="2" charset="-122"/>
              </a:rPr>
              <a:t>存储器信号</a:t>
            </a:r>
            <a:r>
              <a:rPr lang="en-US" altLang="zh-CN" sz="2200" b="1">
                <a:solidFill>
                  <a:srgbClr val="FF0000"/>
                </a:solidFill>
                <a:latin typeface="Times New Roman" panose="02020603050405020304" pitchFamily="18" charset="0"/>
                <a:ea typeface="华文新魏" panose="02010800040101010101" pitchFamily="2" charset="-122"/>
              </a:rPr>
              <a:t>3</a:t>
            </a:r>
            <a:r>
              <a:rPr lang="zh-CN" altLang="en-US" sz="2200" b="1">
                <a:solidFill>
                  <a:srgbClr val="FF0000"/>
                </a:solidFill>
                <a:latin typeface="Times New Roman" panose="02020603050405020304" pitchFamily="18" charset="0"/>
                <a:ea typeface="华文新魏" panose="02010800040101010101" pitchFamily="2" charset="-122"/>
              </a:rPr>
              <a:t>个</a:t>
            </a:r>
            <a:r>
              <a:rPr lang="zh-CN" altLang="en-US" sz="2200" b="1">
                <a:solidFill>
                  <a:srgbClr val="FF3300"/>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Read</a:t>
            </a:r>
            <a:r>
              <a:rPr lang="zh-CN" altLang="en-US" sz="2200" b="1">
                <a:solidFill>
                  <a:srgbClr val="0000FF"/>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Write</a:t>
            </a:r>
            <a:r>
              <a:rPr lang="zh-CN" altLang="en-US" sz="2200" b="1">
                <a:solidFill>
                  <a:srgbClr val="0000FF"/>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WMFC</a:t>
            </a:r>
            <a:endParaRPr lang="en-US" altLang="zh-CN" sz="2200" b="1">
              <a:solidFill>
                <a:srgbClr val="0000FF"/>
              </a:solidFill>
              <a:latin typeface="Times New Roman" panose="02020603050405020304" pitchFamily="18" charset="0"/>
              <a:ea typeface="华文新魏" panose="02010800040101010101" pitchFamily="2" charset="-122"/>
            </a:endParaRPr>
          </a:p>
        </p:txBody>
      </p:sp>
      <p:sp>
        <p:nvSpPr>
          <p:cNvPr id="1103881" name="Rectangle 9"/>
          <p:cNvSpPr>
            <a:spLocks noChangeArrowheads="1"/>
          </p:cNvSpPr>
          <p:nvPr/>
        </p:nvSpPr>
        <p:spPr bwMode="auto">
          <a:xfrm>
            <a:off x="4067175" y="6357938"/>
            <a:ext cx="2530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b="1">
                <a:solidFill>
                  <a:srgbClr val="FF0000"/>
                </a:solidFill>
                <a:latin typeface="Times New Roman" panose="02020603050405020304" pitchFamily="18" charset="0"/>
                <a:ea typeface="华文新魏" panose="02010800040101010101" pitchFamily="2" charset="-122"/>
              </a:rPr>
              <a:t>结束信号</a:t>
            </a:r>
            <a:r>
              <a:rPr lang="en-US" altLang="zh-CN" sz="2200" b="1">
                <a:solidFill>
                  <a:srgbClr val="FF0000"/>
                </a:solidFill>
                <a:latin typeface="Times New Roman" panose="02020603050405020304" pitchFamily="18" charset="0"/>
                <a:ea typeface="华文新魏" panose="02010800040101010101" pitchFamily="2" charset="-122"/>
              </a:rPr>
              <a:t>1</a:t>
            </a:r>
            <a:r>
              <a:rPr lang="zh-CN" altLang="en-US" sz="2200" b="1">
                <a:solidFill>
                  <a:srgbClr val="FF0000"/>
                </a:solidFill>
                <a:latin typeface="Times New Roman" panose="02020603050405020304" pitchFamily="18" charset="0"/>
                <a:ea typeface="华文新魏" panose="02010800040101010101" pitchFamily="2" charset="-122"/>
              </a:rPr>
              <a:t>个</a:t>
            </a:r>
            <a:r>
              <a:rPr lang="zh-CN" altLang="en-US" sz="2200" b="1">
                <a:solidFill>
                  <a:srgbClr val="FF3300"/>
                </a:solidFill>
                <a:latin typeface="Times New Roman" panose="02020603050405020304" pitchFamily="18" charset="0"/>
                <a:ea typeface="华文新魏" panose="02010800040101010101" pitchFamily="2" charset="-122"/>
              </a:rPr>
              <a:t>：</a:t>
            </a:r>
            <a:r>
              <a:rPr lang="en-US" altLang="zh-CN" sz="2200" b="1">
                <a:solidFill>
                  <a:srgbClr val="0000FF"/>
                </a:solidFill>
                <a:latin typeface="Times New Roman" panose="02020603050405020304" pitchFamily="18" charset="0"/>
                <a:ea typeface="华文新魏" panose="02010800040101010101" pitchFamily="2" charset="-122"/>
              </a:rPr>
              <a:t>End</a:t>
            </a:r>
            <a:endParaRPr lang="zh-CN" altLang="en-US" sz="2200" b="1">
              <a:solidFill>
                <a:srgbClr val="0000FF"/>
              </a:solidFill>
              <a:latin typeface="Times New Roman" panose="02020603050405020304" pitchFamily="18" charset="0"/>
              <a:ea typeface="华文新魏" panose="02010800040101010101" pitchFamily="2" charset="-122"/>
            </a:endParaRPr>
          </a:p>
        </p:txBody>
      </p:sp>
      <p:sp>
        <p:nvSpPr>
          <p:cNvPr id="56328" name="Rectangle 3"/>
          <p:cNvSpPr>
            <a:spLocks noGrp="1" noChangeArrowheads="1"/>
          </p:cNvSpPr>
          <p:nvPr>
            <p:ph type="body" idx="1"/>
          </p:nvPr>
        </p:nvSpPr>
        <p:spPr>
          <a:xfrm>
            <a:off x="230188" y="571500"/>
            <a:ext cx="8086725" cy="941388"/>
          </a:xfrm>
        </p:spPr>
        <p:txBody>
          <a:bodyPr/>
          <a:lstStyle/>
          <a:p>
            <a:pPr>
              <a:lnSpc>
                <a:spcPct val="100000"/>
              </a:lnSpc>
              <a:spcBef>
                <a:spcPct val="0"/>
              </a:spcBef>
              <a:buFont typeface="Wingdings" panose="05000000000000000000" pitchFamily="2" charset="2"/>
              <a:buNone/>
            </a:pPr>
            <a:r>
              <a:rPr lang="zh-CN" altLang="en-US" sz="2200"/>
              <a:t>例：假定图</a:t>
            </a:r>
            <a:r>
              <a:rPr lang="en-US" altLang="zh-CN" sz="2200"/>
              <a:t>1</a:t>
            </a:r>
            <a:r>
              <a:rPr lang="zh-CN" altLang="en-US" sz="2200"/>
              <a:t>和</a:t>
            </a:r>
            <a:r>
              <a:rPr lang="en-US" altLang="zh-CN" sz="2200"/>
              <a:t>2</a:t>
            </a:r>
            <a:r>
              <a:rPr lang="zh-CN" altLang="en-US" sz="2200"/>
              <a:t>所示单总线数据通路有</a:t>
            </a:r>
            <a:r>
              <a:rPr lang="en-US" altLang="zh-CN" sz="2200"/>
              <a:t>4</a:t>
            </a:r>
            <a:r>
              <a:rPr lang="zh-CN" altLang="en-US" sz="2200"/>
              <a:t>个通用寄存器</a:t>
            </a:r>
            <a:r>
              <a:rPr lang="en-US" altLang="zh-CN" sz="2200"/>
              <a:t>R0</a:t>
            </a:r>
            <a:r>
              <a:rPr lang="zh-CN" altLang="en-US" sz="2200"/>
              <a:t>、</a:t>
            </a:r>
            <a:r>
              <a:rPr lang="en-US" altLang="zh-CN" sz="2200"/>
              <a:t>R1</a:t>
            </a:r>
            <a:r>
              <a:rPr lang="zh-CN" altLang="en-US" sz="2200"/>
              <a:t>、</a:t>
            </a:r>
            <a:r>
              <a:rPr lang="en-US" altLang="zh-CN" sz="2200"/>
              <a:t>R2</a:t>
            </a:r>
            <a:r>
              <a:rPr lang="zh-CN" altLang="en-US" sz="2200"/>
              <a:t>和</a:t>
            </a:r>
            <a:r>
              <a:rPr lang="en-US" altLang="zh-CN" sz="2200"/>
              <a:t>R3</a:t>
            </a:r>
            <a:r>
              <a:rPr lang="zh-CN" altLang="en-US" sz="2200"/>
              <a:t>， </a:t>
            </a:r>
            <a:r>
              <a:rPr lang="en-US" altLang="zh-CN" sz="2200"/>
              <a:t>16</a:t>
            </a:r>
            <a:r>
              <a:rPr lang="zh-CN" altLang="en-US" sz="2200"/>
              <a:t>种</a:t>
            </a:r>
            <a:r>
              <a:rPr lang="en-US" altLang="zh-CN" sz="2200"/>
              <a:t>ALU</a:t>
            </a:r>
            <a:r>
              <a:rPr lang="zh-CN" altLang="en-US" sz="2200"/>
              <a:t>操作，主存和</a:t>
            </a:r>
            <a:r>
              <a:rPr lang="en-US" altLang="zh-CN" sz="2200"/>
              <a:t>CPU</a:t>
            </a:r>
            <a:r>
              <a:rPr lang="zh-CN" altLang="en-US" sz="2200"/>
              <a:t>间用异步方式通信，存取操作有</a:t>
            </a:r>
            <a:r>
              <a:rPr lang="en-US" altLang="zh-CN" sz="2200"/>
              <a:t>Read</a:t>
            </a:r>
            <a:r>
              <a:rPr lang="zh-CN" altLang="en-US" sz="2200"/>
              <a:t>和</a:t>
            </a:r>
            <a:r>
              <a:rPr lang="en-US" altLang="zh-CN" sz="2200"/>
              <a:t>Write</a:t>
            </a:r>
            <a:r>
              <a:rPr lang="zh-CN" altLang="en-US" sz="2200"/>
              <a:t>信号控制。每条指令结束时，都要执行一个公共操作，用来进行指令结束处理</a:t>
            </a:r>
            <a:r>
              <a:rPr lang="en-US" altLang="zh-CN" sz="2200"/>
              <a:t>(</a:t>
            </a:r>
            <a:r>
              <a:rPr lang="zh-CN" altLang="en-US" sz="2200"/>
              <a:t>如，查询是否有外部“中断”请求</a:t>
            </a:r>
            <a:r>
              <a:rPr lang="en-US" altLang="zh-CN" sz="2200"/>
              <a:t>)</a:t>
            </a:r>
            <a:r>
              <a:rPr lang="zh-CN" altLang="en-US" sz="2200"/>
              <a:t>，由控制信号</a:t>
            </a:r>
            <a:r>
              <a:rPr lang="en-US" altLang="zh-CN" sz="2200"/>
              <a:t>End</a:t>
            </a:r>
            <a:r>
              <a:rPr lang="zh-CN" altLang="en-US" sz="2200"/>
              <a:t>控制。分别写出采用直接控制法和字段直接编码法的微操作码格式。 </a:t>
            </a:r>
            <a:endParaRPr lang="zh-CN" altLang="en-US" sz="2200"/>
          </a:p>
        </p:txBody>
      </p:sp>
      <p:pic>
        <p:nvPicPr>
          <p:cNvPr id="5632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641600"/>
            <a:ext cx="30956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3878">
                                            <p:txEl>
                                              <p:pRg st="0" end="0"/>
                                            </p:txEl>
                                          </p:spTgt>
                                        </p:tgtEl>
                                        <p:attrNameLst>
                                          <p:attrName>style.visibility</p:attrName>
                                        </p:attrNameLst>
                                      </p:cBhvr>
                                      <p:to>
                                        <p:strVal val="visible"/>
                                      </p:to>
                                    </p:set>
                                    <p:animEffect transition="in" filter="blinds(horizontal)">
                                      <p:cBhvr>
                                        <p:cTn id="7" dur="500"/>
                                        <p:tgtEl>
                                          <p:spTgt spid="11038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3878">
                                            <p:txEl>
                                              <p:pRg st="1" end="1"/>
                                            </p:txEl>
                                          </p:spTgt>
                                        </p:tgtEl>
                                        <p:attrNameLst>
                                          <p:attrName>style.visibility</p:attrName>
                                        </p:attrNameLst>
                                      </p:cBhvr>
                                      <p:to>
                                        <p:strVal val="visible"/>
                                      </p:to>
                                    </p:set>
                                    <p:animEffect transition="in" filter="blinds(horizontal)">
                                      <p:cBhvr>
                                        <p:cTn id="12" dur="500"/>
                                        <p:tgtEl>
                                          <p:spTgt spid="11038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03878">
                                            <p:txEl>
                                              <p:pRg st="2" end="2"/>
                                            </p:txEl>
                                          </p:spTgt>
                                        </p:tgtEl>
                                        <p:attrNameLst>
                                          <p:attrName>style.visibility</p:attrName>
                                        </p:attrNameLst>
                                      </p:cBhvr>
                                      <p:to>
                                        <p:strVal val="visible"/>
                                      </p:to>
                                    </p:set>
                                    <p:animEffect transition="in" filter="blinds(horizontal)">
                                      <p:cBhvr>
                                        <p:cTn id="17" dur="500"/>
                                        <p:tgtEl>
                                          <p:spTgt spid="11038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03878">
                                            <p:txEl>
                                              <p:pRg st="3" end="3"/>
                                            </p:txEl>
                                          </p:spTgt>
                                        </p:tgtEl>
                                        <p:attrNameLst>
                                          <p:attrName>style.visibility</p:attrName>
                                        </p:attrNameLst>
                                      </p:cBhvr>
                                      <p:to>
                                        <p:strVal val="visible"/>
                                      </p:to>
                                    </p:set>
                                    <p:animEffect transition="in" filter="blinds(horizontal)">
                                      <p:cBhvr>
                                        <p:cTn id="22" dur="500"/>
                                        <p:tgtEl>
                                          <p:spTgt spid="11038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03878">
                                            <p:txEl>
                                              <p:pRg st="4" end="4"/>
                                            </p:txEl>
                                          </p:spTgt>
                                        </p:tgtEl>
                                        <p:attrNameLst>
                                          <p:attrName>style.visibility</p:attrName>
                                        </p:attrNameLst>
                                      </p:cBhvr>
                                      <p:to>
                                        <p:strVal val="visible"/>
                                      </p:to>
                                    </p:set>
                                    <p:animEffect transition="in" filter="blinds(horizontal)">
                                      <p:cBhvr>
                                        <p:cTn id="27" dur="500"/>
                                        <p:tgtEl>
                                          <p:spTgt spid="11038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03878">
                                            <p:txEl>
                                              <p:pRg st="5" end="5"/>
                                            </p:txEl>
                                          </p:spTgt>
                                        </p:tgtEl>
                                        <p:attrNameLst>
                                          <p:attrName>style.visibility</p:attrName>
                                        </p:attrNameLst>
                                      </p:cBhvr>
                                      <p:to>
                                        <p:strVal val="visible"/>
                                      </p:to>
                                    </p:set>
                                    <p:animEffect transition="in" filter="blinds(horizontal)">
                                      <p:cBhvr>
                                        <p:cTn id="32" dur="500"/>
                                        <p:tgtEl>
                                          <p:spTgt spid="11038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03878">
                                            <p:txEl>
                                              <p:pRg st="6" end="6"/>
                                            </p:txEl>
                                          </p:spTgt>
                                        </p:tgtEl>
                                        <p:attrNameLst>
                                          <p:attrName>style.visibility</p:attrName>
                                        </p:attrNameLst>
                                      </p:cBhvr>
                                      <p:to>
                                        <p:strVal val="visible"/>
                                      </p:to>
                                    </p:set>
                                    <p:animEffect transition="in" filter="blinds(horizontal)">
                                      <p:cBhvr>
                                        <p:cTn id="37" dur="500"/>
                                        <p:tgtEl>
                                          <p:spTgt spid="11038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03879">
                                            <p:txEl>
                                              <p:pRg st="0" end="0"/>
                                            </p:txEl>
                                          </p:spTgt>
                                        </p:tgtEl>
                                        <p:attrNameLst>
                                          <p:attrName>style.visibility</p:attrName>
                                        </p:attrNameLst>
                                      </p:cBhvr>
                                      <p:to>
                                        <p:strVal val="visible"/>
                                      </p:to>
                                    </p:set>
                                    <p:animEffect transition="in" filter="blinds(horizontal)">
                                      <p:cBhvr>
                                        <p:cTn id="42" dur="500"/>
                                        <p:tgtEl>
                                          <p:spTgt spid="110387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03880">
                                            <p:txEl>
                                              <p:pRg st="0" end="0"/>
                                            </p:txEl>
                                          </p:spTgt>
                                        </p:tgtEl>
                                        <p:attrNameLst>
                                          <p:attrName>style.visibility</p:attrName>
                                        </p:attrNameLst>
                                      </p:cBhvr>
                                      <p:to>
                                        <p:strVal val="visible"/>
                                      </p:to>
                                    </p:set>
                                    <p:animEffect transition="in" filter="blinds(horizontal)">
                                      <p:cBhvr>
                                        <p:cTn id="47" dur="500"/>
                                        <p:tgtEl>
                                          <p:spTgt spid="110388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03881">
                                            <p:txEl>
                                              <p:pRg st="0" end="0"/>
                                            </p:txEl>
                                          </p:spTgt>
                                        </p:tgtEl>
                                        <p:attrNameLst>
                                          <p:attrName>style.visibility</p:attrName>
                                        </p:attrNameLst>
                                      </p:cBhvr>
                                      <p:to>
                                        <p:strVal val="visible"/>
                                      </p:to>
                                    </p:set>
                                    <p:animEffect transition="in" filter="blinds(horizontal)">
                                      <p:cBhvr>
                                        <p:cTn id="52" dur="500"/>
                                        <p:tgtEl>
                                          <p:spTgt spid="11038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95288" y="180975"/>
            <a:ext cx="7997825" cy="368300"/>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直接控制法和字段直接编码法举例</a:t>
            </a:r>
            <a:endParaRPr lang="zh-CN" altLang="en-US" sz="2400">
              <a:solidFill>
                <a:srgbClr val="A50021"/>
              </a:solidFill>
              <a:ea typeface="微软雅黑" panose="020B0503020204020204" pitchFamily="34" charset="-122"/>
            </a:endParaRPr>
          </a:p>
        </p:txBody>
      </p:sp>
      <p:sp>
        <p:nvSpPr>
          <p:cNvPr id="1104899" name="Rectangle 3"/>
          <p:cNvSpPr>
            <a:spLocks noGrp="1" noChangeArrowheads="1"/>
          </p:cNvSpPr>
          <p:nvPr>
            <p:ph type="body" idx="1"/>
          </p:nvPr>
        </p:nvSpPr>
        <p:spPr>
          <a:xfrm>
            <a:off x="428625" y="714375"/>
            <a:ext cx="8429625" cy="5257800"/>
          </a:xfrm>
        </p:spPr>
        <p:txBody>
          <a:bodyPr/>
          <a:lstStyle/>
          <a:p>
            <a:pPr marL="271780" indent="-271780">
              <a:lnSpc>
                <a:spcPct val="120000"/>
              </a:lnSpc>
              <a:spcBef>
                <a:spcPts val="600"/>
              </a:spcBef>
              <a:buFont typeface="Wingdings" panose="05000000000000000000" pitchFamily="2" charset="2"/>
              <a:buChar char="Ø"/>
            </a:pPr>
            <a:r>
              <a:rPr lang="zh-CN" altLang="en-US"/>
              <a:t>直接控制法</a:t>
            </a:r>
            <a:endParaRPr lang="zh-CN" altLang="en-US"/>
          </a:p>
          <a:p>
            <a:pPr marL="628650" lvl="1" indent="-269875">
              <a:lnSpc>
                <a:spcPct val="120000"/>
              </a:lnSpc>
              <a:spcBef>
                <a:spcPts val="600"/>
              </a:spcBef>
            </a:pPr>
            <a:r>
              <a:rPr lang="zh-CN" altLang="en-US" sz="3200"/>
              <a:t> </a:t>
            </a:r>
            <a:r>
              <a:rPr lang="en-US" altLang="zh-CN"/>
              <a:t>µOP</a:t>
            </a:r>
            <a:r>
              <a:rPr lang="zh-CN" altLang="en-US"/>
              <a:t>的长度 </a:t>
            </a:r>
            <a:r>
              <a:rPr lang="en-US" altLang="zh-CN"/>
              <a:t>= </a:t>
            </a:r>
            <a:r>
              <a:rPr lang="zh-CN" altLang="en-US"/>
              <a:t>控制信号的总个数</a:t>
            </a:r>
            <a:endParaRPr lang="zh-CN" altLang="en-US"/>
          </a:p>
          <a:p>
            <a:pPr marL="628650" lvl="1" indent="-269875">
              <a:lnSpc>
                <a:spcPct val="120000"/>
              </a:lnSpc>
              <a:spcBef>
                <a:spcPts val="600"/>
              </a:spcBef>
            </a:pPr>
            <a:r>
              <a:rPr lang="en-US" altLang="zh-CN"/>
              <a:t>ALU</a:t>
            </a:r>
            <a:r>
              <a:rPr lang="zh-CN" altLang="en-US"/>
              <a:t>操作控制信号不是</a:t>
            </a:r>
            <a:r>
              <a:rPr lang="en-US" altLang="zh-CN"/>
              <a:t>16</a:t>
            </a:r>
            <a:r>
              <a:rPr lang="zh-CN" altLang="en-US"/>
              <a:t>个</a:t>
            </a:r>
            <a:r>
              <a:rPr lang="en-US" altLang="zh-CN"/>
              <a:t>(</a:t>
            </a:r>
            <a:r>
              <a:rPr lang="zh-CN" altLang="en-US"/>
              <a:t>是</a:t>
            </a:r>
            <a:r>
              <a:rPr lang="en-US" altLang="zh-CN"/>
              <a:t>4</a:t>
            </a:r>
            <a:r>
              <a:rPr lang="zh-CN" altLang="en-US"/>
              <a:t>个</a:t>
            </a:r>
            <a:r>
              <a:rPr lang="en-US" altLang="zh-CN"/>
              <a:t>)</a:t>
            </a:r>
            <a:r>
              <a:rPr lang="zh-CN" altLang="en-US"/>
              <a:t>，这是由</a:t>
            </a:r>
            <a:r>
              <a:rPr lang="en-US" altLang="zh-CN"/>
              <a:t>ALU</a:t>
            </a:r>
            <a:r>
              <a:rPr lang="zh-CN" altLang="en-US"/>
              <a:t>结构和功能决定的</a:t>
            </a:r>
            <a:endParaRPr lang="zh-CN" altLang="en-US"/>
          </a:p>
          <a:p>
            <a:pPr marL="628650" lvl="1" indent="-269875">
              <a:lnSpc>
                <a:spcPct val="120000"/>
              </a:lnSpc>
              <a:spcBef>
                <a:spcPts val="600"/>
              </a:spcBef>
            </a:pPr>
            <a:r>
              <a:rPr lang="zh-CN" altLang="en-US"/>
              <a:t>共有</a:t>
            </a:r>
            <a:r>
              <a:rPr lang="en-US" altLang="zh-CN"/>
              <a:t>17+4+1+1+3+1=27</a:t>
            </a:r>
            <a:r>
              <a:rPr lang="zh-CN" altLang="en-US"/>
              <a:t>个控制信号</a:t>
            </a:r>
            <a:r>
              <a:rPr lang="en-US" altLang="zh-CN"/>
              <a:t>(</a:t>
            </a:r>
            <a:r>
              <a:rPr lang="zh-CN" altLang="en-US"/>
              <a:t>微命令</a:t>
            </a:r>
            <a:r>
              <a:rPr lang="en-US" altLang="zh-CN"/>
              <a:t>)</a:t>
            </a:r>
            <a:endParaRPr lang="zh-CN" altLang="en-US"/>
          </a:p>
          <a:p>
            <a:pPr marL="628650" lvl="1" indent="-269875">
              <a:lnSpc>
                <a:spcPct val="120000"/>
              </a:lnSpc>
              <a:spcBef>
                <a:spcPts val="600"/>
              </a:spcBef>
            </a:pPr>
            <a:r>
              <a:rPr lang="zh-CN" altLang="en-US"/>
              <a:t>微操作码字段共</a:t>
            </a:r>
            <a:r>
              <a:rPr lang="en-US" altLang="zh-CN"/>
              <a:t>27</a:t>
            </a:r>
            <a:r>
              <a:rPr lang="zh-CN" altLang="en-US"/>
              <a:t>位。某位为</a:t>
            </a:r>
            <a:r>
              <a:rPr lang="en-US" altLang="zh-CN"/>
              <a:t>1</a:t>
            </a:r>
            <a:r>
              <a:rPr lang="zh-CN" altLang="en-US"/>
              <a:t>，对应微命令有效</a:t>
            </a:r>
            <a:r>
              <a:rPr lang="en-US" altLang="zh-CN"/>
              <a:t>;</a:t>
            </a:r>
            <a:r>
              <a:rPr lang="zh-CN" altLang="en-US"/>
              <a:t>否则对应微命令无效</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4899">
                                            <p:txEl>
                                              <p:pRg st="4" end="4"/>
                                            </p:txEl>
                                          </p:spTgt>
                                        </p:tgtEl>
                                        <p:attrNameLst>
                                          <p:attrName>style.visibility</p:attrName>
                                        </p:attrNameLst>
                                      </p:cBhvr>
                                      <p:to>
                                        <p:strVal val="visible"/>
                                      </p:to>
                                    </p:set>
                                    <p:animEffect transition="in" filter="blinds(horizontal)">
                                      <p:cBhvr>
                                        <p:cTn id="7" dur="500"/>
                                        <p:tgtEl>
                                          <p:spTgt spid="1104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11188" y="180975"/>
            <a:ext cx="7997825" cy="368300"/>
          </a:xfrm>
        </p:spPr>
        <p:txBody>
          <a:bodyPr/>
          <a:lstStyle/>
          <a:p>
            <a:pPr>
              <a:lnSpc>
                <a:spcPct val="87000"/>
              </a:lnSpc>
              <a:buFont typeface="Wingdings" panose="05000000000000000000" pitchFamily="2" charset="2"/>
              <a:buChar char="Ø"/>
            </a:pPr>
            <a:r>
              <a:rPr lang="zh-CN" altLang="en-US" sz="2400" dirty="0">
                <a:solidFill>
                  <a:srgbClr val="A50021"/>
                </a:solidFill>
                <a:ea typeface="微软雅黑" panose="020B0503020204020204" pitchFamily="34" charset="-122"/>
              </a:rPr>
              <a:t>字段直接编码法举例</a:t>
            </a:r>
            <a:endParaRPr lang="zh-CN" altLang="en-US" sz="2400" dirty="0">
              <a:solidFill>
                <a:srgbClr val="A50021"/>
              </a:solidFill>
              <a:ea typeface="微软雅黑" panose="020B0503020204020204" pitchFamily="34" charset="-122"/>
            </a:endParaRPr>
          </a:p>
        </p:txBody>
      </p:sp>
      <p:sp>
        <p:nvSpPr>
          <p:cNvPr id="1104899" name="Rectangle 3"/>
          <p:cNvSpPr>
            <a:spLocks noGrp="1" noChangeArrowheads="1"/>
          </p:cNvSpPr>
          <p:nvPr>
            <p:ph type="body" idx="1"/>
          </p:nvPr>
        </p:nvSpPr>
        <p:spPr>
          <a:xfrm>
            <a:off x="251520" y="618902"/>
            <a:ext cx="8429625" cy="5186362"/>
          </a:xfrm>
        </p:spPr>
        <p:txBody>
          <a:bodyPr/>
          <a:lstStyle/>
          <a:p>
            <a:pPr marL="628650" lvl="1" indent="-269875">
              <a:lnSpc>
                <a:spcPct val="95000"/>
              </a:lnSpc>
              <a:spcBef>
                <a:spcPct val="0"/>
              </a:spcBef>
              <a:buClr>
                <a:schemeClr val="tx2"/>
              </a:buClr>
            </a:pPr>
            <a:r>
              <a:rPr lang="zh-CN" altLang="en-US" sz="2300" dirty="0">
                <a:solidFill>
                  <a:srgbClr val="FF0000"/>
                </a:solidFill>
              </a:rPr>
              <a:t>哪些微操作之间是互斥的？</a:t>
            </a:r>
            <a:endParaRPr lang="zh-CN" altLang="en-US" sz="2300" dirty="0">
              <a:solidFill>
                <a:srgbClr val="FF0000"/>
              </a:solidFill>
            </a:endParaRPr>
          </a:p>
          <a:p>
            <a:pPr marL="986155" lvl="2" indent="-271780">
              <a:lnSpc>
                <a:spcPct val="95000"/>
              </a:lnSpc>
              <a:spcBef>
                <a:spcPct val="0"/>
              </a:spcBef>
              <a:buClr>
                <a:schemeClr val="tx2"/>
              </a:buClr>
              <a:buFont typeface="Wingdings" panose="05000000000000000000" pitchFamily="2" charset="2"/>
              <a:buChar char="u"/>
            </a:pPr>
            <a:r>
              <a:rPr lang="en-US" altLang="zh-CN" sz="2300" dirty="0">
                <a:solidFill>
                  <a:srgbClr val="0000CC"/>
                </a:solidFill>
              </a:rPr>
              <a:t>Rout</a:t>
            </a:r>
            <a:r>
              <a:rPr lang="zh-CN" altLang="en-US" sz="2300" dirty="0">
                <a:solidFill>
                  <a:srgbClr val="0000CC"/>
                </a:solidFill>
              </a:rPr>
              <a:t>的信号之间：</a:t>
            </a:r>
            <a:r>
              <a:rPr lang="zh-CN" altLang="en-US" sz="2300" dirty="0"/>
              <a:t>某时刻只能有一个寄存器输出到总线</a:t>
            </a:r>
            <a:endParaRPr lang="zh-CN" altLang="en-US" sz="2300" dirty="0"/>
          </a:p>
          <a:p>
            <a:pPr marL="986155" lvl="2" indent="-271780">
              <a:lnSpc>
                <a:spcPct val="95000"/>
              </a:lnSpc>
              <a:spcBef>
                <a:spcPct val="0"/>
              </a:spcBef>
              <a:buClr>
                <a:schemeClr val="tx2"/>
              </a:buClr>
              <a:buFont typeface="Wingdings" panose="05000000000000000000" pitchFamily="2" charset="2"/>
              <a:buChar char="u"/>
            </a:pPr>
            <a:r>
              <a:rPr lang="en-US" altLang="zh-CN" sz="2300" dirty="0">
                <a:solidFill>
                  <a:srgbClr val="0000CC"/>
                </a:solidFill>
              </a:rPr>
              <a:t>ALU</a:t>
            </a:r>
            <a:r>
              <a:rPr lang="zh-CN" altLang="en-US" sz="2300" dirty="0">
                <a:solidFill>
                  <a:srgbClr val="0000CC"/>
                </a:solidFill>
              </a:rPr>
              <a:t>操作控制信号之间：</a:t>
            </a:r>
            <a:r>
              <a:rPr lang="zh-CN" altLang="en-US" sz="2300" dirty="0"/>
              <a:t>某时刻</a:t>
            </a:r>
            <a:r>
              <a:rPr lang="en-US" altLang="zh-CN" sz="2300" dirty="0"/>
              <a:t>ALU</a:t>
            </a:r>
            <a:r>
              <a:rPr lang="zh-CN" altLang="en-US" sz="2300" dirty="0"/>
              <a:t>只能做一种操作</a:t>
            </a:r>
            <a:endParaRPr lang="zh-CN" altLang="en-US" sz="2300" dirty="0"/>
          </a:p>
          <a:p>
            <a:pPr marL="986155" lvl="2" indent="-271780">
              <a:lnSpc>
                <a:spcPct val="95000"/>
              </a:lnSpc>
              <a:spcBef>
                <a:spcPct val="0"/>
              </a:spcBef>
              <a:buClr>
                <a:schemeClr val="tx2"/>
              </a:buClr>
              <a:buFont typeface="Wingdings" panose="05000000000000000000" pitchFamily="2" charset="2"/>
              <a:buChar char="u"/>
            </a:pPr>
            <a:r>
              <a:rPr lang="zh-CN" altLang="en-US" sz="2300" dirty="0">
                <a:solidFill>
                  <a:srgbClr val="0000CC"/>
                </a:solidFill>
              </a:rPr>
              <a:t>主存读</a:t>
            </a:r>
            <a:r>
              <a:rPr lang="en-US" altLang="zh-CN" sz="2300" dirty="0">
                <a:solidFill>
                  <a:srgbClr val="0000CC"/>
                </a:solidFill>
              </a:rPr>
              <a:t>/</a:t>
            </a:r>
            <a:r>
              <a:rPr lang="zh-CN" altLang="en-US" sz="2300" dirty="0">
                <a:solidFill>
                  <a:srgbClr val="0000CC"/>
                </a:solidFill>
              </a:rPr>
              <a:t>写信号：</a:t>
            </a:r>
            <a:r>
              <a:rPr lang="zh-CN" altLang="en-US" sz="2300" dirty="0"/>
              <a:t>不能同时读和写存储器，有些节拍中可能没有读和写</a:t>
            </a:r>
            <a:r>
              <a:rPr lang="en-US" altLang="zh-CN" sz="2300" dirty="0"/>
              <a:t>(No action)</a:t>
            </a:r>
            <a:endParaRPr lang="zh-CN" altLang="en-US" sz="2300" dirty="0"/>
          </a:p>
          <a:p>
            <a:pPr marL="628650" lvl="1" indent="-269875">
              <a:lnSpc>
                <a:spcPct val="95000"/>
              </a:lnSpc>
              <a:spcBef>
                <a:spcPct val="0"/>
              </a:spcBef>
              <a:buClr>
                <a:schemeClr val="tx2"/>
              </a:buClr>
            </a:pPr>
            <a:r>
              <a:rPr lang="zh-CN" altLang="en-US" sz="2300" dirty="0">
                <a:solidFill>
                  <a:srgbClr val="FF0000"/>
                </a:solidFill>
              </a:rPr>
              <a:t>如何分组？</a:t>
            </a:r>
            <a:endParaRPr lang="zh-CN" altLang="en-US" sz="2300" dirty="0">
              <a:solidFill>
                <a:srgbClr val="FF0000"/>
              </a:solidFill>
            </a:endParaRPr>
          </a:p>
          <a:p>
            <a:pPr marL="628650" lvl="1" indent="-269875">
              <a:lnSpc>
                <a:spcPct val="95000"/>
              </a:lnSpc>
              <a:spcBef>
                <a:spcPct val="0"/>
              </a:spcBef>
              <a:buClr>
                <a:schemeClr val="tx2"/>
              </a:buClr>
              <a:buSzPct val="80000"/>
              <a:buFont typeface="Wingdings" panose="05000000000000000000" pitchFamily="2" charset="2"/>
              <a:buChar char="u"/>
            </a:pPr>
            <a:r>
              <a:rPr lang="zh-CN" altLang="en-US" sz="2300" dirty="0">
                <a:solidFill>
                  <a:srgbClr val="0000FF"/>
                </a:solidFill>
              </a:rPr>
              <a:t>按互斥关系分组：上述</a:t>
            </a:r>
            <a:r>
              <a:rPr lang="en-US" altLang="zh-CN" sz="2300" dirty="0">
                <a:solidFill>
                  <a:srgbClr val="0000FF"/>
                </a:solidFill>
              </a:rPr>
              <a:t>3</a:t>
            </a:r>
            <a:r>
              <a:rPr lang="zh-CN" altLang="en-US" sz="2300" dirty="0">
                <a:solidFill>
                  <a:srgbClr val="0000FF"/>
                </a:solidFill>
              </a:rPr>
              <a:t>个互斥组在</a:t>
            </a:r>
            <a:r>
              <a:rPr lang="en-US" altLang="zh-CN" sz="2300" dirty="0">
                <a:solidFill>
                  <a:srgbClr val="0000FF"/>
                </a:solidFill>
              </a:rPr>
              <a:t>3</a:t>
            </a:r>
            <a:r>
              <a:rPr lang="zh-CN" altLang="en-US" sz="2300" dirty="0">
                <a:solidFill>
                  <a:srgbClr val="0000FF"/>
                </a:solidFill>
              </a:rPr>
              <a:t>个不同字段中</a:t>
            </a:r>
            <a:endParaRPr lang="zh-CN" altLang="en-US" sz="2300" dirty="0">
              <a:solidFill>
                <a:srgbClr val="0000FF"/>
              </a:solidFill>
            </a:endParaRPr>
          </a:p>
          <a:p>
            <a:pPr marL="986155" lvl="2" indent="-271780">
              <a:lnSpc>
                <a:spcPct val="95000"/>
              </a:lnSpc>
              <a:spcBef>
                <a:spcPct val="0"/>
              </a:spcBef>
              <a:buClr>
                <a:schemeClr val="tx2"/>
              </a:buClr>
              <a:buSzPct val="70000"/>
            </a:pPr>
            <a:r>
              <a:rPr lang="zh-CN" altLang="en-US" sz="2300" dirty="0">
                <a:solidFill>
                  <a:srgbClr val="FF0000"/>
                </a:solidFill>
              </a:rPr>
              <a:t>可同时做，可能同时发生</a:t>
            </a:r>
            <a:r>
              <a:rPr lang="zh-CN" altLang="en-US" sz="2300" dirty="0">
                <a:solidFill>
                  <a:srgbClr val="FF3300"/>
                </a:solidFill>
              </a:rPr>
              <a:t>：</a:t>
            </a:r>
            <a:r>
              <a:rPr lang="zh-CN" altLang="en-US" sz="2300" dirty="0"/>
              <a:t>如</a:t>
            </a:r>
            <a:r>
              <a:rPr lang="en-US" altLang="zh-CN" sz="2300" dirty="0"/>
              <a:t>Rin</a:t>
            </a:r>
            <a:r>
              <a:rPr lang="zh-CN" altLang="en-US" sz="2300" dirty="0"/>
              <a:t>，</a:t>
            </a:r>
            <a:r>
              <a:rPr lang="en-US" altLang="zh-CN" sz="2300" dirty="0" err="1"/>
              <a:t>MRin</a:t>
            </a:r>
            <a:endParaRPr lang="en-US" altLang="zh-CN" sz="2300" dirty="0"/>
          </a:p>
          <a:p>
            <a:pPr marL="986155" lvl="2" indent="-271780">
              <a:lnSpc>
                <a:spcPct val="95000"/>
              </a:lnSpc>
              <a:spcBef>
                <a:spcPct val="0"/>
              </a:spcBef>
              <a:buClr>
                <a:schemeClr val="tx2"/>
              </a:buClr>
              <a:buSzPct val="70000"/>
            </a:pPr>
            <a:r>
              <a:rPr lang="zh-CN" altLang="en-US" sz="2300" dirty="0">
                <a:solidFill>
                  <a:srgbClr val="FF0000"/>
                </a:solidFill>
              </a:rPr>
              <a:t>其余的需直接控制</a:t>
            </a:r>
            <a:r>
              <a:rPr lang="en-US" altLang="zh-CN" sz="2300" dirty="0">
                <a:solidFill>
                  <a:srgbClr val="FF0000"/>
                </a:solidFill>
              </a:rPr>
              <a:t>(</a:t>
            </a:r>
            <a:r>
              <a:rPr lang="zh-CN" altLang="en-US" sz="2300" dirty="0">
                <a:solidFill>
                  <a:srgbClr val="FF0000"/>
                </a:solidFill>
              </a:rPr>
              <a:t>无需编码</a:t>
            </a:r>
            <a:r>
              <a:rPr lang="en-US" altLang="zh-CN" sz="2300" dirty="0">
                <a:solidFill>
                  <a:srgbClr val="FF0000"/>
                </a:solidFill>
              </a:rPr>
              <a:t>)</a:t>
            </a:r>
            <a:r>
              <a:rPr lang="zh-CN" altLang="en-US" sz="2300" dirty="0">
                <a:solidFill>
                  <a:srgbClr val="FF3300"/>
                </a:solidFill>
              </a:rPr>
              <a:t>：</a:t>
            </a:r>
            <a:r>
              <a:rPr lang="zh-CN" altLang="en-US" sz="2300" dirty="0"/>
              <a:t>如</a:t>
            </a:r>
            <a:r>
              <a:rPr lang="en-US" altLang="zh-CN" sz="2300" dirty="0"/>
              <a:t>1→C</a:t>
            </a:r>
            <a:r>
              <a:rPr lang="en-US" altLang="zh-CN" sz="2300" baseline="-25000" dirty="0"/>
              <a:t>0</a:t>
            </a:r>
            <a:r>
              <a:rPr lang="zh-CN" altLang="en-US" sz="2300" dirty="0"/>
              <a:t>，</a:t>
            </a:r>
            <a:r>
              <a:rPr lang="en-US" altLang="zh-CN" sz="2300" dirty="0"/>
              <a:t>Clear Y</a:t>
            </a:r>
            <a:r>
              <a:rPr lang="zh-CN" altLang="en-US" sz="2300" dirty="0"/>
              <a:t>，</a:t>
            </a:r>
            <a:r>
              <a:rPr lang="en-US" altLang="zh-CN" sz="2300" dirty="0"/>
              <a:t> WMFC</a:t>
            </a:r>
            <a:r>
              <a:rPr lang="zh-CN" altLang="en-US" sz="2300" dirty="0"/>
              <a:t>，</a:t>
            </a:r>
            <a:r>
              <a:rPr lang="en-US" altLang="zh-CN" sz="2300" dirty="0"/>
              <a:t>END</a:t>
            </a:r>
            <a:endParaRPr lang="en-US" altLang="zh-CN" sz="2300" dirty="0"/>
          </a:p>
          <a:p>
            <a:pPr marL="628650" lvl="1" indent="-269875">
              <a:lnSpc>
                <a:spcPct val="95000"/>
              </a:lnSpc>
              <a:spcBef>
                <a:spcPct val="0"/>
              </a:spcBef>
              <a:buSzPct val="80000"/>
              <a:buFont typeface="Wingdings" panose="05000000000000000000" pitchFamily="2" charset="2"/>
              <a:buChar char="u"/>
            </a:pPr>
            <a:r>
              <a:rPr lang="zh-CN" altLang="en-US" sz="2300" dirty="0"/>
              <a:t>共</a:t>
            </a:r>
            <a:r>
              <a:rPr lang="en-US" altLang="zh-CN" sz="2300" dirty="0"/>
              <a:t>9</a:t>
            </a:r>
            <a:r>
              <a:rPr lang="zh-CN" altLang="en-US" sz="2300" dirty="0"/>
              <a:t>组， </a:t>
            </a:r>
            <a:r>
              <a:rPr lang="en-US" altLang="zh-CN" sz="2300" dirty="0"/>
              <a:t>µOP</a:t>
            </a:r>
            <a:r>
              <a:rPr lang="zh-CN" altLang="en-US" sz="2300" dirty="0"/>
              <a:t>仅有</a:t>
            </a:r>
            <a:r>
              <a:rPr lang="en-US" altLang="zh-CN" sz="2300" dirty="0">
                <a:solidFill>
                  <a:srgbClr val="0000CC"/>
                </a:solidFill>
              </a:rPr>
              <a:t>4+4+2+3+2+1+1+1+1=19 </a:t>
            </a:r>
            <a:r>
              <a:rPr lang="zh-CN" altLang="en-US" sz="2300" dirty="0"/>
              <a:t>位，比直接编码法少</a:t>
            </a:r>
            <a:r>
              <a:rPr lang="en-US" altLang="zh-CN" sz="2300" dirty="0"/>
              <a:t>8</a:t>
            </a:r>
            <a:r>
              <a:rPr lang="zh-CN" altLang="en-US" sz="2300" dirty="0"/>
              <a:t>位</a:t>
            </a:r>
            <a:endParaRPr lang="zh-CN" altLang="en-US" sz="2300" dirty="0"/>
          </a:p>
          <a:p>
            <a:pPr marL="628650" lvl="1" indent="-269875">
              <a:lnSpc>
                <a:spcPct val="95000"/>
              </a:lnSpc>
              <a:spcBef>
                <a:spcPct val="0"/>
              </a:spcBef>
              <a:buSzPct val="80000"/>
              <a:buFont typeface="Wingdings" panose="05000000000000000000" pitchFamily="2" charset="2"/>
              <a:buChar char="u"/>
            </a:pPr>
            <a:r>
              <a:rPr lang="en-US" altLang="zh-CN" sz="2300" dirty="0"/>
              <a:t> 9</a:t>
            </a:r>
            <a:r>
              <a:rPr lang="zh-CN" altLang="en-US" sz="2300" dirty="0"/>
              <a:t>组中有</a:t>
            </a:r>
            <a:r>
              <a:rPr lang="en-US" altLang="zh-CN" sz="2300" dirty="0"/>
              <a:t>5</a:t>
            </a:r>
            <a:r>
              <a:rPr lang="zh-CN" altLang="en-US" sz="2300" dirty="0"/>
              <a:t>组进行了编码，执行微指令时需译码</a:t>
            </a:r>
            <a:endParaRPr lang="zh-CN" altLang="en-US" sz="2300" dirty="0"/>
          </a:p>
        </p:txBody>
      </p:sp>
      <p:pic>
        <p:nvPicPr>
          <p:cNvPr id="2" name="图片 1"/>
          <p:cNvPicPr>
            <a:picLocks noChangeAspect="1"/>
          </p:cNvPicPr>
          <p:nvPr/>
        </p:nvPicPr>
        <p:blipFill>
          <a:blip r:embed="rId1"/>
          <a:stretch>
            <a:fillRect/>
          </a:stretch>
        </p:blipFill>
        <p:spPr>
          <a:xfrm>
            <a:off x="0" y="5081896"/>
            <a:ext cx="9144000" cy="180348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6613" y="0"/>
            <a:ext cx="7021512" cy="390525"/>
          </a:xfrm>
        </p:spPr>
        <p:txBody>
          <a:bodyPr/>
          <a:lstStyle/>
          <a:p>
            <a:pPr>
              <a:lnSpc>
                <a:spcPct val="87000"/>
              </a:lnSpc>
              <a:buFont typeface="Wingdings" panose="05000000000000000000" pitchFamily="2" charset="2"/>
              <a:buChar char="Ø"/>
            </a:pPr>
            <a:r>
              <a:rPr lang="zh-CN" altLang="en-US" sz="2000">
                <a:solidFill>
                  <a:srgbClr val="A50021"/>
                </a:solidFill>
                <a:ea typeface="微软雅黑" panose="020B0503020204020204" pitchFamily="34" charset="-122"/>
              </a:rPr>
              <a:t>字段直接编码法举例</a:t>
            </a:r>
            <a:endParaRPr lang="en-US" altLang="zh-CN" sz="2000">
              <a:solidFill>
                <a:srgbClr val="A50021"/>
              </a:solidFill>
              <a:ea typeface="微软雅黑" panose="020B0503020204020204" pitchFamily="34" charset="-122"/>
            </a:endParaRPr>
          </a:p>
        </p:txBody>
      </p:sp>
      <p:pic>
        <p:nvPicPr>
          <p:cNvPr id="634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063" y="642938"/>
            <a:ext cx="8215312" cy="505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4"/>
          <p:cNvSpPr txBox="1">
            <a:spLocks noChangeArrowheads="1"/>
          </p:cNvSpPr>
          <p:nvPr/>
        </p:nvSpPr>
        <p:spPr bwMode="auto">
          <a:xfrm>
            <a:off x="285750" y="6105525"/>
            <a:ext cx="4229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endParaRPr lang="en-US" altLang="zh-CN" sz="1600">
              <a:latin typeface="Times New Roman" panose="02020603050405020304" pitchFamily="18" charset="0"/>
            </a:endParaRPr>
          </a:p>
        </p:txBody>
      </p:sp>
      <p:sp>
        <p:nvSpPr>
          <p:cNvPr id="63493" name="Rectangle 5"/>
          <p:cNvSpPr>
            <a:spLocks noChangeArrowheads="1"/>
          </p:cNvSpPr>
          <p:nvPr/>
        </p:nvSpPr>
        <p:spPr bwMode="auto">
          <a:xfrm>
            <a:off x="487363" y="5678488"/>
            <a:ext cx="86566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b="1">
                <a:solidFill>
                  <a:srgbClr val="FF0000"/>
                </a:solidFill>
                <a:latin typeface="Times New Roman" panose="02020603050405020304" pitchFamily="18" charset="0"/>
                <a:ea typeface="华文新魏" panose="02010800040101010101" pitchFamily="2" charset="-122"/>
              </a:rPr>
              <a:t>可分</a:t>
            </a:r>
            <a:r>
              <a:rPr lang="en-US" altLang="zh-CN" sz="2200" b="1">
                <a:solidFill>
                  <a:srgbClr val="FF0000"/>
                </a:solidFill>
                <a:latin typeface="Times New Roman" panose="02020603050405020304" pitchFamily="18" charset="0"/>
                <a:ea typeface="华文新魏" panose="02010800040101010101" pitchFamily="2" charset="-122"/>
              </a:rPr>
              <a:t>8</a:t>
            </a:r>
            <a:r>
              <a:rPr lang="zh-CN" altLang="en-US" sz="2200" b="1">
                <a:solidFill>
                  <a:srgbClr val="FF0000"/>
                </a:solidFill>
                <a:latin typeface="Times New Roman" panose="02020603050405020304" pitchFamily="18" charset="0"/>
                <a:ea typeface="华文新魏" panose="02010800040101010101" pitchFamily="2" charset="-122"/>
              </a:rPr>
              <a:t>组：</a:t>
            </a:r>
            <a:r>
              <a:rPr lang="en-US" altLang="zh-CN" sz="2200" b="1">
                <a:latin typeface="Times New Roman" panose="02020603050405020304" pitchFamily="18" charset="0"/>
                <a:ea typeface="华文新魏" panose="02010800040101010101" pitchFamily="2" charset="-122"/>
              </a:rPr>
              <a:t>ALUop(2</a:t>
            </a:r>
            <a:r>
              <a:rPr lang="zh-CN" altLang="en-US" sz="2200" b="1">
                <a:latin typeface="Times New Roman" panose="02020603050405020304" pitchFamily="18" charset="0"/>
                <a:ea typeface="华文新魏" panose="02010800040101010101" pitchFamily="2" charset="-122"/>
              </a:rPr>
              <a:t>位</a:t>
            </a:r>
            <a:r>
              <a:rPr lang="en-US" altLang="zh-CN" sz="2200" b="1">
                <a:latin typeface="Times New Roman" panose="02020603050405020304" pitchFamily="18" charset="0"/>
                <a:ea typeface="华文新魏" panose="02010800040101010101" pitchFamily="2" charset="-122"/>
              </a:rPr>
              <a:t>), ALUSelA(1</a:t>
            </a:r>
            <a:r>
              <a:rPr lang="zh-CN" altLang="en-US" sz="2200" b="1">
                <a:latin typeface="Times New Roman" panose="02020603050405020304" pitchFamily="18" charset="0"/>
                <a:ea typeface="华文新魏" panose="02010800040101010101" pitchFamily="2" charset="-122"/>
              </a:rPr>
              <a:t>位</a:t>
            </a:r>
            <a:r>
              <a:rPr lang="en-US" altLang="zh-CN" sz="2200" b="1">
                <a:latin typeface="Times New Roman" panose="02020603050405020304" pitchFamily="18" charset="0"/>
                <a:ea typeface="华文新魏" panose="02010800040101010101" pitchFamily="2" charset="-122"/>
              </a:rPr>
              <a:t>), ALUSelB(2</a:t>
            </a:r>
            <a:r>
              <a:rPr lang="zh-CN" altLang="en-US" sz="2200" b="1">
                <a:latin typeface="Times New Roman" panose="02020603050405020304" pitchFamily="18" charset="0"/>
                <a:ea typeface="华文新魏" panose="02010800040101010101" pitchFamily="2" charset="-122"/>
              </a:rPr>
              <a:t>位</a:t>
            </a:r>
            <a:r>
              <a:rPr lang="en-US" altLang="zh-CN" sz="2200" b="1">
                <a:latin typeface="Times New Roman" panose="02020603050405020304" pitchFamily="18" charset="0"/>
                <a:ea typeface="华文新魏" panose="02010800040101010101" pitchFamily="2" charset="-122"/>
              </a:rPr>
              <a:t>), RegOP(2</a:t>
            </a:r>
            <a:r>
              <a:rPr lang="zh-CN" altLang="en-US" sz="2200" b="1">
                <a:latin typeface="Times New Roman" panose="02020603050405020304" pitchFamily="18" charset="0"/>
                <a:ea typeface="华文新魏" panose="02010800040101010101" pitchFamily="2" charset="-122"/>
              </a:rPr>
              <a:t>位</a:t>
            </a:r>
            <a:r>
              <a:rPr lang="en-US" altLang="zh-CN" sz="2200" b="1">
                <a:latin typeface="Times New Roman" panose="02020603050405020304" pitchFamily="18" charset="0"/>
                <a:ea typeface="华文新魏" panose="02010800040101010101" pitchFamily="2" charset="-122"/>
              </a:rPr>
              <a:t>: RegWr/RegDst/MemtoReg), MemOP(2</a:t>
            </a:r>
            <a:r>
              <a:rPr lang="zh-CN" altLang="en-US" sz="2200" b="1">
                <a:latin typeface="Times New Roman" panose="02020603050405020304" pitchFamily="18" charset="0"/>
                <a:ea typeface="华文新魏" panose="02010800040101010101" pitchFamily="2" charset="-122"/>
              </a:rPr>
              <a:t>位</a:t>
            </a:r>
            <a:r>
              <a:rPr lang="en-US" altLang="zh-CN" sz="2200" b="1">
                <a:latin typeface="Times New Roman" panose="02020603050405020304" pitchFamily="18" charset="0"/>
                <a:ea typeface="华文新魏" panose="02010800040101010101" pitchFamily="2" charset="-122"/>
              </a:rPr>
              <a:t>: MemWr/IorD/IRWr), ExtOp, BrWr, PCWrOP(2</a:t>
            </a:r>
            <a:r>
              <a:rPr lang="zh-CN" altLang="en-US" sz="2200" b="1">
                <a:latin typeface="Times New Roman" panose="02020603050405020304" pitchFamily="18" charset="0"/>
                <a:ea typeface="华文新魏" panose="02010800040101010101" pitchFamily="2" charset="-122"/>
              </a:rPr>
              <a:t>位</a:t>
            </a:r>
            <a:r>
              <a:rPr lang="en-US" altLang="zh-CN" sz="2200" b="1">
                <a:latin typeface="Times New Roman" panose="02020603050405020304" pitchFamily="18" charset="0"/>
                <a:ea typeface="华文新魏" panose="02010800040101010101" pitchFamily="2" charset="-122"/>
              </a:rPr>
              <a:t>: PCSource/PCWr/PCWrCond)</a:t>
            </a:r>
            <a:r>
              <a:rPr lang="zh-CN" altLang="en-US" sz="2200" b="1">
                <a:solidFill>
                  <a:srgbClr val="FF0000"/>
                </a:solidFill>
                <a:latin typeface="Times New Roman" panose="02020603050405020304" pitchFamily="18" charset="0"/>
                <a:ea typeface="华文新魏" panose="02010800040101010101" pitchFamily="2" charset="-122"/>
              </a:rPr>
              <a:t> </a:t>
            </a:r>
            <a:endParaRPr lang="zh-CN" altLang="en-US" sz="2200" b="1">
              <a:solidFill>
                <a:srgbClr val="FF0000"/>
              </a:solidFill>
              <a:latin typeface="Times New Roman" panose="02020603050405020304" pitchFamily="18" charset="0"/>
              <a:ea typeface="华文新魏" panose="02010800040101010101" pitchFamily="2" charset="-122"/>
            </a:endParaRPr>
          </a:p>
        </p:txBody>
      </p:sp>
      <p:sp>
        <p:nvSpPr>
          <p:cNvPr id="63494" name="TextBox 5"/>
          <p:cNvSpPr txBox="1">
            <a:spLocks noChangeArrowheads="1"/>
          </p:cNvSpPr>
          <p:nvPr/>
        </p:nvSpPr>
        <p:spPr bwMode="auto">
          <a:xfrm>
            <a:off x="1116013" y="333375"/>
            <a:ext cx="70262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华文新魏" panose="02010800040101010101" pitchFamily="2" charset="-122"/>
                <a:ea typeface="华文新魏" panose="02010800040101010101" pitchFamily="2" charset="-122"/>
              </a:rPr>
              <a:t>MIPS</a:t>
            </a:r>
            <a:r>
              <a:rPr lang="zh-CN" altLang="en-US" sz="2400" b="1" dirty="0">
                <a:latin typeface="华文新魏" panose="02010800040101010101" pitchFamily="2" charset="-122"/>
                <a:ea typeface="华文新魏" panose="02010800040101010101" pitchFamily="2" charset="-122"/>
              </a:rPr>
              <a:t>控制器数据通路控制信号的字段直接编码设计</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36"/>
          <p:cNvSpPr>
            <a:spLocks noGrp="1" noChangeArrowheads="1"/>
          </p:cNvSpPr>
          <p:nvPr>
            <p:ph type="title"/>
          </p:nvPr>
        </p:nvSpPr>
        <p:spPr>
          <a:xfrm>
            <a:off x="790575" y="115888"/>
            <a:ext cx="6734175" cy="407987"/>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例：单周期数据通路对应的微操作码</a:t>
            </a:r>
            <a:endParaRPr lang="zh-CN" altLang="en-US" sz="2400">
              <a:solidFill>
                <a:srgbClr val="A50021"/>
              </a:solidFill>
              <a:ea typeface="微软雅黑" panose="020B0503020204020204" pitchFamily="34" charset="-122"/>
            </a:endParaRPr>
          </a:p>
        </p:txBody>
      </p:sp>
      <p:sp>
        <p:nvSpPr>
          <p:cNvPr id="64515" name="Text Box 237"/>
          <p:cNvSpPr txBox="1">
            <a:spLocks noChangeArrowheads="1"/>
          </p:cNvSpPr>
          <p:nvPr/>
        </p:nvSpPr>
        <p:spPr bwMode="auto">
          <a:xfrm>
            <a:off x="663575" y="5168900"/>
            <a:ext cx="55006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solidFill>
                  <a:srgbClr val="FF0000"/>
                </a:solidFill>
                <a:latin typeface="Times New Roman" panose="02020603050405020304" pitchFamily="18" charset="0"/>
                <a:ea typeface="华文新魏" panose="02010800040101010101" pitchFamily="2" charset="-122"/>
              </a:rPr>
              <a:t>采用不译法，则微操作码格式为：</a:t>
            </a:r>
            <a:endParaRPr lang="zh-CN" altLang="en-US" sz="2400" b="1">
              <a:solidFill>
                <a:srgbClr val="FF0000"/>
              </a:solidFill>
              <a:latin typeface="Times New Roman" panose="02020603050405020304" pitchFamily="18" charset="0"/>
              <a:ea typeface="华文新魏" panose="02010800040101010101" pitchFamily="2" charset="-122"/>
            </a:endParaRPr>
          </a:p>
        </p:txBody>
      </p:sp>
      <p:grpSp>
        <p:nvGrpSpPr>
          <p:cNvPr id="64516" name="组合 405"/>
          <p:cNvGrpSpPr/>
          <p:nvPr/>
        </p:nvGrpSpPr>
        <p:grpSpPr bwMode="auto">
          <a:xfrm>
            <a:off x="801688" y="5626100"/>
            <a:ext cx="7791450" cy="481013"/>
            <a:chOff x="915988" y="5591175"/>
            <a:chExt cx="7040562" cy="481013"/>
          </a:xfrm>
        </p:grpSpPr>
        <p:sp>
          <p:nvSpPr>
            <p:cNvPr id="33975" name="Rectangle 238"/>
            <p:cNvSpPr>
              <a:spLocks noChangeArrowheads="1"/>
            </p:cNvSpPr>
            <p:nvPr/>
          </p:nvSpPr>
          <p:spPr bwMode="auto">
            <a:xfrm>
              <a:off x="915988" y="5607050"/>
              <a:ext cx="7040562" cy="449263"/>
            </a:xfrm>
            <a:prstGeom prst="rect">
              <a:avLst/>
            </a:prstGeom>
            <a:noFill/>
            <a:ln w="50800">
              <a:solidFill>
                <a:schemeClr val="tx1"/>
              </a:solidFill>
              <a:miter lim="800000"/>
            </a:ln>
          </p:spPr>
          <p:txBody>
            <a:bodyPr wrap="none" anchor="ctr"/>
            <a:lstStyle/>
            <a:p>
              <a:pPr eaLnBrk="1" hangingPunct="1">
                <a:defRPr/>
              </a:pPr>
              <a:endParaRPr lang="zh-CN" altLang="en-US" b="1">
                <a:solidFill>
                  <a:srgbClr val="0000FF"/>
                </a:solidFill>
                <a:latin typeface="+mn-lt"/>
                <a:ea typeface="+mn-ea"/>
              </a:endParaRPr>
            </a:p>
          </p:txBody>
        </p:sp>
        <p:sp>
          <p:nvSpPr>
            <p:cNvPr id="33976" name="Line 239"/>
            <p:cNvSpPr>
              <a:spLocks noChangeShapeType="1"/>
            </p:cNvSpPr>
            <p:nvPr/>
          </p:nvSpPr>
          <p:spPr bwMode="auto">
            <a:xfrm>
              <a:off x="1759478" y="5591175"/>
              <a:ext cx="0" cy="449263"/>
            </a:xfrm>
            <a:prstGeom prst="line">
              <a:avLst/>
            </a:prstGeom>
            <a:noFill/>
            <a:ln w="50800">
              <a:solidFill>
                <a:schemeClr val="tx1"/>
              </a:solidFill>
              <a:round/>
            </a:ln>
          </p:spPr>
          <p:txBody>
            <a:bodyPr/>
            <a:lstStyle/>
            <a:p>
              <a:pPr eaLnBrk="1" hangingPunct="1">
                <a:defRPr/>
              </a:pPr>
              <a:endParaRPr lang="zh-CN" altLang="en-US" b="1">
                <a:solidFill>
                  <a:srgbClr val="0000FF"/>
                </a:solidFill>
                <a:latin typeface="+mn-lt"/>
                <a:ea typeface="+mn-ea"/>
              </a:endParaRPr>
            </a:p>
          </p:txBody>
        </p:sp>
        <p:sp>
          <p:nvSpPr>
            <p:cNvPr id="33977" name="Line 240"/>
            <p:cNvSpPr>
              <a:spLocks noChangeShapeType="1"/>
            </p:cNvSpPr>
            <p:nvPr/>
          </p:nvSpPr>
          <p:spPr bwMode="auto">
            <a:xfrm>
              <a:off x="4212486" y="5591175"/>
              <a:ext cx="0" cy="449263"/>
            </a:xfrm>
            <a:prstGeom prst="line">
              <a:avLst/>
            </a:prstGeom>
            <a:noFill/>
            <a:ln w="50800">
              <a:solidFill>
                <a:schemeClr val="tx1"/>
              </a:solidFill>
              <a:round/>
            </a:ln>
          </p:spPr>
          <p:txBody>
            <a:bodyPr/>
            <a:lstStyle/>
            <a:p>
              <a:pPr eaLnBrk="1" hangingPunct="1">
                <a:defRPr/>
              </a:pPr>
              <a:endParaRPr lang="zh-CN" altLang="en-US" b="1">
                <a:solidFill>
                  <a:srgbClr val="0000FF"/>
                </a:solidFill>
                <a:latin typeface="+mn-lt"/>
                <a:ea typeface="+mn-ea"/>
              </a:endParaRPr>
            </a:p>
          </p:txBody>
        </p:sp>
        <p:sp>
          <p:nvSpPr>
            <p:cNvPr id="33979" name="Line 242"/>
            <p:cNvSpPr>
              <a:spLocks noChangeShapeType="1"/>
            </p:cNvSpPr>
            <p:nvPr/>
          </p:nvSpPr>
          <p:spPr bwMode="auto">
            <a:xfrm>
              <a:off x="5116225" y="5600700"/>
              <a:ext cx="0" cy="449263"/>
            </a:xfrm>
            <a:prstGeom prst="line">
              <a:avLst/>
            </a:prstGeom>
            <a:noFill/>
            <a:ln w="50800">
              <a:solidFill>
                <a:schemeClr val="tx1"/>
              </a:solidFill>
              <a:round/>
            </a:ln>
          </p:spPr>
          <p:txBody>
            <a:bodyPr/>
            <a:lstStyle/>
            <a:p>
              <a:pPr eaLnBrk="1" hangingPunct="1">
                <a:defRPr/>
              </a:pPr>
              <a:endParaRPr lang="zh-CN" altLang="en-US" b="1">
                <a:solidFill>
                  <a:srgbClr val="0000FF"/>
                </a:solidFill>
                <a:latin typeface="+mn-lt"/>
                <a:ea typeface="+mn-ea"/>
              </a:endParaRPr>
            </a:p>
          </p:txBody>
        </p:sp>
        <p:sp>
          <p:nvSpPr>
            <p:cNvPr id="33980" name="Rectangle 243"/>
            <p:cNvSpPr>
              <a:spLocks noChangeArrowheads="1"/>
            </p:cNvSpPr>
            <p:nvPr/>
          </p:nvSpPr>
          <p:spPr bwMode="auto">
            <a:xfrm>
              <a:off x="950416" y="5676900"/>
              <a:ext cx="873615" cy="366713"/>
            </a:xfrm>
            <a:prstGeom prst="rect">
              <a:avLst/>
            </a:prstGeom>
            <a:noFill/>
            <a:ln w="12700">
              <a:noFill/>
              <a:miter lim="800000"/>
            </a:ln>
          </p:spPr>
          <p:txBody>
            <a:bodyPr lIns="90488" tIns="44450" rIns="90488" bIns="44450">
              <a:spAutoFit/>
            </a:bodyPr>
            <a:lstStyle/>
            <a:p>
              <a:pPr>
                <a:defRPr/>
              </a:pPr>
              <a:r>
                <a:rPr lang="en-US" altLang="zh-CN" b="1" u="sng" dirty="0" err="1">
                  <a:solidFill>
                    <a:srgbClr val="0000FF"/>
                  </a:solidFill>
                  <a:latin typeface="+mn-lt"/>
                  <a:ea typeface="+mn-ea"/>
                </a:rPr>
                <a:t>RegWr</a:t>
              </a:r>
              <a:endParaRPr lang="en-US" altLang="zh-CN" b="1" u="sng" dirty="0">
                <a:solidFill>
                  <a:srgbClr val="0000FF"/>
                </a:solidFill>
                <a:latin typeface="+mn-lt"/>
                <a:ea typeface="+mn-ea"/>
              </a:endParaRPr>
            </a:p>
          </p:txBody>
        </p:sp>
        <p:sp>
          <p:nvSpPr>
            <p:cNvPr id="33982" name="Line 245"/>
            <p:cNvSpPr>
              <a:spLocks noChangeShapeType="1"/>
            </p:cNvSpPr>
            <p:nvPr/>
          </p:nvSpPr>
          <p:spPr bwMode="auto">
            <a:xfrm>
              <a:off x="3115087" y="5867400"/>
              <a:ext cx="580976" cy="0"/>
            </a:xfrm>
            <a:prstGeom prst="line">
              <a:avLst/>
            </a:prstGeom>
            <a:noFill/>
            <a:ln w="50800">
              <a:solidFill>
                <a:schemeClr val="accent2"/>
              </a:solidFill>
              <a:prstDash val="sysDot"/>
              <a:round/>
            </a:ln>
          </p:spPr>
          <p:txBody>
            <a:bodyPr/>
            <a:lstStyle/>
            <a:p>
              <a:pPr eaLnBrk="1" hangingPunct="1">
                <a:defRPr/>
              </a:pPr>
              <a:endParaRPr lang="zh-CN" altLang="en-US" b="1">
                <a:solidFill>
                  <a:srgbClr val="0000FF"/>
                </a:solidFill>
                <a:latin typeface="+mn-lt"/>
                <a:ea typeface="+mn-ea"/>
              </a:endParaRPr>
            </a:p>
          </p:txBody>
        </p:sp>
        <p:sp>
          <p:nvSpPr>
            <p:cNvPr id="33983" name="Rectangle 246"/>
            <p:cNvSpPr>
              <a:spLocks noChangeArrowheads="1"/>
            </p:cNvSpPr>
            <p:nvPr/>
          </p:nvSpPr>
          <p:spPr bwMode="auto">
            <a:xfrm>
              <a:off x="4212486" y="5659438"/>
              <a:ext cx="903740" cy="366712"/>
            </a:xfrm>
            <a:prstGeom prst="rect">
              <a:avLst/>
            </a:prstGeom>
            <a:noFill/>
            <a:ln w="12700">
              <a:noFill/>
              <a:miter lim="800000"/>
            </a:ln>
          </p:spPr>
          <p:txBody>
            <a:bodyPr wrap="none" lIns="90488" tIns="44450" rIns="90488" bIns="44450">
              <a:spAutoFit/>
            </a:bodyPr>
            <a:lstStyle/>
            <a:p>
              <a:pPr>
                <a:defRPr/>
              </a:pPr>
              <a:r>
                <a:rPr lang="en-US" altLang="zh-CN" b="1" u="sng" dirty="0" err="1">
                  <a:solidFill>
                    <a:srgbClr val="0000FF"/>
                  </a:solidFill>
                  <a:latin typeface="+mn-lt"/>
                  <a:ea typeface="+mn-ea"/>
                </a:rPr>
                <a:t>ALUSrc</a:t>
              </a:r>
              <a:endParaRPr lang="en-US" altLang="zh-CN" b="1" u="sng" dirty="0">
                <a:solidFill>
                  <a:srgbClr val="0000FF"/>
                </a:solidFill>
                <a:latin typeface="+mn-lt"/>
                <a:ea typeface="+mn-ea"/>
              </a:endParaRPr>
            </a:p>
          </p:txBody>
        </p:sp>
        <p:sp>
          <p:nvSpPr>
            <p:cNvPr id="33984" name="Line 247"/>
            <p:cNvSpPr>
              <a:spLocks noChangeShapeType="1"/>
            </p:cNvSpPr>
            <p:nvPr/>
          </p:nvSpPr>
          <p:spPr bwMode="auto">
            <a:xfrm>
              <a:off x="5955412" y="5607050"/>
              <a:ext cx="0" cy="449263"/>
            </a:xfrm>
            <a:prstGeom prst="line">
              <a:avLst/>
            </a:prstGeom>
            <a:noFill/>
            <a:ln w="50800">
              <a:solidFill>
                <a:schemeClr val="tx1"/>
              </a:solidFill>
              <a:round/>
            </a:ln>
          </p:spPr>
          <p:txBody>
            <a:bodyPr/>
            <a:lstStyle/>
            <a:p>
              <a:pPr eaLnBrk="1" hangingPunct="1">
                <a:defRPr/>
              </a:pPr>
              <a:endParaRPr lang="zh-CN" altLang="en-US" b="1">
                <a:solidFill>
                  <a:srgbClr val="0000FF"/>
                </a:solidFill>
                <a:latin typeface="+mn-lt"/>
                <a:ea typeface="+mn-ea"/>
              </a:endParaRPr>
            </a:p>
          </p:txBody>
        </p:sp>
        <p:sp>
          <p:nvSpPr>
            <p:cNvPr id="33985" name="Rectangle 248"/>
            <p:cNvSpPr>
              <a:spLocks noChangeArrowheads="1"/>
            </p:cNvSpPr>
            <p:nvPr/>
          </p:nvSpPr>
          <p:spPr bwMode="auto">
            <a:xfrm>
              <a:off x="5094707" y="5653088"/>
              <a:ext cx="860704" cy="366712"/>
            </a:xfrm>
            <a:prstGeom prst="rect">
              <a:avLst/>
            </a:prstGeom>
            <a:noFill/>
            <a:ln w="12700">
              <a:noFill/>
              <a:miter lim="800000"/>
            </a:ln>
          </p:spPr>
          <p:txBody>
            <a:bodyPr wrap="none" lIns="90488" tIns="44450" rIns="90488" bIns="44450">
              <a:spAutoFit/>
            </a:bodyPr>
            <a:lstStyle/>
            <a:p>
              <a:pPr>
                <a:defRPr/>
              </a:pPr>
              <a:r>
                <a:rPr lang="en-US" altLang="zh-CN" b="1" u="sng" dirty="0" err="1">
                  <a:solidFill>
                    <a:srgbClr val="0000FF"/>
                  </a:solidFill>
                  <a:latin typeface="+mn-lt"/>
                  <a:ea typeface="+mn-ea"/>
                </a:rPr>
                <a:t>ALUctr</a:t>
              </a:r>
              <a:endParaRPr lang="en-US" altLang="zh-CN" b="1" u="sng" dirty="0">
                <a:solidFill>
                  <a:srgbClr val="0000FF"/>
                </a:solidFill>
                <a:latin typeface="+mn-lt"/>
                <a:ea typeface="+mn-ea"/>
              </a:endParaRPr>
            </a:p>
          </p:txBody>
        </p:sp>
        <p:sp>
          <p:nvSpPr>
            <p:cNvPr id="33986" name="Line 249"/>
            <p:cNvSpPr>
              <a:spLocks noChangeShapeType="1"/>
            </p:cNvSpPr>
            <p:nvPr/>
          </p:nvSpPr>
          <p:spPr bwMode="auto">
            <a:xfrm>
              <a:off x="2663218" y="5622925"/>
              <a:ext cx="0" cy="449263"/>
            </a:xfrm>
            <a:prstGeom prst="line">
              <a:avLst/>
            </a:prstGeom>
            <a:noFill/>
            <a:ln w="50800">
              <a:solidFill>
                <a:schemeClr val="tx1"/>
              </a:solidFill>
              <a:round/>
            </a:ln>
          </p:spPr>
          <p:txBody>
            <a:bodyPr/>
            <a:lstStyle/>
            <a:p>
              <a:pPr eaLnBrk="1" hangingPunct="1">
                <a:defRPr/>
              </a:pPr>
              <a:endParaRPr lang="zh-CN" altLang="en-US" b="1">
                <a:solidFill>
                  <a:srgbClr val="0000FF"/>
                </a:solidFill>
                <a:latin typeface="+mn-lt"/>
                <a:ea typeface="+mn-ea"/>
              </a:endParaRPr>
            </a:p>
          </p:txBody>
        </p:sp>
        <p:sp>
          <p:nvSpPr>
            <p:cNvPr id="33987" name="Line 250"/>
            <p:cNvSpPr>
              <a:spLocks noChangeShapeType="1"/>
            </p:cNvSpPr>
            <p:nvPr/>
          </p:nvSpPr>
          <p:spPr bwMode="auto">
            <a:xfrm flipV="1">
              <a:off x="6542126" y="5862638"/>
              <a:ext cx="566630" cy="1587"/>
            </a:xfrm>
            <a:prstGeom prst="line">
              <a:avLst/>
            </a:prstGeom>
            <a:noFill/>
            <a:ln w="50800">
              <a:solidFill>
                <a:schemeClr val="accent2"/>
              </a:solidFill>
              <a:prstDash val="sysDot"/>
              <a:round/>
            </a:ln>
          </p:spPr>
          <p:txBody>
            <a:bodyPr/>
            <a:lstStyle/>
            <a:p>
              <a:pPr eaLnBrk="1" hangingPunct="1">
                <a:defRPr/>
              </a:pPr>
              <a:endParaRPr lang="zh-CN" altLang="en-US" b="1">
                <a:solidFill>
                  <a:srgbClr val="0000FF"/>
                </a:solidFill>
                <a:latin typeface="+mn-lt"/>
                <a:ea typeface="+mn-ea"/>
              </a:endParaRPr>
            </a:p>
          </p:txBody>
        </p:sp>
        <p:sp>
          <p:nvSpPr>
            <p:cNvPr id="33988" name="Rectangle 251"/>
            <p:cNvSpPr>
              <a:spLocks noChangeArrowheads="1"/>
            </p:cNvSpPr>
            <p:nvPr/>
          </p:nvSpPr>
          <p:spPr bwMode="auto">
            <a:xfrm>
              <a:off x="1746567" y="5676900"/>
              <a:ext cx="1025673" cy="366713"/>
            </a:xfrm>
            <a:prstGeom prst="rect">
              <a:avLst/>
            </a:prstGeom>
            <a:noFill/>
            <a:ln w="12700">
              <a:noFill/>
              <a:miter lim="800000"/>
            </a:ln>
          </p:spPr>
          <p:txBody>
            <a:bodyPr wrap="none" lIns="90488" tIns="44450" rIns="90488" bIns="44450">
              <a:spAutoFit/>
            </a:bodyPr>
            <a:lstStyle/>
            <a:p>
              <a:pPr>
                <a:defRPr/>
              </a:pPr>
              <a:r>
                <a:rPr lang="en-US" altLang="zh-CN" b="1" u="sng" dirty="0" err="1">
                  <a:solidFill>
                    <a:srgbClr val="0000FF"/>
                  </a:solidFill>
                  <a:latin typeface="+mn-lt"/>
                  <a:ea typeface="+mn-ea"/>
                </a:rPr>
                <a:t>MemWr</a:t>
              </a:r>
              <a:endParaRPr lang="en-US" altLang="zh-CN" b="1" u="sng" dirty="0">
                <a:solidFill>
                  <a:srgbClr val="0000FF"/>
                </a:solidFill>
                <a:latin typeface="+mn-lt"/>
                <a:ea typeface="+mn-ea"/>
              </a:endParaRPr>
            </a:p>
          </p:txBody>
        </p:sp>
      </p:grpSp>
      <p:sp>
        <p:nvSpPr>
          <p:cNvPr id="1039612" name="Text Box 252"/>
          <p:cNvSpPr txBox="1">
            <a:spLocks noChangeArrowheads="1"/>
          </p:cNvSpPr>
          <p:nvPr/>
        </p:nvSpPr>
        <p:spPr bwMode="auto">
          <a:xfrm>
            <a:off x="663575" y="6207125"/>
            <a:ext cx="828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Times New Roman" panose="02020603050405020304" pitchFamily="18" charset="0"/>
                <a:ea typeface="华文新魏" panose="02010800040101010101" pitchFamily="2" charset="-122"/>
              </a:rPr>
              <a:t>控制字</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即：微指令</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的长度等于控制信号</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微命令</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的总位数</a:t>
            </a:r>
            <a:endParaRPr lang="zh-CN" altLang="en-US" sz="2400" b="1">
              <a:latin typeface="Times New Roman" panose="02020603050405020304" pitchFamily="18" charset="0"/>
              <a:ea typeface="华文新魏" panose="02010800040101010101" pitchFamily="2" charset="-122"/>
            </a:endParaRPr>
          </a:p>
        </p:txBody>
      </p:sp>
      <p:grpSp>
        <p:nvGrpSpPr>
          <p:cNvPr id="64518" name="组合 404"/>
          <p:cNvGrpSpPr/>
          <p:nvPr/>
        </p:nvGrpSpPr>
        <p:grpSpPr bwMode="auto">
          <a:xfrm>
            <a:off x="468313" y="552450"/>
            <a:ext cx="8181975" cy="4687888"/>
            <a:chOff x="590529" y="384187"/>
            <a:chExt cx="8181996" cy="4687887"/>
          </a:xfrm>
        </p:grpSpPr>
        <p:grpSp>
          <p:nvGrpSpPr>
            <p:cNvPr id="64519" name="Group 3"/>
            <p:cNvGrpSpPr/>
            <p:nvPr/>
          </p:nvGrpSpPr>
          <p:grpSpPr bwMode="auto">
            <a:xfrm>
              <a:off x="5029200" y="2193937"/>
              <a:ext cx="457200" cy="1136650"/>
              <a:chOff x="3168" y="2302"/>
              <a:chExt cx="288" cy="716"/>
            </a:xfrm>
          </p:grpSpPr>
          <p:sp>
            <p:nvSpPr>
              <p:cNvPr id="64662" name="Line 4"/>
              <p:cNvSpPr>
                <a:spLocks noChangeShapeType="1"/>
              </p:cNvSpPr>
              <p:nvPr/>
            </p:nvSpPr>
            <p:spPr bwMode="auto">
              <a:xfrm>
                <a:off x="3168" y="2302"/>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3" name="Line 5"/>
              <p:cNvSpPr>
                <a:spLocks noChangeShapeType="1"/>
              </p:cNvSpPr>
              <p:nvPr/>
            </p:nvSpPr>
            <p:spPr bwMode="auto">
              <a:xfrm>
                <a:off x="3176" y="2302"/>
                <a:ext cx="27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4" name="Line 6"/>
              <p:cNvSpPr>
                <a:spLocks noChangeShapeType="1"/>
              </p:cNvSpPr>
              <p:nvPr/>
            </p:nvSpPr>
            <p:spPr bwMode="auto">
              <a:xfrm>
                <a:off x="3176" y="2481"/>
                <a:ext cx="128"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5" name="Line 7"/>
              <p:cNvSpPr>
                <a:spLocks noChangeShapeType="1"/>
              </p:cNvSpPr>
              <p:nvPr/>
            </p:nvSpPr>
            <p:spPr bwMode="auto">
              <a:xfrm>
                <a:off x="3312" y="2571"/>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6" name="Line 8"/>
              <p:cNvSpPr>
                <a:spLocks noChangeShapeType="1"/>
              </p:cNvSpPr>
              <p:nvPr/>
            </p:nvSpPr>
            <p:spPr bwMode="auto">
              <a:xfrm>
                <a:off x="3456" y="2481"/>
                <a:ext cx="0" cy="34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7" name="Line 9"/>
              <p:cNvSpPr>
                <a:spLocks noChangeShapeType="1"/>
              </p:cNvSpPr>
              <p:nvPr/>
            </p:nvSpPr>
            <p:spPr bwMode="auto">
              <a:xfrm flipV="1">
                <a:off x="3176" y="2734"/>
                <a:ext cx="128"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8" name="Line 10"/>
              <p:cNvSpPr>
                <a:spLocks noChangeShapeType="1"/>
              </p:cNvSpPr>
              <p:nvPr/>
            </p:nvSpPr>
            <p:spPr bwMode="auto">
              <a:xfrm>
                <a:off x="3168" y="2839"/>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9" name="Line 11"/>
              <p:cNvSpPr>
                <a:spLocks noChangeShapeType="1"/>
              </p:cNvSpPr>
              <p:nvPr/>
            </p:nvSpPr>
            <p:spPr bwMode="auto">
              <a:xfrm flipV="1">
                <a:off x="3176" y="2823"/>
                <a:ext cx="272" cy="1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20" name="Line 12"/>
            <p:cNvSpPr>
              <a:spLocks noChangeShapeType="1"/>
            </p:cNvSpPr>
            <p:nvPr/>
          </p:nvSpPr>
          <p:spPr bwMode="auto">
            <a:xfrm flipH="1">
              <a:off x="5473700" y="2749562"/>
              <a:ext cx="23114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1" name="Line 13"/>
            <p:cNvSpPr>
              <a:spLocks noChangeShapeType="1"/>
            </p:cNvSpPr>
            <p:nvPr/>
          </p:nvSpPr>
          <p:spPr bwMode="auto">
            <a:xfrm flipH="1">
              <a:off x="5861050" y="2686062"/>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2" name="Rectangle 14"/>
            <p:cNvSpPr>
              <a:spLocks noChangeArrowheads="1"/>
            </p:cNvSpPr>
            <p:nvPr/>
          </p:nvSpPr>
          <p:spPr bwMode="auto">
            <a:xfrm>
              <a:off x="5867400" y="2692412"/>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endParaRPr lang="zh-CN" altLang="en-US" sz="2000" b="1">
                <a:latin typeface="Times New Roman" panose="02020603050405020304" pitchFamily="18" charset="0"/>
              </a:endParaRPr>
            </a:p>
          </p:txBody>
        </p:sp>
        <p:sp>
          <p:nvSpPr>
            <p:cNvPr id="64523" name="Line 15"/>
            <p:cNvSpPr>
              <a:spLocks noChangeShapeType="1"/>
            </p:cNvSpPr>
            <p:nvPr/>
          </p:nvSpPr>
          <p:spPr bwMode="auto">
            <a:xfrm>
              <a:off x="5257800" y="1828812"/>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4" name="Rectangle 16"/>
            <p:cNvSpPr>
              <a:spLocks noChangeArrowheads="1"/>
            </p:cNvSpPr>
            <p:nvPr/>
          </p:nvSpPr>
          <p:spPr bwMode="auto">
            <a:xfrm>
              <a:off x="4500562" y="1428736"/>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ALUctr</a:t>
              </a:r>
              <a:endParaRPr lang="en-US" altLang="zh-CN" sz="2000" b="1" u="sng">
                <a:solidFill>
                  <a:srgbClr val="CC3300"/>
                </a:solidFill>
                <a:latin typeface="Times New Roman" panose="02020603050405020304" pitchFamily="18" charset="0"/>
              </a:endParaRPr>
            </a:p>
          </p:txBody>
        </p:sp>
        <p:sp>
          <p:nvSpPr>
            <p:cNvPr id="64525" name="Rectangle 17"/>
            <p:cNvSpPr>
              <a:spLocks noChangeArrowheads="1"/>
            </p:cNvSpPr>
            <p:nvPr/>
          </p:nvSpPr>
          <p:spPr bwMode="auto">
            <a:xfrm>
              <a:off x="1042988" y="2835287"/>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latin typeface="Times New Roman" panose="02020603050405020304" pitchFamily="18" charset="0"/>
                </a:rPr>
                <a:t>Clk</a:t>
              </a:r>
              <a:endParaRPr lang="en-US" altLang="zh-CN" sz="2000" b="1">
                <a:solidFill>
                  <a:srgbClr val="0000FF"/>
                </a:solidFill>
                <a:latin typeface="Times New Roman" panose="02020603050405020304" pitchFamily="18" charset="0"/>
              </a:endParaRPr>
            </a:p>
          </p:txBody>
        </p:sp>
        <p:sp>
          <p:nvSpPr>
            <p:cNvPr id="64526" name="Rectangle 18"/>
            <p:cNvSpPr>
              <a:spLocks noChangeArrowheads="1"/>
            </p:cNvSpPr>
            <p:nvPr/>
          </p:nvSpPr>
          <p:spPr bwMode="auto">
            <a:xfrm>
              <a:off x="731838" y="2260612"/>
              <a:ext cx="823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busW</a:t>
              </a:r>
              <a:endParaRPr lang="en-US" altLang="zh-CN" sz="2000" b="1">
                <a:latin typeface="Times New Roman" panose="02020603050405020304" pitchFamily="18" charset="0"/>
              </a:endParaRPr>
            </a:p>
          </p:txBody>
        </p:sp>
        <p:sp>
          <p:nvSpPr>
            <p:cNvPr id="64527" name="Rectangle 19"/>
            <p:cNvSpPr>
              <a:spLocks noChangeArrowheads="1"/>
            </p:cNvSpPr>
            <p:nvPr/>
          </p:nvSpPr>
          <p:spPr bwMode="auto">
            <a:xfrm>
              <a:off x="1755775" y="2193937"/>
              <a:ext cx="1431925" cy="11303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28" name="Line 20"/>
            <p:cNvSpPr>
              <a:spLocks noChangeShapeType="1"/>
            </p:cNvSpPr>
            <p:nvPr/>
          </p:nvSpPr>
          <p:spPr bwMode="auto">
            <a:xfrm>
              <a:off x="1793875" y="3100400"/>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21"/>
            <p:cNvSpPr>
              <a:spLocks noChangeShapeType="1"/>
            </p:cNvSpPr>
            <p:nvPr/>
          </p:nvSpPr>
          <p:spPr bwMode="auto">
            <a:xfrm flipH="1">
              <a:off x="1768475" y="3189300"/>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Oval 22"/>
            <p:cNvSpPr>
              <a:spLocks noChangeArrowheads="1"/>
            </p:cNvSpPr>
            <p:nvPr/>
          </p:nvSpPr>
          <p:spPr bwMode="auto">
            <a:xfrm>
              <a:off x="1603375" y="3135325"/>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31" name="Rectangle 23"/>
            <p:cNvSpPr>
              <a:spLocks noChangeArrowheads="1"/>
            </p:cNvSpPr>
            <p:nvPr/>
          </p:nvSpPr>
          <p:spPr bwMode="auto">
            <a:xfrm>
              <a:off x="1116013" y="1611325"/>
              <a:ext cx="976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RegWr</a:t>
              </a:r>
              <a:endParaRPr lang="en-US" altLang="zh-CN" sz="2000" b="1" u="sng">
                <a:solidFill>
                  <a:srgbClr val="CC3300"/>
                </a:solidFill>
                <a:latin typeface="Times New Roman" panose="02020603050405020304" pitchFamily="18" charset="0"/>
              </a:endParaRPr>
            </a:p>
          </p:txBody>
        </p:sp>
        <p:sp>
          <p:nvSpPr>
            <p:cNvPr id="64532" name="Line 24"/>
            <p:cNvSpPr>
              <a:spLocks noChangeShapeType="1"/>
            </p:cNvSpPr>
            <p:nvPr/>
          </p:nvSpPr>
          <p:spPr bwMode="auto">
            <a:xfrm flipH="1">
              <a:off x="749300" y="2679712"/>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Line 25"/>
            <p:cNvSpPr>
              <a:spLocks noChangeShapeType="1"/>
            </p:cNvSpPr>
            <p:nvPr/>
          </p:nvSpPr>
          <p:spPr bwMode="auto">
            <a:xfrm flipH="1">
              <a:off x="1289050" y="2614625"/>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4" name="Rectangle 26"/>
            <p:cNvSpPr>
              <a:spLocks noChangeArrowheads="1"/>
            </p:cNvSpPr>
            <p:nvPr/>
          </p:nvSpPr>
          <p:spPr bwMode="auto">
            <a:xfrm>
              <a:off x="1282700" y="2619387"/>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endParaRPr lang="zh-CN" altLang="en-US" sz="2000" b="1">
                <a:latin typeface="Times New Roman" panose="02020603050405020304" pitchFamily="18" charset="0"/>
              </a:endParaRPr>
            </a:p>
          </p:txBody>
        </p:sp>
        <p:sp>
          <p:nvSpPr>
            <p:cNvPr id="64535" name="Line 27"/>
            <p:cNvSpPr>
              <a:spLocks noChangeShapeType="1"/>
            </p:cNvSpPr>
            <p:nvPr/>
          </p:nvSpPr>
          <p:spPr bwMode="auto">
            <a:xfrm>
              <a:off x="3213100" y="2324112"/>
              <a:ext cx="180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Line 28"/>
            <p:cNvSpPr>
              <a:spLocks noChangeShapeType="1"/>
            </p:cNvSpPr>
            <p:nvPr/>
          </p:nvSpPr>
          <p:spPr bwMode="auto">
            <a:xfrm flipH="1">
              <a:off x="4184650" y="2259025"/>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Rectangle 29"/>
            <p:cNvSpPr>
              <a:spLocks noChangeArrowheads="1"/>
            </p:cNvSpPr>
            <p:nvPr/>
          </p:nvSpPr>
          <p:spPr bwMode="auto">
            <a:xfrm>
              <a:off x="4140200" y="2332050"/>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endParaRPr lang="zh-CN" altLang="en-US" sz="2000" b="1">
                <a:latin typeface="Times New Roman" panose="02020603050405020304" pitchFamily="18" charset="0"/>
              </a:endParaRPr>
            </a:p>
          </p:txBody>
        </p:sp>
        <p:sp>
          <p:nvSpPr>
            <p:cNvPr id="64538" name="Rectangle 30"/>
            <p:cNvSpPr>
              <a:spLocks noChangeArrowheads="1"/>
            </p:cNvSpPr>
            <p:nvPr/>
          </p:nvSpPr>
          <p:spPr bwMode="auto">
            <a:xfrm>
              <a:off x="3276600" y="1971687"/>
              <a:ext cx="754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busA</a:t>
              </a:r>
              <a:endParaRPr lang="en-US" altLang="zh-CN" sz="2000" b="1">
                <a:latin typeface="Times New Roman" panose="02020603050405020304" pitchFamily="18" charset="0"/>
              </a:endParaRPr>
            </a:p>
          </p:txBody>
        </p:sp>
        <p:sp>
          <p:nvSpPr>
            <p:cNvPr id="64539" name="Line 31"/>
            <p:cNvSpPr>
              <a:spLocks noChangeShapeType="1"/>
            </p:cNvSpPr>
            <p:nvPr/>
          </p:nvSpPr>
          <p:spPr bwMode="auto">
            <a:xfrm flipV="1">
              <a:off x="1905000" y="1955812"/>
              <a:ext cx="0" cy="2381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0" name="Line 32"/>
            <p:cNvSpPr>
              <a:spLocks noChangeShapeType="1"/>
            </p:cNvSpPr>
            <p:nvPr/>
          </p:nvSpPr>
          <p:spPr bwMode="auto">
            <a:xfrm>
              <a:off x="3213100" y="3024200"/>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1" name="Line 33"/>
            <p:cNvSpPr>
              <a:spLocks noChangeShapeType="1"/>
            </p:cNvSpPr>
            <p:nvPr/>
          </p:nvSpPr>
          <p:spPr bwMode="auto">
            <a:xfrm flipV="1">
              <a:off x="3663950" y="2876562"/>
              <a:ext cx="139700" cy="241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2" name="Rectangle 34"/>
            <p:cNvSpPr>
              <a:spLocks noChangeArrowheads="1"/>
            </p:cNvSpPr>
            <p:nvPr/>
          </p:nvSpPr>
          <p:spPr bwMode="auto">
            <a:xfrm>
              <a:off x="3370263" y="3021025"/>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endParaRPr lang="zh-CN" altLang="en-US" sz="2000" b="1">
                <a:latin typeface="Times New Roman" panose="02020603050405020304" pitchFamily="18" charset="0"/>
              </a:endParaRPr>
            </a:p>
          </p:txBody>
        </p:sp>
        <p:sp>
          <p:nvSpPr>
            <p:cNvPr id="64543" name="Rectangle 35"/>
            <p:cNvSpPr>
              <a:spLocks noChangeArrowheads="1"/>
            </p:cNvSpPr>
            <p:nvPr/>
          </p:nvSpPr>
          <p:spPr bwMode="auto">
            <a:xfrm>
              <a:off x="3263900" y="2657487"/>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busB</a:t>
              </a:r>
              <a:endParaRPr lang="en-US" altLang="zh-CN" sz="2000" b="1">
                <a:latin typeface="Times New Roman" panose="02020603050405020304" pitchFamily="18" charset="0"/>
              </a:endParaRPr>
            </a:p>
          </p:txBody>
        </p:sp>
        <p:sp>
          <p:nvSpPr>
            <p:cNvPr id="64544" name="Line 36"/>
            <p:cNvSpPr>
              <a:spLocks noChangeShapeType="1"/>
            </p:cNvSpPr>
            <p:nvPr/>
          </p:nvSpPr>
          <p:spPr bwMode="auto">
            <a:xfrm flipH="1">
              <a:off x="1130300" y="3176600"/>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5" name="Line 37"/>
            <p:cNvSpPr>
              <a:spLocks noChangeShapeType="1"/>
            </p:cNvSpPr>
            <p:nvPr/>
          </p:nvSpPr>
          <p:spPr bwMode="auto">
            <a:xfrm>
              <a:off x="3048000" y="1768487"/>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6" name="Line 38"/>
            <p:cNvSpPr>
              <a:spLocks noChangeShapeType="1"/>
            </p:cNvSpPr>
            <p:nvPr/>
          </p:nvSpPr>
          <p:spPr bwMode="auto">
            <a:xfrm flipV="1">
              <a:off x="2978150" y="1890725"/>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7" name="Rectangle 39"/>
            <p:cNvSpPr>
              <a:spLocks noChangeArrowheads="1"/>
            </p:cNvSpPr>
            <p:nvPr/>
          </p:nvSpPr>
          <p:spPr bwMode="auto">
            <a:xfrm>
              <a:off x="2805113" y="1752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5</a:t>
              </a:r>
              <a:endParaRPr lang="zh-CN" altLang="en-US" sz="2000" b="1">
                <a:latin typeface="Times New Roman" panose="02020603050405020304" pitchFamily="18" charset="0"/>
              </a:endParaRPr>
            </a:p>
          </p:txBody>
        </p:sp>
        <p:sp>
          <p:nvSpPr>
            <p:cNvPr id="64548" name="Line 40"/>
            <p:cNvSpPr>
              <a:spLocks noChangeShapeType="1"/>
            </p:cNvSpPr>
            <p:nvPr/>
          </p:nvSpPr>
          <p:spPr bwMode="auto">
            <a:xfrm>
              <a:off x="2209800" y="1555762"/>
              <a:ext cx="0" cy="612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9" name="Line 41"/>
            <p:cNvSpPr>
              <a:spLocks noChangeShapeType="1"/>
            </p:cNvSpPr>
            <p:nvPr/>
          </p:nvSpPr>
          <p:spPr bwMode="auto">
            <a:xfrm flipV="1">
              <a:off x="2139950" y="1890725"/>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0" name="Rectangle 42"/>
            <p:cNvSpPr>
              <a:spLocks noChangeArrowheads="1"/>
            </p:cNvSpPr>
            <p:nvPr/>
          </p:nvSpPr>
          <p:spPr bwMode="auto">
            <a:xfrm>
              <a:off x="1966913" y="1752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5</a:t>
              </a:r>
              <a:endParaRPr lang="zh-CN" altLang="en-US" sz="2000" b="1">
                <a:latin typeface="Times New Roman" panose="02020603050405020304" pitchFamily="18" charset="0"/>
              </a:endParaRPr>
            </a:p>
          </p:txBody>
        </p:sp>
        <p:sp>
          <p:nvSpPr>
            <p:cNvPr id="64551" name="Line 43"/>
            <p:cNvSpPr>
              <a:spLocks noChangeShapeType="1"/>
            </p:cNvSpPr>
            <p:nvPr/>
          </p:nvSpPr>
          <p:spPr bwMode="auto">
            <a:xfrm>
              <a:off x="2590800" y="1768487"/>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2" name="Line 44"/>
            <p:cNvSpPr>
              <a:spLocks noChangeShapeType="1"/>
            </p:cNvSpPr>
            <p:nvPr/>
          </p:nvSpPr>
          <p:spPr bwMode="auto">
            <a:xfrm flipV="1">
              <a:off x="2520950" y="1890725"/>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3" name="Rectangle 45"/>
            <p:cNvSpPr>
              <a:spLocks noChangeArrowheads="1"/>
            </p:cNvSpPr>
            <p:nvPr/>
          </p:nvSpPr>
          <p:spPr bwMode="auto">
            <a:xfrm>
              <a:off x="2347913" y="1752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5</a:t>
              </a:r>
              <a:endParaRPr lang="zh-CN" altLang="en-US" sz="2000" b="1">
                <a:latin typeface="Times New Roman" panose="02020603050405020304" pitchFamily="18" charset="0"/>
              </a:endParaRPr>
            </a:p>
          </p:txBody>
        </p:sp>
        <p:sp>
          <p:nvSpPr>
            <p:cNvPr id="64554" name="Rectangle 46"/>
            <p:cNvSpPr>
              <a:spLocks noChangeArrowheads="1"/>
            </p:cNvSpPr>
            <p:nvPr/>
          </p:nvSpPr>
          <p:spPr bwMode="auto">
            <a:xfrm>
              <a:off x="1858963" y="2179650"/>
              <a:ext cx="554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Rw</a:t>
              </a:r>
              <a:endParaRPr lang="en-US" altLang="zh-CN" sz="2000" b="1">
                <a:latin typeface="Times New Roman" panose="02020603050405020304" pitchFamily="18" charset="0"/>
              </a:endParaRPr>
            </a:p>
          </p:txBody>
        </p:sp>
        <p:sp>
          <p:nvSpPr>
            <p:cNvPr id="64555" name="Rectangle 47"/>
            <p:cNvSpPr>
              <a:spLocks noChangeArrowheads="1"/>
            </p:cNvSpPr>
            <p:nvPr/>
          </p:nvSpPr>
          <p:spPr bwMode="auto">
            <a:xfrm>
              <a:off x="2316163" y="2179650"/>
              <a:ext cx="496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Ra</a:t>
              </a:r>
              <a:endParaRPr lang="en-US" altLang="zh-CN" sz="2000" b="1">
                <a:latin typeface="Times New Roman" panose="02020603050405020304" pitchFamily="18" charset="0"/>
              </a:endParaRPr>
            </a:p>
          </p:txBody>
        </p:sp>
        <p:sp>
          <p:nvSpPr>
            <p:cNvPr id="64556" name="Rectangle 48"/>
            <p:cNvSpPr>
              <a:spLocks noChangeArrowheads="1"/>
            </p:cNvSpPr>
            <p:nvPr/>
          </p:nvSpPr>
          <p:spPr bwMode="auto">
            <a:xfrm>
              <a:off x="2697163" y="2179650"/>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Rb</a:t>
              </a:r>
              <a:endParaRPr lang="en-US" altLang="zh-CN" sz="2000" b="1">
                <a:latin typeface="Times New Roman" panose="02020603050405020304" pitchFamily="18" charset="0"/>
              </a:endParaRPr>
            </a:p>
          </p:txBody>
        </p:sp>
        <p:sp>
          <p:nvSpPr>
            <p:cNvPr id="64557" name="Rectangle 49"/>
            <p:cNvSpPr>
              <a:spLocks noChangeArrowheads="1"/>
            </p:cNvSpPr>
            <p:nvPr/>
          </p:nvSpPr>
          <p:spPr bwMode="auto">
            <a:xfrm>
              <a:off x="1878013" y="2497150"/>
              <a:ext cx="11922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 32-</a:t>
              </a:r>
              <a:r>
                <a:rPr lang="en-US" altLang="zh-CN" sz="2000" b="1">
                  <a:latin typeface="Times New Roman" panose="02020603050405020304" pitchFamily="18" charset="0"/>
                </a:rPr>
                <a:t>bit</a:t>
              </a:r>
              <a:endParaRPr lang="en-US" altLang="zh-CN" sz="2000" b="1">
                <a:latin typeface="Times New Roman" panose="02020603050405020304" pitchFamily="18" charset="0"/>
              </a:endParaRPr>
            </a:p>
            <a:p>
              <a:r>
                <a:rPr lang="en-US" altLang="zh-CN" sz="2000" b="1">
                  <a:latin typeface="Times New Roman" panose="02020603050405020304" pitchFamily="18" charset="0"/>
                </a:rPr>
                <a:t>Registers</a:t>
              </a:r>
              <a:endParaRPr lang="en-US" altLang="zh-CN" sz="2000" b="1">
                <a:latin typeface="Times New Roman" panose="02020603050405020304" pitchFamily="18" charset="0"/>
              </a:endParaRPr>
            </a:p>
          </p:txBody>
        </p:sp>
        <p:sp>
          <p:nvSpPr>
            <p:cNvPr id="64558" name="Line 50"/>
            <p:cNvSpPr>
              <a:spLocks noChangeShapeType="1"/>
            </p:cNvSpPr>
            <p:nvPr/>
          </p:nvSpPr>
          <p:spPr bwMode="auto">
            <a:xfrm flipH="1">
              <a:off x="749300" y="4711712"/>
              <a:ext cx="779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Line 51"/>
            <p:cNvSpPr>
              <a:spLocks noChangeShapeType="1"/>
            </p:cNvSpPr>
            <p:nvPr/>
          </p:nvSpPr>
          <p:spPr bwMode="auto">
            <a:xfrm flipV="1">
              <a:off x="762000" y="2667012"/>
              <a:ext cx="0" cy="2057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0" name="Rectangle 52"/>
            <p:cNvSpPr>
              <a:spLocks noChangeArrowheads="1"/>
            </p:cNvSpPr>
            <p:nvPr/>
          </p:nvSpPr>
          <p:spPr bwMode="auto">
            <a:xfrm>
              <a:off x="2576513" y="1539887"/>
              <a:ext cx="468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Rs</a:t>
              </a:r>
              <a:endParaRPr lang="en-US" altLang="zh-CN" sz="2000" b="1">
                <a:latin typeface="Times New Roman" panose="02020603050405020304" pitchFamily="18" charset="0"/>
              </a:endParaRPr>
            </a:p>
          </p:txBody>
        </p:sp>
        <p:sp>
          <p:nvSpPr>
            <p:cNvPr id="64561" name="Rectangle 53"/>
            <p:cNvSpPr>
              <a:spLocks noChangeArrowheads="1"/>
            </p:cNvSpPr>
            <p:nvPr/>
          </p:nvSpPr>
          <p:spPr bwMode="auto">
            <a:xfrm>
              <a:off x="2268538" y="747725"/>
              <a:ext cx="45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Rt</a:t>
              </a:r>
              <a:endParaRPr lang="en-US" altLang="zh-CN" sz="2000" b="1">
                <a:latin typeface="Times New Roman" panose="02020603050405020304" pitchFamily="18" charset="0"/>
              </a:endParaRPr>
            </a:p>
          </p:txBody>
        </p:sp>
        <p:grpSp>
          <p:nvGrpSpPr>
            <p:cNvPr id="64562" name="Group 54"/>
            <p:cNvGrpSpPr/>
            <p:nvPr/>
          </p:nvGrpSpPr>
          <p:grpSpPr bwMode="auto">
            <a:xfrm>
              <a:off x="4191000" y="2743212"/>
              <a:ext cx="304800" cy="1227138"/>
              <a:chOff x="2640" y="2648"/>
              <a:chExt cx="192" cy="773"/>
            </a:xfrm>
          </p:grpSpPr>
          <p:sp>
            <p:nvSpPr>
              <p:cNvPr id="64658" name="Line 55"/>
              <p:cNvSpPr>
                <a:spLocks noChangeShapeType="1"/>
              </p:cNvSpPr>
              <p:nvPr/>
            </p:nvSpPr>
            <p:spPr bwMode="auto">
              <a:xfrm>
                <a:off x="2640" y="2648"/>
                <a:ext cx="0" cy="7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9" name="Line 56"/>
              <p:cNvSpPr>
                <a:spLocks noChangeShapeType="1"/>
              </p:cNvSpPr>
              <p:nvPr/>
            </p:nvSpPr>
            <p:spPr bwMode="auto">
              <a:xfrm>
                <a:off x="2648" y="2648"/>
                <a:ext cx="176" cy="8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0" name="Line 57"/>
              <p:cNvSpPr>
                <a:spLocks noChangeShapeType="1"/>
              </p:cNvSpPr>
              <p:nvPr/>
            </p:nvSpPr>
            <p:spPr bwMode="auto">
              <a:xfrm flipV="1">
                <a:off x="2648" y="3303"/>
                <a:ext cx="176" cy="1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61" name="Line 58"/>
              <p:cNvSpPr>
                <a:spLocks noChangeShapeType="1"/>
              </p:cNvSpPr>
              <p:nvPr/>
            </p:nvSpPr>
            <p:spPr bwMode="auto">
              <a:xfrm>
                <a:off x="2832" y="2750"/>
                <a:ext cx="0" cy="5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563" name="Group 59"/>
            <p:cNvGrpSpPr/>
            <p:nvPr/>
          </p:nvGrpSpPr>
          <p:grpSpPr bwMode="auto">
            <a:xfrm>
              <a:off x="1603375" y="1293825"/>
              <a:ext cx="1168400" cy="284162"/>
              <a:chOff x="928" y="1735"/>
              <a:chExt cx="736" cy="179"/>
            </a:xfrm>
          </p:grpSpPr>
          <p:sp>
            <p:nvSpPr>
              <p:cNvPr id="64654" name="Line 60"/>
              <p:cNvSpPr>
                <a:spLocks noChangeShapeType="1"/>
              </p:cNvSpPr>
              <p:nvPr/>
            </p:nvSpPr>
            <p:spPr bwMode="auto">
              <a:xfrm flipH="1">
                <a:off x="928" y="1735"/>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5" name="Line 61"/>
              <p:cNvSpPr>
                <a:spLocks noChangeShapeType="1"/>
              </p:cNvSpPr>
              <p:nvPr/>
            </p:nvSpPr>
            <p:spPr bwMode="auto">
              <a:xfrm flipH="1">
                <a:off x="1552" y="1743"/>
                <a:ext cx="11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6" name="Line 62"/>
              <p:cNvSpPr>
                <a:spLocks noChangeShapeType="1"/>
              </p:cNvSpPr>
              <p:nvPr/>
            </p:nvSpPr>
            <p:spPr bwMode="auto">
              <a:xfrm>
                <a:off x="944" y="1743"/>
                <a:ext cx="8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7" name="Line 63"/>
              <p:cNvSpPr>
                <a:spLocks noChangeShapeType="1"/>
              </p:cNvSpPr>
              <p:nvPr/>
            </p:nvSpPr>
            <p:spPr bwMode="auto">
              <a:xfrm flipH="1">
                <a:off x="1024" y="1914"/>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64" name="Rectangle 64"/>
            <p:cNvSpPr>
              <a:spLocks noChangeArrowheads="1"/>
            </p:cNvSpPr>
            <p:nvPr/>
          </p:nvSpPr>
          <p:spPr bwMode="auto">
            <a:xfrm>
              <a:off x="2973388" y="1539887"/>
              <a:ext cx="45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Rt</a:t>
              </a:r>
              <a:endParaRPr lang="en-US" altLang="zh-CN" sz="2000" b="1">
                <a:latin typeface="Times New Roman" panose="02020603050405020304" pitchFamily="18" charset="0"/>
              </a:endParaRPr>
            </a:p>
          </p:txBody>
        </p:sp>
        <p:sp>
          <p:nvSpPr>
            <p:cNvPr id="64565" name="Line 65"/>
            <p:cNvSpPr>
              <a:spLocks noChangeShapeType="1"/>
            </p:cNvSpPr>
            <p:nvPr/>
          </p:nvSpPr>
          <p:spPr bwMode="auto">
            <a:xfrm>
              <a:off x="2492375" y="1057287"/>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6" name="Line 66"/>
            <p:cNvSpPr>
              <a:spLocks noChangeShapeType="1"/>
            </p:cNvSpPr>
            <p:nvPr/>
          </p:nvSpPr>
          <p:spPr bwMode="auto">
            <a:xfrm>
              <a:off x="1882775" y="1057287"/>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7" name="Rectangle 67"/>
            <p:cNvSpPr>
              <a:spLocks noChangeArrowheads="1"/>
            </p:cNvSpPr>
            <p:nvPr/>
          </p:nvSpPr>
          <p:spPr bwMode="auto">
            <a:xfrm>
              <a:off x="1606550" y="747725"/>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Rd</a:t>
              </a:r>
              <a:endParaRPr lang="en-US" altLang="zh-CN" sz="2000" b="1">
                <a:latin typeface="Times New Roman" panose="02020603050405020304" pitchFamily="18" charset="0"/>
              </a:endParaRPr>
            </a:p>
          </p:txBody>
        </p:sp>
        <p:sp>
          <p:nvSpPr>
            <p:cNvPr id="64568" name="Line 68"/>
            <p:cNvSpPr>
              <a:spLocks noChangeShapeType="1"/>
            </p:cNvSpPr>
            <p:nvPr/>
          </p:nvSpPr>
          <p:spPr bwMode="auto">
            <a:xfrm flipH="1">
              <a:off x="1184275" y="1435112"/>
              <a:ext cx="558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9" name="Rectangle 69"/>
            <p:cNvSpPr>
              <a:spLocks noChangeArrowheads="1"/>
            </p:cNvSpPr>
            <p:nvPr/>
          </p:nvSpPr>
          <p:spPr bwMode="auto">
            <a:xfrm>
              <a:off x="590529" y="1031861"/>
              <a:ext cx="98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RegDst</a:t>
              </a:r>
              <a:endParaRPr lang="en-US" altLang="zh-CN" sz="2000" b="1" u="sng">
                <a:solidFill>
                  <a:srgbClr val="CC3300"/>
                </a:solidFill>
                <a:latin typeface="Times New Roman" panose="02020603050405020304" pitchFamily="18" charset="0"/>
              </a:endParaRPr>
            </a:p>
          </p:txBody>
        </p:sp>
        <p:sp>
          <p:nvSpPr>
            <p:cNvPr id="64570" name="Rectangle 70"/>
            <p:cNvSpPr>
              <a:spLocks noChangeArrowheads="1"/>
            </p:cNvSpPr>
            <p:nvPr/>
          </p:nvSpPr>
          <p:spPr bwMode="auto">
            <a:xfrm>
              <a:off x="3136900" y="3429012"/>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71" name="Rectangle 71"/>
            <p:cNvSpPr>
              <a:spLocks noChangeArrowheads="1"/>
            </p:cNvSpPr>
            <p:nvPr/>
          </p:nvSpPr>
          <p:spPr bwMode="auto">
            <a:xfrm rot="5400000">
              <a:off x="2740819" y="3752069"/>
              <a:ext cx="11938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Extender</a:t>
              </a:r>
              <a:endParaRPr lang="en-US" altLang="zh-CN" sz="2000" b="1">
                <a:latin typeface="Times New Roman" panose="02020603050405020304" pitchFamily="18" charset="0"/>
              </a:endParaRPr>
            </a:p>
          </p:txBody>
        </p:sp>
        <p:sp>
          <p:nvSpPr>
            <p:cNvPr id="64572" name="Rectangle 72"/>
            <p:cNvSpPr>
              <a:spLocks noChangeArrowheads="1"/>
            </p:cNvSpPr>
            <p:nvPr/>
          </p:nvSpPr>
          <p:spPr bwMode="auto">
            <a:xfrm rot="5400000">
              <a:off x="4014788" y="3168662"/>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Mux</a:t>
              </a:r>
              <a:endParaRPr lang="en-US" altLang="zh-CN" sz="2000" b="1">
                <a:latin typeface="Times New Roman" panose="02020603050405020304" pitchFamily="18" charset="0"/>
              </a:endParaRPr>
            </a:p>
          </p:txBody>
        </p:sp>
        <p:sp>
          <p:nvSpPr>
            <p:cNvPr id="64573" name="Rectangle 73"/>
            <p:cNvSpPr>
              <a:spLocks noChangeArrowheads="1"/>
            </p:cNvSpPr>
            <p:nvPr/>
          </p:nvSpPr>
          <p:spPr bwMode="auto">
            <a:xfrm>
              <a:off x="1887538" y="1233500"/>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Mux</a:t>
              </a:r>
              <a:endParaRPr lang="en-US" altLang="zh-CN" sz="2000" b="1">
                <a:latin typeface="Times New Roman" panose="02020603050405020304" pitchFamily="18" charset="0"/>
              </a:endParaRPr>
            </a:p>
          </p:txBody>
        </p:sp>
        <p:sp>
          <p:nvSpPr>
            <p:cNvPr id="64574" name="Line 74"/>
            <p:cNvSpPr>
              <a:spLocks noChangeShapeType="1"/>
            </p:cNvSpPr>
            <p:nvPr/>
          </p:nvSpPr>
          <p:spPr bwMode="auto">
            <a:xfrm>
              <a:off x="3517900" y="3816362"/>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5" name="Rectangle 75"/>
            <p:cNvSpPr>
              <a:spLocks noChangeArrowheads="1"/>
            </p:cNvSpPr>
            <p:nvPr/>
          </p:nvSpPr>
          <p:spPr bwMode="auto">
            <a:xfrm>
              <a:off x="3779838" y="3771912"/>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endParaRPr lang="zh-CN" altLang="en-US" sz="2000" b="1">
                <a:latin typeface="Times New Roman" panose="02020603050405020304" pitchFamily="18" charset="0"/>
              </a:endParaRPr>
            </a:p>
          </p:txBody>
        </p:sp>
        <p:sp>
          <p:nvSpPr>
            <p:cNvPr id="64576" name="Line 76"/>
            <p:cNvSpPr>
              <a:spLocks noChangeShapeType="1"/>
            </p:cNvSpPr>
            <p:nvPr/>
          </p:nvSpPr>
          <p:spPr bwMode="auto">
            <a:xfrm flipH="1">
              <a:off x="3803650" y="3751275"/>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7" name="Line 77"/>
            <p:cNvSpPr>
              <a:spLocks noChangeShapeType="1"/>
            </p:cNvSpPr>
            <p:nvPr/>
          </p:nvSpPr>
          <p:spPr bwMode="auto">
            <a:xfrm>
              <a:off x="2146300" y="3957650"/>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8" name="Line 78"/>
            <p:cNvSpPr>
              <a:spLocks noChangeShapeType="1"/>
            </p:cNvSpPr>
            <p:nvPr/>
          </p:nvSpPr>
          <p:spPr bwMode="auto">
            <a:xfrm flipH="1">
              <a:off x="2584450" y="3894150"/>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9" name="Rectangle 79"/>
            <p:cNvSpPr>
              <a:spLocks noChangeArrowheads="1"/>
            </p:cNvSpPr>
            <p:nvPr/>
          </p:nvSpPr>
          <p:spPr bwMode="auto">
            <a:xfrm>
              <a:off x="2506663" y="3913200"/>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16</a:t>
              </a:r>
              <a:endParaRPr lang="zh-CN" altLang="en-US" sz="2000" b="1">
                <a:latin typeface="Times New Roman" panose="02020603050405020304" pitchFamily="18" charset="0"/>
              </a:endParaRPr>
            </a:p>
          </p:txBody>
        </p:sp>
        <p:sp>
          <p:nvSpPr>
            <p:cNvPr id="64580" name="Rectangle 80"/>
            <p:cNvSpPr>
              <a:spLocks noChangeArrowheads="1"/>
            </p:cNvSpPr>
            <p:nvPr/>
          </p:nvSpPr>
          <p:spPr bwMode="auto">
            <a:xfrm>
              <a:off x="1258888" y="3738575"/>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imm16</a:t>
              </a:r>
              <a:endParaRPr lang="en-US" altLang="zh-CN" sz="2000" b="1">
                <a:latin typeface="Times New Roman" panose="02020603050405020304" pitchFamily="18" charset="0"/>
              </a:endParaRPr>
            </a:p>
          </p:txBody>
        </p:sp>
        <p:sp>
          <p:nvSpPr>
            <p:cNvPr id="64581" name="Line 81"/>
            <p:cNvSpPr>
              <a:spLocks noChangeShapeType="1"/>
            </p:cNvSpPr>
            <p:nvPr/>
          </p:nvSpPr>
          <p:spPr bwMode="auto">
            <a:xfrm>
              <a:off x="4343400" y="3900500"/>
              <a:ext cx="0" cy="4000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2" name="Rectangle 82"/>
            <p:cNvSpPr>
              <a:spLocks noChangeArrowheads="1"/>
            </p:cNvSpPr>
            <p:nvPr/>
          </p:nvSpPr>
          <p:spPr bwMode="auto">
            <a:xfrm>
              <a:off x="3917950" y="4203712"/>
              <a:ext cx="109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ALUSrc</a:t>
              </a:r>
              <a:endParaRPr lang="en-US" altLang="zh-CN" sz="2000" b="1" u="sng">
                <a:solidFill>
                  <a:srgbClr val="CC3300"/>
                </a:solidFill>
                <a:latin typeface="Times New Roman" panose="02020603050405020304" pitchFamily="18" charset="0"/>
              </a:endParaRPr>
            </a:p>
          </p:txBody>
        </p:sp>
        <p:sp>
          <p:nvSpPr>
            <p:cNvPr id="64583" name="Line 83"/>
            <p:cNvSpPr>
              <a:spLocks noChangeShapeType="1"/>
            </p:cNvSpPr>
            <p:nvPr/>
          </p:nvSpPr>
          <p:spPr bwMode="auto">
            <a:xfrm>
              <a:off x="4508500" y="3176600"/>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4" name="Line 84"/>
            <p:cNvSpPr>
              <a:spLocks noChangeShapeType="1"/>
            </p:cNvSpPr>
            <p:nvPr/>
          </p:nvSpPr>
          <p:spPr bwMode="auto">
            <a:xfrm>
              <a:off x="8534400" y="3046425"/>
              <a:ext cx="0" cy="1652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5" name="Line 85"/>
            <p:cNvSpPr>
              <a:spLocks noChangeShapeType="1"/>
            </p:cNvSpPr>
            <p:nvPr/>
          </p:nvSpPr>
          <p:spPr bwMode="auto">
            <a:xfrm>
              <a:off x="3352800" y="4402150"/>
              <a:ext cx="0" cy="47148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6" name="Rectangle 86"/>
            <p:cNvSpPr>
              <a:spLocks noChangeArrowheads="1"/>
            </p:cNvSpPr>
            <p:nvPr/>
          </p:nvSpPr>
          <p:spPr bwMode="auto">
            <a:xfrm>
              <a:off x="3286116" y="4675199"/>
              <a:ext cx="909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ExtOp</a:t>
              </a:r>
              <a:endParaRPr lang="en-US" altLang="zh-CN" sz="2000" b="1" u="sng">
                <a:solidFill>
                  <a:srgbClr val="CC3300"/>
                </a:solidFill>
                <a:latin typeface="Times New Roman" panose="02020603050405020304" pitchFamily="18" charset="0"/>
              </a:endParaRPr>
            </a:p>
          </p:txBody>
        </p:sp>
        <p:grpSp>
          <p:nvGrpSpPr>
            <p:cNvPr id="64587" name="Group 87"/>
            <p:cNvGrpSpPr/>
            <p:nvPr/>
          </p:nvGrpSpPr>
          <p:grpSpPr bwMode="auto">
            <a:xfrm>
              <a:off x="7772400" y="2478100"/>
              <a:ext cx="304800" cy="1255712"/>
              <a:chOff x="4896" y="2481"/>
              <a:chExt cx="192" cy="791"/>
            </a:xfrm>
          </p:grpSpPr>
          <p:sp>
            <p:nvSpPr>
              <p:cNvPr id="64650" name="Line 88"/>
              <p:cNvSpPr>
                <a:spLocks noChangeShapeType="1"/>
              </p:cNvSpPr>
              <p:nvPr/>
            </p:nvSpPr>
            <p:spPr bwMode="auto">
              <a:xfrm>
                <a:off x="4896" y="2481"/>
                <a:ext cx="0" cy="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1" name="Line 89"/>
              <p:cNvSpPr>
                <a:spLocks noChangeShapeType="1"/>
              </p:cNvSpPr>
              <p:nvPr/>
            </p:nvSpPr>
            <p:spPr bwMode="auto">
              <a:xfrm>
                <a:off x="4904" y="2481"/>
                <a:ext cx="176" cy="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2" name="Line 90"/>
              <p:cNvSpPr>
                <a:spLocks noChangeShapeType="1"/>
              </p:cNvSpPr>
              <p:nvPr/>
            </p:nvSpPr>
            <p:spPr bwMode="auto">
              <a:xfrm flipV="1">
                <a:off x="4904" y="3150"/>
                <a:ext cx="176" cy="1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53" name="Line 91"/>
              <p:cNvSpPr>
                <a:spLocks noChangeShapeType="1"/>
              </p:cNvSpPr>
              <p:nvPr/>
            </p:nvSpPr>
            <p:spPr bwMode="auto">
              <a:xfrm>
                <a:off x="5088" y="2587"/>
                <a:ext cx="0" cy="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88" name="Rectangle 92"/>
            <p:cNvSpPr>
              <a:spLocks noChangeArrowheads="1"/>
            </p:cNvSpPr>
            <p:nvPr/>
          </p:nvSpPr>
          <p:spPr bwMode="auto">
            <a:xfrm rot="5400000">
              <a:off x="7615238" y="3024200"/>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Mux</a:t>
              </a:r>
              <a:endParaRPr lang="en-US" altLang="zh-CN" sz="2000" b="1">
                <a:latin typeface="Times New Roman" panose="02020603050405020304" pitchFamily="18" charset="0"/>
              </a:endParaRPr>
            </a:p>
          </p:txBody>
        </p:sp>
        <p:sp>
          <p:nvSpPr>
            <p:cNvPr id="64589" name="Line 93"/>
            <p:cNvSpPr>
              <a:spLocks noChangeShapeType="1"/>
            </p:cNvSpPr>
            <p:nvPr/>
          </p:nvSpPr>
          <p:spPr bwMode="auto">
            <a:xfrm flipV="1">
              <a:off x="7924800" y="2098687"/>
              <a:ext cx="0" cy="4508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0" name="Rectangle 94"/>
            <p:cNvSpPr>
              <a:spLocks noChangeArrowheads="1"/>
            </p:cNvSpPr>
            <p:nvPr/>
          </p:nvSpPr>
          <p:spPr bwMode="auto">
            <a:xfrm>
              <a:off x="7380288" y="1755787"/>
              <a:ext cx="1392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MemtoReg</a:t>
              </a:r>
              <a:endParaRPr lang="en-US" altLang="zh-CN" sz="2000" b="1" u="sng">
                <a:solidFill>
                  <a:srgbClr val="CC3300"/>
                </a:solidFill>
                <a:latin typeface="Times New Roman" panose="02020603050405020304" pitchFamily="18" charset="0"/>
              </a:endParaRPr>
            </a:p>
          </p:txBody>
        </p:sp>
        <p:sp>
          <p:nvSpPr>
            <p:cNvPr id="64591" name="Line 95"/>
            <p:cNvSpPr>
              <a:spLocks noChangeShapeType="1"/>
            </p:cNvSpPr>
            <p:nvPr/>
          </p:nvSpPr>
          <p:spPr bwMode="auto">
            <a:xfrm>
              <a:off x="8089900" y="3033725"/>
              <a:ext cx="431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2" name="Rectangle 96"/>
            <p:cNvSpPr>
              <a:spLocks noChangeArrowheads="1"/>
            </p:cNvSpPr>
            <p:nvPr/>
          </p:nvSpPr>
          <p:spPr bwMode="auto">
            <a:xfrm>
              <a:off x="6022975" y="3402025"/>
              <a:ext cx="1127125" cy="112871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93" name="Line 97"/>
            <p:cNvSpPr>
              <a:spLocks noChangeShapeType="1"/>
            </p:cNvSpPr>
            <p:nvPr/>
          </p:nvSpPr>
          <p:spPr bwMode="auto">
            <a:xfrm flipH="1">
              <a:off x="5397500" y="4384687"/>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4" name="Rectangle 98"/>
            <p:cNvSpPr>
              <a:spLocks noChangeArrowheads="1"/>
            </p:cNvSpPr>
            <p:nvPr/>
          </p:nvSpPr>
          <p:spPr bwMode="auto">
            <a:xfrm>
              <a:off x="5329238" y="4060837"/>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latin typeface="Times New Roman" panose="02020603050405020304" pitchFamily="18" charset="0"/>
                </a:rPr>
                <a:t>Clk</a:t>
              </a:r>
              <a:endParaRPr lang="en-US" altLang="zh-CN" sz="2000" b="1">
                <a:solidFill>
                  <a:srgbClr val="0000FF"/>
                </a:solidFill>
                <a:latin typeface="Times New Roman" panose="02020603050405020304" pitchFamily="18" charset="0"/>
              </a:endParaRPr>
            </a:p>
          </p:txBody>
        </p:sp>
        <p:sp>
          <p:nvSpPr>
            <p:cNvPr id="64595" name="Rectangle 99"/>
            <p:cNvSpPr>
              <a:spLocks noChangeArrowheads="1"/>
            </p:cNvSpPr>
            <p:nvPr/>
          </p:nvSpPr>
          <p:spPr bwMode="auto">
            <a:xfrm>
              <a:off x="4500563" y="3600462"/>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Data In</a:t>
              </a:r>
              <a:endParaRPr lang="en-US" altLang="zh-CN" sz="2000" b="1">
                <a:latin typeface="Times New Roman" panose="02020603050405020304" pitchFamily="18" charset="0"/>
              </a:endParaRPr>
            </a:p>
          </p:txBody>
        </p:sp>
        <p:sp>
          <p:nvSpPr>
            <p:cNvPr id="64596" name="Line 100"/>
            <p:cNvSpPr>
              <a:spLocks noChangeShapeType="1"/>
            </p:cNvSpPr>
            <p:nvPr/>
          </p:nvSpPr>
          <p:spPr bwMode="auto">
            <a:xfrm>
              <a:off x="6061075" y="4308487"/>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7" name="Line 101"/>
            <p:cNvSpPr>
              <a:spLocks noChangeShapeType="1"/>
            </p:cNvSpPr>
            <p:nvPr/>
          </p:nvSpPr>
          <p:spPr bwMode="auto">
            <a:xfrm flipH="1">
              <a:off x="6035675" y="4397387"/>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98" name="Oval 102"/>
            <p:cNvSpPr>
              <a:spLocks noChangeArrowheads="1"/>
            </p:cNvSpPr>
            <p:nvPr/>
          </p:nvSpPr>
          <p:spPr bwMode="auto">
            <a:xfrm>
              <a:off x="5870575" y="4343412"/>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599" name="Rectangle 103"/>
            <p:cNvSpPr>
              <a:spLocks noChangeArrowheads="1"/>
            </p:cNvSpPr>
            <p:nvPr/>
          </p:nvSpPr>
          <p:spPr bwMode="auto">
            <a:xfrm>
              <a:off x="6003925" y="3384562"/>
              <a:ext cx="862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WrEn</a:t>
              </a:r>
              <a:endParaRPr lang="en-US" altLang="zh-CN" sz="2000" b="1">
                <a:latin typeface="Times New Roman" panose="02020603050405020304" pitchFamily="18" charset="0"/>
              </a:endParaRPr>
            </a:p>
          </p:txBody>
        </p:sp>
        <p:sp>
          <p:nvSpPr>
            <p:cNvPr id="64600" name="Line 104"/>
            <p:cNvSpPr>
              <a:spLocks noChangeShapeType="1"/>
            </p:cNvSpPr>
            <p:nvPr/>
          </p:nvSpPr>
          <p:spPr bwMode="auto">
            <a:xfrm flipH="1">
              <a:off x="5016500" y="3602050"/>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1" name="Line 105"/>
            <p:cNvSpPr>
              <a:spLocks noChangeShapeType="1"/>
            </p:cNvSpPr>
            <p:nvPr/>
          </p:nvSpPr>
          <p:spPr bwMode="auto">
            <a:xfrm flipH="1">
              <a:off x="5556250" y="3538550"/>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2" name="Rectangle 106"/>
            <p:cNvSpPr>
              <a:spLocks noChangeArrowheads="1"/>
            </p:cNvSpPr>
            <p:nvPr/>
          </p:nvSpPr>
          <p:spPr bwMode="auto">
            <a:xfrm>
              <a:off x="5530850" y="3556012"/>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endParaRPr lang="zh-CN" altLang="en-US" sz="2000" b="1">
                <a:latin typeface="Times New Roman" panose="02020603050405020304" pitchFamily="18" charset="0"/>
              </a:endParaRPr>
            </a:p>
          </p:txBody>
        </p:sp>
        <p:sp>
          <p:nvSpPr>
            <p:cNvPr id="64603" name="Line 107"/>
            <p:cNvSpPr>
              <a:spLocks noChangeShapeType="1"/>
            </p:cNvSpPr>
            <p:nvPr/>
          </p:nvSpPr>
          <p:spPr bwMode="auto">
            <a:xfrm flipV="1">
              <a:off x="6324600" y="2098687"/>
              <a:ext cx="0" cy="1303338"/>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4" name="Line 108"/>
            <p:cNvSpPr>
              <a:spLocks noChangeShapeType="1"/>
            </p:cNvSpPr>
            <p:nvPr/>
          </p:nvSpPr>
          <p:spPr bwMode="auto">
            <a:xfrm>
              <a:off x="6858000" y="2762262"/>
              <a:ext cx="0" cy="614363"/>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5" name="Rectangle 109"/>
            <p:cNvSpPr>
              <a:spLocks noChangeArrowheads="1"/>
            </p:cNvSpPr>
            <p:nvPr/>
          </p:nvSpPr>
          <p:spPr bwMode="auto">
            <a:xfrm>
              <a:off x="6615113" y="3386150"/>
              <a:ext cx="625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Adr</a:t>
              </a:r>
              <a:endParaRPr lang="en-US" altLang="zh-CN" sz="2000" b="1">
                <a:latin typeface="Times New Roman" panose="02020603050405020304" pitchFamily="18" charset="0"/>
              </a:endParaRPr>
            </a:p>
          </p:txBody>
        </p:sp>
        <p:sp>
          <p:nvSpPr>
            <p:cNvPr id="64606" name="Rectangle 110"/>
            <p:cNvSpPr>
              <a:spLocks noChangeArrowheads="1"/>
            </p:cNvSpPr>
            <p:nvPr/>
          </p:nvSpPr>
          <p:spPr bwMode="auto">
            <a:xfrm>
              <a:off x="6021388" y="3744925"/>
              <a:ext cx="11223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rPr>
                <a:t>Data</a:t>
              </a:r>
              <a:endParaRPr lang="en-US" altLang="zh-CN" sz="2000" b="1">
                <a:latin typeface="Times New Roman" panose="02020603050405020304" pitchFamily="18" charset="0"/>
              </a:endParaRPr>
            </a:p>
            <a:p>
              <a:pPr algn="ctr"/>
              <a:r>
                <a:rPr lang="en-US" altLang="zh-CN" sz="2000" b="1">
                  <a:latin typeface="Times New Roman" panose="02020603050405020304" pitchFamily="18" charset="0"/>
                </a:rPr>
                <a:t>Memory</a:t>
              </a:r>
              <a:endParaRPr lang="en-US" altLang="zh-CN" sz="2000" b="1">
                <a:latin typeface="Times New Roman" panose="02020603050405020304" pitchFamily="18" charset="0"/>
              </a:endParaRPr>
            </a:p>
          </p:txBody>
        </p:sp>
        <p:sp>
          <p:nvSpPr>
            <p:cNvPr id="64607" name="Line 111"/>
            <p:cNvSpPr>
              <a:spLocks noChangeShapeType="1"/>
            </p:cNvSpPr>
            <p:nvPr/>
          </p:nvSpPr>
          <p:spPr bwMode="auto">
            <a:xfrm>
              <a:off x="7327900" y="3552837"/>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8" name="Line 112"/>
            <p:cNvSpPr>
              <a:spLocks noChangeShapeType="1"/>
            </p:cNvSpPr>
            <p:nvPr/>
          </p:nvSpPr>
          <p:spPr bwMode="auto">
            <a:xfrm>
              <a:off x="7315200" y="3581412"/>
              <a:ext cx="0" cy="4349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09" name="Line 113"/>
            <p:cNvSpPr>
              <a:spLocks noChangeShapeType="1"/>
            </p:cNvSpPr>
            <p:nvPr/>
          </p:nvSpPr>
          <p:spPr bwMode="auto">
            <a:xfrm flipH="1">
              <a:off x="7150100" y="4029087"/>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0" name="Line 114"/>
            <p:cNvSpPr>
              <a:spLocks noChangeShapeType="1"/>
            </p:cNvSpPr>
            <p:nvPr/>
          </p:nvSpPr>
          <p:spPr bwMode="auto">
            <a:xfrm flipH="1">
              <a:off x="7385050" y="3487750"/>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1" name="Rectangle 115"/>
            <p:cNvSpPr>
              <a:spLocks noChangeArrowheads="1"/>
            </p:cNvSpPr>
            <p:nvPr/>
          </p:nvSpPr>
          <p:spPr bwMode="auto">
            <a:xfrm>
              <a:off x="7258050" y="3195650"/>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32</a:t>
              </a:r>
              <a:endParaRPr lang="zh-CN" altLang="en-US" sz="2000" b="1">
                <a:latin typeface="Times New Roman" panose="02020603050405020304" pitchFamily="18" charset="0"/>
              </a:endParaRPr>
            </a:p>
          </p:txBody>
        </p:sp>
        <p:sp>
          <p:nvSpPr>
            <p:cNvPr id="64612" name="Rectangle 116"/>
            <p:cNvSpPr>
              <a:spLocks noChangeArrowheads="1"/>
            </p:cNvSpPr>
            <p:nvPr/>
          </p:nvSpPr>
          <p:spPr bwMode="auto">
            <a:xfrm>
              <a:off x="5795963" y="1755787"/>
              <a:ext cx="111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MemWr</a:t>
              </a:r>
              <a:endParaRPr lang="en-US" altLang="zh-CN" sz="2000" b="1" u="sng">
                <a:solidFill>
                  <a:srgbClr val="CC3300"/>
                </a:solidFill>
                <a:latin typeface="Times New Roman" panose="02020603050405020304" pitchFamily="18" charset="0"/>
              </a:endParaRPr>
            </a:p>
          </p:txBody>
        </p:sp>
        <p:sp>
          <p:nvSpPr>
            <p:cNvPr id="64613" name="Line 117"/>
            <p:cNvSpPr>
              <a:spLocks noChangeShapeType="1"/>
            </p:cNvSpPr>
            <p:nvPr/>
          </p:nvSpPr>
          <p:spPr bwMode="auto">
            <a:xfrm>
              <a:off x="3810000" y="3048012"/>
              <a:ext cx="0" cy="5413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4" name="Line 118"/>
            <p:cNvSpPr>
              <a:spLocks noChangeShapeType="1"/>
            </p:cNvSpPr>
            <p:nvPr/>
          </p:nvSpPr>
          <p:spPr bwMode="auto">
            <a:xfrm>
              <a:off x="3805238" y="3594112"/>
              <a:ext cx="1211262" cy="79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5" name="Rectangle 119"/>
            <p:cNvSpPr>
              <a:spLocks noChangeArrowheads="1"/>
            </p:cNvSpPr>
            <p:nvPr/>
          </p:nvSpPr>
          <p:spPr bwMode="auto">
            <a:xfrm rot="5400000">
              <a:off x="5028407" y="2591606"/>
              <a:ext cx="725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ALU</a:t>
              </a:r>
              <a:endParaRPr lang="en-US" altLang="zh-CN" sz="2000" b="1">
                <a:latin typeface="Times New Roman" panose="02020603050405020304" pitchFamily="18" charset="0"/>
              </a:endParaRPr>
            </a:p>
          </p:txBody>
        </p:sp>
        <p:sp>
          <p:nvSpPr>
            <p:cNvPr id="64616" name="Rectangle 120"/>
            <p:cNvSpPr>
              <a:spLocks noChangeArrowheads="1"/>
            </p:cNvSpPr>
            <p:nvPr/>
          </p:nvSpPr>
          <p:spPr bwMode="auto">
            <a:xfrm>
              <a:off x="4575175" y="533412"/>
              <a:ext cx="1203325" cy="87312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617" name="Line 121"/>
            <p:cNvSpPr>
              <a:spLocks noChangeShapeType="1"/>
            </p:cNvSpPr>
            <p:nvPr/>
          </p:nvSpPr>
          <p:spPr bwMode="auto">
            <a:xfrm flipH="1">
              <a:off x="3949700" y="1260487"/>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8" name="Line 122"/>
            <p:cNvSpPr>
              <a:spLocks noChangeShapeType="1"/>
            </p:cNvSpPr>
            <p:nvPr/>
          </p:nvSpPr>
          <p:spPr bwMode="auto">
            <a:xfrm>
              <a:off x="4613275" y="1184287"/>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19" name="Line 123"/>
            <p:cNvSpPr>
              <a:spLocks noChangeShapeType="1"/>
            </p:cNvSpPr>
            <p:nvPr/>
          </p:nvSpPr>
          <p:spPr bwMode="auto">
            <a:xfrm flipH="1">
              <a:off x="4587875" y="1273187"/>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0" name="Oval 124"/>
            <p:cNvSpPr>
              <a:spLocks noChangeArrowheads="1"/>
            </p:cNvSpPr>
            <p:nvPr/>
          </p:nvSpPr>
          <p:spPr bwMode="auto">
            <a:xfrm>
              <a:off x="4422775" y="1219212"/>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64621" name="Rectangle 125"/>
            <p:cNvSpPr>
              <a:spLocks noChangeArrowheads="1"/>
            </p:cNvSpPr>
            <p:nvPr/>
          </p:nvSpPr>
          <p:spPr bwMode="auto">
            <a:xfrm>
              <a:off x="4479925" y="617550"/>
              <a:ext cx="14065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rPr>
                <a:t>Instruction</a:t>
              </a:r>
              <a:endParaRPr lang="en-US" altLang="zh-CN" sz="2000" b="1">
                <a:latin typeface="Times New Roman" panose="02020603050405020304" pitchFamily="18" charset="0"/>
              </a:endParaRPr>
            </a:p>
            <a:p>
              <a:pPr algn="ctr"/>
              <a:r>
                <a:rPr lang="en-US" altLang="zh-CN" sz="2000" b="1">
                  <a:latin typeface="Times New Roman" panose="02020603050405020304" pitchFamily="18" charset="0"/>
                </a:rPr>
                <a:t>Fetch Unit</a:t>
              </a:r>
              <a:endParaRPr lang="en-US" altLang="zh-CN" sz="2000" b="1">
                <a:latin typeface="Times New Roman" panose="02020603050405020304" pitchFamily="18" charset="0"/>
              </a:endParaRPr>
            </a:p>
          </p:txBody>
        </p:sp>
        <p:sp>
          <p:nvSpPr>
            <p:cNvPr id="64622" name="Rectangle 126"/>
            <p:cNvSpPr>
              <a:spLocks noChangeArrowheads="1"/>
            </p:cNvSpPr>
            <p:nvPr/>
          </p:nvSpPr>
          <p:spPr bwMode="auto">
            <a:xfrm>
              <a:off x="3348038" y="1069987"/>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latin typeface="Times New Roman" panose="02020603050405020304" pitchFamily="18" charset="0"/>
                </a:rPr>
                <a:t>Clk</a:t>
              </a:r>
              <a:endParaRPr lang="en-US" altLang="zh-CN" sz="2000" b="1">
                <a:solidFill>
                  <a:srgbClr val="0000FF"/>
                </a:solidFill>
                <a:latin typeface="Times New Roman" panose="02020603050405020304" pitchFamily="18" charset="0"/>
              </a:endParaRPr>
            </a:p>
          </p:txBody>
        </p:sp>
        <p:sp>
          <p:nvSpPr>
            <p:cNvPr id="64623" name="Line 127"/>
            <p:cNvSpPr>
              <a:spLocks noChangeShapeType="1"/>
            </p:cNvSpPr>
            <p:nvPr/>
          </p:nvSpPr>
          <p:spPr bwMode="auto">
            <a:xfrm flipV="1">
              <a:off x="5638800" y="1422412"/>
              <a:ext cx="0" cy="1168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4" name="Line 128"/>
            <p:cNvSpPr>
              <a:spLocks noChangeShapeType="1"/>
            </p:cNvSpPr>
            <p:nvPr/>
          </p:nvSpPr>
          <p:spPr bwMode="auto">
            <a:xfrm flipH="1">
              <a:off x="5473700" y="2578112"/>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5" name="Rectangle 129"/>
            <p:cNvSpPr>
              <a:spLocks noChangeArrowheads="1"/>
            </p:cNvSpPr>
            <p:nvPr/>
          </p:nvSpPr>
          <p:spPr bwMode="auto">
            <a:xfrm>
              <a:off x="5601588" y="2286298"/>
              <a:ext cx="756362"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200" b="1">
                  <a:solidFill>
                    <a:srgbClr val="FF0000"/>
                  </a:solidFill>
                  <a:latin typeface="Times New Roman" panose="02020603050405020304" pitchFamily="18" charset="0"/>
                </a:rPr>
                <a:t>Zero</a:t>
              </a:r>
              <a:endParaRPr lang="en-US" altLang="zh-CN" sz="2200" b="1">
                <a:solidFill>
                  <a:srgbClr val="FF0000"/>
                </a:solidFill>
                <a:latin typeface="Times New Roman" panose="02020603050405020304" pitchFamily="18" charset="0"/>
              </a:endParaRPr>
            </a:p>
          </p:txBody>
        </p:sp>
        <p:sp>
          <p:nvSpPr>
            <p:cNvPr id="64626" name="Line 130"/>
            <p:cNvSpPr>
              <a:spLocks noChangeShapeType="1"/>
            </p:cNvSpPr>
            <p:nvPr/>
          </p:nvSpPr>
          <p:spPr bwMode="auto">
            <a:xfrm>
              <a:off x="5803900" y="673112"/>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7" name="Line 132"/>
            <p:cNvSpPr>
              <a:spLocks noChangeShapeType="1"/>
            </p:cNvSpPr>
            <p:nvPr/>
          </p:nvSpPr>
          <p:spPr bwMode="auto">
            <a:xfrm>
              <a:off x="3975100" y="977912"/>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8" name="Line 133"/>
            <p:cNvSpPr>
              <a:spLocks noChangeShapeType="1"/>
            </p:cNvSpPr>
            <p:nvPr/>
          </p:nvSpPr>
          <p:spPr bwMode="auto">
            <a:xfrm>
              <a:off x="3975100" y="673112"/>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29" name="Rectangle 134"/>
            <p:cNvSpPr>
              <a:spLocks noChangeArrowheads="1"/>
            </p:cNvSpPr>
            <p:nvPr/>
          </p:nvSpPr>
          <p:spPr bwMode="auto">
            <a:xfrm>
              <a:off x="3190871" y="642918"/>
              <a:ext cx="809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Jump</a:t>
              </a:r>
              <a:endParaRPr lang="en-US" altLang="zh-CN" sz="2000" b="1" u="sng">
                <a:solidFill>
                  <a:srgbClr val="CC3300"/>
                </a:solidFill>
                <a:latin typeface="Times New Roman" panose="02020603050405020304" pitchFamily="18" charset="0"/>
              </a:endParaRPr>
            </a:p>
          </p:txBody>
        </p:sp>
        <p:sp>
          <p:nvSpPr>
            <p:cNvPr id="64630" name="Rectangle 135"/>
            <p:cNvSpPr>
              <a:spLocks noChangeArrowheads="1"/>
            </p:cNvSpPr>
            <p:nvPr/>
          </p:nvSpPr>
          <p:spPr bwMode="auto">
            <a:xfrm>
              <a:off x="3009900" y="384187"/>
              <a:ext cx="995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u="sng">
                  <a:solidFill>
                    <a:srgbClr val="CC3300"/>
                  </a:solidFill>
                  <a:latin typeface="Times New Roman" panose="02020603050405020304" pitchFamily="18" charset="0"/>
                </a:rPr>
                <a:t>Branch</a:t>
              </a:r>
              <a:endParaRPr lang="en-US" altLang="zh-CN" sz="2000" b="1" u="sng">
                <a:solidFill>
                  <a:srgbClr val="CC3300"/>
                </a:solidFill>
                <a:latin typeface="Times New Roman" panose="02020603050405020304" pitchFamily="18" charset="0"/>
              </a:endParaRPr>
            </a:p>
          </p:txBody>
        </p:sp>
        <p:sp>
          <p:nvSpPr>
            <p:cNvPr id="64631" name="Rectangle 136"/>
            <p:cNvSpPr>
              <a:spLocks noChangeArrowheads="1"/>
            </p:cNvSpPr>
            <p:nvPr/>
          </p:nvSpPr>
          <p:spPr bwMode="auto">
            <a:xfrm>
              <a:off x="7732713" y="25781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0</a:t>
              </a:r>
              <a:endParaRPr lang="zh-CN" altLang="en-US" sz="2000" b="1">
                <a:latin typeface="Times New Roman" panose="02020603050405020304" pitchFamily="18" charset="0"/>
              </a:endParaRPr>
            </a:p>
          </p:txBody>
        </p:sp>
        <p:sp>
          <p:nvSpPr>
            <p:cNvPr id="64632" name="Rectangle 137"/>
            <p:cNvSpPr>
              <a:spLocks noChangeArrowheads="1"/>
            </p:cNvSpPr>
            <p:nvPr/>
          </p:nvSpPr>
          <p:spPr bwMode="auto">
            <a:xfrm>
              <a:off x="7732713" y="3357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1</a:t>
              </a:r>
              <a:endParaRPr lang="zh-CN" altLang="en-US" sz="2000" b="1">
                <a:latin typeface="Times New Roman" panose="02020603050405020304" pitchFamily="18" charset="0"/>
              </a:endParaRPr>
            </a:p>
          </p:txBody>
        </p:sp>
        <p:sp>
          <p:nvSpPr>
            <p:cNvPr id="64633" name="Rectangle 138"/>
            <p:cNvSpPr>
              <a:spLocks noChangeArrowheads="1"/>
            </p:cNvSpPr>
            <p:nvPr/>
          </p:nvSpPr>
          <p:spPr bwMode="auto">
            <a:xfrm>
              <a:off x="4151313" y="28067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0</a:t>
              </a:r>
              <a:endParaRPr lang="zh-CN" altLang="en-US" sz="2000" b="1">
                <a:latin typeface="Times New Roman" panose="02020603050405020304" pitchFamily="18" charset="0"/>
              </a:endParaRPr>
            </a:p>
          </p:txBody>
        </p:sp>
        <p:sp>
          <p:nvSpPr>
            <p:cNvPr id="64634" name="Rectangle 139"/>
            <p:cNvSpPr>
              <a:spLocks noChangeArrowheads="1"/>
            </p:cNvSpPr>
            <p:nvPr/>
          </p:nvSpPr>
          <p:spPr bwMode="auto">
            <a:xfrm>
              <a:off x="4151313" y="35861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1</a:t>
              </a:r>
              <a:endParaRPr lang="zh-CN" altLang="en-US" sz="2000" b="1">
                <a:latin typeface="Times New Roman" panose="02020603050405020304" pitchFamily="18" charset="0"/>
              </a:endParaRPr>
            </a:p>
          </p:txBody>
        </p:sp>
        <p:sp>
          <p:nvSpPr>
            <p:cNvPr id="64635" name="Rectangle 140"/>
            <p:cNvSpPr>
              <a:spLocks noChangeArrowheads="1"/>
            </p:cNvSpPr>
            <p:nvPr/>
          </p:nvSpPr>
          <p:spPr bwMode="auto">
            <a:xfrm>
              <a:off x="2411413" y="12573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0</a:t>
              </a:r>
              <a:endParaRPr lang="zh-CN" altLang="en-US" sz="2000" b="1">
                <a:latin typeface="Times New Roman" panose="02020603050405020304" pitchFamily="18" charset="0"/>
              </a:endParaRPr>
            </a:p>
          </p:txBody>
        </p:sp>
        <p:sp>
          <p:nvSpPr>
            <p:cNvPr id="64636" name="Rectangle 141"/>
            <p:cNvSpPr>
              <a:spLocks noChangeArrowheads="1"/>
            </p:cNvSpPr>
            <p:nvPr/>
          </p:nvSpPr>
          <p:spPr bwMode="auto">
            <a:xfrm>
              <a:off x="1725613" y="12573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1</a:t>
              </a:r>
              <a:endParaRPr lang="zh-CN" altLang="en-US" sz="2000" b="1">
                <a:latin typeface="Times New Roman" panose="02020603050405020304" pitchFamily="18" charset="0"/>
              </a:endParaRPr>
            </a:p>
          </p:txBody>
        </p:sp>
        <p:sp>
          <p:nvSpPr>
            <p:cNvPr id="64637" name="Line 142"/>
            <p:cNvSpPr>
              <a:spLocks noChangeShapeType="1"/>
            </p:cNvSpPr>
            <p:nvPr/>
          </p:nvSpPr>
          <p:spPr bwMode="auto">
            <a:xfrm>
              <a:off x="6096000" y="685812"/>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38" name="Rectangle 143"/>
            <p:cNvSpPr>
              <a:spLocks noChangeArrowheads="1"/>
            </p:cNvSpPr>
            <p:nvPr/>
          </p:nvSpPr>
          <p:spPr bwMode="auto">
            <a:xfrm rot="5400000">
              <a:off x="5722144" y="962831"/>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&lt;21:25&gt;</a:t>
              </a:r>
              <a:endParaRPr lang="zh-CN" altLang="en-US" sz="2000" b="1">
                <a:latin typeface="Times New Roman" panose="02020603050405020304" pitchFamily="18" charset="0"/>
              </a:endParaRPr>
            </a:p>
          </p:txBody>
        </p:sp>
        <p:sp>
          <p:nvSpPr>
            <p:cNvPr id="64639" name="Rectangle 144"/>
            <p:cNvSpPr>
              <a:spLocks noChangeArrowheads="1"/>
            </p:cNvSpPr>
            <p:nvPr/>
          </p:nvSpPr>
          <p:spPr bwMode="auto">
            <a:xfrm rot="5400000">
              <a:off x="6255544" y="962831"/>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&lt;16:20&gt;</a:t>
              </a:r>
              <a:endParaRPr lang="zh-CN" altLang="en-US" sz="2000" b="1">
                <a:latin typeface="Times New Roman" panose="02020603050405020304" pitchFamily="18" charset="0"/>
              </a:endParaRPr>
            </a:p>
          </p:txBody>
        </p:sp>
        <p:sp>
          <p:nvSpPr>
            <p:cNvPr id="64640" name="Rectangle 145"/>
            <p:cNvSpPr>
              <a:spLocks noChangeArrowheads="1"/>
            </p:cNvSpPr>
            <p:nvPr/>
          </p:nvSpPr>
          <p:spPr bwMode="auto">
            <a:xfrm rot="5400000">
              <a:off x="6795294" y="962831"/>
              <a:ext cx="1058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&lt;11:15&gt;</a:t>
              </a:r>
              <a:endParaRPr lang="zh-CN" altLang="en-US" sz="2000" b="1">
                <a:latin typeface="Times New Roman" panose="02020603050405020304" pitchFamily="18" charset="0"/>
              </a:endParaRPr>
            </a:p>
          </p:txBody>
        </p:sp>
        <p:sp>
          <p:nvSpPr>
            <p:cNvPr id="64641" name="Rectangle 146"/>
            <p:cNvSpPr>
              <a:spLocks noChangeArrowheads="1"/>
            </p:cNvSpPr>
            <p:nvPr/>
          </p:nvSpPr>
          <p:spPr bwMode="auto">
            <a:xfrm rot="5400000">
              <a:off x="7335044" y="950131"/>
              <a:ext cx="94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&lt;0:15&gt;</a:t>
              </a:r>
              <a:endParaRPr lang="zh-CN" altLang="en-US" sz="2000" b="1">
                <a:latin typeface="Times New Roman" panose="02020603050405020304" pitchFamily="18" charset="0"/>
              </a:endParaRPr>
            </a:p>
          </p:txBody>
        </p:sp>
        <p:sp>
          <p:nvSpPr>
            <p:cNvPr id="64642" name="Line 147"/>
            <p:cNvSpPr>
              <a:spLocks noChangeShapeType="1"/>
            </p:cNvSpPr>
            <p:nvPr/>
          </p:nvSpPr>
          <p:spPr bwMode="auto">
            <a:xfrm>
              <a:off x="6629400" y="685812"/>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43" name="Line 148"/>
            <p:cNvSpPr>
              <a:spLocks noChangeShapeType="1"/>
            </p:cNvSpPr>
            <p:nvPr/>
          </p:nvSpPr>
          <p:spPr bwMode="auto">
            <a:xfrm>
              <a:off x="7162800" y="685812"/>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44" name="Line 149"/>
            <p:cNvSpPr>
              <a:spLocks noChangeShapeType="1"/>
            </p:cNvSpPr>
            <p:nvPr/>
          </p:nvSpPr>
          <p:spPr bwMode="auto">
            <a:xfrm>
              <a:off x="7696200" y="685812"/>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645" name="Rectangle 150"/>
            <p:cNvSpPr>
              <a:spLocks noChangeArrowheads="1"/>
            </p:cNvSpPr>
            <p:nvPr/>
          </p:nvSpPr>
          <p:spPr bwMode="auto">
            <a:xfrm>
              <a:off x="7453313" y="1511312"/>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Imm16</a:t>
              </a:r>
              <a:endParaRPr lang="en-US" altLang="zh-CN" sz="2000" b="1">
                <a:latin typeface="Times New Roman" panose="02020603050405020304" pitchFamily="18" charset="0"/>
              </a:endParaRPr>
            </a:p>
          </p:txBody>
        </p:sp>
        <p:sp>
          <p:nvSpPr>
            <p:cNvPr id="64646" name="Rectangle 151"/>
            <p:cNvSpPr>
              <a:spLocks noChangeArrowheads="1"/>
            </p:cNvSpPr>
            <p:nvPr/>
          </p:nvSpPr>
          <p:spPr bwMode="auto">
            <a:xfrm>
              <a:off x="6919913" y="1511312"/>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Rd</a:t>
              </a:r>
              <a:endParaRPr lang="en-US" altLang="zh-CN" sz="2000" b="1">
                <a:latin typeface="Times New Roman" panose="02020603050405020304" pitchFamily="18" charset="0"/>
              </a:endParaRPr>
            </a:p>
          </p:txBody>
        </p:sp>
        <p:sp>
          <p:nvSpPr>
            <p:cNvPr id="64647" name="Rectangle 152"/>
            <p:cNvSpPr>
              <a:spLocks noChangeArrowheads="1"/>
            </p:cNvSpPr>
            <p:nvPr/>
          </p:nvSpPr>
          <p:spPr bwMode="auto">
            <a:xfrm>
              <a:off x="6462713" y="1511312"/>
              <a:ext cx="468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Rs</a:t>
              </a:r>
              <a:endParaRPr lang="en-US" altLang="zh-CN" sz="2000" b="1">
                <a:latin typeface="Times New Roman" panose="02020603050405020304" pitchFamily="18" charset="0"/>
              </a:endParaRPr>
            </a:p>
          </p:txBody>
        </p:sp>
        <p:sp>
          <p:nvSpPr>
            <p:cNvPr id="64648" name="Rectangle 153"/>
            <p:cNvSpPr>
              <a:spLocks noChangeArrowheads="1"/>
            </p:cNvSpPr>
            <p:nvPr/>
          </p:nvSpPr>
          <p:spPr bwMode="auto">
            <a:xfrm>
              <a:off x="5929313" y="1511312"/>
              <a:ext cx="45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Rt</a:t>
              </a:r>
              <a:endParaRPr lang="en-US" altLang="zh-CN" sz="2000" b="1">
                <a:latin typeface="Times New Roman" panose="02020603050405020304" pitchFamily="18" charset="0"/>
              </a:endParaRPr>
            </a:p>
          </p:txBody>
        </p:sp>
        <p:sp>
          <p:nvSpPr>
            <p:cNvPr id="64649" name="Rectangle 181"/>
            <p:cNvSpPr>
              <a:spLocks noChangeArrowheads="1"/>
            </p:cNvSpPr>
            <p:nvPr/>
          </p:nvSpPr>
          <p:spPr bwMode="auto">
            <a:xfrm>
              <a:off x="1052513" y="4017975"/>
              <a:ext cx="1484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Instr&lt;15:0&gt;</a:t>
              </a:r>
              <a:endParaRPr lang="en-US" altLang="zh-CN" sz="2000" b="1">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39612"/>
                                        </p:tgtEl>
                                        <p:attrNameLst>
                                          <p:attrName>style.visibility</p:attrName>
                                        </p:attrNameLst>
                                      </p:cBhvr>
                                      <p:to>
                                        <p:strVal val="visible"/>
                                      </p:to>
                                    </p:set>
                                    <p:animEffect transition="in" filter="blinds(horizontal)">
                                      <p:cBhvr>
                                        <p:cTn id="7" dur="500"/>
                                        <p:tgtEl>
                                          <p:spTgt spid="1039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6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ChangeArrowheads="1"/>
          </p:cNvSpPr>
          <p:nvPr>
            <p:ph type="title"/>
          </p:nvPr>
        </p:nvSpPr>
        <p:spPr>
          <a:xfrm>
            <a:off x="658813" y="188913"/>
            <a:ext cx="7526337" cy="365125"/>
          </a:xfrm>
        </p:spPr>
        <p:txBody>
          <a:bodyPr/>
          <a:lstStyle/>
          <a:p>
            <a:pPr>
              <a:buFont typeface="Wingdings" panose="05000000000000000000" pitchFamily="2" charset="2"/>
              <a:buChar char="Ø"/>
              <a:defRPr/>
            </a:pPr>
            <a:r>
              <a:rPr lang="zh-CN" altLang="en-US" sz="2400" kern="1200" dirty="0">
                <a:solidFill>
                  <a:srgbClr val="A50021"/>
                </a:solidFill>
                <a:ea typeface="微软雅黑" panose="020B0503020204020204" pitchFamily="34" charset="-122"/>
                <a:cs typeface="+mn-cs"/>
              </a:rPr>
              <a:t>主 要 内 容</a:t>
            </a:r>
            <a:endParaRPr lang="zh-CN" altLang="en-US" sz="2400" kern="1200" dirty="0">
              <a:solidFill>
                <a:srgbClr val="A50021"/>
              </a:solidFill>
              <a:ea typeface="微软雅黑" panose="020B0503020204020204" pitchFamily="34" charset="-122"/>
              <a:cs typeface="+mn-cs"/>
            </a:endParaRPr>
          </a:p>
        </p:txBody>
      </p:sp>
      <p:sp>
        <p:nvSpPr>
          <p:cNvPr id="8195" name="Rectangle 3"/>
          <p:cNvSpPr>
            <a:spLocks noGrp="1" noChangeArrowheads="1"/>
          </p:cNvSpPr>
          <p:nvPr>
            <p:ph type="body" idx="1"/>
          </p:nvPr>
        </p:nvSpPr>
        <p:spPr>
          <a:xfrm>
            <a:off x="642938" y="785813"/>
            <a:ext cx="8072437" cy="5521325"/>
          </a:xfrm>
        </p:spPr>
        <p:txBody>
          <a:bodyPr/>
          <a:lstStyle/>
          <a:p>
            <a:pPr>
              <a:spcBef>
                <a:spcPts val="600"/>
              </a:spcBef>
              <a:buFont typeface="Wingdings" panose="05000000000000000000" pitchFamily="2" charset="2"/>
              <a:buChar char="Ø"/>
            </a:pPr>
            <a:r>
              <a:rPr lang="zh-CN" altLang="en-US" sz="2800"/>
              <a:t>微程序控制器设计的基本思想</a:t>
            </a:r>
            <a:endParaRPr lang="zh-CN" altLang="en-US" sz="2800"/>
          </a:p>
          <a:p>
            <a:pPr>
              <a:spcBef>
                <a:spcPts val="600"/>
              </a:spcBef>
              <a:buFont typeface="Wingdings" panose="05000000000000000000" pitchFamily="2" charset="2"/>
              <a:buChar char="Ø"/>
            </a:pPr>
            <a:r>
              <a:rPr lang="zh-CN" altLang="en-US" sz="2800">
                <a:solidFill>
                  <a:srgbClr val="0000CC"/>
                </a:solidFill>
              </a:rPr>
              <a:t>微程序、微指令、微操作和微命令</a:t>
            </a:r>
            <a:r>
              <a:rPr lang="zh-CN" altLang="en-US" sz="2800"/>
              <a:t>的基本概念</a:t>
            </a:r>
            <a:endParaRPr lang="zh-CN" altLang="en-US" sz="2800"/>
          </a:p>
          <a:p>
            <a:pPr>
              <a:spcBef>
                <a:spcPts val="600"/>
              </a:spcBef>
              <a:buFont typeface="Wingdings" panose="05000000000000000000" pitchFamily="2" charset="2"/>
              <a:buChar char="Ø"/>
            </a:pPr>
            <a:r>
              <a:rPr lang="zh-CN" altLang="en-US" sz="2800"/>
              <a:t>微指令格式设计</a:t>
            </a:r>
            <a:endParaRPr lang="zh-CN" altLang="en-US" sz="2800"/>
          </a:p>
          <a:p>
            <a:pPr lvl="1">
              <a:spcBef>
                <a:spcPts val="600"/>
              </a:spcBef>
            </a:pPr>
            <a:r>
              <a:rPr lang="zh-CN" altLang="en-US" sz="2400"/>
              <a:t>微操作码字段</a:t>
            </a:r>
            <a:endParaRPr lang="zh-CN" altLang="en-US" sz="2400"/>
          </a:p>
          <a:p>
            <a:pPr marL="986155" lvl="2" indent="-271780">
              <a:spcBef>
                <a:spcPts val="600"/>
              </a:spcBef>
              <a:buFont typeface="Wingdings" panose="05000000000000000000" pitchFamily="2" charset="2"/>
              <a:buChar char="u"/>
            </a:pPr>
            <a:r>
              <a:rPr lang="zh-CN" altLang="en-US"/>
              <a:t>水平微程序：不译法、字段直接编码法、字段间接编码法</a:t>
            </a:r>
            <a:endParaRPr lang="zh-CN" altLang="en-US"/>
          </a:p>
          <a:p>
            <a:pPr marL="986155" lvl="2" indent="-271780">
              <a:spcBef>
                <a:spcPts val="600"/>
              </a:spcBef>
              <a:buFont typeface="Wingdings" panose="05000000000000000000" pitchFamily="2" charset="2"/>
              <a:buChar char="u"/>
            </a:pPr>
            <a:r>
              <a:rPr lang="zh-CN" altLang="en-US"/>
              <a:t>垂直微程序：垂直编码法</a:t>
            </a:r>
            <a:endParaRPr lang="zh-CN" altLang="en-US"/>
          </a:p>
          <a:p>
            <a:pPr lvl="1">
              <a:spcBef>
                <a:spcPts val="600"/>
              </a:spcBef>
            </a:pPr>
            <a:r>
              <a:rPr lang="zh-CN" altLang="en-US" sz="2400"/>
              <a:t>下条微指令地址确定方式</a:t>
            </a:r>
            <a:endParaRPr lang="zh-CN" altLang="en-US" sz="2400"/>
          </a:p>
          <a:p>
            <a:pPr marL="986155" lvl="2" indent="-271780">
              <a:spcBef>
                <a:spcPts val="600"/>
              </a:spcBef>
              <a:buFont typeface="Wingdings" panose="05000000000000000000" pitchFamily="2" charset="2"/>
              <a:buChar char="u"/>
            </a:pPr>
            <a:r>
              <a:rPr lang="zh-CN" altLang="en-US"/>
              <a:t>顺序 </a:t>
            </a:r>
            <a:r>
              <a:rPr lang="en-US" altLang="zh-CN"/>
              <a:t>- </a:t>
            </a:r>
            <a:r>
              <a:rPr lang="zh-CN" altLang="en-US"/>
              <a:t>转移法</a:t>
            </a:r>
            <a:r>
              <a:rPr lang="en-US" altLang="zh-CN"/>
              <a:t>(</a:t>
            </a:r>
            <a:r>
              <a:rPr lang="zh-CN" altLang="en-US"/>
              <a:t>计数器法</a:t>
            </a:r>
            <a:r>
              <a:rPr lang="en-US" altLang="zh-CN"/>
              <a:t>)</a:t>
            </a:r>
            <a:endParaRPr lang="zh-CN" altLang="en-US"/>
          </a:p>
          <a:p>
            <a:pPr marL="986155" lvl="2" indent="-271780">
              <a:spcBef>
                <a:spcPts val="600"/>
              </a:spcBef>
              <a:buFont typeface="Wingdings" panose="05000000000000000000" pitchFamily="2" charset="2"/>
              <a:buChar char="u"/>
            </a:pPr>
            <a:r>
              <a:rPr lang="zh-CN" altLang="en-US"/>
              <a:t>断定法</a:t>
            </a:r>
            <a:r>
              <a:rPr lang="en-US" altLang="zh-CN"/>
              <a:t>(</a:t>
            </a:r>
            <a:r>
              <a:rPr lang="zh-CN" altLang="en-US"/>
              <a:t>下址字段法</a:t>
            </a:r>
            <a:r>
              <a:rPr lang="en-US" altLang="zh-CN"/>
              <a:t>)</a:t>
            </a:r>
            <a:endParaRPr lang="zh-CN" altLang="en-US"/>
          </a:p>
          <a:p>
            <a:pPr>
              <a:spcBef>
                <a:spcPts val="600"/>
              </a:spcBef>
              <a:buFont typeface="Wingdings" panose="05000000000000000000" pitchFamily="2" charset="2"/>
              <a:buChar char="Ø"/>
            </a:pPr>
            <a:r>
              <a:rPr lang="zh-CN" altLang="en-US" sz="2800"/>
              <a:t>微程序控制的工作原理</a:t>
            </a:r>
            <a:endParaRPr lang="zh-CN" altLang="en-US" sz="2800"/>
          </a:p>
          <a:p>
            <a:pPr>
              <a:spcBef>
                <a:spcPts val="600"/>
              </a:spcBef>
              <a:buFont typeface="Wingdings" panose="05000000000000000000" pitchFamily="2" charset="2"/>
              <a:buNone/>
            </a:pPr>
            <a:endParaRPr lang="zh-CN" altLang="en-US" sz="24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0825" y="158750"/>
            <a:ext cx="8029575" cy="390525"/>
          </a:xfrm>
        </p:spPr>
        <p:txBody>
          <a:bodyPr/>
          <a:lstStyle/>
          <a:p>
            <a:pPr>
              <a:lnSpc>
                <a:spcPct val="87000"/>
              </a:lnSpc>
              <a:buFont typeface="Wingdings" panose="05000000000000000000" pitchFamily="2" charset="2"/>
              <a:buChar char="Ø"/>
            </a:pPr>
            <a:r>
              <a:rPr lang="en-US" altLang="zh-CN" sz="2400">
                <a:solidFill>
                  <a:srgbClr val="A50021"/>
                </a:solidFill>
                <a:ea typeface="微软雅黑" panose="020B0503020204020204" pitchFamily="34" charset="-122"/>
              </a:rPr>
              <a:t>4. </a:t>
            </a:r>
            <a:r>
              <a:rPr lang="zh-CN" altLang="en-US" sz="2400">
                <a:solidFill>
                  <a:srgbClr val="A50021"/>
                </a:solidFill>
                <a:ea typeface="微软雅黑" panose="020B0503020204020204" pitchFamily="34" charset="-122"/>
              </a:rPr>
              <a:t>微程序执行的第二个问题：下条微地址的确定方式</a:t>
            </a:r>
            <a:endParaRPr lang="zh-CN" altLang="en-US" sz="2400">
              <a:solidFill>
                <a:srgbClr val="A50021"/>
              </a:solidFill>
              <a:ea typeface="微软雅黑" panose="020B0503020204020204" pitchFamily="34" charset="-122"/>
            </a:endParaRPr>
          </a:p>
        </p:txBody>
      </p:sp>
      <p:sp>
        <p:nvSpPr>
          <p:cNvPr id="1047555" name="Rectangle 3"/>
          <p:cNvSpPr>
            <a:spLocks noGrp="1" noChangeArrowheads="1"/>
          </p:cNvSpPr>
          <p:nvPr>
            <p:ph type="body" idx="1"/>
          </p:nvPr>
        </p:nvSpPr>
        <p:spPr>
          <a:xfrm>
            <a:off x="539750" y="825500"/>
            <a:ext cx="8208963" cy="5988050"/>
          </a:xfrm>
        </p:spPr>
        <p:txBody>
          <a:bodyPr/>
          <a:lstStyle/>
          <a:p>
            <a:pPr>
              <a:lnSpc>
                <a:spcPct val="150000"/>
              </a:lnSpc>
              <a:spcBef>
                <a:spcPct val="0"/>
              </a:spcBef>
              <a:buFont typeface="Wingdings" panose="05000000000000000000" pitchFamily="2" charset="2"/>
              <a:buChar char="Ø"/>
            </a:pPr>
            <a:r>
              <a:rPr lang="zh-CN" altLang="en-US" sz="2800"/>
              <a:t>微指令地址的产生方法有两种</a:t>
            </a:r>
            <a:endParaRPr lang="zh-CN" altLang="en-US" sz="2800"/>
          </a:p>
          <a:p>
            <a:pPr marL="628650" lvl="1" indent="-269875">
              <a:lnSpc>
                <a:spcPct val="150000"/>
              </a:lnSpc>
              <a:spcBef>
                <a:spcPct val="0"/>
              </a:spcBef>
              <a:buClr>
                <a:schemeClr val="tx2"/>
              </a:buClr>
            </a:pPr>
            <a:r>
              <a:rPr lang="zh-CN" altLang="en-US" sz="2600">
                <a:solidFill>
                  <a:srgbClr val="FF0000"/>
                </a:solidFill>
              </a:rPr>
              <a:t>顺序 </a:t>
            </a:r>
            <a:r>
              <a:rPr lang="en-US" altLang="zh-CN" sz="2600">
                <a:solidFill>
                  <a:srgbClr val="FF0000"/>
                </a:solidFill>
              </a:rPr>
              <a:t>- </a:t>
            </a:r>
            <a:r>
              <a:rPr lang="zh-CN" altLang="en-US" sz="2600">
                <a:solidFill>
                  <a:srgbClr val="FF0000"/>
                </a:solidFill>
              </a:rPr>
              <a:t>转移</a:t>
            </a:r>
            <a:r>
              <a:rPr lang="en-US" altLang="zh-CN" sz="2600">
                <a:solidFill>
                  <a:srgbClr val="FF0000"/>
                </a:solidFill>
              </a:rPr>
              <a:t>(</a:t>
            </a:r>
            <a:r>
              <a:rPr lang="zh-CN" altLang="en-US" sz="2600">
                <a:solidFill>
                  <a:srgbClr val="FF0000"/>
                </a:solidFill>
              </a:rPr>
              <a:t>计数器</a:t>
            </a:r>
            <a:r>
              <a:rPr lang="en-US" altLang="zh-CN" sz="2600">
                <a:solidFill>
                  <a:srgbClr val="FF0000"/>
                </a:solidFill>
              </a:rPr>
              <a:t>)</a:t>
            </a:r>
            <a:r>
              <a:rPr lang="zh-CN" altLang="en-US" sz="2600">
                <a:solidFill>
                  <a:srgbClr val="FF0000"/>
                </a:solidFill>
              </a:rPr>
              <a:t>法：</a:t>
            </a:r>
            <a:r>
              <a:rPr lang="zh-CN" altLang="en-US" sz="2600"/>
              <a:t>下条微指令地址</a:t>
            </a:r>
            <a:r>
              <a:rPr lang="zh-CN" altLang="en-US" sz="2600">
                <a:solidFill>
                  <a:srgbClr val="FF0000"/>
                </a:solidFill>
              </a:rPr>
              <a:t>隐含在</a:t>
            </a:r>
            <a:r>
              <a:rPr lang="zh-CN" altLang="en-US" sz="2600"/>
              <a:t>微程序计数器</a:t>
            </a:r>
            <a:r>
              <a:rPr lang="en-US" altLang="zh-CN" sz="2600"/>
              <a:t>μPC</a:t>
            </a:r>
            <a:r>
              <a:rPr lang="zh-CN" altLang="en-US" sz="2600"/>
              <a:t>中</a:t>
            </a:r>
            <a:endParaRPr lang="zh-CN" altLang="en-US" sz="2600"/>
          </a:p>
          <a:p>
            <a:pPr marL="628650" lvl="1" indent="-269875">
              <a:lnSpc>
                <a:spcPct val="150000"/>
              </a:lnSpc>
              <a:spcBef>
                <a:spcPct val="0"/>
              </a:spcBef>
              <a:buClr>
                <a:schemeClr val="tx2"/>
              </a:buClr>
            </a:pPr>
            <a:r>
              <a:rPr lang="zh-CN" altLang="en-US" sz="2600">
                <a:solidFill>
                  <a:srgbClr val="FF0000"/>
                </a:solidFill>
              </a:rPr>
              <a:t>断定</a:t>
            </a:r>
            <a:r>
              <a:rPr lang="en-US" altLang="zh-CN" sz="2600">
                <a:solidFill>
                  <a:srgbClr val="FF0000"/>
                </a:solidFill>
              </a:rPr>
              <a:t>(</a:t>
            </a:r>
            <a:r>
              <a:rPr lang="zh-CN" altLang="en-US" sz="2600">
                <a:solidFill>
                  <a:srgbClr val="FF0000"/>
                </a:solidFill>
              </a:rPr>
              <a:t>下址字段</a:t>
            </a:r>
            <a:r>
              <a:rPr lang="en-US" altLang="zh-CN" sz="2600">
                <a:solidFill>
                  <a:srgbClr val="FF0000"/>
                </a:solidFill>
              </a:rPr>
              <a:t>)</a:t>
            </a:r>
            <a:r>
              <a:rPr lang="zh-CN" altLang="en-US" sz="2600">
                <a:solidFill>
                  <a:srgbClr val="FF0000"/>
                </a:solidFill>
              </a:rPr>
              <a:t>法：</a:t>
            </a:r>
            <a:r>
              <a:rPr lang="zh-CN" altLang="en-US" sz="2600"/>
              <a:t>当前微指令中</a:t>
            </a:r>
            <a:r>
              <a:rPr lang="zh-CN" altLang="en-US" sz="2600">
                <a:solidFill>
                  <a:srgbClr val="FF0000"/>
                </a:solidFill>
              </a:rPr>
              <a:t>显式指定</a:t>
            </a:r>
            <a:r>
              <a:rPr lang="zh-CN" altLang="en-US" sz="2600"/>
              <a:t>下条微指令地址</a:t>
            </a:r>
            <a:endParaRPr lang="zh-CN" altLang="en-US" sz="26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Grp="1" noChangeArrowheads="1"/>
          </p:cNvSpPr>
          <p:nvPr>
            <p:ph type="body" idx="1"/>
          </p:nvPr>
        </p:nvSpPr>
        <p:spPr>
          <a:xfrm>
            <a:off x="179388" y="858838"/>
            <a:ext cx="8353425" cy="6026150"/>
          </a:xfrm>
        </p:spPr>
        <p:txBody>
          <a:bodyPr/>
          <a:lstStyle/>
          <a:p>
            <a:pPr>
              <a:lnSpc>
                <a:spcPct val="100000"/>
              </a:lnSpc>
              <a:spcBef>
                <a:spcPct val="0"/>
              </a:spcBef>
              <a:buFont typeface="Wingdings" panose="05000000000000000000" pitchFamily="2" charset="2"/>
              <a:buChar char="Ø"/>
            </a:pPr>
            <a:r>
              <a:rPr lang="zh-CN" altLang="en-US" sz="2800"/>
              <a:t>当前微指令执行结束后，下条要执行的微指令有三种情况</a:t>
            </a:r>
            <a:endParaRPr lang="zh-CN" altLang="en-US" sz="2800"/>
          </a:p>
          <a:p>
            <a:pPr marL="628650" lvl="1" indent="-269875">
              <a:lnSpc>
                <a:spcPct val="100000"/>
              </a:lnSpc>
              <a:buClr>
                <a:schemeClr val="tx2"/>
              </a:buClr>
            </a:pPr>
            <a:r>
              <a:rPr lang="zh-CN" altLang="en-US" sz="2400">
                <a:solidFill>
                  <a:srgbClr val="FF0000"/>
                </a:solidFill>
              </a:rPr>
              <a:t>取指微程序首址：</a:t>
            </a:r>
            <a:r>
              <a:rPr lang="zh-CN" altLang="en-US" sz="2400"/>
              <a:t>每条指令都要先执行“取指微程序”</a:t>
            </a:r>
            <a:endParaRPr lang="zh-CN" altLang="en-US" sz="2400">
              <a:solidFill>
                <a:srgbClr val="FF0000"/>
              </a:solidFill>
            </a:endParaRPr>
          </a:p>
          <a:p>
            <a:pPr marL="628650" lvl="1" indent="-269875">
              <a:lnSpc>
                <a:spcPct val="100000"/>
              </a:lnSpc>
              <a:spcBef>
                <a:spcPct val="0"/>
              </a:spcBef>
              <a:buClr>
                <a:schemeClr val="tx2"/>
              </a:buClr>
            </a:pPr>
            <a:r>
              <a:rPr lang="zh-CN" altLang="en-US" sz="2400">
                <a:solidFill>
                  <a:srgbClr val="FF0000"/>
                </a:solidFill>
              </a:rPr>
              <a:t>某机器指令对应微程序的首条微指令：</a:t>
            </a:r>
            <a:r>
              <a:rPr lang="zh-CN" altLang="en-US" sz="2400"/>
              <a:t>当执行完取指微程序的最后一条微指令，需根据当前指令的译码结果确定执行哪条指令所对应的微程序，然后转移到对应微程序的首条微指令执行</a:t>
            </a:r>
            <a:endParaRPr lang="zh-CN" altLang="en-US" sz="2400"/>
          </a:p>
          <a:p>
            <a:pPr marL="628650" lvl="1" indent="-269875">
              <a:lnSpc>
                <a:spcPct val="100000"/>
              </a:lnSpc>
              <a:spcBef>
                <a:spcPct val="0"/>
              </a:spcBef>
              <a:buClr>
                <a:schemeClr val="tx2"/>
              </a:buClr>
            </a:pPr>
            <a:r>
              <a:rPr lang="zh-CN" altLang="en-US" sz="2400"/>
              <a:t>某个微程序执行过程中的一条微指令，又有三种情况：</a:t>
            </a:r>
            <a:endParaRPr lang="en-US" altLang="zh-CN" sz="2400"/>
          </a:p>
          <a:p>
            <a:pPr marL="900430" lvl="2" indent="-186055">
              <a:lnSpc>
                <a:spcPct val="100000"/>
              </a:lnSpc>
              <a:spcBef>
                <a:spcPct val="0"/>
              </a:spcBef>
              <a:buClr>
                <a:schemeClr val="tx2"/>
              </a:buClr>
              <a:buFont typeface="Wingdings" panose="05000000000000000000" pitchFamily="2" charset="2"/>
              <a:buChar char="u"/>
            </a:pPr>
            <a:r>
              <a:rPr lang="zh-CN" altLang="en-US">
                <a:solidFill>
                  <a:srgbClr val="FF0000"/>
                </a:solidFill>
              </a:rPr>
              <a:t>顺序执行：</a:t>
            </a:r>
            <a:r>
              <a:rPr lang="zh-CN" altLang="en-US"/>
              <a:t>按顺序取出下条微指令执行</a:t>
            </a:r>
            <a:endParaRPr lang="zh-CN" altLang="en-US"/>
          </a:p>
          <a:p>
            <a:pPr marL="900430" lvl="2" indent="-186055">
              <a:lnSpc>
                <a:spcPct val="100000"/>
              </a:lnSpc>
              <a:spcBef>
                <a:spcPct val="0"/>
              </a:spcBef>
              <a:buClr>
                <a:schemeClr val="tx2"/>
              </a:buClr>
              <a:buFont typeface="Wingdings" panose="05000000000000000000" pitchFamily="2" charset="2"/>
              <a:buChar char="u"/>
            </a:pPr>
            <a:r>
              <a:rPr lang="zh-CN" altLang="en-US">
                <a:solidFill>
                  <a:srgbClr val="FF0000"/>
                </a:solidFill>
              </a:rPr>
              <a:t>无条件执行：</a:t>
            </a:r>
            <a:r>
              <a:rPr lang="zh-CN" altLang="en-US"/>
              <a:t>无条件转到另一处微指令执行</a:t>
            </a:r>
            <a:endParaRPr lang="zh-CN" altLang="en-US"/>
          </a:p>
          <a:p>
            <a:pPr marL="900430" lvl="2" indent="-186055">
              <a:lnSpc>
                <a:spcPct val="100000"/>
              </a:lnSpc>
              <a:spcBef>
                <a:spcPct val="0"/>
              </a:spcBef>
              <a:buClr>
                <a:schemeClr val="tx2"/>
              </a:buClr>
              <a:buFont typeface="Wingdings" panose="05000000000000000000" pitchFamily="2" charset="2"/>
              <a:buChar char="u"/>
            </a:pPr>
            <a:r>
              <a:rPr lang="zh-CN" altLang="en-US">
                <a:solidFill>
                  <a:srgbClr val="FF0000"/>
                </a:solidFill>
              </a:rPr>
              <a:t>分支执行：</a:t>
            </a:r>
            <a:r>
              <a:rPr lang="zh-CN" altLang="en-US"/>
              <a:t>根据条件码或者指令操作码转移到不同微指令执行</a:t>
            </a:r>
            <a:endParaRPr lang="zh-CN" altLang="en-US"/>
          </a:p>
        </p:txBody>
      </p:sp>
      <p:sp>
        <p:nvSpPr>
          <p:cNvPr id="6" name="Rectangle 2"/>
          <p:cNvSpPr txBox="1">
            <a:spLocks noChangeArrowheads="1"/>
          </p:cNvSpPr>
          <p:nvPr/>
        </p:nvSpPr>
        <p:spPr bwMode="auto">
          <a:xfrm>
            <a:off x="250825" y="158750"/>
            <a:ext cx="8029575" cy="390525"/>
          </a:xfrm>
          <a:prstGeom prst="rect">
            <a:avLst/>
          </a:prstGeom>
          <a:noFill/>
          <a:ln>
            <a:noFill/>
          </a:ln>
        </p:spPr>
        <p:txBody>
          <a:bodyPr anchor="b"/>
          <a:lstStyle>
            <a:lvl1pPr algn="ctr" rtl="0" eaLnBrk="0" fontAlgn="base" hangingPunct="0">
              <a:spcBef>
                <a:spcPct val="0"/>
              </a:spcBef>
              <a:spcAft>
                <a:spcPct val="0"/>
              </a:spcAft>
              <a:buFontTx/>
              <a:buNone/>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9pPr>
          </a:lstStyle>
          <a:p>
            <a:pPr>
              <a:lnSpc>
                <a:spcPct val="87000"/>
              </a:lnSpc>
              <a:buFont typeface="Wingdings" panose="05000000000000000000" pitchFamily="2" charset="2"/>
              <a:buChar char="Ø"/>
              <a:defRPr/>
            </a:pPr>
            <a:r>
              <a:rPr lang="en-US" altLang="zh-CN" sz="2400" kern="0">
                <a:solidFill>
                  <a:srgbClr val="A50021"/>
                </a:solidFill>
                <a:ea typeface="微软雅黑" panose="020B0503020204020204" pitchFamily="34" charset="-122"/>
              </a:rPr>
              <a:t>4. </a:t>
            </a:r>
            <a:r>
              <a:rPr lang="zh-CN" altLang="en-US" sz="2400" kern="0">
                <a:solidFill>
                  <a:srgbClr val="A50021"/>
                </a:solidFill>
                <a:ea typeface="微软雅黑" panose="020B0503020204020204" pitchFamily="34" charset="-122"/>
              </a:rPr>
              <a:t>微程序执行的第二个问题：下条微地址的确定方式</a:t>
            </a:r>
            <a:endParaRPr lang="zh-CN" altLang="en-US" sz="2400" kern="0" dirty="0">
              <a:solidFill>
                <a:srgbClr val="A50021"/>
              </a:solidFill>
              <a:ea typeface="微软雅黑" panose="020B0503020204020204" pitchFamily="34"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0238" y="793750"/>
            <a:ext cx="829945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5"/>
          <p:cNvSpPr txBox="1">
            <a:spLocks noChangeArrowheads="1"/>
          </p:cNvSpPr>
          <p:nvPr/>
        </p:nvSpPr>
        <p:spPr bwMode="auto">
          <a:xfrm>
            <a:off x="34925" y="631825"/>
            <a:ext cx="2565400" cy="218598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marL="268605" indent="-26860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buClr>
                <a:schemeClr val="tx2"/>
              </a:buClr>
              <a:buFont typeface="Wingdings" panose="05000000000000000000" pitchFamily="2" charset="2"/>
              <a:buChar char="Ø"/>
            </a:pPr>
            <a:r>
              <a:rPr lang="zh-CN" altLang="en-US" sz="2000" b="1">
                <a:solidFill>
                  <a:srgbClr val="0000FF"/>
                </a:solidFill>
                <a:latin typeface="Times New Roman" panose="02020603050405020304" pitchFamily="18" charset="0"/>
                <a:ea typeface="华文新魏" panose="02010800040101010101" pitchFamily="2" charset="-122"/>
              </a:rPr>
              <a:t>每条指令用一个微程序实现</a:t>
            </a:r>
            <a:endParaRPr lang="en-US" altLang="zh-CN" sz="2000" b="1">
              <a:solidFill>
                <a:srgbClr val="0000FF"/>
              </a:solidFill>
              <a:latin typeface="Times New Roman" panose="02020603050405020304" pitchFamily="18" charset="0"/>
              <a:ea typeface="华文新魏" panose="02010800040101010101" pitchFamily="2" charset="-122"/>
            </a:endParaRPr>
          </a:p>
          <a:p>
            <a:pPr>
              <a:lnSpc>
                <a:spcPct val="85000"/>
              </a:lnSpc>
              <a:buClr>
                <a:schemeClr val="tx2"/>
              </a:buClr>
              <a:buFont typeface="Wingdings" panose="05000000000000000000" pitchFamily="2" charset="2"/>
              <a:buChar char="Ø"/>
            </a:pPr>
            <a:r>
              <a:rPr lang="zh-CN" altLang="en-US" sz="2000" b="1">
                <a:solidFill>
                  <a:srgbClr val="0000FF"/>
                </a:solidFill>
                <a:latin typeface="Times New Roman" panose="02020603050405020304" pitchFamily="18" charset="0"/>
                <a:ea typeface="华文新魏" panose="02010800040101010101" pitchFamily="2" charset="-122"/>
              </a:rPr>
              <a:t>微程序由若干微指令组成，每个状态对应一条微指令</a:t>
            </a:r>
            <a:endParaRPr lang="zh-CN" altLang="en-US" sz="2000" b="1">
              <a:solidFill>
                <a:srgbClr val="0000FF"/>
              </a:solidFill>
              <a:latin typeface="Times New Roman" panose="02020603050405020304" pitchFamily="18" charset="0"/>
              <a:ea typeface="华文新魏" panose="02010800040101010101" pitchFamily="2" charset="-122"/>
            </a:endParaRPr>
          </a:p>
          <a:p>
            <a:pPr>
              <a:lnSpc>
                <a:spcPct val="85000"/>
              </a:lnSpc>
              <a:buClr>
                <a:schemeClr val="tx2"/>
              </a:buClr>
              <a:buFont typeface="Wingdings" panose="05000000000000000000" pitchFamily="2" charset="2"/>
              <a:buChar char="Ø"/>
            </a:pPr>
            <a:r>
              <a:rPr lang="zh-CN" altLang="en-US" sz="2000" b="1">
                <a:solidFill>
                  <a:srgbClr val="0000FF"/>
                </a:solidFill>
                <a:latin typeface="Times New Roman" panose="02020603050405020304" pitchFamily="18" charset="0"/>
                <a:ea typeface="华文新魏" panose="02010800040101010101" pitchFamily="2" charset="-122"/>
              </a:rPr>
              <a:t>取指令用专门的微程序实现，称之为</a:t>
            </a:r>
            <a:r>
              <a:rPr lang="zh-CN" altLang="en-US" sz="2000" b="1">
                <a:solidFill>
                  <a:srgbClr val="FF0000"/>
                </a:solidFill>
                <a:latin typeface="Times New Roman" panose="02020603050405020304" pitchFamily="18" charset="0"/>
                <a:ea typeface="华文新魏" panose="02010800040101010101" pitchFamily="2" charset="-122"/>
              </a:rPr>
              <a:t>取指微程序</a:t>
            </a:r>
            <a:endParaRPr lang="zh-CN" altLang="en-US" sz="2000" b="1">
              <a:solidFill>
                <a:srgbClr val="FF0000"/>
              </a:solidFill>
              <a:latin typeface="Times New Roman" panose="02020603050405020304" pitchFamily="18" charset="0"/>
              <a:ea typeface="华文新魏" panose="02010800040101010101" pitchFamily="2" charset="-122"/>
            </a:endParaRPr>
          </a:p>
        </p:txBody>
      </p:sp>
      <p:sp>
        <p:nvSpPr>
          <p:cNvPr id="22531" name="Text Box 3"/>
          <p:cNvSpPr txBox="1">
            <a:spLocks noChangeArrowheads="1"/>
          </p:cNvSpPr>
          <p:nvPr/>
        </p:nvSpPr>
        <p:spPr bwMode="auto">
          <a:xfrm>
            <a:off x="276225" y="2133600"/>
            <a:ext cx="1582738" cy="336550"/>
          </a:xfrm>
          <a:prstGeom prst="rect">
            <a:avLst/>
          </a:prstGeom>
          <a:noFill/>
          <a:ln w="50800">
            <a:noFill/>
            <a:miter lim="800000"/>
          </a:ln>
        </p:spPr>
        <p:txBody>
          <a:bodyPr>
            <a:spAutoFit/>
          </a:bodyPr>
          <a:lstStyle/>
          <a:p>
            <a:pPr>
              <a:spcBef>
                <a:spcPct val="50000"/>
              </a:spcBef>
              <a:defRPr/>
            </a:pPr>
            <a:endParaRPr lang="zh-CN" altLang="en-US" sz="1600" b="1">
              <a:latin typeface="+mn-lt"/>
              <a:ea typeface="+mn-ea"/>
            </a:endParaRPr>
          </a:p>
        </p:txBody>
      </p:sp>
      <p:sp>
        <p:nvSpPr>
          <p:cNvPr id="37893" name="Rectangle 4"/>
          <p:cNvSpPr>
            <a:spLocks noChangeArrowheads="1"/>
          </p:cNvSpPr>
          <p:nvPr/>
        </p:nvSpPr>
        <p:spPr bwMode="auto">
          <a:xfrm>
            <a:off x="857250" y="157163"/>
            <a:ext cx="722788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173355" indent="-17335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7000"/>
              </a:lnSpc>
              <a:buFont typeface="Wingdings" panose="05000000000000000000" pitchFamily="2" charset="2"/>
              <a:buChar char="Ø"/>
            </a:pPr>
            <a:r>
              <a:rPr lang="zh-CN" altLang="en-US" sz="2400" b="1">
                <a:solidFill>
                  <a:srgbClr val="A50021"/>
                </a:solidFill>
                <a:ea typeface="微软雅黑" panose="020B0503020204020204" pitchFamily="34" charset="-122"/>
              </a:rPr>
              <a:t>有限状态机和微程序的对应关系</a:t>
            </a:r>
            <a:endParaRPr lang="en-US" altLang="zh-CN" sz="2400" b="1">
              <a:solidFill>
                <a:srgbClr val="A50021"/>
              </a:solidFill>
              <a:ea typeface="微软雅黑" panose="020B0503020204020204" pitchFamily="34" charset="-122"/>
            </a:endParaRPr>
          </a:p>
        </p:txBody>
      </p:sp>
      <p:sp>
        <p:nvSpPr>
          <p:cNvPr id="1033222" name="Text Box 6"/>
          <p:cNvSpPr txBox="1">
            <a:spLocks noChangeArrowheads="1"/>
          </p:cNvSpPr>
          <p:nvPr/>
        </p:nvSpPr>
        <p:spPr bwMode="auto">
          <a:xfrm>
            <a:off x="34925" y="6234113"/>
            <a:ext cx="91090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b="1" dirty="0">
                <a:solidFill>
                  <a:srgbClr val="FF0000"/>
                </a:solidFill>
                <a:latin typeface="Times New Roman" panose="02020603050405020304" pitchFamily="18" charset="0"/>
                <a:ea typeface="华文新魏" panose="02010800040101010101" pitchFamily="2" charset="-122"/>
              </a:rPr>
              <a:t>问题：上述取指译码微程序包含几条微指令？  </a:t>
            </a:r>
            <a:r>
              <a:rPr lang="en-US" altLang="zh-CN" sz="2200" b="1" dirty="0" err="1">
                <a:solidFill>
                  <a:srgbClr val="FF0000"/>
                </a:solidFill>
                <a:latin typeface="Times New Roman" panose="02020603050405020304" pitchFamily="18" charset="0"/>
                <a:ea typeface="华文新魏" panose="02010800040101010101" pitchFamily="2" charset="-122"/>
              </a:rPr>
              <a:t>lw</a:t>
            </a:r>
            <a:r>
              <a:rPr lang="zh-CN" altLang="en-US" sz="2200" b="1" dirty="0">
                <a:solidFill>
                  <a:srgbClr val="FF0000"/>
                </a:solidFill>
                <a:latin typeface="Times New Roman" panose="02020603050405020304" pitchFamily="18" charset="0"/>
                <a:ea typeface="华文新魏" panose="02010800040101010101" pitchFamily="2" charset="-122"/>
              </a:rPr>
              <a:t>指令还有几条微指令？</a:t>
            </a:r>
            <a:endParaRPr lang="zh-CN" altLang="en-US" sz="2200" b="1" dirty="0">
              <a:solidFill>
                <a:srgbClr val="FF0000"/>
              </a:solidFill>
              <a:latin typeface="Times New Roman" panose="02020603050405020304" pitchFamily="18" charset="0"/>
              <a:ea typeface="华文新魏" panose="02010800040101010101" pitchFamily="2" charset="-122"/>
            </a:endParaRPr>
          </a:p>
        </p:txBody>
      </p:sp>
      <p:sp>
        <p:nvSpPr>
          <p:cNvPr id="1033223" name="Text Box 7"/>
          <p:cNvSpPr txBox="1">
            <a:spLocks noChangeArrowheads="1"/>
          </p:cNvSpPr>
          <p:nvPr/>
        </p:nvSpPr>
        <p:spPr bwMode="auto">
          <a:xfrm>
            <a:off x="3443288" y="5786438"/>
            <a:ext cx="628650" cy="396875"/>
          </a:xfrm>
          <a:prstGeom prst="rect">
            <a:avLst/>
          </a:prstGeom>
          <a:noFill/>
          <a:ln w="50800">
            <a:noFill/>
            <a:miter lim="800000"/>
          </a:ln>
        </p:spPr>
        <p:txBody>
          <a:bodyPr>
            <a:spAutoFit/>
          </a:bodyPr>
          <a:lstStyle/>
          <a:p>
            <a:pPr>
              <a:spcBef>
                <a:spcPct val="50000"/>
              </a:spcBef>
              <a:defRPr/>
            </a:pPr>
            <a:r>
              <a:rPr lang="en-US" altLang="zh-CN" sz="2000" b="1" dirty="0">
                <a:solidFill>
                  <a:srgbClr val="0000CC"/>
                </a:solidFill>
                <a:latin typeface="+mn-lt"/>
                <a:ea typeface="+mn-ea"/>
              </a:rPr>
              <a:t>2</a:t>
            </a:r>
            <a:r>
              <a:rPr lang="zh-CN" altLang="en-US" sz="2000" b="1" dirty="0">
                <a:solidFill>
                  <a:srgbClr val="0000CC"/>
                </a:solidFill>
                <a:latin typeface="+mn-lt"/>
                <a:ea typeface="+mn-ea"/>
              </a:rPr>
              <a:t>条</a:t>
            </a:r>
            <a:endParaRPr lang="zh-CN" altLang="en-US" sz="2000" b="1" dirty="0">
              <a:solidFill>
                <a:srgbClr val="0000CC"/>
              </a:solidFill>
              <a:latin typeface="+mn-lt"/>
              <a:ea typeface="+mn-ea"/>
            </a:endParaRPr>
          </a:p>
        </p:txBody>
      </p:sp>
      <p:sp>
        <p:nvSpPr>
          <p:cNvPr id="1033224" name="Text Box 8"/>
          <p:cNvSpPr txBox="1">
            <a:spLocks noChangeArrowheads="1"/>
          </p:cNvSpPr>
          <p:nvPr/>
        </p:nvSpPr>
        <p:spPr bwMode="auto">
          <a:xfrm>
            <a:off x="6929438" y="5786438"/>
            <a:ext cx="628650" cy="396875"/>
          </a:xfrm>
          <a:prstGeom prst="rect">
            <a:avLst/>
          </a:prstGeom>
          <a:noFill/>
          <a:ln w="50800">
            <a:noFill/>
            <a:miter lim="800000"/>
          </a:ln>
        </p:spPr>
        <p:txBody>
          <a:bodyPr>
            <a:spAutoFit/>
          </a:bodyPr>
          <a:lstStyle/>
          <a:p>
            <a:pPr>
              <a:spcBef>
                <a:spcPct val="50000"/>
              </a:spcBef>
              <a:defRPr/>
            </a:pPr>
            <a:r>
              <a:rPr lang="en-US" altLang="zh-CN" sz="2000" b="1" dirty="0">
                <a:solidFill>
                  <a:srgbClr val="0000CC"/>
                </a:solidFill>
                <a:latin typeface="+mn-lt"/>
                <a:ea typeface="+mn-ea"/>
              </a:rPr>
              <a:t>3</a:t>
            </a:r>
            <a:r>
              <a:rPr lang="zh-CN" altLang="en-US" sz="2000" b="1" dirty="0">
                <a:solidFill>
                  <a:srgbClr val="0000CC"/>
                </a:solidFill>
                <a:latin typeface="+mn-lt"/>
                <a:ea typeface="+mn-ea"/>
              </a:rPr>
              <a:t>条</a:t>
            </a:r>
            <a:endParaRPr lang="zh-CN" altLang="en-US" sz="2000" b="1" dirty="0">
              <a:solidFill>
                <a:srgbClr val="0000CC"/>
              </a:solidFill>
              <a:latin typeface="+mn-lt"/>
              <a:ea typeface="+mn-ea"/>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p:cNvGrpSpPr/>
          <p:nvPr/>
        </p:nvGrpSpPr>
        <p:grpSpPr bwMode="auto">
          <a:xfrm>
            <a:off x="4714875" y="3155950"/>
            <a:ext cx="1243013" cy="533400"/>
            <a:chOff x="2970" y="2026"/>
            <a:chExt cx="783" cy="336"/>
          </a:xfrm>
        </p:grpSpPr>
        <p:sp>
          <p:nvSpPr>
            <p:cNvPr id="33854" name="Rectangle 3"/>
            <p:cNvSpPr>
              <a:spLocks noChangeArrowheads="1"/>
            </p:cNvSpPr>
            <p:nvPr/>
          </p:nvSpPr>
          <p:spPr bwMode="auto">
            <a:xfrm>
              <a:off x="3023" y="2026"/>
              <a:ext cx="720" cy="336"/>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69695" name="Text Box 4"/>
            <p:cNvSpPr txBox="1">
              <a:spLocks noChangeArrowheads="1"/>
            </p:cNvSpPr>
            <p:nvPr/>
          </p:nvSpPr>
          <p:spPr bwMode="auto">
            <a:xfrm>
              <a:off x="2970" y="2071"/>
              <a:ext cx="7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800" b="1">
                  <a:latin typeface="Times New Roman" panose="02020603050405020304" pitchFamily="18" charset="0"/>
                  <a:ea typeface="华文新魏" panose="02010800040101010101" pitchFamily="2" charset="-122"/>
                </a:rPr>
                <a:t> </a:t>
              </a:r>
              <a:r>
                <a:rPr kumimoji="1" lang="zh-CN" altLang="en-US" sz="2000" b="1">
                  <a:latin typeface="Times New Roman" panose="02020603050405020304" pitchFamily="18" charset="0"/>
                  <a:ea typeface="华文新魏" panose="02010800040101010101" pitchFamily="2" charset="-122"/>
                </a:rPr>
                <a:t>多路选择</a:t>
              </a:r>
              <a:endParaRPr kumimoji="1" lang="zh-CN" altLang="en-US" sz="2000" b="1">
                <a:latin typeface="Times New Roman" panose="02020603050405020304" pitchFamily="18" charset="0"/>
                <a:ea typeface="华文新魏" panose="02010800040101010101" pitchFamily="2" charset="-122"/>
              </a:endParaRPr>
            </a:p>
          </p:txBody>
        </p:sp>
      </p:grpSp>
      <p:sp>
        <p:nvSpPr>
          <p:cNvPr id="1184773" name="Line 5"/>
          <p:cNvSpPr>
            <a:spLocks noChangeShapeType="1"/>
          </p:cNvSpPr>
          <p:nvPr/>
        </p:nvSpPr>
        <p:spPr bwMode="auto">
          <a:xfrm>
            <a:off x="4113213" y="3384550"/>
            <a:ext cx="685800" cy="0"/>
          </a:xfrm>
          <a:prstGeom prst="line">
            <a:avLst/>
          </a:prstGeom>
          <a:noFill/>
          <a:ln w="57150">
            <a:solidFill>
              <a:srgbClr val="0000CC"/>
            </a:solidFill>
            <a:round/>
            <a:tailEnd type="stealth" w="med" len="med"/>
          </a:ln>
        </p:spPr>
        <p:txBody>
          <a:bodyPr wrap="none"/>
          <a:lstStyle/>
          <a:p>
            <a:pPr eaLnBrk="1" hangingPunct="1">
              <a:defRPr/>
            </a:pPr>
            <a:endParaRPr lang="zh-CN" altLang="en-US" b="1">
              <a:latin typeface="+mn-lt"/>
              <a:ea typeface="+mn-ea"/>
            </a:endParaRPr>
          </a:p>
        </p:txBody>
      </p:sp>
      <p:sp>
        <p:nvSpPr>
          <p:cNvPr id="1184774" name="Text Box 6"/>
          <p:cNvSpPr txBox="1">
            <a:spLocks noChangeArrowheads="1"/>
          </p:cNvSpPr>
          <p:nvPr/>
        </p:nvSpPr>
        <p:spPr bwMode="auto">
          <a:xfrm>
            <a:off x="4067175" y="3405188"/>
            <a:ext cx="700088" cy="708025"/>
          </a:xfrm>
          <a:prstGeom prst="rect">
            <a:avLst/>
          </a:prstGeom>
          <a:noFill/>
          <a:ln w="9525">
            <a:noFill/>
            <a:miter lim="800000"/>
          </a:ln>
        </p:spPr>
        <p:txBody>
          <a:bodyPr wrap="none">
            <a:spAutoFit/>
          </a:bodyPr>
          <a:lstStyle/>
          <a:p>
            <a:pPr eaLnBrk="1" hangingPunct="1">
              <a:defRPr/>
            </a:pPr>
            <a:r>
              <a:rPr kumimoji="1" lang="zh-CN" altLang="en-US" sz="2000" b="1" dirty="0">
                <a:solidFill>
                  <a:srgbClr val="FF0000"/>
                </a:solidFill>
                <a:latin typeface="+mn-lt"/>
                <a:ea typeface="+mn-ea"/>
              </a:rPr>
              <a:t>地址</a:t>
            </a:r>
            <a:endParaRPr kumimoji="1" lang="zh-CN" altLang="en-US" sz="2000" b="1" dirty="0">
              <a:solidFill>
                <a:srgbClr val="FF0000"/>
              </a:solidFill>
              <a:latin typeface="+mn-lt"/>
              <a:ea typeface="+mn-ea"/>
            </a:endParaRPr>
          </a:p>
          <a:p>
            <a:pPr eaLnBrk="1" hangingPunct="1">
              <a:defRPr/>
            </a:pPr>
            <a:r>
              <a:rPr kumimoji="1" lang="zh-CN" altLang="en-US" sz="2000" b="1" dirty="0">
                <a:solidFill>
                  <a:srgbClr val="FF0000"/>
                </a:solidFill>
                <a:latin typeface="+mn-lt"/>
                <a:ea typeface="+mn-ea"/>
              </a:rPr>
              <a:t>选择</a:t>
            </a:r>
            <a:endParaRPr kumimoji="1" lang="zh-CN" altLang="en-US" sz="2000" b="1" dirty="0">
              <a:solidFill>
                <a:srgbClr val="FF0000"/>
              </a:solidFill>
              <a:latin typeface="+mn-lt"/>
              <a:ea typeface="+mn-ea"/>
            </a:endParaRPr>
          </a:p>
        </p:txBody>
      </p:sp>
      <p:sp>
        <p:nvSpPr>
          <p:cNvPr id="1184775" name="AutoShape 7"/>
          <p:cNvSpPr>
            <a:spLocks noChangeArrowheads="1"/>
          </p:cNvSpPr>
          <p:nvPr/>
        </p:nvSpPr>
        <p:spPr bwMode="auto">
          <a:xfrm>
            <a:off x="5002213" y="3703638"/>
            <a:ext cx="136525" cy="914400"/>
          </a:xfrm>
          <a:prstGeom prst="upArrow">
            <a:avLst>
              <a:gd name="adj1" fmla="val 50000"/>
              <a:gd name="adj2" fmla="val 167442"/>
            </a:avLst>
          </a:prstGeom>
          <a:solidFill>
            <a:srgbClr val="0000CC"/>
          </a:solidFill>
          <a:ln w="28575">
            <a:noFill/>
            <a:miter lim="800000"/>
          </a:ln>
        </p:spPr>
        <p:txBody>
          <a:bodyPr vert="eaVert" wrap="none" anchor="ctr"/>
          <a:lstStyle/>
          <a:p>
            <a:pPr eaLnBrk="1" hangingPunct="1">
              <a:defRPr/>
            </a:pPr>
            <a:endParaRPr lang="zh-CN" altLang="en-US" b="1">
              <a:latin typeface="+mn-lt"/>
              <a:ea typeface="+mn-ea"/>
            </a:endParaRPr>
          </a:p>
        </p:txBody>
      </p:sp>
      <p:sp>
        <p:nvSpPr>
          <p:cNvPr id="1184776" name="Freeform 8"/>
          <p:cNvSpPr/>
          <p:nvPr/>
        </p:nvSpPr>
        <p:spPr bwMode="auto">
          <a:xfrm>
            <a:off x="3784600" y="3762375"/>
            <a:ext cx="1588" cy="847725"/>
          </a:xfrm>
          <a:custGeom>
            <a:avLst/>
            <a:gdLst>
              <a:gd name="T0" fmla="*/ 0 w 1"/>
              <a:gd name="T1" fmla="*/ 847725 h 534"/>
              <a:gd name="T2" fmla="*/ 0 w 1"/>
              <a:gd name="T3" fmla="*/ 0 h 534"/>
              <a:gd name="T4" fmla="*/ 0 60000 65536"/>
              <a:gd name="T5" fmla="*/ 0 60000 65536"/>
              <a:gd name="T6" fmla="*/ 0 w 1"/>
              <a:gd name="T7" fmla="*/ 0 h 534"/>
              <a:gd name="T8" fmla="*/ 1 w 1"/>
              <a:gd name="T9" fmla="*/ 534 h 534"/>
            </a:gdLst>
            <a:ahLst/>
            <a:cxnLst>
              <a:cxn ang="T4">
                <a:pos x="T0" y="T1"/>
              </a:cxn>
              <a:cxn ang="T5">
                <a:pos x="T2" y="T3"/>
              </a:cxn>
            </a:cxnLst>
            <a:rect l="T6" t="T7" r="T8" b="T9"/>
            <a:pathLst>
              <a:path w="1" h="534">
                <a:moveTo>
                  <a:pt x="0" y="534"/>
                </a:moveTo>
                <a:lnTo>
                  <a:pt x="0" y="0"/>
                </a:lnTo>
              </a:path>
            </a:pathLst>
          </a:custGeom>
          <a:solidFill>
            <a:srgbClr val="0000CC"/>
          </a:solidFill>
          <a:ln w="57150">
            <a:solidFill>
              <a:srgbClr val="0000CC"/>
            </a:solidFill>
            <a:round/>
            <a:tailEnd type="stealth" w="med" len="med"/>
          </a:ln>
        </p:spPr>
        <p:txBody>
          <a:bodyPr wrap="none"/>
          <a:lstStyle/>
          <a:p>
            <a:pPr eaLnBrk="1" hangingPunct="1">
              <a:defRPr/>
            </a:pPr>
            <a:endParaRPr lang="zh-CN" altLang="en-US" b="1">
              <a:latin typeface="+mn-lt"/>
              <a:ea typeface="+mn-ea"/>
            </a:endParaRPr>
          </a:p>
        </p:txBody>
      </p:sp>
      <p:sp>
        <p:nvSpPr>
          <p:cNvPr id="1184777" name="AutoShape 9"/>
          <p:cNvSpPr>
            <a:spLocks noChangeArrowheads="1"/>
          </p:cNvSpPr>
          <p:nvPr/>
        </p:nvSpPr>
        <p:spPr bwMode="auto">
          <a:xfrm>
            <a:off x="3746500" y="4984750"/>
            <a:ext cx="152400" cy="457200"/>
          </a:xfrm>
          <a:prstGeom prst="upArrow">
            <a:avLst>
              <a:gd name="adj1" fmla="val 50000"/>
              <a:gd name="adj2" fmla="val 75000"/>
            </a:avLst>
          </a:prstGeom>
          <a:solidFill>
            <a:srgbClr val="0000CC"/>
          </a:solidFill>
          <a:ln w="28575">
            <a:noFill/>
            <a:miter lim="800000"/>
          </a:ln>
        </p:spPr>
        <p:txBody>
          <a:bodyPr vert="eaVert" wrap="none" anchor="ctr"/>
          <a:lstStyle/>
          <a:p>
            <a:pPr eaLnBrk="1" hangingPunct="1">
              <a:defRPr/>
            </a:pPr>
            <a:endParaRPr lang="zh-CN" altLang="en-US" b="1">
              <a:latin typeface="+mn-lt"/>
              <a:ea typeface="+mn-ea"/>
            </a:endParaRPr>
          </a:p>
        </p:txBody>
      </p:sp>
      <p:sp>
        <p:nvSpPr>
          <p:cNvPr id="1184778" name="AutoShape 10"/>
          <p:cNvSpPr>
            <a:spLocks noChangeArrowheads="1"/>
          </p:cNvSpPr>
          <p:nvPr/>
        </p:nvSpPr>
        <p:spPr bwMode="auto">
          <a:xfrm>
            <a:off x="5478463" y="2682875"/>
            <a:ext cx="138112" cy="457200"/>
          </a:xfrm>
          <a:prstGeom prst="downArrow">
            <a:avLst>
              <a:gd name="adj1" fmla="val 50000"/>
              <a:gd name="adj2" fmla="val 82759"/>
            </a:avLst>
          </a:prstGeom>
          <a:solidFill>
            <a:srgbClr val="0000CC"/>
          </a:solidFill>
          <a:ln w="28575">
            <a:noFill/>
            <a:miter lim="800000"/>
          </a:ln>
        </p:spPr>
        <p:txBody>
          <a:bodyPr vert="eaVert" wrap="none" anchor="ctr"/>
          <a:lstStyle/>
          <a:p>
            <a:pPr eaLnBrk="1" hangingPunct="1">
              <a:defRPr/>
            </a:pPr>
            <a:endParaRPr lang="zh-CN" altLang="en-US" b="1">
              <a:latin typeface="+mn-lt"/>
              <a:ea typeface="+mn-ea"/>
            </a:endParaRPr>
          </a:p>
        </p:txBody>
      </p:sp>
      <p:sp>
        <p:nvSpPr>
          <p:cNvPr id="1184779" name="AutoShape 11"/>
          <p:cNvSpPr>
            <a:spLocks noChangeArrowheads="1"/>
          </p:cNvSpPr>
          <p:nvPr/>
        </p:nvSpPr>
        <p:spPr bwMode="auto">
          <a:xfrm>
            <a:off x="5014913" y="1689100"/>
            <a:ext cx="152400" cy="228600"/>
          </a:xfrm>
          <a:prstGeom prst="downArrow">
            <a:avLst>
              <a:gd name="adj1" fmla="val 50000"/>
              <a:gd name="adj2" fmla="val 37500"/>
            </a:avLst>
          </a:prstGeom>
          <a:solidFill>
            <a:srgbClr val="0000CC"/>
          </a:solidFill>
          <a:ln w="9525">
            <a:noFill/>
            <a:miter lim="800000"/>
          </a:ln>
        </p:spPr>
        <p:txBody>
          <a:bodyPr vert="eaVert" wrap="none" anchor="ctr"/>
          <a:lstStyle/>
          <a:p>
            <a:pPr eaLnBrk="1" hangingPunct="1">
              <a:defRPr/>
            </a:pPr>
            <a:endParaRPr lang="zh-CN" altLang="en-US" b="1">
              <a:latin typeface="+mn-lt"/>
              <a:ea typeface="+mn-ea"/>
            </a:endParaRPr>
          </a:p>
        </p:txBody>
      </p:sp>
      <p:grpSp>
        <p:nvGrpSpPr>
          <p:cNvPr id="69642" name="Group 12"/>
          <p:cNvGrpSpPr/>
          <p:nvPr/>
        </p:nvGrpSpPr>
        <p:grpSpPr bwMode="auto">
          <a:xfrm>
            <a:off x="2262188" y="2851150"/>
            <a:ext cx="2971800" cy="304800"/>
            <a:chOff x="1335" y="1834"/>
            <a:chExt cx="1872" cy="192"/>
          </a:xfrm>
        </p:grpSpPr>
        <p:sp>
          <p:nvSpPr>
            <p:cNvPr id="33852" name="Rectangle 13"/>
            <p:cNvSpPr>
              <a:spLocks noChangeArrowheads="1"/>
            </p:cNvSpPr>
            <p:nvPr/>
          </p:nvSpPr>
          <p:spPr bwMode="auto">
            <a:xfrm>
              <a:off x="1335" y="1834"/>
              <a:ext cx="1824" cy="48"/>
            </a:xfrm>
            <a:prstGeom prst="rect">
              <a:avLst/>
            </a:prstGeom>
            <a:solidFill>
              <a:srgbClr val="0000CC"/>
            </a:solidFill>
            <a:ln w="9525">
              <a:noFill/>
              <a:miter lim="800000"/>
            </a:ln>
          </p:spPr>
          <p:txBody>
            <a:bodyPr wrap="none" anchor="ctr"/>
            <a:lstStyle/>
            <a:p>
              <a:pPr eaLnBrk="1" hangingPunct="1">
                <a:defRPr/>
              </a:pPr>
              <a:endParaRPr lang="zh-CN" altLang="en-US" b="1">
                <a:latin typeface="+mn-lt"/>
                <a:ea typeface="+mn-ea"/>
              </a:endParaRPr>
            </a:p>
          </p:txBody>
        </p:sp>
        <p:sp>
          <p:nvSpPr>
            <p:cNvPr id="33853" name="AutoShape 14"/>
            <p:cNvSpPr>
              <a:spLocks noChangeArrowheads="1"/>
            </p:cNvSpPr>
            <p:nvPr/>
          </p:nvSpPr>
          <p:spPr bwMode="auto">
            <a:xfrm>
              <a:off x="3111" y="1834"/>
              <a:ext cx="96" cy="192"/>
            </a:xfrm>
            <a:prstGeom prst="downArrow">
              <a:avLst>
                <a:gd name="adj1" fmla="val 50000"/>
                <a:gd name="adj2" fmla="val 50000"/>
              </a:avLst>
            </a:prstGeom>
            <a:solidFill>
              <a:srgbClr val="0000CC"/>
            </a:solidFill>
            <a:ln w="9525">
              <a:solidFill>
                <a:schemeClr val="folHlink"/>
              </a:solidFill>
              <a:miter lim="800000"/>
            </a:ln>
          </p:spPr>
          <p:txBody>
            <a:bodyPr vert="eaVert" wrap="none" anchor="ctr"/>
            <a:lstStyle/>
            <a:p>
              <a:pPr eaLnBrk="1" hangingPunct="1">
                <a:defRPr/>
              </a:pPr>
              <a:endParaRPr lang="zh-CN" altLang="en-US" b="1">
                <a:latin typeface="+mn-lt"/>
                <a:ea typeface="+mn-ea"/>
              </a:endParaRPr>
            </a:p>
          </p:txBody>
        </p:sp>
      </p:grpSp>
      <p:grpSp>
        <p:nvGrpSpPr>
          <p:cNvPr id="69643" name="Group 15"/>
          <p:cNvGrpSpPr/>
          <p:nvPr/>
        </p:nvGrpSpPr>
        <p:grpSpPr bwMode="auto">
          <a:xfrm>
            <a:off x="5945188" y="3384550"/>
            <a:ext cx="1003300" cy="1279525"/>
            <a:chOff x="3735" y="2170"/>
            <a:chExt cx="672" cy="768"/>
          </a:xfrm>
        </p:grpSpPr>
        <p:sp>
          <p:nvSpPr>
            <p:cNvPr id="33850" name="Rectangle 16"/>
            <p:cNvSpPr>
              <a:spLocks noChangeArrowheads="1"/>
            </p:cNvSpPr>
            <p:nvPr/>
          </p:nvSpPr>
          <p:spPr bwMode="auto">
            <a:xfrm>
              <a:off x="3735" y="2170"/>
              <a:ext cx="624" cy="48"/>
            </a:xfrm>
            <a:prstGeom prst="rect">
              <a:avLst/>
            </a:prstGeom>
            <a:solidFill>
              <a:srgbClr val="0000CC"/>
            </a:solidFill>
            <a:ln w="9525">
              <a:noFill/>
              <a:miter lim="800000"/>
            </a:ln>
          </p:spPr>
          <p:txBody>
            <a:bodyPr wrap="none" anchor="ctr"/>
            <a:lstStyle/>
            <a:p>
              <a:pPr eaLnBrk="1" hangingPunct="1">
                <a:defRPr/>
              </a:pPr>
              <a:endParaRPr lang="zh-CN" altLang="en-US" b="1">
                <a:latin typeface="+mn-lt"/>
                <a:ea typeface="+mn-ea"/>
              </a:endParaRPr>
            </a:p>
          </p:txBody>
        </p:sp>
        <p:sp>
          <p:nvSpPr>
            <p:cNvPr id="33851" name="AutoShape 17"/>
            <p:cNvSpPr>
              <a:spLocks noChangeArrowheads="1"/>
            </p:cNvSpPr>
            <p:nvPr/>
          </p:nvSpPr>
          <p:spPr bwMode="auto">
            <a:xfrm>
              <a:off x="4311" y="2170"/>
              <a:ext cx="96" cy="768"/>
            </a:xfrm>
            <a:prstGeom prst="downArrow">
              <a:avLst>
                <a:gd name="adj1" fmla="val 50000"/>
                <a:gd name="adj2" fmla="val 135407"/>
              </a:avLst>
            </a:prstGeom>
            <a:solidFill>
              <a:srgbClr val="0000CC"/>
            </a:solidFill>
            <a:ln w="9525">
              <a:noFill/>
              <a:miter lim="800000"/>
            </a:ln>
          </p:spPr>
          <p:txBody>
            <a:bodyPr vert="eaVert" wrap="none" anchor="ctr"/>
            <a:lstStyle/>
            <a:p>
              <a:pPr eaLnBrk="1" hangingPunct="1">
                <a:defRPr/>
              </a:pPr>
              <a:endParaRPr lang="zh-CN" altLang="en-US" b="1">
                <a:latin typeface="+mn-lt"/>
                <a:ea typeface="+mn-ea"/>
              </a:endParaRPr>
            </a:p>
          </p:txBody>
        </p:sp>
      </p:grpSp>
      <p:sp>
        <p:nvSpPr>
          <p:cNvPr id="1184786" name="Rectangle 18"/>
          <p:cNvSpPr>
            <a:spLocks noChangeArrowheads="1"/>
          </p:cNvSpPr>
          <p:nvPr/>
        </p:nvSpPr>
        <p:spPr bwMode="auto">
          <a:xfrm>
            <a:off x="6826250" y="5899150"/>
            <a:ext cx="115888" cy="457200"/>
          </a:xfrm>
          <a:prstGeom prst="rect">
            <a:avLst/>
          </a:prstGeom>
          <a:solidFill>
            <a:srgbClr val="0000CC"/>
          </a:solidFill>
          <a:ln w="9525">
            <a:noFill/>
            <a:miter lim="800000"/>
          </a:ln>
        </p:spPr>
        <p:txBody>
          <a:bodyPr wrap="none" anchor="ctr"/>
          <a:lstStyle/>
          <a:p>
            <a:pPr eaLnBrk="1" hangingPunct="1">
              <a:defRPr/>
            </a:pPr>
            <a:endParaRPr lang="zh-CN" altLang="en-US" b="1">
              <a:latin typeface="+mn-lt"/>
              <a:ea typeface="+mn-ea"/>
            </a:endParaRPr>
          </a:p>
        </p:txBody>
      </p:sp>
      <p:sp>
        <p:nvSpPr>
          <p:cNvPr id="1184787" name="AutoShape 19"/>
          <p:cNvSpPr>
            <a:spLocks noChangeArrowheads="1"/>
          </p:cNvSpPr>
          <p:nvPr/>
        </p:nvSpPr>
        <p:spPr bwMode="auto">
          <a:xfrm>
            <a:off x="6773863" y="5045075"/>
            <a:ext cx="204787" cy="473075"/>
          </a:xfrm>
          <a:prstGeom prst="downArrow">
            <a:avLst>
              <a:gd name="adj1" fmla="val 50000"/>
              <a:gd name="adj2" fmla="val 57752"/>
            </a:avLst>
          </a:prstGeom>
          <a:solidFill>
            <a:srgbClr val="0000CC"/>
          </a:solidFill>
          <a:ln w="9525">
            <a:noFill/>
            <a:miter lim="800000"/>
          </a:ln>
        </p:spPr>
        <p:txBody>
          <a:bodyPr vert="eaVert" wrap="none" anchor="ctr"/>
          <a:lstStyle/>
          <a:p>
            <a:pPr eaLnBrk="1" hangingPunct="1">
              <a:defRPr/>
            </a:pPr>
            <a:endParaRPr lang="zh-CN" altLang="en-US" b="1">
              <a:latin typeface="+mn-lt"/>
              <a:ea typeface="+mn-ea"/>
            </a:endParaRPr>
          </a:p>
        </p:txBody>
      </p:sp>
      <p:sp>
        <p:nvSpPr>
          <p:cNvPr id="69646" name="Rectangle 20"/>
          <p:cNvSpPr>
            <a:spLocks noChangeArrowheads="1"/>
          </p:cNvSpPr>
          <p:nvPr/>
        </p:nvSpPr>
        <p:spPr bwMode="auto">
          <a:xfrm>
            <a:off x="5395913" y="3917950"/>
            <a:ext cx="457200" cy="38100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200" b="1">
                <a:solidFill>
                  <a:srgbClr val="0000CC"/>
                </a:solidFill>
                <a:latin typeface="Times New Roman" panose="02020603050405020304" pitchFamily="18" charset="0"/>
                <a:ea typeface="华文新魏" panose="02010800040101010101" pitchFamily="2" charset="-122"/>
              </a:rPr>
              <a:t>+ 1</a:t>
            </a:r>
            <a:endParaRPr kumimoji="1" lang="zh-CN" altLang="en-US" sz="2200" b="1">
              <a:solidFill>
                <a:srgbClr val="0000CC"/>
              </a:solidFill>
              <a:latin typeface="Times New Roman" panose="02020603050405020304" pitchFamily="18" charset="0"/>
              <a:ea typeface="华文新魏" panose="02010800040101010101" pitchFamily="2" charset="-122"/>
            </a:endParaRPr>
          </a:p>
        </p:txBody>
      </p:sp>
      <p:sp>
        <p:nvSpPr>
          <p:cNvPr id="1184789" name="AutoShape 21"/>
          <p:cNvSpPr>
            <a:spLocks noChangeArrowheads="1"/>
          </p:cNvSpPr>
          <p:nvPr/>
        </p:nvSpPr>
        <p:spPr bwMode="auto">
          <a:xfrm>
            <a:off x="5548313" y="3689350"/>
            <a:ext cx="152400" cy="228600"/>
          </a:xfrm>
          <a:prstGeom prst="upArrow">
            <a:avLst>
              <a:gd name="adj1" fmla="val 50000"/>
              <a:gd name="adj2" fmla="val 37500"/>
            </a:avLst>
          </a:prstGeom>
          <a:solidFill>
            <a:srgbClr val="0000CC"/>
          </a:solidFill>
          <a:ln w="9525">
            <a:noFill/>
            <a:miter lim="800000"/>
          </a:ln>
        </p:spPr>
        <p:txBody>
          <a:bodyPr vert="eaVert" wrap="none" anchor="ctr"/>
          <a:lstStyle/>
          <a:p>
            <a:pPr eaLnBrk="1" hangingPunct="1">
              <a:defRPr/>
            </a:pPr>
            <a:endParaRPr lang="zh-CN" altLang="en-US" b="1">
              <a:latin typeface="+mn-lt"/>
              <a:ea typeface="+mn-ea"/>
            </a:endParaRPr>
          </a:p>
        </p:txBody>
      </p:sp>
      <p:grpSp>
        <p:nvGrpSpPr>
          <p:cNvPr id="69648" name="Group 22"/>
          <p:cNvGrpSpPr/>
          <p:nvPr/>
        </p:nvGrpSpPr>
        <p:grpSpPr bwMode="auto">
          <a:xfrm>
            <a:off x="5564188" y="4298950"/>
            <a:ext cx="746125" cy="533400"/>
            <a:chOff x="3543" y="2746"/>
            <a:chExt cx="432" cy="336"/>
          </a:xfrm>
        </p:grpSpPr>
        <p:sp>
          <p:nvSpPr>
            <p:cNvPr id="33848" name="Rectangle 23"/>
            <p:cNvSpPr>
              <a:spLocks noChangeArrowheads="1"/>
            </p:cNvSpPr>
            <p:nvPr/>
          </p:nvSpPr>
          <p:spPr bwMode="auto">
            <a:xfrm>
              <a:off x="3591" y="3034"/>
              <a:ext cx="384" cy="48"/>
            </a:xfrm>
            <a:prstGeom prst="rect">
              <a:avLst/>
            </a:prstGeom>
            <a:solidFill>
              <a:srgbClr val="0000CC"/>
            </a:solidFill>
            <a:ln w="9525">
              <a:noFill/>
              <a:miter lim="800000"/>
            </a:ln>
          </p:spPr>
          <p:txBody>
            <a:bodyPr wrap="none" anchor="ctr"/>
            <a:lstStyle/>
            <a:p>
              <a:pPr eaLnBrk="1" hangingPunct="1">
                <a:defRPr/>
              </a:pPr>
              <a:endParaRPr lang="zh-CN" altLang="en-US" b="1">
                <a:latin typeface="+mn-lt"/>
                <a:ea typeface="+mn-ea"/>
              </a:endParaRPr>
            </a:p>
          </p:txBody>
        </p:sp>
        <p:sp>
          <p:nvSpPr>
            <p:cNvPr id="33849" name="AutoShape 24"/>
            <p:cNvSpPr>
              <a:spLocks noChangeArrowheads="1"/>
            </p:cNvSpPr>
            <p:nvPr/>
          </p:nvSpPr>
          <p:spPr bwMode="auto">
            <a:xfrm>
              <a:off x="3543" y="2746"/>
              <a:ext cx="96" cy="336"/>
            </a:xfrm>
            <a:prstGeom prst="upArrow">
              <a:avLst>
                <a:gd name="adj1" fmla="val 50000"/>
                <a:gd name="adj2" fmla="val 87500"/>
              </a:avLst>
            </a:prstGeom>
            <a:solidFill>
              <a:srgbClr val="0000CC"/>
            </a:solidFill>
            <a:ln w="9525">
              <a:noFill/>
              <a:miter lim="800000"/>
            </a:ln>
          </p:spPr>
          <p:txBody>
            <a:bodyPr vert="eaVert" wrap="none" anchor="ctr"/>
            <a:lstStyle/>
            <a:p>
              <a:pPr eaLnBrk="1" hangingPunct="1">
                <a:defRPr/>
              </a:pPr>
              <a:endParaRPr lang="zh-CN" altLang="en-US" b="1">
                <a:latin typeface="+mn-lt"/>
                <a:ea typeface="+mn-ea"/>
              </a:endParaRPr>
            </a:p>
          </p:txBody>
        </p:sp>
      </p:grpSp>
      <p:grpSp>
        <p:nvGrpSpPr>
          <p:cNvPr id="69649" name="Group 25"/>
          <p:cNvGrpSpPr/>
          <p:nvPr/>
        </p:nvGrpSpPr>
        <p:grpSpPr bwMode="auto">
          <a:xfrm>
            <a:off x="1214438" y="4619625"/>
            <a:ext cx="6186487" cy="1431925"/>
            <a:chOff x="765" y="2948"/>
            <a:chExt cx="3897" cy="902"/>
          </a:xfrm>
        </p:grpSpPr>
        <p:sp>
          <p:nvSpPr>
            <p:cNvPr id="33839" name="Rectangle 26"/>
            <p:cNvSpPr>
              <a:spLocks noChangeArrowheads="1"/>
            </p:cNvSpPr>
            <p:nvPr/>
          </p:nvSpPr>
          <p:spPr bwMode="auto">
            <a:xfrm>
              <a:off x="3975" y="2976"/>
              <a:ext cx="687" cy="240"/>
            </a:xfrm>
            <a:prstGeom prst="rect">
              <a:avLst/>
            </a:prstGeom>
            <a:noFill/>
            <a:ln w="28575">
              <a:solidFill>
                <a:schemeClr val="tx1"/>
              </a:solidFill>
              <a:miter lim="800000"/>
            </a:ln>
          </p:spPr>
          <p:txBody>
            <a:bodyPr wrap="none" anchor="ctr"/>
            <a:lstStyle/>
            <a:p>
              <a:pPr algn="ctr" eaLnBrk="1" hangingPunct="1">
                <a:defRPr/>
              </a:pPr>
              <a:r>
                <a:rPr kumimoji="1" lang="en-US" altLang="zh-CN" sz="2000" b="1">
                  <a:solidFill>
                    <a:srgbClr val="FF0000"/>
                  </a:solidFill>
                  <a:latin typeface="+mn-lt"/>
                  <a:ea typeface="+mn-ea"/>
                </a:rPr>
                <a:t>CMAR</a:t>
              </a:r>
              <a:endParaRPr kumimoji="1" lang="en-US" altLang="zh-CN" sz="2000" b="1">
                <a:solidFill>
                  <a:srgbClr val="FF0000"/>
                </a:solidFill>
                <a:latin typeface="+mn-lt"/>
                <a:ea typeface="+mn-ea"/>
              </a:endParaRPr>
            </a:p>
          </p:txBody>
        </p:sp>
        <p:sp>
          <p:nvSpPr>
            <p:cNvPr id="69680" name="Rectangle 27"/>
            <p:cNvSpPr>
              <a:spLocks noChangeArrowheads="1"/>
            </p:cNvSpPr>
            <p:nvPr/>
          </p:nvSpPr>
          <p:spPr bwMode="auto">
            <a:xfrm>
              <a:off x="3975" y="3514"/>
              <a:ext cx="687"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72000" tIns="18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华文新魏" panose="02010800040101010101" pitchFamily="2" charset="-122"/>
                </a:rPr>
                <a:t>地址译码</a:t>
              </a:r>
              <a:endParaRPr kumimoji="1" lang="zh-CN" altLang="en-US" sz="2000" b="1">
                <a:latin typeface="Times New Roman" panose="02020603050405020304" pitchFamily="18" charset="0"/>
                <a:ea typeface="华文新魏" panose="02010800040101010101" pitchFamily="2" charset="-122"/>
              </a:endParaRPr>
            </a:p>
          </p:txBody>
        </p:sp>
        <p:sp>
          <p:nvSpPr>
            <p:cNvPr id="33841" name="Rectangle 28"/>
            <p:cNvSpPr>
              <a:spLocks noChangeArrowheads="1"/>
            </p:cNvSpPr>
            <p:nvPr/>
          </p:nvSpPr>
          <p:spPr bwMode="auto">
            <a:xfrm>
              <a:off x="2760" y="2948"/>
              <a:ext cx="687" cy="240"/>
            </a:xfrm>
            <a:prstGeom prst="rect">
              <a:avLst/>
            </a:prstGeom>
            <a:noFill/>
            <a:ln w="28575">
              <a:solidFill>
                <a:schemeClr val="tx1"/>
              </a:solidFill>
              <a:miter lim="800000"/>
            </a:ln>
          </p:spPr>
          <p:txBody>
            <a:bodyPr wrap="none" lIns="54000" tIns="7200" anchor="ctr"/>
            <a:lstStyle/>
            <a:p>
              <a:pPr algn="ctr" eaLnBrk="1" hangingPunct="1">
                <a:defRPr/>
              </a:pPr>
              <a:r>
                <a:rPr kumimoji="1" lang="zh-CN" altLang="en-US" sz="2000" b="1">
                  <a:latin typeface="+mn-lt"/>
                  <a:ea typeface="+mn-ea"/>
                </a:rPr>
                <a:t>下址字段</a:t>
              </a:r>
              <a:endParaRPr kumimoji="1" lang="en-US" altLang="zh-CN" sz="2000" b="1">
                <a:latin typeface="+mn-lt"/>
                <a:ea typeface="+mn-ea"/>
              </a:endParaRPr>
            </a:p>
          </p:txBody>
        </p:sp>
        <p:sp>
          <p:nvSpPr>
            <p:cNvPr id="69682" name="Rectangle 29"/>
            <p:cNvSpPr>
              <a:spLocks noChangeArrowheads="1"/>
            </p:cNvSpPr>
            <p:nvPr/>
          </p:nvSpPr>
          <p:spPr bwMode="auto">
            <a:xfrm>
              <a:off x="2077" y="2948"/>
              <a:ext cx="687"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57600" tIns="72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华文新魏" panose="02010800040101010101" pitchFamily="2" charset="-122"/>
                </a:rPr>
                <a:t>转移方式</a:t>
              </a:r>
              <a:endParaRPr kumimoji="1" lang="zh-CN" altLang="en-US" sz="2000" b="1">
                <a:latin typeface="Times New Roman" panose="02020603050405020304" pitchFamily="18" charset="0"/>
                <a:ea typeface="华文新魏" panose="02010800040101010101" pitchFamily="2" charset="-122"/>
              </a:endParaRPr>
            </a:p>
          </p:txBody>
        </p:sp>
        <p:sp>
          <p:nvSpPr>
            <p:cNvPr id="33843" name="Rectangle 30"/>
            <p:cNvSpPr>
              <a:spLocks noChangeArrowheads="1"/>
            </p:cNvSpPr>
            <p:nvPr/>
          </p:nvSpPr>
          <p:spPr bwMode="auto">
            <a:xfrm>
              <a:off x="1390" y="2948"/>
              <a:ext cx="687" cy="240"/>
            </a:xfrm>
            <a:prstGeom prst="rect">
              <a:avLst/>
            </a:prstGeom>
            <a:noFill/>
            <a:ln w="28575">
              <a:solidFill>
                <a:schemeClr val="tx1"/>
              </a:solidFill>
              <a:miter lim="800000"/>
            </a:ln>
          </p:spPr>
          <p:txBody>
            <a:bodyPr wrap="none" anchor="ctr"/>
            <a:lstStyle/>
            <a:p>
              <a:pPr algn="ctr" eaLnBrk="1" hangingPunct="1">
                <a:defRPr/>
              </a:pPr>
              <a:endParaRPr kumimoji="1" lang="zh-CN" altLang="en-US" sz="2000" b="1">
                <a:latin typeface="+mn-lt"/>
                <a:ea typeface="+mn-ea"/>
              </a:endParaRPr>
            </a:p>
          </p:txBody>
        </p:sp>
        <p:sp>
          <p:nvSpPr>
            <p:cNvPr id="33844" name="Text Box 31"/>
            <p:cNvSpPr txBox="1">
              <a:spLocks noChangeArrowheads="1"/>
            </p:cNvSpPr>
            <p:nvPr/>
          </p:nvSpPr>
          <p:spPr bwMode="auto">
            <a:xfrm>
              <a:off x="765" y="2948"/>
              <a:ext cx="611" cy="252"/>
            </a:xfrm>
            <a:prstGeom prst="rect">
              <a:avLst/>
            </a:prstGeom>
            <a:noFill/>
            <a:ln w="9525">
              <a:noFill/>
              <a:miter lim="800000"/>
            </a:ln>
          </p:spPr>
          <p:txBody>
            <a:bodyPr wrap="none">
              <a:spAutoFit/>
            </a:bodyPr>
            <a:lstStyle/>
            <a:p>
              <a:pPr eaLnBrk="1" hangingPunct="1">
                <a:defRPr/>
              </a:pPr>
              <a:r>
                <a:rPr kumimoji="1" lang="en-US" altLang="zh-CN" sz="2000" b="1" dirty="0">
                  <a:solidFill>
                    <a:srgbClr val="FF0000"/>
                  </a:solidFill>
                  <a:latin typeface="+mn-lt"/>
                  <a:ea typeface="+mn-ea"/>
                </a:rPr>
                <a:t>CMBR</a:t>
              </a:r>
              <a:endParaRPr kumimoji="1" lang="en-US" altLang="zh-CN" sz="2000" b="1" dirty="0">
                <a:solidFill>
                  <a:srgbClr val="FF0000"/>
                </a:solidFill>
                <a:latin typeface="+mn-lt"/>
                <a:ea typeface="+mn-ea"/>
              </a:endParaRPr>
            </a:p>
          </p:txBody>
        </p:sp>
        <p:grpSp>
          <p:nvGrpSpPr>
            <p:cNvPr id="69685" name="Group 32"/>
            <p:cNvGrpSpPr/>
            <p:nvPr/>
          </p:nvGrpSpPr>
          <p:grpSpPr bwMode="auto">
            <a:xfrm>
              <a:off x="1383" y="3466"/>
              <a:ext cx="2064" cy="384"/>
              <a:chOff x="1584" y="3648"/>
              <a:chExt cx="2064" cy="384"/>
            </a:xfrm>
          </p:grpSpPr>
          <p:sp>
            <p:nvSpPr>
              <p:cNvPr id="33846" name="Text Box 33"/>
              <p:cNvSpPr txBox="1">
                <a:spLocks noChangeArrowheads="1"/>
              </p:cNvSpPr>
              <p:nvPr/>
            </p:nvSpPr>
            <p:spPr bwMode="auto">
              <a:xfrm>
                <a:off x="2125" y="3679"/>
                <a:ext cx="956" cy="291"/>
              </a:xfrm>
              <a:prstGeom prst="rect">
                <a:avLst/>
              </a:prstGeom>
              <a:noFill/>
              <a:ln w="9525">
                <a:noFill/>
                <a:miter lim="800000"/>
              </a:ln>
            </p:spPr>
            <p:txBody>
              <a:bodyPr wrap="none">
                <a:spAutoFit/>
              </a:bodyPr>
              <a:lstStyle/>
              <a:p>
                <a:pPr eaLnBrk="1" hangingPunct="1">
                  <a:defRPr/>
                </a:pPr>
                <a:r>
                  <a:rPr kumimoji="1" lang="zh-CN" altLang="en-US" sz="2400" b="1" dirty="0">
                    <a:latin typeface="+mn-lt"/>
                    <a:ea typeface="+mn-ea"/>
                  </a:rPr>
                  <a:t>控存</a:t>
                </a:r>
                <a:r>
                  <a:rPr kumimoji="1" lang="en-US" altLang="zh-CN" sz="2400" b="1" dirty="0">
                    <a:latin typeface="+mn-lt"/>
                    <a:ea typeface="+mn-ea"/>
                  </a:rPr>
                  <a:t>(CM)</a:t>
                </a:r>
                <a:endParaRPr kumimoji="1" lang="en-US" altLang="zh-CN" sz="2400" b="1" dirty="0">
                  <a:latin typeface="+mn-lt"/>
                  <a:ea typeface="+mn-ea"/>
                </a:endParaRPr>
              </a:p>
            </p:txBody>
          </p:sp>
          <p:sp>
            <p:nvSpPr>
              <p:cNvPr id="33847" name="Rectangle 34"/>
              <p:cNvSpPr>
                <a:spLocks noChangeArrowheads="1"/>
              </p:cNvSpPr>
              <p:nvPr/>
            </p:nvSpPr>
            <p:spPr bwMode="auto">
              <a:xfrm>
                <a:off x="1584" y="3648"/>
                <a:ext cx="2064" cy="384"/>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grpSp>
      </p:grpSp>
      <p:grpSp>
        <p:nvGrpSpPr>
          <p:cNvPr id="69650" name="Group 35"/>
          <p:cNvGrpSpPr/>
          <p:nvPr/>
        </p:nvGrpSpPr>
        <p:grpSpPr bwMode="auto">
          <a:xfrm>
            <a:off x="2139950" y="3857625"/>
            <a:ext cx="1217613" cy="762000"/>
            <a:chOff x="1348" y="2468"/>
            <a:chExt cx="767" cy="480"/>
          </a:xfrm>
        </p:grpSpPr>
        <p:sp>
          <p:nvSpPr>
            <p:cNvPr id="33834" name="Line 36"/>
            <p:cNvSpPr>
              <a:spLocks noChangeShapeType="1"/>
            </p:cNvSpPr>
            <p:nvPr/>
          </p:nvSpPr>
          <p:spPr bwMode="auto">
            <a:xfrm flipV="1">
              <a:off x="1431" y="2708"/>
              <a:ext cx="0" cy="24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33835" name="Line 37"/>
            <p:cNvSpPr>
              <a:spLocks noChangeShapeType="1"/>
            </p:cNvSpPr>
            <p:nvPr/>
          </p:nvSpPr>
          <p:spPr bwMode="auto">
            <a:xfrm flipV="1">
              <a:off x="1575" y="2708"/>
              <a:ext cx="0" cy="24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33836" name="Line 38"/>
            <p:cNvSpPr>
              <a:spLocks noChangeShapeType="1"/>
            </p:cNvSpPr>
            <p:nvPr/>
          </p:nvSpPr>
          <p:spPr bwMode="auto">
            <a:xfrm flipV="1">
              <a:off x="2007" y="2708"/>
              <a:ext cx="0" cy="24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33837" name="Text Box 39"/>
            <p:cNvSpPr txBox="1">
              <a:spLocks noChangeArrowheads="1"/>
            </p:cNvSpPr>
            <p:nvPr/>
          </p:nvSpPr>
          <p:spPr bwMode="auto">
            <a:xfrm>
              <a:off x="1661" y="2669"/>
              <a:ext cx="276" cy="250"/>
            </a:xfrm>
            <a:prstGeom prst="rect">
              <a:avLst/>
            </a:prstGeom>
            <a:noFill/>
            <a:ln w="9525">
              <a:noFill/>
              <a:miter lim="800000"/>
            </a:ln>
          </p:spPr>
          <p:txBody>
            <a:bodyPr wrap="none">
              <a:spAutoFit/>
            </a:bodyPr>
            <a:lstStyle/>
            <a:p>
              <a:pPr eaLnBrk="1" hangingPunct="1">
                <a:defRPr/>
              </a:pPr>
              <a:r>
                <a:rPr kumimoji="1" lang="zh-CN" altLang="en-US" sz="2000" b="1">
                  <a:solidFill>
                    <a:schemeClr val="folHlink"/>
                  </a:solidFill>
                  <a:latin typeface="+mn-lt"/>
                  <a:ea typeface="+mn-ea"/>
                </a:rPr>
                <a:t>…</a:t>
              </a:r>
              <a:endParaRPr kumimoji="1" lang="zh-CN" altLang="en-US" sz="2000" b="1">
                <a:solidFill>
                  <a:schemeClr val="folHlink"/>
                </a:solidFill>
                <a:latin typeface="+mn-lt"/>
                <a:ea typeface="+mn-ea"/>
              </a:endParaRPr>
            </a:p>
          </p:txBody>
        </p:sp>
        <p:sp>
          <p:nvSpPr>
            <p:cNvPr id="33838" name="Text Box 40"/>
            <p:cNvSpPr txBox="1">
              <a:spLocks noChangeArrowheads="1"/>
            </p:cNvSpPr>
            <p:nvPr/>
          </p:nvSpPr>
          <p:spPr bwMode="auto">
            <a:xfrm>
              <a:off x="1348" y="2468"/>
              <a:ext cx="767" cy="252"/>
            </a:xfrm>
            <a:prstGeom prst="rect">
              <a:avLst/>
            </a:prstGeom>
            <a:noFill/>
            <a:ln w="9525">
              <a:noFill/>
              <a:miter lim="800000"/>
            </a:ln>
          </p:spPr>
          <p:txBody>
            <a:bodyPr wrap="none">
              <a:spAutoFit/>
            </a:bodyPr>
            <a:lstStyle/>
            <a:p>
              <a:pPr eaLnBrk="1" hangingPunct="1">
                <a:defRPr/>
              </a:pPr>
              <a:r>
                <a:rPr kumimoji="1" lang="zh-CN" altLang="en-US" sz="2000" b="1" dirty="0">
                  <a:solidFill>
                    <a:srgbClr val="0000FF"/>
                  </a:solidFill>
                  <a:latin typeface="+mn-lt"/>
                  <a:ea typeface="+mn-ea"/>
                </a:rPr>
                <a:t>控制信号</a:t>
              </a:r>
              <a:endParaRPr kumimoji="1" lang="zh-CN" altLang="en-US" sz="2000" b="1" dirty="0">
                <a:solidFill>
                  <a:srgbClr val="0000FF"/>
                </a:solidFill>
                <a:latin typeface="+mn-lt"/>
                <a:ea typeface="+mn-ea"/>
              </a:endParaRPr>
            </a:p>
          </p:txBody>
        </p:sp>
      </p:grpSp>
      <p:grpSp>
        <p:nvGrpSpPr>
          <p:cNvPr id="69651" name="Group 41"/>
          <p:cNvGrpSpPr/>
          <p:nvPr/>
        </p:nvGrpSpPr>
        <p:grpSpPr bwMode="auto">
          <a:xfrm>
            <a:off x="2357438" y="3071813"/>
            <a:ext cx="1781175" cy="696912"/>
            <a:chOff x="1485" y="1973"/>
            <a:chExt cx="1122" cy="439"/>
          </a:xfrm>
        </p:grpSpPr>
        <p:grpSp>
          <p:nvGrpSpPr>
            <p:cNvPr id="69667" name="Group 42"/>
            <p:cNvGrpSpPr/>
            <p:nvPr/>
          </p:nvGrpSpPr>
          <p:grpSpPr bwMode="auto">
            <a:xfrm>
              <a:off x="2149" y="1973"/>
              <a:ext cx="458" cy="439"/>
              <a:chOff x="2246" y="2537"/>
              <a:chExt cx="458" cy="439"/>
            </a:xfrm>
          </p:grpSpPr>
          <p:sp>
            <p:nvSpPr>
              <p:cNvPr id="33832" name="Text Box 43"/>
              <p:cNvSpPr txBox="1">
                <a:spLocks noChangeArrowheads="1"/>
              </p:cNvSpPr>
              <p:nvPr/>
            </p:nvSpPr>
            <p:spPr bwMode="auto">
              <a:xfrm>
                <a:off x="2246" y="2537"/>
                <a:ext cx="458" cy="427"/>
              </a:xfrm>
              <a:prstGeom prst="rect">
                <a:avLst/>
              </a:prstGeom>
              <a:noFill/>
              <a:ln w="9525">
                <a:noFill/>
                <a:miter lim="800000"/>
              </a:ln>
            </p:spPr>
            <p:txBody>
              <a:bodyPr wrap="none">
                <a:spAutoFit/>
              </a:bodyPr>
              <a:lstStyle/>
              <a:p>
                <a:pPr eaLnBrk="1" hangingPunct="1">
                  <a:lnSpc>
                    <a:spcPct val="90000"/>
                  </a:lnSpc>
                  <a:defRPr/>
                </a:pPr>
                <a:r>
                  <a:rPr kumimoji="1" lang="zh-CN" altLang="en-US" sz="800" b="1" dirty="0">
                    <a:latin typeface="+mn-lt"/>
                    <a:ea typeface="+mn-ea"/>
                  </a:rPr>
                  <a:t> </a:t>
                </a:r>
                <a:r>
                  <a:rPr kumimoji="1" lang="zh-CN" altLang="en-US" sz="2000" b="1" dirty="0">
                    <a:latin typeface="+mn-lt"/>
                    <a:ea typeface="+mn-ea"/>
                  </a:rPr>
                  <a:t>分支</a:t>
                </a:r>
                <a:endParaRPr kumimoji="1" lang="zh-CN" altLang="en-US" sz="2000" b="1" dirty="0">
                  <a:latin typeface="+mn-lt"/>
                  <a:ea typeface="+mn-ea"/>
                </a:endParaRPr>
              </a:p>
              <a:p>
                <a:pPr eaLnBrk="1" hangingPunct="1">
                  <a:defRPr/>
                </a:pPr>
                <a:r>
                  <a:rPr kumimoji="1" lang="zh-CN" altLang="en-US" sz="2000" b="1" dirty="0">
                    <a:latin typeface="+mn-lt"/>
                    <a:ea typeface="+mn-ea"/>
                  </a:rPr>
                  <a:t>逻辑</a:t>
                </a:r>
                <a:endParaRPr kumimoji="1" lang="zh-CN" altLang="en-US" sz="2000" b="1" dirty="0">
                  <a:latin typeface="+mn-lt"/>
                  <a:ea typeface="+mn-ea"/>
                </a:endParaRPr>
              </a:p>
            </p:txBody>
          </p:sp>
          <p:sp>
            <p:nvSpPr>
              <p:cNvPr id="33833" name="Rectangle 44"/>
              <p:cNvSpPr>
                <a:spLocks noChangeArrowheads="1"/>
              </p:cNvSpPr>
              <p:nvPr/>
            </p:nvSpPr>
            <p:spPr bwMode="auto">
              <a:xfrm>
                <a:off x="2256" y="2544"/>
                <a:ext cx="432" cy="43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grpSp>
        <p:sp>
          <p:nvSpPr>
            <p:cNvPr id="33828" name="Line 45"/>
            <p:cNvSpPr>
              <a:spLocks noChangeShapeType="1"/>
            </p:cNvSpPr>
            <p:nvPr/>
          </p:nvSpPr>
          <p:spPr bwMode="auto">
            <a:xfrm>
              <a:off x="1911" y="2036"/>
              <a:ext cx="240"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33829" name="Line 46"/>
            <p:cNvSpPr>
              <a:spLocks noChangeShapeType="1"/>
            </p:cNvSpPr>
            <p:nvPr/>
          </p:nvSpPr>
          <p:spPr bwMode="auto">
            <a:xfrm>
              <a:off x="1911" y="2324"/>
              <a:ext cx="240"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33830" name="Text Box 47"/>
            <p:cNvSpPr txBox="1">
              <a:spLocks noChangeArrowheads="1"/>
            </p:cNvSpPr>
            <p:nvPr/>
          </p:nvSpPr>
          <p:spPr bwMode="auto">
            <a:xfrm>
              <a:off x="1889" y="2103"/>
              <a:ext cx="310" cy="220"/>
            </a:xfrm>
            <a:prstGeom prst="rect">
              <a:avLst/>
            </a:prstGeom>
            <a:noFill/>
            <a:ln w="9525">
              <a:noFill/>
              <a:miter lim="800000"/>
            </a:ln>
          </p:spPr>
          <p:txBody>
            <a:bodyPr vert="eaVert"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69671" name="Text Box 48"/>
            <p:cNvSpPr txBox="1">
              <a:spLocks noChangeArrowheads="1"/>
            </p:cNvSpPr>
            <p:nvPr/>
          </p:nvSpPr>
          <p:spPr bwMode="auto">
            <a:xfrm>
              <a:off x="1485" y="2018"/>
              <a:ext cx="5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0000"/>
                  </a:solidFill>
                  <a:latin typeface="Times New Roman" panose="02020603050405020304" pitchFamily="18" charset="0"/>
                  <a:ea typeface="华文新魏" panose="02010800040101010101" pitchFamily="2" charset="-122"/>
                </a:rPr>
                <a:t>标志</a:t>
              </a:r>
              <a:endParaRPr kumimoji="1" lang="zh-CN" altLang="en-US" sz="2400" b="1">
                <a:solidFill>
                  <a:srgbClr val="FF0000"/>
                </a:solidFill>
                <a:latin typeface="Times New Roman" panose="02020603050405020304" pitchFamily="18" charset="0"/>
                <a:ea typeface="华文新魏" panose="02010800040101010101" pitchFamily="2" charset="-122"/>
              </a:endParaRPr>
            </a:p>
          </p:txBody>
        </p:sp>
      </p:grpSp>
      <p:sp>
        <p:nvSpPr>
          <p:cNvPr id="1184817" name="Text Box 49"/>
          <p:cNvSpPr txBox="1">
            <a:spLocks noChangeArrowheads="1"/>
          </p:cNvSpPr>
          <p:nvPr/>
        </p:nvSpPr>
        <p:spPr bwMode="auto">
          <a:xfrm>
            <a:off x="2271713" y="2371725"/>
            <a:ext cx="2032000" cy="461963"/>
          </a:xfrm>
          <a:prstGeom prst="rect">
            <a:avLst/>
          </a:prstGeom>
          <a:noFill/>
          <a:ln w="9525">
            <a:noFill/>
            <a:miter lim="800000"/>
          </a:ln>
        </p:spPr>
        <p:txBody>
          <a:bodyPr wrap="none">
            <a:spAutoFit/>
          </a:bodyPr>
          <a:lstStyle/>
          <a:p>
            <a:pPr eaLnBrk="1" hangingPunct="1">
              <a:defRPr/>
            </a:pPr>
            <a:r>
              <a:rPr kumimoji="1" lang="zh-CN" altLang="en-US" sz="2400" b="1" dirty="0">
                <a:latin typeface="+mn-lt"/>
                <a:ea typeface="+mn-ea"/>
              </a:rPr>
              <a:t>微子程序入口</a:t>
            </a:r>
            <a:endParaRPr kumimoji="1" lang="zh-CN" altLang="en-US" sz="2400" b="1" dirty="0">
              <a:latin typeface="+mn-lt"/>
              <a:ea typeface="+mn-ea"/>
            </a:endParaRPr>
          </a:p>
        </p:txBody>
      </p:sp>
      <p:grpSp>
        <p:nvGrpSpPr>
          <p:cNvPr id="69653" name="Group 50"/>
          <p:cNvGrpSpPr/>
          <p:nvPr/>
        </p:nvGrpSpPr>
        <p:grpSpPr bwMode="auto">
          <a:xfrm>
            <a:off x="3714750" y="6042025"/>
            <a:ext cx="3121025" cy="315913"/>
            <a:chOff x="2400" y="3844"/>
            <a:chExt cx="1966" cy="199"/>
          </a:xfrm>
        </p:grpSpPr>
        <p:sp>
          <p:nvSpPr>
            <p:cNvPr id="33825" name="Rectangle 51"/>
            <p:cNvSpPr>
              <a:spLocks noChangeArrowheads="1"/>
            </p:cNvSpPr>
            <p:nvPr/>
          </p:nvSpPr>
          <p:spPr bwMode="auto">
            <a:xfrm>
              <a:off x="2439" y="3984"/>
              <a:ext cx="1927" cy="59"/>
            </a:xfrm>
            <a:prstGeom prst="rect">
              <a:avLst/>
            </a:prstGeom>
            <a:solidFill>
              <a:srgbClr val="0000CC"/>
            </a:solidFill>
            <a:ln w="19050">
              <a:noFill/>
              <a:miter lim="800000"/>
            </a:ln>
          </p:spPr>
          <p:txBody>
            <a:bodyPr wrap="none" anchor="ctr"/>
            <a:lstStyle/>
            <a:p>
              <a:pPr eaLnBrk="1" hangingPunct="1">
                <a:defRPr/>
              </a:pPr>
              <a:endParaRPr lang="zh-CN" altLang="en-US" b="1">
                <a:latin typeface="+mn-lt"/>
                <a:ea typeface="+mn-ea"/>
              </a:endParaRPr>
            </a:p>
          </p:txBody>
        </p:sp>
        <p:sp>
          <p:nvSpPr>
            <p:cNvPr id="33826" name="AutoShape 52"/>
            <p:cNvSpPr>
              <a:spLocks noChangeArrowheads="1"/>
            </p:cNvSpPr>
            <p:nvPr/>
          </p:nvSpPr>
          <p:spPr bwMode="auto">
            <a:xfrm>
              <a:off x="2400" y="3844"/>
              <a:ext cx="96" cy="195"/>
            </a:xfrm>
            <a:prstGeom prst="upArrow">
              <a:avLst>
                <a:gd name="adj1" fmla="val 50000"/>
                <a:gd name="adj2" fmla="val 50781"/>
              </a:avLst>
            </a:prstGeom>
            <a:solidFill>
              <a:srgbClr val="0000CC"/>
            </a:solidFill>
            <a:ln w="19050">
              <a:noFill/>
              <a:miter lim="800000"/>
            </a:ln>
          </p:spPr>
          <p:txBody>
            <a:bodyPr vert="eaVert" wrap="none" anchor="ctr"/>
            <a:lstStyle/>
            <a:p>
              <a:pPr eaLnBrk="1" hangingPunct="1">
                <a:defRPr/>
              </a:pPr>
              <a:endParaRPr lang="zh-CN" altLang="en-US" b="1">
                <a:latin typeface="+mn-lt"/>
                <a:ea typeface="+mn-ea"/>
              </a:endParaRPr>
            </a:p>
          </p:txBody>
        </p:sp>
      </p:grpSp>
      <p:grpSp>
        <p:nvGrpSpPr>
          <p:cNvPr id="69654" name="Group 53"/>
          <p:cNvGrpSpPr/>
          <p:nvPr/>
        </p:nvGrpSpPr>
        <p:grpSpPr bwMode="auto">
          <a:xfrm>
            <a:off x="4845050" y="1265238"/>
            <a:ext cx="2370138" cy="1417637"/>
            <a:chOff x="3052" y="912"/>
            <a:chExt cx="1493" cy="826"/>
          </a:xfrm>
        </p:grpSpPr>
        <p:grpSp>
          <p:nvGrpSpPr>
            <p:cNvPr id="69657" name="Group 54"/>
            <p:cNvGrpSpPr/>
            <p:nvPr/>
          </p:nvGrpSpPr>
          <p:grpSpPr bwMode="auto">
            <a:xfrm>
              <a:off x="3063" y="912"/>
              <a:ext cx="1482" cy="250"/>
              <a:chOff x="3063" y="912"/>
              <a:chExt cx="1482" cy="250"/>
            </a:xfrm>
          </p:grpSpPr>
          <p:sp>
            <p:nvSpPr>
              <p:cNvPr id="33821" name="Text Box 55"/>
              <p:cNvSpPr txBox="1">
                <a:spLocks noChangeArrowheads="1"/>
              </p:cNvSpPr>
              <p:nvPr/>
            </p:nvSpPr>
            <p:spPr bwMode="auto">
              <a:xfrm>
                <a:off x="3063" y="922"/>
                <a:ext cx="338" cy="228"/>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OP</a:t>
                </a:r>
                <a:endParaRPr kumimoji="1" lang="en-US" altLang="zh-CN" sz="2000" b="1">
                  <a:latin typeface="+mn-lt"/>
                  <a:ea typeface="+mn-ea"/>
                </a:endParaRPr>
              </a:p>
            </p:txBody>
          </p:sp>
          <p:sp>
            <p:nvSpPr>
              <p:cNvPr id="33822" name="Rectangle 56"/>
              <p:cNvSpPr>
                <a:spLocks noChangeArrowheads="1"/>
              </p:cNvSpPr>
              <p:nvPr/>
            </p:nvSpPr>
            <p:spPr bwMode="auto">
              <a:xfrm>
                <a:off x="3063" y="922"/>
                <a:ext cx="336" cy="240"/>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33823" name="Rectangle 57"/>
              <p:cNvSpPr>
                <a:spLocks noChangeArrowheads="1"/>
              </p:cNvSpPr>
              <p:nvPr/>
            </p:nvSpPr>
            <p:spPr bwMode="auto">
              <a:xfrm>
                <a:off x="3399" y="922"/>
                <a:ext cx="816" cy="240"/>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33824" name="Text Box 58"/>
              <p:cNvSpPr txBox="1">
                <a:spLocks noChangeArrowheads="1"/>
              </p:cNvSpPr>
              <p:nvPr/>
            </p:nvSpPr>
            <p:spPr bwMode="auto">
              <a:xfrm>
                <a:off x="4249" y="912"/>
                <a:ext cx="296" cy="233"/>
              </a:xfrm>
              <a:prstGeom prst="rect">
                <a:avLst/>
              </a:prstGeom>
              <a:noFill/>
              <a:ln w="9525">
                <a:noFill/>
                <a:miter lim="800000"/>
              </a:ln>
            </p:spPr>
            <p:txBody>
              <a:bodyPr wrap="none">
                <a:spAutoFit/>
              </a:bodyPr>
              <a:lstStyle/>
              <a:p>
                <a:pPr eaLnBrk="1" hangingPunct="1">
                  <a:defRPr/>
                </a:pPr>
                <a:r>
                  <a:rPr kumimoji="1" lang="en-US" altLang="zh-CN" sz="2000" b="1" dirty="0">
                    <a:latin typeface="+mn-lt"/>
                    <a:ea typeface="+mn-ea"/>
                  </a:rPr>
                  <a:t>IR</a:t>
                </a:r>
                <a:endParaRPr kumimoji="1" lang="en-US" altLang="zh-CN" sz="2000" b="1" dirty="0">
                  <a:latin typeface="+mn-lt"/>
                  <a:ea typeface="+mn-ea"/>
                </a:endParaRPr>
              </a:p>
            </p:txBody>
          </p:sp>
        </p:grpSp>
        <p:grpSp>
          <p:nvGrpSpPr>
            <p:cNvPr id="69658" name="Group 59"/>
            <p:cNvGrpSpPr/>
            <p:nvPr/>
          </p:nvGrpSpPr>
          <p:grpSpPr bwMode="auto">
            <a:xfrm>
              <a:off x="3052" y="1298"/>
              <a:ext cx="806" cy="440"/>
              <a:chOff x="3356" y="1096"/>
              <a:chExt cx="806" cy="440"/>
            </a:xfrm>
          </p:grpSpPr>
          <p:sp>
            <p:nvSpPr>
              <p:cNvPr id="33819" name="Text Box 60"/>
              <p:cNvSpPr txBox="1">
                <a:spLocks noChangeArrowheads="1"/>
              </p:cNvSpPr>
              <p:nvPr/>
            </p:nvSpPr>
            <p:spPr bwMode="auto">
              <a:xfrm>
                <a:off x="3356" y="1096"/>
                <a:ext cx="806" cy="413"/>
              </a:xfrm>
              <a:prstGeom prst="rect">
                <a:avLst/>
              </a:prstGeom>
              <a:noFill/>
              <a:ln w="9525">
                <a:noFill/>
                <a:miter lim="800000"/>
              </a:ln>
            </p:spPr>
            <p:txBody>
              <a:bodyPr wrap="none">
                <a:spAutoFit/>
              </a:bodyPr>
              <a:lstStyle/>
              <a:p>
                <a:pPr algn="ctr" eaLnBrk="1" hangingPunct="1">
                  <a:defRPr/>
                </a:pPr>
                <a:r>
                  <a:rPr kumimoji="1" lang="zh-CN" altLang="en-US" sz="2000" b="1" dirty="0">
                    <a:latin typeface="+mn-lt"/>
                    <a:ea typeface="+mn-ea"/>
                  </a:rPr>
                  <a:t>微地址</a:t>
                </a:r>
                <a:endParaRPr kumimoji="1" lang="zh-CN" altLang="en-US" sz="2000" b="1" dirty="0">
                  <a:latin typeface="+mn-lt"/>
                  <a:ea typeface="+mn-ea"/>
                </a:endParaRPr>
              </a:p>
              <a:p>
                <a:pPr eaLnBrk="1" hangingPunct="1">
                  <a:defRPr/>
                </a:pPr>
                <a:r>
                  <a:rPr kumimoji="1" lang="zh-CN" altLang="en-US" sz="2000" b="1" dirty="0">
                    <a:latin typeface="+mn-lt"/>
                    <a:ea typeface="+mn-ea"/>
                  </a:rPr>
                  <a:t> 形成部件</a:t>
                </a:r>
                <a:endParaRPr kumimoji="1" lang="zh-CN" altLang="en-US" sz="2000" b="1" dirty="0">
                  <a:latin typeface="+mn-lt"/>
                  <a:ea typeface="+mn-ea"/>
                </a:endParaRPr>
              </a:p>
            </p:txBody>
          </p:sp>
          <p:sp>
            <p:nvSpPr>
              <p:cNvPr id="33820" name="Rectangle 61"/>
              <p:cNvSpPr>
                <a:spLocks noChangeArrowheads="1"/>
              </p:cNvSpPr>
              <p:nvPr/>
            </p:nvSpPr>
            <p:spPr bwMode="auto">
              <a:xfrm>
                <a:off x="3377" y="1104"/>
                <a:ext cx="768" cy="43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grpSp>
      </p:grpSp>
      <p:sp>
        <p:nvSpPr>
          <p:cNvPr id="69655" name="Rectangle 62"/>
          <p:cNvSpPr>
            <a:spLocks noChangeArrowheads="1"/>
          </p:cNvSpPr>
          <p:nvPr/>
        </p:nvSpPr>
        <p:spPr bwMode="auto">
          <a:xfrm>
            <a:off x="642938" y="681038"/>
            <a:ext cx="55721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800" b="1">
                <a:solidFill>
                  <a:schemeClr val="tx2"/>
                </a:solidFill>
                <a:latin typeface="华文新魏" panose="02010800040101010101" pitchFamily="2" charset="-122"/>
                <a:ea typeface="华文新魏" panose="02010800040101010101" pitchFamily="2" charset="-122"/>
              </a:rPr>
              <a:t>下条微指令地址形成原理图</a:t>
            </a:r>
            <a:endParaRPr kumimoji="1" lang="zh-CN" altLang="en-US" sz="2800" b="1">
              <a:solidFill>
                <a:schemeClr val="tx2"/>
              </a:solidFill>
              <a:latin typeface="华文新魏" panose="02010800040101010101" pitchFamily="2" charset="-122"/>
              <a:ea typeface="华文新魏" panose="02010800040101010101" pitchFamily="2" charset="-122"/>
            </a:endParaRPr>
          </a:p>
        </p:txBody>
      </p:sp>
      <p:sp>
        <p:nvSpPr>
          <p:cNvPr id="64" name="Rectangle 2"/>
          <p:cNvSpPr txBox="1">
            <a:spLocks noChangeArrowheads="1"/>
          </p:cNvSpPr>
          <p:nvPr/>
        </p:nvSpPr>
        <p:spPr>
          <a:xfrm>
            <a:off x="250825" y="158750"/>
            <a:ext cx="8029575" cy="390525"/>
          </a:xfrm>
          <a:prstGeom prst="rect">
            <a:avLst/>
          </a:prstGeom>
        </p:spPr>
        <p:txBody>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9pPr>
          </a:lstStyle>
          <a:p>
            <a:pPr>
              <a:lnSpc>
                <a:spcPct val="87000"/>
              </a:lnSpc>
              <a:buFont typeface="Wingdings" panose="05000000000000000000" pitchFamily="2" charset="2"/>
              <a:buChar char="Ø"/>
              <a:defRPr/>
            </a:pPr>
            <a:r>
              <a:rPr lang="en-US" altLang="zh-CN" sz="2400" kern="0">
                <a:solidFill>
                  <a:srgbClr val="A50021"/>
                </a:solidFill>
                <a:ea typeface="微软雅黑" panose="020B0503020204020204" pitchFamily="34" charset="-122"/>
              </a:rPr>
              <a:t>4. </a:t>
            </a:r>
            <a:r>
              <a:rPr lang="zh-CN" altLang="en-US" sz="2400" kern="0">
                <a:solidFill>
                  <a:srgbClr val="A50021"/>
                </a:solidFill>
                <a:ea typeface="微软雅黑" panose="020B0503020204020204" pitchFamily="34" charset="-122"/>
              </a:rPr>
              <a:t>微程序执行的第二个问题：下条微地址的确定方式</a:t>
            </a:r>
            <a:endParaRPr lang="zh-CN" altLang="en-US" sz="2400" kern="0" dirty="0">
              <a:solidFill>
                <a:srgbClr val="A50021"/>
              </a:solidFill>
              <a:ea typeface="微软雅黑" panose="020B0503020204020204" pitchFamily="34"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body" idx="1"/>
          </p:nvPr>
        </p:nvSpPr>
        <p:spPr>
          <a:xfrm>
            <a:off x="609600" y="822325"/>
            <a:ext cx="8248650" cy="5343525"/>
          </a:xfrm>
          <a:noFill/>
        </p:spPr>
        <p:txBody>
          <a:bodyPr lIns="92075" tIns="46038" rIns="92075" bIns="46038"/>
          <a:lstStyle/>
          <a:p>
            <a:pPr>
              <a:spcBef>
                <a:spcPts val="600"/>
              </a:spcBef>
              <a:buFont typeface="Wingdings" panose="05000000000000000000" pitchFamily="2" charset="2"/>
              <a:buChar char="Ø"/>
            </a:pPr>
            <a:r>
              <a:rPr kumimoji="1" lang="zh-CN" altLang="en-US"/>
              <a:t>下条微地址的产生</a:t>
            </a:r>
            <a:endParaRPr kumimoji="1" lang="zh-CN" altLang="en-US"/>
          </a:p>
          <a:p>
            <a:pPr lvl="1">
              <a:spcBef>
                <a:spcPts val="600"/>
              </a:spcBef>
              <a:buClr>
                <a:schemeClr val="tx2"/>
              </a:buClr>
            </a:pPr>
            <a:r>
              <a:rPr kumimoji="1" lang="zh-CN" altLang="en-US"/>
              <a:t>顺序 - 转移方式</a:t>
            </a:r>
            <a:endParaRPr kumimoji="1" lang="zh-CN" altLang="en-US"/>
          </a:p>
          <a:p>
            <a:pPr lvl="1">
              <a:spcBef>
                <a:spcPts val="600"/>
              </a:spcBef>
              <a:buClr>
                <a:schemeClr val="tx2"/>
              </a:buClr>
            </a:pPr>
            <a:r>
              <a:rPr kumimoji="1" lang="zh-CN" altLang="en-US"/>
              <a:t>断定方式</a:t>
            </a:r>
            <a:endParaRPr kumimoji="1" lang="zh-CN" altLang="en-US"/>
          </a:p>
          <a:p>
            <a:pPr lvl="1">
              <a:spcBef>
                <a:spcPts val="600"/>
              </a:spcBef>
              <a:buFont typeface="Wingdings" panose="05000000000000000000" pitchFamily="2" charset="2"/>
              <a:buNone/>
            </a:pPr>
            <a:r>
              <a:rPr kumimoji="1" lang="en-US" altLang="zh-CN">
                <a:solidFill>
                  <a:srgbClr val="FF0000"/>
                </a:solidFill>
              </a:rPr>
              <a:t>1</a:t>
            </a:r>
            <a:r>
              <a:rPr kumimoji="1" lang="zh-CN" altLang="en-US">
                <a:solidFill>
                  <a:srgbClr val="FF0000"/>
                </a:solidFill>
              </a:rPr>
              <a:t>、顺序 - 转移方式</a:t>
            </a:r>
            <a:endParaRPr kumimoji="1" lang="zh-CN" altLang="en-US">
              <a:solidFill>
                <a:srgbClr val="FF0000"/>
              </a:solidFill>
            </a:endParaRPr>
          </a:p>
          <a:p>
            <a:pPr lvl="1">
              <a:spcBef>
                <a:spcPts val="600"/>
              </a:spcBef>
              <a:buClr>
                <a:schemeClr val="tx2"/>
              </a:buClr>
            </a:pPr>
            <a:r>
              <a:rPr kumimoji="1" lang="zh-CN" altLang="en-US"/>
              <a:t>基本思想</a:t>
            </a:r>
            <a:endParaRPr kumimoji="1" lang="zh-CN" altLang="en-US"/>
          </a:p>
          <a:p>
            <a:pPr marL="986155" lvl="2" indent="-271780">
              <a:spcBef>
                <a:spcPts val="600"/>
              </a:spcBef>
              <a:buFont typeface="Wingdings" panose="05000000000000000000" pitchFamily="2" charset="2"/>
              <a:buChar char="u"/>
            </a:pPr>
            <a:r>
              <a:rPr kumimoji="1" lang="zh-CN" altLang="en-US"/>
              <a:t>用类似程序计数器</a:t>
            </a:r>
            <a:r>
              <a:rPr kumimoji="1" lang="en-US" altLang="zh-CN"/>
              <a:t>PC</a:t>
            </a:r>
            <a:r>
              <a:rPr kumimoji="1" lang="zh-CN" altLang="en-US"/>
              <a:t>产生当前机器指令地址的方法</a:t>
            </a:r>
            <a:endParaRPr kumimoji="1" lang="zh-CN" altLang="en-US"/>
          </a:p>
          <a:p>
            <a:pPr marL="986155" lvl="2" indent="-271780">
              <a:spcBef>
                <a:spcPts val="600"/>
              </a:spcBef>
              <a:buFont typeface="Wingdings" panose="05000000000000000000" pitchFamily="2" charset="2"/>
              <a:buChar char="u"/>
            </a:pPr>
            <a:r>
              <a:rPr kumimoji="1" lang="zh-CN" altLang="en-US"/>
              <a:t>设置一个微程序计数器</a:t>
            </a:r>
            <a:r>
              <a:rPr kumimoji="1" lang="zh-CN" altLang="en-US">
                <a:latin typeface="华文中宋" panose="02010600040101010101" pitchFamily="2" charset="-122"/>
              </a:rPr>
              <a:t>µ</a:t>
            </a:r>
            <a:r>
              <a:rPr kumimoji="1" lang="en-US" altLang="zh-CN"/>
              <a:t>PC，</a:t>
            </a:r>
            <a:r>
              <a:rPr kumimoji="1" lang="zh-CN" altLang="en-US"/>
              <a:t>指示当前微指令的地址</a:t>
            </a:r>
            <a:endParaRPr kumimoji="1" lang="zh-CN" altLang="en-US"/>
          </a:p>
          <a:p>
            <a:pPr marL="986155" lvl="2" indent="-271780">
              <a:spcBef>
                <a:spcPts val="600"/>
              </a:spcBef>
              <a:buFont typeface="Wingdings" panose="05000000000000000000" pitchFamily="2" charset="2"/>
              <a:buChar char="u"/>
            </a:pPr>
            <a:r>
              <a:rPr kumimoji="1" lang="zh-CN" altLang="en-US"/>
              <a:t>顺序执行微指令时，下条微指令地址由</a:t>
            </a:r>
            <a:r>
              <a:rPr kumimoji="1" lang="zh-CN" altLang="en-US">
                <a:latin typeface="华文中宋" panose="02010600040101010101" pitchFamily="2" charset="-122"/>
              </a:rPr>
              <a:t>µ</a:t>
            </a:r>
            <a:r>
              <a:rPr kumimoji="1" lang="en-US" altLang="zh-CN"/>
              <a:t>PC</a:t>
            </a:r>
            <a:r>
              <a:rPr kumimoji="1" lang="zh-CN" altLang="en-US"/>
              <a:t>加上一个增量来产生</a:t>
            </a:r>
            <a:endParaRPr kumimoji="1" lang="zh-CN" altLang="en-US"/>
          </a:p>
          <a:p>
            <a:pPr marL="986155" lvl="2" indent="-271780">
              <a:spcBef>
                <a:spcPts val="600"/>
              </a:spcBef>
              <a:buFont typeface="Wingdings" panose="05000000000000000000" pitchFamily="2" charset="2"/>
              <a:buChar char="u"/>
            </a:pPr>
            <a:endParaRPr kumimoji="1" lang="zh-CN" altLang="en-US"/>
          </a:p>
        </p:txBody>
      </p:sp>
      <p:sp>
        <p:nvSpPr>
          <p:cNvPr id="6" name="Rectangle 2"/>
          <p:cNvSpPr txBox="1">
            <a:spLocks noChangeArrowheads="1"/>
          </p:cNvSpPr>
          <p:nvPr/>
        </p:nvSpPr>
        <p:spPr bwMode="auto">
          <a:xfrm>
            <a:off x="250825" y="158750"/>
            <a:ext cx="8029575" cy="390525"/>
          </a:xfrm>
          <a:prstGeom prst="rect">
            <a:avLst/>
          </a:prstGeom>
          <a:noFill/>
          <a:ln>
            <a:noFill/>
          </a:ln>
        </p:spPr>
        <p:txBody>
          <a:bodyPr anchor="b"/>
          <a:lstStyle>
            <a:lvl1pPr algn="ctr" rtl="0" eaLnBrk="0" fontAlgn="base" hangingPunct="0">
              <a:spcBef>
                <a:spcPct val="0"/>
              </a:spcBef>
              <a:spcAft>
                <a:spcPct val="0"/>
              </a:spcAft>
              <a:buFontTx/>
              <a:buNone/>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隶书" panose="02010509060101010101" pitchFamily="49" charset="-122"/>
              </a:defRPr>
            </a:lvl9pPr>
          </a:lstStyle>
          <a:p>
            <a:pPr>
              <a:lnSpc>
                <a:spcPct val="87000"/>
              </a:lnSpc>
              <a:buFont typeface="Wingdings" panose="05000000000000000000" pitchFamily="2" charset="2"/>
              <a:buChar char="Ø"/>
              <a:defRPr/>
            </a:pPr>
            <a:r>
              <a:rPr lang="en-US" altLang="zh-CN" sz="2400" kern="0">
                <a:solidFill>
                  <a:srgbClr val="A50021"/>
                </a:solidFill>
                <a:ea typeface="微软雅黑" panose="020B0503020204020204" pitchFamily="34" charset="-122"/>
              </a:rPr>
              <a:t>4. </a:t>
            </a:r>
            <a:r>
              <a:rPr lang="zh-CN" altLang="en-US" sz="2400" kern="0">
                <a:solidFill>
                  <a:srgbClr val="A50021"/>
                </a:solidFill>
                <a:ea typeface="微软雅黑" panose="020B0503020204020204" pitchFamily="34" charset="-122"/>
              </a:rPr>
              <a:t>微程序执行的第二个问题：下条微地址的确定方式</a:t>
            </a:r>
            <a:endParaRPr lang="zh-CN" altLang="en-US" sz="2400" kern="0" dirty="0">
              <a:solidFill>
                <a:srgbClr val="A50021"/>
              </a:solidFill>
              <a:ea typeface="微软雅黑" panose="020B0503020204020204" pitchFamily="34"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1218">
                                            <p:txEl>
                                              <p:pRg st="3" end="3"/>
                                            </p:txEl>
                                          </p:spTgt>
                                        </p:tgtEl>
                                        <p:attrNameLst>
                                          <p:attrName>style.visibility</p:attrName>
                                        </p:attrNameLst>
                                      </p:cBhvr>
                                      <p:to>
                                        <p:strVal val="visible"/>
                                      </p:to>
                                    </p:set>
                                    <p:animEffect transition="in" filter="blinds(horizontal)">
                                      <p:cBhvr>
                                        <p:cTn id="7" dur="500"/>
                                        <p:tgtEl>
                                          <p:spTgt spid="1161218">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61218">
                                            <p:txEl>
                                              <p:pRg st="4" end="4"/>
                                            </p:txEl>
                                          </p:spTgt>
                                        </p:tgtEl>
                                        <p:attrNameLst>
                                          <p:attrName>style.visibility</p:attrName>
                                        </p:attrNameLst>
                                      </p:cBhvr>
                                      <p:to>
                                        <p:strVal val="visible"/>
                                      </p:to>
                                    </p:set>
                                    <p:animEffect transition="in" filter="blinds(horizontal)">
                                      <p:cBhvr>
                                        <p:cTn id="10" dur="500"/>
                                        <p:tgtEl>
                                          <p:spTgt spid="1161218">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61218">
                                            <p:txEl>
                                              <p:pRg st="5" end="5"/>
                                            </p:txEl>
                                          </p:spTgt>
                                        </p:tgtEl>
                                        <p:attrNameLst>
                                          <p:attrName>style.visibility</p:attrName>
                                        </p:attrNameLst>
                                      </p:cBhvr>
                                      <p:to>
                                        <p:strVal val="visible"/>
                                      </p:to>
                                    </p:set>
                                    <p:animEffect transition="in" filter="blinds(horizontal)">
                                      <p:cBhvr>
                                        <p:cTn id="13" dur="500"/>
                                        <p:tgtEl>
                                          <p:spTgt spid="1161218">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61218">
                                            <p:txEl>
                                              <p:pRg st="6" end="6"/>
                                            </p:txEl>
                                          </p:spTgt>
                                        </p:tgtEl>
                                        <p:attrNameLst>
                                          <p:attrName>style.visibility</p:attrName>
                                        </p:attrNameLst>
                                      </p:cBhvr>
                                      <p:to>
                                        <p:strVal val="visible"/>
                                      </p:to>
                                    </p:set>
                                    <p:animEffect transition="in" filter="blinds(horizontal)">
                                      <p:cBhvr>
                                        <p:cTn id="16" dur="500"/>
                                        <p:tgtEl>
                                          <p:spTgt spid="1161218">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61218">
                                            <p:txEl>
                                              <p:pRg st="7" end="7"/>
                                            </p:txEl>
                                          </p:spTgt>
                                        </p:tgtEl>
                                        <p:attrNameLst>
                                          <p:attrName>style.visibility</p:attrName>
                                        </p:attrNameLst>
                                      </p:cBhvr>
                                      <p:to>
                                        <p:strVal val="visible"/>
                                      </p:to>
                                    </p:set>
                                    <p:animEffect transition="in" filter="blinds(horizontal)">
                                      <p:cBhvr>
                                        <p:cTn id="19" dur="500"/>
                                        <p:tgtEl>
                                          <p:spTgt spid="11612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571500" y="808038"/>
            <a:ext cx="8077200" cy="798512"/>
          </a:xfrm>
          <a:noFill/>
        </p:spPr>
        <p:txBody>
          <a:bodyPr lIns="92075" tIns="46038" rIns="92075" bIns="46038"/>
          <a:lstStyle/>
          <a:p>
            <a:pPr>
              <a:buFont typeface="Wingdings" panose="05000000000000000000" pitchFamily="2" charset="2"/>
              <a:buChar char="Ø"/>
            </a:pPr>
            <a:r>
              <a:rPr kumimoji="1" lang="zh-CN" altLang="en-US"/>
              <a:t>微指令结构</a:t>
            </a:r>
            <a:endParaRPr kumimoji="1" lang="zh-CN" altLang="en-US"/>
          </a:p>
        </p:txBody>
      </p:sp>
      <p:sp>
        <p:nvSpPr>
          <p:cNvPr id="35843" name="AutoShape 3"/>
          <p:cNvSpPr>
            <a:spLocks noChangeAspect="1" noChangeArrowheads="1" noTextEdit="1"/>
          </p:cNvSpPr>
          <p:nvPr/>
        </p:nvSpPr>
        <p:spPr bwMode="auto">
          <a:xfrm>
            <a:off x="512763" y="1657350"/>
            <a:ext cx="7604125" cy="1228725"/>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35844" name="Line 4"/>
          <p:cNvSpPr>
            <a:spLocks noChangeShapeType="1"/>
          </p:cNvSpPr>
          <p:nvPr/>
        </p:nvSpPr>
        <p:spPr bwMode="auto">
          <a:xfrm>
            <a:off x="1258888" y="1236663"/>
            <a:ext cx="23812" cy="1587"/>
          </a:xfrm>
          <a:prstGeom prst="line">
            <a:avLst/>
          </a:prstGeom>
          <a:noFill/>
          <a:ln w="0">
            <a:noFill/>
            <a:round/>
          </a:ln>
        </p:spPr>
        <p:txBody>
          <a:bodyPr/>
          <a:lstStyle/>
          <a:p>
            <a:pPr eaLnBrk="1" hangingPunct="1">
              <a:defRPr/>
            </a:pPr>
            <a:endParaRPr lang="zh-CN" altLang="en-US" b="1">
              <a:latin typeface="+mn-lt"/>
              <a:ea typeface="+mn-ea"/>
            </a:endParaRPr>
          </a:p>
        </p:txBody>
      </p:sp>
      <p:sp>
        <p:nvSpPr>
          <p:cNvPr id="35845" name="Line 5"/>
          <p:cNvSpPr>
            <a:spLocks noChangeShapeType="1"/>
          </p:cNvSpPr>
          <p:nvPr/>
        </p:nvSpPr>
        <p:spPr bwMode="auto">
          <a:xfrm>
            <a:off x="1258888" y="1243013"/>
            <a:ext cx="1587" cy="17462"/>
          </a:xfrm>
          <a:prstGeom prst="line">
            <a:avLst/>
          </a:prstGeom>
          <a:noFill/>
          <a:ln w="0">
            <a:noFill/>
            <a:round/>
          </a:ln>
        </p:spPr>
        <p:txBody>
          <a:bodyPr/>
          <a:lstStyle/>
          <a:p>
            <a:pPr eaLnBrk="1" hangingPunct="1">
              <a:defRPr/>
            </a:pPr>
            <a:endParaRPr lang="zh-CN" altLang="en-US" b="1">
              <a:latin typeface="+mn-lt"/>
              <a:ea typeface="+mn-ea"/>
            </a:endParaRPr>
          </a:p>
        </p:txBody>
      </p:sp>
      <p:sp>
        <p:nvSpPr>
          <p:cNvPr id="35846" name="Line 6"/>
          <p:cNvSpPr>
            <a:spLocks noChangeShapeType="1"/>
          </p:cNvSpPr>
          <p:nvPr/>
        </p:nvSpPr>
        <p:spPr bwMode="auto">
          <a:xfrm>
            <a:off x="1258888" y="1236663"/>
            <a:ext cx="23812" cy="1587"/>
          </a:xfrm>
          <a:prstGeom prst="line">
            <a:avLst/>
          </a:prstGeom>
          <a:noFill/>
          <a:ln w="0">
            <a:noFill/>
            <a:round/>
          </a:ln>
        </p:spPr>
        <p:txBody>
          <a:bodyPr/>
          <a:lstStyle/>
          <a:p>
            <a:pPr eaLnBrk="1" hangingPunct="1">
              <a:defRPr/>
            </a:pPr>
            <a:endParaRPr lang="zh-CN" altLang="en-US" b="1">
              <a:latin typeface="+mn-lt"/>
              <a:ea typeface="+mn-ea"/>
            </a:endParaRPr>
          </a:p>
        </p:txBody>
      </p:sp>
      <p:sp>
        <p:nvSpPr>
          <p:cNvPr id="35847" name="Line 7"/>
          <p:cNvSpPr>
            <a:spLocks noChangeShapeType="1"/>
          </p:cNvSpPr>
          <p:nvPr/>
        </p:nvSpPr>
        <p:spPr bwMode="auto">
          <a:xfrm>
            <a:off x="1258888" y="1243013"/>
            <a:ext cx="1587" cy="17462"/>
          </a:xfrm>
          <a:prstGeom prst="line">
            <a:avLst/>
          </a:prstGeom>
          <a:noFill/>
          <a:ln w="0">
            <a:noFill/>
            <a:round/>
          </a:ln>
        </p:spPr>
        <p:txBody>
          <a:bodyPr/>
          <a:lstStyle/>
          <a:p>
            <a:pPr eaLnBrk="1" hangingPunct="1">
              <a:defRPr/>
            </a:pPr>
            <a:endParaRPr lang="zh-CN" altLang="en-US" b="1">
              <a:latin typeface="+mn-lt"/>
              <a:ea typeface="+mn-ea"/>
            </a:endParaRPr>
          </a:p>
        </p:txBody>
      </p:sp>
      <p:sp>
        <p:nvSpPr>
          <p:cNvPr id="35848" name="Line 8"/>
          <p:cNvSpPr>
            <a:spLocks noChangeShapeType="1"/>
          </p:cNvSpPr>
          <p:nvPr/>
        </p:nvSpPr>
        <p:spPr bwMode="auto">
          <a:xfrm>
            <a:off x="1273175" y="1236663"/>
            <a:ext cx="2163763" cy="1587"/>
          </a:xfrm>
          <a:prstGeom prst="line">
            <a:avLst/>
          </a:prstGeom>
          <a:noFill/>
          <a:ln w="0">
            <a:noFill/>
            <a:round/>
          </a:ln>
        </p:spPr>
        <p:txBody>
          <a:bodyPr/>
          <a:lstStyle/>
          <a:p>
            <a:pPr eaLnBrk="1" hangingPunct="1">
              <a:defRPr/>
            </a:pPr>
            <a:endParaRPr lang="zh-CN" altLang="en-US" b="1">
              <a:latin typeface="+mn-lt"/>
              <a:ea typeface="+mn-ea"/>
            </a:endParaRPr>
          </a:p>
        </p:txBody>
      </p:sp>
      <p:sp>
        <p:nvSpPr>
          <p:cNvPr id="35849" name="Line 9"/>
          <p:cNvSpPr>
            <a:spLocks noChangeShapeType="1"/>
          </p:cNvSpPr>
          <p:nvPr/>
        </p:nvSpPr>
        <p:spPr bwMode="auto">
          <a:xfrm>
            <a:off x="3436938" y="1236663"/>
            <a:ext cx="22225" cy="1587"/>
          </a:xfrm>
          <a:prstGeom prst="line">
            <a:avLst/>
          </a:prstGeom>
          <a:noFill/>
          <a:ln w="0">
            <a:noFill/>
            <a:round/>
          </a:ln>
        </p:spPr>
        <p:txBody>
          <a:bodyPr/>
          <a:lstStyle/>
          <a:p>
            <a:pPr eaLnBrk="1" hangingPunct="1">
              <a:defRPr/>
            </a:pPr>
            <a:endParaRPr lang="zh-CN" altLang="en-US" b="1">
              <a:latin typeface="+mn-lt"/>
              <a:ea typeface="+mn-ea"/>
            </a:endParaRPr>
          </a:p>
        </p:txBody>
      </p:sp>
      <p:sp>
        <p:nvSpPr>
          <p:cNvPr id="35850" name="Line 10"/>
          <p:cNvSpPr>
            <a:spLocks noChangeShapeType="1"/>
          </p:cNvSpPr>
          <p:nvPr/>
        </p:nvSpPr>
        <p:spPr bwMode="auto">
          <a:xfrm>
            <a:off x="3436938" y="1243013"/>
            <a:ext cx="1587" cy="17462"/>
          </a:xfrm>
          <a:prstGeom prst="line">
            <a:avLst/>
          </a:prstGeom>
          <a:noFill/>
          <a:ln w="0">
            <a:noFill/>
            <a:round/>
          </a:ln>
        </p:spPr>
        <p:txBody>
          <a:bodyPr/>
          <a:lstStyle/>
          <a:p>
            <a:pPr eaLnBrk="1" hangingPunct="1">
              <a:defRPr/>
            </a:pPr>
            <a:endParaRPr lang="zh-CN" altLang="en-US" b="1">
              <a:latin typeface="+mn-lt"/>
              <a:ea typeface="+mn-ea"/>
            </a:endParaRPr>
          </a:p>
        </p:txBody>
      </p:sp>
      <p:sp>
        <p:nvSpPr>
          <p:cNvPr id="35851" name="Line 11"/>
          <p:cNvSpPr>
            <a:spLocks noChangeShapeType="1"/>
          </p:cNvSpPr>
          <p:nvPr/>
        </p:nvSpPr>
        <p:spPr bwMode="auto">
          <a:xfrm>
            <a:off x="3440113" y="1236663"/>
            <a:ext cx="4329112" cy="1587"/>
          </a:xfrm>
          <a:prstGeom prst="line">
            <a:avLst/>
          </a:prstGeom>
          <a:noFill/>
          <a:ln w="0">
            <a:noFill/>
            <a:round/>
          </a:ln>
        </p:spPr>
        <p:txBody>
          <a:bodyPr/>
          <a:lstStyle/>
          <a:p>
            <a:pPr eaLnBrk="1" hangingPunct="1">
              <a:defRPr/>
            </a:pPr>
            <a:endParaRPr lang="zh-CN" altLang="en-US" b="1">
              <a:latin typeface="+mn-lt"/>
              <a:ea typeface="+mn-ea"/>
            </a:endParaRPr>
          </a:p>
        </p:txBody>
      </p:sp>
      <p:sp>
        <p:nvSpPr>
          <p:cNvPr id="35852" name="Line 12"/>
          <p:cNvSpPr>
            <a:spLocks noChangeShapeType="1"/>
          </p:cNvSpPr>
          <p:nvPr/>
        </p:nvSpPr>
        <p:spPr bwMode="auto">
          <a:xfrm>
            <a:off x="7769225" y="1236663"/>
            <a:ext cx="23813" cy="1587"/>
          </a:xfrm>
          <a:prstGeom prst="line">
            <a:avLst/>
          </a:prstGeom>
          <a:noFill/>
          <a:ln w="0">
            <a:noFill/>
            <a:round/>
          </a:ln>
        </p:spPr>
        <p:txBody>
          <a:bodyPr/>
          <a:lstStyle/>
          <a:p>
            <a:pPr eaLnBrk="1" hangingPunct="1">
              <a:defRPr/>
            </a:pPr>
            <a:endParaRPr lang="zh-CN" altLang="en-US" b="1">
              <a:latin typeface="+mn-lt"/>
              <a:ea typeface="+mn-ea"/>
            </a:endParaRPr>
          </a:p>
        </p:txBody>
      </p:sp>
      <p:sp>
        <p:nvSpPr>
          <p:cNvPr id="35853" name="Line 13"/>
          <p:cNvSpPr>
            <a:spLocks noChangeShapeType="1"/>
          </p:cNvSpPr>
          <p:nvPr/>
        </p:nvSpPr>
        <p:spPr bwMode="auto">
          <a:xfrm>
            <a:off x="7769225" y="1243013"/>
            <a:ext cx="1588" cy="17462"/>
          </a:xfrm>
          <a:prstGeom prst="line">
            <a:avLst/>
          </a:prstGeom>
          <a:noFill/>
          <a:ln w="0">
            <a:noFill/>
            <a:round/>
          </a:ln>
        </p:spPr>
        <p:txBody>
          <a:bodyPr/>
          <a:lstStyle/>
          <a:p>
            <a:pPr eaLnBrk="1" hangingPunct="1">
              <a:defRPr/>
            </a:pPr>
            <a:endParaRPr lang="zh-CN" altLang="en-US" b="1">
              <a:latin typeface="+mn-lt"/>
              <a:ea typeface="+mn-ea"/>
            </a:endParaRPr>
          </a:p>
        </p:txBody>
      </p:sp>
      <p:sp>
        <p:nvSpPr>
          <p:cNvPr id="35854" name="Line 14"/>
          <p:cNvSpPr>
            <a:spLocks noChangeShapeType="1"/>
          </p:cNvSpPr>
          <p:nvPr/>
        </p:nvSpPr>
        <p:spPr bwMode="auto">
          <a:xfrm>
            <a:off x="7769225" y="1236663"/>
            <a:ext cx="23813" cy="1587"/>
          </a:xfrm>
          <a:prstGeom prst="line">
            <a:avLst/>
          </a:prstGeom>
          <a:noFill/>
          <a:ln w="0">
            <a:noFill/>
            <a:round/>
          </a:ln>
        </p:spPr>
        <p:txBody>
          <a:bodyPr/>
          <a:lstStyle/>
          <a:p>
            <a:pPr eaLnBrk="1" hangingPunct="1">
              <a:defRPr/>
            </a:pPr>
            <a:endParaRPr lang="zh-CN" altLang="en-US" b="1">
              <a:latin typeface="+mn-lt"/>
              <a:ea typeface="+mn-ea"/>
            </a:endParaRPr>
          </a:p>
        </p:txBody>
      </p:sp>
      <p:sp>
        <p:nvSpPr>
          <p:cNvPr id="35855" name="Line 15"/>
          <p:cNvSpPr>
            <a:spLocks noChangeShapeType="1"/>
          </p:cNvSpPr>
          <p:nvPr/>
        </p:nvSpPr>
        <p:spPr bwMode="auto">
          <a:xfrm>
            <a:off x="7769225" y="1243013"/>
            <a:ext cx="1588" cy="17462"/>
          </a:xfrm>
          <a:prstGeom prst="line">
            <a:avLst/>
          </a:prstGeom>
          <a:noFill/>
          <a:ln w="0">
            <a:noFill/>
            <a:round/>
          </a:ln>
        </p:spPr>
        <p:txBody>
          <a:bodyPr/>
          <a:lstStyle/>
          <a:p>
            <a:pPr eaLnBrk="1" hangingPunct="1">
              <a:defRPr/>
            </a:pPr>
            <a:endParaRPr lang="zh-CN" altLang="en-US" b="1">
              <a:latin typeface="+mn-lt"/>
              <a:ea typeface="+mn-ea"/>
            </a:endParaRPr>
          </a:p>
        </p:txBody>
      </p:sp>
      <p:sp>
        <p:nvSpPr>
          <p:cNvPr id="35856" name="Line 16"/>
          <p:cNvSpPr>
            <a:spLocks noChangeShapeType="1"/>
          </p:cNvSpPr>
          <p:nvPr/>
        </p:nvSpPr>
        <p:spPr bwMode="auto">
          <a:xfrm>
            <a:off x="1258888" y="1397000"/>
            <a:ext cx="1587" cy="404813"/>
          </a:xfrm>
          <a:prstGeom prst="line">
            <a:avLst/>
          </a:prstGeom>
          <a:noFill/>
          <a:ln w="0">
            <a:noFill/>
            <a:round/>
          </a:ln>
        </p:spPr>
        <p:txBody>
          <a:bodyPr/>
          <a:lstStyle/>
          <a:p>
            <a:pPr eaLnBrk="1" hangingPunct="1">
              <a:defRPr/>
            </a:pPr>
            <a:endParaRPr lang="zh-CN" altLang="en-US" b="1">
              <a:latin typeface="+mn-lt"/>
              <a:ea typeface="+mn-ea"/>
            </a:endParaRPr>
          </a:p>
        </p:txBody>
      </p:sp>
      <p:sp>
        <p:nvSpPr>
          <p:cNvPr id="35857" name="Line 17"/>
          <p:cNvSpPr>
            <a:spLocks noChangeShapeType="1"/>
          </p:cNvSpPr>
          <p:nvPr/>
        </p:nvSpPr>
        <p:spPr bwMode="auto">
          <a:xfrm>
            <a:off x="3436938" y="1397000"/>
            <a:ext cx="1587" cy="404813"/>
          </a:xfrm>
          <a:prstGeom prst="line">
            <a:avLst/>
          </a:prstGeom>
          <a:noFill/>
          <a:ln w="0">
            <a:noFill/>
            <a:round/>
          </a:ln>
        </p:spPr>
        <p:txBody>
          <a:bodyPr/>
          <a:lstStyle/>
          <a:p>
            <a:pPr eaLnBrk="1" hangingPunct="1">
              <a:defRPr/>
            </a:pPr>
            <a:endParaRPr lang="zh-CN" altLang="en-US" b="1">
              <a:latin typeface="+mn-lt"/>
              <a:ea typeface="+mn-ea"/>
            </a:endParaRPr>
          </a:p>
        </p:txBody>
      </p:sp>
      <p:sp>
        <p:nvSpPr>
          <p:cNvPr id="35858" name="Line 18"/>
          <p:cNvSpPr>
            <a:spLocks noChangeShapeType="1"/>
          </p:cNvSpPr>
          <p:nvPr/>
        </p:nvSpPr>
        <p:spPr bwMode="auto">
          <a:xfrm>
            <a:off x="7769225" y="1397000"/>
            <a:ext cx="1588" cy="404813"/>
          </a:xfrm>
          <a:prstGeom prst="line">
            <a:avLst/>
          </a:prstGeom>
          <a:noFill/>
          <a:ln w="0">
            <a:noFill/>
            <a:round/>
          </a:ln>
        </p:spPr>
        <p:txBody>
          <a:bodyPr/>
          <a:lstStyle/>
          <a:p>
            <a:pPr eaLnBrk="1" hangingPunct="1">
              <a:defRPr/>
            </a:pPr>
            <a:endParaRPr lang="zh-CN" altLang="en-US" b="1">
              <a:latin typeface="+mn-lt"/>
              <a:ea typeface="+mn-ea"/>
            </a:endParaRPr>
          </a:p>
        </p:txBody>
      </p:sp>
      <p:sp>
        <p:nvSpPr>
          <p:cNvPr id="35859" name="Line 19"/>
          <p:cNvSpPr>
            <a:spLocks noChangeShapeType="1"/>
          </p:cNvSpPr>
          <p:nvPr/>
        </p:nvSpPr>
        <p:spPr bwMode="auto">
          <a:xfrm>
            <a:off x="1258888" y="1768475"/>
            <a:ext cx="1587" cy="17463"/>
          </a:xfrm>
          <a:prstGeom prst="line">
            <a:avLst/>
          </a:prstGeom>
          <a:noFill/>
          <a:ln w="0">
            <a:noFill/>
            <a:round/>
          </a:ln>
        </p:spPr>
        <p:txBody>
          <a:bodyPr/>
          <a:lstStyle/>
          <a:p>
            <a:pPr eaLnBrk="1" hangingPunct="1">
              <a:defRPr/>
            </a:pPr>
            <a:endParaRPr lang="zh-CN" altLang="en-US" b="1">
              <a:latin typeface="+mn-lt"/>
              <a:ea typeface="+mn-ea"/>
            </a:endParaRPr>
          </a:p>
        </p:txBody>
      </p:sp>
      <p:sp>
        <p:nvSpPr>
          <p:cNvPr id="35860" name="Line 20"/>
          <p:cNvSpPr>
            <a:spLocks noChangeShapeType="1"/>
          </p:cNvSpPr>
          <p:nvPr/>
        </p:nvSpPr>
        <p:spPr bwMode="auto">
          <a:xfrm>
            <a:off x="3436938" y="1768475"/>
            <a:ext cx="1587" cy="17463"/>
          </a:xfrm>
          <a:prstGeom prst="line">
            <a:avLst/>
          </a:prstGeom>
          <a:noFill/>
          <a:ln w="0">
            <a:noFill/>
            <a:round/>
          </a:ln>
        </p:spPr>
        <p:txBody>
          <a:bodyPr/>
          <a:lstStyle/>
          <a:p>
            <a:pPr eaLnBrk="1" hangingPunct="1">
              <a:defRPr/>
            </a:pPr>
            <a:endParaRPr lang="zh-CN" altLang="en-US" b="1">
              <a:latin typeface="+mn-lt"/>
              <a:ea typeface="+mn-ea"/>
            </a:endParaRPr>
          </a:p>
        </p:txBody>
      </p:sp>
      <p:sp>
        <p:nvSpPr>
          <p:cNvPr id="35861" name="Line 21"/>
          <p:cNvSpPr>
            <a:spLocks noChangeShapeType="1"/>
          </p:cNvSpPr>
          <p:nvPr/>
        </p:nvSpPr>
        <p:spPr bwMode="auto">
          <a:xfrm>
            <a:off x="5591175" y="1768475"/>
            <a:ext cx="1588" cy="17463"/>
          </a:xfrm>
          <a:prstGeom prst="line">
            <a:avLst/>
          </a:prstGeom>
          <a:noFill/>
          <a:ln w="0">
            <a:noFill/>
            <a:round/>
          </a:ln>
        </p:spPr>
        <p:txBody>
          <a:bodyPr/>
          <a:lstStyle/>
          <a:p>
            <a:pPr eaLnBrk="1" hangingPunct="1">
              <a:defRPr/>
            </a:pPr>
            <a:endParaRPr lang="zh-CN" altLang="en-US" b="1">
              <a:latin typeface="+mn-lt"/>
              <a:ea typeface="+mn-ea"/>
            </a:endParaRPr>
          </a:p>
        </p:txBody>
      </p:sp>
      <p:sp>
        <p:nvSpPr>
          <p:cNvPr id="35862" name="Line 22"/>
          <p:cNvSpPr>
            <a:spLocks noChangeShapeType="1"/>
          </p:cNvSpPr>
          <p:nvPr/>
        </p:nvSpPr>
        <p:spPr bwMode="auto">
          <a:xfrm>
            <a:off x="7769225" y="1768475"/>
            <a:ext cx="1588" cy="17463"/>
          </a:xfrm>
          <a:prstGeom prst="line">
            <a:avLst/>
          </a:prstGeom>
          <a:noFill/>
          <a:ln w="0">
            <a:noFill/>
            <a:round/>
          </a:ln>
        </p:spPr>
        <p:txBody>
          <a:bodyPr/>
          <a:lstStyle/>
          <a:p>
            <a:pPr eaLnBrk="1" hangingPunct="1">
              <a:defRPr/>
            </a:pPr>
            <a:endParaRPr lang="zh-CN" altLang="en-US" b="1">
              <a:latin typeface="+mn-lt"/>
              <a:ea typeface="+mn-ea"/>
            </a:endParaRPr>
          </a:p>
        </p:txBody>
      </p:sp>
      <p:sp>
        <p:nvSpPr>
          <p:cNvPr id="35863" name="Line 23"/>
          <p:cNvSpPr>
            <a:spLocks noChangeShapeType="1"/>
          </p:cNvSpPr>
          <p:nvPr/>
        </p:nvSpPr>
        <p:spPr bwMode="auto">
          <a:xfrm>
            <a:off x="1258888" y="1916113"/>
            <a:ext cx="1587" cy="385762"/>
          </a:xfrm>
          <a:prstGeom prst="line">
            <a:avLst/>
          </a:prstGeom>
          <a:noFill/>
          <a:ln w="0">
            <a:noFill/>
            <a:round/>
          </a:ln>
        </p:spPr>
        <p:txBody>
          <a:bodyPr/>
          <a:lstStyle/>
          <a:p>
            <a:pPr eaLnBrk="1" hangingPunct="1">
              <a:defRPr/>
            </a:pPr>
            <a:endParaRPr lang="zh-CN" altLang="en-US" b="1">
              <a:latin typeface="+mn-lt"/>
              <a:ea typeface="+mn-ea"/>
            </a:endParaRPr>
          </a:p>
        </p:txBody>
      </p:sp>
      <p:sp>
        <p:nvSpPr>
          <p:cNvPr id="35864" name="Line 24"/>
          <p:cNvSpPr>
            <a:spLocks noChangeShapeType="1"/>
          </p:cNvSpPr>
          <p:nvPr/>
        </p:nvSpPr>
        <p:spPr bwMode="auto">
          <a:xfrm>
            <a:off x="1258888" y="2270125"/>
            <a:ext cx="1587" cy="17463"/>
          </a:xfrm>
          <a:prstGeom prst="line">
            <a:avLst/>
          </a:prstGeom>
          <a:noFill/>
          <a:ln w="0">
            <a:noFill/>
            <a:round/>
          </a:ln>
        </p:spPr>
        <p:txBody>
          <a:bodyPr/>
          <a:lstStyle/>
          <a:p>
            <a:pPr eaLnBrk="1" hangingPunct="1">
              <a:defRPr/>
            </a:pPr>
            <a:endParaRPr lang="zh-CN" altLang="en-US" b="1">
              <a:latin typeface="+mn-lt"/>
              <a:ea typeface="+mn-ea"/>
            </a:endParaRPr>
          </a:p>
        </p:txBody>
      </p:sp>
      <p:sp>
        <p:nvSpPr>
          <p:cNvPr id="35865" name="Line 25"/>
          <p:cNvSpPr>
            <a:spLocks noChangeShapeType="1"/>
          </p:cNvSpPr>
          <p:nvPr/>
        </p:nvSpPr>
        <p:spPr bwMode="auto">
          <a:xfrm>
            <a:off x="1258888" y="2270125"/>
            <a:ext cx="1587" cy="17463"/>
          </a:xfrm>
          <a:prstGeom prst="line">
            <a:avLst/>
          </a:prstGeom>
          <a:noFill/>
          <a:ln w="0">
            <a:noFill/>
            <a:round/>
          </a:ln>
        </p:spPr>
        <p:txBody>
          <a:bodyPr/>
          <a:lstStyle/>
          <a:p>
            <a:pPr eaLnBrk="1" hangingPunct="1">
              <a:defRPr/>
            </a:pPr>
            <a:endParaRPr lang="zh-CN" altLang="en-US" b="1">
              <a:latin typeface="+mn-lt"/>
              <a:ea typeface="+mn-ea"/>
            </a:endParaRPr>
          </a:p>
        </p:txBody>
      </p:sp>
      <p:sp>
        <p:nvSpPr>
          <p:cNvPr id="35866" name="Line 26"/>
          <p:cNvSpPr>
            <a:spLocks noChangeShapeType="1"/>
          </p:cNvSpPr>
          <p:nvPr/>
        </p:nvSpPr>
        <p:spPr bwMode="auto">
          <a:xfrm>
            <a:off x="3436938" y="1916113"/>
            <a:ext cx="1587" cy="385762"/>
          </a:xfrm>
          <a:prstGeom prst="line">
            <a:avLst/>
          </a:prstGeom>
          <a:noFill/>
          <a:ln w="0">
            <a:noFill/>
            <a:round/>
          </a:ln>
        </p:spPr>
        <p:txBody>
          <a:bodyPr/>
          <a:lstStyle/>
          <a:p>
            <a:pPr eaLnBrk="1" hangingPunct="1">
              <a:defRPr/>
            </a:pPr>
            <a:endParaRPr lang="zh-CN" altLang="en-US" b="1">
              <a:latin typeface="+mn-lt"/>
              <a:ea typeface="+mn-ea"/>
            </a:endParaRPr>
          </a:p>
        </p:txBody>
      </p:sp>
      <p:sp>
        <p:nvSpPr>
          <p:cNvPr id="35867" name="Line 27"/>
          <p:cNvSpPr>
            <a:spLocks noChangeShapeType="1"/>
          </p:cNvSpPr>
          <p:nvPr/>
        </p:nvSpPr>
        <p:spPr bwMode="auto">
          <a:xfrm>
            <a:off x="3436938" y="2270125"/>
            <a:ext cx="1587" cy="17463"/>
          </a:xfrm>
          <a:prstGeom prst="line">
            <a:avLst/>
          </a:prstGeom>
          <a:noFill/>
          <a:ln w="0">
            <a:noFill/>
            <a:round/>
          </a:ln>
        </p:spPr>
        <p:txBody>
          <a:bodyPr/>
          <a:lstStyle/>
          <a:p>
            <a:pPr eaLnBrk="1" hangingPunct="1">
              <a:defRPr/>
            </a:pPr>
            <a:endParaRPr lang="zh-CN" altLang="en-US" b="1">
              <a:latin typeface="+mn-lt"/>
              <a:ea typeface="+mn-ea"/>
            </a:endParaRPr>
          </a:p>
        </p:txBody>
      </p:sp>
      <p:sp>
        <p:nvSpPr>
          <p:cNvPr id="35868" name="Line 28"/>
          <p:cNvSpPr>
            <a:spLocks noChangeShapeType="1"/>
          </p:cNvSpPr>
          <p:nvPr/>
        </p:nvSpPr>
        <p:spPr bwMode="auto">
          <a:xfrm>
            <a:off x="5591175" y="1916113"/>
            <a:ext cx="1588" cy="385762"/>
          </a:xfrm>
          <a:prstGeom prst="line">
            <a:avLst/>
          </a:prstGeom>
          <a:noFill/>
          <a:ln w="0">
            <a:noFill/>
            <a:round/>
          </a:ln>
        </p:spPr>
        <p:txBody>
          <a:bodyPr/>
          <a:lstStyle/>
          <a:p>
            <a:pPr eaLnBrk="1" hangingPunct="1">
              <a:defRPr/>
            </a:pPr>
            <a:endParaRPr lang="zh-CN" altLang="en-US" b="1">
              <a:latin typeface="+mn-lt"/>
              <a:ea typeface="+mn-ea"/>
            </a:endParaRPr>
          </a:p>
        </p:txBody>
      </p:sp>
      <p:sp>
        <p:nvSpPr>
          <p:cNvPr id="35869" name="Line 29"/>
          <p:cNvSpPr>
            <a:spLocks noChangeShapeType="1"/>
          </p:cNvSpPr>
          <p:nvPr/>
        </p:nvSpPr>
        <p:spPr bwMode="auto">
          <a:xfrm>
            <a:off x="5591175" y="2270125"/>
            <a:ext cx="1588" cy="17463"/>
          </a:xfrm>
          <a:prstGeom prst="line">
            <a:avLst/>
          </a:prstGeom>
          <a:noFill/>
          <a:ln w="0">
            <a:noFill/>
            <a:round/>
          </a:ln>
        </p:spPr>
        <p:txBody>
          <a:bodyPr/>
          <a:lstStyle/>
          <a:p>
            <a:pPr eaLnBrk="1" hangingPunct="1">
              <a:defRPr/>
            </a:pPr>
            <a:endParaRPr lang="zh-CN" altLang="en-US" b="1">
              <a:latin typeface="+mn-lt"/>
              <a:ea typeface="+mn-ea"/>
            </a:endParaRPr>
          </a:p>
        </p:txBody>
      </p:sp>
      <p:sp>
        <p:nvSpPr>
          <p:cNvPr id="35870" name="Line 30"/>
          <p:cNvSpPr>
            <a:spLocks noChangeShapeType="1"/>
          </p:cNvSpPr>
          <p:nvPr/>
        </p:nvSpPr>
        <p:spPr bwMode="auto">
          <a:xfrm>
            <a:off x="7769225" y="1916113"/>
            <a:ext cx="1588" cy="385762"/>
          </a:xfrm>
          <a:prstGeom prst="line">
            <a:avLst/>
          </a:prstGeom>
          <a:noFill/>
          <a:ln w="0">
            <a:noFill/>
            <a:round/>
          </a:ln>
        </p:spPr>
        <p:txBody>
          <a:bodyPr/>
          <a:lstStyle/>
          <a:p>
            <a:pPr eaLnBrk="1" hangingPunct="1">
              <a:defRPr/>
            </a:pPr>
            <a:endParaRPr lang="zh-CN" altLang="en-US" b="1">
              <a:latin typeface="+mn-lt"/>
              <a:ea typeface="+mn-ea"/>
            </a:endParaRPr>
          </a:p>
        </p:txBody>
      </p:sp>
      <p:sp>
        <p:nvSpPr>
          <p:cNvPr id="35871" name="Line 31"/>
          <p:cNvSpPr>
            <a:spLocks noChangeShapeType="1"/>
          </p:cNvSpPr>
          <p:nvPr/>
        </p:nvSpPr>
        <p:spPr bwMode="auto">
          <a:xfrm>
            <a:off x="7769225" y="2270125"/>
            <a:ext cx="1588" cy="17463"/>
          </a:xfrm>
          <a:prstGeom prst="line">
            <a:avLst/>
          </a:prstGeom>
          <a:noFill/>
          <a:ln w="0">
            <a:noFill/>
            <a:round/>
          </a:ln>
        </p:spPr>
        <p:txBody>
          <a:bodyPr/>
          <a:lstStyle/>
          <a:p>
            <a:pPr eaLnBrk="1" hangingPunct="1">
              <a:defRPr/>
            </a:pPr>
            <a:endParaRPr lang="zh-CN" altLang="en-US" b="1">
              <a:latin typeface="+mn-lt"/>
              <a:ea typeface="+mn-ea"/>
            </a:endParaRPr>
          </a:p>
        </p:txBody>
      </p:sp>
      <p:grpSp>
        <p:nvGrpSpPr>
          <p:cNvPr id="73760" name="Group 32"/>
          <p:cNvGrpSpPr/>
          <p:nvPr/>
        </p:nvGrpSpPr>
        <p:grpSpPr bwMode="auto">
          <a:xfrm>
            <a:off x="1230313" y="1525588"/>
            <a:ext cx="6562725" cy="842962"/>
            <a:chOff x="793" y="1728"/>
            <a:chExt cx="4116" cy="661"/>
          </a:xfrm>
        </p:grpSpPr>
        <p:sp>
          <p:nvSpPr>
            <p:cNvPr id="35880" name="Rectangle 33"/>
            <p:cNvSpPr>
              <a:spLocks noChangeArrowheads="1"/>
            </p:cNvSpPr>
            <p:nvPr/>
          </p:nvSpPr>
          <p:spPr bwMode="auto">
            <a:xfrm>
              <a:off x="3566" y="1814"/>
              <a:ext cx="379" cy="212"/>
            </a:xfrm>
            <a:prstGeom prst="rect">
              <a:avLst/>
            </a:prstGeom>
            <a:noFill/>
            <a:ln w="9525">
              <a:noFill/>
              <a:miter lim="800000"/>
            </a:ln>
          </p:spPr>
          <p:txBody>
            <a:bodyPr wrap="none" lIns="0" tIns="0" rIns="0" bIns="0">
              <a:spAutoFit/>
            </a:bodyPr>
            <a:lstStyle/>
            <a:p>
              <a:pPr eaLnBrk="1" hangingPunct="1">
                <a:lnSpc>
                  <a:spcPct val="70000"/>
                </a:lnSpc>
                <a:defRPr/>
              </a:pPr>
              <a:r>
                <a:rPr lang="en-US" altLang="zh-CN" sz="2500" b="1">
                  <a:latin typeface="+mn-lt"/>
                  <a:ea typeface="+mn-ea"/>
                </a:rPr>
                <a:t>SCF</a:t>
              </a:r>
              <a:endParaRPr lang="en-US" altLang="zh-CN" sz="1400" b="1">
                <a:latin typeface="+mn-lt"/>
                <a:ea typeface="+mn-ea"/>
              </a:endParaRPr>
            </a:p>
          </p:txBody>
        </p:sp>
        <p:sp>
          <p:nvSpPr>
            <p:cNvPr id="35881" name="Rectangle 34"/>
            <p:cNvSpPr>
              <a:spLocks noChangeArrowheads="1"/>
            </p:cNvSpPr>
            <p:nvPr/>
          </p:nvSpPr>
          <p:spPr bwMode="auto">
            <a:xfrm>
              <a:off x="793" y="1728"/>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82" name="Rectangle 35"/>
            <p:cNvSpPr>
              <a:spLocks noChangeArrowheads="1"/>
            </p:cNvSpPr>
            <p:nvPr/>
          </p:nvSpPr>
          <p:spPr bwMode="auto">
            <a:xfrm>
              <a:off x="793" y="1728"/>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83" name="Rectangle 36"/>
            <p:cNvSpPr>
              <a:spLocks noChangeArrowheads="1"/>
            </p:cNvSpPr>
            <p:nvPr/>
          </p:nvSpPr>
          <p:spPr bwMode="auto">
            <a:xfrm>
              <a:off x="808" y="1728"/>
              <a:ext cx="1357"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84" name="Rectangle 37"/>
            <p:cNvSpPr>
              <a:spLocks noChangeArrowheads="1"/>
            </p:cNvSpPr>
            <p:nvPr/>
          </p:nvSpPr>
          <p:spPr bwMode="auto">
            <a:xfrm>
              <a:off x="2165" y="1728"/>
              <a:ext cx="14"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85" name="Rectangle 38"/>
            <p:cNvSpPr>
              <a:spLocks noChangeArrowheads="1"/>
            </p:cNvSpPr>
            <p:nvPr/>
          </p:nvSpPr>
          <p:spPr bwMode="auto">
            <a:xfrm>
              <a:off x="2179" y="1728"/>
              <a:ext cx="27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86" name="Rectangle 39"/>
            <p:cNvSpPr>
              <a:spLocks noChangeArrowheads="1"/>
            </p:cNvSpPr>
            <p:nvPr/>
          </p:nvSpPr>
          <p:spPr bwMode="auto">
            <a:xfrm>
              <a:off x="4894" y="1728"/>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87" name="Rectangle 40"/>
            <p:cNvSpPr>
              <a:spLocks noChangeArrowheads="1"/>
            </p:cNvSpPr>
            <p:nvPr/>
          </p:nvSpPr>
          <p:spPr bwMode="auto">
            <a:xfrm>
              <a:off x="4894" y="1728"/>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88" name="Rectangle 41"/>
            <p:cNvSpPr>
              <a:spLocks noChangeArrowheads="1"/>
            </p:cNvSpPr>
            <p:nvPr/>
          </p:nvSpPr>
          <p:spPr bwMode="auto">
            <a:xfrm>
              <a:off x="793" y="1742"/>
              <a:ext cx="15" cy="317"/>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89" name="Rectangle 42"/>
            <p:cNvSpPr>
              <a:spLocks noChangeArrowheads="1"/>
            </p:cNvSpPr>
            <p:nvPr/>
          </p:nvSpPr>
          <p:spPr bwMode="auto">
            <a:xfrm>
              <a:off x="2165" y="1742"/>
              <a:ext cx="14" cy="317"/>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90" name="Rectangle 43"/>
            <p:cNvSpPr>
              <a:spLocks noChangeArrowheads="1"/>
            </p:cNvSpPr>
            <p:nvPr/>
          </p:nvSpPr>
          <p:spPr bwMode="auto">
            <a:xfrm>
              <a:off x="4894" y="1742"/>
              <a:ext cx="15" cy="317"/>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91" name="Rectangle 44"/>
            <p:cNvSpPr>
              <a:spLocks noChangeArrowheads="1"/>
            </p:cNvSpPr>
            <p:nvPr/>
          </p:nvSpPr>
          <p:spPr bwMode="auto">
            <a:xfrm>
              <a:off x="1207" y="1922"/>
              <a:ext cx="142" cy="278"/>
            </a:xfrm>
            <a:prstGeom prst="rect">
              <a:avLst/>
            </a:prstGeom>
            <a:noFill/>
            <a:ln w="9525">
              <a:noFill/>
              <a:miter lim="800000"/>
            </a:ln>
          </p:spPr>
          <p:txBody>
            <a:bodyPr wrap="none" lIns="0" tIns="0" rIns="0" bIns="0">
              <a:spAutoFit/>
            </a:bodyPr>
            <a:lstStyle/>
            <a:p>
              <a:pPr eaLnBrk="1" hangingPunct="1">
                <a:lnSpc>
                  <a:spcPct val="70000"/>
                </a:lnSpc>
                <a:defRPr/>
              </a:pPr>
              <a:r>
                <a:rPr lang="el-GR" altLang="zh-CN" sz="3200" b="1" dirty="0">
                  <a:latin typeface="+mn-lt"/>
                </a:rPr>
                <a:t>μ</a:t>
              </a:r>
              <a:endParaRPr lang="en-US" altLang="zh-CN" sz="3200" b="1" dirty="0">
                <a:latin typeface="+mn-lt"/>
                <a:ea typeface="+mn-ea"/>
              </a:endParaRPr>
            </a:p>
          </p:txBody>
        </p:sp>
        <p:sp>
          <p:nvSpPr>
            <p:cNvPr id="35892" name="Rectangle 45"/>
            <p:cNvSpPr>
              <a:spLocks noChangeArrowheads="1"/>
            </p:cNvSpPr>
            <p:nvPr/>
          </p:nvSpPr>
          <p:spPr bwMode="auto">
            <a:xfrm>
              <a:off x="1348" y="1972"/>
              <a:ext cx="424" cy="212"/>
            </a:xfrm>
            <a:prstGeom prst="rect">
              <a:avLst/>
            </a:prstGeom>
            <a:noFill/>
            <a:ln w="9525">
              <a:noFill/>
              <a:miter lim="800000"/>
            </a:ln>
          </p:spPr>
          <p:txBody>
            <a:bodyPr wrap="none" lIns="0" tIns="0" rIns="0" bIns="0">
              <a:spAutoFit/>
            </a:bodyPr>
            <a:lstStyle/>
            <a:p>
              <a:pPr eaLnBrk="1" hangingPunct="1">
                <a:lnSpc>
                  <a:spcPct val="70000"/>
                </a:lnSpc>
                <a:defRPr/>
              </a:pPr>
              <a:r>
                <a:rPr lang="en-US" altLang="zh-CN" sz="2500" b="1" dirty="0">
                  <a:latin typeface="+mn-lt"/>
                  <a:ea typeface="+mn-ea"/>
                </a:rPr>
                <a:t>OCF</a:t>
              </a:r>
              <a:endParaRPr lang="en-US" altLang="zh-CN" sz="1400" b="1" dirty="0">
                <a:latin typeface="+mn-lt"/>
                <a:ea typeface="+mn-ea"/>
              </a:endParaRPr>
            </a:p>
          </p:txBody>
        </p:sp>
        <p:sp>
          <p:nvSpPr>
            <p:cNvPr id="35893" name="Rectangle 46"/>
            <p:cNvSpPr>
              <a:spLocks noChangeArrowheads="1"/>
            </p:cNvSpPr>
            <p:nvPr/>
          </p:nvSpPr>
          <p:spPr bwMode="auto">
            <a:xfrm>
              <a:off x="2690" y="2145"/>
              <a:ext cx="401" cy="210"/>
            </a:xfrm>
            <a:prstGeom prst="rect">
              <a:avLst/>
            </a:prstGeom>
            <a:noFill/>
            <a:ln w="9525">
              <a:noFill/>
              <a:miter lim="800000"/>
            </a:ln>
          </p:spPr>
          <p:txBody>
            <a:bodyPr wrap="none" lIns="0" tIns="0" rIns="0" bIns="0">
              <a:spAutoFit/>
            </a:bodyPr>
            <a:lstStyle/>
            <a:p>
              <a:pPr eaLnBrk="1" hangingPunct="1">
                <a:lnSpc>
                  <a:spcPct val="70000"/>
                </a:lnSpc>
                <a:defRPr/>
              </a:pPr>
              <a:r>
                <a:rPr lang="en-US" altLang="zh-CN" sz="2500" b="1">
                  <a:latin typeface="+mn-lt"/>
                  <a:ea typeface="+mn-ea"/>
                </a:rPr>
                <a:t>BAF</a:t>
              </a:r>
              <a:endParaRPr lang="en-US" altLang="zh-CN" sz="1400" b="1">
                <a:latin typeface="+mn-lt"/>
                <a:ea typeface="+mn-ea"/>
              </a:endParaRPr>
            </a:p>
          </p:txBody>
        </p:sp>
        <p:sp>
          <p:nvSpPr>
            <p:cNvPr id="35894" name="Rectangle 47"/>
            <p:cNvSpPr>
              <a:spLocks noChangeArrowheads="1"/>
            </p:cNvSpPr>
            <p:nvPr/>
          </p:nvSpPr>
          <p:spPr bwMode="auto">
            <a:xfrm>
              <a:off x="4048" y="2145"/>
              <a:ext cx="401" cy="210"/>
            </a:xfrm>
            <a:prstGeom prst="rect">
              <a:avLst/>
            </a:prstGeom>
            <a:noFill/>
            <a:ln w="9525">
              <a:noFill/>
              <a:miter lim="800000"/>
            </a:ln>
          </p:spPr>
          <p:txBody>
            <a:bodyPr wrap="none" lIns="0" tIns="0" rIns="0" bIns="0">
              <a:spAutoFit/>
            </a:bodyPr>
            <a:lstStyle/>
            <a:p>
              <a:pPr eaLnBrk="1" hangingPunct="1">
                <a:lnSpc>
                  <a:spcPct val="70000"/>
                </a:lnSpc>
                <a:defRPr/>
              </a:pPr>
              <a:r>
                <a:rPr lang="en-US" altLang="zh-CN" sz="2500" b="1">
                  <a:latin typeface="+mn-lt"/>
                  <a:ea typeface="+mn-ea"/>
                </a:rPr>
                <a:t>BCF</a:t>
              </a:r>
              <a:endParaRPr lang="en-US" altLang="zh-CN" sz="1400" b="1">
                <a:latin typeface="+mn-lt"/>
                <a:ea typeface="+mn-ea"/>
              </a:endParaRPr>
            </a:p>
          </p:txBody>
        </p:sp>
        <p:sp>
          <p:nvSpPr>
            <p:cNvPr id="35895" name="Rectangle 48"/>
            <p:cNvSpPr>
              <a:spLocks noChangeArrowheads="1"/>
            </p:cNvSpPr>
            <p:nvPr/>
          </p:nvSpPr>
          <p:spPr bwMode="auto">
            <a:xfrm>
              <a:off x="793" y="2059"/>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96" name="Line 49"/>
            <p:cNvSpPr>
              <a:spLocks noChangeShapeType="1"/>
            </p:cNvSpPr>
            <p:nvPr/>
          </p:nvSpPr>
          <p:spPr bwMode="auto">
            <a:xfrm>
              <a:off x="793" y="2059"/>
              <a:ext cx="15"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897" name="Rectangle 50"/>
            <p:cNvSpPr>
              <a:spLocks noChangeArrowheads="1"/>
            </p:cNvSpPr>
            <p:nvPr/>
          </p:nvSpPr>
          <p:spPr bwMode="auto">
            <a:xfrm>
              <a:off x="2165" y="2059"/>
              <a:ext cx="14"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898" name="Line 51"/>
            <p:cNvSpPr>
              <a:spLocks noChangeShapeType="1"/>
            </p:cNvSpPr>
            <p:nvPr/>
          </p:nvSpPr>
          <p:spPr bwMode="auto">
            <a:xfrm>
              <a:off x="2165" y="2059"/>
              <a:ext cx="14"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899" name="Rectangle 52"/>
            <p:cNvSpPr>
              <a:spLocks noChangeArrowheads="1"/>
            </p:cNvSpPr>
            <p:nvPr/>
          </p:nvSpPr>
          <p:spPr bwMode="auto">
            <a:xfrm>
              <a:off x="2179" y="2059"/>
              <a:ext cx="1343"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00" name="Line 53"/>
            <p:cNvSpPr>
              <a:spLocks noChangeShapeType="1"/>
            </p:cNvSpPr>
            <p:nvPr/>
          </p:nvSpPr>
          <p:spPr bwMode="auto">
            <a:xfrm>
              <a:off x="2179" y="2069"/>
              <a:ext cx="1343"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01" name="Rectangle 54"/>
            <p:cNvSpPr>
              <a:spLocks noChangeArrowheads="1"/>
            </p:cNvSpPr>
            <p:nvPr/>
          </p:nvSpPr>
          <p:spPr bwMode="auto">
            <a:xfrm>
              <a:off x="3522" y="2059"/>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02" name="Line 55"/>
            <p:cNvSpPr>
              <a:spLocks noChangeShapeType="1"/>
            </p:cNvSpPr>
            <p:nvPr/>
          </p:nvSpPr>
          <p:spPr bwMode="auto">
            <a:xfrm>
              <a:off x="3522" y="2059"/>
              <a:ext cx="15"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03" name="Rectangle 56"/>
            <p:cNvSpPr>
              <a:spLocks noChangeArrowheads="1"/>
            </p:cNvSpPr>
            <p:nvPr/>
          </p:nvSpPr>
          <p:spPr bwMode="auto">
            <a:xfrm>
              <a:off x="3537" y="2059"/>
              <a:ext cx="1357"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04" name="Line 57"/>
            <p:cNvSpPr>
              <a:spLocks noChangeShapeType="1"/>
            </p:cNvSpPr>
            <p:nvPr/>
          </p:nvSpPr>
          <p:spPr bwMode="auto">
            <a:xfrm>
              <a:off x="3537" y="2059"/>
              <a:ext cx="1357"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05" name="Rectangle 58"/>
            <p:cNvSpPr>
              <a:spLocks noChangeArrowheads="1"/>
            </p:cNvSpPr>
            <p:nvPr/>
          </p:nvSpPr>
          <p:spPr bwMode="auto">
            <a:xfrm>
              <a:off x="4894" y="2059"/>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06" name="Line 59"/>
            <p:cNvSpPr>
              <a:spLocks noChangeShapeType="1"/>
            </p:cNvSpPr>
            <p:nvPr/>
          </p:nvSpPr>
          <p:spPr bwMode="auto">
            <a:xfrm>
              <a:off x="4894" y="2059"/>
              <a:ext cx="15"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07" name="Rectangle 60"/>
            <p:cNvSpPr>
              <a:spLocks noChangeArrowheads="1"/>
            </p:cNvSpPr>
            <p:nvPr/>
          </p:nvSpPr>
          <p:spPr bwMode="auto">
            <a:xfrm>
              <a:off x="793" y="2073"/>
              <a:ext cx="15" cy="302"/>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08" name="Rectangle 61"/>
            <p:cNvSpPr>
              <a:spLocks noChangeArrowheads="1"/>
            </p:cNvSpPr>
            <p:nvPr/>
          </p:nvSpPr>
          <p:spPr bwMode="auto">
            <a:xfrm>
              <a:off x="793" y="2375"/>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09" name="Line 62"/>
            <p:cNvSpPr>
              <a:spLocks noChangeShapeType="1"/>
            </p:cNvSpPr>
            <p:nvPr/>
          </p:nvSpPr>
          <p:spPr bwMode="auto">
            <a:xfrm>
              <a:off x="793" y="2375"/>
              <a:ext cx="15"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10" name="Rectangle 63"/>
            <p:cNvSpPr>
              <a:spLocks noChangeArrowheads="1"/>
            </p:cNvSpPr>
            <p:nvPr/>
          </p:nvSpPr>
          <p:spPr bwMode="auto">
            <a:xfrm>
              <a:off x="793" y="2375"/>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11" name="Line 64"/>
            <p:cNvSpPr>
              <a:spLocks noChangeShapeType="1"/>
            </p:cNvSpPr>
            <p:nvPr/>
          </p:nvSpPr>
          <p:spPr bwMode="auto">
            <a:xfrm>
              <a:off x="793" y="2375"/>
              <a:ext cx="15"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12" name="Rectangle 65"/>
            <p:cNvSpPr>
              <a:spLocks noChangeArrowheads="1"/>
            </p:cNvSpPr>
            <p:nvPr/>
          </p:nvSpPr>
          <p:spPr bwMode="auto">
            <a:xfrm>
              <a:off x="808" y="2375"/>
              <a:ext cx="1357"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13" name="Line 66"/>
            <p:cNvSpPr>
              <a:spLocks noChangeShapeType="1"/>
            </p:cNvSpPr>
            <p:nvPr/>
          </p:nvSpPr>
          <p:spPr bwMode="auto">
            <a:xfrm>
              <a:off x="808" y="2375"/>
              <a:ext cx="1357"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14" name="Rectangle 67"/>
            <p:cNvSpPr>
              <a:spLocks noChangeArrowheads="1"/>
            </p:cNvSpPr>
            <p:nvPr/>
          </p:nvSpPr>
          <p:spPr bwMode="auto">
            <a:xfrm>
              <a:off x="2165" y="2073"/>
              <a:ext cx="14" cy="302"/>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15" name="Rectangle 68"/>
            <p:cNvSpPr>
              <a:spLocks noChangeArrowheads="1"/>
            </p:cNvSpPr>
            <p:nvPr/>
          </p:nvSpPr>
          <p:spPr bwMode="auto">
            <a:xfrm>
              <a:off x="2165" y="2375"/>
              <a:ext cx="14"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16" name="Line 69"/>
            <p:cNvSpPr>
              <a:spLocks noChangeShapeType="1"/>
            </p:cNvSpPr>
            <p:nvPr/>
          </p:nvSpPr>
          <p:spPr bwMode="auto">
            <a:xfrm>
              <a:off x="2165" y="2375"/>
              <a:ext cx="14"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17" name="Rectangle 70"/>
            <p:cNvSpPr>
              <a:spLocks noChangeArrowheads="1"/>
            </p:cNvSpPr>
            <p:nvPr/>
          </p:nvSpPr>
          <p:spPr bwMode="auto">
            <a:xfrm>
              <a:off x="2179" y="2375"/>
              <a:ext cx="1343"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18" name="Line 71"/>
            <p:cNvSpPr>
              <a:spLocks noChangeShapeType="1"/>
            </p:cNvSpPr>
            <p:nvPr/>
          </p:nvSpPr>
          <p:spPr bwMode="auto">
            <a:xfrm>
              <a:off x="2179" y="2375"/>
              <a:ext cx="1343"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19" name="Rectangle 72"/>
            <p:cNvSpPr>
              <a:spLocks noChangeArrowheads="1"/>
            </p:cNvSpPr>
            <p:nvPr/>
          </p:nvSpPr>
          <p:spPr bwMode="auto">
            <a:xfrm>
              <a:off x="3522" y="2073"/>
              <a:ext cx="15" cy="302"/>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20" name="Rectangle 73"/>
            <p:cNvSpPr>
              <a:spLocks noChangeArrowheads="1"/>
            </p:cNvSpPr>
            <p:nvPr/>
          </p:nvSpPr>
          <p:spPr bwMode="auto">
            <a:xfrm>
              <a:off x="3522" y="2375"/>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21" name="Line 74"/>
            <p:cNvSpPr>
              <a:spLocks noChangeShapeType="1"/>
            </p:cNvSpPr>
            <p:nvPr/>
          </p:nvSpPr>
          <p:spPr bwMode="auto">
            <a:xfrm>
              <a:off x="3522" y="2375"/>
              <a:ext cx="15"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22" name="Rectangle 75"/>
            <p:cNvSpPr>
              <a:spLocks noChangeArrowheads="1"/>
            </p:cNvSpPr>
            <p:nvPr/>
          </p:nvSpPr>
          <p:spPr bwMode="auto">
            <a:xfrm>
              <a:off x="3537" y="2375"/>
              <a:ext cx="1357"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23" name="Line 76"/>
            <p:cNvSpPr>
              <a:spLocks noChangeShapeType="1"/>
            </p:cNvSpPr>
            <p:nvPr/>
          </p:nvSpPr>
          <p:spPr bwMode="auto">
            <a:xfrm>
              <a:off x="3537" y="2375"/>
              <a:ext cx="1357"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24" name="Rectangle 77"/>
            <p:cNvSpPr>
              <a:spLocks noChangeArrowheads="1"/>
            </p:cNvSpPr>
            <p:nvPr/>
          </p:nvSpPr>
          <p:spPr bwMode="auto">
            <a:xfrm>
              <a:off x="4894" y="2073"/>
              <a:ext cx="15" cy="302"/>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25" name="Rectangle 78"/>
            <p:cNvSpPr>
              <a:spLocks noChangeArrowheads="1"/>
            </p:cNvSpPr>
            <p:nvPr/>
          </p:nvSpPr>
          <p:spPr bwMode="auto">
            <a:xfrm>
              <a:off x="4894" y="2375"/>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26" name="Line 79"/>
            <p:cNvSpPr>
              <a:spLocks noChangeShapeType="1"/>
            </p:cNvSpPr>
            <p:nvPr/>
          </p:nvSpPr>
          <p:spPr bwMode="auto">
            <a:xfrm>
              <a:off x="4894" y="2375"/>
              <a:ext cx="15"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sp>
          <p:nvSpPr>
            <p:cNvPr id="35927" name="Rectangle 80"/>
            <p:cNvSpPr>
              <a:spLocks noChangeArrowheads="1"/>
            </p:cNvSpPr>
            <p:nvPr/>
          </p:nvSpPr>
          <p:spPr bwMode="auto">
            <a:xfrm>
              <a:off x="4894" y="2375"/>
              <a:ext cx="15" cy="14"/>
            </a:xfrm>
            <a:prstGeom prst="rect">
              <a:avLst/>
            </a:prstGeom>
            <a:solidFill>
              <a:srgbClr val="000000"/>
            </a:solidFill>
            <a:ln w="9525">
              <a:solidFill>
                <a:schemeClr val="tx1"/>
              </a:solidFill>
              <a:miter lim="800000"/>
            </a:ln>
          </p:spPr>
          <p:txBody>
            <a:bodyPr/>
            <a:lstStyle/>
            <a:p>
              <a:pPr eaLnBrk="1" hangingPunct="1">
                <a:defRPr/>
              </a:pPr>
              <a:endParaRPr lang="zh-CN" altLang="en-US" b="1">
                <a:latin typeface="+mn-lt"/>
                <a:ea typeface="+mn-ea"/>
              </a:endParaRPr>
            </a:p>
          </p:txBody>
        </p:sp>
        <p:sp>
          <p:nvSpPr>
            <p:cNvPr id="35928" name="Line 81"/>
            <p:cNvSpPr>
              <a:spLocks noChangeShapeType="1"/>
            </p:cNvSpPr>
            <p:nvPr/>
          </p:nvSpPr>
          <p:spPr bwMode="auto">
            <a:xfrm>
              <a:off x="4894" y="2375"/>
              <a:ext cx="15" cy="1"/>
            </a:xfrm>
            <a:prstGeom prst="line">
              <a:avLst/>
            </a:prstGeom>
            <a:noFill/>
            <a:ln w="0">
              <a:solidFill>
                <a:schemeClr val="tx1"/>
              </a:solidFill>
              <a:round/>
            </a:ln>
          </p:spPr>
          <p:txBody>
            <a:bodyPr/>
            <a:lstStyle/>
            <a:p>
              <a:pPr eaLnBrk="1" hangingPunct="1">
                <a:defRPr/>
              </a:pPr>
              <a:endParaRPr lang="zh-CN" altLang="en-US" b="1">
                <a:latin typeface="+mn-lt"/>
                <a:ea typeface="+mn-ea"/>
              </a:endParaRPr>
            </a:p>
          </p:txBody>
        </p:sp>
      </p:grpSp>
      <p:sp>
        <p:nvSpPr>
          <p:cNvPr id="35873" name="Line 82"/>
          <p:cNvSpPr>
            <a:spLocks noChangeShapeType="1"/>
          </p:cNvSpPr>
          <p:nvPr/>
        </p:nvSpPr>
        <p:spPr bwMode="auto">
          <a:xfrm>
            <a:off x="7769225" y="2270125"/>
            <a:ext cx="1588" cy="17463"/>
          </a:xfrm>
          <a:prstGeom prst="line">
            <a:avLst/>
          </a:prstGeom>
          <a:noFill/>
          <a:ln w="0">
            <a:noFill/>
            <a:round/>
          </a:ln>
        </p:spPr>
        <p:txBody>
          <a:bodyPr/>
          <a:lstStyle/>
          <a:p>
            <a:pPr eaLnBrk="1" hangingPunct="1">
              <a:defRPr/>
            </a:pPr>
            <a:endParaRPr lang="zh-CN" altLang="en-US" b="1">
              <a:latin typeface="+mn-lt"/>
              <a:ea typeface="+mn-ea"/>
            </a:endParaRPr>
          </a:p>
        </p:txBody>
      </p:sp>
      <p:sp>
        <p:nvSpPr>
          <p:cNvPr id="35874" name="Text Box 83"/>
          <p:cNvSpPr txBox="1">
            <a:spLocks noChangeArrowheads="1"/>
          </p:cNvSpPr>
          <p:nvPr/>
        </p:nvSpPr>
        <p:spPr bwMode="auto">
          <a:xfrm>
            <a:off x="1597025" y="2501900"/>
            <a:ext cx="1620838" cy="393700"/>
          </a:xfrm>
          <a:prstGeom prst="rect">
            <a:avLst/>
          </a:prstGeom>
          <a:noFill/>
          <a:ln w="9525">
            <a:noFill/>
            <a:miter lim="800000"/>
          </a:ln>
        </p:spPr>
        <p:txBody>
          <a:bodyPr wrap="none">
            <a:spAutoFit/>
          </a:bodyPr>
          <a:lstStyle/>
          <a:p>
            <a:pPr eaLnBrk="1" hangingPunct="1">
              <a:lnSpc>
                <a:spcPct val="70000"/>
              </a:lnSpc>
              <a:defRPr/>
            </a:pPr>
            <a:r>
              <a:rPr lang="zh-CN" altLang="en-US" sz="2800" b="1">
                <a:latin typeface="+mn-lt"/>
                <a:ea typeface="+mn-ea"/>
              </a:rPr>
              <a:t>控制字段</a:t>
            </a:r>
            <a:endParaRPr lang="zh-CN" altLang="en-US" sz="2800" b="1">
              <a:latin typeface="+mn-lt"/>
              <a:ea typeface="+mn-ea"/>
            </a:endParaRPr>
          </a:p>
        </p:txBody>
      </p:sp>
      <p:sp>
        <p:nvSpPr>
          <p:cNvPr id="35875" name="Text Box 84"/>
          <p:cNvSpPr txBox="1">
            <a:spLocks noChangeArrowheads="1"/>
          </p:cNvSpPr>
          <p:nvPr/>
        </p:nvSpPr>
        <p:spPr bwMode="auto">
          <a:xfrm>
            <a:off x="4837113" y="2493963"/>
            <a:ext cx="1620837" cy="393700"/>
          </a:xfrm>
          <a:prstGeom prst="rect">
            <a:avLst/>
          </a:prstGeom>
          <a:noFill/>
          <a:ln w="9525">
            <a:noFill/>
            <a:miter lim="800000"/>
          </a:ln>
        </p:spPr>
        <p:txBody>
          <a:bodyPr wrap="none">
            <a:spAutoFit/>
          </a:bodyPr>
          <a:lstStyle/>
          <a:p>
            <a:pPr eaLnBrk="1" hangingPunct="1">
              <a:lnSpc>
                <a:spcPct val="70000"/>
              </a:lnSpc>
              <a:defRPr/>
            </a:pPr>
            <a:r>
              <a:rPr lang="zh-CN" altLang="en-US" sz="2800" b="1">
                <a:latin typeface="+mn-lt"/>
                <a:ea typeface="+mn-ea"/>
              </a:rPr>
              <a:t>地址字段</a:t>
            </a:r>
            <a:endParaRPr lang="zh-CN" altLang="en-US" sz="2800" b="1">
              <a:latin typeface="+mn-lt"/>
              <a:ea typeface="+mn-ea"/>
            </a:endParaRPr>
          </a:p>
        </p:txBody>
      </p:sp>
      <p:sp>
        <p:nvSpPr>
          <p:cNvPr id="1165397" name="AutoShape 85"/>
          <p:cNvSpPr>
            <a:spLocks noChangeArrowheads="1"/>
          </p:cNvSpPr>
          <p:nvPr/>
        </p:nvSpPr>
        <p:spPr bwMode="auto">
          <a:xfrm rot="10800000">
            <a:off x="2214563" y="2665413"/>
            <a:ext cx="2357437" cy="1152525"/>
          </a:xfrm>
          <a:prstGeom prst="cloudCallout">
            <a:avLst>
              <a:gd name="adj1" fmla="val -48741"/>
              <a:gd name="adj2" fmla="val 83134"/>
            </a:avLst>
          </a:prstGeom>
          <a:solidFill>
            <a:srgbClr val="FFFF00"/>
          </a:solidFill>
          <a:ln>
            <a:noFill/>
          </a:ln>
          <a:extLst>
            <a:ext uri="{91240B29-F687-4F45-9708-019B960494DF}">
              <a14:hiddenLine xmlns:a14="http://schemas.microsoft.com/office/drawing/2010/main" w="31750">
                <a:solidFill>
                  <a:srgbClr val="000000"/>
                </a:solidFill>
                <a:round/>
              </a14:hiddenLine>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华文新魏" panose="02010800040101010101" pitchFamily="2" charset="-122"/>
              </a:rPr>
              <a:t>转移地址字段</a:t>
            </a:r>
            <a:endParaRPr lang="zh-CN" altLang="en-US" sz="2400" b="1">
              <a:latin typeface="Times New Roman" panose="02020603050405020304" pitchFamily="18" charset="0"/>
              <a:ea typeface="华文新魏" panose="02010800040101010101" pitchFamily="2" charset="-122"/>
            </a:endParaRPr>
          </a:p>
        </p:txBody>
      </p:sp>
      <p:sp>
        <p:nvSpPr>
          <p:cNvPr id="1165398" name="AutoShape 86"/>
          <p:cNvSpPr>
            <a:spLocks noChangeArrowheads="1"/>
          </p:cNvSpPr>
          <p:nvPr/>
        </p:nvSpPr>
        <p:spPr bwMode="auto">
          <a:xfrm rot="10800000">
            <a:off x="6429375" y="2522538"/>
            <a:ext cx="2174875" cy="1214437"/>
          </a:xfrm>
          <a:prstGeom prst="cloudCallout">
            <a:avLst>
              <a:gd name="adj1" fmla="val 39935"/>
              <a:gd name="adj2" fmla="val 70356"/>
            </a:avLst>
          </a:prstGeom>
          <a:solidFill>
            <a:srgbClr val="FFFF00"/>
          </a:solidFill>
          <a:ln>
            <a:noFill/>
          </a:ln>
          <a:extLst>
            <a:ext uri="{91240B29-F687-4F45-9708-019B960494DF}">
              <a14:hiddenLine xmlns:a14="http://schemas.microsoft.com/office/drawing/2010/main" w="31750">
                <a:solidFill>
                  <a:srgbClr val="000000"/>
                </a:solidFill>
                <a:round/>
              </a14:hiddenLine>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华文新魏" panose="02010800040101010101" pitchFamily="2" charset="-122"/>
              </a:rPr>
              <a:t>转移</a:t>
            </a:r>
            <a:endParaRPr lang="zh-CN" altLang="en-US" sz="2400" b="1">
              <a:latin typeface="Times New Roman" panose="02020603050405020304" pitchFamily="18" charset="0"/>
              <a:ea typeface="华文新魏" panose="02010800040101010101" pitchFamily="2" charset="-122"/>
            </a:endParaRPr>
          </a:p>
          <a:p>
            <a:pPr algn="ctr" eaLnBrk="1" hangingPunct="1"/>
            <a:r>
              <a:rPr lang="zh-CN" altLang="en-US" sz="2400" b="1">
                <a:latin typeface="Times New Roman" panose="02020603050405020304" pitchFamily="18" charset="0"/>
                <a:ea typeface="华文新魏" panose="02010800040101010101" pitchFamily="2" charset="-122"/>
              </a:rPr>
              <a:t>控制字</a:t>
            </a:r>
            <a:endParaRPr lang="zh-CN" altLang="en-US" sz="2400" b="1">
              <a:latin typeface="Times New Roman" panose="02020603050405020304" pitchFamily="18" charset="0"/>
              <a:ea typeface="华文新魏" panose="02010800040101010101" pitchFamily="2" charset="-122"/>
            </a:endParaRPr>
          </a:p>
        </p:txBody>
      </p:sp>
      <p:sp>
        <p:nvSpPr>
          <p:cNvPr id="73766" name="Rectangle 87"/>
          <p:cNvSpPr>
            <a:spLocks noGrp="1" noChangeArrowheads="1"/>
          </p:cNvSpPr>
          <p:nvPr>
            <p:ph type="title"/>
          </p:nvPr>
        </p:nvSpPr>
        <p:spPr>
          <a:xfrm>
            <a:off x="871538" y="134938"/>
            <a:ext cx="7129462" cy="414337"/>
          </a:xfrm>
        </p:spPr>
        <p:txBody>
          <a:bodyPr>
            <a:spAutoFit/>
          </a:bodyPr>
          <a:lstStyle/>
          <a:p>
            <a:pPr>
              <a:lnSpc>
                <a:spcPct val="87000"/>
              </a:lnSpc>
              <a:buFont typeface="Wingdings" panose="05000000000000000000" pitchFamily="2" charset="2"/>
              <a:buChar char="Ø"/>
            </a:pPr>
            <a:r>
              <a:rPr lang="en-US" altLang="zh-CN" sz="2400">
                <a:solidFill>
                  <a:srgbClr val="A50021"/>
                </a:solidFill>
                <a:ea typeface="微软雅黑" panose="020B0503020204020204" pitchFamily="34" charset="-122"/>
              </a:rPr>
              <a:t>4.1</a:t>
            </a:r>
            <a:r>
              <a:rPr lang="zh-CN" altLang="en-US" sz="2400">
                <a:solidFill>
                  <a:srgbClr val="A50021"/>
                </a:solidFill>
                <a:ea typeface="微软雅黑" panose="020B0503020204020204" pitchFamily="34" charset="-122"/>
              </a:rPr>
              <a:t>、顺序 - 转移方式</a:t>
            </a:r>
            <a:endParaRPr lang="zh-CN" altLang="en-US" sz="2400">
              <a:solidFill>
                <a:srgbClr val="A50021"/>
              </a:solidFill>
              <a:ea typeface="微软雅黑" panose="020B0503020204020204" pitchFamily="34" charset="-122"/>
            </a:endParaRPr>
          </a:p>
        </p:txBody>
      </p:sp>
      <p:sp>
        <p:nvSpPr>
          <p:cNvPr id="1165401" name="Rectangle 89"/>
          <p:cNvSpPr>
            <a:spLocks noChangeArrowheads="1"/>
          </p:cNvSpPr>
          <p:nvPr/>
        </p:nvSpPr>
        <p:spPr bwMode="auto">
          <a:xfrm>
            <a:off x="571500" y="3670300"/>
            <a:ext cx="7705725"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071880" indent="-17145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10000"/>
              </a:lnSpc>
              <a:spcBef>
                <a:spcPct val="20000"/>
              </a:spcBef>
              <a:buClr>
                <a:schemeClr val="tx2"/>
              </a:buClr>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rPr>
              <a:t>BCF</a:t>
            </a:r>
            <a:r>
              <a:rPr kumimoji="1" lang="zh-CN" altLang="en-US" sz="2800" b="1">
                <a:latin typeface="Times New Roman" panose="02020603050405020304" pitchFamily="18" charset="0"/>
                <a:ea typeface="华文新魏" panose="02010800040101010101" pitchFamily="2" charset="-122"/>
              </a:rPr>
              <a:t>指出转移地址的来源</a:t>
            </a:r>
            <a:endParaRPr kumimoji="1" lang="zh-CN" altLang="en-US" sz="2800" b="1">
              <a:latin typeface="Times New Roman" panose="02020603050405020304" pitchFamily="18" charset="0"/>
              <a:ea typeface="华文新魏" panose="02010800040101010101" pitchFamily="2" charset="-122"/>
            </a:endParaRPr>
          </a:p>
          <a:p>
            <a:pPr lvl="2" eaLnBrk="1" hangingPunct="1">
              <a:lnSpc>
                <a:spcPct val="110000"/>
              </a:lnSpc>
              <a:spcBef>
                <a:spcPct val="20000"/>
              </a:spcBef>
              <a:buSzPct val="80000"/>
              <a:buFont typeface="Wingdings" panose="05000000000000000000" pitchFamily="2" charset="2"/>
              <a:buChar char="u"/>
            </a:pPr>
            <a:r>
              <a:rPr kumimoji="1" lang="zh-CN" altLang="en-US" sz="2400" b="1">
                <a:latin typeface="Times New Roman" panose="02020603050405020304" pitchFamily="18" charset="0"/>
                <a:ea typeface="华文新魏" panose="02010800040101010101" pitchFamily="2" charset="-122"/>
              </a:rPr>
              <a:t>由</a:t>
            </a:r>
            <a:r>
              <a:rPr kumimoji="1" lang="en-US" altLang="zh-CN" sz="2400" b="1">
                <a:latin typeface="Times New Roman" panose="02020603050405020304" pitchFamily="18" charset="0"/>
                <a:ea typeface="华文新魏" panose="02010800040101010101" pitchFamily="2" charset="-122"/>
              </a:rPr>
              <a:t>BAF</a:t>
            </a:r>
            <a:r>
              <a:rPr kumimoji="1" lang="zh-CN" altLang="en-US" sz="2400" b="1">
                <a:latin typeface="Times New Roman" panose="02020603050405020304" pitchFamily="18" charset="0"/>
                <a:ea typeface="华文新魏" panose="02010800040101010101" pitchFamily="2" charset="-122"/>
              </a:rPr>
              <a:t>确定的地址</a:t>
            </a:r>
            <a:endParaRPr kumimoji="1" lang="zh-CN" altLang="en-US" sz="2400" b="1">
              <a:latin typeface="Times New Roman" panose="02020603050405020304" pitchFamily="18" charset="0"/>
              <a:ea typeface="华文新魏" panose="02010800040101010101" pitchFamily="2" charset="-122"/>
            </a:endParaRPr>
          </a:p>
          <a:p>
            <a:pPr lvl="2" eaLnBrk="1" hangingPunct="1">
              <a:lnSpc>
                <a:spcPct val="110000"/>
              </a:lnSpc>
              <a:spcBef>
                <a:spcPct val="20000"/>
              </a:spcBef>
              <a:buSzPct val="80000"/>
              <a:buFont typeface="Wingdings" panose="05000000000000000000" pitchFamily="2" charset="2"/>
              <a:buChar char="u"/>
            </a:pPr>
            <a:r>
              <a:rPr kumimoji="1" lang="zh-CN" altLang="en-US" sz="2400" b="1">
                <a:latin typeface="Times New Roman" panose="02020603050405020304" pitchFamily="18" charset="0"/>
                <a:ea typeface="华文新魏" panose="02010800040101010101" pitchFamily="2" charset="-122"/>
              </a:rPr>
              <a:t>机器指令所对应的微程序的入口地址</a:t>
            </a:r>
            <a:endParaRPr kumimoji="1" lang="zh-CN" altLang="en-US" sz="2400" b="1">
              <a:latin typeface="Times New Roman" panose="02020603050405020304" pitchFamily="18" charset="0"/>
              <a:ea typeface="华文新魏" panose="02010800040101010101" pitchFamily="2" charset="-122"/>
            </a:endParaRPr>
          </a:p>
          <a:p>
            <a:pPr lvl="2" eaLnBrk="1" hangingPunct="1">
              <a:lnSpc>
                <a:spcPct val="110000"/>
              </a:lnSpc>
              <a:spcBef>
                <a:spcPct val="20000"/>
              </a:spcBef>
              <a:buSzPct val="80000"/>
              <a:buFont typeface="Wingdings" panose="05000000000000000000" pitchFamily="2" charset="2"/>
              <a:buChar char="u"/>
            </a:pPr>
            <a:r>
              <a:rPr kumimoji="1" lang="zh-CN" altLang="en-US" sz="2400" b="1">
                <a:latin typeface="Times New Roman" panose="02020603050405020304" pitchFamily="18" charset="0"/>
                <a:ea typeface="华文新魏" panose="02010800040101010101" pitchFamily="2" charset="-122"/>
              </a:rPr>
              <a:t>微子程序的返回地址</a:t>
            </a:r>
            <a:endParaRPr kumimoji="1" lang="zh-CN" altLang="en-US" sz="2400" b="1">
              <a:latin typeface="Times New Roman" panose="02020603050405020304" pitchFamily="18" charset="0"/>
              <a:ea typeface="华文新魏" panose="02010800040101010101" pitchFamily="2" charset="-122"/>
            </a:endParaRPr>
          </a:p>
          <a:p>
            <a:pPr lvl="1" eaLnBrk="1" hangingPunct="1">
              <a:lnSpc>
                <a:spcPct val="110000"/>
              </a:lnSpc>
              <a:spcBef>
                <a:spcPct val="20000"/>
              </a:spcBef>
              <a:buClr>
                <a:schemeClr val="tx2"/>
              </a:buClr>
              <a:buFont typeface="Wingdings" panose="05000000000000000000" pitchFamily="2" charset="2"/>
              <a:buChar char="n"/>
            </a:pPr>
            <a:r>
              <a:rPr kumimoji="1" lang="en-US" altLang="zh-CN" sz="2800" b="1">
                <a:latin typeface="Times New Roman" panose="02020603050405020304" pitchFamily="18" charset="0"/>
                <a:ea typeface="华文新魏" panose="02010800040101010101" pitchFamily="2" charset="-122"/>
              </a:rPr>
              <a:t>BAF</a:t>
            </a:r>
            <a:r>
              <a:rPr kumimoji="1" lang="zh-CN" altLang="en-US" sz="2800" b="1">
                <a:latin typeface="Times New Roman" panose="02020603050405020304" pitchFamily="18" charset="0"/>
                <a:ea typeface="华文新魏" panose="02010800040101010101" pitchFamily="2" charset="-122"/>
              </a:rPr>
              <a:t>的位数决定转移范围大小和灵活性</a:t>
            </a:r>
            <a:endParaRPr kumimoji="1" lang="zh-CN" altLang="en-US" sz="2800" b="1">
              <a:latin typeface="Times New Roman" panose="02020603050405020304" pitchFamily="18" charset="0"/>
              <a:ea typeface="华文新魏" panose="02010800040101010101"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5397"/>
                                        </p:tgtEl>
                                        <p:attrNameLst>
                                          <p:attrName>style.visibility</p:attrName>
                                        </p:attrNameLst>
                                      </p:cBhvr>
                                      <p:to>
                                        <p:strVal val="visible"/>
                                      </p:to>
                                    </p:set>
                                  </p:childTnLst>
                                  <p:subTnLst>
                                    <p:set>
                                      <p:cBhvr override="childStyle">
                                        <p:cTn dur="1" fill="hold" display="0" masterRel="nextClick" afterEffect="1"/>
                                        <p:tgtEl>
                                          <p:spTgt spid="116539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5398"/>
                                        </p:tgtEl>
                                        <p:attrNameLst>
                                          <p:attrName>style.visibility</p:attrName>
                                        </p:attrNameLst>
                                      </p:cBhvr>
                                      <p:to>
                                        <p:strVal val="visible"/>
                                      </p:to>
                                    </p:set>
                                  </p:childTnLst>
                                  <p:subTnLst>
                                    <p:set>
                                      <p:cBhvr override="childStyle">
                                        <p:cTn dur="1" fill="hold" display="0" masterRel="nextClick" afterEffect="1"/>
                                        <p:tgtEl>
                                          <p:spTgt spid="1165398"/>
                                        </p:tgtEl>
                                        <p:attrNameLst>
                                          <p:attrName>style.visibility</p:attrName>
                                        </p:attrNameLst>
                                      </p:cBhvr>
                                      <p:to>
                                        <p:strVal val="hidden"/>
                                      </p:to>
                                    </p:set>
                                  </p:subTnLst>
                                </p:cTn>
                              </p:par>
                              <p:par>
                                <p:cTn id="11" presetID="3" presetClass="entr" presetSubtype="10" fill="hold" grpId="0" nodeType="withEffect">
                                  <p:stCondLst>
                                    <p:cond delay="0"/>
                                  </p:stCondLst>
                                  <p:childTnLst>
                                    <p:set>
                                      <p:cBhvr>
                                        <p:cTn id="12" dur="1" fill="hold">
                                          <p:stCondLst>
                                            <p:cond delay="0"/>
                                          </p:stCondLst>
                                        </p:cTn>
                                        <p:tgtEl>
                                          <p:spTgt spid="1165401"/>
                                        </p:tgtEl>
                                        <p:attrNameLst>
                                          <p:attrName>style.visibility</p:attrName>
                                        </p:attrNameLst>
                                      </p:cBhvr>
                                      <p:to>
                                        <p:strVal val="visible"/>
                                      </p:to>
                                    </p:set>
                                    <p:animEffect transition="in" filter="blinds(horizontal)">
                                      <p:cBhvr>
                                        <p:cTn id="13" dur="500"/>
                                        <p:tgtEl>
                                          <p:spTgt spid="1165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97" grpId="0" animBg="1" autoUpdateAnimBg="0"/>
      <p:bldP spid="1165398" grpId="0" animBg="1" autoUpdateAnimBg="0"/>
      <p:bldP spid="116540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571500" y="642938"/>
            <a:ext cx="8077200" cy="1828800"/>
          </a:xfrm>
          <a:noFill/>
        </p:spPr>
        <p:txBody>
          <a:bodyPr lIns="92075" tIns="46038" rIns="92075" bIns="46038"/>
          <a:lstStyle/>
          <a:p>
            <a:pPr>
              <a:buFont typeface="Wingdings" panose="05000000000000000000" pitchFamily="2" charset="2"/>
              <a:buChar char="Ø"/>
            </a:pPr>
            <a:r>
              <a:rPr kumimoji="1" lang="zh-CN" altLang="en-US" sz="2800"/>
              <a:t>控制原理图</a:t>
            </a:r>
            <a:endParaRPr kumimoji="1" lang="zh-CN" altLang="en-US" sz="2800"/>
          </a:p>
        </p:txBody>
      </p:sp>
      <p:sp>
        <p:nvSpPr>
          <p:cNvPr id="77828" name="Rectangle 4"/>
          <p:cNvSpPr>
            <a:spLocks noGrp="1" noChangeArrowheads="1"/>
          </p:cNvSpPr>
          <p:nvPr>
            <p:ph type="title"/>
          </p:nvPr>
        </p:nvSpPr>
        <p:spPr>
          <a:xfrm>
            <a:off x="415925" y="147638"/>
            <a:ext cx="8388350" cy="414337"/>
          </a:xfrm>
        </p:spPr>
        <p:txBody>
          <a:bodyPr>
            <a:spAutoFit/>
          </a:bodyPr>
          <a:lstStyle/>
          <a:p>
            <a:pPr>
              <a:lnSpc>
                <a:spcPct val="87000"/>
              </a:lnSpc>
              <a:buFont typeface="Wingdings" panose="05000000000000000000" pitchFamily="2" charset="2"/>
              <a:buChar char="Ø"/>
            </a:pPr>
            <a:r>
              <a:rPr lang="en-US" altLang="zh-CN" sz="2400">
                <a:solidFill>
                  <a:srgbClr val="A50021"/>
                </a:solidFill>
                <a:ea typeface="微软雅黑" panose="020B0503020204020204" pitchFamily="34" charset="-122"/>
              </a:rPr>
              <a:t>4.1</a:t>
            </a:r>
            <a:r>
              <a:rPr lang="zh-CN" altLang="en-US" sz="2400">
                <a:solidFill>
                  <a:srgbClr val="A50021"/>
                </a:solidFill>
                <a:ea typeface="微软雅黑" panose="020B0503020204020204" pitchFamily="34" charset="-122"/>
              </a:rPr>
              <a:t>、顺序 - 转移方式</a:t>
            </a:r>
            <a:endParaRPr lang="zh-CN" altLang="en-US" sz="2400">
              <a:solidFill>
                <a:srgbClr val="A50021"/>
              </a:solidFill>
              <a:ea typeface="微软雅黑" panose="020B0503020204020204" pitchFamily="34" charset="-122"/>
            </a:endParaRPr>
          </a:p>
        </p:txBody>
      </p:sp>
      <p:sp>
        <p:nvSpPr>
          <p:cNvPr id="77829" name="矩形 4"/>
          <p:cNvSpPr>
            <a:spLocks noChangeArrowheads="1"/>
          </p:cNvSpPr>
          <p:nvPr/>
        </p:nvSpPr>
        <p:spPr bwMode="auto">
          <a:xfrm>
            <a:off x="571500" y="4283075"/>
            <a:ext cx="82867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705" indent="-179705">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628650" indent="-269875">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kumimoji="1" lang="zh-CN" altLang="en-US" sz="2800">
                <a:solidFill>
                  <a:srgbClr val="000000"/>
                </a:solidFill>
              </a:rPr>
              <a:t>优点</a:t>
            </a:r>
            <a:endParaRPr kumimoji="1" lang="zh-CN" altLang="en-US" sz="2800">
              <a:solidFill>
                <a:srgbClr val="000000"/>
              </a:solidFill>
            </a:endParaRPr>
          </a:p>
          <a:p>
            <a:pPr lvl="1">
              <a:lnSpc>
                <a:spcPct val="100000"/>
              </a:lnSpc>
              <a:spcBef>
                <a:spcPct val="0"/>
              </a:spcBef>
            </a:pPr>
            <a:r>
              <a:rPr kumimoji="1" lang="zh-CN" altLang="en-US" sz="2400">
                <a:solidFill>
                  <a:srgbClr val="000000"/>
                </a:solidFill>
              </a:rPr>
              <a:t>微指令中</a:t>
            </a:r>
            <a:r>
              <a:rPr kumimoji="1" lang="en-US" altLang="zh-CN" sz="2400">
                <a:solidFill>
                  <a:srgbClr val="000000"/>
                </a:solidFill>
              </a:rPr>
              <a:t>SCF</a:t>
            </a:r>
            <a:r>
              <a:rPr kumimoji="1" lang="zh-CN" altLang="en-US" sz="2400">
                <a:solidFill>
                  <a:srgbClr val="000000"/>
                </a:solidFill>
              </a:rPr>
              <a:t>字段较短，下条微地址产生机构比较简单</a:t>
            </a:r>
            <a:endParaRPr kumimoji="1" lang="zh-CN" altLang="en-US" sz="2400">
              <a:solidFill>
                <a:srgbClr val="000000"/>
              </a:solidFill>
            </a:endParaRPr>
          </a:p>
          <a:p>
            <a:pPr>
              <a:lnSpc>
                <a:spcPct val="100000"/>
              </a:lnSpc>
              <a:spcBef>
                <a:spcPct val="0"/>
              </a:spcBef>
            </a:pPr>
            <a:r>
              <a:rPr kumimoji="1" lang="zh-CN" altLang="en-US" sz="2800">
                <a:solidFill>
                  <a:srgbClr val="000000"/>
                </a:solidFill>
              </a:rPr>
              <a:t>缺点</a:t>
            </a:r>
            <a:endParaRPr kumimoji="1" lang="zh-CN" altLang="en-US" sz="2800">
              <a:solidFill>
                <a:srgbClr val="000000"/>
              </a:solidFill>
            </a:endParaRPr>
          </a:p>
          <a:p>
            <a:pPr lvl="1">
              <a:lnSpc>
                <a:spcPct val="100000"/>
              </a:lnSpc>
              <a:spcBef>
                <a:spcPct val="0"/>
              </a:spcBef>
            </a:pPr>
            <a:r>
              <a:rPr kumimoji="1" lang="zh-CN" altLang="en-US" sz="2400">
                <a:solidFill>
                  <a:srgbClr val="000000"/>
                </a:solidFill>
              </a:rPr>
              <a:t>不利于解决两路以上的并行微程序转移，从而不利于提高微程序的执行速度</a:t>
            </a:r>
            <a:endParaRPr kumimoji="1" lang="zh-CN" altLang="en-US" sz="2400">
              <a:solidFill>
                <a:srgbClr val="000000"/>
              </a:solidFill>
            </a:endParaRPr>
          </a:p>
          <a:p>
            <a:pPr lvl="1">
              <a:lnSpc>
                <a:spcPct val="100000"/>
              </a:lnSpc>
              <a:spcBef>
                <a:spcPct val="0"/>
              </a:spcBef>
            </a:pPr>
            <a:r>
              <a:rPr kumimoji="1" lang="zh-CN" altLang="en-US" sz="2400">
                <a:solidFill>
                  <a:srgbClr val="000000"/>
                </a:solidFill>
              </a:rPr>
              <a:t>微程序在</a:t>
            </a:r>
            <a:r>
              <a:rPr kumimoji="1" lang="en-US" altLang="zh-CN" sz="2400">
                <a:solidFill>
                  <a:srgbClr val="000000"/>
                </a:solidFill>
              </a:rPr>
              <a:t>CM</a:t>
            </a:r>
            <a:r>
              <a:rPr kumimoji="1" lang="zh-CN" altLang="en-US" sz="2400">
                <a:solidFill>
                  <a:srgbClr val="000000"/>
                </a:solidFill>
              </a:rPr>
              <a:t>中的物理分配不方便</a:t>
            </a:r>
            <a:endParaRPr kumimoji="1" lang="zh-CN" altLang="en-US" sz="2400">
              <a:solidFill>
                <a:srgbClr val="000000"/>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98956" y="1268760"/>
            <a:ext cx="6431837" cy="3334801"/>
          </a:xfrm>
          <a:prstGeom prst="rect">
            <a:avLst/>
          </a:prstGeom>
        </p:spPr>
      </p:pic>
    </p:spTree>
  </p:cSld>
  <p:clrMapOvr>
    <a:masterClrMapping/>
  </p:clrMapOvr>
  <p:transition>
    <p:pull dir="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609600" y="500063"/>
            <a:ext cx="8105775" cy="5059362"/>
          </a:xfrm>
        </p:spPr>
        <p:txBody>
          <a:bodyPr lIns="92075" tIns="46038" rIns="92075" bIns="46038"/>
          <a:lstStyle/>
          <a:p>
            <a:pPr>
              <a:lnSpc>
                <a:spcPct val="100000"/>
              </a:lnSpc>
              <a:spcBef>
                <a:spcPct val="0"/>
              </a:spcBef>
              <a:buFont typeface="Wingdings" panose="05000000000000000000" pitchFamily="2" charset="2"/>
              <a:buNone/>
            </a:pPr>
            <a:r>
              <a:rPr kumimoji="1" lang="en-US" altLang="zh-CN" sz="2800"/>
              <a:t>2</a:t>
            </a:r>
            <a:r>
              <a:rPr kumimoji="1" lang="zh-CN" altLang="en-US" sz="2800"/>
              <a:t>、断定方式</a:t>
            </a:r>
            <a:endParaRPr kumimoji="1" lang="zh-CN" altLang="en-US" sz="2800"/>
          </a:p>
          <a:p>
            <a:pPr>
              <a:lnSpc>
                <a:spcPct val="100000"/>
              </a:lnSpc>
              <a:spcBef>
                <a:spcPct val="0"/>
              </a:spcBef>
              <a:buClr>
                <a:schemeClr val="tx2"/>
              </a:buClr>
              <a:buFont typeface="Wingdings" panose="05000000000000000000" pitchFamily="2" charset="2"/>
              <a:buChar char="Ø"/>
            </a:pPr>
            <a:r>
              <a:rPr kumimoji="1" lang="zh-CN" altLang="en-US" sz="2400"/>
              <a:t>基本思想</a:t>
            </a:r>
            <a:endParaRPr kumimoji="1" lang="zh-CN" altLang="en-US" sz="2400"/>
          </a:p>
          <a:p>
            <a:pPr marL="628650" lvl="1" indent="-269875">
              <a:lnSpc>
                <a:spcPct val="100000"/>
              </a:lnSpc>
              <a:spcBef>
                <a:spcPct val="0"/>
              </a:spcBef>
            </a:pPr>
            <a:r>
              <a:rPr kumimoji="1" lang="zh-CN" altLang="en-US" sz="2200"/>
              <a:t>下条微地址由微程序设计者直接指定，或者由微程序设计者指定的测试判别字段控制产生</a:t>
            </a:r>
            <a:endParaRPr kumimoji="1" lang="zh-CN" altLang="en-US" sz="2200"/>
          </a:p>
          <a:p>
            <a:pPr>
              <a:lnSpc>
                <a:spcPct val="100000"/>
              </a:lnSpc>
              <a:spcBef>
                <a:spcPct val="0"/>
              </a:spcBef>
              <a:buClr>
                <a:schemeClr val="tx2"/>
              </a:buClr>
              <a:buFont typeface="Wingdings" panose="05000000000000000000" pitchFamily="2" charset="2"/>
              <a:buChar char="Ø"/>
            </a:pPr>
            <a:r>
              <a:rPr kumimoji="1" lang="zh-CN" altLang="en-US" sz="2400"/>
              <a:t>微地址码结构</a:t>
            </a:r>
            <a:endParaRPr kumimoji="1" lang="zh-CN" altLang="en-US" sz="2400"/>
          </a:p>
          <a:p>
            <a:pPr marL="628650" lvl="1" indent="-269875">
              <a:lnSpc>
                <a:spcPct val="100000"/>
              </a:lnSpc>
              <a:spcBef>
                <a:spcPct val="0"/>
              </a:spcBef>
            </a:pPr>
            <a:r>
              <a:rPr kumimoji="1" lang="zh-CN" altLang="en-US" sz="2200"/>
              <a:t>非测试地址</a:t>
            </a:r>
            <a:r>
              <a:rPr kumimoji="1" lang="en-US" altLang="zh-CN" sz="2200"/>
              <a:t>HF      </a:t>
            </a:r>
            <a:r>
              <a:rPr kumimoji="1" lang="zh-CN" altLang="en-US" sz="2200"/>
              <a:t>测试地址</a:t>
            </a:r>
            <a:r>
              <a:rPr kumimoji="1" lang="en-US" altLang="zh-CN" sz="2200"/>
              <a:t>TF</a:t>
            </a:r>
            <a:endParaRPr kumimoji="1" lang="en-US" altLang="zh-CN" sz="2200"/>
          </a:p>
        </p:txBody>
      </p:sp>
      <p:sp>
        <p:nvSpPr>
          <p:cNvPr id="79875" name="Rectangle 3"/>
          <p:cNvSpPr>
            <a:spLocks noGrp="1" noChangeArrowheads="1"/>
          </p:cNvSpPr>
          <p:nvPr>
            <p:ph type="title"/>
          </p:nvPr>
        </p:nvSpPr>
        <p:spPr>
          <a:xfrm>
            <a:off x="431800" y="85725"/>
            <a:ext cx="8459788" cy="414338"/>
          </a:xfrm>
        </p:spPr>
        <p:txBody>
          <a:bodyPr>
            <a:spAutoFit/>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第二个问题：下条微地址的确定方式</a:t>
            </a:r>
            <a:endParaRPr lang="zh-CN" altLang="en-US" sz="2400">
              <a:solidFill>
                <a:srgbClr val="A50021"/>
              </a:solidFill>
              <a:ea typeface="微软雅黑" panose="020B0503020204020204" pitchFamily="34" charset="-122"/>
            </a:endParaRPr>
          </a:p>
        </p:txBody>
      </p:sp>
      <p:sp>
        <p:nvSpPr>
          <p:cNvPr id="4" name="Rectangle 2"/>
          <p:cNvSpPr txBox="1">
            <a:spLocks noChangeArrowheads="1"/>
          </p:cNvSpPr>
          <p:nvPr/>
        </p:nvSpPr>
        <p:spPr bwMode="auto">
          <a:xfrm>
            <a:off x="609600" y="2643188"/>
            <a:ext cx="81534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179705" indent="-179705">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449580" indent="-90805">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900430" indent="-269875">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kumimoji="1" lang="zh-CN" altLang="en-US" sz="2400"/>
              <a:t>微指令结构</a:t>
            </a:r>
            <a:endParaRPr kumimoji="1" lang="zh-CN" altLang="en-US" sz="2400"/>
          </a:p>
          <a:p>
            <a:pPr lvl="1">
              <a:buClr>
                <a:srgbClr val="66CCFF"/>
              </a:buClr>
            </a:pPr>
            <a:endParaRPr kumimoji="1" lang="zh-CN" altLang="en-US" sz="2000"/>
          </a:p>
          <a:p>
            <a:pPr lvl="1">
              <a:buClr>
                <a:srgbClr val="66CCFF"/>
              </a:buClr>
              <a:buFontTx/>
              <a:buNone/>
            </a:pPr>
            <a:endParaRPr kumimoji="1" lang="zh-CN" altLang="en-US" sz="2000"/>
          </a:p>
          <a:p>
            <a:pPr lvl="1">
              <a:lnSpc>
                <a:spcPct val="100000"/>
              </a:lnSpc>
              <a:spcBef>
                <a:spcPct val="0"/>
              </a:spcBef>
              <a:buClr>
                <a:schemeClr val="tx2"/>
              </a:buClr>
            </a:pPr>
            <a:r>
              <a:rPr kumimoji="1" lang="zh-CN" altLang="en-US" sz="2200"/>
              <a:t>转移的并行度</a:t>
            </a:r>
            <a:endParaRPr kumimoji="1" lang="zh-CN" altLang="en-US" sz="2200"/>
          </a:p>
          <a:p>
            <a:pPr lvl="2">
              <a:lnSpc>
                <a:spcPct val="100000"/>
              </a:lnSpc>
              <a:spcBef>
                <a:spcPct val="0"/>
              </a:spcBef>
              <a:buFont typeface="Wingdings" panose="05000000000000000000" pitchFamily="2" charset="2"/>
              <a:buChar char="u"/>
            </a:pPr>
            <a:r>
              <a:rPr kumimoji="1" lang="zh-CN" altLang="en-US" sz="2000"/>
              <a:t>测试地址的位数确定了转移的并行度：</a:t>
            </a:r>
            <a:r>
              <a:rPr kumimoji="1" lang="en-US" altLang="zh-CN" sz="2000">
                <a:solidFill>
                  <a:srgbClr val="FF0000"/>
                </a:solidFill>
              </a:rPr>
              <a:t>n</a:t>
            </a:r>
            <a:r>
              <a:rPr kumimoji="1" lang="zh-CN" altLang="en-US" sz="2000">
                <a:solidFill>
                  <a:srgbClr val="FF0000"/>
                </a:solidFill>
              </a:rPr>
              <a:t>位为2</a:t>
            </a:r>
            <a:r>
              <a:rPr kumimoji="1" lang="en-US" altLang="zh-CN" sz="2000" baseline="30000">
                <a:solidFill>
                  <a:srgbClr val="FF0000"/>
                </a:solidFill>
              </a:rPr>
              <a:t>n</a:t>
            </a:r>
            <a:r>
              <a:rPr kumimoji="1" lang="zh-CN" altLang="en-US" sz="2000">
                <a:solidFill>
                  <a:srgbClr val="FF0000"/>
                </a:solidFill>
              </a:rPr>
              <a:t>路转移</a:t>
            </a:r>
            <a:endParaRPr kumimoji="1" lang="zh-CN" altLang="en-US" sz="2000">
              <a:solidFill>
                <a:srgbClr val="FF0000"/>
              </a:solidFill>
            </a:endParaRPr>
          </a:p>
        </p:txBody>
      </p:sp>
      <p:sp>
        <p:nvSpPr>
          <p:cNvPr id="6" name="矩形 5"/>
          <p:cNvSpPr>
            <a:spLocks noChangeArrowheads="1"/>
          </p:cNvSpPr>
          <p:nvPr/>
        </p:nvSpPr>
        <p:spPr bwMode="auto">
          <a:xfrm>
            <a:off x="614363" y="4530725"/>
            <a:ext cx="814387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705" indent="-179705">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628650" indent="-269875">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kumimoji="1" lang="zh-CN" altLang="en-US" sz="2400">
                <a:solidFill>
                  <a:srgbClr val="000000"/>
                </a:solidFill>
              </a:rPr>
              <a:t>优点</a:t>
            </a:r>
            <a:endParaRPr kumimoji="1" lang="zh-CN" altLang="en-US" sz="2400">
              <a:solidFill>
                <a:srgbClr val="000000"/>
              </a:solidFill>
            </a:endParaRPr>
          </a:p>
          <a:p>
            <a:pPr lvl="1">
              <a:lnSpc>
                <a:spcPct val="100000"/>
              </a:lnSpc>
              <a:spcBef>
                <a:spcPct val="0"/>
              </a:spcBef>
            </a:pPr>
            <a:r>
              <a:rPr kumimoji="1" lang="zh-CN" altLang="en-US" sz="2200">
                <a:solidFill>
                  <a:srgbClr val="000000"/>
                </a:solidFill>
              </a:rPr>
              <a:t>能以较短的</a:t>
            </a:r>
            <a:r>
              <a:rPr kumimoji="1" lang="en-US" altLang="zh-CN" sz="2200">
                <a:solidFill>
                  <a:srgbClr val="000000"/>
                </a:solidFill>
              </a:rPr>
              <a:t>SCF</a:t>
            </a:r>
            <a:r>
              <a:rPr kumimoji="1" lang="zh-CN" altLang="en-US" sz="2200">
                <a:solidFill>
                  <a:srgbClr val="000000"/>
                </a:solidFill>
              </a:rPr>
              <a:t>配合实现多路并行转移，提高微程序执行效率和执行速度</a:t>
            </a:r>
            <a:endParaRPr kumimoji="1" lang="zh-CN" altLang="en-US" sz="2200">
              <a:solidFill>
                <a:srgbClr val="000000"/>
              </a:solidFill>
            </a:endParaRPr>
          </a:p>
          <a:p>
            <a:pPr lvl="1">
              <a:lnSpc>
                <a:spcPct val="100000"/>
              </a:lnSpc>
              <a:spcBef>
                <a:spcPct val="0"/>
              </a:spcBef>
            </a:pPr>
            <a:r>
              <a:rPr kumimoji="1" lang="zh-CN" altLang="en-US" sz="2200">
                <a:solidFill>
                  <a:srgbClr val="000000"/>
                </a:solidFill>
              </a:rPr>
              <a:t>微程序在</a:t>
            </a:r>
            <a:r>
              <a:rPr kumimoji="1" lang="en-US" altLang="zh-CN" sz="2200">
                <a:solidFill>
                  <a:srgbClr val="000000"/>
                </a:solidFill>
              </a:rPr>
              <a:t>CM</a:t>
            </a:r>
            <a:r>
              <a:rPr kumimoji="1" lang="zh-CN" altLang="en-US" sz="2200">
                <a:solidFill>
                  <a:srgbClr val="000000"/>
                </a:solidFill>
              </a:rPr>
              <a:t>中分配物理空间方便、灵活</a:t>
            </a:r>
            <a:endParaRPr kumimoji="1" lang="zh-CN" altLang="en-US" sz="2200">
              <a:solidFill>
                <a:srgbClr val="000000"/>
              </a:solidFill>
            </a:endParaRPr>
          </a:p>
          <a:p>
            <a:pPr>
              <a:lnSpc>
                <a:spcPct val="100000"/>
              </a:lnSpc>
              <a:spcBef>
                <a:spcPct val="0"/>
              </a:spcBef>
              <a:buClr>
                <a:srgbClr val="000000"/>
              </a:buClr>
            </a:pPr>
            <a:r>
              <a:rPr kumimoji="1" lang="zh-CN" altLang="en-US" sz="2400">
                <a:solidFill>
                  <a:srgbClr val="000000"/>
                </a:solidFill>
              </a:rPr>
              <a:t>缺点</a:t>
            </a:r>
            <a:endParaRPr kumimoji="1" lang="zh-CN" altLang="en-US" sz="2400">
              <a:solidFill>
                <a:srgbClr val="000000"/>
              </a:solidFill>
            </a:endParaRPr>
          </a:p>
          <a:p>
            <a:pPr lvl="1">
              <a:lnSpc>
                <a:spcPct val="100000"/>
              </a:lnSpc>
              <a:spcBef>
                <a:spcPct val="0"/>
              </a:spcBef>
            </a:pPr>
            <a:r>
              <a:rPr kumimoji="1" lang="zh-CN" altLang="en-US" sz="2200">
                <a:solidFill>
                  <a:srgbClr val="000000"/>
                </a:solidFill>
              </a:rPr>
              <a:t>下条微地址码的生成机构比较复杂</a:t>
            </a:r>
            <a:endParaRPr kumimoji="1" lang="zh-CN" altLang="en-US" sz="2200">
              <a:solidFill>
                <a:srgbClr val="000000"/>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5696" y="3140968"/>
            <a:ext cx="6645216" cy="107298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533400" y="592138"/>
            <a:ext cx="8077200" cy="1828800"/>
          </a:xfrm>
          <a:noFill/>
        </p:spPr>
        <p:txBody>
          <a:bodyPr lIns="92075" tIns="46038" rIns="92075" bIns="46038"/>
          <a:lstStyle/>
          <a:p>
            <a:pPr>
              <a:buFontTx/>
              <a:buNone/>
            </a:pPr>
            <a:r>
              <a:rPr kumimoji="1" lang="zh-CN" altLang="en-US" sz="2800"/>
              <a:t>例：具有两个测试字段的微地址码产生过程</a:t>
            </a:r>
            <a:endParaRPr kumimoji="1" lang="zh-CN" altLang="en-US" sz="2800"/>
          </a:p>
        </p:txBody>
      </p:sp>
      <p:sp>
        <p:nvSpPr>
          <p:cNvPr id="1180676" name="AutoShape 4"/>
          <p:cNvSpPr>
            <a:spLocks noChangeArrowheads="1"/>
          </p:cNvSpPr>
          <p:nvPr/>
        </p:nvSpPr>
        <p:spPr bwMode="auto">
          <a:xfrm>
            <a:off x="1571625" y="3135313"/>
            <a:ext cx="2714625" cy="936625"/>
          </a:xfrm>
          <a:prstGeom prst="wedgeRoundRectCallout">
            <a:avLst>
              <a:gd name="adj1" fmla="val 93625"/>
              <a:gd name="adj2" fmla="val -47903"/>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华文新魏" panose="02010800040101010101" pitchFamily="2" charset="-122"/>
              </a:rPr>
              <a:t>计数器</a:t>
            </a:r>
            <a:r>
              <a:rPr lang="en-US" altLang="zh-CN" sz="2400" b="1">
                <a:latin typeface="Times New Roman" panose="02020603050405020304" pitchFamily="18" charset="0"/>
                <a:ea typeface="华文新魏" panose="02010800040101010101" pitchFamily="2" charset="-122"/>
              </a:rPr>
              <a:t>CT=0</a:t>
            </a:r>
            <a:r>
              <a:rPr lang="zh-CN" altLang="en-US" sz="2400" b="1">
                <a:latin typeface="Times New Roman" panose="02020603050405020304" pitchFamily="18" charset="0"/>
                <a:ea typeface="华文新魏" panose="02010800040101010101" pitchFamily="2" charset="-122"/>
              </a:rPr>
              <a:t>进行条件转移的微操作</a:t>
            </a:r>
            <a:endParaRPr lang="zh-CN" altLang="en-US" sz="2400" b="1">
              <a:latin typeface="Times New Roman" panose="02020603050405020304" pitchFamily="18" charset="0"/>
              <a:ea typeface="华文新魏" panose="02010800040101010101" pitchFamily="2" charset="-122"/>
            </a:endParaRPr>
          </a:p>
        </p:txBody>
      </p:sp>
      <p:sp>
        <p:nvSpPr>
          <p:cNvPr id="1180677" name="AutoShape 5"/>
          <p:cNvSpPr>
            <a:spLocks noChangeArrowheads="1"/>
          </p:cNvSpPr>
          <p:nvPr/>
        </p:nvSpPr>
        <p:spPr bwMode="auto">
          <a:xfrm>
            <a:off x="6588125" y="4292600"/>
            <a:ext cx="2555875" cy="936625"/>
          </a:xfrm>
          <a:prstGeom prst="wedgeRoundRectCallout">
            <a:avLst>
              <a:gd name="adj1" fmla="val -6986"/>
              <a:gd name="adj2" fmla="val -130875"/>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华文新魏" panose="02010800040101010101" pitchFamily="2" charset="-122"/>
              </a:rPr>
              <a:t>进位</a:t>
            </a:r>
            <a:r>
              <a:rPr lang="en-US" altLang="zh-CN" sz="2400" b="1">
                <a:latin typeface="Times New Roman" panose="02020603050405020304" pitchFamily="18" charset="0"/>
                <a:ea typeface="华文新魏" panose="02010800040101010101" pitchFamily="2" charset="-122"/>
              </a:rPr>
              <a:t>CF=1</a:t>
            </a:r>
            <a:r>
              <a:rPr lang="zh-CN" altLang="en-US" sz="2400" b="1">
                <a:latin typeface="Times New Roman" panose="02020603050405020304" pitchFamily="18" charset="0"/>
                <a:ea typeface="华文新魏" panose="02010800040101010101" pitchFamily="2" charset="-122"/>
              </a:rPr>
              <a:t>进行条件转移的微操作</a:t>
            </a:r>
            <a:endParaRPr lang="zh-CN" altLang="en-US" sz="2400" b="1">
              <a:latin typeface="Times New Roman" panose="02020603050405020304" pitchFamily="18" charset="0"/>
              <a:ea typeface="华文新魏" panose="02010800040101010101" pitchFamily="2" charset="-122"/>
            </a:endParaRPr>
          </a:p>
        </p:txBody>
      </p:sp>
      <p:sp>
        <p:nvSpPr>
          <p:cNvPr id="1180678" name="AutoShape 6"/>
          <p:cNvSpPr>
            <a:spLocks noChangeArrowheads="1"/>
          </p:cNvSpPr>
          <p:nvPr/>
        </p:nvSpPr>
        <p:spPr bwMode="auto">
          <a:xfrm>
            <a:off x="1071563" y="5472113"/>
            <a:ext cx="2566987" cy="765175"/>
          </a:xfrm>
          <a:prstGeom prst="wedgeRoundRectCallout">
            <a:avLst>
              <a:gd name="adj1" fmla="val 75296"/>
              <a:gd name="adj2" fmla="val -78185"/>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lang="zh-CN" altLang="en-US" sz="2400" b="1">
                <a:latin typeface="Times New Roman" panose="02020603050405020304" pitchFamily="18" charset="0"/>
                <a:ea typeface="华文新魏" panose="02010800040101010101" pitchFamily="2" charset="-122"/>
              </a:rPr>
              <a:t>相应微指令具有</a:t>
            </a:r>
            <a:r>
              <a:rPr lang="en-US" altLang="zh-CN" sz="2400" b="1">
                <a:latin typeface="Times New Roman" panose="02020603050405020304" pitchFamily="18" charset="0"/>
                <a:ea typeface="华文新魏" panose="02010800040101010101" pitchFamily="2" charset="-122"/>
              </a:rPr>
              <a:t>4</a:t>
            </a:r>
            <a:r>
              <a:rPr lang="zh-CN" altLang="en-US" sz="2400" b="1">
                <a:latin typeface="Times New Roman" panose="02020603050405020304" pitchFamily="18" charset="0"/>
                <a:ea typeface="华文新魏" panose="02010800040101010101" pitchFamily="2" charset="-122"/>
              </a:rPr>
              <a:t>路并行转移功能</a:t>
            </a:r>
            <a:endParaRPr lang="zh-CN" altLang="en-US" sz="2400" b="1">
              <a:latin typeface="Times New Roman" panose="02020603050405020304" pitchFamily="18" charset="0"/>
              <a:ea typeface="华文新魏" panose="02010800040101010101" pitchFamily="2" charset="-122"/>
            </a:endParaRPr>
          </a:p>
        </p:txBody>
      </p:sp>
      <p:sp>
        <p:nvSpPr>
          <p:cNvPr id="8" name="Rectangle 3"/>
          <p:cNvSpPr>
            <a:spLocks noGrp="1" noChangeArrowheads="1"/>
          </p:cNvSpPr>
          <p:nvPr>
            <p:ph type="title"/>
          </p:nvPr>
        </p:nvSpPr>
        <p:spPr>
          <a:xfrm>
            <a:off x="128588" y="117475"/>
            <a:ext cx="8315325" cy="414338"/>
          </a:xfrm>
        </p:spPr>
        <p:txBody>
          <a:bodyPr>
            <a:spAutoFit/>
          </a:bodyPr>
          <a:lstStyle/>
          <a:p>
            <a:pPr>
              <a:lnSpc>
                <a:spcPct val="87000"/>
              </a:lnSpc>
              <a:buFont typeface="Wingdings" panose="05000000000000000000" pitchFamily="2" charset="2"/>
              <a:buChar char="Ø"/>
              <a:defRPr/>
            </a:pPr>
            <a:r>
              <a:rPr lang="en-US" altLang="zh-CN" sz="2400" kern="1200" dirty="0">
                <a:solidFill>
                  <a:srgbClr val="A50021"/>
                </a:solidFill>
                <a:ea typeface="微软雅黑" panose="020B0503020204020204" pitchFamily="34" charset="-122"/>
                <a:cs typeface="+mn-cs"/>
              </a:rPr>
              <a:t>2</a:t>
            </a:r>
            <a:r>
              <a:rPr lang="zh-CN" altLang="en-US" sz="2400" kern="1200" dirty="0">
                <a:solidFill>
                  <a:srgbClr val="A50021"/>
                </a:solidFill>
                <a:ea typeface="微软雅黑" panose="020B0503020204020204" pitchFamily="34" charset="-122"/>
                <a:cs typeface="+mn-cs"/>
              </a:rPr>
              <a:t>、断定方式</a:t>
            </a:r>
            <a:endParaRPr lang="zh-CN" altLang="en-US" sz="2400" kern="1200" dirty="0">
              <a:solidFill>
                <a:srgbClr val="A50021"/>
              </a:solidFill>
              <a:ea typeface="微软雅黑" panose="020B0503020204020204" pitchFamily="34" charset="-122"/>
              <a:cs typeface="+mn-cs"/>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5766" y="1196752"/>
            <a:ext cx="6480610" cy="437121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0676"/>
                                        </p:tgtEl>
                                        <p:attrNameLst>
                                          <p:attrName>style.visibility</p:attrName>
                                        </p:attrNameLst>
                                      </p:cBhvr>
                                      <p:to>
                                        <p:strVal val="visible"/>
                                      </p:to>
                                    </p:set>
                                    <p:animEffect transition="in" filter="blinds(horizontal)">
                                      <p:cBhvr>
                                        <p:cTn id="7" dur="500"/>
                                        <p:tgtEl>
                                          <p:spTgt spid="1180676"/>
                                        </p:tgtEl>
                                      </p:cBhvr>
                                    </p:animEffect>
                                  </p:childTnLst>
                                  <p:subTnLst>
                                    <p:set>
                                      <p:cBhvr override="childStyle">
                                        <p:cTn dur="1" fill="hold" display="0" masterRel="nextClick" afterEffect="1"/>
                                        <p:tgtEl>
                                          <p:spTgt spid="118067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0677"/>
                                        </p:tgtEl>
                                        <p:attrNameLst>
                                          <p:attrName>style.visibility</p:attrName>
                                        </p:attrNameLst>
                                      </p:cBhvr>
                                      <p:to>
                                        <p:strVal val="visible"/>
                                      </p:to>
                                    </p:set>
                                    <p:animEffect transition="in" filter="blinds(horizontal)">
                                      <p:cBhvr>
                                        <p:cTn id="12" dur="500"/>
                                        <p:tgtEl>
                                          <p:spTgt spid="1180677"/>
                                        </p:tgtEl>
                                      </p:cBhvr>
                                    </p:animEffect>
                                  </p:childTnLst>
                                  <p:subTnLst>
                                    <p:set>
                                      <p:cBhvr override="childStyle">
                                        <p:cTn dur="1" fill="hold" display="0" masterRel="nextClick" afterEffect="1"/>
                                        <p:tgtEl>
                                          <p:spTgt spid="118067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0678"/>
                                        </p:tgtEl>
                                        <p:attrNameLst>
                                          <p:attrName>style.visibility</p:attrName>
                                        </p:attrNameLst>
                                      </p:cBhvr>
                                      <p:to>
                                        <p:strVal val="visible"/>
                                      </p:to>
                                    </p:set>
                                    <p:animEffect transition="in" filter="blinds(horizontal)">
                                      <p:cBhvr>
                                        <p:cTn id="17" dur="500"/>
                                        <p:tgtEl>
                                          <p:spTgt spid="1180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6" grpId="0" animBg="1"/>
      <p:bldP spid="1180677" grpId="0" animBg="1"/>
      <p:bldP spid="118067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a:xfrm>
            <a:off x="827088" y="101600"/>
            <a:ext cx="7021512" cy="414338"/>
          </a:xfrm>
        </p:spPr>
        <p:txBody>
          <a:bodyPr>
            <a:spAutoFit/>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微程序设计和微代码</a:t>
            </a:r>
            <a:endParaRPr lang="zh-CN" altLang="en-US" sz="2400">
              <a:solidFill>
                <a:srgbClr val="A50021"/>
              </a:solidFill>
              <a:ea typeface="微软雅黑" panose="020B0503020204020204" pitchFamily="34" charset="-122"/>
            </a:endParaRPr>
          </a:p>
        </p:txBody>
      </p:sp>
      <p:graphicFrame>
        <p:nvGraphicFramePr>
          <p:cNvPr id="648823" name="Group 631"/>
          <p:cNvGraphicFramePr>
            <a:graphicFrameLocks noGrp="1"/>
          </p:cNvGraphicFramePr>
          <p:nvPr>
            <p:ph idx="1"/>
          </p:nvPr>
        </p:nvGraphicFramePr>
        <p:xfrm>
          <a:off x="603250" y="1000125"/>
          <a:ext cx="8001000" cy="5249863"/>
        </p:xfrm>
        <a:graphic>
          <a:graphicData uri="http://schemas.openxmlformats.org/drawingml/2006/table">
            <a:tbl>
              <a:tblPr/>
              <a:tblGrid>
                <a:gridCol w="500063"/>
                <a:gridCol w="500062"/>
                <a:gridCol w="500063"/>
                <a:gridCol w="500062"/>
                <a:gridCol w="500063"/>
                <a:gridCol w="500062"/>
                <a:gridCol w="500063"/>
                <a:gridCol w="500062"/>
                <a:gridCol w="500063"/>
                <a:gridCol w="500062"/>
                <a:gridCol w="500063"/>
                <a:gridCol w="500062"/>
                <a:gridCol w="500063"/>
                <a:gridCol w="500062"/>
                <a:gridCol w="500063"/>
                <a:gridCol w="500062"/>
              </a:tblGrid>
              <a:tr h="457200">
                <a:tc gridSpan="2">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cPr/>
                </a:tc>
                <a:tc gridSpan="10">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控制信号阵列</a:t>
                      </a:r>
                      <a:endPar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gridSpan="4">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微地址码</a:t>
                      </a:r>
                      <a:endPar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cPr/>
                </a:tc>
                <a:tc hMerge="1">
                  <a:tcPr/>
                </a:tc>
                <a:tc hMerge="1">
                  <a:tcPr/>
                </a:tc>
              </a:tr>
              <a:tr h="396875">
                <a:tc rowSpan="2" gridSpan="2">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控存</a:t>
                      </a:r>
                      <a:endPar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p>
                      <a:pPr marL="0" marR="0" lvl="0" indent="0" algn="ctr" defTabSz="914400" rtl="0" eaLnBrk="1" fontAlgn="base" latinLnBrk="0" hangingPunct="1">
                        <a:lnSpc>
                          <a:spcPct val="100000"/>
                        </a:lnSpc>
                        <a:spcBef>
                          <a:spcPct val="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地址</a:t>
                      </a:r>
                      <a:endParaRPr kumimoji="0" lang="zh-CN" altLang="en-US" sz="24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hMerge="1">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0</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7038">
                <a:tc vMerge="1" gridSpan="2">
                  <a:tcPr/>
                </a:tc>
                <a:tc vMerge="1" hMerge="1">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0</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2</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3</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4</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5</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6</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7</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8</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9</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0</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2</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rPr>
                        <a:t>3</a:t>
                      </a:r>
                      <a:endParaRPr kumimoji="0" lang="en-US" altLang="zh-CN" sz="2000" b="1" i="0" u="none" strike="noStrike" cap="none" normalizeH="0" baseline="0">
                        <a:ln>
                          <a:noFill/>
                        </a:ln>
                        <a:solidFill>
                          <a:srgbClr val="0000CC"/>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6</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7</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8</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396875">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9</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10000"/>
                        </a:lnSpc>
                        <a:spcBef>
                          <a:spcPct val="20000"/>
                        </a:spcBef>
                        <a:buFont typeface="Wingdings" panose="05000000000000000000" pitchFamily="2" charset="2"/>
                        <a:defRPr sz="28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defRPr sz="24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defRPr sz="20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defRPr b="1">
                          <a:solidFill>
                            <a:schemeClr val="tx1"/>
                          </a:solidFill>
                          <a:latin typeface="Arial" panose="020B0604020202020204" pitchFamily="34" charset="0"/>
                          <a:ea typeface="华文中宋" panose="0201060004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endParaRP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48451" name="AutoShape 259"/>
          <p:cNvSpPr>
            <a:spLocks noChangeArrowheads="1"/>
          </p:cNvSpPr>
          <p:nvPr/>
        </p:nvSpPr>
        <p:spPr bwMode="auto">
          <a:xfrm>
            <a:off x="3923665" y="3500438"/>
            <a:ext cx="2300288" cy="979487"/>
          </a:xfrm>
          <a:prstGeom prst="wedgeRoundRectCallout">
            <a:avLst>
              <a:gd name="adj1" fmla="val -74254"/>
              <a:gd name="adj2" fmla="val 151784"/>
              <a:gd name="adj3" fmla="val 16667"/>
            </a:avLst>
          </a:prstGeom>
          <a:solidFill>
            <a:srgbClr val="FFFF00"/>
          </a:solidFill>
          <a:ln w="9525">
            <a:noFill/>
            <a:miter lim="800000"/>
          </a:ln>
          <a:effectLst/>
        </p:spPr>
        <p:txBody>
          <a:bodyPr/>
          <a:lstStyle/>
          <a:p>
            <a:pPr algn="ctr" eaLnBrk="1" hangingPunct="1">
              <a:defRPr/>
            </a:pPr>
            <a:r>
              <a:rPr lang="zh-CN" altLang="en-US" sz="2400" b="1" dirty="0">
                <a:effectLst>
                  <a:outerShdw blurRad="38100" dist="38100" dir="2700000" algn="tl">
                    <a:srgbClr val="FFFFFF"/>
                  </a:outerShdw>
                </a:effectLst>
                <a:latin typeface="+mn-lt"/>
                <a:ea typeface="华文新魏" panose="02010800040101010101" pitchFamily="2" charset="-122"/>
              </a:rPr>
              <a:t>控制信号有效的地方填“</a:t>
            </a:r>
            <a:r>
              <a:rPr lang="en-US" altLang="zh-CN" sz="2400" b="1" dirty="0">
                <a:effectLst>
                  <a:outerShdw blurRad="38100" dist="38100" dir="2700000" algn="tl">
                    <a:srgbClr val="FFFFFF"/>
                  </a:outerShdw>
                </a:effectLst>
                <a:latin typeface="+mn-lt"/>
                <a:ea typeface="华文新魏" panose="02010800040101010101" pitchFamily="2" charset="-122"/>
              </a:rPr>
              <a:t>1”</a:t>
            </a:r>
            <a:endParaRPr lang="en-US" altLang="zh-CN" sz="2400" b="1" dirty="0">
              <a:effectLst>
                <a:outerShdw blurRad="38100" dist="38100" dir="2700000" algn="tl">
                  <a:srgbClr val="FFFFFF"/>
                </a:outerShdw>
              </a:effectLst>
              <a:latin typeface="+mn-lt"/>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48451"/>
                                        </p:tgtEl>
                                        <p:attrNameLst>
                                          <p:attrName>style.visibility</p:attrName>
                                        </p:attrNameLst>
                                      </p:cBhvr>
                                      <p:to>
                                        <p:strVal val="visible"/>
                                      </p:to>
                                    </p:set>
                                    <p:animEffect transition="in" filter="barn(outHorizontal)">
                                      <p:cBhvr>
                                        <p:cTn id="7" dur="500"/>
                                        <p:tgtEl>
                                          <p:spTgt spid="64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451"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type="title"/>
          </p:nvPr>
        </p:nvSpPr>
        <p:spPr>
          <a:xfrm>
            <a:off x="611188" y="115888"/>
            <a:ext cx="6553200" cy="433387"/>
          </a:xfrm>
        </p:spPr>
        <p:txBody>
          <a:bodyPr/>
          <a:lstStyle/>
          <a:p>
            <a:r>
              <a:rPr lang="en-US" altLang="zh-CN" sz="2400">
                <a:solidFill>
                  <a:srgbClr val="A50021"/>
                </a:solidFill>
                <a:ea typeface="微软雅黑" panose="020B0503020204020204" pitchFamily="34" charset="-122"/>
              </a:rPr>
              <a:t>1. </a:t>
            </a:r>
            <a:r>
              <a:rPr lang="zh-CN" altLang="en-US" sz="2400">
                <a:solidFill>
                  <a:srgbClr val="A50021"/>
                </a:solidFill>
                <a:ea typeface="微软雅黑" panose="020B0503020204020204" pitchFamily="34" charset="-122"/>
              </a:rPr>
              <a:t>微程序控制器设计基本思路</a:t>
            </a:r>
            <a:endParaRPr lang="zh-CN" altLang="en-US" sz="2400">
              <a:solidFill>
                <a:srgbClr val="A50021"/>
              </a:solidFill>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7315" y="692696"/>
            <a:ext cx="9144000" cy="6254496"/>
          </a:xfrm>
          <a:prstGeom prst="rect">
            <a:avLst/>
          </a:prstGeom>
        </p:spPr>
      </p:pic>
    </p:spTree>
  </p:cSld>
  <p:clrMapOvr>
    <a:masterClrMapping/>
  </p:clrMapOvr>
  <p:transition>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06450" y="161925"/>
            <a:ext cx="6772275" cy="373063"/>
          </a:xfrm>
        </p:spPr>
        <p:txBody>
          <a:bodyPr lIns="63500" tIns="25400" rIns="63500" bIns="25400" anchor="t">
            <a:spAutoFit/>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指令的解释执行过程</a:t>
            </a:r>
            <a:endParaRPr lang="zh-CN" altLang="en-US" sz="2400">
              <a:solidFill>
                <a:srgbClr val="A50021"/>
              </a:solidFill>
              <a:ea typeface="微软雅黑" panose="020B0503020204020204" pitchFamily="34" charset="-122"/>
            </a:endParaRPr>
          </a:p>
        </p:txBody>
      </p:sp>
      <p:sp>
        <p:nvSpPr>
          <p:cNvPr id="41987" name="Rectangle 3"/>
          <p:cNvSpPr>
            <a:spLocks noChangeArrowheads="1"/>
          </p:cNvSpPr>
          <p:nvPr/>
        </p:nvSpPr>
        <p:spPr bwMode="auto">
          <a:xfrm>
            <a:off x="493713" y="785813"/>
            <a:ext cx="2019300" cy="1231900"/>
          </a:xfrm>
          <a:prstGeom prst="rect">
            <a:avLst/>
          </a:prstGeom>
          <a:noFill/>
          <a:ln w="12700">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41988" name="Rectangle 4"/>
          <p:cNvSpPr>
            <a:spLocks noChangeArrowheads="1"/>
          </p:cNvSpPr>
          <p:nvPr/>
        </p:nvSpPr>
        <p:spPr bwMode="auto">
          <a:xfrm>
            <a:off x="571500" y="857250"/>
            <a:ext cx="708025" cy="365125"/>
          </a:xfrm>
          <a:prstGeom prst="rect">
            <a:avLst/>
          </a:prstGeom>
          <a:noFill/>
          <a:ln w="12700">
            <a:noFill/>
            <a:miter lim="800000"/>
          </a:ln>
        </p:spPr>
        <p:txBody>
          <a:bodyPr wrap="none" lIns="63500" tIns="25400" rIns="63500" bIns="25400">
            <a:spAutoFit/>
          </a:bodyPr>
          <a:lstStyle/>
          <a:p>
            <a:pPr>
              <a:lnSpc>
                <a:spcPct val="85000"/>
              </a:lnSpc>
              <a:defRPr/>
            </a:pPr>
            <a:r>
              <a:rPr lang="en-US" altLang="zh-CN" sz="2400" b="1">
                <a:latin typeface="+mn-lt"/>
                <a:ea typeface="+mn-ea"/>
              </a:rPr>
              <a:t>MM</a:t>
            </a:r>
            <a:endParaRPr lang="en-US" altLang="zh-CN" sz="2400" b="1">
              <a:latin typeface="+mn-lt"/>
              <a:ea typeface="+mn-ea"/>
            </a:endParaRPr>
          </a:p>
        </p:txBody>
      </p:sp>
      <p:sp>
        <p:nvSpPr>
          <p:cNvPr id="41989" name="Rectangle 5"/>
          <p:cNvSpPr>
            <a:spLocks noChangeArrowheads="1"/>
          </p:cNvSpPr>
          <p:nvPr/>
        </p:nvSpPr>
        <p:spPr bwMode="auto">
          <a:xfrm>
            <a:off x="1801813" y="1039813"/>
            <a:ext cx="520700" cy="685800"/>
          </a:xfrm>
          <a:prstGeom prst="rect">
            <a:avLst/>
          </a:prstGeom>
          <a:noFill/>
          <a:ln w="12700">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41990" name="Line 6"/>
          <p:cNvSpPr>
            <a:spLocks noChangeShapeType="1"/>
          </p:cNvSpPr>
          <p:nvPr/>
        </p:nvSpPr>
        <p:spPr bwMode="auto">
          <a:xfrm>
            <a:off x="500063" y="2481263"/>
            <a:ext cx="1981200" cy="0"/>
          </a:xfrm>
          <a:prstGeom prst="line">
            <a:avLst/>
          </a:prstGeom>
          <a:noFill/>
          <a:ln w="76200">
            <a:solidFill>
              <a:schemeClr val="tx1"/>
            </a:solidFill>
            <a:round/>
          </a:ln>
        </p:spPr>
        <p:txBody>
          <a:bodyPr wrap="none" anchor="ctr"/>
          <a:lstStyle/>
          <a:p>
            <a:pPr eaLnBrk="1" hangingPunct="1">
              <a:defRPr/>
            </a:pPr>
            <a:endParaRPr lang="zh-CN" altLang="en-US" sz="2000" b="1">
              <a:latin typeface="+mn-lt"/>
              <a:ea typeface="+mn-ea"/>
            </a:endParaRPr>
          </a:p>
        </p:txBody>
      </p:sp>
      <p:sp>
        <p:nvSpPr>
          <p:cNvPr id="41991" name="Rectangle 7"/>
          <p:cNvSpPr>
            <a:spLocks noChangeArrowheads="1"/>
          </p:cNvSpPr>
          <p:nvPr/>
        </p:nvSpPr>
        <p:spPr bwMode="auto">
          <a:xfrm>
            <a:off x="468313" y="3059113"/>
            <a:ext cx="2082800" cy="1473200"/>
          </a:xfrm>
          <a:prstGeom prst="rect">
            <a:avLst/>
          </a:prstGeom>
          <a:noFill/>
          <a:ln w="12700">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85000" name="Rectangle 8"/>
          <p:cNvSpPr>
            <a:spLocks noChangeArrowheads="1"/>
          </p:cNvSpPr>
          <p:nvPr/>
        </p:nvSpPr>
        <p:spPr bwMode="auto">
          <a:xfrm>
            <a:off x="809625" y="3205163"/>
            <a:ext cx="1358900" cy="3778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8000"/>
              </a:lnSpc>
            </a:pPr>
            <a:r>
              <a:rPr lang="zh-CN" altLang="en-US" sz="2400" b="1">
                <a:latin typeface="Times New Roman" panose="02020603050405020304" pitchFamily="18" charset="0"/>
                <a:ea typeface="华文新魏" panose="02010800040101010101" pitchFamily="2" charset="-122"/>
              </a:rPr>
              <a:t>执行部件</a:t>
            </a:r>
            <a:endParaRPr lang="zh-CN" altLang="en-US" sz="2400" b="1">
              <a:latin typeface="Times New Roman" panose="02020603050405020304" pitchFamily="18" charset="0"/>
              <a:ea typeface="华文新魏" panose="02010800040101010101" pitchFamily="2" charset="-122"/>
            </a:endParaRPr>
          </a:p>
        </p:txBody>
      </p:sp>
      <p:sp>
        <p:nvSpPr>
          <p:cNvPr id="41993" name="Rectangle 9"/>
          <p:cNvSpPr>
            <a:spLocks noChangeArrowheads="1"/>
          </p:cNvSpPr>
          <p:nvPr/>
        </p:nvSpPr>
        <p:spPr bwMode="auto">
          <a:xfrm>
            <a:off x="1458913" y="3922713"/>
            <a:ext cx="1054100" cy="558800"/>
          </a:xfrm>
          <a:prstGeom prst="rect">
            <a:avLst/>
          </a:prstGeom>
          <a:noFill/>
          <a:ln w="12700">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41994" name="Line 10"/>
          <p:cNvSpPr>
            <a:spLocks noChangeShapeType="1"/>
          </p:cNvSpPr>
          <p:nvPr/>
        </p:nvSpPr>
        <p:spPr bwMode="auto">
          <a:xfrm>
            <a:off x="1477963" y="1992313"/>
            <a:ext cx="0" cy="495300"/>
          </a:xfrm>
          <a:prstGeom prst="line">
            <a:avLst/>
          </a:prstGeom>
          <a:noFill/>
          <a:ln w="12700">
            <a:solidFill>
              <a:schemeClr val="tx1"/>
            </a:solidFill>
            <a:round/>
            <a:headEnd type="triangle" w="med" len="med"/>
            <a:tailEnd type="triangle" w="med" len="med"/>
          </a:ln>
        </p:spPr>
        <p:txBody>
          <a:bodyPr wrap="none" anchor="ctr"/>
          <a:lstStyle/>
          <a:p>
            <a:pPr eaLnBrk="1" hangingPunct="1">
              <a:defRPr/>
            </a:pPr>
            <a:endParaRPr lang="zh-CN" altLang="en-US" sz="2000" b="1">
              <a:latin typeface="+mn-lt"/>
              <a:ea typeface="+mn-ea"/>
            </a:endParaRPr>
          </a:p>
        </p:txBody>
      </p:sp>
      <p:sp>
        <p:nvSpPr>
          <p:cNvPr id="41995" name="Line 11"/>
          <p:cNvSpPr>
            <a:spLocks noChangeShapeType="1"/>
          </p:cNvSpPr>
          <p:nvPr/>
        </p:nvSpPr>
        <p:spPr bwMode="auto">
          <a:xfrm>
            <a:off x="1477963" y="2487613"/>
            <a:ext cx="0" cy="558800"/>
          </a:xfrm>
          <a:prstGeom prst="line">
            <a:avLst/>
          </a:prstGeom>
          <a:noFill/>
          <a:ln w="12700">
            <a:solidFill>
              <a:schemeClr val="tx1"/>
            </a:solidFill>
            <a:round/>
            <a:headEnd type="triangle" w="med" len="med"/>
            <a:tailEnd type="triangle" w="med" len="med"/>
          </a:ln>
        </p:spPr>
        <p:txBody>
          <a:bodyPr wrap="none" anchor="ctr"/>
          <a:lstStyle/>
          <a:p>
            <a:pPr eaLnBrk="1" hangingPunct="1">
              <a:defRPr/>
            </a:pPr>
            <a:endParaRPr lang="zh-CN" altLang="en-US" sz="2000" b="1">
              <a:latin typeface="+mn-lt"/>
              <a:ea typeface="+mn-ea"/>
            </a:endParaRPr>
          </a:p>
        </p:txBody>
      </p:sp>
      <p:sp>
        <p:nvSpPr>
          <p:cNvPr id="41996" name="Rectangle 12"/>
          <p:cNvSpPr>
            <a:spLocks noChangeArrowheads="1"/>
          </p:cNvSpPr>
          <p:nvPr/>
        </p:nvSpPr>
        <p:spPr bwMode="auto">
          <a:xfrm>
            <a:off x="1500188" y="4000500"/>
            <a:ext cx="744537" cy="384175"/>
          </a:xfrm>
          <a:prstGeom prst="rect">
            <a:avLst/>
          </a:prstGeom>
          <a:noFill/>
          <a:ln w="12700">
            <a:noFill/>
            <a:miter lim="800000"/>
          </a:ln>
        </p:spPr>
        <p:txBody>
          <a:bodyPr wrap="none" lIns="63500" tIns="25400" rIns="63500" bIns="25400">
            <a:spAutoFit/>
          </a:bodyPr>
          <a:lstStyle/>
          <a:p>
            <a:pPr>
              <a:lnSpc>
                <a:spcPct val="90000"/>
              </a:lnSpc>
              <a:defRPr/>
            </a:pPr>
            <a:r>
              <a:rPr lang="zh-CN" altLang="en-US" sz="2400" b="1" dirty="0">
                <a:solidFill>
                  <a:srgbClr val="0000FF"/>
                </a:solidFill>
                <a:latin typeface="+mn-lt"/>
                <a:ea typeface="+mn-ea"/>
              </a:rPr>
              <a:t>控存</a:t>
            </a:r>
            <a:endParaRPr lang="zh-CN" altLang="en-US" sz="2400" b="1" dirty="0">
              <a:solidFill>
                <a:srgbClr val="0000FF"/>
              </a:solidFill>
              <a:latin typeface="+mn-lt"/>
              <a:ea typeface="+mn-ea"/>
            </a:endParaRPr>
          </a:p>
        </p:txBody>
      </p:sp>
      <p:sp>
        <p:nvSpPr>
          <p:cNvPr id="41997" name="Rectangle 13"/>
          <p:cNvSpPr>
            <a:spLocks noChangeArrowheads="1"/>
          </p:cNvSpPr>
          <p:nvPr/>
        </p:nvSpPr>
        <p:spPr bwMode="auto">
          <a:xfrm>
            <a:off x="2246313" y="3998913"/>
            <a:ext cx="228600" cy="406400"/>
          </a:xfrm>
          <a:prstGeom prst="rect">
            <a:avLst/>
          </a:prstGeom>
          <a:noFill/>
          <a:ln w="12700">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41998" name="Rectangle 14"/>
          <p:cNvSpPr>
            <a:spLocks noChangeArrowheads="1"/>
          </p:cNvSpPr>
          <p:nvPr/>
        </p:nvSpPr>
        <p:spPr bwMode="auto">
          <a:xfrm>
            <a:off x="538163" y="4064000"/>
            <a:ext cx="762000" cy="365125"/>
          </a:xfrm>
          <a:prstGeom prst="rect">
            <a:avLst/>
          </a:prstGeom>
          <a:noFill/>
          <a:ln w="12700">
            <a:noFill/>
            <a:miter lim="800000"/>
          </a:ln>
        </p:spPr>
        <p:txBody>
          <a:bodyPr wrap="none" lIns="63500" tIns="25400" rIns="63500" bIns="25400">
            <a:spAutoFit/>
          </a:bodyPr>
          <a:lstStyle/>
          <a:p>
            <a:pPr>
              <a:lnSpc>
                <a:spcPct val="85000"/>
              </a:lnSpc>
              <a:defRPr/>
            </a:pPr>
            <a:r>
              <a:rPr lang="en-US" altLang="zh-CN" sz="2400" b="1" dirty="0">
                <a:latin typeface="+mn-lt"/>
                <a:ea typeface="+mn-ea"/>
              </a:rPr>
              <a:t>CPU</a:t>
            </a:r>
            <a:endParaRPr lang="en-US" altLang="zh-CN" sz="2400" b="1" dirty="0">
              <a:latin typeface="+mn-lt"/>
              <a:ea typeface="+mn-ea"/>
            </a:endParaRPr>
          </a:p>
        </p:txBody>
      </p:sp>
      <p:sp>
        <p:nvSpPr>
          <p:cNvPr id="41999" name="Rectangle 15"/>
          <p:cNvSpPr>
            <a:spLocks noChangeArrowheads="1"/>
          </p:cNvSpPr>
          <p:nvPr/>
        </p:nvSpPr>
        <p:spPr bwMode="auto">
          <a:xfrm>
            <a:off x="3744913" y="811213"/>
            <a:ext cx="1917700" cy="2286000"/>
          </a:xfrm>
          <a:prstGeom prst="rect">
            <a:avLst/>
          </a:prstGeom>
          <a:noFill/>
          <a:ln w="12700">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42000" name="Line 16"/>
          <p:cNvSpPr>
            <a:spLocks noChangeShapeType="1"/>
          </p:cNvSpPr>
          <p:nvPr/>
        </p:nvSpPr>
        <p:spPr bwMode="auto">
          <a:xfrm>
            <a:off x="3744913" y="1160463"/>
            <a:ext cx="19050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01" name="Line 17"/>
          <p:cNvSpPr>
            <a:spLocks noChangeShapeType="1"/>
          </p:cNvSpPr>
          <p:nvPr/>
        </p:nvSpPr>
        <p:spPr bwMode="auto">
          <a:xfrm>
            <a:off x="3744913" y="1389063"/>
            <a:ext cx="19177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02" name="Line 18"/>
          <p:cNvSpPr>
            <a:spLocks noChangeShapeType="1"/>
          </p:cNvSpPr>
          <p:nvPr/>
        </p:nvSpPr>
        <p:spPr bwMode="auto">
          <a:xfrm>
            <a:off x="3744913" y="1617663"/>
            <a:ext cx="19177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03" name="Line 19"/>
          <p:cNvSpPr>
            <a:spLocks noChangeShapeType="1"/>
          </p:cNvSpPr>
          <p:nvPr/>
        </p:nvSpPr>
        <p:spPr bwMode="auto">
          <a:xfrm>
            <a:off x="3744913" y="1846263"/>
            <a:ext cx="19177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04" name="Line 20"/>
          <p:cNvSpPr>
            <a:spLocks noChangeShapeType="1"/>
          </p:cNvSpPr>
          <p:nvPr/>
        </p:nvSpPr>
        <p:spPr bwMode="auto">
          <a:xfrm>
            <a:off x="3770313" y="2595563"/>
            <a:ext cx="18923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05" name="Line 21"/>
          <p:cNvSpPr>
            <a:spLocks noChangeShapeType="1"/>
          </p:cNvSpPr>
          <p:nvPr/>
        </p:nvSpPr>
        <p:spPr bwMode="auto">
          <a:xfrm>
            <a:off x="3744913" y="2836863"/>
            <a:ext cx="19177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06" name="Rectangle 22"/>
          <p:cNvSpPr>
            <a:spLocks noChangeArrowheads="1"/>
          </p:cNvSpPr>
          <p:nvPr/>
        </p:nvSpPr>
        <p:spPr bwMode="auto">
          <a:xfrm>
            <a:off x="3816350" y="1158875"/>
            <a:ext cx="1711325" cy="757238"/>
          </a:xfrm>
          <a:prstGeom prst="rect">
            <a:avLst/>
          </a:prstGeom>
          <a:noFill/>
          <a:ln w="12700">
            <a:noFill/>
            <a:miter lim="800000"/>
          </a:ln>
        </p:spPr>
        <p:txBody>
          <a:bodyPr lIns="63500" tIns="25400" rIns="63500" bIns="25400">
            <a:spAutoFit/>
          </a:bodyPr>
          <a:lstStyle/>
          <a:p>
            <a:pPr>
              <a:lnSpc>
                <a:spcPct val="85000"/>
              </a:lnSpc>
              <a:defRPr/>
            </a:pPr>
            <a:r>
              <a:rPr lang="en-US" altLang="zh-CN" b="1" dirty="0">
                <a:latin typeface="+mn-lt"/>
                <a:ea typeface="+mn-ea"/>
              </a:rPr>
              <a:t>LOAD</a:t>
            </a:r>
            <a:endParaRPr lang="en-US" altLang="zh-CN" b="1" dirty="0">
              <a:latin typeface="+mn-lt"/>
              <a:ea typeface="+mn-ea"/>
            </a:endParaRPr>
          </a:p>
          <a:p>
            <a:pPr>
              <a:lnSpc>
                <a:spcPct val="85000"/>
              </a:lnSpc>
              <a:defRPr/>
            </a:pPr>
            <a:r>
              <a:rPr lang="en-US" altLang="zh-CN" b="1" dirty="0">
                <a:latin typeface="+mn-lt"/>
                <a:ea typeface="+mn-ea"/>
              </a:rPr>
              <a:t>ADD</a:t>
            </a:r>
            <a:endParaRPr lang="en-US" altLang="zh-CN" b="1" dirty="0">
              <a:latin typeface="+mn-lt"/>
              <a:ea typeface="+mn-ea"/>
            </a:endParaRPr>
          </a:p>
          <a:p>
            <a:pPr>
              <a:lnSpc>
                <a:spcPct val="85000"/>
              </a:lnSpc>
              <a:defRPr/>
            </a:pPr>
            <a:r>
              <a:rPr lang="en-US" altLang="zh-CN" b="1" dirty="0">
                <a:latin typeface="+mn-lt"/>
                <a:ea typeface="+mn-ea"/>
              </a:rPr>
              <a:t>STORE</a:t>
            </a:r>
            <a:endParaRPr lang="en-US" altLang="zh-CN" b="1" dirty="0">
              <a:latin typeface="+mn-lt"/>
              <a:ea typeface="+mn-ea"/>
            </a:endParaRPr>
          </a:p>
        </p:txBody>
      </p:sp>
      <p:sp>
        <p:nvSpPr>
          <p:cNvPr id="42007" name="Rectangle 23"/>
          <p:cNvSpPr>
            <a:spLocks noChangeArrowheads="1"/>
          </p:cNvSpPr>
          <p:nvPr/>
        </p:nvSpPr>
        <p:spPr bwMode="auto">
          <a:xfrm>
            <a:off x="3852863" y="2608263"/>
            <a:ext cx="747712" cy="287337"/>
          </a:xfrm>
          <a:prstGeom prst="rect">
            <a:avLst/>
          </a:prstGeom>
          <a:noFill/>
          <a:ln w="12700">
            <a:noFill/>
            <a:miter lim="800000"/>
          </a:ln>
        </p:spPr>
        <p:txBody>
          <a:bodyPr wrap="none" lIns="63500" tIns="25400" rIns="63500" bIns="25400">
            <a:spAutoFit/>
          </a:bodyPr>
          <a:lstStyle/>
          <a:p>
            <a:pPr>
              <a:lnSpc>
                <a:spcPct val="85000"/>
              </a:lnSpc>
              <a:defRPr/>
            </a:pPr>
            <a:r>
              <a:rPr lang="en-US" altLang="zh-CN" b="1" dirty="0">
                <a:latin typeface="+mn-lt"/>
                <a:ea typeface="+mn-ea"/>
              </a:rPr>
              <a:t>DATA</a:t>
            </a:r>
            <a:endParaRPr lang="en-US" altLang="zh-CN" b="1" dirty="0">
              <a:latin typeface="+mn-lt"/>
              <a:ea typeface="+mn-ea"/>
            </a:endParaRPr>
          </a:p>
        </p:txBody>
      </p:sp>
      <p:sp>
        <p:nvSpPr>
          <p:cNvPr id="85016" name="Rectangle 24"/>
          <p:cNvSpPr>
            <a:spLocks noChangeArrowheads="1"/>
          </p:cNvSpPr>
          <p:nvPr/>
        </p:nvSpPr>
        <p:spPr bwMode="auto">
          <a:xfrm>
            <a:off x="4373563" y="1833563"/>
            <a:ext cx="192087"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zh-CN" altLang="en-US" sz="2000" b="1">
                <a:latin typeface="Times New Roman" panose="02020603050405020304" pitchFamily="18" charset="0"/>
                <a:ea typeface="华文新魏" panose="02010800040101010101" pitchFamily="2" charset="-122"/>
              </a:rPr>
              <a:t>.</a:t>
            </a:r>
            <a:endParaRPr lang="zh-CN" altLang="en-US" sz="2000" b="1">
              <a:latin typeface="Times New Roman" panose="02020603050405020304" pitchFamily="18" charset="0"/>
              <a:ea typeface="华文新魏" panose="02010800040101010101" pitchFamily="2" charset="-122"/>
            </a:endParaRPr>
          </a:p>
          <a:p>
            <a:pPr>
              <a:lnSpc>
                <a:spcPct val="85000"/>
              </a:lnSpc>
            </a:pPr>
            <a:r>
              <a:rPr lang="zh-CN" altLang="en-US" sz="2000" b="1">
                <a:latin typeface="Times New Roman" panose="02020603050405020304" pitchFamily="18" charset="0"/>
                <a:ea typeface="华文新魏" panose="02010800040101010101" pitchFamily="2" charset="-122"/>
              </a:rPr>
              <a:t>.</a:t>
            </a:r>
            <a:endParaRPr lang="zh-CN" altLang="en-US" sz="2000" b="1">
              <a:latin typeface="Times New Roman" panose="02020603050405020304" pitchFamily="18" charset="0"/>
              <a:ea typeface="华文新魏" panose="02010800040101010101" pitchFamily="2" charset="-122"/>
            </a:endParaRPr>
          </a:p>
          <a:p>
            <a:pPr>
              <a:lnSpc>
                <a:spcPct val="85000"/>
              </a:lnSpc>
            </a:pPr>
            <a:r>
              <a:rPr lang="zh-CN" altLang="en-US" sz="2000" b="1">
                <a:latin typeface="Times New Roman" panose="02020603050405020304" pitchFamily="18" charset="0"/>
                <a:ea typeface="华文新魏" panose="02010800040101010101" pitchFamily="2" charset="-122"/>
              </a:rPr>
              <a:t>.</a:t>
            </a:r>
            <a:endParaRPr lang="zh-CN" altLang="en-US" sz="2000" b="1">
              <a:latin typeface="Times New Roman" panose="02020603050405020304" pitchFamily="18" charset="0"/>
              <a:ea typeface="华文新魏" panose="02010800040101010101" pitchFamily="2" charset="-122"/>
            </a:endParaRPr>
          </a:p>
        </p:txBody>
      </p:sp>
      <p:sp>
        <p:nvSpPr>
          <p:cNvPr id="42009" name="Line 25"/>
          <p:cNvSpPr>
            <a:spLocks noChangeShapeType="1"/>
          </p:cNvSpPr>
          <p:nvPr/>
        </p:nvSpPr>
        <p:spPr bwMode="auto">
          <a:xfrm flipV="1">
            <a:off x="2335213" y="925513"/>
            <a:ext cx="1422400" cy="114300"/>
          </a:xfrm>
          <a:prstGeom prst="line">
            <a:avLst/>
          </a:prstGeom>
          <a:noFill/>
          <a:ln w="12700">
            <a:pattFill prst="narVert">
              <a:fgClr>
                <a:schemeClr val="tx1"/>
              </a:fgClr>
              <a:bgClr>
                <a:schemeClr val="bg1"/>
              </a:bgClr>
            </a:pattFill>
            <a:round/>
          </a:ln>
        </p:spPr>
        <p:txBody>
          <a:bodyPr wrap="none" anchor="ctr"/>
          <a:lstStyle/>
          <a:p>
            <a:pPr eaLnBrk="1" hangingPunct="1">
              <a:defRPr/>
            </a:pPr>
            <a:endParaRPr lang="zh-CN" altLang="en-US" sz="2000" b="1">
              <a:latin typeface="+mn-lt"/>
              <a:ea typeface="+mn-ea"/>
            </a:endParaRPr>
          </a:p>
        </p:txBody>
      </p:sp>
      <p:sp>
        <p:nvSpPr>
          <p:cNvPr id="42010" name="Line 26"/>
          <p:cNvSpPr>
            <a:spLocks noChangeShapeType="1"/>
          </p:cNvSpPr>
          <p:nvPr/>
        </p:nvSpPr>
        <p:spPr bwMode="auto">
          <a:xfrm flipV="1">
            <a:off x="1801813" y="798513"/>
            <a:ext cx="1930400" cy="241300"/>
          </a:xfrm>
          <a:prstGeom prst="line">
            <a:avLst/>
          </a:prstGeom>
          <a:noFill/>
          <a:ln w="12700">
            <a:pattFill prst="narVert">
              <a:fgClr>
                <a:schemeClr val="tx1"/>
              </a:fgClr>
              <a:bgClr>
                <a:schemeClr val="bg1"/>
              </a:bgClr>
            </a:pattFill>
            <a:round/>
          </a:ln>
        </p:spPr>
        <p:txBody>
          <a:bodyPr wrap="none" anchor="ctr"/>
          <a:lstStyle/>
          <a:p>
            <a:pPr eaLnBrk="1" hangingPunct="1">
              <a:defRPr/>
            </a:pPr>
            <a:endParaRPr lang="zh-CN" altLang="en-US" sz="2000" b="1">
              <a:latin typeface="+mn-lt"/>
              <a:ea typeface="+mn-ea"/>
            </a:endParaRPr>
          </a:p>
        </p:txBody>
      </p:sp>
      <p:sp>
        <p:nvSpPr>
          <p:cNvPr id="42011" name="Line 27"/>
          <p:cNvSpPr>
            <a:spLocks noChangeShapeType="1"/>
          </p:cNvSpPr>
          <p:nvPr/>
        </p:nvSpPr>
        <p:spPr bwMode="auto">
          <a:xfrm>
            <a:off x="2322513" y="1725613"/>
            <a:ext cx="1409700" cy="609600"/>
          </a:xfrm>
          <a:prstGeom prst="line">
            <a:avLst/>
          </a:prstGeom>
          <a:noFill/>
          <a:ln w="12700">
            <a:pattFill prst="narVert">
              <a:fgClr>
                <a:schemeClr val="tx1"/>
              </a:fgClr>
              <a:bgClr>
                <a:schemeClr val="bg1"/>
              </a:bgClr>
            </a:pattFill>
            <a:round/>
          </a:ln>
        </p:spPr>
        <p:txBody>
          <a:bodyPr wrap="none" anchor="ctr"/>
          <a:lstStyle/>
          <a:p>
            <a:pPr eaLnBrk="1" hangingPunct="1">
              <a:defRPr/>
            </a:pPr>
            <a:endParaRPr lang="zh-CN" altLang="en-US" sz="2000" b="1">
              <a:latin typeface="+mn-lt"/>
              <a:ea typeface="+mn-ea"/>
            </a:endParaRPr>
          </a:p>
        </p:txBody>
      </p:sp>
      <p:sp>
        <p:nvSpPr>
          <p:cNvPr id="42012" name="Line 28"/>
          <p:cNvSpPr>
            <a:spLocks noChangeShapeType="1"/>
          </p:cNvSpPr>
          <p:nvPr/>
        </p:nvSpPr>
        <p:spPr bwMode="auto">
          <a:xfrm>
            <a:off x="1801813" y="1738313"/>
            <a:ext cx="1930400" cy="1358900"/>
          </a:xfrm>
          <a:prstGeom prst="line">
            <a:avLst/>
          </a:prstGeom>
          <a:noFill/>
          <a:ln w="12700">
            <a:pattFill prst="narVert">
              <a:fgClr>
                <a:schemeClr val="tx1"/>
              </a:fgClr>
              <a:bgClr>
                <a:schemeClr val="bg1"/>
              </a:bgClr>
            </a:pattFill>
            <a:round/>
          </a:ln>
        </p:spPr>
        <p:txBody>
          <a:bodyPr wrap="none" anchor="ctr"/>
          <a:lstStyle/>
          <a:p>
            <a:pPr eaLnBrk="1" hangingPunct="1">
              <a:defRPr/>
            </a:pPr>
            <a:endParaRPr lang="zh-CN" altLang="en-US" sz="2000" b="1">
              <a:latin typeface="+mn-lt"/>
              <a:ea typeface="+mn-ea"/>
            </a:endParaRPr>
          </a:p>
        </p:txBody>
      </p:sp>
      <p:sp>
        <p:nvSpPr>
          <p:cNvPr id="85021" name="Rectangle 29"/>
          <p:cNvSpPr>
            <a:spLocks noChangeArrowheads="1"/>
          </p:cNvSpPr>
          <p:nvPr/>
        </p:nvSpPr>
        <p:spPr bwMode="auto">
          <a:xfrm>
            <a:off x="5922963" y="1071563"/>
            <a:ext cx="243522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lang="zh-CN" altLang="en-US" sz="2400" b="1">
                <a:solidFill>
                  <a:srgbClr val="0000FF"/>
                </a:solidFill>
                <a:latin typeface="Times New Roman" panose="02020603050405020304" pitchFamily="18" charset="0"/>
                <a:ea typeface="华文新魏" panose="02010800040101010101" pitchFamily="2" charset="-122"/>
              </a:rPr>
              <a:t>用户程序和数据</a:t>
            </a:r>
            <a:endParaRPr lang="en-US" altLang="zh-CN" sz="2400" b="1">
              <a:solidFill>
                <a:srgbClr val="0000FF"/>
              </a:solidFill>
              <a:latin typeface="Times New Roman" panose="02020603050405020304" pitchFamily="18" charset="0"/>
              <a:ea typeface="华文新魏" panose="02010800040101010101" pitchFamily="2" charset="-122"/>
            </a:endParaRPr>
          </a:p>
          <a:p>
            <a:pPr>
              <a:lnSpc>
                <a:spcPct val="115000"/>
              </a:lnSpc>
            </a:pPr>
            <a:r>
              <a:rPr lang="zh-CN" altLang="en-US" sz="2400" b="1">
                <a:solidFill>
                  <a:srgbClr val="0000FF"/>
                </a:solidFill>
                <a:latin typeface="Times New Roman" panose="02020603050405020304" pitchFamily="18" charset="0"/>
                <a:ea typeface="华文新魏" panose="02010800040101010101" pitchFamily="2" charset="-122"/>
              </a:rPr>
              <a:t>可以修改</a:t>
            </a:r>
            <a:endParaRPr lang="zh-CN" altLang="en-US" sz="2400" b="1">
              <a:solidFill>
                <a:srgbClr val="0000FF"/>
              </a:solidFill>
              <a:latin typeface="Times New Roman" panose="02020603050405020304" pitchFamily="18" charset="0"/>
              <a:ea typeface="华文新魏" panose="02010800040101010101" pitchFamily="2" charset="-122"/>
            </a:endParaRPr>
          </a:p>
        </p:txBody>
      </p:sp>
      <p:sp>
        <p:nvSpPr>
          <p:cNvPr id="42014" name="Rectangle 30"/>
          <p:cNvSpPr>
            <a:spLocks noChangeArrowheads="1"/>
          </p:cNvSpPr>
          <p:nvPr/>
        </p:nvSpPr>
        <p:spPr bwMode="auto">
          <a:xfrm>
            <a:off x="3744913" y="3770313"/>
            <a:ext cx="1981200" cy="2235200"/>
          </a:xfrm>
          <a:prstGeom prst="rect">
            <a:avLst/>
          </a:prstGeom>
          <a:noFill/>
          <a:ln w="12700">
            <a:solidFill>
              <a:schemeClr val="tx1"/>
            </a:solidFill>
            <a:miter lim="800000"/>
          </a:ln>
        </p:spPr>
        <p:txBody>
          <a:bodyPr wrap="none" anchor="ctr"/>
          <a:lstStyle/>
          <a:p>
            <a:pPr eaLnBrk="1" hangingPunct="1">
              <a:defRPr/>
            </a:pPr>
            <a:endParaRPr lang="zh-CN" altLang="en-US" sz="2000" b="1">
              <a:latin typeface="+mn-lt"/>
              <a:ea typeface="+mn-ea"/>
            </a:endParaRPr>
          </a:p>
        </p:txBody>
      </p:sp>
      <p:sp>
        <p:nvSpPr>
          <p:cNvPr id="42015" name="Line 31"/>
          <p:cNvSpPr>
            <a:spLocks noChangeShapeType="1"/>
          </p:cNvSpPr>
          <p:nvPr/>
        </p:nvSpPr>
        <p:spPr bwMode="auto">
          <a:xfrm>
            <a:off x="3744913" y="4538663"/>
            <a:ext cx="1981200" cy="0"/>
          </a:xfrm>
          <a:prstGeom prst="line">
            <a:avLst/>
          </a:prstGeom>
          <a:noFill/>
          <a:ln w="12700">
            <a:solidFill>
              <a:srgbClr val="D90125"/>
            </a:solidFill>
            <a:round/>
          </a:ln>
        </p:spPr>
        <p:txBody>
          <a:bodyPr wrap="none" anchor="ctr"/>
          <a:lstStyle/>
          <a:p>
            <a:pPr eaLnBrk="1" hangingPunct="1">
              <a:defRPr/>
            </a:pPr>
            <a:endParaRPr lang="zh-CN" altLang="en-US" sz="2000" b="1">
              <a:latin typeface="+mn-lt"/>
              <a:ea typeface="+mn-ea"/>
            </a:endParaRPr>
          </a:p>
        </p:txBody>
      </p:sp>
      <p:sp>
        <p:nvSpPr>
          <p:cNvPr id="42016" name="Line 32"/>
          <p:cNvSpPr>
            <a:spLocks noChangeShapeType="1"/>
          </p:cNvSpPr>
          <p:nvPr/>
        </p:nvSpPr>
        <p:spPr bwMode="auto">
          <a:xfrm>
            <a:off x="3770313" y="5287963"/>
            <a:ext cx="1981200" cy="0"/>
          </a:xfrm>
          <a:prstGeom prst="line">
            <a:avLst/>
          </a:prstGeom>
          <a:noFill/>
          <a:ln w="12700">
            <a:solidFill>
              <a:srgbClr val="D90125"/>
            </a:solidFill>
            <a:round/>
          </a:ln>
        </p:spPr>
        <p:txBody>
          <a:bodyPr wrap="none" anchor="ctr"/>
          <a:lstStyle/>
          <a:p>
            <a:pPr eaLnBrk="1" hangingPunct="1">
              <a:defRPr/>
            </a:pPr>
            <a:endParaRPr lang="zh-CN" altLang="en-US" sz="2000" b="1">
              <a:latin typeface="+mn-lt"/>
              <a:ea typeface="+mn-ea"/>
            </a:endParaRPr>
          </a:p>
        </p:txBody>
      </p:sp>
      <p:sp>
        <p:nvSpPr>
          <p:cNvPr id="42017" name="Line 33"/>
          <p:cNvSpPr>
            <a:spLocks noChangeShapeType="1"/>
          </p:cNvSpPr>
          <p:nvPr/>
        </p:nvSpPr>
        <p:spPr bwMode="auto">
          <a:xfrm>
            <a:off x="3846513" y="3929063"/>
            <a:ext cx="11176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18" name="Line 34"/>
          <p:cNvSpPr>
            <a:spLocks noChangeShapeType="1"/>
          </p:cNvSpPr>
          <p:nvPr/>
        </p:nvSpPr>
        <p:spPr bwMode="auto">
          <a:xfrm>
            <a:off x="3821113" y="4119563"/>
            <a:ext cx="13716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19" name="Line 35"/>
          <p:cNvSpPr>
            <a:spLocks noChangeShapeType="1"/>
          </p:cNvSpPr>
          <p:nvPr/>
        </p:nvSpPr>
        <p:spPr bwMode="auto">
          <a:xfrm>
            <a:off x="3846513" y="4335463"/>
            <a:ext cx="11557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20" name="Line 36"/>
          <p:cNvSpPr>
            <a:spLocks noChangeShapeType="1"/>
          </p:cNvSpPr>
          <p:nvPr/>
        </p:nvSpPr>
        <p:spPr bwMode="auto">
          <a:xfrm>
            <a:off x="3859213" y="4691063"/>
            <a:ext cx="10668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21" name="Line 37"/>
          <p:cNvSpPr>
            <a:spLocks noChangeShapeType="1"/>
          </p:cNvSpPr>
          <p:nvPr/>
        </p:nvSpPr>
        <p:spPr bwMode="auto">
          <a:xfrm>
            <a:off x="3884613" y="4906963"/>
            <a:ext cx="7366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22" name="Line 38"/>
          <p:cNvSpPr>
            <a:spLocks noChangeShapeType="1"/>
          </p:cNvSpPr>
          <p:nvPr/>
        </p:nvSpPr>
        <p:spPr bwMode="auto">
          <a:xfrm>
            <a:off x="3960813" y="5097463"/>
            <a:ext cx="13970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23" name="Line 39"/>
          <p:cNvSpPr>
            <a:spLocks noChangeShapeType="1"/>
          </p:cNvSpPr>
          <p:nvPr/>
        </p:nvSpPr>
        <p:spPr bwMode="auto">
          <a:xfrm>
            <a:off x="3922713" y="5376863"/>
            <a:ext cx="11684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24" name="Line 40"/>
          <p:cNvSpPr>
            <a:spLocks noChangeShapeType="1"/>
          </p:cNvSpPr>
          <p:nvPr/>
        </p:nvSpPr>
        <p:spPr bwMode="auto">
          <a:xfrm>
            <a:off x="3897313" y="5567363"/>
            <a:ext cx="9906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25" name="Line 41"/>
          <p:cNvSpPr>
            <a:spLocks noChangeShapeType="1"/>
          </p:cNvSpPr>
          <p:nvPr/>
        </p:nvSpPr>
        <p:spPr bwMode="auto">
          <a:xfrm>
            <a:off x="3922713" y="5745163"/>
            <a:ext cx="14224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26" name="Line 42"/>
          <p:cNvSpPr>
            <a:spLocks noChangeShapeType="1"/>
          </p:cNvSpPr>
          <p:nvPr/>
        </p:nvSpPr>
        <p:spPr bwMode="auto">
          <a:xfrm>
            <a:off x="3922713" y="5910263"/>
            <a:ext cx="1092200" cy="0"/>
          </a:xfrm>
          <a:prstGeom prst="line">
            <a:avLst/>
          </a:prstGeom>
          <a:noFill/>
          <a:ln w="12700">
            <a:solidFill>
              <a:schemeClr val="tx1"/>
            </a:solidFill>
            <a:round/>
          </a:ln>
        </p:spPr>
        <p:txBody>
          <a:bodyPr wrap="none" anchor="ctr"/>
          <a:lstStyle/>
          <a:p>
            <a:pPr eaLnBrk="1" hangingPunct="1">
              <a:defRPr/>
            </a:pPr>
            <a:endParaRPr lang="zh-CN" altLang="en-US" sz="2000" b="1">
              <a:latin typeface="+mn-lt"/>
              <a:ea typeface="+mn-ea"/>
            </a:endParaRPr>
          </a:p>
        </p:txBody>
      </p:sp>
      <p:sp>
        <p:nvSpPr>
          <p:cNvPr id="42027" name="Line 43"/>
          <p:cNvSpPr>
            <a:spLocks noChangeShapeType="1"/>
          </p:cNvSpPr>
          <p:nvPr/>
        </p:nvSpPr>
        <p:spPr bwMode="auto">
          <a:xfrm flipV="1">
            <a:off x="2487613" y="3884613"/>
            <a:ext cx="1244600" cy="114300"/>
          </a:xfrm>
          <a:prstGeom prst="line">
            <a:avLst/>
          </a:prstGeom>
          <a:noFill/>
          <a:ln w="12700">
            <a:pattFill prst="narVert">
              <a:fgClr>
                <a:schemeClr val="tx1"/>
              </a:fgClr>
              <a:bgClr>
                <a:schemeClr val="bg1"/>
              </a:bgClr>
            </a:pattFill>
            <a:round/>
          </a:ln>
        </p:spPr>
        <p:txBody>
          <a:bodyPr wrap="none" anchor="ctr"/>
          <a:lstStyle/>
          <a:p>
            <a:pPr eaLnBrk="1" hangingPunct="1">
              <a:defRPr/>
            </a:pPr>
            <a:endParaRPr lang="zh-CN" altLang="en-US" sz="2000" b="1">
              <a:latin typeface="+mn-lt"/>
              <a:ea typeface="+mn-ea"/>
            </a:endParaRPr>
          </a:p>
        </p:txBody>
      </p:sp>
      <p:sp>
        <p:nvSpPr>
          <p:cNvPr id="42028" name="Line 44"/>
          <p:cNvSpPr>
            <a:spLocks noChangeShapeType="1"/>
          </p:cNvSpPr>
          <p:nvPr/>
        </p:nvSpPr>
        <p:spPr bwMode="auto">
          <a:xfrm flipV="1">
            <a:off x="2246313" y="3757613"/>
            <a:ext cx="1485900" cy="241300"/>
          </a:xfrm>
          <a:prstGeom prst="line">
            <a:avLst/>
          </a:prstGeom>
          <a:noFill/>
          <a:ln w="12700">
            <a:pattFill prst="narVert">
              <a:fgClr>
                <a:schemeClr val="tx1"/>
              </a:fgClr>
              <a:bgClr>
                <a:schemeClr val="bg1"/>
              </a:bgClr>
            </a:pattFill>
            <a:round/>
          </a:ln>
        </p:spPr>
        <p:txBody>
          <a:bodyPr wrap="none" anchor="ctr"/>
          <a:lstStyle/>
          <a:p>
            <a:pPr eaLnBrk="1" hangingPunct="1">
              <a:defRPr/>
            </a:pPr>
            <a:endParaRPr lang="zh-CN" altLang="en-US" sz="2000" b="1">
              <a:latin typeface="+mn-lt"/>
              <a:ea typeface="+mn-ea"/>
            </a:endParaRPr>
          </a:p>
        </p:txBody>
      </p:sp>
      <p:sp>
        <p:nvSpPr>
          <p:cNvPr id="42029" name="Line 45"/>
          <p:cNvSpPr>
            <a:spLocks noChangeShapeType="1"/>
          </p:cNvSpPr>
          <p:nvPr/>
        </p:nvSpPr>
        <p:spPr bwMode="auto">
          <a:xfrm>
            <a:off x="2487613" y="4418013"/>
            <a:ext cx="1244600" cy="723900"/>
          </a:xfrm>
          <a:prstGeom prst="line">
            <a:avLst/>
          </a:prstGeom>
          <a:noFill/>
          <a:ln w="12700">
            <a:pattFill prst="narVert">
              <a:fgClr>
                <a:schemeClr val="tx1"/>
              </a:fgClr>
              <a:bgClr>
                <a:schemeClr val="bg1"/>
              </a:bgClr>
            </a:pattFill>
            <a:round/>
          </a:ln>
        </p:spPr>
        <p:txBody>
          <a:bodyPr wrap="none" anchor="ctr"/>
          <a:lstStyle/>
          <a:p>
            <a:pPr eaLnBrk="1" hangingPunct="1">
              <a:defRPr/>
            </a:pPr>
            <a:endParaRPr lang="zh-CN" altLang="en-US" sz="2000" b="1">
              <a:latin typeface="+mn-lt"/>
              <a:ea typeface="+mn-ea"/>
            </a:endParaRPr>
          </a:p>
        </p:txBody>
      </p:sp>
      <p:sp>
        <p:nvSpPr>
          <p:cNvPr id="42030" name="Line 46"/>
          <p:cNvSpPr>
            <a:spLocks noChangeShapeType="1"/>
          </p:cNvSpPr>
          <p:nvPr/>
        </p:nvSpPr>
        <p:spPr bwMode="auto">
          <a:xfrm>
            <a:off x="2246313" y="4418013"/>
            <a:ext cx="1485900" cy="1587500"/>
          </a:xfrm>
          <a:prstGeom prst="line">
            <a:avLst/>
          </a:prstGeom>
          <a:noFill/>
          <a:ln w="12700">
            <a:pattFill prst="narVert">
              <a:fgClr>
                <a:schemeClr val="tx1"/>
              </a:fgClr>
              <a:bgClr>
                <a:schemeClr val="bg1"/>
              </a:bgClr>
            </a:pattFill>
            <a:round/>
          </a:ln>
        </p:spPr>
        <p:txBody>
          <a:bodyPr wrap="none" anchor="ctr"/>
          <a:lstStyle/>
          <a:p>
            <a:pPr eaLnBrk="1" hangingPunct="1">
              <a:defRPr/>
            </a:pPr>
            <a:endParaRPr lang="zh-CN" altLang="en-US" sz="2000" b="1">
              <a:latin typeface="+mn-lt"/>
              <a:ea typeface="+mn-ea"/>
            </a:endParaRPr>
          </a:p>
        </p:txBody>
      </p:sp>
      <p:sp>
        <p:nvSpPr>
          <p:cNvPr id="42031" name="Rectangle 47"/>
          <p:cNvSpPr>
            <a:spLocks noChangeArrowheads="1"/>
          </p:cNvSpPr>
          <p:nvPr/>
        </p:nvSpPr>
        <p:spPr bwMode="auto">
          <a:xfrm>
            <a:off x="5827713" y="3941763"/>
            <a:ext cx="2155825" cy="369887"/>
          </a:xfrm>
          <a:prstGeom prst="rect">
            <a:avLst/>
          </a:prstGeom>
          <a:noFill/>
          <a:ln w="12700">
            <a:noFill/>
            <a:miter lim="800000"/>
          </a:ln>
        </p:spPr>
        <p:txBody>
          <a:bodyPr lIns="63500" tIns="25400" rIns="63500" bIns="25400">
            <a:spAutoFit/>
          </a:bodyPr>
          <a:lstStyle/>
          <a:p>
            <a:pPr>
              <a:lnSpc>
                <a:spcPct val="85000"/>
              </a:lnSpc>
              <a:defRPr/>
            </a:pPr>
            <a:r>
              <a:rPr lang="en-US" altLang="zh-CN" sz="2400" b="1">
                <a:solidFill>
                  <a:srgbClr val="0000FF"/>
                </a:solidFill>
                <a:latin typeface="+mn-lt"/>
                <a:ea typeface="+mn-ea"/>
              </a:rPr>
              <a:t>LOAD </a:t>
            </a:r>
            <a:r>
              <a:rPr lang="zh-CN" altLang="en-US" sz="2400" b="1">
                <a:solidFill>
                  <a:srgbClr val="0000FF"/>
                </a:solidFill>
                <a:latin typeface="+mn-lt"/>
                <a:ea typeface="+mn-ea"/>
              </a:rPr>
              <a:t>微程序</a:t>
            </a:r>
            <a:endParaRPr lang="en-US" altLang="zh-CN" sz="2400" b="1">
              <a:solidFill>
                <a:srgbClr val="0000FF"/>
              </a:solidFill>
              <a:latin typeface="+mn-lt"/>
              <a:ea typeface="+mn-ea"/>
            </a:endParaRPr>
          </a:p>
        </p:txBody>
      </p:sp>
      <p:sp>
        <p:nvSpPr>
          <p:cNvPr id="85040" name="Rectangle 48"/>
          <p:cNvSpPr>
            <a:spLocks noChangeArrowheads="1"/>
          </p:cNvSpPr>
          <p:nvPr/>
        </p:nvSpPr>
        <p:spPr bwMode="auto">
          <a:xfrm>
            <a:off x="5929313" y="2428875"/>
            <a:ext cx="30067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lang="zh-CN" altLang="en-US" sz="2400" b="1">
                <a:solidFill>
                  <a:srgbClr val="FF0000"/>
                </a:solidFill>
                <a:latin typeface="Times New Roman" panose="02020603050405020304" pitchFamily="18" charset="0"/>
                <a:ea typeface="华文新魏" panose="02010800040101010101" pitchFamily="2" charset="-122"/>
              </a:rPr>
              <a:t>每条指令对应一段微指令构成的微程序</a:t>
            </a:r>
            <a:endParaRPr lang="zh-CN" altLang="en-US" sz="2400" b="1">
              <a:solidFill>
                <a:srgbClr val="FF0000"/>
              </a:solidFill>
              <a:latin typeface="Times New Roman" panose="02020603050405020304" pitchFamily="18" charset="0"/>
              <a:ea typeface="华文新魏" panose="02010800040101010101" pitchFamily="2" charset="-122"/>
            </a:endParaRPr>
          </a:p>
        </p:txBody>
      </p:sp>
      <p:sp>
        <p:nvSpPr>
          <p:cNvPr id="42033" name="Line 49"/>
          <p:cNvSpPr>
            <a:spLocks noChangeShapeType="1"/>
          </p:cNvSpPr>
          <p:nvPr/>
        </p:nvSpPr>
        <p:spPr bwMode="auto">
          <a:xfrm flipH="1" flipV="1">
            <a:off x="5662613" y="1751013"/>
            <a:ext cx="533400" cy="774700"/>
          </a:xfrm>
          <a:prstGeom prst="line">
            <a:avLst/>
          </a:prstGeom>
          <a:noFill/>
          <a:ln w="12700">
            <a:solidFill>
              <a:schemeClr val="tx1"/>
            </a:solidFill>
            <a:round/>
            <a:tailEnd type="triangle" w="med" len="med"/>
          </a:ln>
        </p:spPr>
        <p:txBody>
          <a:bodyPr wrap="none" anchor="ctr"/>
          <a:lstStyle/>
          <a:p>
            <a:pPr eaLnBrk="1" hangingPunct="1">
              <a:defRPr/>
            </a:pPr>
            <a:endParaRPr lang="zh-CN" altLang="en-US" sz="2000" b="1">
              <a:latin typeface="+mn-lt"/>
              <a:ea typeface="+mn-ea"/>
            </a:endParaRPr>
          </a:p>
        </p:txBody>
      </p:sp>
      <p:sp>
        <p:nvSpPr>
          <p:cNvPr id="42034" name="Line 50"/>
          <p:cNvSpPr>
            <a:spLocks noChangeShapeType="1"/>
          </p:cNvSpPr>
          <p:nvPr/>
        </p:nvSpPr>
        <p:spPr bwMode="auto">
          <a:xfrm flipH="1">
            <a:off x="5802313" y="3211513"/>
            <a:ext cx="469900" cy="736600"/>
          </a:xfrm>
          <a:prstGeom prst="line">
            <a:avLst/>
          </a:prstGeom>
          <a:noFill/>
          <a:ln w="12700">
            <a:solidFill>
              <a:schemeClr val="tx1"/>
            </a:solidFill>
            <a:round/>
            <a:tailEnd type="triangle" w="med" len="med"/>
          </a:ln>
        </p:spPr>
        <p:txBody>
          <a:bodyPr wrap="none" anchor="ctr"/>
          <a:lstStyle/>
          <a:p>
            <a:pPr eaLnBrk="1" hangingPunct="1">
              <a:defRPr/>
            </a:pPr>
            <a:endParaRPr lang="zh-CN" altLang="en-US" sz="2000" b="1">
              <a:latin typeface="+mn-lt"/>
              <a:ea typeface="+mn-ea"/>
            </a:endParaRPr>
          </a:p>
        </p:txBody>
      </p:sp>
      <p:sp>
        <p:nvSpPr>
          <p:cNvPr id="42035" name="Rectangle 51"/>
          <p:cNvSpPr>
            <a:spLocks noChangeArrowheads="1"/>
          </p:cNvSpPr>
          <p:nvPr/>
        </p:nvSpPr>
        <p:spPr bwMode="auto">
          <a:xfrm>
            <a:off x="5845175" y="4721225"/>
            <a:ext cx="2155825" cy="369888"/>
          </a:xfrm>
          <a:prstGeom prst="rect">
            <a:avLst/>
          </a:prstGeom>
          <a:noFill/>
          <a:ln w="12700">
            <a:noFill/>
            <a:miter lim="800000"/>
          </a:ln>
        </p:spPr>
        <p:txBody>
          <a:bodyPr lIns="63500" tIns="25400" rIns="63500" bIns="25400">
            <a:spAutoFit/>
          </a:bodyPr>
          <a:lstStyle/>
          <a:p>
            <a:pPr>
              <a:lnSpc>
                <a:spcPct val="85000"/>
              </a:lnSpc>
              <a:defRPr/>
            </a:pPr>
            <a:r>
              <a:rPr lang="en-US" altLang="zh-CN" sz="2400" b="1">
                <a:solidFill>
                  <a:srgbClr val="0000FF"/>
                </a:solidFill>
                <a:latin typeface="+mn-lt"/>
                <a:ea typeface="+mn-ea"/>
              </a:rPr>
              <a:t>ADD </a:t>
            </a:r>
            <a:r>
              <a:rPr lang="zh-CN" altLang="en-US" sz="2400" b="1">
                <a:solidFill>
                  <a:srgbClr val="0000FF"/>
                </a:solidFill>
                <a:latin typeface="+mn-lt"/>
                <a:ea typeface="+mn-ea"/>
              </a:rPr>
              <a:t>微程序</a:t>
            </a:r>
            <a:endParaRPr lang="en-US" altLang="zh-CN" sz="2400" b="1">
              <a:solidFill>
                <a:srgbClr val="0000FF"/>
              </a:solidFill>
              <a:latin typeface="+mn-lt"/>
              <a:ea typeface="+mn-ea"/>
            </a:endParaRPr>
          </a:p>
        </p:txBody>
      </p:sp>
      <p:sp>
        <p:nvSpPr>
          <p:cNvPr id="42036" name="Rectangle 52"/>
          <p:cNvSpPr>
            <a:spLocks noChangeArrowheads="1"/>
          </p:cNvSpPr>
          <p:nvPr/>
        </p:nvSpPr>
        <p:spPr bwMode="auto">
          <a:xfrm>
            <a:off x="5834063" y="5472113"/>
            <a:ext cx="2155825" cy="369887"/>
          </a:xfrm>
          <a:prstGeom prst="rect">
            <a:avLst/>
          </a:prstGeom>
          <a:noFill/>
          <a:ln w="12700">
            <a:noFill/>
            <a:miter lim="800000"/>
          </a:ln>
        </p:spPr>
        <p:txBody>
          <a:bodyPr lIns="63500" tIns="25400" rIns="63500" bIns="25400">
            <a:spAutoFit/>
          </a:bodyPr>
          <a:lstStyle/>
          <a:p>
            <a:pPr>
              <a:lnSpc>
                <a:spcPct val="85000"/>
              </a:lnSpc>
              <a:defRPr/>
            </a:pPr>
            <a:r>
              <a:rPr lang="en-US" altLang="zh-CN" sz="2400" b="1">
                <a:solidFill>
                  <a:srgbClr val="0000FF"/>
                </a:solidFill>
                <a:latin typeface="+mn-lt"/>
                <a:ea typeface="+mn-ea"/>
              </a:rPr>
              <a:t>STORE </a:t>
            </a:r>
            <a:r>
              <a:rPr lang="zh-CN" altLang="en-US" sz="2400" b="1">
                <a:solidFill>
                  <a:srgbClr val="0000FF"/>
                </a:solidFill>
                <a:latin typeface="+mn-lt"/>
                <a:ea typeface="+mn-ea"/>
              </a:rPr>
              <a:t>微程序</a:t>
            </a:r>
            <a:endParaRPr lang="en-US" altLang="zh-CN" sz="2400" b="1">
              <a:solidFill>
                <a:srgbClr val="0000FF"/>
              </a:solidFill>
              <a:latin typeface="+mn-lt"/>
              <a:ea typeface="+mn-ea"/>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7042" name="Group 3"/>
          <p:cNvGrpSpPr/>
          <p:nvPr/>
        </p:nvGrpSpPr>
        <p:grpSpPr bwMode="auto">
          <a:xfrm>
            <a:off x="428625" y="1119188"/>
            <a:ext cx="2339975" cy="5357812"/>
            <a:chOff x="350" y="705"/>
            <a:chExt cx="1474" cy="3375"/>
          </a:xfrm>
        </p:grpSpPr>
        <p:sp>
          <p:nvSpPr>
            <p:cNvPr id="43075" name="Rectangle 4"/>
            <p:cNvSpPr>
              <a:spLocks noChangeArrowheads="1"/>
            </p:cNvSpPr>
            <p:nvPr/>
          </p:nvSpPr>
          <p:spPr bwMode="auto">
            <a:xfrm>
              <a:off x="720" y="1008"/>
              <a:ext cx="1104" cy="307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76" name="Text Box 5"/>
            <p:cNvSpPr txBox="1">
              <a:spLocks noChangeArrowheads="1"/>
            </p:cNvSpPr>
            <p:nvPr/>
          </p:nvSpPr>
          <p:spPr bwMode="auto">
            <a:xfrm>
              <a:off x="816" y="1968"/>
              <a:ext cx="863" cy="252"/>
            </a:xfrm>
            <a:prstGeom prst="rect">
              <a:avLst/>
            </a:prstGeom>
            <a:noFill/>
            <a:ln w="9525">
              <a:noFill/>
              <a:miter lim="800000"/>
            </a:ln>
          </p:spPr>
          <p:txBody>
            <a:bodyPr wrap="none">
              <a:spAutoFit/>
            </a:bodyPr>
            <a:lstStyle/>
            <a:p>
              <a:pPr eaLnBrk="1" hangingPunct="1">
                <a:defRPr/>
              </a:pPr>
              <a:r>
                <a:rPr kumimoji="1" lang="en-US" altLang="zh-CN" sz="2000" b="1" dirty="0">
                  <a:solidFill>
                    <a:srgbClr val="0000FF"/>
                  </a:solidFill>
                  <a:latin typeface="+mn-lt"/>
                  <a:ea typeface="+mn-ea"/>
                </a:rPr>
                <a:t>LOAD </a:t>
              </a:r>
              <a:r>
                <a:rPr kumimoji="1" lang="en-US" altLang="zh-CN" sz="2000" b="1" dirty="0">
                  <a:latin typeface="+mn-lt"/>
                  <a:ea typeface="+mn-ea"/>
                </a:rPr>
                <a:t>   X</a:t>
              </a:r>
              <a:endParaRPr kumimoji="1" lang="en-US" altLang="zh-CN" sz="2000" b="1" dirty="0">
                <a:latin typeface="+mn-lt"/>
                <a:ea typeface="+mn-ea"/>
              </a:endParaRPr>
            </a:p>
          </p:txBody>
        </p:sp>
        <p:sp>
          <p:nvSpPr>
            <p:cNvPr id="43077" name="Text Box 6"/>
            <p:cNvSpPr txBox="1">
              <a:spLocks noChangeArrowheads="1"/>
            </p:cNvSpPr>
            <p:nvPr/>
          </p:nvSpPr>
          <p:spPr bwMode="auto">
            <a:xfrm>
              <a:off x="816" y="2205"/>
              <a:ext cx="860" cy="250"/>
            </a:xfrm>
            <a:prstGeom prst="rect">
              <a:avLst/>
            </a:prstGeom>
            <a:noFill/>
            <a:ln w="9525">
              <a:noFill/>
              <a:miter lim="800000"/>
            </a:ln>
          </p:spPr>
          <p:txBody>
            <a:bodyPr wrap="none">
              <a:spAutoFit/>
            </a:bodyPr>
            <a:lstStyle/>
            <a:p>
              <a:pPr eaLnBrk="1" hangingPunct="1">
                <a:defRPr/>
              </a:pPr>
              <a:r>
                <a:rPr kumimoji="1" lang="en-US" altLang="zh-CN" sz="2000" b="1" dirty="0">
                  <a:solidFill>
                    <a:srgbClr val="0000FF"/>
                  </a:solidFill>
                  <a:latin typeface="+mn-lt"/>
                  <a:ea typeface="+mn-ea"/>
                </a:rPr>
                <a:t>ADD </a:t>
              </a:r>
              <a:r>
                <a:rPr kumimoji="1" lang="en-US" altLang="zh-CN" sz="2000" b="1" dirty="0">
                  <a:latin typeface="+mn-lt"/>
                  <a:ea typeface="+mn-ea"/>
                </a:rPr>
                <a:t>      Y</a:t>
              </a:r>
              <a:endParaRPr kumimoji="1" lang="en-US" altLang="zh-CN" sz="2000" b="1" dirty="0">
                <a:latin typeface="+mn-lt"/>
                <a:ea typeface="+mn-ea"/>
              </a:endParaRPr>
            </a:p>
          </p:txBody>
        </p:sp>
        <p:sp>
          <p:nvSpPr>
            <p:cNvPr id="43078" name="Text Box 7"/>
            <p:cNvSpPr txBox="1">
              <a:spLocks noChangeArrowheads="1"/>
            </p:cNvSpPr>
            <p:nvPr/>
          </p:nvSpPr>
          <p:spPr bwMode="auto">
            <a:xfrm>
              <a:off x="816" y="2442"/>
              <a:ext cx="851" cy="252"/>
            </a:xfrm>
            <a:prstGeom prst="rect">
              <a:avLst/>
            </a:prstGeom>
            <a:noFill/>
            <a:ln w="9525">
              <a:noFill/>
              <a:miter lim="800000"/>
            </a:ln>
          </p:spPr>
          <p:txBody>
            <a:bodyPr wrap="none">
              <a:spAutoFit/>
            </a:bodyPr>
            <a:lstStyle/>
            <a:p>
              <a:pPr eaLnBrk="1" hangingPunct="1">
                <a:defRPr/>
              </a:pPr>
              <a:r>
                <a:rPr kumimoji="1" lang="en-US" altLang="zh-CN" sz="2000" b="1" dirty="0">
                  <a:solidFill>
                    <a:srgbClr val="0000FF"/>
                  </a:solidFill>
                  <a:latin typeface="+mn-lt"/>
                  <a:ea typeface="+mn-ea"/>
                </a:rPr>
                <a:t>STORE</a:t>
              </a:r>
              <a:r>
                <a:rPr kumimoji="1" lang="en-US" altLang="zh-CN" sz="2000" b="1" dirty="0">
                  <a:latin typeface="+mn-lt"/>
                  <a:ea typeface="+mn-ea"/>
                </a:rPr>
                <a:t>  Z</a:t>
              </a:r>
              <a:endParaRPr kumimoji="1" lang="en-US" altLang="zh-CN" sz="2000" b="1" dirty="0">
                <a:latin typeface="+mn-lt"/>
                <a:ea typeface="+mn-ea"/>
              </a:endParaRPr>
            </a:p>
          </p:txBody>
        </p:sp>
        <p:sp>
          <p:nvSpPr>
            <p:cNvPr id="43079" name="Text Box 8"/>
            <p:cNvSpPr txBox="1">
              <a:spLocks noChangeArrowheads="1"/>
            </p:cNvSpPr>
            <p:nvPr/>
          </p:nvSpPr>
          <p:spPr bwMode="auto">
            <a:xfrm>
              <a:off x="980" y="705"/>
              <a:ext cx="571" cy="330"/>
            </a:xfrm>
            <a:prstGeom prst="rect">
              <a:avLst/>
            </a:prstGeom>
            <a:noFill/>
            <a:ln w="9525">
              <a:noFill/>
              <a:miter lim="800000"/>
            </a:ln>
          </p:spPr>
          <p:txBody>
            <a:bodyPr wrap="none">
              <a:spAutoFit/>
            </a:bodyPr>
            <a:lstStyle/>
            <a:p>
              <a:pPr eaLnBrk="1" hangingPunct="1">
                <a:defRPr/>
              </a:pPr>
              <a:r>
                <a:rPr kumimoji="1" lang="zh-CN" altLang="en-US" sz="2800" b="1" dirty="0">
                  <a:solidFill>
                    <a:srgbClr val="FF0000"/>
                  </a:solidFill>
                  <a:latin typeface="+mn-lt"/>
                  <a:ea typeface="+mn-ea"/>
                </a:rPr>
                <a:t>主存</a:t>
              </a:r>
              <a:endParaRPr kumimoji="1" lang="zh-CN" altLang="en-US" sz="2800" b="1" dirty="0">
                <a:solidFill>
                  <a:srgbClr val="FF0000"/>
                </a:solidFill>
                <a:latin typeface="+mn-lt"/>
                <a:ea typeface="+mn-ea"/>
              </a:endParaRPr>
            </a:p>
          </p:txBody>
        </p:sp>
        <p:sp>
          <p:nvSpPr>
            <p:cNvPr id="43080" name="Text Box 9"/>
            <p:cNvSpPr txBox="1">
              <a:spLocks noChangeArrowheads="1"/>
            </p:cNvSpPr>
            <p:nvPr/>
          </p:nvSpPr>
          <p:spPr bwMode="auto">
            <a:xfrm>
              <a:off x="816" y="2667"/>
              <a:ext cx="116" cy="250"/>
            </a:xfrm>
            <a:prstGeom prst="rect">
              <a:avLst/>
            </a:prstGeom>
            <a:noFill/>
            <a:ln w="9525">
              <a:noFill/>
              <a:miter lim="800000"/>
            </a:ln>
          </p:spPr>
          <p:txBody>
            <a:bodyPr wrap="none">
              <a:spAutoFit/>
            </a:bodyPr>
            <a:lstStyle/>
            <a:p>
              <a:pPr eaLnBrk="1" hangingPunct="1">
                <a:defRPr/>
              </a:pPr>
              <a:endParaRPr kumimoji="1" lang="zh-CN" altLang="en-US" sz="2000" b="1">
                <a:solidFill>
                  <a:schemeClr val="folHlink"/>
                </a:solidFill>
                <a:latin typeface="+mn-lt"/>
                <a:ea typeface="+mn-ea"/>
              </a:endParaRPr>
            </a:p>
          </p:txBody>
        </p:sp>
        <p:sp>
          <p:nvSpPr>
            <p:cNvPr id="87113" name="Text Box 10"/>
            <p:cNvSpPr txBox="1">
              <a:spLocks noChangeArrowheads="1"/>
            </p:cNvSpPr>
            <p:nvPr/>
          </p:nvSpPr>
          <p:spPr bwMode="auto">
            <a:xfrm>
              <a:off x="350" y="1935"/>
              <a:ext cx="388"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ea typeface="华文新魏" panose="02010800040101010101" pitchFamily="2" charset="-122"/>
                </a:rPr>
                <a:t>用户程序</a:t>
              </a:r>
              <a:endParaRPr kumimoji="1" lang="zh-CN" altLang="en-US" sz="2800" b="1">
                <a:latin typeface="Times New Roman" panose="02020603050405020304" pitchFamily="18" charset="0"/>
                <a:ea typeface="华文新魏" panose="02010800040101010101" pitchFamily="2" charset="-122"/>
              </a:endParaRPr>
            </a:p>
          </p:txBody>
        </p:sp>
      </p:grpSp>
      <p:sp>
        <p:nvSpPr>
          <p:cNvPr id="43011" name="Text Box 11"/>
          <p:cNvSpPr txBox="1">
            <a:spLocks noChangeArrowheads="1"/>
          </p:cNvSpPr>
          <p:nvPr/>
        </p:nvSpPr>
        <p:spPr bwMode="auto">
          <a:xfrm>
            <a:off x="739775" y="222250"/>
            <a:ext cx="7315200" cy="412750"/>
          </a:xfrm>
          <a:prstGeom prst="rect">
            <a:avLst/>
          </a:prstGeom>
          <a:noFill/>
          <a:ln w="9525">
            <a:noFill/>
            <a:miter lim="800000"/>
          </a:ln>
        </p:spPr>
        <p:txBody>
          <a:bodyPr>
            <a:spAutoFit/>
          </a:bodyPr>
          <a:lstStyle/>
          <a:p>
            <a:pPr>
              <a:lnSpc>
                <a:spcPct val="87000"/>
              </a:lnSpc>
              <a:buClr>
                <a:srgbClr val="C00000"/>
              </a:buClr>
              <a:buFont typeface="Wingdings" panose="05000000000000000000" pitchFamily="2" charset="2"/>
              <a:buChar char="Ø"/>
              <a:defRPr/>
            </a:pPr>
            <a:r>
              <a:rPr lang="zh-CN" altLang="en-US" sz="2400" b="1" dirty="0">
                <a:solidFill>
                  <a:srgbClr val="C00000"/>
                </a:solidFill>
                <a:latin typeface="+mj-lt"/>
                <a:ea typeface="微软雅黑" panose="020B0503020204020204" pitchFamily="34" charset="-122"/>
              </a:rPr>
              <a:t> </a:t>
            </a:r>
            <a:r>
              <a:rPr lang="zh-CN" altLang="en-US" sz="2400" b="1" dirty="0">
                <a:solidFill>
                  <a:srgbClr val="A50021"/>
                </a:solidFill>
                <a:latin typeface="+mj-lt"/>
                <a:ea typeface="微软雅黑" panose="020B0503020204020204" pitchFamily="34" charset="-122"/>
              </a:rPr>
              <a:t>微程序控制的工作原理</a:t>
            </a:r>
            <a:endParaRPr lang="zh-CN" altLang="en-US" sz="2400" b="1" dirty="0">
              <a:solidFill>
                <a:srgbClr val="A50021"/>
              </a:solidFill>
              <a:latin typeface="+mj-lt"/>
              <a:ea typeface="微软雅黑" panose="020B0503020204020204" pitchFamily="34" charset="-122"/>
            </a:endParaRPr>
          </a:p>
        </p:txBody>
      </p:sp>
      <p:grpSp>
        <p:nvGrpSpPr>
          <p:cNvPr id="3" name="Group 73"/>
          <p:cNvGrpSpPr/>
          <p:nvPr/>
        </p:nvGrpSpPr>
        <p:grpSpPr bwMode="auto">
          <a:xfrm>
            <a:off x="3241675" y="285750"/>
            <a:ext cx="5867400" cy="6483350"/>
            <a:chOff x="2042" y="180"/>
            <a:chExt cx="3696" cy="4084"/>
          </a:xfrm>
        </p:grpSpPr>
        <p:sp>
          <p:nvSpPr>
            <p:cNvPr id="43013" name="Text Box 2"/>
            <p:cNvSpPr txBox="1">
              <a:spLocks noChangeArrowheads="1"/>
            </p:cNvSpPr>
            <p:nvPr/>
          </p:nvSpPr>
          <p:spPr bwMode="auto">
            <a:xfrm>
              <a:off x="3105" y="180"/>
              <a:ext cx="571" cy="330"/>
            </a:xfrm>
            <a:prstGeom prst="rect">
              <a:avLst/>
            </a:prstGeom>
            <a:noFill/>
            <a:ln w="9525">
              <a:noFill/>
              <a:miter lim="800000"/>
            </a:ln>
          </p:spPr>
          <p:txBody>
            <a:bodyPr wrap="none">
              <a:spAutoFit/>
            </a:bodyPr>
            <a:lstStyle/>
            <a:p>
              <a:pPr eaLnBrk="1" hangingPunct="1">
                <a:defRPr/>
              </a:pPr>
              <a:r>
                <a:rPr kumimoji="1" lang="zh-CN" altLang="en-US" sz="2800" b="1" dirty="0">
                  <a:solidFill>
                    <a:srgbClr val="FF0000"/>
                  </a:solidFill>
                  <a:latin typeface="+mn-lt"/>
                  <a:ea typeface="+mn-ea"/>
                </a:rPr>
                <a:t>控存</a:t>
              </a:r>
              <a:endParaRPr kumimoji="1" lang="zh-CN" altLang="en-US" sz="2800" b="1" dirty="0">
                <a:solidFill>
                  <a:srgbClr val="FF0000"/>
                </a:solidFill>
                <a:latin typeface="+mn-lt"/>
                <a:ea typeface="+mn-ea"/>
              </a:endParaRPr>
            </a:p>
          </p:txBody>
        </p:sp>
        <p:grpSp>
          <p:nvGrpSpPr>
            <p:cNvPr id="87046" name="Group 12"/>
            <p:cNvGrpSpPr/>
            <p:nvPr/>
          </p:nvGrpSpPr>
          <p:grpSpPr bwMode="auto">
            <a:xfrm>
              <a:off x="2042" y="464"/>
              <a:ext cx="3696" cy="3800"/>
              <a:chOff x="2042" y="464"/>
              <a:chExt cx="3696" cy="3800"/>
            </a:xfrm>
          </p:grpSpPr>
          <p:sp>
            <p:nvSpPr>
              <p:cNvPr id="43015" name="Text Box 13"/>
              <p:cNvSpPr txBox="1">
                <a:spLocks noChangeArrowheads="1"/>
              </p:cNvSpPr>
              <p:nvPr/>
            </p:nvSpPr>
            <p:spPr bwMode="auto">
              <a:xfrm>
                <a:off x="2043" y="686"/>
                <a:ext cx="419"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N+1</a:t>
                </a:r>
                <a:endParaRPr kumimoji="1" lang="en-US" altLang="zh-CN" sz="2000" b="1">
                  <a:latin typeface="+mn-lt"/>
                  <a:ea typeface="+mn-ea"/>
                </a:endParaRPr>
              </a:p>
            </p:txBody>
          </p:sp>
          <p:sp>
            <p:nvSpPr>
              <p:cNvPr id="87048" name="Text Box 14"/>
              <p:cNvSpPr txBox="1">
                <a:spLocks noChangeArrowheads="1"/>
              </p:cNvSpPr>
              <p:nvPr/>
            </p:nvSpPr>
            <p:spPr bwMode="auto">
              <a:xfrm>
                <a:off x="2133" y="464"/>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N</a:t>
                </a:r>
                <a:endParaRPr kumimoji="1" lang="en-US" altLang="zh-CN" sz="2000" b="1">
                  <a:latin typeface="Times New Roman" panose="02020603050405020304" pitchFamily="18" charset="0"/>
                  <a:ea typeface="华文新魏" panose="02010800040101010101" pitchFamily="2" charset="-122"/>
                </a:endParaRPr>
              </a:p>
            </p:txBody>
          </p:sp>
          <p:sp>
            <p:nvSpPr>
              <p:cNvPr id="43017" name="Text Box 15"/>
              <p:cNvSpPr txBox="1">
                <a:spLocks noChangeArrowheads="1"/>
              </p:cNvSpPr>
              <p:nvPr/>
            </p:nvSpPr>
            <p:spPr bwMode="auto">
              <a:xfrm>
                <a:off x="2043" y="907"/>
                <a:ext cx="406"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N+2</a:t>
                </a:r>
                <a:endParaRPr kumimoji="1" lang="en-US" altLang="zh-CN" sz="2000" b="1">
                  <a:latin typeface="+mn-lt"/>
                  <a:ea typeface="+mn-ea"/>
                </a:endParaRPr>
              </a:p>
            </p:txBody>
          </p:sp>
          <p:sp>
            <p:nvSpPr>
              <p:cNvPr id="43018" name="Text Box 16"/>
              <p:cNvSpPr txBox="1">
                <a:spLocks noChangeArrowheads="1"/>
              </p:cNvSpPr>
              <p:nvPr/>
            </p:nvSpPr>
            <p:spPr bwMode="auto">
              <a:xfrm>
                <a:off x="2043" y="1580"/>
                <a:ext cx="385" cy="250"/>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P+1</a:t>
                </a:r>
                <a:endParaRPr kumimoji="1" lang="en-US" altLang="zh-CN" sz="2000" b="1">
                  <a:latin typeface="+mn-lt"/>
                  <a:ea typeface="+mn-ea"/>
                </a:endParaRPr>
              </a:p>
            </p:txBody>
          </p:sp>
          <p:sp>
            <p:nvSpPr>
              <p:cNvPr id="43019" name="Text Box 17"/>
              <p:cNvSpPr txBox="1">
                <a:spLocks noChangeArrowheads="1"/>
              </p:cNvSpPr>
              <p:nvPr/>
            </p:nvSpPr>
            <p:spPr bwMode="auto">
              <a:xfrm>
                <a:off x="2042" y="2462"/>
                <a:ext cx="425"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Q+1</a:t>
                </a:r>
                <a:endParaRPr kumimoji="1" lang="en-US" altLang="zh-CN" sz="2000" b="1">
                  <a:latin typeface="+mn-lt"/>
                  <a:ea typeface="+mn-ea"/>
                </a:endParaRPr>
              </a:p>
            </p:txBody>
          </p:sp>
          <p:sp>
            <p:nvSpPr>
              <p:cNvPr id="43020" name="Text Box 18"/>
              <p:cNvSpPr txBox="1">
                <a:spLocks noChangeArrowheads="1"/>
              </p:cNvSpPr>
              <p:nvPr/>
            </p:nvSpPr>
            <p:spPr bwMode="auto">
              <a:xfrm>
                <a:off x="2043" y="2906"/>
                <a:ext cx="414"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Q+3</a:t>
                </a:r>
                <a:endParaRPr kumimoji="1" lang="en-US" altLang="zh-CN" sz="2000" b="1">
                  <a:latin typeface="+mn-lt"/>
                  <a:ea typeface="+mn-ea"/>
                </a:endParaRPr>
              </a:p>
            </p:txBody>
          </p:sp>
          <p:sp>
            <p:nvSpPr>
              <p:cNvPr id="87053" name="Text Box 19"/>
              <p:cNvSpPr txBox="1">
                <a:spLocks noChangeArrowheads="1"/>
              </p:cNvSpPr>
              <p:nvPr/>
            </p:nvSpPr>
            <p:spPr bwMode="auto">
              <a:xfrm>
                <a:off x="2138" y="1359"/>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P</a:t>
                </a:r>
                <a:endParaRPr kumimoji="1" lang="en-US" altLang="zh-CN" sz="2000" b="1">
                  <a:latin typeface="Times New Roman" panose="02020603050405020304" pitchFamily="18" charset="0"/>
                  <a:ea typeface="华文新魏" panose="02010800040101010101" pitchFamily="2" charset="-122"/>
                </a:endParaRPr>
              </a:p>
            </p:txBody>
          </p:sp>
          <p:sp>
            <p:nvSpPr>
              <p:cNvPr id="43022" name="Text Box 20"/>
              <p:cNvSpPr txBox="1">
                <a:spLocks noChangeArrowheads="1"/>
              </p:cNvSpPr>
              <p:nvPr/>
            </p:nvSpPr>
            <p:spPr bwMode="auto">
              <a:xfrm>
                <a:off x="2043" y="1793"/>
                <a:ext cx="388"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P+2</a:t>
                </a:r>
                <a:endParaRPr kumimoji="1" lang="en-US" altLang="zh-CN" sz="2000" b="1">
                  <a:latin typeface="+mn-lt"/>
                  <a:ea typeface="+mn-ea"/>
                </a:endParaRPr>
              </a:p>
            </p:txBody>
          </p:sp>
          <p:sp>
            <p:nvSpPr>
              <p:cNvPr id="43023" name="Text Box 21"/>
              <p:cNvSpPr txBox="1">
                <a:spLocks noChangeArrowheads="1"/>
              </p:cNvSpPr>
              <p:nvPr/>
            </p:nvSpPr>
            <p:spPr bwMode="auto">
              <a:xfrm>
                <a:off x="2043" y="2684"/>
                <a:ext cx="414"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Q+2</a:t>
                </a:r>
                <a:endParaRPr kumimoji="1" lang="en-US" altLang="zh-CN" sz="2000" b="1">
                  <a:latin typeface="+mn-lt"/>
                  <a:ea typeface="+mn-ea"/>
                </a:endParaRPr>
              </a:p>
            </p:txBody>
          </p:sp>
          <p:sp>
            <p:nvSpPr>
              <p:cNvPr id="43024" name="Text Box 22"/>
              <p:cNvSpPr txBox="1">
                <a:spLocks noChangeArrowheads="1"/>
              </p:cNvSpPr>
              <p:nvPr/>
            </p:nvSpPr>
            <p:spPr bwMode="auto">
              <a:xfrm>
                <a:off x="3289" y="3150"/>
                <a:ext cx="310" cy="220"/>
              </a:xfrm>
              <a:prstGeom prst="rect">
                <a:avLst/>
              </a:prstGeom>
              <a:noFill/>
              <a:ln w="9525">
                <a:noFill/>
                <a:miter lim="800000"/>
              </a:ln>
            </p:spPr>
            <p:txBody>
              <a:bodyPr vert="eaVert"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43025" name="AutoShape 23"/>
              <p:cNvSpPr/>
              <p:nvPr/>
            </p:nvSpPr>
            <p:spPr bwMode="auto">
              <a:xfrm>
                <a:off x="4347" y="503"/>
                <a:ext cx="96" cy="621"/>
              </a:xfrm>
              <a:prstGeom prst="rightBrace">
                <a:avLst>
                  <a:gd name="adj1" fmla="val 53906"/>
                  <a:gd name="adj2" fmla="val 50000"/>
                </a:avLst>
              </a:prstGeom>
              <a:noFill/>
              <a:ln w="28575">
                <a:solidFill>
                  <a:schemeClr val="tx1"/>
                </a:solidFill>
                <a:round/>
              </a:ln>
            </p:spPr>
            <p:txBody>
              <a:bodyPr wrap="none" anchor="ctr"/>
              <a:lstStyle/>
              <a:p>
                <a:pPr eaLnBrk="1" hangingPunct="1">
                  <a:defRPr/>
                </a:pPr>
                <a:endParaRPr lang="zh-CN" altLang="en-US" b="1">
                  <a:latin typeface="+mn-lt"/>
                  <a:ea typeface="+mn-ea"/>
                </a:endParaRPr>
              </a:p>
            </p:txBody>
          </p:sp>
          <p:sp>
            <p:nvSpPr>
              <p:cNvPr id="43026" name="Text Box 24"/>
              <p:cNvSpPr txBox="1">
                <a:spLocks noChangeArrowheads="1"/>
              </p:cNvSpPr>
              <p:nvPr/>
            </p:nvSpPr>
            <p:spPr bwMode="auto">
              <a:xfrm>
                <a:off x="4463" y="585"/>
                <a:ext cx="892" cy="523"/>
              </a:xfrm>
              <a:prstGeom prst="rect">
                <a:avLst/>
              </a:prstGeom>
              <a:noFill/>
              <a:ln w="9525">
                <a:noFill/>
                <a:miter lim="800000"/>
              </a:ln>
            </p:spPr>
            <p:txBody>
              <a:bodyPr wrap="none">
                <a:spAutoFit/>
              </a:bodyPr>
              <a:lstStyle/>
              <a:p>
                <a:pPr algn="ctr" eaLnBrk="1" hangingPunct="1">
                  <a:defRPr/>
                </a:pPr>
                <a:r>
                  <a:rPr kumimoji="1" lang="zh-CN" altLang="en-US" sz="2400" b="1" dirty="0">
                    <a:solidFill>
                      <a:srgbClr val="0000FF"/>
                    </a:solidFill>
                    <a:latin typeface="+mn-lt"/>
                    <a:ea typeface="+mn-ea"/>
                  </a:rPr>
                  <a:t>取指周期</a:t>
                </a:r>
                <a:endParaRPr kumimoji="1" lang="zh-CN" altLang="en-US" sz="2400" b="1" dirty="0">
                  <a:solidFill>
                    <a:srgbClr val="0000FF"/>
                  </a:solidFill>
                  <a:latin typeface="+mn-lt"/>
                  <a:ea typeface="+mn-ea"/>
                </a:endParaRPr>
              </a:p>
              <a:p>
                <a:pPr algn="ctr" eaLnBrk="1" hangingPunct="1">
                  <a:defRPr/>
                </a:pPr>
                <a:r>
                  <a:rPr kumimoji="1" lang="zh-CN" altLang="en-US" sz="2000" b="1" dirty="0">
                    <a:solidFill>
                      <a:schemeClr val="folHlink"/>
                    </a:solidFill>
                    <a:latin typeface="+mn-lt"/>
                    <a:ea typeface="+mn-ea"/>
                  </a:rPr>
                  <a:t> </a:t>
                </a:r>
                <a:r>
                  <a:rPr kumimoji="1" lang="zh-CN" altLang="en-US" sz="2400" b="1" dirty="0">
                    <a:latin typeface="+mn-lt"/>
                    <a:ea typeface="+mn-ea"/>
                  </a:rPr>
                  <a:t>微程序</a:t>
                </a:r>
                <a:endParaRPr kumimoji="1" lang="zh-CN" altLang="en-US" sz="2000" b="1" dirty="0">
                  <a:latin typeface="+mn-lt"/>
                  <a:ea typeface="+mn-ea"/>
                </a:endParaRPr>
              </a:p>
            </p:txBody>
          </p:sp>
          <p:sp>
            <p:nvSpPr>
              <p:cNvPr id="43027" name="AutoShape 25"/>
              <p:cNvSpPr/>
              <p:nvPr/>
            </p:nvSpPr>
            <p:spPr bwMode="auto">
              <a:xfrm>
                <a:off x="4347" y="1394"/>
                <a:ext cx="96" cy="621"/>
              </a:xfrm>
              <a:prstGeom prst="rightBrace">
                <a:avLst>
                  <a:gd name="adj1" fmla="val 53906"/>
                  <a:gd name="adj2" fmla="val 50000"/>
                </a:avLst>
              </a:prstGeom>
              <a:noFill/>
              <a:ln w="28575">
                <a:solidFill>
                  <a:schemeClr val="tx1"/>
                </a:solidFill>
                <a:round/>
              </a:ln>
            </p:spPr>
            <p:txBody>
              <a:bodyPr wrap="none" anchor="ctr"/>
              <a:lstStyle/>
              <a:p>
                <a:pPr eaLnBrk="1" hangingPunct="1">
                  <a:defRPr/>
                </a:pPr>
                <a:endParaRPr lang="zh-CN" altLang="en-US" b="1">
                  <a:latin typeface="+mn-lt"/>
                  <a:ea typeface="+mn-ea"/>
                </a:endParaRPr>
              </a:p>
            </p:txBody>
          </p:sp>
          <p:sp>
            <p:nvSpPr>
              <p:cNvPr id="43028" name="Text Box 26"/>
              <p:cNvSpPr txBox="1">
                <a:spLocks noChangeArrowheads="1"/>
              </p:cNvSpPr>
              <p:nvPr/>
            </p:nvSpPr>
            <p:spPr bwMode="auto">
              <a:xfrm>
                <a:off x="4365" y="1440"/>
                <a:ext cx="1328" cy="523"/>
              </a:xfrm>
              <a:prstGeom prst="rect">
                <a:avLst/>
              </a:prstGeom>
              <a:noFill/>
              <a:ln w="9525">
                <a:noFill/>
                <a:miter lim="800000"/>
              </a:ln>
            </p:spPr>
            <p:txBody>
              <a:bodyPr wrap="none">
                <a:spAutoFit/>
              </a:bodyPr>
              <a:lstStyle/>
              <a:p>
                <a:pPr algn="ctr" eaLnBrk="1" hangingPunct="1">
                  <a:defRPr/>
                </a:pPr>
                <a:r>
                  <a:rPr kumimoji="1" lang="zh-CN" altLang="en-US" sz="2400" b="1" dirty="0">
                    <a:latin typeface="+mn-lt"/>
                    <a:ea typeface="+mn-ea"/>
                  </a:rPr>
                  <a:t>对应</a:t>
                </a:r>
                <a:r>
                  <a:rPr kumimoji="1" lang="en-US" altLang="zh-CN" sz="2400" b="1" dirty="0">
                    <a:solidFill>
                      <a:srgbClr val="0000FF"/>
                    </a:solidFill>
                    <a:latin typeface="+mn-lt"/>
                    <a:ea typeface="+mn-ea"/>
                  </a:rPr>
                  <a:t>LOAD</a:t>
                </a:r>
                <a:endParaRPr kumimoji="1" lang="en-US" altLang="zh-CN" sz="2400" b="1" dirty="0">
                  <a:solidFill>
                    <a:srgbClr val="F7F727"/>
                  </a:solidFill>
                  <a:latin typeface="+mn-lt"/>
                  <a:ea typeface="+mn-ea"/>
                </a:endParaRPr>
              </a:p>
              <a:p>
                <a:pPr algn="ctr" eaLnBrk="1" hangingPunct="1">
                  <a:defRPr/>
                </a:pPr>
                <a:r>
                  <a:rPr kumimoji="1" lang="en-US" altLang="zh-CN" sz="2400" b="1" dirty="0">
                    <a:solidFill>
                      <a:schemeClr val="folHlink"/>
                    </a:solidFill>
                    <a:latin typeface="+mn-lt"/>
                    <a:ea typeface="+mn-ea"/>
                  </a:rPr>
                  <a:t> </a:t>
                </a:r>
                <a:r>
                  <a:rPr kumimoji="1" lang="zh-CN" altLang="en-US" sz="2400" b="1" dirty="0">
                    <a:latin typeface="+mn-lt"/>
                    <a:ea typeface="+mn-ea"/>
                  </a:rPr>
                  <a:t>操作的微程序</a:t>
                </a:r>
                <a:endParaRPr kumimoji="1" lang="zh-CN" altLang="en-US" sz="2400" b="1" dirty="0">
                  <a:latin typeface="+mn-lt"/>
                  <a:ea typeface="+mn-ea"/>
                </a:endParaRPr>
              </a:p>
            </p:txBody>
          </p:sp>
          <p:sp>
            <p:nvSpPr>
              <p:cNvPr id="43029" name="AutoShape 27"/>
              <p:cNvSpPr/>
              <p:nvPr/>
            </p:nvSpPr>
            <p:spPr bwMode="auto">
              <a:xfrm>
                <a:off x="4347" y="2350"/>
                <a:ext cx="57" cy="755"/>
              </a:xfrm>
              <a:prstGeom prst="rightBrace">
                <a:avLst>
                  <a:gd name="adj1" fmla="val 110380"/>
                  <a:gd name="adj2" fmla="val 50000"/>
                </a:avLst>
              </a:prstGeom>
              <a:noFill/>
              <a:ln w="28575">
                <a:solidFill>
                  <a:schemeClr val="tx1"/>
                </a:solidFill>
                <a:round/>
              </a:ln>
            </p:spPr>
            <p:txBody>
              <a:bodyPr wrap="none" anchor="ctr"/>
              <a:lstStyle/>
              <a:p>
                <a:pPr eaLnBrk="1" hangingPunct="1">
                  <a:defRPr/>
                </a:pPr>
                <a:endParaRPr lang="zh-CN" altLang="en-US" b="1">
                  <a:latin typeface="+mn-lt"/>
                  <a:ea typeface="+mn-ea"/>
                </a:endParaRPr>
              </a:p>
            </p:txBody>
          </p:sp>
          <p:sp>
            <p:nvSpPr>
              <p:cNvPr id="43030" name="Text Box 28"/>
              <p:cNvSpPr txBox="1">
                <a:spLocks noChangeArrowheads="1"/>
              </p:cNvSpPr>
              <p:nvPr/>
            </p:nvSpPr>
            <p:spPr bwMode="auto">
              <a:xfrm>
                <a:off x="4412" y="2447"/>
                <a:ext cx="1280" cy="523"/>
              </a:xfrm>
              <a:prstGeom prst="rect">
                <a:avLst/>
              </a:prstGeom>
              <a:noFill/>
              <a:ln w="9525">
                <a:noFill/>
                <a:miter lim="800000"/>
              </a:ln>
            </p:spPr>
            <p:txBody>
              <a:bodyPr wrap="none">
                <a:spAutoFit/>
              </a:bodyPr>
              <a:lstStyle/>
              <a:p>
                <a:pPr algn="ctr" eaLnBrk="1" hangingPunct="1">
                  <a:defRPr/>
                </a:pPr>
                <a:r>
                  <a:rPr kumimoji="1" lang="zh-CN" altLang="en-US" sz="2400" b="1">
                    <a:latin typeface="+mn-lt"/>
                    <a:ea typeface="+mn-ea"/>
                  </a:rPr>
                  <a:t>对应</a:t>
                </a:r>
                <a:r>
                  <a:rPr kumimoji="1" lang="zh-CN" altLang="en-US" sz="2400" b="1">
                    <a:solidFill>
                      <a:srgbClr val="F7F727"/>
                    </a:solidFill>
                    <a:latin typeface="+mn-lt"/>
                    <a:ea typeface="+mn-ea"/>
                  </a:rPr>
                  <a:t> </a:t>
                </a:r>
                <a:r>
                  <a:rPr kumimoji="1" lang="en-US" altLang="zh-CN" sz="2400" b="1">
                    <a:solidFill>
                      <a:srgbClr val="0000FF"/>
                    </a:solidFill>
                    <a:latin typeface="+mn-lt"/>
                    <a:ea typeface="+mn-ea"/>
                  </a:rPr>
                  <a:t>ADD</a:t>
                </a:r>
                <a:endParaRPr kumimoji="1" lang="en-US" altLang="zh-CN" sz="2400" b="1">
                  <a:solidFill>
                    <a:srgbClr val="0000FF"/>
                  </a:solidFill>
                  <a:latin typeface="+mn-lt"/>
                  <a:ea typeface="+mn-ea"/>
                </a:endParaRPr>
              </a:p>
              <a:p>
                <a:pPr algn="ctr" eaLnBrk="1" hangingPunct="1">
                  <a:defRPr/>
                </a:pPr>
                <a:r>
                  <a:rPr kumimoji="1" lang="zh-CN" altLang="en-US" sz="2400" b="1">
                    <a:latin typeface="+mn-lt"/>
                    <a:ea typeface="+mn-ea"/>
                  </a:rPr>
                  <a:t>操作的微程序</a:t>
                </a:r>
                <a:endParaRPr kumimoji="1" lang="zh-CN" altLang="en-US" sz="2400" b="1">
                  <a:latin typeface="+mn-lt"/>
                  <a:ea typeface="+mn-ea"/>
                </a:endParaRPr>
              </a:p>
            </p:txBody>
          </p:sp>
          <p:sp>
            <p:nvSpPr>
              <p:cNvPr id="43031" name="Rectangle 29"/>
              <p:cNvSpPr>
                <a:spLocks noChangeArrowheads="1"/>
              </p:cNvSpPr>
              <p:nvPr/>
            </p:nvSpPr>
            <p:spPr bwMode="auto">
              <a:xfrm>
                <a:off x="2571" y="2474"/>
                <a:ext cx="1728" cy="221"/>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32" name="Rectangle 30"/>
              <p:cNvSpPr>
                <a:spLocks noChangeArrowheads="1"/>
              </p:cNvSpPr>
              <p:nvPr/>
            </p:nvSpPr>
            <p:spPr bwMode="auto">
              <a:xfrm>
                <a:off x="2571" y="2917"/>
                <a:ext cx="1728" cy="22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33" name="Rectangle 31"/>
              <p:cNvSpPr>
                <a:spLocks noChangeArrowheads="1"/>
              </p:cNvSpPr>
              <p:nvPr/>
            </p:nvSpPr>
            <p:spPr bwMode="auto">
              <a:xfrm>
                <a:off x="2571" y="1359"/>
                <a:ext cx="1728" cy="221"/>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34" name="Rectangle 32"/>
              <p:cNvSpPr>
                <a:spLocks noChangeArrowheads="1"/>
              </p:cNvSpPr>
              <p:nvPr/>
            </p:nvSpPr>
            <p:spPr bwMode="auto">
              <a:xfrm>
                <a:off x="2571" y="1802"/>
                <a:ext cx="1728" cy="22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35" name="Rectangle 33"/>
              <p:cNvSpPr>
                <a:spLocks noChangeArrowheads="1"/>
              </p:cNvSpPr>
              <p:nvPr/>
            </p:nvSpPr>
            <p:spPr bwMode="auto">
              <a:xfrm>
                <a:off x="2571" y="2695"/>
                <a:ext cx="1728" cy="22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36" name="Rectangle 34"/>
              <p:cNvSpPr>
                <a:spLocks noChangeArrowheads="1"/>
              </p:cNvSpPr>
              <p:nvPr/>
            </p:nvSpPr>
            <p:spPr bwMode="auto">
              <a:xfrm>
                <a:off x="2571" y="473"/>
                <a:ext cx="1728" cy="22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37" name="Rectangle 35"/>
              <p:cNvSpPr>
                <a:spLocks noChangeArrowheads="1"/>
              </p:cNvSpPr>
              <p:nvPr/>
            </p:nvSpPr>
            <p:spPr bwMode="auto">
              <a:xfrm>
                <a:off x="2571" y="917"/>
                <a:ext cx="1728" cy="221"/>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38" name="Freeform 36"/>
              <p:cNvSpPr/>
              <p:nvPr/>
            </p:nvSpPr>
            <p:spPr bwMode="auto">
              <a:xfrm>
                <a:off x="2571" y="1138"/>
                <a:ext cx="1" cy="884"/>
              </a:xfrm>
              <a:custGeom>
                <a:avLst/>
                <a:gdLst>
                  <a:gd name="T0" fmla="*/ 0 w 1"/>
                  <a:gd name="T1" fmla="*/ 0 h 956"/>
                  <a:gd name="T2" fmla="*/ 0 w 1"/>
                  <a:gd name="T3" fmla="*/ 884 h 956"/>
                  <a:gd name="T4" fmla="*/ 0 60000 65536"/>
                  <a:gd name="T5" fmla="*/ 0 60000 65536"/>
                  <a:gd name="T6" fmla="*/ 0 w 1"/>
                  <a:gd name="T7" fmla="*/ 0 h 956"/>
                  <a:gd name="T8" fmla="*/ 1 w 1"/>
                  <a:gd name="T9" fmla="*/ 956 h 956"/>
                </a:gdLst>
                <a:ahLst/>
                <a:cxnLst>
                  <a:cxn ang="T4">
                    <a:pos x="T0" y="T1"/>
                  </a:cxn>
                  <a:cxn ang="T5">
                    <a:pos x="T2" y="T3"/>
                  </a:cxn>
                </a:cxnLst>
                <a:rect l="T6" t="T7" r="T8" b="T9"/>
                <a:pathLst>
                  <a:path w="1" h="956">
                    <a:moveTo>
                      <a:pt x="0" y="0"/>
                    </a:moveTo>
                    <a:lnTo>
                      <a:pt x="0" y="956"/>
                    </a:lnTo>
                  </a:path>
                </a:pathLst>
              </a:cu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3039" name="Freeform 37"/>
              <p:cNvSpPr/>
              <p:nvPr/>
            </p:nvSpPr>
            <p:spPr bwMode="auto">
              <a:xfrm>
                <a:off x="4298" y="1138"/>
                <a:ext cx="1" cy="884"/>
              </a:xfrm>
              <a:custGeom>
                <a:avLst/>
                <a:gdLst>
                  <a:gd name="T0" fmla="*/ 0 w 1"/>
                  <a:gd name="T1" fmla="*/ 0 h 956"/>
                  <a:gd name="T2" fmla="*/ 0 w 1"/>
                  <a:gd name="T3" fmla="*/ 884 h 956"/>
                  <a:gd name="T4" fmla="*/ 0 60000 65536"/>
                  <a:gd name="T5" fmla="*/ 0 60000 65536"/>
                  <a:gd name="T6" fmla="*/ 0 w 1"/>
                  <a:gd name="T7" fmla="*/ 0 h 956"/>
                  <a:gd name="T8" fmla="*/ 1 w 1"/>
                  <a:gd name="T9" fmla="*/ 956 h 956"/>
                </a:gdLst>
                <a:ahLst/>
                <a:cxnLst>
                  <a:cxn ang="T4">
                    <a:pos x="T0" y="T1"/>
                  </a:cxn>
                  <a:cxn ang="T5">
                    <a:pos x="T2" y="T3"/>
                  </a:cxn>
                </a:cxnLst>
                <a:rect l="T6" t="T7" r="T8" b="T9"/>
                <a:pathLst>
                  <a:path w="1" h="956">
                    <a:moveTo>
                      <a:pt x="0" y="0"/>
                    </a:moveTo>
                    <a:lnTo>
                      <a:pt x="0" y="956"/>
                    </a:lnTo>
                  </a:path>
                </a:pathLst>
              </a:cu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3040" name="Rectangle 38"/>
              <p:cNvSpPr>
                <a:spLocks noChangeArrowheads="1"/>
              </p:cNvSpPr>
              <p:nvPr/>
            </p:nvSpPr>
            <p:spPr bwMode="auto">
              <a:xfrm>
                <a:off x="2571" y="3141"/>
                <a:ext cx="1728" cy="221"/>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41" name="Rectangle 39"/>
              <p:cNvSpPr>
                <a:spLocks noChangeArrowheads="1"/>
              </p:cNvSpPr>
              <p:nvPr/>
            </p:nvSpPr>
            <p:spPr bwMode="auto">
              <a:xfrm>
                <a:off x="2571" y="1580"/>
                <a:ext cx="1728" cy="22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42" name="Rectangle 40"/>
              <p:cNvSpPr>
                <a:spLocks noChangeArrowheads="1"/>
              </p:cNvSpPr>
              <p:nvPr/>
            </p:nvSpPr>
            <p:spPr bwMode="auto">
              <a:xfrm>
                <a:off x="2571" y="695"/>
                <a:ext cx="1728" cy="22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43" name="Line 41"/>
              <p:cNvSpPr>
                <a:spLocks noChangeShapeType="1"/>
              </p:cNvSpPr>
              <p:nvPr/>
            </p:nvSpPr>
            <p:spPr bwMode="auto">
              <a:xfrm>
                <a:off x="3723" y="467"/>
                <a:ext cx="0" cy="665"/>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3044" name="Text Box 42"/>
              <p:cNvSpPr txBox="1">
                <a:spLocks noChangeArrowheads="1"/>
              </p:cNvSpPr>
              <p:nvPr/>
            </p:nvSpPr>
            <p:spPr bwMode="auto">
              <a:xfrm>
                <a:off x="3794" y="2242"/>
                <a:ext cx="425"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Q+1</a:t>
                </a:r>
                <a:endParaRPr kumimoji="1" lang="en-US" altLang="zh-CN" sz="2000" b="1">
                  <a:latin typeface="+mn-lt"/>
                  <a:ea typeface="+mn-ea"/>
                </a:endParaRPr>
              </a:p>
            </p:txBody>
          </p:sp>
          <p:sp>
            <p:nvSpPr>
              <p:cNvPr id="43045" name="Text Box 43"/>
              <p:cNvSpPr txBox="1">
                <a:spLocks noChangeArrowheads="1"/>
              </p:cNvSpPr>
              <p:nvPr/>
            </p:nvSpPr>
            <p:spPr bwMode="auto">
              <a:xfrm>
                <a:off x="3813" y="2677"/>
                <a:ext cx="414"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Q+3</a:t>
                </a:r>
                <a:endParaRPr kumimoji="1" lang="en-US" altLang="zh-CN" sz="2000" b="1">
                  <a:latin typeface="+mn-lt"/>
                  <a:ea typeface="+mn-ea"/>
                </a:endParaRPr>
              </a:p>
            </p:txBody>
          </p:sp>
          <p:sp>
            <p:nvSpPr>
              <p:cNvPr id="87078" name="Text Box 44"/>
              <p:cNvSpPr txBox="1">
                <a:spLocks noChangeArrowheads="1"/>
              </p:cNvSpPr>
              <p:nvPr/>
            </p:nvSpPr>
            <p:spPr bwMode="auto">
              <a:xfrm>
                <a:off x="3867" y="2898"/>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N</a:t>
                </a:r>
                <a:endParaRPr kumimoji="1" lang="en-US" altLang="zh-CN" sz="2000" b="1">
                  <a:latin typeface="Times New Roman" panose="02020603050405020304" pitchFamily="18" charset="0"/>
                  <a:ea typeface="华文新魏" panose="02010800040101010101" pitchFamily="2" charset="-122"/>
                </a:endParaRPr>
              </a:p>
            </p:txBody>
          </p:sp>
          <p:sp>
            <p:nvSpPr>
              <p:cNvPr id="43047" name="Text Box 45"/>
              <p:cNvSpPr txBox="1">
                <a:spLocks noChangeArrowheads="1"/>
              </p:cNvSpPr>
              <p:nvPr/>
            </p:nvSpPr>
            <p:spPr bwMode="auto">
              <a:xfrm>
                <a:off x="3813" y="464"/>
                <a:ext cx="419"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N+1</a:t>
                </a:r>
                <a:endParaRPr kumimoji="1" lang="en-US" altLang="zh-CN" sz="2000" b="1">
                  <a:latin typeface="+mn-lt"/>
                  <a:ea typeface="+mn-ea"/>
                </a:endParaRPr>
              </a:p>
            </p:txBody>
          </p:sp>
          <p:sp>
            <p:nvSpPr>
              <p:cNvPr id="43048" name="Text Box 46"/>
              <p:cNvSpPr txBox="1">
                <a:spLocks noChangeArrowheads="1"/>
              </p:cNvSpPr>
              <p:nvPr/>
            </p:nvSpPr>
            <p:spPr bwMode="auto">
              <a:xfrm>
                <a:off x="3813" y="686"/>
                <a:ext cx="406"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N+2</a:t>
                </a:r>
                <a:endParaRPr kumimoji="1" lang="en-US" altLang="zh-CN" sz="2000" b="1">
                  <a:latin typeface="+mn-lt"/>
                  <a:ea typeface="+mn-ea"/>
                </a:endParaRPr>
              </a:p>
            </p:txBody>
          </p:sp>
          <p:sp>
            <p:nvSpPr>
              <p:cNvPr id="43049" name="Text Box 47"/>
              <p:cNvSpPr txBox="1">
                <a:spLocks noChangeArrowheads="1"/>
              </p:cNvSpPr>
              <p:nvPr/>
            </p:nvSpPr>
            <p:spPr bwMode="auto">
              <a:xfrm>
                <a:off x="3813" y="1350"/>
                <a:ext cx="385" cy="250"/>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P+1</a:t>
                </a:r>
                <a:endParaRPr kumimoji="1" lang="en-US" altLang="zh-CN" sz="2000" b="1">
                  <a:latin typeface="+mn-lt"/>
                  <a:ea typeface="+mn-ea"/>
                </a:endParaRPr>
              </a:p>
            </p:txBody>
          </p:sp>
          <p:sp>
            <p:nvSpPr>
              <p:cNvPr id="43050" name="Text Box 48"/>
              <p:cNvSpPr txBox="1">
                <a:spLocks noChangeArrowheads="1"/>
              </p:cNvSpPr>
              <p:nvPr/>
            </p:nvSpPr>
            <p:spPr bwMode="auto">
              <a:xfrm>
                <a:off x="3813" y="1562"/>
                <a:ext cx="388"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P+2</a:t>
                </a:r>
                <a:endParaRPr kumimoji="1" lang="en-US" altLang="zh-CN" sz="2000" b="1">
                  <a:latin typeface="+mn-lt"/>
                  <a:ea typeface="+mn-ea"/>
                </a:endParaRPr>
              </a:p>
            </p:txBody>
          </p:sp>
          <p:sp>
            <p:nvSpPr>
              <p:cNvPr id="87083" name="Text Box 49"/>
              <p:cNvSpPr txBox="1">
                <a:spLocks noChangeArrowheads="1"/>
              </p:cNvSpPr>
              <p:nvPr/>
            </p:nvSpPr>
            <p:spPr bwMode="auto">
              <a:xfrm>
                <a:off x="3888" y="1793"/>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N</a:t>
                </a:r>
                <a:endParaRPr kumimoji="1" lang="en-US" altLang="zh-CN" sz="2000" b="1">
                  <a:latin typeface="Times New Roman" panose="02020603050405020304" pitchFamily="18" charset="0"/>
                  <a:ea typeface="华文新魏" panose="02010800040101010101" pitchFamily="2" charset="-122"/>
                </a:endParaRPr>
              </a:p>
            </p:txBody>
          </p:sp>
          <p:sp>
            <p:nvSpPr>
              <p:cNvPr id="43052" name="Text Box 50"/>
              <p:cNvSpPr txBox="1">
                <a:spLocks noChangeArrowheads="1"/>
              </p:cNvSpPr>
              <p:nvPr/>
            </p:nvSpPr>
            <p:spPr bwMode="auto">
              <a:xfrm>
                <a:off x="3269" y="1164"/>
                <a:ext cx="310" cy="220"/>
              </a:xfrm>
              <a:prstGeom prst="rect">
                <a:avLst/>
              </a:prstGeom>
              <a:noFill/>
              <a:ln w="9525">
                <a:noFill/>
                <a:miter lim="800000"/>
              </a:ln>
            </p:spPr>
            <p:txBody>
              <a:bodyPr vert="eaVert"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43053" name="Text Box 51"/>
              <p:cNvSpPr txBox="1">
                <a:spLocks noChangeArrowheads="1"/>
              </p:cNvSpPr>
              <p:nvPr/>
            </p:nvSpPr>
            <p:spPr bwMode="auto">
              <a:xfrm>
                <a:off x="3269" y="2039"/>
                <a:ext cx="310" cy="220"/>
              </a:xfrm>
              <a:prstGeom prst="rect">
                <a:avLst/>
              </a:prstGeom>
              <a:noFill/>
              <a:ln w="9525">
                <a:noFill/>
                <a:miter lim="800000"/>
              </a:ln>
            </p:spPr>
            <p:txBody>
              <a:bodyPr vert="eaVert"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43054" name="Line 52"/>
              <p:cNvSpPr>
                <a:spLocks noChangeShapeType="1"/>
              </p:cNvSpPr>
              <p:nvPr/>
            </p:nvSpPr>
            <p:spPr bwMode="auto">
              <a:xfrm>
                <a:off x="3723" y="1350"/>
                <a:ext cx="0" cy="665"/>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3055" name="Line 53"/>
              <p:cNvSpPr>
                <a:spLocks noChangeShapeType="1"/>
              </p:cNvSpPr>
              <p:nvPr/>
            </p:nvSpPr>
            <p:spPr bwMode="auto">
              <a:xfrm>
                <a:off x="3723" y="2257"/>
                <a:ext cx="0" cy="885"/>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3056" name="Line 54"/>
              <p:cNvSpPr>
                <a:spLocks noChangeShapeType="1"/>
              </p:cNvSpPr>
              <p:nvPr/>
            </p:nvSpPr>
            <p:spPr bwMode="auto">
              <a:xfrm>
                <a:off x="2562" y="2009"/>
                <a:ext cx="9" cy="517"/>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3057" name="Line 55"/>
              <p:cNvSpPr>
                <a:spLocks noChangeShapeType="1"/>
              </p:cNvSpPr>
              <p:nvPr/>
            </p:nvSpPr>
            <p:spPr bwMode="auto">
              <a:xfrm flipH="1">
                <a:off x="4290" y="2009"/>
                <a:ext cx="9" cy="575"/>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3058" name="Text Box 56"/>
              <p:cNvSpPr txBox="1">
                <a:spLocks noChangeArrowheads="1"/>
              </p:cNvSpPr>
              <p:nvPr/>
            </p:nvSpPr>
            <p:spPr bwMode="auto">
              <a:xfrm>
                <a:off x="3289" y="4044"/>
                <a:ext cx="310" cy="220"/>
              </a:xfrm>
              <a:prstGeom prst="rect">
                <a:avLst/>
              </a:prstGeom>
              <a:noFill/>
              <a:ln w="9525">
                <a:noFill/>
                <a:miter lim="800000"/>
              </a:ln>
            </p:spPr>
            <p:txBody>
              <a:bodyPr vert="eaVert"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sp>
            <p:nvSpPr>
              <p:cNvPr id="43059" name="AutoShape 57"/>
              <p:cNvSpPr/>
              <p:nvPr/>
            </p:nvSpPr>
            <p:spPr bwMode="auto">
              <a:xfrm>
                <a:off x="4347" y="3379"/>
                <a:ext cx="96" cy="621"/>
              </a:xfrm>
              <a:prstGeom prst="rightBrace">
                <a:avLst>
                  <a:gd name="adj1" fmla="val 53906"/>
                  <a:gd name="adj2" fmla="val 50000"/>
                </a:avLst>
              </a:prstGeom>
              <a:noFill/>
              <a:ln w="28575">
                <a:solidFill>
                  <a:schemeClr val="tx1"/>
                </a:solidFill>
                <a:round/>
              </a:ln>
            </p:spPr>
            <p:txBody>
              <a:bodyPr wrap="none" anchor="ctr"/>
              <a:lstStyle/>
              <a:p>
                <a:pPr eaLnBrk="1" hangingPunct="1">
                  <a:defRPr/>
                </a:pPr>
                <a:endParaRPr lang="zh-CN" altLang="en-US" b="1">
                  <a:latin typeface="+mn-lt"/>
                  <a:ea typeface="+mn-ea"/>
                </a:endParaRPr>
              </a:p>
            </p:txBody>
          </p:sp>
          <p:sp>
            <p:nvSpPr>
              <p:cNvPr id="43060" name="Text Box 58"/>
              <p:cNvSpPr txBox="1">
                <a:spLocks noChangeArrowheads="1"/>
              </p:cNvSpPr>
              <p:nvPr/>
            </p:nvSpPr>
            <p:spPr bwMode="auto">
              <a:xfrm>
                <a:off x="4410" y="3437"/>
                <a:ext cx="1328" cy="523"/>
              </a:xfrm>
              <a:prstGeom prst="rect">
                <a:avLst/>
              </a:prstGeom>
              <a:noFill/>
              <a:ln w="9525">
                <a:noFill/>
                <a:miter lim="800000"/>
              </a:ln>
            </p:spPr>
            <p:txBody>
              <a:bodyPr wrap="none">
                <a:spAutoFit/>
              </a:bodyPr>
              <a:lstStyle/>
              <a:p>
                <a:pPr algn="ctr" eaLnBrk="1" hangingPunct="1">
                  <a:defRPr/>
                </a:pPr>
                <a:r>
                  <a:rPr kumimoji="1" lang="zh-CN" altLang="en-US" sz="2400" b="1">
                    <a:latin typeface="+mn-lt"/>
                    <a:ea typeface="+mn-ea"/>
                  </a:rPr>
                  <a:t>对应</a:t>
                </a:r>
                <a:r>
                  <a:rPr kumimoji="1" lang="zh-CN" altLang="en-US" sz="2400" b="1">
                    <a:solidFill>
                      <a:srgbClr val="F7F727"/>
                    </a:solidFill>
                    <a:latin typeface="+mn-lt"/>
                    <a:ea typeface="+mn-ea"/>
                  </a:rPr>
                  <a:t> </a:t>
                </a:r>
                <a:r>
                  <a:rPr kumimoji="1" lang="en-US" altLang="zh-CN" sz="2400" b="1">
                    <a:solidFill>
                      <a:srgbClr val="0000FF"/>
                    </a:solidFill>
                    <a:latin typeface="+mn-lt"/>
                    <a:ea typeface="+mn-ea"/>
                  </a:rPr>
                  <a:t>STORE</a:t>
                </a:r>
                <a:endParaRPr kumimoji="1" lang="en-US" altLang="zh-CN" sz="2400" b="1">
                  <a:solidFill>
                    <a:srgbClr val="0000FF"/>
                  </a:solidFill>
                  <a:latin typeface="+mn-lt"/>
                  <a:ea typeface="+mn-ea"/>
                </a:endParaRPr>
              </a:p>
              <a:p>
                <a:pPr algn="ctr" eaLnBrk="1" hangingPunct="1">
                  <a:defRPr/>
                </a:pPr>
                <a:r>
                  <a:rPr kumimoji="1" lang="en-US" altLang="zh-CN" sz="2400" b="1">
                    <a:solidFill>
                      <a:srgbClr val="F7F727"/>
                    </a:solidFill>
                    <a:latin typeface="+mn-lt"/>
                    <a:ea typeface="+mn-ea"/>
                  </a:rPr>
                  <a:t> </a:t>
                </a:r>
                <a:r>
                  <a:rPr kumimoji="1" lang="zh-CN" altLang="en-US" sz="2400" b="1">
                    <a:latin typeface="+mn-lt"/>
                    <a:ea typeface="+mn-ea"/>
                  </a:rPr>
                  <a:t>操作的微程序</a:t>
                </a:r>
                <a:endParaRPr kumimoji="1" lang="zh-CN" altLang="en-US" sz="2400" b="1">
                  <a:latin typeface="+mn-lt"/>
                  <a:ea typeface="+mn-ea"/>
                </a:endParaRPr>
              </a:p>
            </p:txBody>
          </p:sp>
          <p:sp>
            <p:nvSpPr>
              <p:cNvPr id="43061" name="Rectangle 59"/>
              <p:cNvSpPr>
                <a:spLocks noChangeArrowheads="1"/>
              </p:cNvSpPr>
              <p:nvPr/>
            </p:nvSpPr>
            <p:spPr bwMode="auto">
              <a:xfrm>
                <a:off x="2571" y="3368"/>
                <a:ext cx="1728" cy="221"/>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62" name="Rectangle 60"/>
              <p:cNvSpPr>
                <a:spLocks noChangeArrowheads="1"/>
              </p:cNvSpPr>
              <p:nvPr/>
            </p:nvSpPr>
            <p:spPr bwMode="auto">
              <a:xfrm>
                <a:off x="2571" y="3811"/>
                <a:ext cx="1728" cy="22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63" name="Rectangle 61"/>
              <p:cNvSpPr>
                <a:spLocks noChangeArrowheads="1"/>
              </p:cNvSpPr>
              <p:nvPr/>
            </p:nvSpPr>
            <p:spPr bwMode="auto">
              <a:xfrm>
                <a:off x="2571" y="3589"/>
                <a:ext cx="1728" cy="222"/>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64" name="Rectangle 62"/>
              <p:cNvSpPr>
                <a:spLocks noChangeArrowheads="1"/>
              </p:cNvSpPr>
              <p:nvPr/>
            </p:nvSpPr>
            <p:spPr bwMode="auto">
              <a:xfrm>
                <a:off x="2571" y="4035"/>
                <a:ext cx="1728" cy="221"/>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65" name="Text Box 63"/>
              <p:cNvSpPr txBox="1">
                <a:spLocks noChangeArrowheads="1"/>
              </p:cNvSpPr>
              <p:nvPr/>
            </p:nvSpPr>
            <p:spPr bwMode="auto">
              <a:xfrm>
                <a:off x="3813" y="3349"/>
                <a:ext cx="414"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K+1</a:t>
                </a:r>
                <a:endParaRPr kumimoji="1" lang="en-US" altLang="zh-CN" sz="2000" b="1">
                  <a:latin typeface="+mn-lt"/>
                  <a:ea typeface="+mn-ea"/>
                </a:endParaRPr>
              </a:p>
            </p:txBody>
          </p:sp>
          <p:sp>
            <p:nvSpPr>
              <p:cNvPr id="43066" name="Text Box 64"/>
              <p:cNvSpPr txBox="1">
                <a:spLocks noChangeArrowheads="1"/>
              </p:cNvSpPr>
              <p:nvPr/>
            </p:nvSpPr>
            <p:spPr bwMode="auto">
              <a:xfrm>
                <a:off x="3813" y="3571"/>
                <a:ext cx="418"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K+2</a:t>
                </a:r>
                <a:endParaRPr kumimoji="1" lang="en-US" altLang="zh-CN" sz="2000" b="1">
                  <a:latin typeface="+mn-lt"/>
                  <a:ea typeface="+mn-ea"/>
                </a:endParaRPr>
              </a:p>
            </p:txBody>
          </p:sp>
          <p:sp>
            <p:nvSpPr>
              <p:cNvPr id="87099" name="Text Box 65"/>
              <p:cNvSpPr txBox="1">
                <a:spLocks noChangeArrowheads="1"/>
              </p:cNvSpPr>
              <p:nvPr/>
            </p:nvSpPr>
            <p:spPr bwMode="auto">
              <a:xfrm>
                <a:off x="3867" y="3793"/>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N</a:t>
                </a:r>
                <a:endParaRPr kumimoji="1" lang="en-US" altLang="zh-CN" sz="2000" b="1">
                  <a:latin typeface="Times New Roman" panose="02020603050405020304" pitchFamily="18" charset="0"/>
                  <a:ea typeface="华文新魏" panose="02010800040101010101" pitchFamily="2" charset="-122"/>
                </a:endParaRPr>
              </a:p>
            </p:txBody>
          </p:sp>
          <p:sp>
            <p:nvSpPr>
              <p:cNvPr id="43068" name="Line 66"/>
              <p:cNvSpPr>
                <a:spLocks noChangeShapeType="1"/>
              </p:cNvSpPr>
              <p:nvPr/>
            </p:nvSpPr>
            <p:spPr bwMode="auto">
              <a:xfrm>
                <a:off x="3723" y="3371"/>
                <a:ext cx="0" cy="666"/>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87101" name="Text Box 67"/>
              <p:cNvSpPr txBox="1">
                <a:spLocks noChangeArrowheads="1"/>
              </p:cNvSpPr>
              <p:nvPr/>
            </p:nvSpPr>
            <p:spPr bwMode="auto">
              <a:xfrm>
                <a:off x="2122" y="3370"/>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ea typeface="华文新魏" panose="02010800040101010101" pitchFamily="2" charset="-122"/>
                  </a:rPr>
                  <a:t>K</a:t>
                </a:r>
                <a:endParaRPr kumimoji="1" lang="en-US" altLang="zh-CN" sz="2000" b="1">
                  <a:latin typeface="Times New Roman" panose="02020603050405020304" pitchFamily="18" charset="0"/>
                  <a:ea typeface="华文新魏" panose="02010800040101010101" pitchFamily="2" charset="-122"/>
                </a:endParaRPr>
              </a:p>
            </p:txBody>
          </p:sp>
          <p:sp>
            <p:nvSpPr>
              <p:cNvPr id="43070" name="Text Box 68"/>
              <p:cNvSpPr txBox="1">
                <a:spLocks noChangeArrowheads="1"/>
              </p:cNvSpPr>
              <p:nvPr/>
            </p:nvSpPr>
            <p:spPr bwMode="auto">
              <a:xfrm>
                <a:off x="2043" y="3814"/>
                <a:ext cx="418"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K+2</a:t>
                </a:r>
                <a:endParaRPr kumimoji="1" lang="en-US" altLang="zh-CN" sz="2000" b="1">
                  <a:latin typeface="+mn-lt"/>
                  <a:ea typeface="+mn-ea"/>
                </a:endParaRPr>
              </a:p>
            </p:txBody>
          </p:sp>
          <p:sp>
            <p:nvSpPr>
              <p:cNvPr id="43071" name="Text Box 69"/>
              <p:cNvSpPr txBox="1">
                <a:spLocks noChangeArrowheads="1"/>
              </p:cNvSpPr>
              <p:nvPr/>
            </p:nvSpPr>
            <p:spPr bwMode="auto">
              <a:xfrm>
                <a:off x="2043" y="3592"/>
                <a:ext cx="414"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K+1</a:t>
                </a:r>
                <a:endParaRPr kumimoji="1" lang="en-US" altLang="zh-CN" sz="2000" b="1">
                  <a:latin typeface="+mn-lt"/>
                  <a:ea typeface="+mn-ea"/>
                </a:endParaRPr>
              </a:p>
            </p:txBody>
          </p:sp>
          <p:sp>
            <p:nvSpPr>
              <p:cNvPr id="43072" name="Rectangle 70"/>
              <p:cNvSpPr>
                <a:spLocks noChangeArrowheads="1"/>
              </p:cNvSpPr>
              <p:nvPr/>
            </p:nvSpPr>
            <p:spPr bwMode="auto">
              <a:xfrm>
                <a:off x="2577" y="2260"/>
                <a:ext cx="1728" cy="221"/>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43073" name="Rectangle 71"/>
              <p:cNvSpPr>
                <a:spLocks noChangeArrowheads="1"/>
              </p:cNvSpPr>
              <p:nvPr/>
            </p:nvSpPr>
            <p:spPr bwMode="auto">
              <a:xfrm>
                <a:off x="2126" y="2265"/>
                <a:ext cx="242" cy="252"/>
              </a:xfrm>
              <a:prstGeom prst="rect">
                <a:avLst/>
              </a:prstGeom>
              <a:noFill/>
              <a:ln w="9525">
                <a:noFill/>
                <a:miter lim="800000"/>
              </a:ln>
            </p:spPr>
            <p:txBody>
              <a:bodyPr wrap="none">
                <a:spAutoFit/>
              </a:bodyPr>
              <a:lstStyle/>
              <a:p>
                <a:pPr algn="ctr" eaLnBrk="1" hangingPunct="1">
                  <a:defRPr/>
                </a:pPr>
                <a:r>
                  <a:rPr kumimoji="1" lang="en-US" altLang="zh-CN" sz="2000" b="1">
                    <a:latin typeface="+mn-lt"/>
                    <a:ea typeface="+mn-ea"/>
                  </a:rPr>
                  <a:t>Q</a:t>
                </a:r>
                <a:endParaRPr kumimoji="1" lang="zh-CN" altLang="en-US" sz="2000" b="1">
                  <a:latin typeface="+mn-lt"/>
                  <a:ea typeface="+mn-ea"/>
                </a:endParaRPr>
              </a:p>
            </p:txBody>
          </p:sp>
          <p:sp>
            <p:nvSpPr>
              <p:cNvPr id="43074" name="Text Box 72"/>
              <p:cNvSpPr txBox="1">
                <a:spLocks noChangeArrowheads="1"/>
              </p:cNvSpPr>
              <p:nvPr/>
            </p:nvSpPr>
            <p:spPr bwMode="auto">
              <a:xfrm>
                <a:off x="3800" y="2458"/>
                <a:ext cx="414"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Q+2</a:t>
                </a:r>
                <a:endParaRPr kumimoji="1" lang="en-US" altLang="zh-CN" sz="2000" b="1">
                  <a:latin typeface="+mn-lt"/>
                  <a:ea typeface="+mn-ea"/>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23850" y="755650"/>
            <a:ext cx="2136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800" b="1">
                <a:latin typeface="Times New Roman" panose="02020603050405020304" pitchFamily="18" charset="0"/>
                <a:ea typeface="华文新魏" panose="02010800040101010101" pitchFamily="2" charset="-122"/>
              </a:rPr>
              <a:t>(1) 取指阶段</a:t>
            </a:r>
            <a:endParaRPr kumimoji="1" lang="zh-CN" altLang="en-US" sz="2800" b="1">
              <a:solidFill>
                <a:schemeClr val="folHlink"/>
              </a:solidFill>
              <a:latin typeface="Times New Roman" panose="02020603050405020304" pitchFamily="18" charset="0"/>
              <a:ea typeface="华文新魏" panose="02010800040101010101" pitchFamily="2" charset="-122"/>
            </a:endParaRPr>
          </a:p>
        </p:txBody>
      </p:sp>
      <p:grpSp>
        <p:nvGrpSpPr>
          <p:cNvPr id="88067" name="Group 3"/>
          <p:cNvGrpSpPr/>
          <p:nvPr/>
        </p:nvGrpSpPr>
        <p:grpSpPr bwMode="auto">
          <a:xfrm>
            <a:off x="922338" y="1284288"/>
            <a:ext cx="1812925" cy="393700"/>
            <a:chOff x="736" y="976"/>
            <a:chExt cx="1240" cy="248"/>
          </a:xfrm>
        </p:grpSpPr>
        <p:sp>
          <p:nvSpPr>
            <p:cNvPr id="44099" name="Text Box 4"/>
            <p:cNvSpPr txBox="1">
              <a:spLocks noChangeArrowheads="1"/>
            </p:cNvSpPr>
            <p:nvPr/>
          </p:nvSpPr>
          <p:spPr bwMode="auto">
            <a:xfrm>
              <a:off x="736" y="976"/>
              <a:ext cx="1240" cy="248"/>
            </a:xfrm>
            <a:prstGeom prst="rect">
              <a:avLst/>
            </a:prstGeom>
            <a:noFill/>
            <a:ln w="9525">
              <a:noFill/>
              <a:miter lim="800000"/>
            </a:ln>
          </p:spPr>
          <p:txBody>
            <a:bodyPr wrap="none">
              <a:spAutoFit/>
            </a:bodyPr>
            <a:lstStyle/>
            <a:p>
              <a:pPr eaLnBrk="1" hangingPunct="1">
                <a:lnSpc>
                  <a:spcPct val="90000"/>
                </a:lnSpc>
                <a:defRPr/>
              </a:pPr>
              <a:r>
                <a:rPr kumimoji="1" lang="en-US" altLang="zh-CN" sz="2200" b="1" dirty="0">
                  <a:solidFill>
                    <a:srgbClr val="FF3300"/>
                  </a:solidFill>
                  <a:latin typeface="+mn-lt"/>
                  <a:ea typeface="+mn-ea"/>
                </a:rPr>
                <a:t>N</a:t>
              </a:r>
              <a:r>
                <a:rPr kumimoji="1" lang="en-US" altLang="zh-CN" sz="2200" b="1" dirty="0">
                  <a:solidFill>
                    <a:srgbClr val="0000CC"/>
                  </a:solidFill>
                  <a:latin typeface="+mn-lt"/>
                  <a:ea typeface="+mn-ea"/>
                </a:rPr>
                <a:t>        CMAR</a:t>
              </a:r>
              <a:endParaRPr kumimoji="1" lang="en-US" altLang="zh-CN" sz="2200" b="1" dirty="0">
                <a:solidFill>
                  <a:srgbClr val="0000CC"/>
                </a:solidFill>
                <a:latin typeface="+mn-lt"/>
                <a:ea typeface="+mn-ea"/>
              </a:endParaRPr>
            </a:p>
          </p:txBody>
        </p:sp>
        <p:sp>
          <p:nvSpPr>
            <p:cNvPr id="44100" name="Line 5"/>
            <p:cNvSpPr>
              <a:spLocks noChangeShapeType="1"/>
            </p:cNvSpPr>
            <p:nvPr/>
          </p:nvSpPr>
          <p:spPr bwMode="auto">
            <a:xfrm>
              <a:off x="1024" y="1104"/>
              <a:ext cx="288" cy="0"/>
            </a:xfrm>
            <a:prstGeom prst="line">
              <a:avLst/>
            </a:prstGeom>
            <a:noFill/>
            <a:ln w="28575">
              <a:solidFill>
                <a:srgbClr val="0000CC"/>
              </a:solidFill>
              <a:round/>
              <a:tailEnd type="stealth" w="med" len="med"/>
            </a:ln>
          </p:spPr>
          <p:txBody>
            <a:bodyPr wrap="none"/>
            <a:lstStyle/>
            <a:p>
              <a:pPr eaLnBrk="1" hangingPunct="1">
                <a:defRPr/>
              </a:pPr>
              <a:endParaRPr lang="zh-CN" altLang="en-US" b="1">
                <a:latin typeface="+mn-lt"/>
                <a:ea typeface="+mn-ea"/>
              </a:endParaRPr>
            </a:p>
          </p:txBody>
        </p:sp>
      </p:grpSp>
      <p:grpSp>
        <p:nvGrpSpPr>
          <p:cNvPr id="88068" name="Group 6"/>
          <p:cNvGrpSpPr/>
          <p:nvPr/>
        </p:nvGrpSpPr>
        <p:grpSpPr bwMode="auto">
          <a:xfrm>
            <a:off x="922338" y="1706563"/>
            <a:ext cx="3395662" cy="393700"/>
            <a:chOff x="806" y="1594"/>
            <a:chExt cx="2461" cy="248"/>
          </a:xfrm>
        </p:grpSpPr>
        <p:sp>
          <p:nvSpPr>
            <p:cNvPr id="44097" name="Text Box 7"/>
            <p:cNvSpPr txBox="1">
              <a:spLocks noChangeArrowheads="1"/>
            </p:cNvSpPr>
            <p:nvPr/>
          </p:nvSpPr>
          <p:spPr bwMode="auto">
            <a:xfrm>
              <a:off x="806" y="1594"/>
              <a:ext cx="2461" cy="248"/>
            </a:xfrm>
            <a:prstGeom prst="rect">
              <a:avLst/>
            </a:prstGeom>
            <a:noFill/>
            <a:ln w="9525">
              <a:noFill/>
              <a:miter lim="800000"/>
            </a:ln>
          </p:spPr>
          <p:txBody>
            <a:bodyPr wrap="none">
              <a:spAutoFit/>
            </a:bodyPr>
            <a:lstStyle/>
            <a:p>
              <a:pPr eaLnBrk="1" hangingPunct="1">
                <a:lnSpc>
                  <a:spcPct val="90000"/>
                </a:lnSpc>
                <a:defRPr/>
              </a:pPr>
              <a:r>
                <a:rPr kumimoji="1" lang="en-US" altLang="zh-CN" sz="2200" b="1">
                  <a:latin typeface="+mn-lt"/>
                  <a:ea typeface="+mn-ea"/>
                </a:rPr>
                <a:t>CM ( CMAR )</a:t>
              </a:r>
              <a:r>
                <a:rPr kumimoji="1" lang="en-US" altLang="zh-CN" sz="2200" b="1">
                  <a:solidFill>
                    <a:srgbClr val="0000CC"/>
                  </a:solidFill>
                  <a:latin typeface="+mn-lt"/>
                  <a:ea typeface="+mn-ea"/>
                </a:rPr>
                <a:t>         CMBR</a:t>
              </a:r>
              <a:endParaRPr kumimoji="1" lang="en-US" altLang="zh-CN" sz="2200" b="1">
                <a:solidFill>
                  <a:srgbClr val="0000CC"/>
                </a:solidFill>
                <a:latin typeface="+mn-lt"/>
                <a:ea typeface="+mn-ea"/>
              </a:endParaRPr>
            </a:p>
          </p:txBody>
        </p:sp>
        <p:sp>
          <p:nvSpPr>
            <p:cNvPr id="44098" name="Line 8"/>
            <p:cNvSpPr>
              <a:spLocks noChangeShapeType="1"/>
            </p:cNvSpPr>
            <p:nvPr/>
          </p:nvSpPr>
          <p:spPr bwMode="auto">
            <a:xfrm>
              <a:off x="2112" y="1728"/>
              <a:ext cx="288"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88069" name="Text Box 9"/>
          <p:cNvSpPr txBox="1">
            <a:spLocks noChangeArrowheads="1"/>
          </p:cNvSpPr>
          <p:nvPr/>
        </p:nvSpPr>
        <p:spPr bwMode="auto">
          <a:xfrm>
            <a:off x="862013" y="2220913"/>
            <a:ext cx="2320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200" b="1">
                <a:latin typeface="Times New Roman" panose="02020603050405020304" pitchFamily="18" charset="0"/>
                <a:ea typeface="华文新魏" panose="02010800040101010101" pitchFamily="2" charset="-122"/>
              </a:rPr>
              <a:t>由 </a:t>
            </a:r>
            <a:r>
              <a:rPr kumimoji="1" lang="en-US" altLang="zh-CN" sz="2200" b="1">
                <a:latin typeface="Times New Roman" panose="02020603050405020304" pitchFamily="18" charset="0"/>
                <a:ea typeface="华文新魏" panose="02010800040101010101" pitchFamily="2" charset="-122"/>
              </a:rPr>
              <a:t>CMBR </a:t>
            </a:r>
            <a:r>
              <a:rPr kumimoji="1" lang="zh-CN" altLang="en-US" sz="2200" b="1">
                <a:latin typeface="Times New Roman" panose="02020603050405020304" pitchFamily="18" charset="0"/>
                <a:ea typeface="华文新魏" panose="02010800040101010101" pitchFamily="2" charset="-122"/>
              </a:rPr>
              <a:t>发命令</a:t>
            </a:r>
            <a:endParaRPr kumimoji="1" lang="zh-CN" altLang="en-US" sz="2200" b="1">
              <a:latin typeface="Times New Roman" panose="02020603050405020304" pitchFamily="18" charset="0"/>
              <a:ea typeface="华文新魏" panose="02010800040101010101" pitchFamily="2" charset="-122"/>
            </a:endParaRPr>
          </a:p>
        </p:txBody>
      </p:sp>
      <p:sp>
        <p:nvSpPr>
          <p:cNvPr id="1112074" name="Text Box 10"/>
          <p:cNvSpPr txBox="1">
            <a:spLocks noChangeArrowheads="1"/>
          </p:cNvSpPr>
          <p:nvPr/>
        </p:nvSpPr>
        <p:spPr bwMode="auto">
          <a:xfrm>
            <a:off x="889000" y="2638425"/>
            <a:ext cx="4221163" cy="393700"/>
          </a:xfrm>
          <a:prstGeom prst="rect">
            <a:avLst/>
          </a:prstGeom>
          <a:noFill/>
          <a:ln w="9525">
            <a:noFill/>
            <a:miter lim="800000"/>
          </a:ln>
        </p:spPr>
        <p:txBody>
          <a:bodyPr>
            <a:spAutoFit/>
          </a:bodyPr>
          <a:lstStyle/>
          <a:p>
            <a:pPr eaLnBrk="1" hangingPunct="1">
              <a:lnSpc>
                <a:spcPct val="90000"/>
              </a:lnSpc>
              <a:defRPr/>
            </a:pPr>
            <a:r>
              <a:rPr kumimoji="1" lang="zh-CN" altLang="en-US" sz="2200" b="1" dirty="0">
                <a:latin typeface="+mn-lt"/>
                <a:ea typeface="+mn-ea"/>
              </a:rPr>
              <a:t>形成下条微指令地址  </a:t>
            </a:r>
            <a:r>
              <a:rPr kumimoji="1" lang="en-US" altLang="zh-CN" sz="2200" b="1" dirty="0">
                <a:solidFill>
                  <a:srgbClr val="FF3300"/>
                </a:solidFill>
                <a:latin typeface="+mn-lt"/>
                <a:ea typeface="+mn-ea"/>
              </a:rPr>
              <a:t>N + 1</a:t>
            </a:r>
            <a:endParaRPr kumimoji="1" lang="zh-CN" altLang="en-US" sz="2200" b="1" dirty="0">
              <a:solidFill>
                <a:srgbClr val="FF3300"/>
              </a:solidFill>
              <a:latin typeface="+mn-lt"/>
              <a:ea typeface="+mn-ea"/>
            </a:endParaRPr>
          </a:p>
        </p:txBody>
      </p:sp>
      <p:grpSp>
        <p:nvGrpSpPr>
          <p:cNvPr id="4" name="Group 11"/>
          <p:cNvGrpSpPr/>
          <p:nvPr/>
        </p:nvGrpSpPr>
        <p:grpSpPr bwMode="auto">
          <a:xfrm>
            <a:off x="862013" y="3176588"/>
            <a:ext cx="3217862" cy="393700"/>
            <a:chOff x="912" y="2190"/>
            <a:chExt cx="2266" cy="248"/>
          </a:xfrm>
        </p:grpSpPr>
        <p:sp>
          <p:nvSpPr>
            <p:cNvPr id="44095" name="Text Box 12"/>
            <p:cNvSpPr txBox="1">
              <a:spLocks noChangeArrowheads="1"/>
            </p:cNvSpPr>
            <p:nvPr/>
          </p:nvSpPr>
          <p:spPr bwMode="auto">
            <a:xfrm>
              <a:off x="912" y="2190"/>
              <a:ext cx="2266" cy="248"/>
            </a:xfrm>
            <a:prstGeom prst="rect">
              <a:avLst/>
            </a:prstGeom>
            <a:noFill/>
            <a:ln w="9525">
              <a:noFill/>
              <a:miter lim="800000"/>
            </a:ln>
          </p:spPr>
          <p:txBody>
            <a:bodyPr wrap="none">
              <a:spAutoFit/>
            </a:bodyPr>
            <a:lstStyle/>
            <a:p>
              <a:pPr eaLnBrk="1" hangingPunct="1">
                <a:lnSpc>
                  <a:spcPct val="90000"/>
                </a:lnSpc>
                <a:defRPr/>
              </a:pPr>
              <a:r>
                <a:rPr kumimoji="1" lang="en-US" altLang="zh-CN" sz="2200" b="1">
                  <a:solidFill>
                    <a:srgbClr val="0000CC"/>
                  </a:solidFill>
                  <a:latin typeface="+mn-lt"/>
                  <a:ea typeface="+mn-ea"/>
                </a:rPr>
                <a:t>Ad (CMBR )         CMAR</a:t>
              </a:r>
              <a:endParaRPr kumimoji="1" lang="en-US" altLang="zh-CN" sz="2200" b="1">
                <a:solidFill>
                  <a:srgbClr val="0000CC"/>
                </a:solidFill>
                <a:latin typeface="+mn-lt"/>
                <a:ea typeface="+mn-ea"/>
              </a:endParaRPr>
            </a:p>
          </p:txBody>
        </p:sp>
        <p:sp>
          <p:nvSpPr>
            <p:cNvPr id="44096" name="Line 13"/>
            <p:cNvSpPr>
              <a:spLocks noChangeShapeType="1"/>
            </p:cNvSpPr>
            <p:nvPr/>
          </p:nvSpPr>
          <p:spPr bwMode="auto">
            <a:xfrm>
              <a:off x="2122" y="2298"/>
              <a:ext cx="288" cy="0"/>
            </a:xfrm>
            <a:prstGeom prst="line">
              <a:avLst/>
            </a:prstGeom>
            <a:noFill/>
            <a:ln w="28575">
              <a:solidFill>
                <a:srgbClr val="0000CC"/>
              </a:solidFill>
              <a:round/>
              <a:tailEnd type="stealth" w="med" len="med"/>
            </a:ln>
          </p:spPr>
          <p:txBody>
            <a:bodyPr wrap="none"/>
            <a:lstStyle/>
            <a:p>
              <a:pPr eaLnBrk="1" hangingPunct="1">
                <a:defRPr/>
              </a:pPr>
              <a:endParaRPr lang="zh-CN" altLang="en-US" b="1">
                <a:latin typeface="+mn-lt"/>
                <a:ea typeface="+mn-ea"/>
              </a:endParaRPr>
            </a:p>
          </p:txBody>
        </p:sp>
      </p:grpSp>
      <p:grpSp>
        <p:nvGrpSpPr>
          <p:cNvPr id="5" name="Group 14"/>
          <p:cNvGrpSpPr/>
          <p:nvPr/>
        </p:nvGrpSpPr>
        <p:grpSpPr bwMode="auto">
          <a:xfrm>
            <a:off x="846138" y="3656013"/>
            <a:ext cx="3255962" cy="393700"/>
            <a:chOff x="778" y="2484"/>
            <a:chExt cx="2272" cy="248"/>
          </a:xfrm>
        </p:grpSpPr>
        <p:sp>
          <p:nvSpPr>
            <p:cNvPr id="44093" name="Text Box 15"/>
            <p:cNvSpPr txBox="1">
              <a:spLocks noChangeArrowheads="1"/>
            </p:cNvSpPr>
            <p:nvPr/>
          </p:nvSpPr>
          <p:spPr bwMode="auto">
            <a:xfrm>
              <a:off x="778" y="2484"/>
              <a:ext cx="2272" cy="248"/>
            </a:xfrm>
            <a:prstGeom prst="rect">
              <a:avLst/>
            </a:prstGeom>
            <a:noFill/>
            <a:ln w="9525">
              <a:noFill/>
              <a:miter lim="800000"/>
            </a:ln>
          </p:spPr>
          <p:txBody>
            <a:bodyPr wrap="none">
              <a:spAutoFit/>
            </a:bodyPr>
            <a:lstStyle/>
            <a:p>
              <a:pPr eaLnBrk="1" hangingPunct="1">
                <a:lnSpc>
                  <a:spcPct val="90000"/>
                </a:lnSpc>
                <a:defRPr/>
              </a:pPr>
              <a:r>
                <a:rPr kumimoji="1" lang="en-US" altLang="zh-CN" sz="2200" b="1">
                  <a:latin typeface="+mn-lt"/>
                  <a:ea typeface="+mn-ea"/>
                </a:rPr>
                <a:t>CM (CMAR )        CMBR</a:t>
              </a:r>
              <a:endParaRPr kumimoji="1" lang="en-US" altLang="zh-CN" sz="2200" b="1">
                <a:latin typeface="+mn-lt"/>
                <a:ea typeface="+mn-ea"/>
              </a:endParaRPr>
            </a:p>
          </p:txBody>
        </p:sp>
        <p:sp>
          <p:nvSpPr>
            <p:cNvPr id="44094" name="Line 16"/>
            <p:cNvSpPr>
              <a:spLocks noChangeShapeType="1"/>
            </p:cNvSpPr>
            <p:nvPr/>
          </p:nvSpPr>
          <p:spPr bwMode="auto">
            <a:xfrm>
              <a:off x="2026" y="2592"/>
              <a:ext cx="288"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1112081" name="Text Box 17"/>
          <p:cNvSpPr txBox="1">
            <a:spLocks noChangeArrowheads="1"/>
          </p:cNvSpPr>
          <p:nvPr/>
        </p:nvSpPr>
        <p:spPr bwMode="auto">
          <a:xfrm>
            <a:off x="862013" y="4184650"/>
            <a:ext cx="2320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200" b="1">
                <a:latin typeface="Times New Roman" panose="02020603050405020304" pitchFamily="18" charset="0"/>
                <a:ea typeface="华文新魏" panose="02010800040101010101" pitchFamily="2" charset="-122"/>
              </a:rPr>
              <a:t>由 </a:t>
            </a:r>
            <a:r>
              <a:rPr kumimoji="1" lang="en-US" altLang="zh-CN" sz="2200" b="1">
                <a:latin typeface="Times New Roman" panose="02020603050405020304" pitchFamily="18" charset="0"/>
                <a:ea typeface="华文新魏" panose="02010800040101010101" pitchFamily="2" charset="-122"/>
              </a:rPr>
              <a:t>CMBR </a:t>
            </a:r>
            <a:r>
              <a:rPr kumimoji="1" lang="zh-CN" altLang="en-US" sz="2200" b="1">
                <a:latin typeface="Times New Roman" panose="02020603050405020304" pitchFamily="18" charset="0"/>
                <a:ea typeface="华文新魏" panose="02010800040101010101" pitchFamily="2" charset="-122"/>
              </a:rPr>
              <a:t>发命令</a:t>
            </a:r>
            <a:endParaRPr kumimoji="1" lang="zh-CN" altLang="en-US" sz="2200" b="1">
              <a:latin typeface="Times New Roman" panose="02020603050405020304" pitchFamily="18" charset="0"/>
              <a:ea typeface="华文新魏" panose="02010800040101010101" pitchFamily="2" charset="-122"/>
            </a:endParaRPr>
          </a:p>
        </p:txBody>
      </p:sp>
      <p:grpSp>
        <p:nvGrpSpPr>
          <p:cNvPr id="6" name="Group 18"/>
          <p:cNvGrpSpPr/>
          <p:nvPr/>
        </p:nvGrpSpPr>
        <p:grpSpPr bwMode="auto">
          <a:xfrm>
            <a:off x="860425" y="5084763"/>
            <a:ext cx="3217863" cy="393700"/>
            <a:chOff x="912" y="3086"/>
            <a:chExt cx="2226" cy="248"/>
          </a:xfrm>
        </p:grpSpPr>
        <p:sp>
          <p:nvSpPr>
            <p:cNvPr id="44091" name="Text Box 19"/>
            <p:cNvSpPr txBox="1">
              <a:spLocks noChangeArrowheads="1"/>
            </p:cNvSpPr>
            <p:nvPr/>
          </p:nvSpPr>
          <p:spPr bwMode="auto">
            <a:xfrm>
              <a:off x="912" y="3086"/>
              <a:ext cx="2226" cy="248"/>
            </a:xfrm>
            <a:prstGeom prst="rect">
              <a:avLst/>
            </a:prstGeom>
            <a:noFill/>
            <a:ln w="9525">
              <a:noFill/>
              <a:miter lim="800000"/>
            </a:ln>
          </p:spPr>
          <p:txBody>
            <a:bodyPr wrap="none">
              <a:spAutoFit/>
            </a:bodyPr>
            <a:lstStyle/>
            <a:p>
              <a:pPr eaLnBrk="1" hangingPunct="1">
                <a:lnSpc>
                  <a:spcPct val="90000"/>
                </a:lnSpc>
                <a:defRPr/>
              </a:pPr>
              <a:r>
                <a:rPr kumimoji="1" lang="en-US" altLang="zh-CN" sz="2200" b="1">
                  <a:solidFill>
                    <a:srgbClr val="0000CC"/>
                  </a:solidFill>
                  <a:latin typeface="+mn-lt"/>
                  <a:ea typeface="+mn-ea"/>
                </a:rPr>
                <a:t>Ad (CMBR )         CMAR</a:t>
              </a:r>
              <a:endParaRPr kumimoji="1" lang="en-US" altLang="zh-CN" sz="2200" b="1">
                <a:solidFill>
                  <a:srgbClr val="0000CC"/>
                </a:solidFill>
                <a:latin typeface="+mn-lt"/>
                <a:ea typeface="+mn-ea"/>
              </a:endParaRPr>
            </a:p>
          </p:txBody>
        </p:sp>
        <p:sp>
          <p:nvSpPr>
            <p:cNvPr id="44092" name="Line 20"/>
            <p:cNvSpPr>
              <a:spLocks noChangeShapeType="1"/>
            </p:cNvSpPr>
            <p:nvPr/>
          </p:nvSpPr>
          <p:spPr bwMode="auto">
            <a:xfrm>
              <a:off x="2122" y="3194"/>
              <a:ext cx="288" cy="0"/>
            </a:xfrm>
            <a:prstGeom prst="line">
              <a:avLst/>
            </a:prstGeom>
            <a:noFill/>
            <a:ln w="28575">
              <a:solidFill>
                <a:srgbClr val="0000CC"/>
              </a:solidFill>
              <a:round/>
              <a:tailEnd type="stealth" w="med" len="med"/>
            </a:ln>
          </p:spPr>
          <p:txBody>
            <a:bodyPr wrap="none"/>
            <a:lstStyle/>
            <a:p>
              <a:pPr eaLnBrk="1" hangingPunct="1">
                <a:defRPr/>
              </a:pPr>
              <a:endParaRPr lang="zh-CN" altLang="en-US" b="1">
                <a:latin typeface="+mn-lt"/>
                <a:ea typeface="+mn-ea"/>
              </a:endParaRPr>
            </a:p>
          </p:txBody>
        </p:sp>
      </p:grpSp>
      <p:grpSp>
        <p:nvGrpSpPr>
          <p:cNvPr id="7" name="Group 69"/>
          <p:cNvGrpSpPr/>
          <p:nvPr/>
        </p:nvGrpSpPr>
        <p:grpSpPr bwMode="auto">
          <a:xfrm>
            <a:off x="863600" y="5518150"/>
            <a:ext cx="3670300" cy="393700"/>
            <a:chOff x="749" y="3726"/>
            <a:chExt cx="2312" cy="248"/>
          </a:xfrm>
        </p:grpSpPr>
        <p:sp>
          <p:nvSpPr>
            <p:cNvPr id="44089" name="Text Box 22"/>
            <p:cNvSpPr txBox="1">
              <a:spLocks noChangeArrowheads="1"/>
            </p:cNvSpPr>
            <p:nvPr/>
          </p:nvSpPr>
          <p:spPr bwMode="auto">
            <a:xfrm>
              <a:off x="749" y="3726"/>
              <a:ext cx="2312" cy="248"/>
            </a:xfrm>
            <a:prstGeom prst="rect">
              <a:avLst/>
            </a:prstGeom>
            <a:noFill/>
            <a:ln w="9525">
              <a:noFill/>
              <a:miter lim="800000"/>
            </a:ln>
          </p:spPr>
          <p:txBody>
            <a:bodyPr>
              <a:spAutoFit/>
            </a:bodyPr>
            <a:lstStyle/>
            <a:p>
              <a:pPr eaLnBrk="1" hangingPunct="1">
                <a:lnSpc>
                  <a:spcPct val="90000"/>
                </a:lnSpc>
                <a:defRPr/>
              </a:pPr>
              <a:r>
                <a:rPr kumimoji="1" lang="en-US" altLang="zh-CN" sz="2200" b="1">
                  <a:latin typeface="+mn-lt"/>
                  <a:ea typeface="+mn-ea"/>
                </a:rPr>
                <a:t>CM (CMAR )        CMBR</a:t>
              </a:r>
              <a:endParaRPr kumimoji="1" lang="en-US" altLang="zh-CN" sz="2200" b="1">
                <a:latin typeface="+mn-lt"/>
                <a:ea typeface="+mn-ea"/>
              </a:endParaRPr>
            </a:p>
          </p:txBody>
        </p:sp>
        <p:sp>
          <p:nvSpPr>
            <p:cNvPr id="44090" name="Line 23"/>
            <p:cNvSpPr>
              <a:spLocks noChangeShapeType="1"/>
            </p:cNvSpPr>
            <p:nvPr/>
          </p:nvSpPr>
          <p:spPr bwMode="auto">
            <a:xfrm>
              <a:off x="1882" y="3834"/>
              <a:ext cx="324" cy="0"/>
            </a:xfrm>
            <a:prstGeom prst="line">
              <a:avLst/>
            </a:prstGeom>
            <a:noFill/>
            <a:ln w="28575">
              <a:solidFill>
                <a:srgbClr val="0000CC"/>
              </a:solidFill>
              <a:round/>
              <a:tailEnd type="stealth" w="med" len="med"/>
            </a:ln>
          </p:spPr>
          <p:txBody>
            <a:bodyPr wrap="none"/>
            <a:lstStyle/>
            <a:p>
              <a:pPr eaLnBrk="1" hangingPunct="1">
                <a:defRPr/>
              </a:pPr>
              <a:endParaRPr lang="zh-CN" altLang="en-US" b="1">
                <a:latin typeface="+mn-lt"/>
                <a:ea typeface="+mn-ea"/>
              </a:endParaRPr>
            </a:p>
          </p:txBody>
        </p:sp>
      </p:grpSp>
      <p:sp>
        <p:nvSpPr>
          <p:cNvPr id="1112088" name="Text Box 24"/>
          <p:cNvSpPr txBox="1">
            <a:spLocks noChangeArrowheads="1"/>
          </p:cNvSpPr>
          <p:nvPr/>
        </p:nvSpPr>
        <p:spPr bwMode="auto">
          <a:xfrm>
            <a:off x="873125" y="5984875"/>
            <a:ext cx="2320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200" b="1">
                <a:latin typeface="Times New Roman" panose="02020603050405020304" pitchFamily="18" charset="0"/>
                <a:ea typeface="华文新魏" panose="02010800040101010101" pitchFamily="2" charset="-122"/>
              </a:rPr>
              <a:t>由 </a:t>
            </a:r>
            <a:r>
              <a:rPr kumimoji="1" lang="en-US" altLang="zh-CN" sz="2200" b="1">
                <a:latin typeface="Times New Roman" panose="02020603050405020304" pitchFamily="18" charset="0"/>
                <a:ea typeface="华文新魏" panose="02010800040101010101" pitchFamily="2" charset="-122"/>
              </a:rPr>
              <a:t>CMBR </a:t>
            </a:r>
            <a:r>
              <a:rPr kumimoji="1" lang="zh-CN" altLang="en-US" sz="2200" b="1">
                <a:latin typeface="Times New Roman" panose="02020603050405020304" pitchFamily="18" charset="0"/>
                <a:ea typeface="华文新魏" panose="02010800040101010101" pitchFamily="2" charset="-122"/>
              </a:rPr>
              <a:t>发命令</a:t>
            </a:r>
            <a:endParaRPr kumimoji="1" lang="zh-CN" altLang="en-US" sz="2200" b="1">
              <a:latin typeface="Times New Roman" panose="02020603050405020304" pitchFamily="18" charset="0"/>
              <a:ea typeface="华文新魏" panose="02010800040101010101" pitchFamily="2" charset="-122"/>
            </a:endParaRPr>
          </a:p>
        </p:txBody>
      </p:sp>
      <p:sp>
        <p:nvSpPr>
          <p:cNvPr id="1112089" name="Line 25"/>
          <p:cNvSpPr>
            <a:spLocks noChangeShapeType="1"/>
          </p:cNvSpPr>
          <p:nvPr/>
        </p:nvSpPr>
        <p:spPr bwMode="auto">
          <a:xfrm flipV="1">
            <a:off x="5353050" y="1822450"/>
            <a:ext cx="0" cy="22860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nvGrpSpPr>
          <p:cNvPr id="8" name="Group 26"/>
          <p:cNvGrpSpPr/>
          <p:nvPr/>
        </p:nvGrpSpPr>
        <p:grpSpPr bwMode="auto">
          <a:xfrm>
            <a:off x="4932363" y="1471613"/>
            <a:ext cx="1525587" cy="400050"/>
            <a:chOff x="3456" y="1595"/>
            <a:chExt cx="961" cy="252"/>
          </a:xfrm>
        </p:grpSpPr>
        <p:sp>
          <p:nvSpPr>
            <p:cNvPr id="44087" name="Text Box 27"/>
            <p:cNvSpPr txBox="1">
              <a:spLocks noChangeArrowheads="1"/>
            </p:cNvSpPr>
            <p:nvPr/>
          </p:nvSpPr>
          <p:spPr bwMode="auto">
            <a:xfrm>
              <a:off x="3456" y="1595"/>
              <a:ext cx="961"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PC      MAR</a:t>
              </a:r>
              <a:endParaRPr kumimoji="1" lang="en-US" altLang="zh-CN" sz="2000" b="1">
                <a:latin typeface="+mn-lt"/>
                <a:ea typeface="+mn-ea"/>
              </a:endParaRPr>
            </a:p>
          </p:txBody>
        </p:sp>
        <p:sp>
          <p:nvSpPr>
            <p:cNvPr id="44088" name="Line 28"/>
            <p:cNvSpPr>
              <a:spLocks noChangeShapeType="1"/>
            </p:cNvSpPr>
            <p:nvPr/>
          </p:nvSpPr>
          <p:spPr bwMode="auto">
            <a:xfrm>
              <a:off x="3744" y="1728"/>
              <a:ext cx="192"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grpSp>
        <p:nvGrpSpPr>
          <p:cNvPr id="9" name="Group 29"/>
          <p:cNvGrpSpPr/>
          <p:nvPr/>
        </p:nvGrpSpPr>
        <p:grpSpPr bwMode="auto">
          <a:xfrm>
            <a:off x="7713663" y="1457325"/>
            <a:ext cx="884237" cy="400050"/>
            <a:chOff x="4968" y="1586"/>
            <a:chExt cx="557" cy="252"/>
          </a:xfrm>
        </p:grpSpPr>
        <p:sp>
          <p:nvSpPr>
            <p:cNvPr id="88117" name="Text Box 30"/>
            <p:cNvSpPr txBox="1">
              <a:spLocks noChangeArrowheads="1"/>
            </p:cNvSpPr>
            <p:nvPr/>
          </p:nvSpPr>
          <p:spPr bwMode="auto">
            <a:xfrm>
              <a:off x="4968" y="1586"/>
              <a:ext cx="5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1      </a:t>
              </a:r>
              <a:r>
                <a:rPr kumimoji="1" lang="en-US" altLang="zh-CN" sz="2000" b="1">
                  <a:latin typeface="Times New Roman" panose="02020603050405020304" pitchFamily="18" charset="0"/>
                  <a:ea typeface="华文新魏" panose="02010800040101010101" pitchFamily="2" charset="-122"/>
                </a:rPr>
                <a:t>R</a:t>
              </a:r>
              <a:endParaRPr kumimoji="1" lang="en-US" altLang="zh-CN" sz="2000" b="1">
                <a:latin typeface="Times New Roman" panose="02020603050405020304" pitchFamily="18" charset="0"/>
                <a:ea typeface="华文新魏" panose="02010800040101010101" pitchFamily="2" charset="-122"/>
              </a:endParaRPr>
            </a:p>
          </p:txBody>
        </p:sp>
        <p:sp>
          <p:nvSpPr>
            <p:cNvPr id="44086" name="Line 31"/>
            <p:cNvSpPr>
              <a:spLocks noChangeShapeType="1"/>
            </p:cNvSpPr>
            <p:nvPr/>
          </p:nvSpPr>
          <p:spPr bwMode="auto">
            <a:xfrm>
              <a:off x="5119" y="1719"/>
              <a:ext cx="192"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1112096" name="Line 32"/>
          <p:cNvSpPr>
            <a:spLocks noChangeShapeType="1"/>
          </p:cNvSpPr>
          <p:nvPr/>
        </p:nvSpPr>
        <p:spPr bwMode="auto">
          <a:xfrm flipV="1">
            <a:off x="8056563" y="1822450"/>
            <a:ext cx="0" cy="22860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1112097" name="Line 33"/>
          <p:cNvSpPr>
            <a:spLocks noChangeShapeType="1"/>
          </p:cNvSpPr>
          <p:nvPr/>
        </p:nvSpPr>
        <p:spPr bwMode="auto">
          <a:xfrm flipV="1">
            <a:off x="5541963" y="3629025"/>
            <a:ext cx="0" cy="22860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nvGrpSpPr>
          <p:cNvPr id="10" name="Group 34"/>
          <p:cNvGrpSpPr/>
          <p:nvPr/>
        </p:nvGrpSpPr>
        <p:grpSpPr bwMode="auto">
          <a:xfrm>
            <a:off x="4779963" y="3263900"/>
            <a:ext cx="2443162" cy="396875"/>
            <a:chOff x="3216" y="2488"/>
            <a:chExt cx="1539" cy="250"/>
          </a:xfrm>
        </p:grpSpPr>
        <p:sp>
          <p:nvSpPr>
            <p:cNvPr id="44083" name="Text Box 35"/>
            <p:cNvSpPr txBox="1">
              <a:spLocks noChangeArrowheads="1"/>
            </p:cNvSpPr>
            <p:nvPr/>
          </p:nvSpPr>
          <p:spPr bwMode="auto">
            <a:xfrm>
              <a:off x="3216" y="2488"/>
              <a:ext cx="1539" cy="250"/>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M ( MAR )       MDR</a:t>
              </a:r>
              <a:endParaRPr kumimoji="1" lang="en-US" altLang="zh-CN" sz="2000" b="1">
                <a:latin typeface="+mn-lt"/>
                <a:ea typeface="+mn-ea"/>
              </a:endParaRPr>
            </a:p>
          </p:txBody>
        </p:sp>
        <p:sp>
          <p:nvSpPr>
            <p:cNvPr id="44084" name="Line 36"/>
            <p:cNvSpPr>
              <a:spLocks noChangeShapeType="1"/>
            </p:cNvSpPr>
            <p:nvPr/>
          </p:nvSpPr>
          <p:spPr bwMode="auto">
            <a:xfrm>
              <a:off x="4080" y="2621"/>
              <a:ext cx="192"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grpSp>
        <p:nvGrpSpPr>
          <p:cNvPr id="11" name="Group 37"/>
          <p:cNvGrpSpPr/>
          <p:nvPr/>
        </p:nvGrpSpPr>
        <p:grpSpPr bwMode="auto">
          <a:xfrm>
            <a:off x="6761163" y="2911475"/>
            <a:ext cx="1938337" cy="396875"/>
            <a:chOff x="4464" y="2306"/>
            <a:chExt cx="1221" cy="250"/>
          </a:xfrm>
        </p:grpSpPr>
        <p:sp>
          <p:nvSpPr>
            <p:cNvPr id="44081" name="Text Box 38"/>
            <p:cNvSpPr txBox="1">
              <a:spLocks noChangeArrowheads="1"/>
            </p:cNvSpPr>
            <p:nvPr/>
          </p:nvSpPr>
          <p:spPr bwMode="auto">
            <a:xfrm>
              <a:off x="4464" y="2306"/>
              <a:ext cx="1221" cy="250"/>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 </a:t>
              </a:r>
              <a:r>
                <a:rPr kumimoji="1" lang="en-US" altLang="zh-CN" sz="2000" b="1">
                  <a:latin typeface="+mn-lt"/>
                  <a:ea typeface="+mn-ea"/>
                </a:rPr>
                <a:t>PC ) + 1      PC</a:t>
              </a:r>
              <a:endParaRPr kumimoji="1" lang="en-US" altLang="zh-CN" sz="2000" b="1">
                <a:latin typeface="+mn-lt"/>
                <a:ea typeface="+mn-ea"/>
              </a:endParaRPr>
            </a:p>
          </p:txBody>
        </p:sp>
        <p:sp>
          <p:nvSpPr>
            <p:cNvPr id="44082" name="Line 39"/>
            <p:cNvSpPr>
              <a:spLocks noChangeShapeType="1"/>
            </p:cNvSpPr>
            <p:nvPr/>
          </p:nvSpPr>
          <p:spPr bwMode="auto">
            <a:xfrm>
              <a:off x="5184" y="2448"/>
              <a:ext cx="192"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1112104" name="Freeform 40"/>
          <p:cNvSpPr/>
          <p:nvPr/>
        </p:nvSpPr>
        <p:spPr bwMode="auto">
          <a:xfrm>
            <a:off x="7827963" y="3262313"/>
            <a:ext cx="1587" cy="593725"/>
          </a:xfrm>
          <a:custGeom>
            <a:avLst/>
            <a:gdLst>
              <a:gd name="T0" fmla="*/ 0 w 1"/>
              <a:gd name="T1" fmla="*/ 593725 h 374"/>
              <a:gd name="T2" fmla="*/ 1588 w 1"/>
              <a:gd name="T3" fmla="*/ 0 h 374"/>
              <a:gd name="T4" fmla="*/ 0 60000 65536"/>
              <a:gd name="T5" fmla="*/ 0 60000 65536"/>
              <a:gd name="T6" fmla="*/ 0 w 1"/>
              <a:gd name="T7" fmla="*/ 0 h 374"/>
              <a:gd name="T8" fmla="*/ 1 w 1"/>
              <a:gd name="T9" fmla="*/ 374 h 374"/>
            </a:gdLst>
            <a:ahLst/>
            <a:cxnLst>
              <a:cxn ang="T4">
                <a:pos x="T0" y="T1"/>
              </a:cxn>
              <a:cxn ang="T5">
                <a:pos x="T2" y="T3"/>
              </a:cxn>
            </a:cxnLst>
            <a:rect l="T6" t="T7" r="T8" b="T9"/>
            <a:pathLst>
              <a:path w="1" h="374">
                <a:moveTo>
                  <a:pt x="0" y="374"/>
                </a:moveTo>
                <a:lnTo>
                  <a:pt x="1" y="0"/>
                </a:lnTo>
              </a:path>
            </a:pathLst>
          </a:cu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1112105" name="Line 41"/>
          <p:cNvSpPr>
            <a:spLocks noChangeShapeType="1"/>
          </p:cNvSpPr>
          <p:nvPr/>
        </p:nvSpPr>
        <p:spPr bwMode="auto">
          <a:xfrm flipV="1">
            <a:off x="5770563" y="5532438"/>
            <a:ext cx="0" cy="22860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nvGrpSpPr>
          <p:cNvPr id="12" name="Group 42"/>
          <p:cNvGrpSpPr/>
          <p:nvPr/>
        </p:nvGrpSpPr>
        <p:grpSpPr bwMode="auto">
          <a:xfrm>
            <a:off x="5160963" y="5197475"/>
            <a:ext cx="1468437" cy="400050"/>
            <a:chOff x="3456" y="3323"/>
            <a:chExt cx="925" cy="252"/>
          </a:xfrm>
        </p:grpSpPr>
        <p:sp>
          <p:nvSpPr>
            <p:cNvPr id="44079" name="Text Box 43"/>
            <p:cNvSpPr txBox="1">
              <a:spLocks noChangeArrowheads="1"/>
            </p:cNvSpPr>
            <p:nvPr/>
          </p:nvSpPr>
          <p:spPr bwMode="auto">
            <a:xfrm>
              <a:off x="3456" y="3323"/>
              <a:ext cx="925" cy="252"/>
            </a:xfrm>
            <a:prstGeom prst="rect">
              <a:avLst/>
            </a:prstGeom>
            <a:noFill/>
            <a:ln w="9525">
              <a:noFill/>
              <a:miter lim="800000"/>
            </a:ln>
          </p:spPr>
          <p:txBody>
            <a:bodyPr wrap="none">
              <a:spAutoFit/>
            </a:bodyPr>
            <a:lstStyle/>
            <a:p>
              <a:pPr eaLnBrk="1" hangingPunct="1">
                <a:defRPr/>
              </a:pPr>
              <a:r>
                <a:rPr kumimoji="1" lang="en-US" altLang="zh-CN" sz="2000" b="1">
                  <a:latin typeface="+mn-lt"/>
                  <a:ea typeface="+mn-ea"/>
                </a:rPr>
                <a:t>MDR      IR</a:t>
              </a:r>
              <a:endParaRPr kumimoji="1" lang="en-US" altLang="zh-CN" sz="2000" b="1">
                <a:latin typeface="+mn-lt"/>
                <a:ea typeface="+mn-ea"/>
              </a:endParaRPr>
            </a:p>
          </p:txBody>
        </p:sp>
        <p:sp>
          <p:nvSpPr>
            <p:cNvPr id="44080" name="Line 44"/>
            <p:cNvSpPr>
              <a:spLocks noChangeShapeType="1"/>
            </p:cNvSpPr>
            <p:nvPr/>
          </p:nvSpPr>
          <p:spPr bwMode="auto">
            <a:xfrm>
              <a:off x="3936" y="3456"/>
              <a:ext cx="192"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grpSp>
        <p:nvGrpSpPr>
          <p:cNvPr id="13" name="Group 45"/>
          <p:cNvGrpSpPr/>
          <p:nvPr/>
        </p:nvGrpSpPr>
        <p:grpSpPr bwMode="auto">
          <a:xfrm>
            <a:off x="4511675" y="5702300"/>
            <a:ext cx="4230688" cy="492125"/>
            <a:chOff x="3047" y="3746"/>
            <a:chExt cx="2665" cy="310"/>
          </a:xfrm>
        </p:grpSpPr>
        <p:sp>
          <p:nvSpPr>
            <p:cNvPr id="44074" name="Rectangle 46"/>
            <p:cNvSpPr>
              <a:spLocks noChangeArrowheads="1"/>
            </p:cNvSpPr>
            <p:nvPr/>
          </p:nvSpPr>
          <p:spPr bwMode="auto">
            <a:xfrm>
              <a:off x="3456" y="3783"/>
              <a:ext cx="2256" cy="240"/>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88107" name="Text Box 47"/>
            <p:cNvSpPr txBox="1">
              <a:spLocks noChangeArrowheads="1"/>
            </p:cNvSpPr>
            <p:nvPr/>
          </p:nvSpPr>
          <p:spPr bwMode="auto">
            <a:xfrm>
              <a:off x="3494" y="3794"/>
              <a:ext cx="18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0 0 1 0 0                        0 0</a:t>
              </a:r>
              <a:endParaRPr kumimoji="1" lang="zh-CN" altLang="en-US" sz="2000" b="1">
                <a:latin typeface="Times New Roman" panose="02020603050405020304" pitchFamily="18" charset="0"/>
                <a:ea typeface="华文新魏" panose="02010800040101010101" pitchFamily="2" charset="-122"/>
              </a:endParaRPr>
            </a:p>
          </p:txBody>
        </p:sp>
        <p:sp>
          <p:nvSpPr>
            <p:cNvPr id="44076" name="Line 48"/>
            <p:cNvSpPr>
              <a:spLocks noChangeShapeType="1"/>
            </p:cNvSpPr>
            <p:nvPr/>
          </p:nvSpPr>
          <p:spPr bwMode="auto">
            <a:xfrm>
              <a:off x="5328" y="3783"/>
              <a:ext cx="0" cy="240"/>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4077" name="Text Box 49"/>
            <p:cNvSpPr txBox="1">
              <a:spLocks noChangeArrowheads="1"/>
            </p:cNvSpPr>
            <p:nvPr/>
          </p:nvSpPr>
          <p:spPr bwMode="auto">
            <a:xfrm>
              <a:off x="3047" y="3804"/>
              <a:ext cx="406" cy="252"/>
            </a:xfrm>
            <a:prstGeom prst="rect">
              <a:avLst/>
            </a:prstGeom>
            <a:noFill/>
            <a:ln w="9525">
              <a:noFill/>
              <a:miter lim="800000"/>
            </a:ln>
          </p:spPr>
          <p:txBody>
            <a:bodyPr wrap="none">
              <a:spAutoFit/>
            </a:bodyPr>
            <a:lstStyle/>
            <a:p>
              <a:pPr eaLnBrk="1" hangingPunct="1">
                <a:defRPr/>
              </a:pPr>
              <a:r>
                <a:rPr kumimoji="1" lang="en-US" altLang="zh-CN" sz="2000" b="1" dirty="0">
                  <a:solidFill>
                    <a:srgbClr val="FF3300"/>
                  </a:solidFill>
                  <a:latin typeface="+mn-lt"/>
                  <a:ea typeface="+mn-ea"/>
                </a:rPr>
                <a:t>N+2</a:t>
              </a:r>
              <a:endParaRPr kumimoji="1" lang="en-US" altLang="zh-CN" sz="2000" b="1" dirty="0">
                <a:solidFill>
                  <a:srgbClr val="FF3300"/>
                </a:solidFill>
                <a:latin typeface="+mn-lt"/>
                <a:ea typeface="+mn-ea"/>
              </a:endParaRPr>
            </a:p>
          </p:txBody>
        </p:sp>
        <p:sp>
          <p:nvSpPr>
            <p:cNvPr id="44078" name="Text Box 50"/>
            <p:cNvSpPr txBox="1">
              <a:spLocks noChangeArrowheads="1"/>
            </p:cNvSpPr>
            <p:nvPr/>
          </p:nvSpPr>
          <p:spPr bwMode="auto">
            <a:xfrm>
              <a:off x="4336" y="3746"/>
              <a:ext cx="276" cy="250"/>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grpSp>
      <p:grpSp>
        <p:nvGrpSpPr>
          <p:cNvPr id="88088" name="Group 51"/>
          <p:cNvGrpSpPr/>
          <p:nvPr/>
        </p:nvGrpSpPr>
        <p:grpSpPr bwMode="auto">
          <a:xfrm>
            <a:off x="4687888" y="1992313"/>
            <a:ext cx="4100512" cy="487362"/>
            <a:chOff x="3158" y="1883"/>
            <a:chExt cx="2583" cy="307"/>
          </a:xfrm>
        </p:grpSpPr>
        <p:grpSp>
          <p:nvGrpSpPr>
            <p:cNvPr id="88099" name="Group 52"/>
            <p:cNvGrpSpPr/>
            <p:nvPr/>
          </p:nvGrpSpPr>
          <p:grpSpPr bwMode="auto">
            <a:xfrm>
              <a:off x="3158" y="1912"/>
              <a:ext cx="2583" cy="278"/>
              <a:chOff x="3158" y="1912"/>
              <a:chExt cx="2583" cy="278"/>
            </a:xfrm>
          </p:grpSpPr>
          <p:sp>
            <p:nvSpPr>
              <p:cNvPr id="44069" name="Rectangle 53"/>
              <p:cNvSpPr>
                <a:spLocks noChangeArrowheads="1"/>
              </p:cNvSpPr>
              <p:nvPr/>
            </p:nvSpPr>
            <p:spPr bwMode="auto">
              <a:xfrm>
                <a:off x="3456" y="1920"/>
                <a:ext cx="2256" cy="240"/>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88102" name="Text Box 54"/>
              <p:cNvSpPr txBox="1">
                <a:spLocks noChangeArrowheads="1"/>
              </p:cNvSpPr>
              <p:nvPr/>
            </p:nvSpPr>
            <p:spPr bwMode="auto">
              <a:xfrm>
                <a:off x="3494" y="1931"/>
                <a:ext cx="18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1 0 0                            0 0 1</a:t>
                </a:r>
                <a:endParaRPr kumimoji="1" lang="zh-CN" altLang="en-US" sz="2000" b="1">
                  <a:latin typeface="Times New Roman" panose="02020603050405020304" pitchFamily="18" charset="0"/>
                  <a:ea typeface="华文新魏" panose="02010800040101010101" pitchFamily="2" charset="-122"/>
                </a:endParaRPr>
              </a:p>
            </p:txBody>
          </p:sp>
          <p:sp>
            <p:nvSpPr>
              <p:cNvPr id="44071" name="Text Box 55"/>
              <p:cNvSpPr txBox="1">
                <a:spLocks noChangeArrowheads="1"/>
              </p:cNvSpPr>
              <p:nvPr/>
            </p:nvSpPr>
            <p:spPr bwMode="auto">
              <a:xfrm>
                <a:off x="5322" y="1912"/>
                <a:ext cx="419" cy="252"/>
              </a:xfrm>
              <a:prstGeom prst="rect">
                <a:avLst/>
              </a:prstGeom>
              <a:noFill/>
              <a:ln w="9525">
                <a:noFill/>
                <a:miter lim="800000"/>
              </a:ln>
            </p:spPr>
            <p:txBody>
              <a:bodyPr wrap="none">
                <a:spAutoFit/>
              </a:bodyPr>
              <a:lstStyle/>
              <a:p>
                <a:pPr eaLnBrk="1" hangingPunct="1">
                  <a:defRPr/>
                </a:pPr>
                <a:r>
                  <a:rPr kumimoji="1" lang="en-US" altLang="zh-CN" sz="2000" b="1">
                    <a:solidFill>
                      <a:srgbClr val="FF3300"/>
                    </a:solidFill>
                    <a:latin typeface="+mn-lt"/>
                    <a:ea typeface="+mn-ea"/>
                  </a:rPr>
                  <a:t>N+1</a:t>
                </a:r>
                <a:endParaRPr kumimoji="1" lang="en-US" altLang="zh-CN" sz="2000" b="1">
                  <a:solidFill>
                    <a:srgbClr val="FF3300"/>
                  </a:solidFill>
                  <a:latin typeface="+mn-lt"/>
                  <a:ea typeface="+mn-ea"/>
                </a:endParaRPr>
              </a:p>
            </p:txBody>
          </p:sp>
          <p:sp>
            <p:nvSpPr>
              <p:cNvPr id="44072" name="Line 56"/>
              <p:cNvSpPr>
                <a:spLocks noChangeShapeType="1"/>
              </p:cNvSpPr>
              <p:nvPr/>
            </p:nvSpPr>
            <p:spPr bwMode="auto">
              <a:xfrm>
                <a:off x="5328" y="1920"/>
                <a:ext cx="0" cy="240"/>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88105" name="Text Box 57"/>
              <p:cNvSpPr txBox="1">
                <a:spLocks noChangeArrowheads="1"/>
              </p:cNvSpPr>
              <p:nvPr/>
            </p:nvSpPr>
            <p:spPr bwMode="auto">
              <a:xfrm>
                <a:off x="3158" y="1938"/>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FF3300"/>
                    </a:solidFill>
                    <a:latin typeface="Times New Roman" panose="02020603050405020304" pitchFamily="18" charset="0"/>
                    <a:ea typeface="华文新魏" panose="02010800040101010101" pitchFamily="2" charset="-122"/>
                  </a:rPr>
                  <a:t>N</a:t>
                </a:r>
                <a:endParaRPr kumimoji="1" lang="en-US" altLang="zh-CN" sz="2000" b="1">
                  <a:solidFill>
                    <a:srgbClr val="FF3300"/>
                  </a:solidFill>
                  <a:latin typeface="Times New Roman" panose="02020603050405020304" pitchFamily="18" charset="0"/>
                  <a:ea typeface="华文新魏" panose="02010800040101010101" pitchFamily="2" charset="-122"/>
                </a:endParaRPr>
              </a:p>
            </p:txBody>
          </p:sp>
        </p:grpSp>
        <p:sp>
          <p:nvSpPr>
            <p:cNvPr id="44068" name="Text Box 58"/>
            <p:cNvSpPr txBox="1">
              <a:spLocks noChangeArrowheads="1"/>
            </p:cNvSpPr>
            <p:nvPr/>
          </p:nvSpPr>
          <p:spPr bwMode="auto">
            <a:xfrm>
              <a:off x="4368" y="1883"/>
              <a:ext cx="276" cy="250"/>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grpSp>
      <p:grpSp>
        <p:nvGrpSpPr>
          <p:cNvPr id="16" name="Group 59"/>
          <p:cNvGrpSpPr/>
          <p:nvPr/>
        </p:nvGrpSpPr>
        <p:grpSpPr bwMode="auto">
          <a:xfrm>
            <a:off x="4492625" y="3798888"/>
            <a:ext cx="4275138" cy="473075"/>
            <a:chOff x="3035" y="2776"/>
            <a:chExt cx="2693" cy="298"/>
          </a:xfrm>
        </p:grpSpPr>
        <p:sp>
          <p:nvSpPr>
            <p:cNvPr id="44061" name="Rectangle 60"/>
            <p:cNvSpPr>
              <a:spLocks noChangeArrowheads="1"/>
            </p:cNvSpPr>
            <p:nvPr/>
          </p:nvSpPr>
          <p:spPr bwMode="auto">
            <a:xfrm>
              <a:off x="3456" y="2813"/>
              <a:ext cx="2256" cy="240"/>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88094" name="Text Box 61"/>
            <p:cNvSpPr txBox="1">
              <a:spLocks noChangeArrowheads="1"/>
            </p:cNvSpPr>
            <p:nvPr/>
          </p:nvSpPr>
          <p:spPr bwMode="auto">
            <a:xfrm>
              <a:off x="3494" y="2824"/>
              <a:ext cx="18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0 1 0 0                            1 0</a:t>
              </a:r>
              <a:endParaRPr kumimoji="1" lang="zh-CN" altLang="en-US" sz="2000" b="1">
                <a:latin typeface="Times New Roman" panose="02020603050405020304" pitchFamily="18" charset="0"/>
                <a:ea typeface="华文新魏" panose="02010800040101010101" pitchFamily="2" charset="-122"/>
              </a:endParaRPr>
            </a:p>
          </p:txBody>
        </p:sp>
        <p:sp>
          <p:nvSpPr>
            <p:cNvPr id="44063" name="Text Box 62"/>
            <p:cNvSpPr txBox="1">
              <a:spLocks noChangeArrowheads="1"/>
            </p:cNvSpPr>
            <p:nvPr/>
          </p:nvSpPr>
          <p:spPr bwMode="auto">
            <a:xfrm>
              <a:off x="5322" y="2805"/>
              <a:ext cx="406" cy="252"/>
            </a:xfrm>
            <a:prstGeom prst="rect">
              <a:avLst/>
            </a:prstGeom>
            <a:noFill/>
            <a:ln w="9525">
              <a:noFill/>
              <a:miter lim="800000"/>
            </a:ln>
          </p:spPr>
          <p:txBody>
            <a:bodyPr wrap="none">
              <a:spAutoFit/>
            </a:bodyPr>
            <a:lstStyle/>
            <a:p>
              <a:pPr eaLnBrk="1" hangingPunct="1">
                <a:defRPr/>
              </a:pPr>
              <a:r>
                <a:rPr kumimoji="1" lang="en-US" altLang="zh-CN" sz="2000" b="1">
                  <a:solidFill>
                    <a:srgbClr val="FF3300"/>
                  </a:solidFill>
                  <a:latin typeface="+mn-lt"/>
                  <a:ea typeface="+mn-ea"/>
                </a:rPr>
                <a:t>N+2</a:t>
              </a:r>
              <a:endParaRPr kumimoji="1" lang="en-US" altLang="zh-CN" sz="2000" b="1">
                <a:solidFill>
                  <a:srgbClr val="FF3300"/>
                </a:solidFill>
                <a:latin typeface="+mn-lt"/>
                <a:ea typeface="+mn-ea"/>
              </a:endParaRPr>
            </a:p>
          </p:txBody>
        </p:sp>
        <p:sp>
          <p:nvSpPr>
            <p:cNvPr id="44064" name="Line 63"/>
            <p:cNvSpPr>
              <a:spLocks noChangeShapeType="1"/>
            </p:cNvSpPr>
            <p:nvPr/>
          </p:nvSpPr>
          <p:spPr bwMode="auto">
            <a:xfrm>
              <a:off x="5328" y="2813"/>
              <a:ext cx="0" cy="240"/>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4065" name="Text Box 64"/>
            <p:cNvSpPr txBox="1">
              <a:spLocks noChangeArrowheads="1"/>
            </p:cNvSpPr>
            <p:nvPr/>
          </p:nvSpPr>
          <p:spPr bwMode="auto">
            <a:xfrm>
              <a:off x="3035" y="2818"/>
              <a:ext cx="406" cy="252"/>
            </a:xfrm>
            <a:prstGeom prst="rect">
              <a:avLst/>
            </a:prstGeom>
            <a:noFill/>
            <a:ln w="9525">
              <a:noFill/>
              <a:miter lim="800000"/>
            </a:ln>
          </p:spPr>
          <p:txBody>
            <a:bodyPr wrap="none">
              <a:spAutoFit/>
            </a:bodyPr>
            <a:lstStyle/>
            <a:p>
              <a:pPr eaLnBrk="1" hangingPunct="1">
                <a:defRPr/>
              </a:pPr>
              <a:r>
                <a:rPr kumimoji="1" lang="en-US" altLang="zh-CN" sz="2000" b="1" dirty="0">
                  <a:solidFill>
                    <a:srgbClr val="FF3300"/>
                  </a:solidFill>
                  <a:latin typeface="+mn-lt"/>
                  <a:ea typeface="+mn-ea"/>
                </a:rPr>
                <a:t>N+1</a:t>
              </a:r>
              <a:endParaRPr kumimoji="1" lang="en-US" altLang="zh-CN" sz="2000" b="1" dirty="0">
                <a:solidFill>
                  <a:srgbClr val="FF3300"/>
                </a:solidFill>
                <a:latin typeface="+mn-lt"/>
                <a:ea typeface="+mn-ea"/>
              </a:endParaRPr>
            </a:p>
          </p:txBody>
        </p:sp>
        <p:sp>
          <p:nvSpPr>
            <p:cNvPr id="44066" name="Text Box 65"/>
            <p:cNvSpPr txBox="1">
              <a:spLocks noChangeArrowheads="1"/>
            </p:cNvSpPr>
            <p:nvPr/>
          </p:nvSpPr>
          <p:spPr bwMode="auto">
            <a:xfrm>
              <a:off x="4368" y="2776"/>
              <a:ext cx="276" cy="250"/>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grpSp>
      <p:sp>
        <p:nvSpPr>
          <p:cNvPr id="1112130" name="Text Box 66"/>
          <p:cNvSpPr txBox="1">
            <a:spLocks noChangeArrowheads="1"/>
          </p:cNvSpPr>
          <p:nvPr/>
        </p:nvSpPr>
        <p:spPr bwMode="auto">
          <a:xfrm>
            <a:off x="901700" y="4578350"/>
            <a:ext cx="3576638" cy="396875"/>
          </a:xfrm>
          <a:prstGeom prst="rect">
            <a:avLst/>
          </a:prstGeom>
          <a:noFill/>
          <a:ln w="9525">
            <a:noFill/>
            <a:miter lim="800000"/>
          </a:ln>
        </p:spPr>
        <p:txBody>
          <a:bodyPr wrap="none">
            <a:spAutoFit/>
          </a:bodyPr>
          <a:lstStyle/>
          <a:p>
            <a:pPr eaLnBrk="1" hangingPunct="1">
              <a:lnSpc>
                <a:spcPct val="90000"/>
              </a:lnSpc>
              <a:defRPr/>
            </a:pPr>
            <a:r>
              <a:rPr kumimoji="1" lang="zh-CN" altLang="en-US" sz="2200" b="1" dirty="0">
                <a:solidFill>
                  <a:srgbClr val="0000CC"/>
                </a:solidFill>
                <a:latin typeface="+mn-lt"/>
                <a:ea typeface="+mn-ea"/>
              </a:rPr>
              <a:t>形成下条微指令地址</a:t>
            </a:r>
            <a:r>
              <a:rPr kumimoji="1" lang="zh-CN" altLang="en-US" sz="2200" b="1" dirty="0">
                <a:latin typeface="+mn-lt"/>
                <a:ea typeface="+mn-ea"/>
              </a:rPr>
              <a:t>  </a:t>
            </a:r>
            <a:r>
              <a:rPr kumimoji="1" lang="en-US" altLang="zh-CN" sz="2200" b="1" dirty="0">
                <a:solidFill>
                  <a:srgbClr val="FF3300"/>
                </a:solidFill>
                <a:latin typeface="+mn-lt"/>
                <a:ea typeface="+mn-ea"/>
              </a:rPr>
              <a:t>N + 2</a:t>
            </a:r>
            <a:endParaRPr kumimoji="1" lang="zh-CN" altLang="en-US" sz="2200" b="1" dirty="0">
              <a:solidFill>
                <a:srgbClr val="FF3300"/>
              </a:solidFill>
              <a:latin typeface="+mn-lt"/>
              <a:ea typeface="+mn-ea"/>
            </a:endParaRPr>
          </a:p>
        </p:txBody>
      </p:sp>
      <p:sp>
        <p:nvSpPr>
          <p:cNvPr id="88091" name="Text Box 67"/>
          <p:cNvSpPr txBox="1">
            <a:spLocks noChangeArrowheads="1"/>
          </p:cNvSpPr>
          <p:nvPr/>
        </p:nvSpPr>
        <p:spPr bwMode="auto">
          <a:xfrm>
            <a:off x="2649538" y="774700"/>
            <a:ext cx="2338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3300"/>
                </a:solidFill>
                <a:latin typeface="Times New Roman" panose="02020603050405020304" pitchFamily="18" charset="0"/>
                <a:ea typeface="华文新魏" panose="02010800040101010101" pitchFamily="2" charset="-122"/>
              </a:rPr>
              <a:t>执行取指微程序</a:t>
            </a:r>
            <a:endParaRPr kumimoji="1" lang="zh-CN" altLang="en-US" sz="2400" b="1">
              <a:solidFill>
                <a:srgbClr val="FF3300"/>
              </a:solidFill>
              <a:latin typeface="Times New Roman" panose="02020603050405020304" pitchFamily="18" charset="0"/>
              <a:ea typeface="华文新魏" panose="02010800040101010101" pitchFamily="2" charset="-122"/>
            </a:endParaRPr>
          </a:p>
        </p:txBody>
      </p:sp>
      <p:sp>
        <p:nvSpPr>
          <p:cNvPr id="44060" name="Text Box 68"/>
          <p:cNvSpPr txBox="1">
            <a:spLocks noChangeArrowheads="1"/>
          </p:cNvSpPr>
          <p:nvPr/>
        </p:nvSpPr>
        <p:spPr bwMode="auto">
          <a:xfrm>
            <a:off x="757238" y="63500"/>
            <a:ext cx="7315200" cy="412750"/>
          </a:xfrm>
          <a:prstGeom prst="rect">
            <a:avLst/>
          </a:prstGeom>
          <a:noFill/>
          <a:ln w="9525">
            <a:noFill/>
            <a:miter lim="800000"/>
          </a:ln>
        </p:spPr>
        <p:txBody>
          <a:bodyPr>
            <a:spAutoFit/>
          </a:bodyPr>
          <a:lstStyle/>
          <a:p>
            <a:pPr>
              <a:lnSpc>
                <a:spcPct val="87000"/>
              </a:lnSpc>
              <a:buClr>
                <a:srgbClr val="C00000"/>
              </a:buClr>
              <a:buFont typeface="Wingdings" panose="05000000000000000000" pitchFamily="2" charset="2"/>
              <a:buChar char="Ø"/>
              <a:defRPr/>
            </a:pPr>
            <a:r>
              <a:rPr lang="zh-CN" altLang="en-US" sz="2400" b="1" dirty="0">
                <a:solidFill>
                  <a:srgbClr val="A50021"/>
                </a:solidFill>
                <a:latin typeface="+mj-lt"/>
                <a:ea typeface="微软雅黑" panose="020B0503020204020204" pitchFamily="34" charset="-122"/>
              </a:rPr>
              <a:t> 微程序控制的工作原理</a:t>
            </a:r>
            <a:endParaRPr lang="zh-CN" altLang="en-US" sz="2400" b="1" dirty="0">
              <a:solidFill>
                <a:srgbClr val="A50021"/>
              </a:solidFill>
              <a:latin typeface="+mj-lt"/>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12089"/>
                                        </p:tgtEl>
                                        <p:attrNameLst>
                                          <p:attrName>style.visibility</p:attrName>
                                        </p:attrNameLst>
                                      </p:cBhvr>
                                      <p:to>
                                        <p:strVal val="visible"/>
                                      </p:to>
                                    </p:set>
                                    <p:animEffect transition="in" filter="slide(fromBottom)">
                                      <p:cBhvr>
                                        <p:cTn id="7" dur="500"/>
                                        <p:tgtEl>
                                          <p:spTgt spid="111208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1112096"/>
                                        </p:tgtEl>
                                        <p:attrNameLst>
                                          <p:attrName>style.visibility</p:attrName>
                                        </p:attrNameLst>
                                      </p:cBhvr>
                                      <p:to>
                                        <p:strVal val="visible"/>
                                      </p:to>
                                    </p:set>
                                    <p:animEffect transition="in" filter="slide(fromBottom)">
                                      <p:cBhvr>
                                        <p:cTn id="16" dur="500"/>
                                        <p:tgtEl>
                                          <p:spTgt spid="1112096"/>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12074"/>
                                        </p:tgtEl>
                                        <p:attrNameLst>
                                          <p:attrName>style.visibility</p:attrName>
                                        </p:attrNameLst>
                                      </p:cBhvr>
                                      <p:to>
                                        <p:strVal val="visible"/>
                                      </p:to>
                                    </p:set>
                                    <p:animEffect transition="in" filter="blinds(horizontal)">
                                      <p:cBhvr>
                                        <p:cTn id="25" dur="500"/>
                                        <p:tgtEl>
                                          <p:spTgt spid="1112074"/>
                                        </p:tgtEl>
                                      </p:cBhvr>
                                    </p:animEffect>
                                  </p:childTnLst>
                                  <p:subTnLst>
                                    <p:set>
                                      <p:cBhvr override="childStyle">
                                        <p:cTn dur="1" fill="hold" display="0" masterRel="nextClick" afterEffect="1"/>
                                        <p:tgtEl>
                                          <p:spTgt spid="111207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outVertic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12081"/>
                                        </p:tgtEl>
                                        <p:attrNameLst>
                                          <p:attrName>style.visibility</p:attrName>
                                        </p:attrNameLst>
                                      </p:cBhvr>
                                      <p:to>
                                        <p:strVal val="visible"/>
                                      </p:to>
                                    </p:set>
                                    <p:animEffect transition="in" filter="blinds(horizontal)">
                                      <p:cBhvr>
                                        <p:cTn id="45" dur="500"/>
                                        <p:tgtEl>
                                          <p:spTgt spid="1112081"/>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112097"/>
                                        </p:tgtEl>
                                        <p:attrNameLst>
                                          <p:attrName>style.visibility</p:attrName>
                                        </p:attrNameLst>
                                      </p:cBhvr>
                                      <p:to>
                                        <p:strVal val="visible"/>
                                      </p:to>
                                    </p:set>
                                    <p:animEffect transition="in" filter="slide(fromBottom)">
                                      <p:cBhvr>
                                        <p:cTn id="50" dur="500"/>
                                        <p:tgtEl>
                                          <p:spTgt spid="1112097"/>
                                        </p:tgtEl>
                                      </p:cBhvr>
                                    </p:animEffect>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1112104"/>
                                        </p:tgtEl>
                                        <p:attrNameLst>
                                          <p:attrName>style.visibility</p:attrName>
                                        </p:attrNameLst>
                                      </p:cBhvr>
                                      <p:to>
                                        <p:strVal val="visible"/>
                                      </p:to>
                                    </p:set>
                                    <p:animEffect transition="in" filter="slide(fromBottom)">
                                      <p:cBhvr>
                                        <p:cTn id="59" dur="500"/>
                                        <p:tgtEl>
                                          <p:spTgt spid="1112104"/>
                                        </p:tgtEl>
                                      </p:cBhvr>
                                    </p:animEffect>
                                  </p:child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linds(horizontal)">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12130"/>
                                        </p:tgtEl>
                                        <p:attrNameLst>
                                          <p:attrName>style.visibility</p:attrName>
                                        </p:attrNameLst>
                                      </p:cBhvr>
                                      <p:to>
                                        <p:strVal val="visible"/>
                                      </p:to>
                                    </p:set>
                                    <p:animEffect transition="in" filter="blinds(horizontal)">
                                      <p:cBhvr>
                                        <p:cTn id="68" dur="500"/>
                                        <p:tgtEl>
                                          <p:spTgt spid="1112130"/>
                                        </p:tgtEl>
                                      </p:cBhvr>
                                    </p:animEffect>
                                  </p:childTnLst>
                                  <p:subTnLst>
                                    <p:set>
                                      <p:cBhvr override="childStyle">
                                        <p:cTn dur="1" fill="hold" display="0" masterRel="nextClick" afterEffect="1"/>
                                        <p:tgtEl>
                                          <p:spTgt spid="1112130"/>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blinds(horizontal)">
                                      <p:cBhvr>
                                        <p:cTn id="73" dur="500"/>
                                        <p:tgtEl>
                                          <p:spTgt spid="6"/>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blinds(horizontal)">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37"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barn(outVertical)">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112088"/>
                                        </p:tgtEl>
                                        <p:attrNameLst>
                                          <p:attrName>style.visibility</p:attrName>
                                        </p:attrNameLst>
                                      </p:cBhvr>
                                      <p:to>
                                        <p:strVal val="visible"/>
                                      </p:to>
                                    </p:set>
                                    <p:animEffect transition="in" filter="blinds(horizontal)">
                                      <p:cBhvr>
                                        <p:cTn id="88" dur="500"/>
                                        <p:tgtEl>
                                          <p:spTgt spid="1112088"/>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nodeType="clickEffect">
                                  <p:stCondLst>
                                    <p:cond delay="0"/>
                                  </p:stCondLst>
                                  <p:childTnLst>
                                    <p:set>
                                      <p:cBhvr>
                                        <p:cTn id="92" dur="1" fill="hold">
                                          <p:stCondLst>
                                            <p:cond delay="0"/>
                                          </p:stCondLst>
                                        </p:cTn>
                                        <p:tgtEl>
                                          <p:spTgt spid="1112105"/>
                                        </p:tgtEl>
                                        <p:attrNameLst>
                                          <p:attrName>style.visibility</p:attrName>
                                        </p:attrNameLst>
                                      </p:cBhvr>
                                      <p:to>
                                        <p:strVal val="visible"/>
                                      </p:to>
                                    </p:set>
                                    <p:animEffect transition="in" filter="slide(fromBottom)">
                                      <p:cBhvr>
                                        <p:cTn id="93" dur="500"/>
                                        <p:tgtEl>
                                          <p:spTgt spid="1112105"/>
                                        </p:tgtEl>
                                      </p:cBhvr>
                                    </p:animEffect>
                                  </p:childTnLst>
                                </p:cTn>
                              </p:par>
                            </p:childTnLst>
                          </p:cTn>
                        </p:par>
                        <p:par>
                          <p:cTn id="94" fill="hold">
                            <p:stCondLst>
                              <p:cond delay="500"/>
                            </p:stCondLst>
                            <p:childTnLst>
                              <p:par>
                                <p:cTn id="95" presetID="3" presetClass="entr" presetSubtype="10"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blinds(horizontal)">
                                      <p:cBhvr>
                                        <p:cTn id="9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074" grpId="0" autoUpdateAnimBg="0"/>
      <p:bldP spid="1112081" grpId="0" autoUpdateAnimBg="0"/>
      <p:bldP spid="1112088" grpId="0" autoUpdateAnimBg="0"/>
      <p:bldP spid="111213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547688" y="357188"/>
            <a:ext cx="2667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华文新魏" panose="02010800040101010101" pitchFamily="2" charset="-122"/>
              </a:rPr>
              <a:t>(2) 执行阶段</a:t>
            </a:r>
            <a:endParaRPr kumimoji="1" lang="zh-CN" altLang="en-US" sz="2400" b="1">
              <a:latin typeface="Times New Roman" panose="02020603050405020304" pitchFamily="18" charset="0"/>
              <a:ea typeface="华文新魏" panose="02010800040101010101" pitchFamily="2" charset="-122"/>
            </a:endParaRPr>
          </a:p>
        </p:txBody>
      </p:sp>
      <p:grpSp>
        <p:nvGrpSpPr>
          <p:cNvPr id="2" name="Group 3"/>
          <p:cNvGrpSpPr/>
          <p:nvPr/>
        </p:nvGrpSpPr>
        <p:grpSpPr bwMode="auto">
          <a:xfrm>
            <a:off x="854075" y="1066800"/>
            <a:ext cx="2897188" cy="369888"/>
            <a:chOff x="806" y="1565"/>
            <a:chExt cx="1825" cy="233"/>
          </a:xfrm>
        </p:grpSpPr>
        <p:sp>
          <p:nvSpPr>
            <p:cNvPr id="45148" name="Text Box 4"/>
            <p:cNvSpPr txBox="1">
              <a:spLocks noChangeArrowheads="1"/>
            </p:cNvSpPr>
            <p:nvPr/>
          </p:nvSpPr>
          <p:spPr bwMode="auto">
            <a:xfrm>
              <a:off x="806" y="1565"/>
              <a:ext cx="1825" cy="233"/>
            </a:xfrm>
            <a:prstGeom prst="rect">
              <a:avLst/>
            </a:prstGeom>
            <a:noFill/>
            <a:ln w="9525">
              <a:noFill/>
              <a:miter lim="800000"/>
            </a:ln>
          </p:spPr>
          <p:txBody>
            <a:bodyPr wrap="none">
              <a:spAutoFit/>
            </a:bodyPr>
            <a:lstStyle/>
            <a:p>
              <a:pPr eaLnBrk="1" hangingPunct="1">
                <a:defRPr/>
              </a:pPr>
              <a:r>
                <a:rPr kumimoji="1" lang="en-US" altLang="zh-CN" b="1" dirty="0">
                  <a:latin typeface="+mn-lt"/>
                  <a:ea typeface="+mn-ea"/>
                </a:rPr>
                <a:t>CM ( CMAR )          CMBR</a:t>
              </a:r>
              <a:endParaRPr kumimoji="1" lang="en-US" altLang="zh-CN" b="1" dirty="0">
                <a:latin typeface="+mn-lt"/>
                <a:ea typeface="+mn-ea"/>
              </a:endParaRPr>
            </a:p>
          </p:txBody>
        </p:sp>
        <p:sp>
          <p:nvSpPr>
            <p:cNvPr id="45149" name="Line 5"/>
            <p:cNvSpPr>
              <a:spLocks noChangeShapeType="1"/>
            </p:cNvSpPr>
            <p:nvPr/>
          </p:nvSpPr>
          <p:spPr bwMode="auto">
            <a:xfrm>
              <a:off x="1789" y="1685"/>
              <a:ext cx="288"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1114118" name="Text Box 6"/>
          <p:cNvSpPr txBox="1">
            <a:spLocks noChangeArrowheads="1"/>
          </p:cNvSpPr>
          <p:nvPr/>
        </p:nvSpPr>
        <p:spPr bwMode="auto">
          <a:xfrm>
            <a:off x="854075" y="1476375"/>
            <a:ext cx="1935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新魏" panose="02010800040101010101" pitchFamily="2" charset="-122"/>
              </a:rPr>
              <a:t>由 </a:t>
            </a:r>
            <a:r>
              <a:rPr kumimoji="1" lang="en-US" altLang="zh-CN" b="1">
                <a:latin typeface="Times New Roman" panose="02020603050405020304" pitchFamily="18" charset="0"/>
                <a:ea typeface="华文新魏" panose="02010800040101010101" pitchFamily="2" charset="-122"/>
              </a:rPr>
              <a:t>CMBR </a:t>
            </a:r>
            <a:r>
              <a:rPr kumimoji="1" lang="zh-CN" altLang="en-US" b="1">
                <a:latin typeface="Times New Roman" panose="02020603050405020304" pitchFamily="18" charset="0"/>
                <a:ea typeface="华文新魏" panose="02010800040101010101" pitchFamily="2" charset="-122"/>
              </a:rPr>
              <a:t>发命令</a:t>
            </a:r>
            <a:endParaRPr kumimoji="1" lang="zh-CN" altLang="en-US" b="1">
              <a:latin typeface="Times New Roman" panose="02020603050405020304" pitchFamily="18" charset="0"/>
              <a:ea typeface="华文新魏" panose="02010800040101010101" pitchFamily="2" charset="-122"/>
            </a:endParaRPr>
          </a:p>
        </p:txBody>
      </p:sp>
      <p:grpSp>
        <p:nvGrpSpPr>
          <p:cNvPr id="3" name="Group 7"/>
          <p:cNvGrpSpPr/>
          <p:nvPr/>
        </p:nvGrpSpPr>
        <p:grpSpPr bwMode="auto">
          <a:xfrm>
            <a:off x="854075" y="2133600"/>
            <a:ext cx="2922588" cy="369888"/>
            <a:chOff x="912" y="1646"/>
            <a:chExt cx="1841" cy="233"/>
          </a:xfrm>
        </p:grpSpPr>
        <p:sp>
          <p:nvSpPr>
            <p:cNvPr id="45146" name="Text Box 8"/>
            <p:cNvSpPr txBox="1">
              <a:spLocks noChangeArrowheads="1"/>
            </p:cNvSpPr>
            <p:nvPr/>
          </p:nvSpPr>
          <p:spPr bwMode="auto">
            <a:xfrm>
              <a:off x="912" y="1646"/>
              <a:ext cx="1841" cy="233"/>
            </a:xfrm>
            <a:prstGeom prst="rect">
              <a:avLst/>
            </a:prstGeom>
            <a:noFill/>
            <a:ln w="9525">
              <a:noFill/>
              <a:miter lim="800000"/>
            </a:ln>
          </p:spPr>
          <p:txBody>
            <a:bodyPr wrap="none">
              <a:spAutoFit/>
            </a:bodyPr>
            <a:lstStyle/>
            <a:p>
              <a:pPr eaLnBrk="1" hangingPunct="1">
                <a:defRPr/>
              </a:pPr>
              <a:r>
                <a:rPr kumimoji="1" lang="en-US" altLang="zh-CN" b="1" dirty="0">
                  <a:solidFill>
                    <a:srgbClr val="0000FF"/>
                  </a:solidFill>
                  <a:latin typeface="+mn-lt"/>
                  <a:ea typeface="+mn-ea"/>
                </a:rPr>
                <a:t>Ad (CMBR )             CMAR</a:t>
              </a:r>
              <a:endParaRPr kumimoji="1" lang="en-US" altLang="zh-CN" b="1" dirty="0">
                <a:solidFill>
                  <a:srgbClr val="0000FF"/>
                </a:solidFill>
                <a:latin typeface="+mn-lt"/>
                <a:ea typeface="+mn-ea"/>
              </a:endParaRPr>
            </a:p>
          </p:txBody>
        </p:sp>
        <p:sp>
          <p:nvSpPr>
            <p:cNvPr id="45147" name="Line 9"/>
            <p:cNvSpPr>
              <a:spLocks noChangeShapeType="1"/>
            </p:cNvSpPr>
            <p:nvPr/>
          </p:nvSpPr>
          <p:spPr bwMode="auto">
            <a:xfrm>
              <a:off x="1859" y="1760"/>
              <a:ext cx="288" cy="0"/>
            </a:xfrm>
            <a:prstGeom prst="line">
              <a:avLst/>
            </a:prstGeom>
            <a:noFill/>
            <a:ln w="28575">
              <a:solidFill>
                <a:srgbClr val="FF3300"/>
              </a:solidFill>
              <a:round/>
              <a:tailEnd type="stealth" w="med" len="med"/>
            </a:ln>
          </p:spPr>
          <p:txBody>
            <a:bodyPr wrap="none"/>
            <a:lstStyle/>
            <a:p>
              <a:pPr eaLnBrk="1" hangingPunct="1">
                <a:defRPr/>
              </a:pPr>
              <a:endParaRPr lang="zh-CN" altLang="en-US" b="1">
                <a:latin typeface="+mn-lt"/>
                <a:ea typeface="+mn-ea"/>
              </a:endParaRPr>
            </a:p>
          </p:txBody>
        </p:sp>
      </p:grpSp>
      <p:grpSp>
        <p:nvGrpSpPr>
          <p:cNvPr id="4" name="Group 10"/>
          <p:cNvGrpSpPr/>
          <p:nvPr/>
        </p:nvGrpSpPr>
        <p:grpSpPr bwMode="auto">
          <a:xfrm>
            <a:off x="854075" y="2514600"/>
            <a:ext cx="2897188" cy="369888"/>
            <a:chOff x="778" y="2451"/>
            <a:chExt cx="1825" cy="233"/>
          </a:xfrm>
        </p:grpSpPr>
        <p:sp>
          <p:nvSpPr>
            <p:cNvPr id="45144" name="Text Box 11"/>
            <p:cNvSpPr txBox="1">
              <a:spLocks noChangeArrowheads="1"/>
            </p:cNvSpPr>
            <p:nvPr/>
          </p:nvSpPr>
          <p:spPr bwMode="auto">
            <a:xfrm>
              <a:off x="778" y="2451"/>
              <a:ext cx="1825" cy="233"/>
            </a:xfrm>
            <a:prstGeom prst="rect">
              <a:avLst/>
            </a:prstGeom>
            <a:noFill/>
            <a:ln w="9525">
              <a:noFill/>
              <a:miter lim="800000"/>
            </a:ln>
          </p:spPr>
          <p:txBody>
            <a:bodyPr wrap="none">
              <a:spAutoFit/>
            </a:bodyPr>
            <a:lstStyle/>
            <a:p>
              <a:pPr eaLnBrk="1" hangingPunct="1">
                <a:defRPr/>
              </a:pPr>
              <a:r>
                <a:rPr kumimoji="1" lang="en-US" altLang="zh-CN" b="1" dirty="0">
                  <a:latin typeface="+mn-lt"/>
                  <a:ea typeface="+mn-ea"/>
                </a:rPr>
                <a:t>CM (CMAR )           CMBR</a:t>
              </a:r>
              <a:endParaRPr kumimoji="1" lang="en-US" altLang="zh-CN" b="1" dirty="0">
                <a:latin typeface="+mn-lt"/>
                <a:ea typeface="+mn-ea"/>
              </a:endParaRPr>
            </a:p>
          </p:txBody>
        </p:sp>
        <p:sp>
          <p:nvSpPr>
            <p:cNvPr id="45145" name="Line 12"/>
            <p:cNvSpPr>
              <a:spLocks noChangeShapeType="1"/>
            </p:cNvSpPr>
            <p:nvPr/>
          </p:nvSpPr>
          <p:spPr bwMode="auto">
            <a:xfrm>
              <a:off x="1733" y="2568"/>
              <a:ext cx="288"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1114125" name="Text Box 13"/>
          <p:cNvSpPr txBox="1">
            <a:spLocks noChangeArrowheads="1"/>
          </p:cNvSpPr>
          <p:nvPr/>
        </p:nvSpPr>
        <p:spPr bwMode="auto">
          <a:xfrm>
            <a:off x="854075" y="2890838"/>
            <a:ext cx="295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新魏" panose="02010800040101010101" pitchFamily="2" charset="-122"/>
              </a:rPr>
              <a:t>由 </a:t>
            </a:r>
            <a:r>
              <a:rPr kumimoji="1" lang="en-US" altLang="zh-CN" b="1">
                <a:latin typeface="Times New Roman" panose="02020603050405020304" pitchFamily="18" charset="0"/>
                <a:ea typeface="华文新魏" panose="02010800040101010101" pitchFamily="2" charset="-122"/>
              </a:rPr>
              <a:t>CMBR </a:t>
            </a:r>
            <a:r>
              <a:rPr kumimoji="1" lang="zh-CN" altLang="en-US" b="1">
                <a:latin typeface="Times New Roman" panose="02020603050405020304" pitchFamily="18" charset="0"/>
                <a:ea typeface="华文新魏" panose="02010800040101010101" pitchFamily="2" charset="-122"/>
              </a:rPr>
              <a:t>发命令</a:t>
            </a:r>
            <a:endParaRPr kumimoji="1" lang="zh-CN" altLang="en-US" b="1">
              <a:latin typeface="Times New Roman" panose="02020603050405020304" pitchFamily="18" charset="0"/>
              <a:ea typeface="华文新魏" panose="02010800040101010101" pitchFamily="2" charset="-122"/>
            </a:endParaRPr>
          </a:p>
        </p:txBody>
      </p:sp>
      <p:grpSp>
        <p:nvGrpSpPr>
          <p:cNvPr id="5" name="Group 14"/>
          <p:cNvGrpSpPr/>
          <p:nvPr/>
        </p:nvGrpSpPr>
        <p:grpSpPr bwMode="auto">
          <a:xfrm>
            <a:off x="854075" y="3540125"/>
            <a:ext cx="2865438" cy="369888"/>
            <a:chOff x="912" y="2693"/>
            <a:chExt cx="1805" cy="233"/>
          </a:xfrm>
        </p:grpSpPr>
        <p:sp>
          <p:nvSpPr>
            <p:cNvPr id="45142" name="Text Box 15"/>
            <p:cNvSpPr txBox="1">
              <a:spLocks noChangeArrowheads="1"/>
            </p:cNvSpPr>
            <p:nvPr/>
          </p:nvSpPr>
          <p:spPr bwMode="auto">
            <a:xfrm>
              <a:off x="912" y="2693"/>
              <a:ext cx="1805" cy="233"/>
            </a:xfrm>
            <a:prstGeom prst="rect">
              <a:avLst/>
            </a:prstGeom>
            <a:noFill/>
            <a:ln w="9525">
              <a:noFill/>
              <a:miter lim="800000"/>
            </a:ln>
          </p:spPr>
          <p:txBody>
            <a:bodyPr wrap="none">
              <a:spAutoFit/>
            </a:bodyPr>
            <a:lstStyle/>
            <a:p>
              <a:pPr eaLnBrk="1" hangingPunct="1">
                <a:defRPr/>
              </a:pPr>
              <a:r>
                <a:rPr kumimoji="1" lang="en-US" altLang="zh-CN" b="1" dirty="0">
                  <a:solidFill>
                    <a:srgbClr val="0000FF"/>
                  </a:solidFill>
                  <a:latin typeface="+mn-lt"/>
                  <a:ea typeface="+mn-ea"/>
                </a:rPr>
                <a:t>Ad (CMBR )            CMAR</a:t>
              </a:r>
              <a:endParaRPr kumimoji="1" lang="en-US" altLang="zh-CN" b="1" dirty="0">
                <a:solidFill>
                  <a:srgbClr val="0000FF"/>
                </a:solidFill>
                <a:latin typeface="+mn-lt"/>
                <a:ea typeface="+mn-ea"/>
              </a:endParaRPr>
            </a:p>
          </p:txBody>
        </p:sp>
        <p:sp>
          <p:nvSpPr>
            <p:cNvPr id="45143" name="Line 16"/>
            <p:cNvSpPr>
              <a:spLocks noChangeShapeType="1"/>
            </p:cNvSpPr>
            <p:nvPr/>
          </p:nvSpPr>
          <p:spPr bwMode="auto">
            <a:xfrm>
              <a:off x="1841" y="2803"/>
              <a:ext cx="288" cy="0"/>
            </a:xfrm>
            <a:prstGeom prst="line">
              <a:avLst/>
            </a:prstGeom>
            <a:noFill/>
            <a:ln w="28575">
              <a:solidFill>
                <a:srgbClr val="FF3300"/>
              </a:solidFill>
              <a:round/>
              <a:tailEnd type="stealth" w="med" len="med"/>
            </a:ln>
          </p:spPr>
          <p:txBody>
            <a:bodyPr wrap="none"/>
            <a:lstStyle/>
            <a:p>
              <a:pPr eaLnBrk="1" hangingPunct="1">
                <a:defRPr/>
              </a:pPr>
              <a:endParaRPr lang="zh-CN" altLang="en-US" b="1">
                <a:latin typeface="+mn-lt"/>
                <a:ea typeface="+mn-ea"/>
              </a:endParaRPr>
            </a:p>
          </p:txBody>
        </p:sp>
      </p:grpSp>
      <p:grpSp>
        <p:nvGrpSpPr>
          <p:cNvPr id="6" name="Group 17"/>
          <p:cNvGrpSpPr/>
          <p:nvPr/>
        </p:nvGrpSpPr>
        <p:grpSpPr bwMode="auto">
          <a:xfrm>
            <a:off x="854075" y="3905250"/>
            <a:ext cx="2897188" cy="369888"/>
            <a:chOff x="778" y="3385"/>
            <a:chExt cx="1825" cy="233"/>
          </a:xfrm>
        </p:grpSpPr>
        <p:sp>
          <p:nvSpPr>
            <p:cNvPr id="45140" name="Text Box 18"/>
            <p:cNvSpPr txBox="1">
              <a:spLocks noChangeArrowheads="1"/>
            </p:cNvSpPr>
            <p:nvPr/>
          </p:nvSpPr>
          <p:spPr bwMode="auto">
            <a:xfrm>
              <a:off x="778" y="3385"/>
              <a:ext cx="1825" cy="233"/>
            </a:xfrm>
            <a:prstGeom prst="rect">
              <a:avLst/>
            </a:prstGeom>
            <a:noFill/>
            <a:ln w="9525">
              <a:noFill/>
              <a:miter lim="800000"/>
            </a:ln>
          </p:spPr>
          <p:txBody>
            <a:bodyPr wrap="none">
              <a:spAutoFit/>
            </a:bodyPr>
            <a:lstStyle/>
            <a:p>
              <a:pPr eaLnBrk="1" hangingPunct="1">
                <a:defRPr/>
              </a:pPr>
              <a:r>
                <a:rPr kumimoji="1" lang="en-US" altLang="zh-CN" b="1" dirty="0">
                  <a:latin typeface="+mn-lt"/>
                  <a:ea typeface="+mn-ea"/>
                </a:rPr>
                <a:t>CM (CMAR )          CMBR</a:t>
              </a:r>
              <a:endParaRPr kumimoji="1" lang="en-US" altLang="zh-CN" b="1" dirty="0">
                <a:latin typeface="+mn-lt"/>
                <a:ea typeface="+mn-ea"/>
              </a:endParaRPr>
            </a:p>
          </p:txBody>
        </p:sp>
        <p:sp>
          <p:nvSpPr>
            <p:cNvPr id="45141" name="Line 19"/>
            <p:cNvSpPr>
              <a:spLocks noChangeShapeType="1"/>
            </p:cNvSpPr>
            <p:nvPr/>
          </p:nvSpPr>
          <p:spPr bwMode="auto">
            <a:xfrm>
              <a:off x="1725" y="3499"/>
              <a:ext cx="288"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1114132" name="Text Box 20"/>
          <p:cNvSpPr txBox="1">
            <a:spLocks noChangeArrowheads="1"/>
          </p:cNvSpPr>
          <p:nvPr/>
        </p:nvSpPr>
        <p:spPr bwMode="auto">
          <a:xfrm>
            <a:off x="854075" y="431323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新魏" panose="02010800040101010101" pitchFamily="2" charset="-122"/>
              </a:rPr>
              <a:t>由 </a:t>
            </a:r>
            <a:r>
              <a:rPr kumimoji="1" lang="en-US" altLang="zh-CN" b="1">
                <a:latin typeface="Times New Roman" panose="02020603050405020304" pitchFamily="18" charset="0"/>
                <a:ea typeface="华文新魏" panose="02010800040101010101" pitchFamily="2" charset="-122"/>
              </a:rPr>
              <a:t>CMBR </a:t>
            </a:r>
            <a:r>
              <a:rPr kumimoji="1" lang="zh-CN" altLang="en-US" b="1">
                <a:latin typeface="Times New Roman" panose="02020603050405020304" pitchFamily="18" charset="0"/>
                <a:ea typeface="华文新魏" panose="02010800040101010101" pitchFamily="2" charset="-122"/>
              </a:rPr>
              <a:t>发命令</a:t>
            </a:r>
            <a:endParaRPr kumimoji="1" lang="zh-CN" altLang="en-US" b="1">
              <a:latin typeface="Times New Roman" panose="02020603050405020304" pitchFamily="18" charset="0"/>
              <a:ea typeface="华文新魏" panose="02010800040101010101" pitchFamily="2" charset="-122"/>
            </a:endParaRPr>
          </a:p>
        </p:txBody>
      </p:sp>
      <p:grpSp>
        <p:nvGrpSpPr>
          <p:cNvPr id="7" name="Group 21"/>
          <p:cNvGrpSpPr/>
          <p:nvPr/>
        </p:nvGrpSpPr>
        <p:grpSpPr bwMode="auto">
          <a:xfrm>
            <a:off x="850900" y="685800"/>
            <a:ext cx="5221288" cy="430213"/>
            <a:chOff x="336" y="627"/>
            <a:chExt cx="3289" cy="271"/>
          </a:xfrm>
        </p:grpSpPr>
        <p:sp>
          <p:nvSpPr>
            <p:cNvPr id="90194" name="Text Box 22"/>
            <p:cNvSpPr txBox="1">
              <a:spLocks noChangeArrowheads="1"/>
            </p:cNvSpPr>
            <p:nvPr/>
          </p:nvSpPr>
          <p:spPr bwMode="auto">
            <a:xfrm>
              <a:off x="336" y="627"/>
              <a:ext cx="328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solidFill>
                    <a:srgbClr val="0000FF"/>
                  </a:solidFill>
                  <a:latin typeface="Times New Roman" panose="02020603050405020304" pitchFamily="18" charset="0"/>
                  <a:ea typeface="华文新魏" panose="02010800040101010101" pitchFamily="2" charset="-122"/>
                </a:rPr>
                <a:t>OP ( IR)           </a:t>
              </a:r>
              <a:r>
                <a:rPr kumimoji="1" lang="zh-CN" altLang="en-US" sz="2200" b="1">
                  <a:solidFill>
                    <a:srgbClr val="0000FF"/>
                  </a:solidFill>
                  <a:latin typeface="Times New Roman" panose="02020603050405020304" pitchFamily="18" charset="0"/>
                  <a:ea typeface="华文新魏" panose="02010800040101010101" pitchFamily="2" charset="-122"/>
                </a:rPr>
                <a:t>微地址形成部件</a:t>
              </a:r>
              <a:r>
                <a:rPr kumimoji="1" lang="zh-CN" altLang="en-US" b="1">
                  <a:solidFill>
                    <a:srgbClr val="0000FF"/>
                  </a:solidFill>
                  <a:latin typeface="Times New Roman" panose="02020603050405020304" pitchFamily="18" charset="0"/>
                  <a:ea typeface="华文新魏" panose="02010800040101010101" pitchFamily="2" charset="-122"/>
                </a:rPr>
                <a:t>           </a:t>
              </a:r>
              <a:r>
                <a:rPr kumimoji="1" lang="en-US" altLang="zh-CN" b="1">
                  <a:solidFill>
                    <a:srgbClr val="0000FF"/>
                  </a:solidFill>
                  <a:latin typeface="Times New Roman" panose="02020603050405020304" pitchFamily="18" charset="0"/>
                  <a:ea typeface="华文新魏" panose="02010800040101010101" pitchFamily="2" charset="-122"/>
                </a:rPr>
                <a:t>CMAR</a:t>
              </a:r>
              <a:endParaRPr kumimoji="1" lang="en-US" altLang="zh-CN" b="1">
                <a:solidFill>
                  <a:srgbClr val="0000FF"/>
                </a:solidFill>
                <a:latin typeface="Times New Roman" panose="02020603050405020304" pitchFamily="18" charset="0"/>
                <a:ea typeface="华文新魏" panose="02010800040101010101" pitchFamily="2" charset="-122"/>
              </a:endParaRPr>
            </a:p>
          </p:txBody>
        </p:sp>
        <p:sp>
          <p:nvSpPr>
            <p:cNvPr id="45138" name="Line 23"/>
            <p:cNvSpPr>
              <a:spLocks noChangeShapeType="1"/>
            </p:cNvSpPr>
            <p:nvPr/>
          </p:nvSpPr>
          <p:spPr bwMode="auto">
            <a:xfrm>
              <a:off x="970" y="780"/>
              <a:ext cx="288" cy="0"/>
            </a:xfrm>
            <a:prstGeom prst="line">
              <a:avLst/>
            </a:prstGeom>
            <a:noFill/>
            <a:ln w="28575">
              <a:solidFill>
                <a:srgbClr val="FF3300"/>
              </a:solidFill>
              <a:round/>
              <a:tailEnd type="stealth" w="med" len="med"/>
            </a:ln>
          </p:spPr>
          <p:txBody>
            <a:bodyPr wrap="none"/>
            <a:lstStyle/>
            <a:p>
              <a:pPr eaLnBrk="1" hangingPunct="1">
                <a:defRPr/>
              </a:pPr>
              <a:endParaRPr lang="zh-CN" altLang="en-US" b="1">
                <a:latin typeface="+mn-lt"/>
                <a:ea typeface="+mn-ea"/>
              </a:endParaRPr>
            </a:p>
          </p:txBody>
        </p:sp>
        <p:sp>
          <p:nvSpPr>
            <p:cNvPr id="45139" name="Line 24"/>
            <p:cNvSpPr>
              <a:spLocks noChangeShapeType="1"/>
            </p:cNvSpPr>
            <p:nvPr/>
          </p:nvSpPr>
          <p:spPr bwMode="auto">
            <a:xfrm>
              <a:off x="2590" y="786"/>
              <a:ext cx="288" cy="0"/>
            </a:xfrm>
            <a:prstGeom prst="line">
              <a:avLst/>
            </a:prstGeom>
            <a:noFill/>
            <a:ln w="28575">
              <a:solidFill>
                <a:srgbClr val="FF3300"/>
              </a:solidFill>
              <a:round/>
              <a:tailEnd type="stealth" w="med" len="med"/>
            </a:ln>
          </p:spPr>
          <p:txBody>
            <a:bodyPr wrap="none"/>
            <a:lstStyle/>
            <a:p>
              <a:pPr eaLnBrk="1" hangingPunct="1">
                <a:defRPr/>
              </a:pPr>
              <a:r>
                <a:rPr lang="en-US" altLang="zh-CN" b="1" dirty="0">
                  <a:latin typeface="+mn-lt"/>
                  <a:ea typeface="+mn-ea"/>
                </a:rPr>
                <a:t> </a:t>
              </a:r>
              <a:endParaRPr lang="zh-CN" altLang="en-US" b="1" dirty="0">
                <a:latin typeface="+mn-lt"/>
                <a:ea typeface="+mn-ea"/>
              </a:endParaRPr>
            </a:p>
          </p:txBody>
        </p:sp>
      </p:grpSp>
      <p:grpSp>
        <p:nvGrpSpPr>
          <p:cNvPr id="8" name="Group 25"/>
          <p:cNvGrpSpPr/>
          <p:nvPr/>
        </p:nvGrpSpPr>
        <p:grpSpPr bwMode="auto">
          <a:xfrm>
            <a:off x="6267450" y="669925"/>
            <a:ext cx="2044700" cy="369888"/>
            <a:chOff x="1248" y="989"/>
            <a:chExt cx="1288" cy="233"/>
          </a:xfrm>
        </p:grpSpPr>
        <p:sp>
          <p:nvSpPr>
            <p:cNvPr id="45135" name="Line 26"/>
            <p:cNvSpPr>
              <a:spLocks noChangeShapeType="1"/>
            </p:cNvSpPr>
            <p:nvPr/>
          </p:nvSpPr>
          <p:spPr bwMode="auto">
            <a:xfrm>
              <a:off x="1584" y="1128"/>
              <a:ext cx="288"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45136" name="Text Box 27"/>
            <p:cNvSpPr txBox="1">
              <a:spLocks noChangeArrowheads="1"/>
            </p:cNvSpPr>
            <p:nvPr/>
          </p:nvSpPr>
          <p:spPr bwMode="auto">
            <a:xfrm>
              <a:off x="1248" y="989"/>
              <a:ext cx="1288" cy="233"/>
            </a:xfrm>
            <a:prstGeom prst="rect">
              <a:avLst/>
            </a:prstGeom>
            <a:noFill/>
            <a:ln w="9525">
              <a:noFill/>
              <a:miter lim="800000"/>
            </a:ln>
          </p:spPr>
          <p:txBody>
            <a:bodyPr wrap="none">
              <a:spAutoFit/>
            </a:bodyPr>
            <a:lstStyle/>
            <a:p>
              <a:pPr eaLnBrk="1" hangingPunct="1">
                <a:defRPr/>
              </a:pPr>
              <a:r>
                <a:rPr kumimoji="1" lang="zh-CN" altLang="en-US" b="1" dirty="0">
                  <a:latin typeface="+mn-lt"/>
                  <a:ea typeface="+mn-ea"/>
                </a:rPr>
                <a:t>( </a:t>
              </a:r>
              <a:r>
                <a:rPr kumimoji="1" lang="en-US" altLang="zh-CN" b="1" dirty="0">
                  <a:solidFill>
                    <a:srgbClr val="FF3300"/>
                  </a:solidFill>
                  <a:latin typeface="+mn-lt"/>
                  <a:ea typeface="+mn-ea"/>
                </a:rPr>
                <a:t>Q</a:t>
              </a:r>
              <a:r>
                <a:rPr kumimoji="1" lang="en-US" altLang="zh-CN" b="1" dirty="0">
                  <a:solidFill>
                    <a:srgbClr val="F7F727"/>
                  </a:solidFill>
                  <a:latin typeface="+mn-lt"/>
                  <a:ea typeface="+mn-ea"/>
                </a:rPr>
                <a:t> </a:t>
              </a:r>
              <a:r>
                <a:rPr kumimoji="1" lang="en-US" altLang="zh-CN" b="1" dirty="0">
                  <a:solidFill>
                    <a:schemeClr val="folHlink"/>
                  </a:solidFill>
                  <a:latin typeface="+mn-lt"/>
                  <a:ea typeface="+mn-ea"/>
                </a:rPr>
                <a:t> </a:t>
              </a:r>
              <a:r>
                <a:rPr kumimoji="1" lang="en-US" altLang="zh-CN" b="1" dirty="0">
                  <a:latin typeface="+mn-lt"/>
                  <a:ea typeface="+mn-ea"/>
                </a:rPr>
                <a:t>          CMAR )</a:t>
              </a:r>
              <a:endParaRPr kumimoji="1" lang="en-US" altLang="zh-CN" b="1" dirty="0">
                <a:latin typeface="+mn-lt"/>
                <a:ea typeface="+mn-ea"/>
              </a:endParaRPr>
            </a:p>
          </p:txBody>
        </p:sp>
      </p:grpSp>
      <p:grpSp>
        <p:nvGrpSpPr>
          <p:cNvPr id="9" name="Group 28"/>
          <p:cNvGrpSpPr/>
          <p:nvPr/>
        </p:nvGrpSpPr>
        <p:grpSpPr bwMode="auto">
          <a:xfrm>
            <a:off x="900113" y="6484938"/>
            <a:ext cx="2865437" cy="369887"/>
            <a:chOff x="912" y="3939"/>
            <a:chExt cx="1805" cy="233"/>
          </a:xfrm>
        </p:grpSpPr>
        <p:sp>
          <p:nvSpPr>
            <p:cNvPr id="45133" name="Text Box 29"/>
            <p:cNvSpPr txBox="1">
              <a:spLocks noChangeArrowheads="1"/>
            </p:cNvSpPr>
            <p:nvPr/>
          </p:nvSpPr>
          <p:spPr bwMode="auto">
            <a:xfrm>
              <a:off x="912" y="3939"/>
              <a:ext cx="1805" cy="233"/>
            </a:xfrm>
            <a:prstGeom prst="rect">
              <a:avLst/>
            </a:prstGeom>
            <a:noFill/>
            <a:ln w="9525">
              <a:noFill/>
              <a:miter lim="800000"/>
            </a:ln>
          </p:spPr>
          <p:txBody>
            <a:bodyPr wrap="none">
              <a:spAutoFit/>
            </a:bodyPr>
            <a:lstStyle/>
            <a:p>
              <a:pPr eaLnBrk="1" hangingPunct="1">
                <a:defRPr/>
              </a:pPr>
              <a:r>
                <a:rPr kumimoji="1" lang="en-US" altLang="zh-CN" b="1" dirty="0">
                  <a:solidFill>
                    <a:srgbClr val="0000FF"/>
                  </a:solidFill>
                  <a:latin typeface="+mn-lt"/>
                  <a:ea typeface="+mn-ea"/>
                </a:rPr>
                <a:t>Ad (CMBR )            CMAR</a:t>
              </a:r>
              <a:endParaRPr kumimoji="1" lang="en-US" altLang="zh-CN" b="1" dirty="0">
                <a:solidFill>
                  <a:srgbClr val="0000FF"/>
                </a:solidFill>
                <a:latin typeface="+mn-lt"/>
                <a:ea typeface="+mn-ea"/>
              </a:endParaRPr>
            </a:p>
          </p:txBody>
        </p:sp>
        <p:sp>
          <p:nvSpPr>
            <p:cNvPr id="45134" name="Line 30"/>
            <p:cNvSpPr>
              <a:spLocks noChangeShapeType="1"/>
            </p:cNvSpPr>
            <p:nvPr/>
          </p:nvSpPr>
          <p:spPr bwMode="auto">
            <a:xfrm>
              <a:off x="1821" y="4062"/>
              <a:ext cx="288" cy="0"/>
            </a:xfrm>
            <a:prstGeom prst="line">
              <a:avLst/>
            </a:prstGeom>
            <a:noFill/>
            <a:ln w="28575">
              <a:solidFill>
                <a:srgbClr val="FF3300"/>
              </a:solidFill>
              <a:round/>
              <a:tailEnd type="stealth" w="med" len="med"/>
            </a:ln>
          </p:spPr>
          <p:txBody>
            <a:bodyPr wrap="none"/>
            <a:lstStyle/>
            <a:p>
              <a:pPr eaLnBrk="1" hangingPunct="1">
                <a:defRPr/>
              </a:pPr>
              <a:endParaRPr lang="zh-CN" altLang="en-US" b="1">
                <a:latin typeface="+mn-lt"/>
                <a:ea typeface="+mn-ea"/>
              </a:endParaRPr>
            </a:p>
          </p:txBody>
        </p:sp>
      </p:grpSp>
      <p:sp>
        <p:nvSpPr>
          <p:cNvPr id="1114143" name="Line 31"/>
          <p:cNvSpPr>
            <a:spLocks noChangeShapeType="1"/>
          </p:cNvSpPr>
          <p:nvPr/>
        </p:nvSpPr>
        <p:spPr bwMode="auto">
          <a:xfrm flipV="1">
            <a:off x="6018213" y="1458913"/>
            <a:ext cx="0" cy="22860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nvGrpSpPr>
          <p:cNvPr id="10" name="Group 32"/>
          <p:cNvGrpSpPr/>
          <p:nvPr/>
        </p:nvGrpSpPr>
        <p:grpSpPr bwMode="auto">
          <a:xfrm>
            <a:off x="4541838" y="1139825"/>
            <a:ext cx="2065337" cy="400050"/>
            <a:chOff x="3024" y="923"/>
            <a:chExt cx="1301" cy="252"/>
          </a:xfrm>
        </p:grpSpPr>
        <p:sp>
          <p:nvSpPr>
            <p:cNvPr id="45131" name="Text Box 33"/>
            <p:cNvSpPr txBox="1">
              <a:spLocks noChangeArrowheads="1"/>
            </p:cNvSpPr>
            <p:nvPr/>
          </p:nvSpPr>
          <p:spPr bwMode="auto">
            <a:xfrm>
              <a:off x="3024" y="923"/>
              <a:ext cx="1301" cy="252"/>
            </a:xfrm>
            <a:prstGeom prst="rect">
              <a:avLst/>
            </a:prstGeom>
            <a:noFill/>
            <a:ln w="9525">
              <a:noFill/>
              <a:miter lim="800000"/>
            </a:ln>
          </p:spPr>
          <p:txBody>
            <a:bodyPr wrap="none">
              <a:spAutoFit/>
            </a:bodyPr>
            <a:lstStyle/>
            <a:p>
              <a:pPr eaLnBrk="1" hangingPunct="1">
                <a:defRPr/>
              </a:pPr>
              <a:r>
                <a:rPr kumimoji="1" lang="en-US" altLang="zh-CN" sz="2000" b="1" dirty="0">
                  <a:latin typeface="+mn-lt"/>
                  <a:ea typeface="+mn-ea"/>
                </a:rPr>
                <a:t>Ad ( IR )       (Rs)</a:t>
              </a:r>
              <a:endParaRPr kumimoji="1" lang="en-US" altLang="zh-CN" sz="2000" b="1" dirty="0">
                <a:latin typeface="+mn-lt"/>
                <a:ea typeface="+mn-ea"/>
              </a:endParaRPr>
            </a:p>
          </p:txBody>
        </p:sp>
        <p:sp>
          <p:nvSpPr>
            <p:cNvPr id="45132" name="Line 34"/>
            <p:cNvSpPr>
              <a:spLocks noChangeShapeType="1"/>
            </p:cNvSpPr>
            <p:nvPr/>
          </p:nvSpPr>
          <p:spPr bwMode="auto">
            <a:xfrm>
              <a:off x="3744" y="1056"/>
              <a:ext cx="192"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grpSp>
        <p:nvGrpSpPr>
          <p:cNvPr id="11" name="Group 35"/>
          <p:cNvGrpSpPr/>
          <p:nvPr/>
        </p:nvGrpSpPr>
        <p:grpSpPr bwMode="auto">
          <a:xfrm>
            <a:off x="7697788" y="1125538"/>
            <a:ext cx="1401762" cy="400050"/>
            <a:chOff x="4800" y="914"/>
            <a:chExt cx="883" cy="252"/>
          </a:xfrm>
        </p:grpSpPr>
        <p:sp>
          <p:nvSpPr>
            <p:cNvPr id="90186" name="Text Box 36"/>
            <p:cNvSpPr txBox="1">
              <a:spLocks noChangeArrowheads="1"/>
            </p:cNvSpPr>
            <p:nvPr/>
          </p:nvSpPr>
          <p:spPr bwMode="auto">
            <a:xfrm>
              <a:off x="4800" y="914"/>
              <a:ext cx="8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1      </a:t>
              </a:r>
              <a:r>
                <a:rPr kumimoji="1" lang="en-US" altLang="zh-CN" sz="2000" b="1">
                  <a:latin typeface="Times New Roman" panose="02020603050405020304" pitchFamily="18" charset="0"/>
                  <a:ea typeface="华文新魏" panose="02010800040101010101" pitchFamily="2" charset="-122"/>
                </a:rPr>
                <a:t>MToR</a:t>
              </a:r>
              <a:endParaRPr kumimoji="1" lang="en-US" altLang="zh-CN" sz="2000" b="1">
                <a:latin typeface="Times New Roman" panose="02020603050405020304" pitchFamily="18" charset="0"/>
                <a:ea typeface="华文新魏" panose="02010800040101010101" pitchFamily="2" charset="-122"/>
              </a:endParaRPr>
            </a:p>
          </p:txBody>
        </p:sp>
        <p:sp>
          <p:nvSpPr>
            <p:cNvPr id="45130" name="Line 37"/>
            <p:cNvSpPr>
              <a:spLocks noChangeShapeType="1"/>
            </p:cNvSpPr>
            <p:nvPr/>
          </p:nvSpPr>
          <p:spPr bwMode="auto">
            <a:xfrm>
              <a:off x="4951" y="1047"/>
              <a:ext cx="192"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1114150" name="Line 38"/>
          <p:cNvSpPr>
            <a:spLocks noChangeShapeType="1"/>
          </p:cNvSpPr>
          <p:nvPr/>
        </p:nvSpPr>
        <p:spPr bwMode="auto">
          <a:xfrm flipV="1">
            <a:off x="8115300" y="1458913"/>
            <a:ext cx="0" cy="22860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1114151" name="Line 39"/>
          <p:cNvSpPr>
            <a:spLocks noChangeShapeType="1"/>
          </p:cNvSpPr>
          <p:nvPr/>
        </p:nvSpPr>
        <p:spPr bwMode="auto">
          <a:xfrm flipV="1">
            <a:off x="5635625" y="2651125"/>
            <a:ext cx="0" cy="22860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nvGrpSpPr>
          <p:cNvPr id="12" name="Group 40"/>
          <p:cNvGrpSpPr/>
          <p:nvPr/>
        </p:nvGrpSpPr>
        <p:grpSpPr bwMode="auto">
          <a:xfrm>
            <a:off x="4840288" y="2316163"/>
            <a:ext cx="3660775" cy="400050"/>
            <a:chOff x="3216" y="2056"/>
            <a:chExt cx="2306" cy="252"/>
          </a:xfrm>
        </p:grpSpPr>
        <p:sp>
          <p:nvSpPr>
            <p:cNvPr id="45127" name="Text Box 41"/>
            <p:cNvSpPr txBox="1">
              <a:spLocks noChangeArrowheads="1"/>
            </p:cNvSpPr>
            <p:nvPr/>
          </p:nvSpPr>
          <p:spPr bwMode="auto">
            <a:xfrm>
              <a:off x="3216" y="2056"/>
              <a:ext cx="2306" cy="252"/>
            </a:xfrm>
            <a:prstGeom prst="rect">
              <a:avLst/>
            </a:prstGeom>
            <a:noFill/>
            <a:ln w="9525">
              <a:noFill/>
              <a:miter lim="800000"/>
            </a:ln>
          </p:spPr>
          <p:txBody>
            <a:bodyPr>
              <a:spAutoFit/>
            </a:bodyPr>
            <a:lstStyle/>
            <a:p>
              <a:pPr eaLnBrk="1" hangingPunct="1">
                <a:defRPr/>
              </a:pPr>
              <a:r>
                <a:rPr kumimoji="1" lang="en-US" altLang="zh-CN" sz="2000" b="1" dirty="0">
                  <a:latin typeface="+mn-lt"/>
                  <a:ea typeface="+mn-ea"/>
                </a:rPr>
                <a:t>Ad ( IR )       (</a:t>
              </a:r>
              <a:r>
                <a:rPr kumimoji="1" lang="en-US" altLang="zh-CN" sz="2000" b="1" dirty="0" err="1">
                  <a:latin typeface="+mn-lt"/>
                  <a:ea typeface="+mn-ea"/>
                </a:rPr>
                <a:t>Rt</a:t>
              </a:r>
              <a:r>
                <a:rPr kumimoji="1" lang="en-US" altLang="zh-CN" sz="2000" b="1" dirty="0">
                  <a:latin typeface="+mn-lt"/>
                  <a:ea typeface="+mn-ea"/>
                </a:rPr>
                <a:t>)</a:t>
              </a:r>
              <a:endParaRPr kumimoji="1" lang="en-US" altLang="zh-CN" sz="2000" b="1" dirty="0">
                <a:latin typeface="+mn-lt"/>
                <a:ea typeface="+mn-ea"/>
              </a:endParaRPr>
            </a:p>
          </p:txBody>
        </p:sp>
        <p:sp>
          <p:nvSpPr>
            <p:cNvPr id="45128" name="Line 42"/>
            <p:cNvSpPr>
              <a:spLocks noChangeShapeType="1"/>
            </p:cNvSpPr>
            <p:nvPr/>
          </p:nvSpPr>
          <p:spPr bwMode="auto">
            <a:xfrm>
              <a:off x="3947" y="2189"/>
              <a:ext cx="192"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1114155" name="Line 43"/>
          <p:cNvSpPr>
            <a:spLocks noChangeShapeType="1"/>
          </p:cNvSpPr>
          <p:nvPr/>
        </p:nvSpPr>
        <p:spPr bwMode="auto">
          <a:xfrm flipV="1">
            <a:off x="7038975" y="3749675"/>
            <a:ext cx="0" cy="255588"/>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nvGrpSpPr>
          <p:cNvPr id="13" name="Group 44"/>
          <p:cNvGrpSpPr/>
          <p:nvPr/>
        </p:nvGrpSpPr>
        <p:grpSpPr bwMode="auto">
          <a:xfrm>
            <a:off x="4483100" y="3897313"/>
            <a:ext cx="4319588" cy="536575"/>
            <a:chOff x="2991" y="2390"/>
            <a:chExt cx="2721" cy="338"/>
          </a:xfrm>
        </p:grpSpPr>
        <p:sp>
          <p:nvSpPr>
            <p:cNvPr id="45121" name="Rectangle 45"/>
            <p:cNvSpPr>
              <a:spLocks noChangeArrowheads="1"/>
            </p:cNvSpPr>
            <p:nvPr/>
          </p:nvSpPr>
          <p:spPr bwMode="auto">
            <a:xfrm>
              <a:off x="3456" y="2457"/>
              <a:ext cx="2256" cy="240"/>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90179" name="Text Box 46"/>
            <p:cNvSpPr txBox="1">
              <a:spLocks noChangeArrowheads="1"/>
            </p:cNvSpPr>
            <p:nvPr/>
          </p:nvSpPr>
          <p:spPr bwMode="auto">
            <a:xfrm>
              <a:off x="3494" y="2468"/>
              <a:ext cx="17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0 0 0 0 0 0 0  </a:t>
              </a:r>
              <a:r>
                <a:rPr kumimoji="1" lang="zh-CN" altLang="en-US" b="1" baseline="16000">
                  <a:latin typeface="Times New Roman" panose="02020603050405020304" pitchFamily="18" charset="0"/>
                  <a:ea typeface="华文新魏" panose="02010800040101010101" pitchFamily="2" charset="-122"/>
                </a:rPr>
                <a:t>…</a:t>
              </a:r>
              <a:r>
                <a:rPr kumimoji="1" lang="zh-CN" altLang="en-US" sz="2000" b="1">
                  <a:latin typeface="Times New Roman" panose="02020603050405020304" pitchFamily="18" charset="0"/>
                  <a:ea typeface="华文新魏" panose="02010800040101010101" pitchFamily="2" charset="-122"/>
                </a:rPr>
                <a:t> 1  0  </a:t>
              </a:r>
              <a:r>
                <a:rPr kumimoji="1" lang="zh-CN" altLang="en-US" b="1" baseline="16000">
                  <a:latin typeface="Times New Roman" panose="02020603050405020304" pitchFamily="18" charset="0"/>
                  <a:ea typeface="华文新魏" panose="02010800040101010101" pitchFamily="2" charset="-122"/>
                </a:rPr>
                <a:t>… </a:t>
              </a:r>
              <a:r>
                <a:rPr kumimoji="1" lang="zh-CN" altLang="en-US" sz="2000" b="1">
                  <a:latin typeface="Times New Roman" panose="02020603050405020304" pitchFamily="18" charset="0"/>
                  <a:ea typeface="华文新魏" panose="02010800040101010101" pitchFamily="2" charset="-122"/>
                </a:rPr>
                <a:t> 0</a:t>
              </a:r>
              <a:endParaRPr kumimoji="1" lang="zh-CN" altLang="en-US" sz="2000" b="1">
                <a:latin typeface="Times New Roman" panose="02020603050405020304" pitchFamily="18" charset="0"/>
                <a:ea typeface="华文新魏" panose="02010800040101010101" pitchFamily="2" charset="-122"/>
              </a:endParaRPr>
            </a:p>
          </p:txBody>
        </p:sp>
        <p:sp>
          <p:nvSpPr>
            <p:cNvPr id="45123" name="Line 47"/>
            <p:cNvSpPr>
              <a:spLocks noChangeShapeType="1"/>
            </p:cNvSpPr>
            <p:nvPr/>
          </p:nvSpPr>
          <p:spPr bwMode="auto">
            <a:xfrm>
              <a:off x="5278" y="2457"/>
              <a:ext cx="0" cy="240"/>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5124" name="Text Box 48"/>
            <p:cNvSpPr txBox="1">
              <a:spLocks noChangeArrowheads="1"/>
            </p:cNvSpPr>
            <p:nvPr/>
          </p:nvSpPr>
          <p:spPr bwMode="auto">
            <a:xfrm>
              <a:off x="2991" y="2476"/>
              <a:ext cx="414" cy="252"/>
            </a:xfrm>
            <a:prstGeom prst="rect">
              <a:avLst/>
            </a:prstGeom>
            <a:noFill/>
            <a:ln w="9525">
              <a:noFill/>
              <a:miter lim="800000"/>
            </a:ln>
          </p:spPr>
          <p:txBody>
            <a:bodyPr wrap="none">
              <a:spAutoFit/>
            </a:bodyPr>
            <a:lstStyle/>
            <a:p>
              <a:pPr eaLnBrk="1" hangingPunct="1">
                <a:defRPr/>
              </a:pPr>
              <a:r>
                <a:rPr kumimoji="1" lang="en-US" altLang="zh-CN" sz="2000" b="1" dirty="0">
                  <a:solidFill>
                    <a:srgbClr val="FF3300"/>
                  </a:solidFill>
                  <a:latin typeface="+mn-lt"/>
                  <a:ea typeface="+mn-ea"/>
                </a:rPr>
                <a:t>Q+2</a:t>
              </a:r>
              <a:endParaRPr kumimoji="1" lang="en-US" altLang="zh-CN" sz="2000" b="1" dirty="0">
                <a:solidFill>
                  <a:srgbClr val="FF3300"/>
                </a:solidFill>
                <a:latin typeface="+mn-lt"/>
                <a:ea typeface="+mn-ea"/>
              </a:endParaRPr>
            </a:p>
          </p:txBody>
        </p:sp>
        <p:sp>
          <p:nvSpPr>
            <p:cNvPr id="45125" name="Text Box 49"/>
            <p:cNvSpPr txBox="1">
              <a:spLocks noChangeArrowheads="1"/>
            </p:cNvSpPr>
            <p:nvPr/>
          </p:nvSpPr>
          <p:spPr bwMode="auto">
            <a:xfrm>
              <a:off x="4262" y="2390"/>
              <a:ext cx="225" cy="233"/>
            </a:xfrm>
            <a:prstGeom prst="rect">
              <a:avLst/>
            </a:prstGeom>
            <a:noFill/>
            <a:ln w="9525">
              <a:noFill/>
              <a:miter lim="800000"/>
            </a:ln>
          </p:spPr>
          <p:txBody>
            <a:bodyPr wrap="none">
              <a:spAutoFit/>
            </a:bodyPr>
            <a:lstStyle/>
            <a:p>
              <a:pPr eaLnBrk="1" hangingPunct="1">
                <a:defRPr/>
              </a:pPr>
              <a:r>
                <a:rPr kumimoji="1" lang="zh-CN" altLang="en-US" b="1">
                  <a:latin typeface="+mn-lt"/>
                  <a:ea typeface="+mn-ea"/>
                </a:rPr>
                <a:t>   </a:t>
              </a:r>
              <a:endParaRPr kumimoji="1" lang="zh-CN" altLang="en-US" b="1">
                <a:latin typeface="+mn-lt"/>
                <a:ea typeface="+mn-ea"/>
              </a:endParaRPr>
            </a:p>
          </p:txBody>
        </p:sp>
        <p:sp>
          <p:nvSpPr>
            <p:cNvPr id="45126" name="Text Box 50"/>
            <p:cNvSpPr txBox="1">
              <a:spLocks noChangeArrowheads="1"/>
            </p:cNvSpPr>
            <p:nvPr/>
          </p:nvSpPr>
          <p:spPr bwMode="auto">
            <a:xfrm>
              <a:off x="5284" y="2448"/>
              <a:ext cx="414" cy="252"/>
            </a:xfrm>
            <a:prstGeom prst="rect">
              <a:avLst/>
            </a:prstGeom>
            <a:noFill/>
            <a:ln w="9525">
              <a:noFill/>
              <a:miter lim="800000"/>
            </a:ln>
          </p:spPr>
          <p:txBody>
            <a:bodyPr wrap="none">
              <a:spAutoFit/>
            </a:bodyPr>
            <a:lstStyle/>
            <a:p>
              <a:pPr eaLnBrk="1" hangingPunct="1">
                <a:defRPr/>
              </a:pPr>
              <a:r>
                <a:rPr kumimoji="1" lang="en-US" altLang="zh-CN" sz="2000" b="1">
                  <a:solidFill>
                    <a:srgbClr val="FF3300"/>
                  </a:solidFill>
                  <a:latin typeface="+mn-lt"/>
                  <a:ea typeface="+mn-ea"/>
                </a:rPr>
                <a:t>Q+3</a:t>
              </a:r>
              <a:endParaRPr kumimoji="1" lang="en-US" altLang="zh-CN" sz="2000" b="1">
                <a:solidFill>
                  <a:srgbClr val="FF3300"/>
                </a:solidFill>
                <a:latin typeface="+mn-lt"/>
                <a:ea typeface="+mn-ea"/>
              </a:endParaRPr>
            </a:p>
          </p:txBody>
        </p:sp>
      </p:grpSp>
      <p:sp>
        <p:nvSpPr>
          <p:cNvPr id="1114163" name="Text Box 51"/>
          <p:cNvSpPr txBox="1">
            <a:spLocks noChangeArrowheads="1"/>
          </p:cNvSpPr>
          <p:nvPr/>
        </p:nvSpPr>
        <p:spPr bwMode="auto">
          <a:xfrm>
            <a:off x="3214688" y="357188"/>
            <a:ext cx="3292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FF3300"/>
                </a:solidFill>
                <a:latin typeface="Times New Roman" panose="02020603050405020304" pitchFamily="18" charset="0"/>
                <a:ea typeface="华文新魏" panose="02010800040101010101" pitchFamily="2" charset="-122"/>
              </a:rPr>
              <a:t>执行 </a:t>
            </a:r>
            <a:r>
              <a:rPr kumimoji="1" lang="en-US" altLang="zh-CN" sz="2000" b="1">
                <a:solidFill>
                  <a:srgbClr val="FF3300"/>
                </a:solidFill>
                <a:latin typeface="Times New Roman" panose="02020603050405020304" pitchFamily="18" charset="0"/>
                <a:ea typeface="华文新魏" panose="02010800040101010101" pitchFamily="2" charset="-122"/>
              </a:rPr>
              <a:t>ADD</a:t>
            </a:r>
            <a:r>
              <a:rPr kumimoji="1" lang="zh-CN" altLang="en-US" sz="2000" b="1">
                <a:solidFill>
                  <a:srgbClr val="FF3300"/>
                </a:solidFill>
                <a:latin typeface="Times New Roman" panose="02020603050405020304" pitchFamily="18" charset="0"/>
                <a:ea typeface="华文新魏" panose="02010800040101010101" pitchFamily="2" charset="-122"/>
              </a:rPr>
              <a:t>微程序</a:t>
            </a:r>
            <a:r>
              <a:rPr kumimoji="1" lang="zh-CN" altLang="en-US" sz="2000" b="1">
                <a:solidFill>
                  <a:schemeClr val="folHlink"/>
                </a:solidFill>
                <a:latin typeface="Times New Roman" panose="02020603050405020304" pitchFamily="18" charset="0"/>
                <a:ea typeface="华文新魏" panose="02010800040101010101" pitchFamily="2" charset="-122"/>
              </a:rPr>
              <a:t> </a:t>
            </a:r>
            <a:endParaRPr kumimoji="1" lang="zh-CN" altLang="en-US" sz="2000" b="1">
              <a:solidFill>
                <a:schemeClr val="folHlink"/>
              </a:solidFill>
              <a:latin typeface="Times New Roman" panose="02020603050405020304" pitchFamily="18" charset="0"/>
              <a:ea typeface="华文新魏" panose="02010800040101010101" pitchFamily="2" charset="-122"/>
            </a:endParaRPr>
          </a:p>
        </p:txBody>
      </p:sp>
      <p:sp>
        <p:nvSpPr>
          <p:cNvPr id="1114164" name="Text Box 52"/>
          <p:cNvSpPr txBox="1">
            <a:spLocks noChangeArrowheads="1"/>
          </p:cNvSpPr>
          <p:nvPr/>
        </p:nvSpPr>
        <p:spPr bwMode="auto">
          <a:xfrm>
            <a:off x="827088" y="1851025"/>
            <a:ext cx="2933700" cy="369888"/>
          </a:xfrm>
          <a:prstGeom prst="rect">
            <a:avLst/>
          </a:prstGeom>
          <a:noFill/>
          <a:ln w="9525">
            <a:noFill/>
            <a:miter lim="800000"/>
          </a:ln>
        </p:spPr>
        <p:txBody>
          <a:bodyPr wrap="none">
            <a:spAutoFit/>
          </a:bodyPr>
          <a:lstStyle/>
          <a:p>
            <a:pPr eaLnBrk="1" hangingPunct="1">
              <a:defRPr/>
            </a:pPr>
            <a:r>
              <a:rPr kumimoji="1" lang="zh-CN" altLang="en-US" b="1">
                <a:latin typeface="+mn-lt"/>
                <a:ea typeface="+mn-ea"/>
              </a:rPr>
              <a:t>形成下条微指令地址  </a:t>
            </a:r>
            <a:r>
              <a:rPr kumimoji="1" lang="en-US" altLang="zh-CN" b="1">
                <a:solidFill>
                  <a:srgbClr val="FF3300"/>
                </a:solidFill>
                <a:latin typeface="+mn-lt"/>
                <a:ea typeface="+mn-ea"/>
              </a:rPr>
              <a:t>Q + 1</a:t>
            </a:r>
            <a:endParaRPr kumimoji="1" lang="en-US" altLang="zh-CN" b="1">
              <a:solidFill>
                <a:srgbClr val="FF3300"/>
              </a:solidFill>
              <a:latin typeface="+mn-lt"/>
              <a:ea typeface="+mn-ea"/>
            </a:endParaRPr>
          </a:p>
        </p:txBody>
      </p:sp>
      <p:sp>
        <p:nvSpPr>
          <p:cNvPr id="1114165" name="Text Box 53"/>
          <p:cNvSpPr txBox="1">
            <a:spLocks noChangeArrowheads="1"/>
          </p:cNvSpPr>
          <p:nvPr/>
        </p:nvSpPr>
        <p:spPr bwMode="auto">
          <a:xfrm>
            <a:off x="901700" y="3244850"/>
            <a:ext cx="3886200" cy="369888"/>
          </a:xfrm>
          <a:prstGeom prst="rect">
            <a:avLst/>
          </a:prstGeom>
          <a:noFill/>
          <a:ln w="9525">
            <a:noFill/>
            <a:miter lim="800000"/>
          </a:ln>
        </p:spPr>
        <p:txBody>
          <a:bodyPr>
            <a:spAutoFit/>
          </a:bodyPr>
          <a:lstStyle/>
          <a:p>
            <a:pPr eaLnBrk="1" hangingPunct="1">
              <a:defRPr/>
            </a:pPr>
            <a:r>
              <a:rPr kumimoji="1" lang="zh-CN" altLang="en-US" b="1">
                <a:latin typeface="+mn-lt"/>
                <a:ea typeface="+mn-ea"/>
              </a:rPr>
              <a:t>形成下条微指令地址  </a:t>
            </a:r>
            <a:r>
              <a:rPr kumimoji="1" lang="en-US" altLang="zh-CN" b="1">
                <a:solidFill>
                  <a:srgbClr val="FF3300"/>
                </a:solidFill>
                <a:latin typeface="+mn-lt"/>
                <a:ea typeface="+mn-ea"/>
              </a:rPr>
              <a:t>Q + 2</a:t>
            </a:r>
            <a:endParaRPr kumimoji="1" lang="en-US" altLang="zh-CN" b="1">
              <a:solidFill>
                <a:srgbClr val="FF3300"/>
              </a:solidFill>
              <a:latin typeface="+mn-lt"/>
              <a:ea typeface="+mn-ea"/>
            </a:endParaRPr>
          </a:p>
        </p:txBody>
      </p:sp>
      <p:sp>
        <p:nvSpPr>
          <p:cNvPr id="1114166" name="Text Box 54"/>
          <p:cNvSpPr txBox="1">
            <a:spLocks noChangeArrowheads="1"/>
          </p:cNvSpPr>
          <p:nvPr/>
        </p:nvSpPr>
        <p:spPr bwMode="auto">
          <a:xfrm>
            <a:off x="900113" y="6196013"/>
            <a:ext cx="2559050" cy="369887"/>
          </a:xfrm>
          <a:prstGeom prst="rect">
            <a:avLst/>
          </a:prstGeom>
          <a:noFill/>
          <a:ln w="9525">
            <a:noFill/>
            <a:miter lim="800000"/>
          </a:ln>
        </p:spPr>
        <p:txBody>
          <a:bodyPr wrap="none">
            <a:spAutoFit/>
          </a:bodyPr>
          <a:lstStyle/>
          <a:p>
            <a:pPr eaLnBrk="1" hangingPunct="1">
              <a:defRPr/>
            </a:pPr>
            <a:r>
              <a:rPr kumimoji="1" lang="zh-CN" altLang="en-US" b="1">
                <a:latin typeface="+mn-lt"/>
                <a:ea typeface="+mn-ea"/>
              </a:rPr>
              <a:t>形成下条微指令地址  </a:t>
            </a:r>
            <a:r>
              <a:rPr kumimoji="1" lang="en-US" altLang="zh-CN" b="1">
                <a:solidFill>
                  <a:srgbClr val="FF3300"/>
                </a:solidFill>
                <a:latin typeface="+mn-lt"/>
                <a:ea typeface="+mn-ea"/>
              </a:rPr>
              <a:t>N</a:t>
            </a:r>
            <a:endParaRPr kumimoji="1" lang="en-US" altLang="zh-CN" b="1">
              <a:solidFill>
                <a:srgbClr val="FF3300"/>
              </a:solidFill>
              <a:latin typeface="+mn-lt"/>
              <a:ea typeface="+mn-ea"/>
            </a:endParaRPr>
          </a:p>
        </p:txBody>
      </p:sp>
      <p:grpSp>
        <p:nvGrpSpPr>
          <p:cNvPr id="14" name="Group 55"/>
          <p:cNvGrpSpPr/>
          <p:nvPr/>
        </p:nvGrpSpPr>
        <p:grpSpPr bwMode="auto">
          <a:xfrm>
            <a:off x="5297488" y="6397625"/>
            <a:ext cx="2238375" cy="400050"/>
            <a:chOff x="3888" y="3891"/>
            <a:chExt cx="1624" cy="252"/>
          </a:xfrm>
        </p:grpSpPr>
        <p:sp>
          <p:nvSpPr>
            <p:cNvPr id="45119" name="Line 56"/>
            <p:cNvSpPr>
              <a:spLocks noChangeShapeType="1"/>
            </p:cNvSpPr>
            <p:nvPr/>
          </p:nvSpPr>
          <p:spPr bwMode="auto">
            <a:xfrm>
              <a:off x="4320" y="4030"/>
              <a:ext cx="288"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45120" name="Text Box 57"/>
            <p:cNvSpPr txBox="1">
              <a:spLocks noChangeArrowheads="1"/>
            </p:cNvSpPr>
            <p:nvPr/>
          </p:nvSpPr>
          <p:spPr bwMode="auto">
            <a:xfrm>
              <a:off x="3888" y="3891"/>
              <a:ext cx="1624" cy="252"/>
            </a:xfrm>
            <a:prstGeom prst="rect">
              <a:avLst/>
            </a:prstGeom>
            <a:noFill/>
            <a:ln w="9525">
              <a:noFill/>
              <a:miter lim="800000"/>
            </a:ln>
          </p:spPr>
          <p:txBody>
            <a:bodyPr wrap="none">
              <a:spAutoFit/>
            </a:bodyPr>
            <a:lstStyle/>
            <a:p>
              <a:pPr eaLnBrk="1" hangingPunct="1">
                <a:defRPr/>
              </a:pPr>
              <a:r>
                <a:rPr kumimoji="1" lang="zh-CN" altLang="en-US" sz="2000" b="1" dirty="0">
                  <a:latin typeface="+mn-lt"/>
                  <a:ea typeface="+mn-ea"/>
                </a:rPr>
                <a:t>(  </a:t>
              </a:r>
              <a:r>
                <a:rPr kumimoji="1" lang="en-US" altLang="zh-CN" sz="2000" b="1" dirty="0">
                  <a:solidFill>
                    <a:srgbClr val="FF3300"/>
                  </a:solidFill>
                  <a:latin typeface="+mn-lt"/>
                  <a:ea typeface="+mn-ea"/>
                </a:rPr>
                <a:t>N</a:t>
              </a:r>
              <a:r>
                <a:rPr kumimoji="1" lang="en-US" altLang="zh-CN" sz="2000" b="1" dirty="0">
                  <a:solidFill>
                    <a:schemeClr val="folHlink"/>
                  </a:solidFill>
                  <a:latin typeface="+mn-lt"/>
                  <a:ea typeface="+mn-ea"/>
                </a:rPr>
                <a:t>  </a:t>
              </a:r>
              <a:r>
                <a:rPr kumimoji="1" lang="en-US" altLang="zh-CN" sz="2000" b="1" dirty="0">
                  <a:latin typeface="+mn-lt"/>
                  <a:ea typeface="+mn-ea"/>
                </a:rPr>
                <a:t>         CMAR )</a:t>
              </a:r>
              <a:endParaRPr kumimoji="1" lang="en-US" altLang="zh-CN" sz="2000" b="1" dirty="0">
                <a:latin typeface="+mn-lt"/>
                <a:ea typeface="+mn-ea"/>
              </a:endParaRPr>
            </a:p>
          </p:txBody>
        </p:sp>
      </p:grpSp>
      <p:grpSp>
        <p:nvGrpSpPr>
          <p:cNvPr id="15" name="Group 58"/>
          <p:cNvGrpSpPr/>
          <p:nvPr/>
        </p:nvGrpSpPr>
        <p:grpSpPr bwMode="auto">
          <a:xfrm>
            <a:off x="4483100" y="2820988"/>
            <a:ext cx="4357688" cy="476250"/>
            <a:chOff x="2991" y="2344"/>
            <a:chExt cx="2745" cy="300"/>
          </a:xfrm>
        </p:grpSpPr>
        <p:grpSp>
          <p:nvGrpSpPr>
            <p:cNvPr id="90169" name="Group 59"/>
            <p:cNvGrpSpPr/>
            <p:nvPr/>
          </p:nvGrpSpPr>
          <p:grpSpPr bwMode="auto">
            <a:xfrm>
              <a:off x="2991" y="2371"/>
              <a:ext cx="2745" cy="273"/>
              <a:chOff x="2991" y="2371"/>
              <a:chExt cx="2745" cy="273"/>
            </a:xfrm>
          </p:grpSpPr>
          <p:sp>
            <p:nvSpPr>
              <p:cNvPr id="45114" name="Rectangle 60"/>
              <p:cNvSpPr>
                <a:spLocks noChangeArrowheads="1"/>
              </p:cNvSpPr>
              <p:nvPr/>
            </p:nvSpPr>
            <p:spPr bwMode="auto">
              <a:xfrm>
                <a:off x="3456" y="2381"/>
                <a:ext cx="2256" cy="240"/>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90172" name="Text Box 61"/>
              <p:cNvSpPr txBox="1">
                <a:spLocks noChangeArrowheads="1"/>
              </p:cNvSpPr>
              <p:nvPr/>
            </p:nvSpPr>
            <p:spPr bwMode="auto">
              <a:xfrm>
                <a:off x="3494" y="2392"/>
                <a:ext cx="18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0 1 0 0                              0</a:t>
                </a:r>
                <a:endParaRPr kumimoji="1" lang="zh-CN" altLang="en-US" sz="2000" b="1">
                  <a:latin typeface="Times New Roman" panose="02020603050405020304" pitchFamily="18" charset="0"/>
                  <a:ea typeface="华文新魏" panose="02010800040101010101" pitchFamily="2" charset="-122"/>
                </a:endParaRPr>
              </a:p>
            </p:txBody>
          </p:sp>
          <p:sp>
            <p:nvSpPr>
              <p:cNvPr id="45116" name="Text Box 62"/>
              <p:cNvSpPr txBox="1">
                <a:spLocks noChangeArrowheads="1"/>
              </p:cNvSpPr>
              <p:nvPr/>
            </p:nvSpPr>
            <p:spPr bwMode="auto">
              <a:xfrm>
                <a:off x="5322" y="2373"/>
                <a:ext cx="414" cy="252"/>
              </a:xfrm>
              <a:prstGeom prst="rect">
                <a:avLst/>
              </a:prstGeom>
              <a:noFill/>
              <a:ln w="9525">
                <a:noFill/>
                <a:miter lim="800000"/>
              </a:ln>
            </p:spPr>
            <p:txBody>
              <a:bodyPr wrap="none">
                <a:spAutoFit/>
              </a:bodyPr>
              <a:lstStyle/>
              <a:p>
                <a:pPr eaLnBrk="1" hangingPunct="1">
                  <a:defRPr/>
                </a:pPr>
                <a:r>
                  <a:rPr kumimoji="1" lang="en-US" altLang="zh-CN" sz="2000" b="1">
                    <a:solidFill>
                      <a:srgbClr val="FF3300"/>
                    </a:solidFill>
                    <a:latin typeface="+mn-lt"/>
                    <a:ea typeface="+mn-ea"/>
                  </a:rPr>
                  <a:t>Q+2</a:t>
                </a:r>
                <a:endParaRPr kumimoji="1" lang="en-US" altLang="zh-CN" sz="2000" b="1">
                  <a:solidFill>
                    <a:srgbClr val="FF3300"/>
                  </a:solidFill>
                  <a:latin typeface="+mn-lt"/>
                  <a:ea typeface="+mn-ea"/>
                </a:endParaRPr>
              </a:p>
            </p:txBody>
          </p:sp>
          <p:sp>
            <p:nvSpPr>
              <p:cNvPr id="45117" name="Line 63"/>
              <p:cNvSpPr>
                <a:spLocks noChangeShapeType="1"/>
              </p:cNvSpPr>
              <p:nvPr/>
            </p:nvSpPr>
            <p:spPr bwMode="auto">
              <a:xfrm>
                <a:off x="5328" y="2381"/>
                <a:ext cx="0" cy="240"/>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5118" name="Text Box 64"/>
              <p:cNvSpPr txBox="1">
                <a:spLocks noChangeArrowheads="1"/>
              </p:cNvSpPr>
              <p:nvPr/>
            </p:nvSpPr>
            <p:spPr bwMode="auto">
              <a:xfrm>
                <a:off x="2991" y="2371"/>
                <a:ext cx="414" cy="252"/>
              </a:xfrm>
              <a:prstGeom prst="rect">
                <a:avLst/>
              </a:prstGeom>
              <a:noFill/>
              <a:ln w="9525">
                <a:noFill/>
                <a:miter lim="800000"/>
              </a:ln>
            </p:spPr>
            <p:txBody>
              <a:bodyPr wrap="none">
                <a:spAutoFit/>
              </a:bodyPr>
              <a:lstStyle/>
              <a:p>
                <a:pPr eaLnBrk="1" hangingPunct="1">
                  <a:defRPr/>
                </a:pPr>
                <a:r>
                  <a:rPr kumimoji="1" lang="en-US" altLang="zh-CN" sz="2000" b="1" dirty="0">
                    <a:solidFill>
                      <a:srgbClr val="FF3300"/>
                    </a:solidFill>
                    <a:latin typeface="+mn-lt"/>
                    <a:ea typeface="+mn-ea"/>
                  </a:rPr>
                  <a:t>Q+1</a:t>
                </a:r>
                <a:endParaRPr kumimoji="1" lang="en-US" altLang="zh-CN" sz="2000" b="1" dirty="0">
                  <a:solidFill>
                    <a:srgbClr val="FF3300"/>
                  </a:solidFill>
                  <a:latin typeface="+mn-lt"/>
                  <a:ea typeface="+mn-ea"/>
                </a:endParaRPr>
              </a:p>
            </p:txBody>
          </p:sp>
        </p:grpSp>
        <p:sp>
          <p:nvSpPr>
            <p:cNvPr id="45113" name="Text Box 65"/>
            <p:cNvSpPr txBox="1">
              <a:spLocks noChangeArrowheads="1"/>
            </p:cNvSpPr>
            <p:nvPr/>
          </p:nvSpPr>
          <p:spPr bwMode="auto">
            <a:xfrm>
              <a:off x="4428" y="2344"/>
              <a:ext cx="276" cy="250"/>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grpSp>
      <p:grpSp>
        <p:nvGrpSpPr>
          <p:cNvPr id="17" name="Group 66"/>
          <p:cNvGrpSpPr/>
          <p:nvPr/>
        </p:nvGrpSpPr>
        <p:grpSpPr bwMode="auto">
          <a:xfrm>
            <a:off x="4748213" y="1614488"/>
            <a:ext cx="4110037" cy="490537"/>
            <a:chOff x="3158" y="1202"/>
            <a:chExt cx="2589" cy="309"/>
          </a:xfrm>
        </p:grpSpPr>
        <p:grpSp>
          <p:nvGrpSpPr>
            <p:cNvPr id="90162" name="Group 67"/>
            <p:cNvGrpSpPr/>
            <p:nvPr/>
          </p:nvGrpSpPr>
          <p:grpSpPr bwMode="auto">
            <a:xfrm>
              <a:off x="3158" y="1229"/>
              <a:ext cx="2589" cy="282"/>
              <a:chOff x="3158" y="1229"/>
              <a:chExt cx="2589" cy="282"/>
            </a:xfrm>
          </p:grpSpPr>
          <p:sp>
            <p:nvSpPr>
              <p:cNvPr id="45107" name="Rectangle 68"/>
              <p:cNvSpPr>
                <a:spLocks noChangeArrowheads="1"/>
              </p:cNvSpPr>
              <p:nvPr/>
            </p:nvSpPr>
            <p:spPr bwMode="auto">
              <a:xfrm>
                <a:off x="3456" y="1248"/>
                <a:ext cx="2256" cy="240"/>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90165" name="Text Box 69"/>
              <p:cNvSpPr txBox="1">
                <a:spLocks noChangeArrowheads="1"/>
              </p:cNvSpPr>
              <p:nvPr/>
            </p:nvSpPr>
            <p:spPr bwMode="auto">
              <a:xfrm>
                <a:off x="3494" y="1259"/>
                <a:ext cx="19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0 0 0 1                         0 0 1</a:t>
                </a:r>
                <a:endParaRPr kumimoji="1" lang="zh-CN" altLang="en-US" sz="2000" b="1">
                  <a:latin typeface="Times New Roman" panose="02020603050405020304" pitchFamily="18" charset="0"/>
                  <a:ea typeface="华文新魏" panose="02010800040101010101" pitchFamily="2" charset="-122"/>
                </a:endParaRPr>
              </a:p>
            </p:txBody>
          </p:sp>
          <p:sp>
            <p:nvSpPr>
              <p:cNvPr id="45109" name="Text Box 70"/>
              <p:cNvSpPr txBox="1">
                <a:spLocks noChangeArrowheads="1"/>
              </p:cNvSpPr>
              <p:nvPr/>
            </p:nvSpPr>
            <p:spPr bwMode="auto">
              <a:xfrm>
                <a:off x="5322" y="1240"/>
                <a:ext cx="425" cy="252"/>
              </a:xfrm>
              <a:prstGeom prst="rect">
                <a:avLst/>
              </a:prstGeom>
              <a:noFill/>
              <a:ln w="9525">
                <a:noFill/>
                <a:miter lim="800000"/>
              </a:ln>
            </p:spPr>
            <p:txBody>
              <a:bodyPr wrap="none">
                <a:spAutoFit/>
              </a:bodyPr>
              <a:lstStyle/>
              <a:p>
                <a:pPr eaLnBrk="1" hangingPunct="1">
                  <a:defRPr/>
                </a:pPr>
                <a:r>
                  <a:rPr kumimoji="1" lang="en-US" altLang="zh-CN" sz="2000" b="1">
                    <a:solidFill>
                      <a:srgbClr val="FF3300"/>
                    </a:solidFill>
                    <a:latin typeface="+mn-lt"/>
                    <a:ea typeface="+mn-ea"/>
                  </a:rPr>
                  <a:t>Q+1</a:t>
                </a:r>
                <a:endParaRPr kumimoji="1" lang="en-US" altLang="zh-CN" sz="2000" b="1">
                  <a:solidFill>
                    <a:srgbClr val="FF3300"/>
                  </a:solidFill>
                  <a:latin typeface="+mn-lt"/>
                  <a:ea typeface="+mn-ea"/>
                </a:endParaRPr>
              </a:p>
            </p:txBody>
          </p:sp>
          <p:sp>
            <p:nvSpPr>
              <p:cNvPr id="45110" name="Line 71"/>
              <p:cNvSpPr>
                <a:spLocks noChangeShapeType="1"/>
              </p:cNvSpPr>
              <p:nvPr/>
            </p:nvSpPr>
            <p:spPr bwMode="auto">
              <a:xfrm>
                <a:off x="5328" y="1248"/>
                <a:ext cx="0" cy="240"/>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90168" name="Text Box 72"/>
              <p:cNvSpPr txBox="1">
                <a:spLocks noChangeArrowheads="1"/>
              </p:cNvSpPr>
              <p:nvPr/>
            </p:nvSpPr>
            <p:spPr bwMode="auto">
              <a:xfrm>
                <a:off x="3158" y="1229"/>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FF3300"/>
                    </a:solidFill>
                    <a:latin typeface="Times New Roman" panose="02020603050405020304" pitchFamily="18" charset="0"/>
                    <a:ea typeface="华文新魏" panose="02010800040101010101" pitchFamily="2" charset="-122"/>
                  </a:rPr>
                  <a:t>Q</a:t>
                </a:r>
                <a:endParaRPr kumimoji="1" lang="en-US" altLang="zh-CN" sz="2000" b="1">
                  <a:solidFill>
                    <a:srgbClr val="FF3300"/>
                  </a:solidFill>
                  <a:latin typeface="Times New Roman" panose="02020603050405020304" pitchFamily="18" charset="0"/>
                  <a:ea typeface="华文新魏" panose="02010800040101010101" pitchFamily="2" charset="-122"/>
                </a:endParaRPr>
              </a:p>
            </p:txBody>
          </p:sp>
        </p:grpSp>
        <p:sp>
          <p:nvSpPr>
            <p:cNvPr id="45106" name="Text Box 73"/>
            <p:cNvSpPr txBox="1">
              <a:spLocks noChangeArrowheads="1"/>
            </p:cNvSpPr>
            <p:nvPr/>
          </p:nvSpPr>
          <p:spPr bwMode="auto">
            <a:xfrm>
              <a:off x="4428" y="1202"/>
              <a:ext cx="276" cy="250"/>
            </a:xfrm>
            <a:prstGeom prst="rect">
              <a:avLst/>
            </a:prstGeom>
            <a:noFill/>
            <a:ln w="9525">
              <a:noFill/>
              <a:miter lim="800000"/>
            </a:ln>
          </p:spPr>
          <p:txBody>
            <a:bodyPr wrap="none">
              <a:spAutoFit/>
            </a:bodyPr>
            <a:lstStyle/>
            <a:p>
              <a:pPr eaLnBrk="1" hangingPunct="1">
                <a:defRPr/>
              </a:pPr>
              <a:r>
                <a:rPr kumimoji="1" lang="zh-CN" altLang="en-US" sz="2000" b="1">
                  <a:latin typeface="+mn-lt"/>
                  <a:ea typeface="+mn-ea"/>
                </a:rPr>
                <a:t>…</a:t>
              </a:r>
              <a:endParaRPr kumimoji="1" lang="zh-CN" altLang="en-US" sz="2000" b="1">
                <a:latin typeface="+mn-lt"/>
                <a:ea typeface="+mn-ea"/>
              </a:endParaRPr>
            </a:p>
          </p:txBody>
        </p:sp>
      </p:grpSp>
      <p:sp>
        <p:nvSpPr>
          <p:cNvPr id="1114186" name="Text Box 74"/>
          <p:cNvSpPr txBox="1">
            <a:spLocks noChangeArrowheads="1"/>
          </p:cNvSpPr>
          <p:nvPr/>
        </p:nvSpPr>
        <p:spPr bwMode="auto">
          <a:xfrm>
            <a:off x="6600825" y="3430588"/>
            <a:ext cx="736600" cy="396875"/>
          </a:xfrm>
          <a:prstGeom prst="rect">
            <a:avLst/>
          </a:prstGeom>
          <a:noFill/>
          <a:ln w="9525">
            <a:noFill/>
            <a:miter lim="800000"/>
          </a:ln>
        </p:spPr>
        <p:txBody>
          <a:bodyPr wrap="none">
            <a:spAutoFit/>
          </a:bodyPr>
          <a:lstStyle/>
          <a:p>
            <a:pPr eaLnBrk="1" hangingPunct="1">
              <a:defRPr/>
            </a:pPr>
            <a:r>
              <a:rPr kumimoji="1" lang="en-US" altLang="zh-CN" sz="2000" b="1" dirty="0">
                <a:latin typeface="+mn-lt"/>
                <a:ea typeface="+mn-ea"/>
              </a:rPr>
              <a:t>ADD</a:t>
            </a:r>
            <a:endParaRPr kumimoji="1" lang="en-US" altLang="zh-CN" sz="2000" b="1" dirty="0">
              <a:latin typeface="+mn-lt"/>
              <a:ea typeface="+mn-ea"/>
            </a:endParaRPr>
          </a:p>
        </p:txBody>
      </p:sp>
      <p:grpSp>
        <p:nvGrpSpPr>
          <p:cNvPr id="19" name="Group 75"/>
          <p:cNvGrpSpPr/>
          <p:nvPr/>
        </p:nvGrpSpPr>
        <p:grpSpPr bwMode="auto">
          <a:xfrm>
            <a:off x="6910388" y="4789488"/>
            <a:ext cx="1506537" cy="400050"/>
            <a:chOff x="3473" y="3122"/>
            <a:chExt cx="1058" cy="252"/>
          </a:xfrm>
        </p:grpSpPr>
        <p:sp>
          <p:nvSpPr>
            <p:cNvPr id="45103" name="Text Box 76"/>
            <p:cNvSpPr txBox="1">
              <a:spLocks noChangeArrowheads="1"/>
            </p:cNvSpPr>
            <p:nvPr/>
          </p:nvSpPr>
          <p:spPr bwMode="auto">
            <a:xfrm>
              <a:off x="3473" y="3122"/>
              <a:ext cx="1058" cy="252"/>
            </a:xfrm>
            <a:prstGeom prst="rect">
              <a:avLst/>
            </a:prstGeom>
            <a:noFill/>
            <a:ln w="9525">
              <a:noFill/>
              <a:miter lim="800000"/>
            </a:ln>
          </p:spPr>
          <p:txBody>
            <a:bodyPr wrap="none">
              <a:spAutoFit/>
            </a:bodyPr>
            <a:lstStyle/>
            <a:p>
              <a:pPr eaLnBrk="1" hangingPunct="1">
                <a:defRPr/>
              </a:pPr>
              <a:r>
                <a:rPr kumimoji="1" lang="en-US" altLang="zh-CN" sz="2000" b="1" dirty="0">
                  <a:latin typeface="+mn-lt"/>
                  <a:ea typeface="+mn-ea"/>
                </a:rPr>
                <a:t>ALU       Rd</a:t>
              </a:r>
              <a:endParaRPr kumimoji="1" lang="en-US" altLang="zh-CN" sz="2000" b="1" dirty="0">
                <a:latin typeface="+mn-lt"/>
                <a:ea typeface="+mn-ea"/>
              </a:endParaRPr>
            </a:p>
          </p:txBody>
        </p:sp>
        <p:sp>
          <p:nvSpPr>
            <p:cNvPr id="45104" name="Line 77"/>
            <p:cNvSpPr>
              <a:spLocks noChangeShapeType="1"/>
            </p:cNvSpPr>
            <p:nvPr/>
          </p:nvSpPr>
          <p:spPr bwMode="auto">
            <a:xfrm>
              <a:off x="3936" y="3255"/>
              <a:ext cx="193"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grpSp>
        <p:nvGrpSpPr>
          <p:cNvPr id="20" name="Group 78"/>
          <p:cNvGrpSpPr/>
          <p:nvPr/>
        </p:nvGrpSpPr>
        <p:grpSpPr bwMode="auto">
          <a:xfrm>
            <a:off x="4464050" y="5319713"/>
            <a:ext cx="4319588" cy="536575"/>
            <a:chOff x="2991" y="3380"/>
            <a:chExt cx="2721" cy="338"/>
          </a:xfrm>
        </p:grpSpPr>
        <p:sp>
          <p:nvSpPr>
            <p:cNvPr id="45097" name="Rectangle 79"/>
            <p:cNvSpPr>
              <a:spLocks noChangeArrowheads="1"/>
            </p:cNvSpPr>
            <p:nvPr/>
          </p:nvSpPr>
          <p:spPr bwMode="auto">
            <a:xfrm>
              <a:off x="3456" y="3447"/>
              <a:ext cx="2256" cy="240"/>
            </a:xfrm>
            <a:prstGeom prst="rect">
              <a:avLst/>
            </a:prstGeom>
            <a:noFill/>
            <a:ln w="28575">
              <a:solidFill>
                <a:schemeClr val="tx1"/>
              </a:solidFill>
              <a:miter lim="800000"/>
            </a:ln>
          </p:spPr>
          <p:txBody>
            <a:bodyPr wrap="none" anchor="ctr"/>
            <a:lstStyle/>
            <a:p>
              <a:pPr eaLnBrk="1" hangingPunct="1">
                <a:defRPr/>
              </a:pPr>
              <a:endParaRPr lang="zh-CN" altLang="en-US" b="1">
                <a:latin typeface="+mn-lt"/>
                <a:ea typeface="+mn-ea"/>
              </a:endParaRPr>
            </a:p>
          </p:txBody>
        </p:sp>
        <p:sp>
          <p:nvSpPr>
            <p:cNvPr id="90155" name="Text Box 80"/>
            <p:cNvSpPr txBox="1">
              <a:spLocks noChangeArrowheads="1"/>
            </p:cNvSpPr>
            <p:nvPr/>
          </p:nvSpPr>
          <p:spPr bwMode="auto">
            <a:xfrm>
              <a:off x="3494" y="3458"/>
              <a:ext cx="17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ea typeface="华文新魏" panose="02010800040101010101" pitchFamily="2" charset="-122"/>
                </a:rPr>
                <a:t>0 0 0 0 0 0 0  </a:t>
              </a:r>
              <a:r>
                <a:rPr kumimoji="1" lang="zh-CN" altLang="en-US" b="1" baseline="16000">
                  <a:latin typeface="Times New Roman" panose="02020603050405020304" pitchFamily="18" charset="0"/>
                  <a:ea typeface="华文新魏" panose="02010800040101010101" pitchFamily="2" charset="-122"/>
                </a:rPr>
                <a:t>…</a:t>
              </a:r>
              <a:r>
                <a:rPr kumimoji="1" lang="zh-CN" altLang="en-US" sz="2000" b="1">
                  <a:latin typeface="Times New Roman" panose="02020603050405020304" pitchFamily="18" charset="0"/>
                  <a:ea typeface="华文新魏" panose="02010800040101010101" pitchFamily="2" charset="-122"/>
                </a:rPr>
                <a:t>  0  1  </a:t>
              </a:r>
              <a:r>
                <a:rPr kumimoji="1" lang="zh-CN" altLang="en-US" b="1" baseline="16000">
                  <a:latin typeface="Times New Roman" panose="02020603050405020304" pitchFamily="18" charset="0"/>
                  <a:ea typeface="华文新魏" panose="02010800040101010101" pitchFamily="2" charset="-122"/>
                </a:rPr>
                <a:t>…</a:t>
              </a:r>
              <a:r>
                <a:rPr kumimoji="1" lang="zh-CN" altLang="en-US" sz="2000" b="1">
                  <a:latin typeface="Times New Roman" panose="02020603050405020304" pitchFamily="18" charset="0"/>
                  <a:ea typeface="华文新魏" panose="02010800040101010101" pitchFamily="2" charset="-122"/>
                </a:rPr>
                <a:t>  0</a:t>
              </a:r>
              <a:endParaRPr kumimoji="1" lang="zh-CN" altLang="en-US" sz="2000" b="1">
                <a:latin typeface="Times New Roman" panose="02020603050405020304" pitchFamily="18" charset="0"/>
                <a:ea typeface="华文新魏" panose="02010800040101010101" pitchFamily="2" charset="-122"/>
              </a:endParaRPr>
            </a:p>
          </p:txBody>
        </p:sp>
        <p:sp>
          <p:nvSpPr>
            <p:cNvPr id="45099" name="Line 81"/>
            <p:cNvSpPr>
              <a:spLocks noChangeShapeType="1"/>
            </p:cNvSpPr>
            <p:nvPr/>
          </p:nvSpPr>
          <p:spPr bwMode="auto">
            <a:xfrm>
              <a:off x="5328" y="3447"/>
              <a:ext cx="0" cy="240"/>
            </a:xfrm>
            <a:prstGeom prst="line">
              <a:avLst/>
            </a:prstGeom>
            <a:noFill/>
            <a:ln w="28575">
              <a:solidFill>
                <a:schemeClr val="tx1"/>
              </a:solidFill>
              <a:round/>
            </a:ln>
          </p:spPr>
          <p:txBody>
            <a:bodyPr wrap="none"/>
            <a:lstStyle/>
            <a:p>
              <a:pPr eaLnBrk="1" hangingPunct="1">
                <a:defRPr/>
              </a:pPr>
              <a:endParaRPr lang="zh-CN" altLang="en-US" b="1">
                <a:latin typeface="+mn-lt"/>
                <a:ea typeface="+mn-ea"/>
              </a:endParaRPr>
            </a:p>
          </p:txBody>
        </p:sp>
        <p:sp>
          <p:nvSpPr>
            <p:cNvPr id="45100" name="Text Box 82"/>
            <p:cNvSpPr txBox="1">
              <a:spLocks noChangeArrowheads="1"/>
            </p:cNvSpPr>
            <p:nvPr/>
          </p:nvSpPr>
          <p:spPr bwMode="auto">
            <a:xfrm>
              <a:off x="2991" y="3466"/>
              <a:ext cx="414" cy="252"/>
            </a:xfrm>
            <a:prstGeom prst="rect">
              <a:avLst/>
            </a:prstGeom>
            <a:noFill/>
            <a:ln w="9525">
              <a:noFill/>
              <a:miter lim="800000"/>
            </a:ln>
          </p:spPr>
          <p:txBody>
            <a:bodyPr wrap="none">
              <a:spAutoFit/>
            </a:bodyPr>
            <a:lstStyle/>
            <a:p>
              <a:pPr eaLnBrk="1" hangingPunct="1">
                <a:defRPr/>
              </a:pPr>
              <a:r>
                <a:rPr kumimoji="1" lang="en-US" altLang="zh-CN" sz="2000" b="1" dirty="0">
                  <a:solidFill>
                    <a:srgbClr val="FF3300"/>
                  </a:solidFill>
                  <a:latin typeface="+mn-lt"/>
                  <a:ea typeface="+mn-ea"/>
                </a:rPr>
                <a:t>Q+3</a:t>
              </a:r>
              <a:endParaRPr kumimoji="1" lang="en-US" altLang="zh-CN" sz="2000" b="1" dirty="0">
                <a:solidFill>
                  <a:srgbClr val="FF3300"/>
                </a:solidFill>
                <a:latin typeface="+mn-lt"/>
                <a:ea typeface="+mn-ea"/>
              </a:endParaRPr>
            </a:p>
          </p:txBody>
        </p:sp>
        <p:sp>
          <p:nvSpPr>
            <p:cNvPr id="45101" name="Text Box 83"/>
            <p:cNvSpPr txBox="1">
              <a:spLocks noChangeArrowheads="1"/>
            </p:cNvSpPr>
            <p:nvPr/>
          </p:nvSpPr>
          <p:spPr bwMode="auto">
            <a:xfrm>
              <a:off x="4262" y="3380"/>
              <a:ext cx="225" cy="233"/>
            </a:xfrm>
            <a:prstGeom prst="rect">
              <a:avLst/>
            </a:prstGeom>
            <a:noFill/>
            <a:ln w="9525">
              <a:noFill/>
              <a:miter lim="800000"/>
            </a:ln>
          </p:spPr>
          <p:txBody>
            <a:bodyPr wrap="none">
              <a:spAutoFit/>
            </a:bodyPr>
            <a:lstStyle/>
            <a:p>
              <a:pPr eaLnBrk="1" hangingPunct="1">
                <a:defRPr/>
              </a:pPr>
              <a:r>
                <a:rPr kumimoji="1" lang="zh-CN" altLang="en-US" b="1">
                  <a:latin typeface="+mn-lt"/>
                  <a:ea typeface="+mn-ea"/>
                </a:rPr>
                <a:t>   </a:t>
              </a:r>
              <a:endParaRPr kumimoji="1" lang="zh-CN" altLang="en-US" b="1">
                <a:latin typeface="+mn-lt"/>
                <a:ea typeface="+mn-ea"/>
              </a:endParaRPr>
            </a:p>
          </p:txBody>
        </p:sp>
        <p:sp>
          <p:nvSpPr>
            <p:cNvPr id="90159" name="Text Box 84"/>
            <p:cNvSpPr txBox="1">
              <a:spLocks noChangeArrowheads="1"/>
            </p:cNvSpPr>
            <p:nvPr/>
          </p:nvSpPr>
          <p:spPr bwMode="auto">
            <a:xfrm>
              <a:off x="5414" y="3458"/>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FF3300"/>
                  </a:solidFill>
                  <a:latin typeface="Times New Roman" panose="02020603050405020304" pitchFamily="18" charset="0"/>
                  <a:ea typeface="华文新魏" panose="02010800040101010101" pitchFamily="2" charset="-122"/>
                </a:rPr>
                <a:t>N</a:t>
              </a:r>
              <a:endParaRPr kumimoji="1" lang="en-US" altLang="zh-CN" sz="2000" b="1">
                <a:solidFill>
                  <a:srgbClr val="FF3300"/>
                </a:solidFill>
                <a:latin typeface="Times New Roman" panose="02020603050405020304" pitchFamily="18" charset="0"/>
                <a:ea typeface="华文新魏" panose="02010800040101010101" pitchFamily="2" charset="-122"/>
              </a:endParaRPr>
            </a:p>
          </p:txBody>
        </p:sp>
      </p:grpSp>
      <p:sp>
        <p:nvSpPr>
          <p:cNvPr id="1114197" name="Line 85"/>
          <p:cNvSpPr>
            <a:spLocks noChangeShapeType="1"/>
          </p:cNvSpPr>
          <p:nvPr/>
        </p:nvSpPr>
        <p:spPr bwMode="auto">
          <a:xfrm flipV="1">
            <a:off x="7318375" y="5140325"/>
            <a:ext cx="0" cy="255588"/>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sp>
        <p:nvSpPr>
          <p:cNvPr id="1114198" name="Text Box 86"/>
          <p:cNvSpPr txBox="1">
            <a:spLocks noChangeArrowheads="1"/>
          </p:cNvSpPr>
          <p:nvPr/>
        </p:nvSpPr>
        <p:spPr bwMode="auto">
          <a:xfrm>
            <a:off x="887413" y="4724400"/>
            <a:ext cx="3886200" cy="369888"/>
          </a:xfrm>
          <a:prstGeom prst="rect">
            <a:avLst/>
          </a:prstGeom>
          <a:noFill/>
          <a:ln w="9525">
            <a:noFill/>
            <a:miter lim="800000"/>
          </a:ln>
        </p:spPr>
        <p:txBody>
          <a:bodyPr>
            <a:spAutoFit/>
          </a:bodyPr>
          <a:lstStyle/>
          <a:p>
            <a:pPr eaLnBrk="1" hangingPunct="1">
              <a:defRPr/>
            </a:pPr>
            <a:r>
              <a:rPr kumimoji="1" lang="zh-CN" altLang="en-US" b="1">
                <a:latin typeface="+mn-lt"/>
                <a:ea typeface="+mn-ea"/>
              </a:rPr>
              <a:t>形成下条微指令地址  </a:t>
            </a:r>
            <a:r>
              <a:rPr kumimoji="1" lang="en-US" altLang="zh-CN" b="1">
                <a:solidFill>
                  <a:srgbClr val="FF3300"/>
                </a:solidFill>
                <a:latin typeface="+mn-lt"/>
                <a:ea typeface="+mn-ea"/>
              </a:rPr>
              <a:t>Q + 3</a:t>
            </a:r>
            <a:endParaRPr kumimoji="1" lang="en-US" altLang="zh-CN" b="1">
              <a:solidFill>
                <a:srgbClr val="FF3300"/>
              </a:solidFill>
              <a:latin typeface="+mn-lt"/>
              <a:ea typeface="+mn-ea"/>
            </a:endParaRPr>
          </a:p>
        </p:txBody>
      </p:sp>
      <p:grpSp>
        <p:nvGrpSpPr>
          <p:cNvPr id="21" name="Group 87"/>
          <p:cNvGrpSpPr/>
          <p:nvPr/>
        </p:nvGrpSpPr>
        <p:grpSpPr bwMode="auto">
          <a:xfrm>
            <a:off x="911225" y="5026025"/>
            <a:ext cx="2806700" cy="369888"/>
            <a:chOff x="912" y="2693"/>
            <a:chExt cx="1768" cy="233"/>
          </a:xfrm>
        </p:grpSpPr>
        <p:sp>
          <p:nvSpPr>
            <p:cNvPr id="45095" name="Text Box 88"/>
            <p:cNvSpPr txBox="1">
              <a:spLocks noChangeArrowheads="1"/>
            </p:cNvSpPr>
            <p:nvPr/>
          </p:nvSpPr>
          <p:spPr bwMode="auto">
            <a:xfrm>
              <a:off x="912" y="2693"/>
              <a:ext cx="1768" cy="233"/>
            </a:xfrm>
            <a:prstGeom prst="rect">
              <a:avLst/>
            </a:prstGeom>
            <a:noFill/>
            <a:ln w="9525">
              <a:noFill/>
              <a:miter lim="800000"/>
            </a:ln>
          </p:spPr>
          <p:txBody>
            <a:bodyPr wrap="none">
              <a:spAutoFit/>
            </a:bodyPr>
            <a:lstStyle/>
            <a:p>
              <a:pPr eaLnBrk="1" hangingPunct="1">
                <a:defRPr/>
              </a:pPr>
              <a:r>
                <a:rPr kumimoji="1" lang="en-US" altLang="zh-CN" b="1" dirty="0">
                  <a:solidFill>
                    <a:srgbClr val="0000FF"/>
                  </a:solidFill>
                  <a:latin typeface="+mn-lt"/>
                  <a:ea typeface="+mn-ea"/>
                </a:rPr>
                <a:t>Ad (CMBR )           CMAR</a:t>
              </a:r>
              <a:endParaRPr kumimoji="1" lang="en-US" altLang="zh-CN" b="1" dirty="0">
                <a:solidFill>
                  <a:srgbClr val="0000FF"/>
                </a:solidFill>
                <a:latin typeface="+mn-lt"/>
                <a:ea typeface="+mn-ea"/>
              </a:endParaRPr>
            </a:p>
          </p:txBody>
        </p:sp>
        <p:sp>
          <p:nvSpPr>
            <p:cNvPr id="45096" name="Line 89"/>
            <p:cNvSpPr>
              <a:spLocks noChangeShapeType="1"/>
            </p:cNvSpPr>
            <p:nvPr/>
          </p:nvSpPr>
          <p:spPr bwMode="auto">
            <a:xfrm>
              <a:off x="1805" y="2812"/>
              <a:ext cx="288" cy="0"/>
            </a:xfrm>
            <a:prstGeom prst="line">
              <a:avLst/>
            </a:prstGeom>
            <a:noFill/>
            <a:ln w="28575">
              <a:solidFill>
                <a:srgbClr val="FF3300"/>
              </a:solidFill>
              <a:round/>
              <a:tailEnd type="stealth" w="med" len="med"/>
            </a:ln>
          </p:spPr>
          <p:txBody>
            <a:bodyPr wrap="none"/>
            <a:lstStyle/>
            <a:p>
              <a:pPr eaLnBrk="1" hangingPunct="1">
                <a:defRPr/>
              </a:pPr>
              <a:endParaRPr lang="zh-CN" altLang="en-US" b="1">
                <a:latin typeface="+mn-lt"/>
                <a:ea typeface="+mn-ea"/>
              </a:endParaRPr>
            </a:p>
          </p:txBody>
        </p:sp>
      </p:grpSp>
      <p:grpSp>
        <p:nvGrpSpPr>
          <p:cNvPr id="22" name="Group 90"/>
          <p:cNvGrpSpPr/>
          <p:nvPr/>
        </p:nvGrpSpPr>
        <p:grpSpPr bwMode="auto">
          <a:xfrm>
            <a:off x="911225" y="5438775"/>
            <a:ext cx="2781300" cy="369888"/>
            <a:chOff x="778" y="3385"/>
            <a:chExt cx="1752" cy="233"/>
          </a:xfrm>
        </p:grpSpPr>
        <p:sp>
          <p:nvSpPr>
            <p:cNvPr id="45093" name="Text Box 91"/>
            <p:cNvSpPr txBox="1">
              <a:spLocks noChangeArrowheads="1"/>
            </p:cNvSpPr>
            <p:nvPr/>
          </p:nvSpPr>
          <p:spPr bwMode="auto">
            <a:xfrm>
              <a:off x="778" y="3385"/>
              <a:ext cx="1752" cy="233"/>
            </a:xfrm>
            <a:prstGeom prst="rect">
              <a:avLst/>
            </a:prstGeom>
            <a:noFill/>
            <a:ln w="9525">
              <a:noFill/>
              <a:miter lim="800000"/>
            </a:ln>
          </p:spPr>
          <p:txBody>
            <a:bodyPr wrap="none">
              <a:spAutoFit/>
            </a:bodyPr>
            <a:lstStyle/>
            <a:p>
              <a:pPr eaLnBrk="1" hangingPunct="1">
                <a:defRPr/>
              </a:pPr>
              <a:r>
                <a:rPr kumimoji="1" lang="en-US" altLang="zh-CN" b="1" dirty="0">
                  <a:latin typeface="+mn-lt"/>
                  <a:ea typeface="+mn-ea"/>
                </a:rPr>
                <a:t>CM (CMAR )         CMBR</a:t>
              </a:r>
              <a:endParaRPr kumimoji="1" lang="en-US" altLang="zh-CN" b="1" dirty="0">
                <a:latin typeface="+mn-lt"/>
                <a:ea typeface="+mn-ea"/>
              </a:endParaRPr>
            </a:p>
          </p:txBody>
        </p:sp>
        <p:sp>
          <p:nvSpPr>
            <p:cNvPr id="45094" name="Line 92"/>
            <p:cNvSpPr>
              <a:spLocks noChangeShapeType="1"/>
            </p:cNvSpPr>
            <p:nvPr/>
          </p:nvSpPr>
          <p:spPr bwMode="auto">
            <a:xfrm>
              <a:off x="1707" y="3496"/>
              <a:ext cx="288" cy="0"/>
            </a:xfrm>
            <a:prstGeom prst="line">
              <a:avLst/>
            </a:prstGeom>
            <a:noFill/>
            <a:ln w="28575">
              <a:solidFill>
                <a:schemeClr val="tx1"/>
              </a:solidFill>
              <a:round/>
              <a:tailEnd type="stealth" w="med" len="med"/>
            </a:ln>
          </p:spPr>
          <p:txBody>
            <a:bodyPr wrap="none"/>
            <a:lstStyle/>
            <a:p>
              <a:pPr eaLnBrk="1" hangingPunct="1">
                <a:defRPr/>
              </a:pPr>
              <a:endParaRPr lang="zh-CN" altLang="en-US" b="1">
                <a:latin typeface="+mn-lt"/>
                <a:ea typeface="+mn-ea"/>
              </a:endParaRPr>
            </a:p>
          </p:txBody>
        </p:sp>
      </p:grpSp>
      <p:sp>
        <p:nvSpPr>
          <p:cNvPr id="1114205" name="Text Box 93"/>
          <p:cNvSpPr txBox="1">
            <a:spLocks noChangeArrowheads="1"/>
          </p:cNvSpPr>
          <p:nvPr/>
        </p:nvSpPr>
        <p:spPr bwMode="auto">
          <a:xfrm>
            <a:off x="863600" y="583723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新魏" panose="02010800040101010101" pitchFamily="2" charset="-122"/>
              </a:rPr>
              <a:t>由 </a:t>
            </a:r>
            <a:r>
              <a:rPr kumimoji="1" lang="en-US" altLang="zh-CN" b="1">
                <a:latin typeface="Times New Roman" panose="02020603050405020304" pitchFamily="18" charset="0"/>
                <a:ea typeface="华文新魏" panose="02010800040101010101" pitchFamily="2" charset="-122"/>
              </a:rPr>
              <a:t>CMBR </a:t>
            </a:r>
            <a:r>
              <a:rPr kumimoji="1" lang="zh-CN" altLang="en-US" b="1">
                <a:latin typeface="Times New Roman" panose="02020603050405020304" pitchFamily="18" charset="0"/>
                <a:ea typeface="华文新魏" panose="02010800040101010101" pitchFamily="2" charset="-122"/>
              </a:rPr>
              <a:t>发命令</a:t>
            </a:r>
            <a:endParaRPr kumimoji="1" lang="zh-CN" altLang="en-US" b="1">
              <a:latin typeface="Times New Roman" panose="02020603050405020304" pitchFamily="18" charset="0"/>
              <a:ea typeface="华文新魏" panose="02010800040101010101" pitchFamily="2" charset="-122"/>
            </a:endParaRPr>
          </a:p>
        </p:txBody>
      </p:sp>
      <p:sp>
        <p:nvSpPr>
          <p:cNvPr id="94" name="Text Box 68"/>
          <p:cNvSpPr txBox="1">
            <a:spLocks noChangeArrowheads="1"/>
          </p:cNvSpPr>
          <p:nvPr/>
        </p:nvSpPr>
        <p:spPr bwMode="auto">
          <a:xfrm>
            <a:off x="757238" y="0"/>
            <a:ext cx="7315200" cy="360363"/>
          </a:xfrm>
          <a:prstGeom prst="rect">
            <a:avLst/>
          </a:prstGeom>
          <a:noFill/>
          <a:ln w="9525">
            <a:noFill/>
            <a:miter lim="800000"/>
          </a:ln>
        </p:spPr>
        <p:txBody>
          <a:bodyPr>
            <a:spAutoFit/>
          </a:bodyPr>
          <a:lstStyle/>
          <a:p>
            <a:pPr>
              <a:lnSpc>
                <a:spcPct val="87000"/>
              </a:lnSpc>
              <a:buClr>
                <a:srgbClr val="C00000"/>
              </a:buClr>
              <a:buFont typeface="Wingdings" panose="05000000000000000000" pitchFamily="2" charset="2"/>
              <a:buChar char="Ø"/>
              <a:defRPr/>
            </a:pPr>
            <a:r>
              <a:rPr lang="zh-CN" altLang="en-US" sz="2000" b="1" dirty="0">
                <a:solidFill>
                  <a:srgbClr val="A50021"/>
                </a:solidFill>
                <a:latin typeface="+mj-lt"/>
                <a:ea typeface="微软雅黑" panose="020B0503020204020204" pitchFamily="34" charset="-122"/>
              </a:rPr>
              <a:t> 微程序控制的工作原理</a:t>
            </a:r>
            <a:endParaRPr lang="zh-CN" altLang="en-US" sz="2000" b="1" dirty="0">
              <a:solidFill>
                <a:srgbClr val="A50021"/>
              </a:solidFill>
              <a:latin typeface="+mj-lt"/>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4163"/>
                                        </p:tgtEl>
                                        <p:attrNameLst>
                                          <p:attrName>style.visibility</p:attrName>
                                        </p:attrNameLst>
                                      </p:cBhvr>
                                      <p:to>
                                        <p:strVal val="visible"/>
                                      </p:to>
                                    </p:set>
                                    <p:animEffect transition="in" filter="blinds(horizontal)">
                                      <p:cBhvr>
                                        <p:cTn id="7" dur="500"/>
                                        <p:tgtEl>
                                          <p:spTgt spid="11141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out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14118"/>
                                        </p:tgtEl>
                                        <p:attrNameLst>
                                          <p:attrName>style.visibility</p:attrName>
                                        </p:attrNameLst>
                                      </p:cBhvr>
                                      <p:to>
                                        <p:strVal val="visible"/>
                                      </p:to>
                                    </p:set>
                                    <p:animEffect transition="in" filter="blinds(horizontal)">
                                      <p:cBhvr>
                                        <p:cTn id="32" dur="500"/>
                                        <p:tgtEl>
                                          <p:spTgt spid="111411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14143"/>
                                        </p:tgtEl>
                                        <p:attrNameLst>
                                          <p:attrName>style.visibility</p:attrName>
                                        </p:attrNameLst>
                                      </p:cBhvr>
                                      <p:to>
                                        <p:strVal val="visible"/>
                                      </p:to>
                                    </p:set>
                                    <p:animEffect transition="in" filter="slide(fromBottom)">
                                      <p:cBhvr>
                                        <p:cTn id="37" dur="500"/>
                                        <p:tgtEl>
                                          <p:spTgt spid="1114143"/>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1114150"/>
                                        </p:tgtEl>
                                        <p:attrNameLst>
                                          <p:attrName>style.visibility</p:attrName>
                                        </p:attrNameLst>
                                      </p:cBhvr>
                                      <p:to>
                                        <p:strVal val="visible"/>
                                      </p:to>
                                    </p:set>
                                    <p:animEffect transition="in" filter="slide(fromBottom)">
                                      <p:cBhvr>
                                        <p:cTn id="46" dur="500"/>
                                        <p:tgtEl>
                                          <p:spTgt spid="1114150"/>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14164"/>
                                        </p:tgtEl>
                                        <p:attrNameLst>
                                          <p:attrName>style.visibility</p:attrName>
                                        </p:attrNameLst>
                                      </p:cBhvr>
                                      <p:to>
                                        <p:strVal val="visible"/>
                                      </p:to>
                                    </p:set>
                                    <p:animEffect transition="in" filter="blinds(horizontal)">
                                      <p:cBhvr>
                                        <p:cTn id="55" dur="500"/>
                                        <p:tgtEl>
                                          <p:spTgt spid="1114164"/>
                                        </p:tgtEl>
                                      </p:cBhvr>
                                    </p:animEffect>
                                  </p:childTnLst>
                                  <p:subTnLst>
                                    <p:set>
                                      <p:cBhvr override="childStyle">
                                        <p:cTn dur="1" fill="hold" display="0" masterRel="nextClick" afterEffect="1"/>
                                        <p:tgtEl>
                                          <p:spTgt spid="1114164"/>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blinds(horizontal)">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37"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arn(outVertical)">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114125"/>
                                        </p:tgtEl>
                                        <p:attrNameLst>
                                          <p:attrName>style.visibility</p:attrName>
                                        </p:attrNameLst>
                                      </p:cBhvr>
                                      <p:to>
                                        <p:strVal val="visible"/>
                                      </p:to>
                                    </p:set>
                                    <p:animEffect transition="in" filter="blinds(horizontal)">
                                      <p:cBhvr>
                                        <p:cTn id="75" dur="500"/>
                                        <p:tgtEl>
                                          <p:spTgt spid="1114125"/>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nodeType="clickEffect">
                                  <p:stCondLst>
                                    <p:cond delay="0"/>
                                  </p:stCondLst>
                                  <p:childTnLst>
                                    <p:set>
                                      <p:cBhvr>
                                        <p:cTn id="79" dur="1" fill="hold">
                                          <p:stCondLst>
                                            <p:cond delay="0"/>
                                          </p:stCondLst>
                                        </p:cTn>
                                        <p:tgtEl>
                                          <p:spTgt spid="1114151"/>
                                        </p:tgtEl>
                                        <p:attrNameLst>
                                          <p:attrName>style.visibility</p:attrName>
                                        </p:attrNameLst>
                                      </p:cBhvr>
                                      <p:to>
                                        <p:strVal val="visible"/>
                                      </p:to>
                                    </p:set>
                                    <p:animEffect transition="in" filter="slide(fromBottom)">
                                      <p:cBhvr>
                                        <p:cTn id="80" dur="500"/>
                                        <p:tgtEl>
                                          <p:spTgt spid="1114151"/>
                                        </p:tgtEl>
                                      </p:cBhvr>
                                    </p:animEffect>
                                  </p:childTnLst>
                                </p:cTn>
                              </p:par>
                            </p:childTnLst>
                          </p:cTn>
                        </p:par>
                        <p:par>
                          <p:cTn id="81" fill="hold">
                            <p:stCondLst>
                              <p:cond delay="500"/>
                            </p:stCondLst>
                            <p:childTnLst>
                              <p:par>
                                <p:cTn id="82" presetID="3" presetClass="entr" presetSubtype="10" fill="hold" nodeType="after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blinds(horizontal)">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114165"/>
                                        </p:tgtEl>
                                        <p:attrNameLst>
                                          <p:attrName>style.visibility</p:attrName>
                                        </p:attrNameLst>
                                      </p:cBhvr>
                                      <p:to>
                                        <p:strVal val="visible"/>
                                      </p:to>
                                    </p:set>
                                    <p:animEffect transition="in" filter="blinds(horizontal)">
                                      <p:cBhvr>
                                        <p:cTn id="89" dur="500"/>
                                        <p:tgtEl>
                                          <p:spTgt spid="1114165"/>
                                        </p:tgtEl>
                                      </p:cBhvr>
                                    </p:animEffect>
                                  </p:childTnLst>
                                  <p:subTnLst>
                                    <p:set>
                                      <p:cBhvr override="childStyle">
                                        <p:cTn dur="1" fill="hold" display="0" masterRel="nextClick" afterEffect="1"/>
                                        <p:tgtEl>
                                          <p:spTgt spid="1114165"/>
                                        </p:tgtEl>
                                        <p:attrNameLst>
                                          <p:attrName>style.visibility</p:attrName>
                                        </p:attrNameLst>
                                      </p:cBhvr>
                                      <p:to>
                                        <p:strVal val="hidden"/>
                                      </p:to>
                                    </p:set>
                                  </p:sub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blinds(horizontal)">
                                      <p:cBhvr>
                                        <p:cTn id="94" dur="500"/>
                                        <p:tgtEl>
                                          <p:spTgt spid="5"/>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blinds(horizontal)">
                                      <p:cBhvr>
                                        <p:cTn id="99" dur="500"/>
                                        <p:tgtEl>
                                          <p:spTgt spid="6"/>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barn(outVertical)">
                                      <p:cBhvr>
                                        <p:cTn id="104" dur="500"/>
                                        <p:tgtEl>
                                          <p:spTgt spid="13"/>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1114132"/>
                                        </p:tgtEl>
                                        <p:attrNameLst>
                                          <p:attrName>style.visibility</p:attrName>
                                        </p:attrNameLst>
                                      </p:cBhvr>
                                      <p:to>
                                        <p:strVal val="visible"/>
                                      </p:to>
                                    </p:set>
                                    <p:animEffect transition="in" filter="blinds(horizontal)">
                                      <p:cBhvr>
                                        <p:cTn id="109" dur="500"/>
                                        <p:tgtEl>
                                          <p:spTgt spid="1114132"/>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4" fill="hold" nodeType="clickEffect">
                                  <p:stCondLst>
                                    <p:cond delay="0"/>
                                  </p:stCondLst>
                                  <p:childTnLst>
                                    <p:set>
                                      <p:cBhvr>
                                        <p:cTn id="113" dur="1" fill="hold">
                                          <p:stCondLst>
                                            <p:cond delay="0"/>
                                          </p:stCondLst>
                                        </p:cTn>
                                        <p:tgtEl>
                                          <p:spTgt spid="1114155"/>
                                        </p:tgtEl>
                                        <p:attrNameLst>
                                          <p:attrName>style.visibility</p:attrName>
                                        </p:attrNameLst>
                                      </p:cBhvr>
                                      <p:to>
                                        <p:strVal val="visible"/>
                                      </p:to>
                                    </p:set>
                                    <p:animEffect transition="in" filter="slide(fromBottom)">
                                      <p:cBhvr>
                                        <p:cTn id="114" dur="500"/>
                                        <p:tgtEl>
                                          <p:spTgt spid="1114155"/>
                                        </p:tgtEl>
                                      </p:cBhvr>
                                    </p:animEffect>
                                  </p:childTnLst>
                                </p:cTn>
                              </p:par>
                            </p:childTnLst>
                          </p:cTn>
                        </p:par>
                        <p:par>
                          <p:cTn id="115" fill="hold">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1114186"/>
                                        </p:tgtEl>
                                        <p:attrNameLst>
                                          <p:attrName>style.visibility</p:attrName>
                                        </p:attrNameLst>
                                      </p:cBhvr>
                                      <p:to>
                                        <p:strVal val="visible"/>
                                      </p:to>
                                    </p:set>
                                    <p:animEffect transition="in" filter="blinds(horizontal)">
                                      <p:cBhvr>
                                        <p:cTn id="118" dur="500"/>
                                        <p:tgtEl>
                                          <p:spTgt spid="1114186"/>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1114198"/>
                                        </p:tgtEl>
                                        <p:attrNameLst>
                                          <p:attrName>style.visibility</p:attrName>
                                        </p:attrNameLst>
                                      </p:cBhvr>
                                      <p:to>
                                        <p:strVal val="visible"/>
                                      </p:to>
                                    </p:set>
                                    <p:animEffect transition="in" filter="blinds(horizontal)">
                                      <p:cBhvr>
                                        <p:cTn id="123" dur="500"/>
                                        <p:tgtEl>
                                          <p:spTgt spid="1114198"/>
                                        </p:tgtEl>
                                      </p:cBhvr>
                                    </p:animEffect>
                                  </p:childTnLst>
                                  <p:subTnLst>
                                    <p:set>
                                      <p:cBhvr override="childStyle">
                                        <p:cTn dur="1" fill="hold" display="0" masterRel="nextClick" afterEffect="1"/>
                                        <p:tgtEl>
                                          <p:spTgt spid="1114198"/>
                                        </p:tgtEl>
                                        <p:attrNameLst>
                                          <p:attrName>style.visibility</p:attrName>
                                        </p:attrNameLst>
                                      </p:cBhvr>
                                      <p:to>
                                        <p:strVal val="hidden"/>
                                      </p:to>
                                    </p:set>
                                  </p:sub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blinds(horizontal)">
                                      <p:cBhvr>
                                        <p:cTn id="128" dur="500"/>
                                        <p:tgtEl>
                                          <p:spTgt spid="21"/>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blinds(horizontal)">
                                      <p:cBhvr>
                                        <p:cTn id="133" dur="500"/>
                                        <p:tgtEl>
                                          <p:spTgt spid="22"/>
                                        </p:tgtEl>
                                      </p:cBhvr>
                                    </p:animEffect>
                                  </p:childTnLst>
                                </p:cTn>
                              </p:par>
                            </p:childTnLst>
                          </p:cTn>
                        </p:par>
                      </p:childTnLst>
                    </p:cTn>
                  </p:par>
                  <p:par>
                    <p:cTn id="134" fill="hold">
                      <p:stCondLst>
                        <p:cond delay="indefinite"/>
                      </p:stCondLst>
                      <p:childTnLst>
                        <p:par>
                          <p:cTn id="135" fill="hold">
                            <p:stCondLst>
                              <p:cond delay="0"/>
                            </p:stCondLst>
                            <p:childTnLst>
                              <p:par>
                                <p:cTn id="136" presetID="16" presetClass="entr" presetSubtype="37" fill="hold" nodeType="clickEffect">
                                  <p:stCondLst>
                                    <p:cond delay="0"/>
                                  </p:stCondLst>
                                  <p:childTnLst>
                                    <p:set>
                                      <p:cBhvr>
                                        <p:cTn id="137" dur="1" fill="hold">
                                          <p:stCondLst>
                                            <p:cond delay="0"/>
                                          </p:stCondLst>
                                        </p:cTn>
                                        <p:tgtEl>
                                          <p:spTgt spid="20"/>
                                        </p:tgtEl>
                                        <p:attrNameLst>
                                          <p:attrName>style.visibility</p:attrName>
                                        </p:attrNameLst>
                                      </p:cBhvr>
                                      <p:to>
                                        <p:strVal val="visible"/>
                                      </p:to>
                                    </p:set>
                                    <p:animEffect transition="in" filter="barn(outVertical)">
                                      <p:cBhvr>
                                        <p:cTn id="138" dur="500"/>
                                        <p:tgtEl>
                                          <p:spTgt spid="20"/>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1114205"/>
                                        </p:tgtEl>
                                        <p:attrNameLst>
                                          <p:attrName>style.visibility</p:attrName>
                                        </p:attrNameLst>
                                      </p:cBhvr>
                                      <p:to>
                                        <p:strVal val="visible"/>
                                      </p:to>
                                    </p:set>
                                    <p:animEffect transition="in" filter="blinds(horizontal)">
                                      <p:cBhvr>
                                        <p:cTn id="143" dur="500"/>
                                        <p:tgtEl>
                                          <p:spTgt spid="1114205"/>
                                        </p:tgtEl>
                                      </p:cBhvr>
                                    </p:animEffect>
                                  </p:childTnLst>
                                </p:cTn>
                              </p:par>
                            </p:childTnLst>
                          </p:cTn>
                        </p:par>
                      </p:childTnLst>
                    </p:cTn>
                  </p:par>
                  <p:par>
                    <p:cTn id="144" fill="hold">
                      <p:stCondLst>
                        <p:cond delay="indefinite"/>
                      </p:stCondLst>
                      <p:childTnLst>
                        <p:par>
                          <p:cTn id="145" fill="hold">
                            <p:stCondLst>
                              <p:cond delay="0"/>
                            </p:stCondLst>
                            <p:childTnLst>
                              <p:par>
                                <p:cTn id="146" presetID="12" presetClass="entr" presetSubtype="4" fill="hold" nodeType="clickEffect">
                                  <p:stCondLst>
                                    <p:cond delay="0"/>
                                  </p:stCondLst>
                                  <p:childTnLst>
                                    <p:set>
                                      <p:cBhvr>
                                        <p:cTn id="147" dur="1" fill="hold">
                                          <p:stCondLst>
                                            <p:cond delay="0"/>
                                          </p:stCondLst>
                                        </p:cTn>
                                        <p:tgtEl>
                                          <p:spTgt spid="1114197"/>
                                        </p:tgtEl>
                                        <p:attrNameLst>
                                          <p:attrName>style.visibility</p:attrName>
                                        </p:attrNameLst>
                                      </p:cBhvr>
                                      <p:to>
                                        <p:strVal val="visible"/>
                                      </p:to>
                                    </p:set>
                                    <p:animEffect transition="in" filter="slide(fromBottom)">
                                      <p:cBhvr>
                                        <p:cTn id="148" dur="500"/>
                                        <p:tgtEl>
                                          <p:spTgt spid="1114197"/>
                                        </p:tgtEl>
                                      </p:cBhvr>
                                    </p:animEffect>
                                  </p:childTnLst>
                                </p:cTn>
                              </p:par>
                            </p:childTnLst>
                          </p:cTn>
                        </p:par>
                        <p:par>
                          <p:cTn id="149" fill="hold">
                            <p:stCondLst>
                              <p:cond delay="500"/>
                            </p:stCondLst>
                            <p:childTnLst>
                              <p:par>
                                <p:cTn id="150" presetID="3" presetClass="entr" presetSubtype="10" fill="hold" nodeType="afterEffect">
                                  <p:stCondLst>
                                    <p:cond delay="0"/>
                                  </p:stCondLst>
                                  <p:childTnLst>
                                    <p:set>
                                      <p:cBhvr>
                                        <p:cTn id="151" dur="1" fill="hold">
                                          <p:stCondLst>
                                            <p:cond delay="0"/>
                                          </p:stCondLst>
                                        </p:cTn>
                                        <p:tgtEl>
                                          <p:spTgt spid="19"/>
                                        </p:tgtEl>
                                        <p:attrNameLst>
                                          <p:attrName>style.visibility</p:attrName>
                                        </p:attrNameLst>
                                      </p:cBhvr>
                                      <p:to>
                                        <p:strVal val="visible"/>
                                      </p:to>
                                    </p:set>
                                    <p:animEffect transition="in" filter="blinds(horizontal)">
                                      <p:cBhvr>
                                        <p:cTn id="152" dur="500"/>
                                        <p:tgtEl>
                                          <p:spTgt spid="19"/>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114166"/>
                                        </p:tgtEl>
                                        <p:attrNameLst>
                                          <p:attrName>style.visibility</p:attrName>
                                        </p:attrNameLst>
                                      </p:cBhvr>
                                      <p:to>
                                        <p:strVal val="visible"/>
                                      </p:to>
                                    </p:set>
                                    <p:animEffect transition="in" filter="blinds(horizontal)">
                                      <p:cBhvr>
                                        <p:cTn id="157" dur="500"/>
                                        <p:tgtEl>
                                          <p:spTgt spid="1114166"/>
                                        </p:tgtEl>
                                      </p:cBhvr>
                                    </p:animEffect>
                                  </p:childTnLst>
                                  <p:subTnLst>
                                    <p:set>
                                      <p:cBhvr override="childStyle">
                                        <p:cTn dur="1" fill="hold" display="0" masterRel="nextClick" afterEffect="1"/>
                                        <p:tgtEl>
                                          <p:spTgt spid="1114166"/>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9"/>
                                        </p:tgtEl>
                                        <p:attrNameLst>
                                          <p:attrName>style.visibility</p:attrName>
                                        </p:attrNameLst>
                                      </p:cBhvr>
                                      <p:to>
                                        <p:strVal val="visible"/>
                                      </p:to>
                                    </p:set>
                                    <p:animEffect transition="in" filter="blinds(horizontal)">
                                      <p:cBhvr>
                                        <p:cTn id="162" dur="500"/>
                                        <p:tgtEl>
                                          <p:spTgt spid="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14"/>
                                        </p:tgtEl>
                                        <p:attrNameLst>
                                          <p:attrName>style.visibility</p:attrName>
                                        </p:attrNameLst>
                                      </p:cBhvr>
                                      <p:to>
                                        <p:strVal val="visible"/>
                                      </p:to>
                                    </p:set>
                                    <p:animEffect transition="in" filter="blinds(horizontal)">
                                      <p:cBhvr>
                                        <p:cTn id="1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8" grpId="0" autoUpdateAnimBg="0"/>
      <p:bldP spid="1114125" grpId="0" autoUpdateAnimBg="0"/>
      <p:bldP spid="1114132" grpId="0" autoUpdateAnimBg="0"/>
      <p:bldP spid="1114163" grpId="0" autoUpdateAnimBg="0"/>
      <p:bldP spid="1114164" grpId="0" autoUpdateAnimBg="0"/>
      <p:bldP spid="1114165" grpId="0" autoUpdateAnimBg="0"/>
      <p:bldP spid="1114166" grpId="0" autoUpdateAnimBg="0"/>
      <p:bldP spid="1114186" grpId="0" autoUpdateAnimBg="0"/>
      <p:bldP spid="1114198" grpId="0" autoUpdateAnimBg="0"/>
      <p:bldP spid="111420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765175" y="41275"/>
            <a:ext cx="7021513" cy="508000"/>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实例：</a:t>
            </a:r>
            <a:r>
              <a:rPr lang="en-US" altLang="zh-CN" sz="2400">
                <a:solidFill>
                  <a:srgbClr val="A50021"/>
                </a:solidFill>
                <a:ea typeface="微软雅黑" panose="020B0503020204020204" pitchFamily="34" charset="-122"/>
              </a:rPr>
              <a:t>IA-32</a:t>
            </a:r>
            <a:r>
              <a:rPr lang="zh-CN" altLang="en-US" sz="2400">
                <a:solidFill>
                  <a:srgbClr val="A50021"/>
                </a:solidFill>
                <a:ea typeface="微软雅黑" panose="020B0503020204020204" pitchFamily="34" charset="-122"/>
              </a:rPr>
              <a:t>处理器的实现</a:t>
            </a:r>
            <a:endParaRPr lang="zh-CN" altLang="en-US" sz="2400">
              <a:solidFill>
                <a:srgbClr val="A50021"/>
              </a:solidFill>
              <a:ea typeface="微软雅黑" panose="020B0503020204020204" pitchFamily="34" charset="-122"/>
            </a:endParaRPr>
          </a:p>
        </p:txBody>
      </p:sp>
      <p:sp>
        <p:nvSpPr>
          <p:cNvPr id="1141763" name="Rectangle 3"/>
          <p:cNvSpPr>
            <a:spLocks noGrp="1" noChangeArrowheads="1"/>
          </p:cNvSpPr>
          <p:nvPr>
            <p:ph type="body" idx="1"/>
          </p:nvPr>
        </p:nvSpPr>
        <p:spPr>
          <a:xfrm>
            <a:off x="428625" y="714375"/>
            <a:ext cx="8429625" cy="5256213"/>
          </a:xfrm>
        </p:spPr>
        <p:txBody>
          <a:bodyPr/>
          <a:lstStyle/>
          <a:p>
            <a:pPr marL="357505" indent="-357505">
              <a:lnSpc>
                <a:spcPct val="120000"/>
              </a:lnSpc>
              <a:spcBef>
                <a:spcPts val="600"/>
              </a:spcBef>
              <a:buFont typeface="Wingdings" panose="05000000000000000000" pitchFamily="2" charset="2"/>
              <a:buChar char="Ø"/>
            </a:pPr>
            <a:r>
              <a:rPr lang="en-US" altLang="zh-CN" sz="2800"/>
              <a:t>IA-32</a:t>
            </a:r>
            <a:r>
              <a:rPr lang="zh-CN" altLang="en-US" sz="2800"/>
              <a:t>处理器</a:t>
            </a:r>
            <a:r>
              <a:rPr lang="zh-CN" altLang="en-US" sz="2800">
                <a:solidFill>
                  <a:srgbClr val="FF0000"/>
                </a:solidFill>
              </a:rPr>
              <a:t>适合用单周期控制器方式还是多周期控制器方式实现？</a:t>
            </a:r>
            <a:endParaRPr lang="zh-CN" altLang="en-US" sz="2800">
              <a:solidFill>
                <a:srgbClr val="FF0000"/>
              </a:solidFill>
            </a:endParaRPr>
          </a:p>
          <a:p>
            <a:pPr marL="628650" lvl="1" indent="-269875">
              <a:lnSpc>
                <a:spcPct val="120000"/>
              </a:lnSpc>
              <a:spcBef>
                <a:spcPts val="600"/>
              </a:spcBef>
            </a:pPr>
            <a:r>
              <a:rPr lang="zh-CN" altLang="en-US" sz="2400"/>
              <a:t>单周期控制器：</a:t>
            </a:r>
            <a:endParaRPr lang="en-US" altLang="zh-CN" sz="2400"/>
          </a:p>
          <a:p>
            <a:pPr marL="987425" lvl="2" indent="-269875">
              <a:lnSpc>
                <a:spcPct val="120000"/>
              </a:lnSpc>
              <a:spcBef>
                <a:spcPts val="600"/>
              </a:spcBef>
              <a:buFont typeface="Wingdings" panose="05000000000000000000" pitchFamily="2" charset="2"/>
              <a:buChar char="u"/>
            </a:pPr>
            <a:r>
              <a:rPr lang="zh-CN" altLang="en-US" sz="2200"/>
              <a:t>每条指令都按最复杂指令时间执行</a:t>
            </a:r>
            <a:r>
              <a:rPr lang="en-US" altLang="zh-CN" sz="2200"/>
              <a:t>——</a:t>
            </a:r>
            <a:r>
              <a:rPr lang="zh-CN" altLang="en-US" sz="2200">
                <a:solidFill>
                  <a:srgbClr val="0000FF"/>
                </a:solidFill>
              </a:rPr>
              <a:t>指令执行效率低！</a:t>
            </a:r>
            <a:endParaRPr lang="zh-CN" altLang="en-US" sz="2200">
              <a:solidFill>
                <a:srgbClr val="0000FF"/>
              </a:solidFill>
            </a:endParaRPr>
          </a:p>
          <a:p>
            <a:pPr marL="987425" lvl="2" indent="-269875">
              <a:lnSpc>
                <a:spcPct val="120000"/>
              </a:lnSpc>
              <a:spcBef>
                <a:spcPts val="600"/>
              </a:spcBef>
              <a:buFont typeface="Wingdings" panose="05000000000000000000" pitchFamily="2" charset="2"/>
              <a:buChar char="u"/>
            </a:pPr>
            <a:r>
              <a:rPr lang="zh-CN" altLang="en-US" sz="2200"/>
              <a:t>功能部件不能重复使用，对于一条具有多个复杂寻址的指令来说，可能要用到相当多个</a:t>
            </a:r>
            <a:r>
              <a:rPr lang="en-US" altLang="zh-CN" sz="2200"/>
              <a:t>ALU——</a:t>
            </a:r>
            <a:r>
              <a:rPr lang="zh-CN" altLang="en-US" sz="2200">
                <a:solidFill>
                  <a:srgbClr val="0000FF"/>
                </a:solidFill>
              </a:rPr>
              <a:t>成本高！</a:t>
            </a:r>
            <a:endParaRPr lang="zh-CN" altLang="en-US" sz="2200">
              <a:solidFill>
                <a:srgbClr val="0000FF"/>
              </a:solidFill>
            </a:endParaRPr>
          </a:p>
          <a:p>
            <a:pPr marL="628650" lvl="1" indent="-269875">
              <a:lnSpc>
                <a:spcPct val="120000"/>
              </a:lnSpc>
              <a:spcBef>
                <a:spcPts val="600"/>
              </a:spcBef>
            </a:pPr>
            <a:r>
              <a:rPr lang="zh-CN" altLang="en-US" sz="2400"/>
              <a:t>多周期控制器：</a:t>
            </a:r>
            <a:endParaRPr lang="en-US" altLang="zh-CN" sz="2400"/>
          </a:p>
          <a:p>
            <a:pPr marL="987425" lvl="2" indent="-269875">
              <a:lnSpc>
                <a:spcPct val="120000"/>
              </a:lnSpc>
              <a:spcBef>
                <a:spcPts val="600"/>
              </a:spcBef>
              <a:buFont typeface="Wingdings" panose="05000000000000000000" pitchFamily="2" charset="2"/>
              <a:buChar char="u"/>
            </a:pPr>
            <a:r>
              <a:rPr lang="zh-CN" altLang="en-US" sz="2200"/>
              <a:t>每条指令执行时间可以不同，简单指令需要</a:t>
            </a:r>
            <a:r>
              <a:rPr lang="en-US" altLang="zh-CN" sz="2200"/>
              <a:t>3~4</a:t>
            </a:r>
            <a:r>
              <a:rPr lang="zh-CN" altLang="en-US" sz="2200"/>
              <a:t>个时钟周期，复杂指令需要几十个时钟周期</a:t>
            </a:r>
            <a:r>
              <a:rPr lang="en-US" altLang="zh-CN" sz="2200"/>
              <a:t>——</a:t>
            </a:r>
            <a:r>
              <a:rPr lang="zh-CN" altLang="en-US" sz="2200">
                <a:solidFill>
                  <a:srgbClr val="0000FF"/>
                </a:solidFill>
              </a:rPr>
              <a:t>指令执行效率高！</a:t>
            </a:r>
            <a:endParaRPr lang="zh-CN" altLang="en-US" sz="2200">
              <a:solidFill>
                <a:srgbClr val="0000FF"/>
              </a:solidFill>
            </a:endParaRPr>
          </a:p>
          <a:p>
            <a:pPr marL="987425" lvl="2" indent="-269875">
              <a:lnSpc>
                <a:spcPct val="120000"/>
              </a:lnSpc>
              <a:spcBef>
                <a:spcPts val="600"/>
              </a:spcBef>
              <a:buFont typeface="Wingdings" panose="05000000000000000000" pitchFamily="2" charset="2"/>
              <a:buChar char="u"/>
            </a:pPr>
            <a:r>
              <a:rPr lang="zh-CN" altLang="en-US" sz="2200"/>
              <a:t>功能部件可以在一条指令执行过程中重复使用，对于一条具有多个复杂寻址的指令来说，非常有好处</a:t>
            </a:r>
            <a:r>
              <a:rPr lang="en-US" altLang="zh-CN" sz="2200"/>
              <a:t>——</a:t>
            </a:r>
            <a:r>
              <a:rPr lang="zh-CN" altLang="en-US" sz="2200">
                <a:solidFill>
                  <a:srgbClr val="0000FF"/>
                </a:solidFill>
              </a:rPr>
              <a:t>成本低！</a:t>
            </a:r>
            <a:endParaRPr lang="en-US" altLang="zh-CN" sz="2200">
              <a:solidFill>
                <a:srgbClr val="0000FF"/>
              </a:solidFill>
            </a:endParaRPr>
          </a:p>
          <a:p>
            <a:pPr marL="628650" lvl="1" indent="-269875">
              <a:lnSpc>
                <a:spcPct val="120000"/>
              </a:lnSpc>
              <a:spcBef>
                <a:spcPts val="600"/>
              </a:spcBef>
            </a:pPr>
            <a:r>
              <a:rPr lang="zh-CN" altLang="en-US" sz="2400">
                <a:solidFill>
                  <a:srgbClr val="0000FF"/>
                </a:solidFill>
              </a:rPr>
              <a:t>流水线控制器</a:t>
            </a:r>
            <a:endParaRPr lang="zh-CN" altLang="en-US" sz="240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1763">
                                            <p:txEl>
                                              <p:pRg st="2" end="2"/>
                                            </p:txEl>
                                          </p:spTgt>
                                        </p:tgtEl>
                                        <p:attrNameLst>
                                          <p:attrName>style.visibility</p:attrName>
                                        </p:attrNameLst>
                                      </p:cBhvr>
                                      <p:to>
                                        <p:strVal val="visible"/>
                                      </p:to>
                                    </p:set>
                                    <p:animEffect transition="in" filter="blinds(horizontal)">
                                      <p:cBhvr>
                                        <p:cTn id="7" dur="500"/>
                                        <p:tgtEl>
                                          <p:spTgt spid="11417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41763">
                                            <p:txEl>
                                              <p:pRg st="3" end="3"/>
                                            </p:txEl>
                                          </p:spTgt>
                                        </p:tgtEl>
                                        <p:attrNameLst>
                                          <p:attrName>style.visibility</p:attrName>
                                        </p:attrNameLst>
                                      </p:cBhvr>
                                      <p:to>
                                        <p:strVal val="visible"/>
                                      </p:to>
                                    </p:set>
                                    <p:animEffect transition="in" filter="blinds(horizontal)">
                                      <p:cBhvr>
                                        <p:cTn id="12" dur="500"/>
                                        <p:tgtEl>
                                          <p:spTgt spid="11417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41763">
                                            <p:txEl>
                                              <p:pRg st="4" end="4"/>
                                            </p:txEl>
                                          </p:spTgt>
                                        </p:tgtEl>
                                        <p:attrNameLst>
                                          <p:attrName>style.visibility</p:attrName>
                                        </p:attrNameLst>
                                      </p:cBhvr>
                                      <p:to>
                                        <p:strVal val="visible"/>
                                      </p:to>
                                    </p:set>
                                    <p:animEffect transition="in" filter="blinds(horizontal)">
                                      <p:cBhvr>
                                        <p:cTn id="17" dur="500"/>
                                        <p:tgtEl>
                                          <p:spTgt spid="11417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41763">
                                            <p:txEl>
                                              <p:pRg st="5" end="5"/>
                                            </p:txEl>
                                          </p:spTgt>
                                        </p:tgtEl>
                                        <p:attrNameLst>
                                          <p:attrName>style.visibility</p:attrName>
                                        </p:attrNameLst>
                                      </p:cBhvr>
                                      <p:to>
                                        <p:strVal val="visible"/>
                                      </p:to>
                                    </p:set>
                                    <p:animEffect transition="in" filter="blinds(horizontal)">
                                      <p:cBhvr>
                                        <p:cTn id="22" dur="500"/>
                                        <p:tgtEl>
                                          <p:spTgt spid="114176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41763">
                                            <p:txEl>
                                              <p:pRg st="6" end="6"/>
                                            </p:txEl>
                                          </p:spTgt>
                                        </p:tgtEl>
                                        <p:attrNameLst>
                                          <p:attrName>style.visibility</p:attrName>
                                        </p:attrNameLst>
                                      </p:cBhvr>
                                      <p:to>
                                        <p:strVal val="visible"/>
                                      </p:to>
                                    </p:set>
                                    <p:animEffect transition="in" filter="blinds(horizontal)">
                                      <p:cBhvr>
                                        <p:cTn id="27" dur="500"/>
                                        <p:tgtEl>
                                          <p:spTgt spid="114176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41763">
                                            <p:txEl>
                                              <p:pRg st="7" end="7"/>
                                            </p:txEl>
                                          </p:spTgt>
                                        </p:tgtEl>
                                        <p:attrNameLst>
                                          <p:attrName>style.visibility</p:attrName>
                                        </p:attrNameLst>
                                      </p:cBhvr>
                                      <p:to>
                                        <p:strVal val="visible"/>
                                      </p:to>
                                    </p:set>
                                    <p:animEffect transition="in" filter="blinds(horizontal)">
                                      <p:cBhvr>
                                        <p:cTn id="32" dur="500"/>
                                        <p:tgtEl>
                                          <p:spTgt spid="11417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765175" y="112713"/>
            <a:ext cx="7021513" cy="508000"/>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实例：</a:t>
            </a:r>
            <a:r>
              <a:rPr lang="en-US" altLang="zh-CN" sz="2400">
                <a:solidFill>
                  <a:srgbClr val="A50021"/>
                </a:solidFill>
                <a:ea typeface="微软雅黑" panose="020B0503020204020204" pitchFamily="34" charset="-122"/>
              </a:rPr>
              <a:t>IA-32</a:t>
            </a:r>
            <a:r>
              <a:rPr lang="zh-CN" altLang="en-US" sz="2400">
                <a:solidFill>
                  <a:srgbClr val="A50021"/>
                </a:solidFill>
                <a:ea typeface="微软雅黑" panose="020B0503020204020204" pitchFamily="34" charset="-122"/>
              </a:rPr>
              <a:t>处理器的实现</a:t>
            </a:r>
            <a:endParaRPr lang="zh-CN" altLang="en-US" sz="2400">
              <a:solidFill>
                <a:srgbClr val="A50021"/>
              </a:solidFill>
              <a:ea typeface="微软雅黑" panose="020B0503020204020204" pitchFamily="34" charset="-122"/>
            </a:endParaRPr>
          </a:p>
        </p:txBody>
      </p:sp>
      <p:sp>
        <p:nvSpPr>
          <p:cNvPr id="1141763" name="Rectangle 3"/>
          <p:cNvSpPr>
            <a:spLocks noGrp="1" noChangeArrowheads="1"/>
          </p:cNvSpPr>
          <p:nvPr>
            <p:ph type="body" idx="1"/>
          </p:nvPr>
        </p:nvSpPr>
        <p:spPr>
          <a:xfrm>
            <a:off x="428625" y="744538"/>
            <a:ext cx="8286750" cy="5256212"/>
          </a:xfrm>
        </p:spPr>
        <p:txBody>
          <a:bodyPr/>
          <a:lstStyle/>
          <a:p>
            <a:pPr marL="357505" indent="-357505">
              <a:lnSpc>
                <a:spcPct val="120000"/>
              </a:lnSpc>
              <a:spcBef>
                <a:spcPts val="600"/>
              </a:spcBef>
              <a:buFont typeface="Wingdings" panose="05000000000000000000" pitchFamily="2" charset="2"/>
              <a:buChar char="Ø"/>
            </a:pPr>
            <a:r>
              <a:rPr lang="en-US" altLang="zh-CN" sz="2800"/>
              <a:t>IA-32</a:t>
            </a:r>
            <a:r>
              <a:rPr lang="zh-CN" altLang="en-US" sz="2800"/>
              <a:t>处理器</a:t>
            </a:r>
            <a:r>
              <a:rPr lang="zh-CN" altLang="en-US" sz="2800">
                <a:solidFill>
                  <a:srgbClr val="FF0000"/>
                </a:solidFill>
              </a:rPr>
              <a:t>适合用硬连线路控制器还是微程序控制器实现？</a:t>
            </a:r>
            <a:endParaRPr lang="zh-CN" altLang="en-US" sz="2800">
              <a:solidFill>
                <a:srgbClr val="FF0000"/>
              </a:solidFill>
            </a:endParaRPr>
          </a:p>
          <a:p>
            <a:pPr marL="628650" lvl="1" indent="-269875">
              <a:lnSpc>
                <a:spcPct val="120000"/>
              </a:lnSpc>
              <a:spcBef>
                <a:spcPts val="600"/>
              </a:spcBef>
            </a:pPr>
            <a:r>
              <a:rPr lang="zh-CN" altLang="en-US" sz="2400">
                <a:solidFill>
                  <a:srgbClr val="FF0000"/>
                </a:solidFill>
              </a:rPr>
              <a:t>硬连线路控制器</a:t>
            </a:r>
            <a:r>
              <a:rPr lang="en-US" altLang="zh-CN" sz="2400">
                <a:solidFill>
                  <a:srgbClr val="FF0000"/>
                </a:solidFill>
              </a:rPr>
              <a:t>(</a:t>
            </a:r>
            <a:r>
              <a:rPr lang="en-US" altLang="zh-CN" sz="2400"/>
              <a:t>Hardwired Control)</a:t>
            </a:r>
            <a:r>
              <a:rPr lang="zh-CN" altLang="en-US" sz="2400"/>
              <a:t>：速度快，但无法实现复杂指令</a:t>
            </a:r>
            <a:endParaRPr lang="zh-CN" altLang="en-US" sz="2400"/>
          </a:p>
          <a:p>
            <a:pPr marL="628650" lvl="1" indent="-269875">
              <a:lnSpc>
                <a:spcPct val="120000"/>
              </a:lnSpc>
              <a:spcBef>
                <a:spcPts val="600"/>
              </a:spcBef>
            </a:pPr>
            <a:r>
              <a:rPr lang="zh-CN" altLang="en-US" sz="2400">
                <a:solidFill>
                  <a:srgbClr val="FF0000"/>
                </a:solidFill>
              </a:rPr>
              <a:t>微程序控制器</a:t>
            </a:r>
            <a:r>
              <a:rPr lang="en-US" altLang="zh-CN" sz="2400">
                <a:solidFill>
                  <a:srgbClr val="FF0000"/>
                </a:solidFill>
              </a:rPr>
              <a:t>(</a:t>
            </a:r>
            <a:r>
              <a:rPr lang="en-US" altLang="zh-CN" sz="2400"/>
              <a:t>Microprogrammed control)</a:t>
            </a:r>
            <a:r>
              <a:rPr lang="zh-CN" altLang="en-US" sz="2400"/>
              <a:t>：容易实现复杂指令，但速度慢</a:t>
            </a:r>
            <a:endParaRPr lang="en-US" altLang="zh-CN" sz="2400"/>
          </a:p>
          <a:p>
            <a:pPr marL="357505" indent="-357505">
              <a:lnSpc>
                <a:spcPct val="120000"/>
              </a:lnSpc>
              <a:spcBef>
                <a:spcPts val="600"/>
              </a:spcBef>
              <a:buFont typeface="Wingdings" panose="05000000000000000000" pitchFamily="2" charset="2"/>
              <a:buChar char="Ø"/>
            </a:pPr>
            <a:r>
              <a:rPr lang="en-US" altLang="zh-CN" sz="2800"/>
              <a:t>Intel</a:t>
            </a:r>
            <a:r>
              <a:rPr lang="zh-CN" altLang="en-US" sz="2800"/>
              <a:t>从</a:t>
            </a:r>
            <a:r>
              <a:rPr lang="en-US" altLang="zh-CN" sz="2800"/>
              <a:t>80486</a:t>
            </a:r>
            <a:r>
              <a:rPr lang="zh-CN" altLang="en-US" sz="2800"/>
              <a:t>开始，采用了一种折中的方案</a:t>
            </a:r>
            <a:endParaRPr lang="zh-CN" altLang="en-US" sz="2800"/>
          </a:p>
          <a:p>
            <a:pPr marL="628650" lvl="1" indent="-269875">
              <a:lnSpc>
                <a:spcPct val="120000"/>
              </a:lnSpc>
              <a:spcBef>
                <a:spcPts val="600"/>
              </a:spcBef>
            </a:pPr>
            <a:r>
              <a:rPr lang="zh-CN" altLang="en-US" sz="2400"/>
              <a:t>简单指令</a:t>
            </a:r>
            <a:r>
              <a:rPr lang="en-US" altLang="zh-CN" sz="2400"/>
              <a:t>(</a:t>
            </a:r>
            <a:r>
              <a:rPr lang="zh-CN" altLang="en-US" sz="2400"/>
              <a:t>数据通路中可一遍执行完的指令</a:t>
            </a:r>
            <a:r>
              <a:rPr lang="en-US" altLang="zh-CN" sz="2400"/>
              <a:t>)</a:t>
            </a:r>
            <a:r>
              <a:rPr lang="zh-CN" altLang="en-US" sz="2400"/>
              <a:t>用</a:t>
            </a:r>
            <a:r>
              <a:rPr lang="en-US" altLang="zh-CN" sz="2400"/>
              <a:t>Hardwired Control</a:t>
            </a:r>
            <a:endParaRPr lang="en-US" altLang="zh-CN" sz="2400"/>
          </a:p>
          <a:p>
            <a:pPr marL="628650" lvl="1" indent="-269875">
              <a:lnSpc>
                <a:spcPct val="120000"/>
              </a:lnSpc>
              <a:spcBef>
                <a:spcPts val="600"/>
              </a:spcBef>
            </a:pPr>
            <a:r>
              <a:rPr lang="zh-CN" altLang="en-US" sz="2400"/>
              <a:t>复杂指令用</a:t>
            </a:r>
            <a:r>
              <a:rPr lang="en-US" altLang="zh-CN" sz="2400"/>
              <a:t>microcoded control</a:t>
            </a:r>
            <a:r>
              <a:rPr lang="zh-CN" altLang="en-US" sz="2400"/>
              <a:t>，不需为复杂指令构造复杂的数据通路</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1763">
                                            <p:txEl>
                                              <p:pRg st="1" end="1"/>
                                            </p:txEl>
                                          </p:spTgt>
                                        </p:tgtEl>
                                        <p:attrNameLst>
                                          <p:attrName>style.visibility</p:attrName>
                                        </p:attrNameLst>
                                      </p:cBhvr>
                                      <p:to>
                                        <p:strVal val="visible"/>
                                      </p:to>
                                    </p:set>
                                    <p:animEffect transition="in" filter="blinds(horizontal)">
                                      <p:cBhvr>
                                        <p:cTn id="7" dur="500"/>
                                        <p:tgtEl>
                                          <p:spTgt spid="11417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41763">
                                            <p:txEl>
                                              <p:pRg st="2" end="2"/>
                                            </p:txEl>
                                          </p:spTgt>
                                        </p:tgtEl>
                                        <p:attrNameLst>
                                          <p:attrName>style.visibility</p:attrName>
                                        </p:attrNameLst>
                                      </p:cBhvr>
                                      <p:to>
                                        <p:strVal val="visible"/>
                                      </p:to>
                                    </p:set>
                                    <p:animEffect transition="in" filter="blinds(horizontal)">
                                      <p:cBhvr>
                                        <p:cTn id="12" dur="500"/>
                                        <p:tgtEl>
                                          <p:spTgt spid="11417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41763">
                                            <p:txEl>
                                              <p:pRg st="3" end="3"/>
                                            </p:txEl>
                                          </p:spTgt>
                                        </p:tgtEl>
                                        <p:attrNameLst>
                                          <p:attrName>style.visibility</p:attrName>
                                        </p:attrNameLst>
                                      </p:cBhvr>
                                      <p:to>
                                        <p:strVal val="visible"/>
                                      </p:to>
                                    </p:set>
                                    <p:animEffect transition="in" filter="blinds(horizontal)">
                                      <p:cBhvr>
                                        <p:cTn id="17" dur="500"/>
                                        <p:tgtEl>
                                          <p:spTgt spid="11417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41763">
                                            <p:txEl>
                                              <p:pRg st="4" end="4"/>
                                            </p:txEl>
                                          </p:spTgt>
                                        </p:tgtEl>
                                        <p:attrNameLst>
                                          <p:attrName>style.visibility</p:attrName>
                                        </p:attrNameLst>
                                      </p:cBhvr>
                                      <p:to>
                                        <p:strVal val="visible"/>
                                      </p:to>
                                    </p:set>
                                    <p:animEffect transition="in" filter="blinds(horizontal)">
                                      <p:cBhvr>
                                        <p:cTn id="22" dur="500"/>
                                        <p:tgtEl>
                                          <p:spTgt spid="11417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41763">
                                            <p:txEl>
                                              <p:pRg st="5" end="5"/>
                                            </p:txEl>
                                          </p:spTgt>
                                        </p:tgtEl>
                                        <p:attrNameLst>
                                          <p:attrName>style.visibility</p:attrName>
                                        </p:attrNameLst>
                                      </p:cBhvr>
                                      <p:to>
                                        <p:strVal val="visible"/>
                                      </p:to>
                                    </p:set>
                                    <p:animEffect transition="in" filter="blinds(horizontal)">
                                      <p:cBhvr>
                                        <p:cTn id="27" dur="500"/>
                                        <p:tgtEl>
                                          <p:spTgt spid="1141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36613" y="184150"/>
            <a:ext cx="7021512" cy="365125"/>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小结</a:t>
            </a:r>
            <a:endParaRPr lang="zh-CN" altLang="en-US" sz="2400">
              <a:solidFill>
                <a:srgbClr val="A50021"/>
              </a:solidFill>
              <a:ea typeface="微软雅黑" panose="020B0503020204020204" pitchFamily="34" charset="-122"/>
            </a:endParaRPr>
          </a:p>
        </p:txBody>
      </p:sp>
      <p:sp>
        <p:nvSpPr>
          <p:cNvPr id="1131523" name="Rectangle 3"/>
          <p:cNvSpPr>
            <a:spLocks noGrp="1" noChangeArrowheads="1"/>
          </p:cNvSpPr>
          <p:nvPr>
            <p:ph type="body" idx="1"/>
          </p:nvPr>
        </p:nvSpPr>
        <p:spPr>
          <a:xfrm>
            <a:off x="431800" y="714375"/>
            <a:ext cx="8426450" cy="2397125"/>
          </a:xfrm>
        </p:spPr>
        <p:txBody>
          <a:bodyPr lIns="63500" tIns="25400" rIns="63500" bIns="25400">
            <a:spAutoFit/>
          </a:bodyPr>
          <a:lstStyle/>
          <a:p>
            <a:pPr marL="271780" indent="-271780">
              <a:spcBef>
                <a:spcPct val="0"/>
              </a:spcBef>
              <a:buFont typeface="Wingdings" panose="05000000000000000000" pitchFamily="2" charset="2"/>
              <a:buChar char="Ø"/>
            </a:pPr>
            <a:r>
              <a:rPr lang="zh-CN" altLang="en-US" sz="2800"/>
              <a:t>硬连线路控制器优点：速度快，适合于简单规整指令集的数据通路；缺点：设计周期长、不灵活、不易修改和增删指令</a:t>
            </a:r>
            <a:endParaRPr lang="zh-CN" altLang="en-US" sz="2800"/>
          </a:p>
          <a:p>
            <a:pPr marL="271780" indent="-271780">
              <a:spcBef>
                <a:spcPct val="0"/>
              </a:spcBef>
              <a:buFont typeface="Wingdings" panose="05000000000000000000" pitchFamily="2" charset="2"/>
              <a:buChar char="Ø"/>
            </a:pPr>
            <a:r>
              <a:rPr lang="zh-CN" altLang="en-US" sz="2800"/>
              <a:t>微程序控制器优点：简化设计、灵活、易修改、易维护；缺点：速度慢</a:t>
            </a:r>
            <a:endParaRPr lang="zh-CN" altLang="en-US" sz="280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9388" y="3500438"/>
            <a:ext cx="8785225"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1523">
                                            <p:txEl>
                                              <p:pRg st="0" end="0"/>
                                            </p:txEl>
                                          </p:spTgt>
                                        </p:tgtEl>
                                        <p:attrNameLst>
                                          <p:attrName>style.visibility</p:attrName>
                                        </p:attrNameLst>
                                      </p:cBhvr>
                                      <p:to>
                                        <p:strVal val="visible"/>
                                      </p:to>
                                    </p:set>
                                    <p:animEffect transition="in" filter="blinds(horizontal)">
                                      <p:cBhvr>
                                        <p:cTn id="7" dur="500"/>
                                        <p:tgtEl>
                                          <p:spTgt spid="1131523">
                                            <p:txEl>
                                              <p:pRg st="0" end="0"/>
                                            </p:txEl>
                                          </p:spTgt>
                                        </p:tgtEl>
                                      </p:cBhvr>
                                    </p:animEffect>
                                  </p:childTnLst>
                                  <p:subTnLst>
                                    <p:animClr clrSpc="rgb" dir="cw">
                                      <p:cBhvr override="childStyle">
                                        <p:cTn dur="1" fill="hold" display="0" masterRel="nextClick" afterEffect="1"/>
                                        <p:tgtEl>
                                          <p:spTgt spid="1131523">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1523">
                                            <p:txEl>
                                              <p:pRg st="1" end="1"/>
                                            </p:txEl>
                                          </p:spTgt>
                                        </p:tgtEl>
                                        <p:attrNameLst>
                                          <p:attrName>style.visibility</p:attrName>
                                        </p:attrNameLst>
                                      </p:cBhvr>
                                      <p:to>
                                        <p:strVal val="visible"/>
                                      </p:to>
                                    </p:set>
                                    <p:animEffect transition="in" filter="blinds(horizontal)">
                                      <p:cBhvr>
                                        <p:cTn id="12" dur="500"/>
                                        <p:tgtEl>
                                          <p:spTgt spid="1131523">
                                            <p:txEl>
                                              <p:pRg st="1" end="1"/>
                                            </p:txEl>
                                          </p:spTgt>
                                        </p:tgtEl>
                                      </p:cBhvr>
                                    </p:animEffect>
                                  </p:childTnLst>
                                  <p:subTnLst>
                                    <p:animClr clrSpc="rgb" dir="cw">
                                      <p:cBhvr override="childStyle">
                                        <p:cTn dur="1" fill="hold" display="0" masterRel="nextClick" afterEffect="1"/>
                                        <p:tgtEl>
                                          <p:spTgt spid="1131523">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6613" y="184150"/>
            <a:ext cx="7021512" cy="365125"/>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小结</a:t>
            </a:r>
            <a:endParaRPr lang="zh-CN" altLang="en-US" sz="2400">
              <a:solidFill>
                <a:srgbClr val="A50021"/>
              </a:solidFill>
              <a:ea typeface="微软雅黑" panose="020B0503020204020204" pitchFamily="34" charset="-122"/>
            </a:endParaRPr>
          </a:p>
        </p:txBody>
      </p:sp>
      <p:sp>
        <p:nvSpPr>
          <p:cNvPr id="1131523" name="Rectangle 3"/>
          <p:cNvSpPr>
            <a:spLocks noGrp="1" noChangeArrowheads="1"/>
          </p:cNvSpPr>
          <p:nvPr>
            <p:ph type="body" idx="1"/>
          </p:nvPr>
        </p:nvSpPr>
        <p:spPr>
          <a:xfrm>
            <a:off x="431800" y="714375"/>
            <a:ext cx="8243888" cy="4575175"/>
          </a:xfrm>
        </p:spPr>
        <p:txBody>
          <a:bodyPr lIns="63500" tIns="25400" rIns="63500" bIns="25400">
            <a:spAutoFit/>
          </a:bodyPr>
          <a:lstStyle/>
          <a:p>
            <a:pPr marL="271780" indent="-271780">
              <a:lnSpc>
                <a:spcPct val="150000"/>
              </a:lnSpc>
              <a:spcBef>
                <a:spcPct val="0"/>
              </a:spcBef>
              <a:buFont typeface="Wingdings" panose="05000000000000000000" pitchFamily="2" charset="2"/>
              <a:buChar char="Ø"/>
            </a:pPr>
            <a:r>
              <a:rPr lang="zh-CN" altLang="en-US" sz="2800"/>
              <a:t>微指令格式设计</a:t>
            </a:r>
            <a:endParaRPr lang="zh-CN" altLang="en-US" sz="2800"/>
          </a:p>
          <a:p>
            <a:pPr marL="628650" lvl="1" indent="-271780">
              <a:lnSpc>
                <a:spcPct val="150000"/>
              </a:lnSpc>
              <a:spcBef>
                <a:spcPct val="0"/>
              </a:spcBef>
            </a:pPr>
            <a:r>
              <a:rPr lang="zh-CN" altLang="en-US" sz="2400"/>
              <a:t>微操作码字段大多采用字段直接编译法，将互斥微命令组合在同一个字段进行编码。这样，在缩短微指令字的同时，保证并行性，并避免同一周期出现两个不能同时执行的微命令的问题</a:t>
            </a:r>
            <a:endParaRPr lang="zh-CN" altLang="en-US" sz="2400"/>
          </a:p>
          <a:p>
            <a:pPr marL="628650" lvl="1" indent="-271780">
              <a:lnSpc>
                <a:spcPct val="150000"/>
              </a:lnSpc>
              <a:spcBef>
                <a:spcPct val="0"/>
              </a:spcBef>
            </a:pPr>
            <a:r>
              <a:rPr lang="zh-CN" altLang="en-US" sz="2400"/>
              <a:t>下条微指令地址可采用顺序</a:t>
            </a:r>
            <a:r>
              <a:rPr lang="en-US" altLang="zh-CN" sz="2400"/>
              <a:t>-</a:t>
            </a:r>
            <a:r>
              <a:rPr lang="zh-CN" altLang="en-US" sz="2400"/>
              <a:t>转移</a:t>
            </a:r>
            <a:r>
              <a:rPr lang="en-US" altLang="zh-CN" sz="2400"/>
              <a:t>(</a:t>
            </a:r>
            <a:r>
              <a:rPr lang="zh-CN" altLang="en-US" sz="2400"/>
              <a:t>增量</a:t>
            </a:r>
            <a:r>
              <a:rPr lang="en-US" altLang="zh-CN" sz="2400"/>
              <a:t>)</a:t>
            </a:r>
            <a:r>
              <a:rPr lang="zh-CN" altLang="en-US" sz="2400"/>
              <a:t>法和断定法；都要解决分支问题。可增加一个“转移控制”信号来解决下条微地址的顺序控制问题</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1523">
                                            <p:txEl>
                                              <p:pRg st="0" end="0"/>
                                            </p:txEl>
                                          </p:spTgt>
                                        </p:tgtEl>
                                        <p:attrNameLst>
                                          <p:attrName>style.visibility</p:attrName>
                                        </p:attrNameLst>
                                      </p:cBhvr>
                                      <p:to>
                                        <p:strVal val="visible"/>
                                      </p:to>
                                    </p:set>
                                    <p:animEffect transition="in" filter="blinds(horizontal)">
                                      <p:cBhvr>
                                        <p:cTn id="7" dur="500"/>
                                        <p:tgtEl>
                                          <p:spTgt spid="1131523">
                                            <p:txEl>
                                              <p:pRg st="0" end="0"/>
                                            </p:txEl>
                                          </p:spTgt>
                                        </p:tgtEl>
                                      </p:cBhvr>
                                    </p:animEffect>
                                  </p:childTnLst>
                                  <p:subTnLst>
                                    <p:animClr clrSpc="rgb" dir="cw">
                                      <p:cBhvr override="childStyle">
                                        <p:cTn dur="1" fill="hold" display="0" masterRel="nextClick" afterEffect="1"/>
                                        <p:tgtEl>
                                          <p:spTgt spid="1131523">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1523">
                                            <p:txEl>
                                              <p:pRg st="1" end="1"/>
                                            </p:txEl>
                                          </p:spTgt>
                                        </p:tgtEl>
                                        <p:attrNameLst>
                                          <p:attrName>style.visibility</p:attrName>
                                        </p:attrNameLst>
                                      </p:cBhvr>
                                      <p:to>
                                        <p:strVal val="visible"/>
                                      </p:to>
                                    </p:set>
                                    <p:animEffect transition="in" filter="blinds(horizontal)">
                                      <p:cBhvr>
                                        <p:cTn id="12" dur="500"/>
                                        <p:tgtEl>
                                          <p:spTgt spid="1131523">
                                            <p:txEl>
                                              <p:pRg st="1" end="1"/>
                                            </p:txEl>
                                          </p:spTgt>
                                        </p:tgtEl>
                                      </p:cBhvr>
                                    </p:animEffect>
                                  </p:childTnLst>
                                  <p:subTnLst>
                                    <p:animClr clrSpc="rgb" dir="cw">
                                      <p:cBhvr override="childStyle">
                                        <p:cTn dur="1" fill="hold" display="0" masterRel="nextClick" afterEffect="1"/>
                                        <p:tgtEl>
                                          <p:spTgt spid="1131523">
                                            <p:txEl>
                                              <p:pRg st="1" end="1"/>
                                            </p:txEl>
                                          </p:spTgt>
                                        </p:tgtEl>
                                        <p:attrNameLst>
                                          <p:attrName>ppt_c</p:attrName>
                                        </p:attrNameLst>
                                      </p:cBhvr>
                                      <p:to>
                                        <a:srgbClr val="D93F15"/>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31523">
                                            <p:txEl>
                                              <p:pRg st="2" end="2"/>
                                            </p:txEl>
                                          </p:spTgt>
                                        </p:tgtEl>
                                        <p:attrNameLst>
                                          <p:attrName>style.visibility</p:attrName>
                                        </p:attrNameLst>
                                      </p:cBhvr>
                                      <p:to>
                                        <p:strVal val="visible"/>
                                      </p:to>
                                    </p:set>
                                    <p:animEffect transition="in" filter="blinds(horizontal)">
                                      <p:cBhvr>
                                        <p:cTn id="17" dur="500"/>
                                        <p:tgtEl>
                                          <p:spTgt spid="1131523">
                                            <p:txEl>
                                              <p:pRg st="2" end="2"/>
                                            </p:txEl>
                                          </p:spTgt>
                                        </p:tgtEl>
                                      </p:cBhvr>
                                    </p:animEffect>
                                  </p:childTnLst>
                                  <p:subTnLst>
                                    <p:animClr clrSpc="rgb" dir="cw">
                                      <p:cBhvr override="childStyle">
                                        <p:cTn dur="1" fill="hold" display="0" masterRel="nextClick" afterEffect="1"/>
                                        <p:tgtEl>
                                          <p:spTgt spid="1131523">
                                            <p:txEl>
                                              <p:pRg st="2" end="2"/>
                                            </p:txEl>
                                          </p:spTgt>
                                        </p:tgtEl>
                                        <p:attrNameLst>
                                          <p:attrName>ppt_c</p:attrName>
                                        </p:attrNameLst>
                                      </p:cBhvr>
                                      <p:to>
                                        <a:srgbClr val="D93F1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内容占位符 4"/>
          <p:cNvSpPr>
            <a:spLocks noGrp="1" noChangeArrowheads="1"/>
          </p:cNvSpPr>
          <p:nvPr>
            <p:ph idx="1"/>
          </p:nvPr>
        </p:nvSpPr>
        <p:spPr>
          <a:xfrm>
            <a:off x="571500" y="785813"/>
            <a:ext cx="8215313" cy="4826000"/>
          </a:xfrm>
        </p:spPr>
        <p:txBody>
          <a:bodyPr/>
          <a:lstStyle/>
          <a:p>
            <a:pPr>
              <a:buFont typeface="Wingdings" panose="05000000000000000000" pitchFamily="2" charset="2"/>
              <a:buChar char="Ø"/>
            </a:pPr>
            <a:r>
              <a:rPr lang="zh-CN" altLang="en-US" sz="2800"/>
              <a:t>硬连线路控制器和微程序控制器的实现比较</a:t>
            </a:r>
            <a:endParaRPr lang="zh-CN" altLang="en-US" sz="2800"/>
          </a:p>
        </p:txBody>
      </p:sp>
      <p:pic>
        <p:nvPicPr>
          <p:cNvPr id="9523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5013" y="1500188"/>
            <a:ext cx="7766050"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2"/>
          <p:cNvSpPr>
            <a:spLocks noGrp="1" noChangeArrowheads="1"/>
          </p:cNvSpPr>
          <p:nvPr>
            <p:ph type="title"/>
          </p:nvPr>
        </p:nvSpPr>
        <p:spPr>
          <a:xfrm>
            <a:off x="836613" y="184150"/>
            <a:ext cx="7021512" cy="365125"/>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小结</a:t>
            </a:r>
            <a:endParaRPr lang="zh-CN" altLang="en-US" sz="2400">
              <a:solidFill>
                <a:srgbClr val="A50021"/>
              </a:solidFill>
              <a:ea typeface="微软雅黑" panose="020B0503020204020204" pitchFamily="34"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27088" y="136525"/>
            <a:ext cx="7021512" cy="436563"/>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本章总结</a:t>
            </a:r>
            <a:endParaRPr lang="en-US" altLang="zh-CN" sz="2400">
              <a:solidFill>
                <a:srgbClr val="A50021"/>
              </a:solidFill>
              <a:ea typeface="微软雅黑" panose="020B0503020204020204" pitchFamily="34" charset="-122"/>
            </a:endParaRPr>
          </a:p>
        </p:txBody>
      </p:sp>
      <p:sp>
        <p:nvSpPr>
          <p:cNvPr id="1143811" name="Rectangle 3"/>
          <p:cNvSpPr>
            <a:spLocks noGrp="1" noChangeArrowheads="1"/>
          </p:cNvSpPr>
          <p:nvPr>
            <p:ph type="body" idx="1"/>
          </p:nvPr>
        </p:nvSpPr>
        <p:spPr>
          <a:xfrm>
            <a:off x="468313" y="723900"/>
            <a:ext cx="8215312" cy="5657850"/>
          </a:xfrm>
        </p:spPr>
        <p:txBody>
          <a:bodyPr/>
          <a:lstStyle/>
          <a:p>
            <a:pPr marL="271780" indent="-271780">
              <a:spcBef>
                <a:spcPct val="0"/>
              </a:spcBef>
              <a:buFont typeface="Wingdings" panose="05000000000000000000" pitchFamily="2" charset="2"/>
              <a:buChar char="Ø"/>
            </a:pPr>
            <a:r>
              <a:rPr lang="en-US" altLang="zh-CN"/>
              <a:t>CPU</a:t>
            </a:r>
            <a:r>
              <a:rPr lang="zh-CN" altLang="en-US"/>
              <a:t>中的寄存器</a:t>
            </a:r>
            <a:endParaRPr lang="zh-CN" altLang="en-US"/>
          </a:p>
          <a:p>
            <a:pPr marL="628650" lvl="1" indent="-269875">
              <a:spcBef>
                <a:spcPct val="0"/>
              </a:spcBef>
            </a:pPr>
            <a:r>
              <a:rPr lang="zh-CN" altLang="en-US"/>
              <a:t>用户可见寄存器</a:t>
            </a:r>
            <a:r>
              <a:rPr lang="en-US" altLang="zh-CN"/>
              <a:t>(</a:t>
            </a:r>
            <a:r>
              <a:rPr lang="zh-CN" altLang="en-US"/>
              <a:t>用户可使用</a:t>
            </a:r>
            <a:r>
              <a:rPr lang="en-US" altLang="zh-CN"/>
              <a:t>)</a:t>
            </a:r>
            <a:endParaRPr lang="zh-CN" altLang="en-US"/>
          </a:p>
          <a:p>
            <a:pPr marL="986155" lvl="2" indent="-271780">
              <a:spcBef>
                <a:spcPct val="0"/>
              </a:spcBef>
            </a:pPr>
            <a:r>
              <a:rPr lang="zh-CN" altLang="en-US"/>
              <a:t>通用寄存器：</a:t>
            </a:r>
            <a:r>
              <a:rPr lang="zh-CN" altLang="en-US">
                <a:solidFill>
                  <a:srgbClr val="0000FF"/>
                </a:solidFill>
              </a:rPr>
              <a:t>用来存放地址或数据，需在指令中明显给出</a:t>
            </a:r>
            <a:endParaRPr lang="zh-CN" altLang="en-US">
              <a:solidFill>
                <a:srgbClr val="0000FF"/>
              </a:solidFill>
            </a:endParaRPr>
          </a:p>
          <a:p>
            <a:pPr marL="986155" lvl="2" indent="-271780">
              <a:spcBef>
                <a:spcPct val="0"/>
              </a:spcBef>
            </a:pPr>
            <a:r>
              <a:rPr lang="zh-CN" altLang="en-US"/>
              <a:t>专用寄存器：</a:t>
            </a:r>
            <a:r>
              <a:rPr lang="zh-CN" altLang="en-US">
                <a:solidFill>
                  <a:srgbClr val="0000FF"/>
                </a:solidFill>
              </a:rPr>
              <a:t>用来存放特定地址或数据，无需在指令中明显给出</a:t>
            </a:r>
            <a:endParaRPr lang="zh-CN" altLang="en-US">
              <a:solidFill>
                <a:srgbClr val="0000FF"/>
              </a:solidFill>
            </a:endParaRPr>
          </a:p>
          <a:p>
            <a:pPr marL="986155" lvl="2" indent="-271780">
              <a:spcBef>
                <a:spcPct val="0"/>
              </a:spcBef>
            </a:pPr>
            <a:r>
              <a:rPr lang="zh-CN" altLang="en-US"/>
              <a:t>数据寄存器：</a:t>
            </a:r>
            <a:r>
              <a:rPr lang="zh-CN" altLang="en-US">
                <a:solidFill>
                  <a:srgbClr val="0000FF"/>
                </a:solidFill>
              </a:rPr>
              <a:t>专用于保存数据，可以是通用或专用寄存器</a:t>
            </a:r>
            <a:endParaRPr lang="en-US" altLang="zh-CN">
              <a:solidFill>
                <a:srgbClr val="0000FF"/>
              </a:solidFill>
            </a:endParaRPr>
          </a:p>
          <a:p>
            <a:pPr marL="986155" lvl="2" indent="-271780">
              <a:spcBef>
                <a:spcPct val="0"/>
              </a:spcBef>
            </a:pPr>
            <a:r>
              <a:rPr lang="zh-CN" altLang="en-US"/>
              <a:t>地址寄存器：</a:t>
            </a:r>
            <a:r>
              <a:rPr lang="zh-CN" altLang="en-US">
                <a:solidFill>
                  <a:srgbClr val="0000FF"/>
                </a:solidFill>
              </a:rPr>
              <a:t>专用于保存地址，可以是通用或专用寄存器。如：段指针、变址器、基址器、堆栈指针、栈帧指针等</a:t>
            </a:r>
            <a:endParaRPr lang="zh-CN" altLang="en-US">
              <a:solidFill>
                <a:srgbClr val="0000FF"/>
              </a:solidFill>
            </a:endParaRPr>
          </a:p>
          <a:p>
            <a:pPr marL="986155" lvl="2" indent="-271780">
              <a:spcBef>
                <a:spcPct val="0"/>
              </a:spcBef>
            </a:pPr>
            <a:r>
              <a:rPr lang="zh-CN" altLang="en-US"/>
              <a:t>标志</a:t>
            </a:r>
            <a:r>
              <a:rPr lang="en-US" altLang="zh-CN"/>
              <a:t>(</a:t>
            </a:r>
            <a:r>
              <a:rPr lang="zh-CN" altLang="en-US"/>
              <a:t>条件码</a:t>
            </a:r>
            <a:r>
              <a:rPr lang="en-US" altLang="zh-CN"/>
              <a:t>)</a:t>
            </a:r>
            <a:r>
              <a:rPr lang="zh-CN" altLang="en-US"/>
              <a:t>寄存器：</a:t>
            </a:r>
            <a:r>
              <a:rPr lang="zh-CN" altLang="en-US">
                <a:solidFill>
                  <a:srgbClr val="0000FF"/>
                </a:solidFill>
              </a:rPr>
              <a:t>部分可见。由</a:t>
            </a:r>
            <a:r>
              <a:rPr lang="en-US" altLang="zh-CN">
                <a:solidFill>
                  <a:srgbClr val="0000FF"/>
                </a:solidFill>
              </a:rPr>
              <a:t>CPU</a:t>
            </a:r>
            <a:r>
              <a:rPr lang="zh-CN" altLang="en-US">
                <a:solidFill>
                  <a:srgbClr val="0000FF"/>
                </a:solidFill>
              </a:rPr>
              <a:t>根据指令执行结果设定，只能以隐含方式读出其中位，用户程序</a:t>
            </a:r>
            <a:r>
              <a:rPr lang="en-US" altLang="zh-CN">
                <a:solidFill>
                  <a:srgbClr val="0000FF"/>
                </a:solidFill>
              </a:rPr>
              <a:t>(</a:t>
            </a:r>
            <a:r>
              <a:rPr lang="zh-CN" altLang="en-US">
                <a:solidFill>
                  <a:srgbClr val="0000FF"/>
                </a:solidFill>
              </a:rPr>
              <a:t>非内核程序</a:t>
            </a:r>
            <a:r>
              <a:rPr lang="en-US" altLang="zh-CN">
                <a:solidFill>
                  <a:srgbClr val="0000FF"/>
                </a:solidFill>
              </a:rPr>
              <a:t>)</a:t>
            </a:r>
            <a:r>
              <a:rPr lang="zh-CN" altLang="en-US">
                <a:solidFill>
                  <a:srgbClr val="0000FF"/>
                </a:solidFill>
              </a:rPr>
              <a:t>不能改变</a:t>
            </a:r>
            <a:endParaRPr lang="zh-CN" altLang="en-US">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3811">
                                            <p:txEl>
                                              <p:pRg st="2" end="2"/>
                                            </p:txEl>
                                          </p:spTgt>
                                        </p:tgtEl>
                                        <p:attrNameLst>
                                          <p:attrName>style.visibility</p:attrName>
                                        </p:attrNameLst>
                                      </p:cBhvr>
                                      <p:to>
                                        <p:strVal val="visible"/>
                                      </p:to>
                                    </p:set>
                                    <p:animEffect transition="in" filter="blinds(horizontal)">
                                      <p:cBhvr>
                                        <p:cTn id="7" dur="500"/>
                                        <p:tgtEl>
                                          <p:spTgt spid="11438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43811">
                                            <p:txEl>
                                              <p:pRg st="3" end="3"/>
                                            </p:txEl>
                                          </p:spTgt>
                                        </p:tgtEl>
                                        <p:attrNameLst>
                                          <p:attrName>style.visibility</p:attrName>
                                        </p:attrNameLst>
                                      </p:cBhvr>
                                      <p:to>
                                        <p:strVal val="visible"/>
                                      </p:to>
                                    </p:set>
                                    <p:animEffect transition="in" filter="blinds(horizontal)">
                                      <p:cBhvr>
                                        <p:cTn id="12" dur="500"/>
                                        <p:tgtEl>
                                          <p:spTgt spid="11438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43811">
                                            <p:txEl>
                                              <p:pRg st="4" end="4"/>
                                            </p:txEl>
                                          </p:spTgt>
                                        </p:tgtEl>
                                        <p:attrNameLst>
                                          <p:attrName>style.visibility</p:attrName>
                                        </p:attrNameLst>
                                      </p:cBhvr>
                                      <p:to>
                                        <p:strVal val="visible"/>
                                      </p:to>
                                    </p:set>
                                    <p:animEffect transition="in" filter="blinds(horizontal)">
                                      <p:cBhvr>
                                        <p:cTn id="17" dur="500"/>
                                        <p:tgtEl>
                                          <p:spTgt spid="11438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43811">
                                            <p:txEl>
                                              <p:pRg st="5" end="5"/>
                                            </p:txEl>
                                          </p:spTgt>
                                        </p:tgtEl>
                                        <p:attrNameLst>
                                          <p:attrName>style.visibility</p:attrName>
                                        </p:attrNameLst>
                                      </p:cBhvr>
                                      <p:to>
                                        <p:strVal val="visible"/>
                                      </p:to>
                                    </p:set>
                                    <p:animEffect transition="in" filter="blinds(horizontal)">
                                      <p:cBhvr>
                                        <p:cTn id="22" dur="500"/>
                                        <p:tgtEl>
                                          <p:spTgt spid="11438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43811">
                                            <p:txEl>
                                              <p:pRg st="6" end="6"/>
                                            </p:txEl>
                                          </p:spTgt>
                                        </p:tgtEl>
                                        <p:attrNameLst>
                                          <p:attrName>style.visibility</p:attrName>
                                        </p:attrNameLst>
                                      </p:cBhvr>
                                      <p:to>
                                        <p:strVal val="visible"/>
                                      </p:to>
                                    </p:set>
                                    <p:animEffect transition="in" filter="blinds(horizontal)">
                                      <p:cBhvr>
                                        <p:cTn id="27" dur="500"/>
                                        <p:tgtEl>
                                          <p:spTgt spid="11438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11188" y="908050"/>
            <a:ext cx="8275637" cy="4751388"/>
          </a:xfrm>
        </p:spPr>
        <p:txBody>
          <a:bodyPr lIns="92075" tIns="46038" rIns="92075" bIns="46038"/>
          <a:lstStyle/>
          <a:p>
            <a:pPr marL="358775" indent="-358775">
              <a:lnSpc>
                <a:spcPct val="120000"/>
              </a:lnSpc>
              <a:buFont typeface="Wingdings" panose="05000000000000000000" pitchFamily="2" charset="2"/>
              <a:buChar char="Ø"/>
            </a:pPr>
            <a:r>
              <a:rPr kumimoji="1" lang="zh-CN" altLang="zh-CN"/>
              <a:t>软件、硬件</a:t>
            </a:r>
            <a:r>
              <a:rPr kumimoji="1" lang="zh-CN" altLang="en-US"/>
              <a:t>是</a:t>
            </a:r>
            <a:r>
              <a:rPr kumimoji="1" lang="zh-CN" altLang="zh-CN"/>
              <a:t>相互促进发展</a:t>
            </a:r>
            <a:endParaRPr kumimoji="1" lang="zh-CN" altLang="en-US"/>
          </a:p>
          <a:p>
            <a:pPr marL="809625" lvl="1" indent="-338455">
              <a:lnSpc>
                <a:spcPct val="120000"/>
              </a:lnSpc>
              <a:buClr>
                <a:schemeClr val="tx2"/>
              </a:buClr>
            </a:pPr>
            <a:r>
              <a:rPr kumimoji="1" lang="zh-CN" altLang="en-US"/>
              <a:t>硬件对软件的直接支持</a:t>
            </a:r>
            <a:endParaRPr kumimoji="1" lang="zh-CN" altLang="en-US"/>
          </a:p>
          <a:p>
            <a:pPr marL="1168400" lvl="2" indent="-268605">
              <a:buFont typeface="Wingdings" panose="05000000000000000000" pitchFamily="2" charset="2"/>
              <a:buChar char="u"/>
            </a:pPr>
            <a:r>
              <a:rPr kumimoji="1" lang="zh-CN" altLang="en-US"/>
              <a:t>数据表示</a:t>
            </a:r>
            <a:endParaRPr kumimoji="1" lang="zh-CN" altLang="en-US"/>
          </a:p>
          <a:p>
            <a:pPr marL="1168400" lvl="2" indent="-268605">
              <a:buFont typeface="Wingdings" panose="05000000000000000000" pitchFamily="2" charset="2"/>
              <a:buChar char="u"/>
            </a:pPr>
            <a:r>
              <a:rPr kumimoji="1" lang="zh-CN" altLang="en-US"/>
              <a:t>寻址技术</a:t>
            </a:r>
            <a:endParaRPr kumimoji="1" lang="zh-CN" altLang="en-US"/>
          </a:p>
          <a:p>
            <a:pPr marL="809625" lvl="1" indent="-338455">
              <a:buClr>
                <a:schemeClr val="tx2"/>
              </a:buClr>
            </a:pPr>
            <a:r>
              <a:rPr kumimoji="1" lang="zh-CN" altLang="en-US"/>
              <a:t>软件方法设计硬件</a:t>
            </a:r>
            <a:endParaRPr kumimoji="1" lang="zh-CN" altLang="en-US"/>
          </a:p>
          <a:p>
            <a:pPr marL="1168400" lvl="2" indent="-268605">
              <a:lnSpc>
                <a:spcPct val="120000"/>
              </a:lnSpc>
              <a:buFont typeface="Wingdings" panose="05000000000000000000" pitchFamily="2" charset="2"/>
              <a:buChar char="u"/>
            </a:pPr>
            <a:r>
              <a:rPr kumimoji="1" lang="zh-CN" altLang="en-US"/>
              <a:t>微程序控制器设计</a:t>
            </a:r>
            <a:endParaRPr kumimoji="1" lang="zh-CN" altLang="en-US"/>
          </a:p>
          <a:p>
            <a:pPr marL="1168400" lvl="2" indent="-268605">
              <a:lnSpc>
                <a:spcPct val="120000"/>
              </a:lnSpc>
              <a:buFont typeface="Wingdings" panose="05000000000000000000" pitchFamily="2" charset="2"/>
              <a:buChar char="u"/>
            </a:pPr>
            <a:r>
              <a:rPr kumimoji="1" lang="zh-CN" altLang="en-US"/>
              <a:t>微程序设计的优点</a:t>
            </a:r>
            <a:endParaRPr kumimoji="1" lang="zh-CN" altLang="en-US"/>
          </a:p>
          <a:p>
            <a:pPr marL="1701800" lvl="3" indent="-358775">
              <a:buClr>
                <a:schemeClr val="tx2"/>
              </a:buClr>
              <a:buSzPct val="100000"/>
              <a:buFont typeface="Wingdings" panose="05000000000000000000" pitchFamily="2" charset="2"/>
              <a:buAutoNum type="circleNumDbPlain"/>
            </a:pPr>
            <a:r>
              <a:rPr kumimoji="1" lang="zh-CN" altLang="en-US" sz="2400">
                <a:solidFill>
                  <a:srgbClr val="0000FF"/>
                </a:solidFill>
                <a:latin typeface="华文新魏" panose="02010800040101010101" pitchFamily="2" charset="-122"/>
                <a:ea typeface="华文新魏" panose="02010800040101010101" pitchFamily="2" charset="-122"/>
              </a:rPr>
              <a:t>易于修改设计，可以保证软件兼容</a:t>
            </a:r>
            <a:endParaRPr kumimoji="1" lang="zh-CN" altLang="en-US" sz="2400">
              <a:solidFill>
                <a:srgbClr val="0000FF"/>
              </a:solidFill>
              <a:latin typeface="华文新魏" panose="02010800040101010101" pitchFamily="2" charset="-122"/>
              <a:ea typeface="华文新魏" panose="02010800040101010101" pitchFamily="2" charset="-122"/>
            </a:endParaRPr>
          </a:p>
          <a:p>
            <a:pPr marL="1701800" lvl="3" indent="-358775">
              <a:buClr>
                <a:schemeClr val="tx2"/>
              </a:buClr>
              <a:buSzPct val="100000"/>
              <a:buFont typeface="Wingdings" panose="05000000000000000000" pitchFamily="2" charset="2"/>
              <a:buAutoNum type="circleNumDbPlain"/>
            </a:pPr>
            <a:r>
              <a:rPr kumimoji="1" lang="zh-CN" altLang="en-US" sz="2400">
                <a:solidFill>
                  <a:srgbClr val="0000FF"/>
                </a:solidFill>
                <a:latin typeface="华文新魏" panose="02010800040101010101" pitchFamily="2" charset="-122"/>
                <a:ea typeface="华文新魏" panose="02010800040101010101" pitchFamily="2" charset="-122"/>
              </a:rPr>
              <a:t>可以减少实现复杂指令的成本</a:t>
            </a:r>
            <a:endParaRPr kumimoji="1" lang="zh-CN" altLang="en-US" sz="2400">
              <a:solidFill>
                <a:srgbClr val="0000FF"/>
              </a:solidFill>
              <a:latin typeface="华文新魏" panose="02010800040101010101" pitchFamily="2" charset="-122"/>
              <a:ea typeface="华文新魏" panose="02010800040101010101" pitchFamily="2" charset="-122"/>
            </a:endParaRPr>
          </a:p>
        </p:txBody>
      </p:sp>
      <p:sp>
        <p:nvSpPr>
          <p:cNvPr id="9219" name="Rectangle 5"/>
          <p:cNvSpPr>
            <a:spLocks noGrp="1" noChangeArrowheads="1"/>
          </p:cNvSpPr>
          <p:nvPr>
            <p:ph type="title"/>
          </p:nvPr>
        </p:nvSpPr>
        <p:spPr>
          <a:xfrm>
            <a:off x="611188" y="115888"/>
            <a:ext cx="6553200" cy="433387"/>
          </a:xfrm>
        </p:spPr>
        <p:txBody>
          <a:bodyPr/>
          <a:lstStyle/>
          <a:p>
            <a:r>
              <a:rPr lang="en-US" altLang="zh-CN" sz="2400">
                <a:solidFill>
                  <a:srgbClr val="A50021"/>
                </a:solidFill>
                <a:ea typeface="微软雅黑" panose="020B0503020204020204" pitchFamily="34" charset="-122"/>
              </a:rPr>
              <a:t>1. </a:t>
            </a:r>
            <a:r>
              <a:rPr lang="zh-CN" altLang="en-US" sz="2400">
                <a:solidFill>
                  <a:srgbClr val="A50021"/>
                </a:solidFill>
                <a:ea typeface="微软雅黑" panose="020B0503020204020204" pitchFamily="34" charset="-122"/>
              </a:rPr>
              <a:t>微程序控制器设计基本思路</a:t>
            </a:r>
            <a:endParaRPr lang="zh-CN" altLang="en-US" sz="2400">
              <a:solidFill>
                <a:srgbClr val="A50021"/>
              </a:solidFill>
              <a:ea typeface="微软雅黑" panose="020B0503020204020204" pitchFamily="34" charset="-122"/>
            </a:endParaRPr>
          </a:p>
        </p:txBody>
      </p:sp>
    </p:spTree>
  </p:cSld>
  <p:clrMapOvr>
    <a:masterClrMapping/>
  </p:clrMapOvr>
  <p:transition>
    <p:pull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27088" y="136525"/>
            <a:ext cx="7021512" cy="436563"/>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本章总结</a:t>
            </a:r>
            <a:endParaRPr lang="en-US" altLang="zh-CN" sz="2400">
              <a:solidFill>
                <a:srgbClr val="A50021"/>
              </a:solidFill>
              <a:ea typeface="微软雅黑" panose="020B0503020204020204" pitchFamily="34" charset="-122"/>
            </a:endParaRPr>
          </a:p>
        </p:txBody>
      </p:sp>
      <p:sp>
        <p:nvSpPr>
          <p:cNvPr id="97283" name="Rectangle 3"/>
          <p:cNvSpPr>
            <a:spLocks noGrp="1" noChangeArrowheads="1"/>
          </p:cNvSpPr>
          <p:nvPr>
            <p:ph type="body" idx="1"/>
          </p:nvPr>
        </p:nvSpPr>
        <p:spPr>
          <a:xfrm>
            <a:off x="539750" y="939800"/>
            <a:ext cx="8215313" cy="5657850"/>
          </a:xfrm>
        </p:spPr>
        <p:txBody>
          <a:bodyPr/>
          <a:lstStyle/>
          <a:p>
            <a:pPr marL="271780" indent="-271780">
              <a:spcBef>
                <a:spcPct val="0"/>
              </a:spcBef>
              <a:buFont typeface="Wingdings" panose="05000000000000000000" pitchFamily="2" charset="2"/>
              <a:buChar char="Ø"/>
            </a:pPr>
            <a:r>
              <a:rPr lang="en-US" altLang="zh-CN" dirty="0"/>
              <a:t>CPU</a:t>
            </a:r>
            <a:r>
              <a:rPr lang="zh-CN" altLang="en-US" dirty="0"/>
              <a:t>中的寄存器</a:t>
            </a:r>
            <a:endParaRPr lang="zh-CN" altLang="en-US" dirty="0"/>
          </a:p>
          <a:p>
            <a:pPr marL="628650" lvl="1" indent="-269875">
              <a:spcBef>
                <a:spcPct val="0"/>
              </a:spcBef>
            </a:pPr>
            <a:r>
              <a:rPr lang="zh-CN" altLang="en-US" dirty="0">
                <a:solidFill>
                  <a:srgbClr val="7F7F7F"/>
                </a:solidFill>
              </a:rPr>
              <a:t>用户可见寄存器</a:t>
            </a:r>
            <a:r>
              <a:rPr lang="en-US" altLang="zh-CN" dirty="0">
                <a:solidFill>
                  <a:srgbClr val="7F7F7F"/>
                </a:solidFill>
              </a:rPr>
              <a:t>(</a:t>
            </a:r>
            <a:r>
              <a:rPr lang="zh-CN" altLang="en-US" dirty="0">
                <a:solidFill>
                  <a:srgbClr val="7F7F7F"/>
                </a:solidFill>
              </a:rPr>
              <a:t>用户可使用</a:t>
            </a:r>
            <a:r>
              <a:rPr lang="en-US" altLang="zh-CN" dirty="0">
                <a:solidFill>
                  <a:srgbClr val="7F7F7F"/>
                </a:solidFill>
              </a:rPr>
              <a:t>)</a:t>
            </a:r>
            <a:endParaRPr lang="zh-CN" altLang="en-US" dirty="0">
              <a:solidFill>
                <a:srgbClr val="7F7F7F"/>
              </a:solidFill>
            </a:endParaRPr>
          </a:p>
          <a:p>
            <a:pPr marL="628650" lvl="1" indent="-269875">
              <a:spcBef>
                <a:spcPct val="0"/>
              </a:spcBef>
            </a:pPr>
            <a:r>
              <a:rPr lang="zh-CN" altLang="en-US" dirty="0"/>
              <a:t>控制和状态寄存器</a:t>
            </a:r>
            <a:r>
              <a:rPr lang="en-US" altLang="zh-CN" dirty="0"/>
              <a:t>(</a:t>
            </a:r>
            <a:r>
              <a:rPr lang="zh-CN" altLang="en-US" dirty="0"/>
              <a:t>应用程序不可使用</a:t>
            </a:r>
            <a:r>
              <a:rPr lang="en-US" altLang="zh-CN" dirty="0"/>
              <a:t>)</a:t>
            </a:r>
            <a:endParaRPr lang="zh-CN" altLang="en-US" dirty="0"/>
          </a:p>
          <a:p>
            <a:pPr marL="986155" lvl="2" indent="-271780">
              <a:spcBef>
                <a:spcPct val="0"/>
              </a:spcBef>
            </a:pPr>
            <a:r>
              <a:rPr lang="zh-CN" altLang="en-US" dirty="0"/>
              <a:t>程序计数器</a:t>
            </a:r>
            <a:r>
              <a:rPr lang="en-US" altLang="zh-CN" dirty="0"/>
              <a:t>PC </a:t>
            </a:r>
            <a:endParaRPr lang="en-US" altLang="zh-CN" dirty="0"/>
          </a:p>
          <a:p>
            <a:pPr marL="986155" lvl="2" indent="-271780">
              <a:spcBef>
                <a:spcPct val="0"/>
              </a:spcBef>
            </a:pPr>
            <a:r>
              <a:rPr lang="zh-CN" altLang="en-US" dirty="0"/>
              <a:t>指令寄存器</a:t>
            </a:r>
            <a:r>
              <a:rPr lang="en-US" altLang="zh-CN" dirty="0"/>
              <a:t>IR </a:t>
            </a:r>
            <a:endParaRPr lang="en-US" altLang="zh-CN" dirty="0"/>
          </a:p>
          <a:p>
            <a:pPr marL="986155" lvl="2" indent="-271780">
              <a:spcBef>
                <a:spcPct val="0"/>
              </a:spcBef>
            </a:pPr>
            <a:r>
              <a:rPr lang="zh-CN" altLang="en-US" dirty="0"/>
              <a:t>存储器地址寄存器</a:t>
            </a:r>
            <a:r>
              <a:rPr lang="en-US" altLang="zh-CN" dirty="0"/>
              <a:t>MAR</a:t>
            </a:r>
            <a:endParaRPr lang="en-US" altLang="zh-CN" dirty="0"/>
          </a:p>
          <a:p>
            <a:pPr marL="986155" lvl="2" indent="-271780">
              <a:spcBef>
                <a:spcPct val="0"/>
              </a:spcBef>
            </a:pPr>
            <a:r>
              <a:rPr lang="zh-CN" altLang="en-US" dirty="0"/>
              <a:t>存储器缓冲</a:t>
            </a:r>
            <a:r>
              <a:rPr lang="en-US" altLang="zh-CN" dirty="0"/>
              <a:t>(</a:t>
            </a:r>
            <a:r>
              <a:rPr lang="zh-CN" altLang="en-US" dirty="0"/>
              <a:t>数据</a:t>
            </a:r>
            <a:r>
              <a:rPr lang="en-US" altLang="zh-CN" dirty="0"/>
              <a:t>)</a:t>
            </a:r>
            <a:r>
              <a:rPr lang="zh-CN" altLang="en-US" dirty="0"/>
              <a:t>寄存器 </a:t>
            </a:r>
            <a:r>
              <a:rPr lang="en-US" altLang="zh-CN" dirty="0"/>
              <a:t>MBR / MDR</a:t>
            </a:r>
            <a:endParaRPr lang="en-US" altLang="zh-CN" dirty="0"/>
          </a:p>
          <a:p>
            <a:pPr marL="986155" lvl="2" indent="-271780">
              <a:spcBef>
                <a:spcPct val="0"/>
              </a:spcBef>
            </a:pPr>
            <a:r>
              <a:rPr lang="zh-CN" altLang="en-US" dirty="0"/>
              <a:t>程序状态字寄存器</a:t>
            </a:r>
            <a:r>
              <a:rPr lang="en-US" altLang="zh-CN" dirty="0"/>
              <a:t>PSWR</a:t>
            </a:r>
            <a:endParaRPr lang="en-US" altLang="zh-CN" dirty="0"/>
          </a:p>
          <a:p>
            <a:pPr marL="986155" lvl="2" indent="-271780">
              <a:spcBef>
                <a:spcPct val="0"/>
              </a:spcBef>
            </a:pPr>
            <a:r>
              <a:rPr lang="zh-CN" altLang="en-US" dirty="0"/>
              <a:t>临时寄存器：</a:t>
            </a:r>
            <a:r>
              <a:rPr lang="zh-CN" altLang="en-US" dirty="0">
                <a:solidFill>
                  <a:srgbClr val="0000FF"/>
                </a:solidFill>
              </a:rPr>
              <a:t>用于存放指令执行过程中的临时信息</a:t>
            </a:r>
            <a:endParaRPr lang="en-US" altLang="zh-CN" dirty="0">
              <a:solidFill>
                <a:srgbClr val="0000FF"/>
              </a:solidFill>
            </a:endParaRPr>
          </a:p>
          <a:p>
            <a:pPr marL="986155" lvl="2" indent="-271780">
              <a:spcBef>
                <a:spcPct val="0"/>
              </a:spcBef>
            </a:pPr>
            <a:r>
              <a:rPr lang="zh-CN" altLang="en-US" dirty="0"/>
              <a:t>其他寄存器：</a:t>
            </a:r>
            <a:r>
              <a:rPr lang="zh-CN" altLang="en-US" dirty="0">
                <a:solidFill>
                  <a:srgbClr val="0000FF"/>
                </a:solidFill>
              </a:rPr>
              <a:t>如，进程控制块指针、系统堆栈指针、页表指针等</a:t>
            </a:r>
            <a:endParaRPr lang="zh-CN" altLang="en-US" dirty="0">
              <a:solidFill>
                <a:srgbClr val="0000FF"/>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85813" y="115888"/>
            <a:ext cx="6307137" cy="433387"/>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本章总结</a:t>
            </a:r>
            <a:endParaRPr lang="en-US" altLang="zh-CN" sz="2400">
              <a:solidFill>
                <a:srgbClr val="A50021"/>
              </a:solidFill>
              <a:ea typeface="微软雅黑" panose="020B0503020204020204" pitchFamily="34" charset="-122"/>
            </a:endParaRPr>
          </a:p>
        </p:txBody>
      </p:sp>
      <p:sp>
        <p:nvSpPr>
          <p:cNvPr id="1144835" name="Rectangle 3"/>
          <p:cNvSpPr>
            <a:spLocks noGrp="1" noChangeArrowheads="1"/>
          </p:cNvSpPr>
          <p:nvPr>
            <p:ph type="body" idx="1"/>
          </p:nvPr>
        </p:nvSpPr>
        <p:spPr>
          <a:xfrm>
            <a:off x="504825" y="769938"/>
            <a:ext cx="8424863" cy="5251450"/>
          </a:xfrm>
        </p:spPr>
        <p:txBody>
          <a:bodyPr/>
          <a:lstStyle/>
          <a:p>
            <a:pPr marL="271780" indent="-271780">
              <a:spcBef>
                <a:spcPct val="0"/>
              </a:spcBef>
              <a:buFont typeface="Wingdings" panose="05000000000000000000" pitchFamily="2" charset="2"/>
              <a:buChar char="Ø"/>
            </a:pPr>
            <a:r>
              <a:rPr lang="zh-CN" altLang="en-US"/>
              <a:t>指令执行过程</a:t>
            </a:r>
            <a:endParaRPr lang="zh-CN" altLang="en-US"/>
          </a:p>
          <a:p>
            <a:pPr marL="628650" lvl="1" indent="-269875">
              <a:spcBef>
                <a:spcPct val="0"/>
              </a:spcBef>
            </a:pPr>
            <a:r>
              <a:rPr lang="zh-CN" altLang="en-US"/>
              <a:t>取指、译码、取数、运算、存结果、查中断</a:t>
            </a:r>
            <a:endParaRPr lang="zh-CN" altLang="en-US"/>
          </a:p>
          <a:p>
            <a:pPr marL="628650" lvl="1" indent="-269875">
              <a:spcBef>
                <a:spcPct val="0"/>
              </a:spcBef>
            </a:pPr>
            <a:r>
              <a:rPr lang="zh-CN" altLang="en-US"/>
              <a:t>指令周期：取出并执行一条指令的时间，由若干机器周期组成</a:t>
            </a:r>
            <a:endParaRPr lang="en-US" altLang="zh-CN"/>
          </a:p>
          <a:p>
            <a:pPr marL="628650" lvl="1" indent="-269875">
              <a:spcBef>
                <a:spcPct val="0"/>
              </a:spcBef>
            </a:pPr>
            <a:r>
              <a:rPr lang="zh-CN" altLang="en-US"/>
              <a:t>机器周期：完成一个基本操作的时间，一般由几个时钟周期组成</a:t>
            </a:r>
            <a:endParaRPr lang="zh-CN" altLang="en-US"/>
          </a:p>
          <a:p>
            <a:pPr marL="628650" lvl="1" indent="-269875">
              <a:spcBef>
                <a:spcPct val="0"/>
              </a:spcBef>
            </a:pPr>
            <a:r>
              <a:rPr lang="zh-CN" altLang="en-US"/>
              <a:t>时钟周期：</a:t>
            </a:r>
            <a:r>
              <a:rPr lang="en-US" altLang="zh-CN"/>
              <a:t>CPU</a:t>
            </a:r>
            <a:r>
              <a:rPr lang="zh-CN" altLang="en-US"/>
              <a:t>中用于信号同步的信号，是</a:t>
            </a:r>
            <a:r>
              <a:rPr lang="en-US" altLang="zh-CN"/>
              <a:t>CPU</a:t>
            </a:r>
            <a:r>
              <a:rPr lang="zh-CN" altLang="en-US"/>
              <a:t>最小时间单位</a:t>
            </a:r>
            <a:endParaRPr lang="en-US" altLang="zh-CN"/>
          </a:p>
          <a:p>
            <a:pPr marL="628650" lvl="1" indent="-269875">
              <a:spcBef>
                <a:spcPct val="0"/>
              </a:spcBef>
            </a:pPr>
            <a:r>
              <a:rPr lang="zh-CN" altLang="en-US">
                <a:solidFill>
                  <a:srgbClr val="0000CC"/>
                </a:solidFill>
              </a:rPr>
              <a:t>传统处理器中，一个指令周期由多个机器周期组成，一个机器周期由多个时钟周期组成</a:t>
            </a:r>
            <a:endParaRPr lang="zh-CN" altLang="en-US">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4835">
                                            <p:txEl>
                                              <p:pRg st="2" end="2"/>
                                            </p:txEl>
                                          </p:spTgt>
                                        </p:tgtEl>
                                        <p:attrNameLst>
                                          <p:attrName>style.visibility</p:attrName>
                                        </p:attrNameLst>
                                      </p:cBhvr>
                                      <p:to>
                                        <p:strVal val="visible"/>
                                      </p:to>
                                    </p:set>
                                    <p:animEffect transition="in" filter="blinds(horizontal)">
                                      <p:cBhvr>
                                        <p:cTn id="7" dur="500"/>
                                        <p:tgtEl>
                                          <p:spTgt spid="1144835">
                                            <p:txEl>
                                              <p:pRg st="2" end="2"/>
                                            </p:txEl>
                                          </p:spTgt>
                                        </p:tgtEl>
                                      </p:cBhvr>
                                    </p:animEffect>
                                  </p:childTnLst>
                                  <p:subTnLst>
                                    <p:animClr clrSpc="rgb" dir="cw">
                                      <p:cBhvr override="childStyle">
                                        <p:cTn dur="1" fill="hold" display="0" masterRel="nextClick" afterEffect="1"/>
                                        <p:tgtEl>
                                          <p:spTgt spid="1144835">
                                            <p:txEl>
                                              <p:pRg st="2" end="2"/>
                                            </p:txEl>
                                          </p:spTgt>
                                        </p:tgtEl>
                                        <p:attrNameLst>
                                          <p:attrName>ppt_c</p:attrName>
                                        </p:attrNameLst>
                                      </p:cBhvr>
                                      <p:to>
                                        <a:srgbClr val="469CD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44835">
                                            <p:txEl>
                                              <p:pRg st="3" end="3"/>
                                            </p:txEl>
                                          </p:spTgt>
                                        </p:tgtEl>
                                        <p:attrNameLst>
                                          <p:attrName>style.visibility</p:attrName>
                                        </p:attrNameLst>
                                      </p:cBhvr>
                                      <p:to>
                                        <p:strVal val="visible"/>
                                      </p:to>
                                    </p:set>
                                    <p:animEffect transition="in" filter="blinds(horizontal)">
                                      <p:cBhvr>
                                        <p:cTn id="12" dur="500"/>
                                        <p:tgtEl>
                                          <p:spTgt spid="1144835">
                                            <p:txEl>
                                              <p:pRg st="3" end="3"/>
                                            </p:txEl>
                                          </p:spTgt>
                                        </p:tgtEl>
                                      </p:cBhvr>
                                    </p:animEffect>
                                  </p:childTnLst>
                                  <p:subTnLst>
                                    <p:animClr clrSpc="rgb" dir="cw">
                                      <p:cBhvr override="childStyle">
                                        <p:cTn dur="1" fill="hold" display="0" masterRel="nextClick" afterEffect="1"/>
                                        <p:tgtEl>
                                          <p:spTgt spid="1144835">
                                            <p:txEl>
                                              <p:pRg st="3" end="3"/>
                                            </p:txEl>
                                          </p:spTgt>
                                        </p:tgtEl>
                                        <p:attrNameLst>
                                          <p:attrName>ppt_c</p:attrName>
                                        </p:attrNameLst>
                                      </p:cBhvr>
                                      <p:to>
                                        <a:srgbClr val="469CD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44835">
                                            <p:txEl>
                                              <p:pRg st="4" end="4"/>
                                            </p:txEl>
                                          </p:spTgt>
                                        </p:tgtEl>
                                        <p:attrNameLst>
                                          <p:attrName>style.visibility</p:attrName>
                                        </p:attrNameLst>
                                      </p:cBhvr>
                                      <p:to>
                                        <p:strVal val="visible"/>
                                      </p:to>
                                    </p:set>
                                    <p:animEffect transition="in" filter="blinds(horizontal)">
                                      <p:cBhvr>
                                        <p:cTn id="17" dur="500"/>
                                        <p:tgtEl>
                                          <p:spTgt spid="1144835">
                                            <p:txEl>
                                              <p:pRg st="4" end="4"/>
                                            </p:txEl>
                                          </p:spTgt>
                                        </p:tgtEl>
                                      </p:cBhvr>
                                    </p:animEffect>
                                  </p:childTnLst>
                                  <p:subTnLst>
                                    <p:animClr clrSpc="rgb" dir="cw">
                                      <p:cBhvr override="childStyle">
                                        <p:cTn dur="1" fill="hold" display="0" masterRel="nextClick" afterEffect="1"/>
                                        <p:tgtEl>
                                          <p:spTgt spid="1144835">
                                            <p:txEl>
                                              <p:pRg st="4" end="4"/>
                                            </p:txEl>
                                          </p:spTgt>
                                        </p:tgtEl>
                                        <p:attrNameLst>
                                          <p:attrName>ppt_c</p:attrName>
                                        </p:attrNameLst>
                                      </p:cBhvr>
                                      <p:to>
                                        <a:srgbClr val="469CD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44835">
                                            <p:txEl>
                                              <p:pRg st="5" end="5"/>
                                            </p:txEl>
                                          </p:spTgt>
                                        </p:tgtEl>
                                        <p:attrNameLst>
                                          <p:attrName>style.visibility</p:attrName>
                                        </p:attrNameLst>
                                      </p:cBhvr>
                                      <p:to>
                                        <p:strVal val="visible"/>
                                      </p:to>
                                    </p:set>
                                    <p:animEffect transition="in" filter="blinds(horizontal)">
                                      <p:cBhvr>
                                        <p:cTn id="22" dur="500"/>
                                        <p:tgtEl>
                                          <p:spTgt spid="1144835">
                                            <p:txEl>
                                              <p:pRg st="5" end="5"/>
                                            </p:txEl>
                                          </p:spTgt>
                                        </p:tgtEl>
                                      </p:cBhvr>
                                    </p:animEffect>
                                  </p:childTnLst>
                                  <p:subTnLst>
                                    <p:animClr clrSpc="rgb" dir="cw">
                                      <p:cBhvr override="childStyle">
                                        <p:cTn dur="1" fill="hold" display="0" masterRel="nextClick" afterEffect="1"/>
                                        <p:tgtEl>
                                          <p:spTgt spid="1144835">
                                            <p:txEl>
                                              <p:pRg st="5" end="5"/>
                                            </p:txEl>
                                          </p:spTgt>
                                        </p:tgtEl>
                                        <p:attrNameLst>
                                          <p:attrName>ppt_c</p:attrName>
                                        </p:attrNameLst>
                                      </p:cBhvr>
                                      <p:to>
                                        <a:srgbClr val="469CD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85813" y="115888"/>
            <a:ext cx="6307137" cy="433387"/>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本章总结</a:t>
            </a:r>
            <a:endParaRPr lang="en-US" altLang="zh-CN" sz="2400">
              <a:solidFill>
                <a:srgbClr val="A50021"/>
              </a:solidFill>
              <a:ea typeface="微软雅黑" panose="020B0503020204020204" pitchFamily="34" charset="-122"/>
            </a:endParaRPr>
          </a:p>
        </p:txBody>
      </p:sp>
      <p:sp>
        <p:nvSpPr>
          <p:cNvPr id="1144835" name="Rectangle 3"/>
          <p:cNvSpPr>
            <a:spLocks noGrp="1" noChangeArrowheads="1"/>
          </p:cNvSpPr>
          <p:nvPr>
            <p:ph type="body" idx="1"/>
          </p:nvPr>
        </p:nvSpPr>
        <p:spPr>
          <a:xfrm>
            <a:off x="468313" y="836613"/>
            <a:ext cx="8424862" cy="5329237"/>
          </a:xfrm>
        </p:spPr>
        <p:txBody>
          <a:bodyPr/>
          <a:lstStyle/>
          <a:p>
            <a:pPr marL="271780" indent="-271780">
              <a:spcBef>
                <a:spcPct val="0"/>
              </a:spcBef>
              <a:buFont typeface="Wingdings" panose="05000000000000000000" pitchFamily="2" charset="2"/>
              <a:buChar char="Ø"/>
            </a:pPr>
            <a:r>
              <a:rPr lang="zh-CN" altLang="en-US" sz="2800"/>
              <a:t>数据通路的定时方式</a:t>
            </a:r>
            <a:endParaRPr lang="zh-CN" altLang="en-US" sz="2800"/>
          </a:p>
          <a:p>
            <a:pPr marL="628650" lvl="1" indent="-269875">
              <a:spcBef>
                <a:spcPct val="0"/>
              </a:spcBef>
            </a:pPr>
            <a:r>
              <a:rPr lang="zh-CN" altLang="en-US" sz="2400"/>
              <a:t>现代计算机都采用时钟信号进行定时</a:t>
            </a:r>
            <a:endParaRPr lang="zh-CN" altLang="en-US" sz="2400"/>
          </a:p>
          <a:p>
            <a:pPr marL="628650" lvl="1" indent="-269875">
              <a:spcBef>
                <a:spcPct val="0"/>
              </a:spcBef>
            </a:pPr>
            <a:r>
              <a:rPr lang="zh-CN" altLang="en-US" sz="2400"/>
              <a:t>时钟有效信号一到，数据通路中的状态单元开始写入信息</a:t>
            </a:r>
            <a:endParaRPr lang="zh-CN" altLang="en-US" sz="2400"/>
          </a:p>
          <a:p>
            <a:pPr marL="628650" lvl="1" indent="-269875">
              <a:spcBef>
                <a:spcPct val="0"/>
              </a:spcBef>
            </a:pPr>
            <a:r>
              <a:rPr lang="zh-CN" altLang="en-US" sz="2400"/>
              <a:t>若状态单元每个周期都更新信息，则无需加“写使能”控制信号，否则需加“写使能”控制信号，以使必要时控制信息写入</a:t>
            </a:r>
            <a:endParaRPr lang="zh-CN" altLang="en-US" sz="2400"/>
          </a:p>
          <a:p>
            <a:pPr marL="271780" indent="-271780">
              <a:spcBef>
                <a:spcPct val="0"/>
              </a:spcBef>
              <a:buFont typeface="Wingdings" panose="05000000000000000000" pitchFamily="2" charset="2"/>
              <a:buChar char="Ø"/>
            </a:pPr>
            <a:r>
              <a:rPr lang="zh-CN" altLang="en-US" sz="2800"/>
              <a:t>数据通路中信息的流动过程</a:t>
            </a:r>
            <a:endParaRPr lang="zh-CN" altLang="en-US" sz="2800"/>
          </a:p>
          <a:p>
            <a:pPr marL="628650" lvl="1" indent="-269875">
              <a:spcBef>
                <a:spcPct val="0"/>
              </a:spcBef>
            </a:pPr>
            <a:r>
              <a:rPr lang="zh-CN" altLang="en-US" sz="2400"/>
              <a:t>每条指令在取指令阶段和指令译码阶段都一样</a:t>
            </a:r>
            <a:endParaRPr lang="zh-CN" altLang="en-US" sz="2400"/>
          </a:p>
          <a:p>
            <a:pPr marL="628650" lvl="1" indent="-269875">
              <a:spcBef>
                <a:spcPct val="0"/>
              </a:spcBef>
            </a:pPr>
            <a:r>
              <a:rPr lang="zh-CN" altLang="en-US" sz="2400"/>
              <a:t>每条指令功能不同，在数据通路中所经的部件和路径可能不同</a:t>
            </a:r>
            <a:endParaRPr lang="zh-CN" altLang="en-US" sz="2400"/>
          </a:p>
          <a:p>
            <a:pPr marL="628650" lvl="1" indent="-269875">
              <a:spcBef>
                <a:spcPct val="0"/>
              </a:spcBef>
            </a:pPr>
            <a:r>
              <a:rPr lang="zh-CN" altLang="en-US" sz="2400"/>
              <a:t>数据在数据通路中的流动过程由控制信号确定</a:t>
            </a:r>
            <a:endParaRPr lang="zh-CN" altLang="en-US" sz="2400"/>
          </a:p>
          <a:p>
            <a:pPr marL="628650" lvl="1" indent="-269875">
              <a:spcBef>
                <a:spcPct val="0"/>
              </a:spcBef>
            </a:pPr>
            <a:r>
              <a:rPr lang="zh-CN" altLang="en-US" sz="2400"/>
              <a:t>控制信号由控制器根据指令代码来生成</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4835">
                                            <p:txEl>
                                              <p:pRg st="5" end="5"/>
                                            </p:txEl>
                                          </p:spTgt>
                                        </p:tgtEl>
                                        <p:attrNameLst>
                                          <p:attrName>style.visibility</p:attrName>
                                        </p:attrNameLst>
                                      </p:cBhvr>
                                      <p:to>
                                        <p:strVal val="visible"/>
                                      </p:to>
                                    </p:set>
                                    <p:animEffect transition="in" filter="blinds(horizontal)">
                                      <p:cBhvr>
                                        <p:cTn id="7" dur="500"/>
                                        <p:tgtEl>
                                          <p:spTgt spid="1144835">
                                            <p:txEl>
                                              <p:pRg st="5" end="5"/>
                                            </p:txEl>
                                          </p:spTgt>
                                        </p:tgtEl>
                                      </p:cBhvr>
                                    </p:animEffect>
                                  </p:childTnLst>
                                  <p:subTnLst>
                                    <p:animClr clrSpc="rgb" dir="cw">
                                      <p:cBhvr override="childStyle">
                                        <p:cTn dur="1" fill="hold" display="0" masterRel="nextClick" afterEffect="1"/>
                                        <p:tgtEl>
                                          <p:spTgt spid="1144835">
                                            <p:txEl>
                                              <p:pRg st="5" end="5"/>
                                            </p:txEl>
                                          </p:spTgt>
                                        </p:tgtEl>
                                        <p:attrNameLst>
                                          <p:attrName>ppt_c</p:attrName>
                                        </p:attrNameLst>
                                      </p:cBhvr>
                                      <p:to>
                                        <a:srgbClr val="469CD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44835">
                                            <p:txEl>
                                              <p:pRg st="6" end="6"/>
                                            </p:txEl>
                                          </p:spTgt>
                                        </p:tgtEl>
                                        <p:attrNameLst>
                                          <p:attrName>style.visibility</p:attrName>
                                        </p:attrNameLst>
                                      </p:cBhvr>
                                      <p:to>
                                        <p:strVal val="visible"/>
                                      </p:to>
                                    </p:set>
                                    <p:animEffect transition="in" filter="blinds(horizontal)">
                                      <p:cBhvr>
                                        <p:cTn id="12" dur="500"/>
                                        <p:tgtEl>
                                          <p:spTgt spid="1144835">
                                            <p:txEl>
                                              <p:pRg st="6" end="6"/>
                                            </p:txEl>
                                          </p:spTgt>
                                        </p:tgtEl>
                                      </p:cBhvr>
                                    </p:animEffect>
                                  </p:childTnLst>
                                  <p:subTnLst>
                                    <p:animClr clrSpc="rgb" dir="cw">
                                      <p:cBhvr override="childStyle">
                                        <p:cTn dur="1" fill="hold" display="0" masterRel="nextClick" afterEffect="1"/>
                                        <p:tgtEl>
                                          <p:spTgt spid="1144835">
                                            <p:txEl>
                                              <p:pRg st="6" end="6"/>
                                            </p:txEl>
                                          </p:spTgt>
                                        </p:tgtEl>
                                        <p:attrNameLst>
                                          <p:attrName>ppt_c</p:attrName>
                                        </p:attrNameLst>
                                      </p:cBhvr>
                                      <p:to>
                                        <a:srgbClr val="469CD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44835">
                                            <p:txEl>
                                              <p:pRg st="7" end="7"/>
                                            </p:txEl>
                                          </p:spTgt>
                                        </p:tgtEl>
                                        <p:attrNameLst>
                                          <p:attrName>style.visibility</p:attrName>
                                        </p:attrNameLst>
                                      </p:cBhvr>
                                      <p:to>
                                        <p:strVal val="visible"/>
                                      </p:to>
                                    </p:set>
                                    <p:animEffect transition="in" filter="blinds(horizontal)">
                                      <p:cBhvr>
                                        <p:cTn id="17" dur="500"/>
                                        <p:tgtEl>
                                          <p:spTgt spid="1144835">
                                            <p:txEl>
                                              <p:pRg st="7" end="7"/>
                                            </p:txEl>
                                          </p:spTgt>
                                        </p:tgtEl>
                                      </p:cBhvr>
                                    </p:animEffect>
                                  </p:childTnLst>
                                  <p:subTnLst>
                                    <p:animClr clrSpc="rgb" dir="cw">
                                      <p:cBhvr override="childStyle">
                                        <p:cTn dur="1" fill="hold" display="0" masterRel="nextClick" afterEffect="1"/>
                                        <p:tgtEl>
                                          <p:spTgt spid="1144835">
                                            <p:txEl>
                                              <p:pRg st="7" end="7"/>
                                            </p:txEl>
                                          </p:spTgt>
                                        </p:tgtEl>
                                        <p:attrNameLst>
                                          <p:attrName>ppt_c</p:attrName>
                                        </p:attrNameLst>
                                      </p:cBhvr>
                                      <p:to>
                                        <a:srgbClr val="469CD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44835">
                                            <p:txEl>
                                              <p:pRg st="8" end="8"/>
                                            </p:txEl>
                                          </p:spTgt>
                                        </p:tgtEl>
                                        <p:attrNameLst>
                                          <p:attrName>style.visibility</p:attrName>
                                        </p:attrNameLst>
                                      </p:cBhvr>
                                      <p:to>
                                        <p:strVal val="visible"/>
                                      </p:to>
                                    </p:set>
                                    <p:animEffect transition="in" filter="blinds(horizontal)">
                                      <p:cBhvr>
                                        <p:cTn id="22" dur="500"/>
                                        <p:tgtEl>
                                          <p:spTgt spid="1144835">
                                            <p:txEl>
                                              <p:pRg st="8" end="8"/>
                                            </p:txEl>
                                          </p:spTgt>
                                        </p:tgtEl>
                                      </p:cBhvr>
                                    </p:animEffect>
                                  </p:childTnLst>
                                  <p:subTnLst>
                                    <p:animClr clrSpc="rgb" dir="cw">
                                      <p:cBhvr override="childStyle">
                                        <p:cTn dur="1" fill="hold" display="0" masterRel="nextClick" afterEffect="1"/>
                                        <p:tgtEl>
                                          <p:spTgt spid="1144835">
                                            <p:txEl>
                                              <p:pRg st="8" end="8"/>
                                            </p:txEl>
                                          </p:spTgt>
                                        </p:tgtEl>
                                        <p:attrNameLst>
                                          <p:attrName>ppt_c</p:attrName>
                                        </p:attrNameLst>
                                      </p:cBhvr>
                                      <p:to>
                                        <a:srgbClr val="469CD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6613" y="39688"/>
            <a:ext cx="7021512" cy="436562"/>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本章总结</a:t>
            </a:r>
            <a:endParaRPr lang="en-US" altLang="zh-CN" sz="2400">
              <a:solidFill>
                <a:srgbClr val="A50021"/>
              </a:solidFill>
              <a:ea typeface="微软雅黑" panose="020B0503020204020204" pitchFamily="34" charset="-122"/>
            </a:endParaRPr>
          </a:p>
        </p:txBody>
      </p:sp>
      <p:sp>
        <p:nvSpPr>
          <p:cNvPr id="101379" name="Rectangle 3"/>
          <p:cNvSpPr>
            <a:spLocks noGrp="1" noChangeArrowheads="1"/>
          </p:cNvSpPr>
          <p:nvPr>
            <p:ph type="body" idx="1"/>
          </p:nvPr>
        </p:nvSpPr>
        <p:spPr>
          <a:xfrm>
            <a:off x="468313" y="500063"/>
            <a:ext cx="8424862" cy="5302250"/>
          </a:xfrm>
        </p:spPr>
        <p:txBody>
          <a:bodyPr/>
          <a:lstStyle/>
          <a:p>
            <a:pPr marL="271780" indent="-271780">
              <a:lnSpc>
                <a:spcPct val="100000"/>
              </a:lnSpc>
              <a:spcBef>
                <a:spcPct val="0"/>
              </a:spcBef>
              <a:buFont typeface="Wingdings" panose="05000000000000000000" pitchFamily="2" charset="2"/>
              <a:buChar char="Ø"/>
            </a:pPr>
            <a:r>
              <a:rPr lang="zh-CN" altLang="en-US"/>
              <a:t>控制器的两种实现方式</a:t>
            </a:r>
            <a:endParaRPr lang="zh-CN" altLang="en-US"/>
          </a:p>
          <a:p>
            <a:pPr marL="628650" lvl="1" indent="-269875">
              <a:lnSpc>
                <a:spcPct val="100000"/>
              </a:lnSpc>
              <a:spcBef>
                <a:spcPct val="0"/>
              </a:spcBef>
            </a:pPr>
            <a:r>
              <a:rPr lang="zh-CN" altLang="en-US"/>
              <a:t>有限状态机描述方式</a:t>
            </a:r>
            <a:endParaRPr lang="zh-CN" altLang="en-US"/>
          </a:p>
          <a:p>
            <a:pPr marL="986155" lvl="2" indent="-271780">
              <a:lnSpc>
                <a:spcPct val="100000"/>
              </a:lnSpc>
              <a:spcBef>
                <a:spcPct val="0"/>
              </a:spcBef>
              <a:buClr>
                <a:schemeClr val="tx2"/>
              </a:buClr>
            </a:pPr>
            <a:r>
              <a:rPr lang="zh-CN" altLang="en-US">
                <a:solidFill>
                  <a:srgbClr val="0000CC"/>
                </a:solidFill>
              </a:rPr>
              <a:t>每个时钟周期包含的控制信号值的组合看成一个状态，每来一个时钟，控制信号就会有一组新的取值，即一个新的状态</a:t>
            </a:r>
            <a:endParaRPr lang="zh-CN" altLang="en-US">
              <a:solidFill>
                <a:srgbClr val="0000CC"/>
              </a:solidFill>
            </a:endParaRPr>
          </a:p>
          <a:p>
            <a:pPr marL="986155" lvl="2" indent="-271780">
              <a:lnSpc>
                <a:spcPct val="100000"/>
              </a:lnSpc>
              <a:spcBef>
                <a:spcPct val="0"/>
              </a:spcBef>
              <a:buClr>
                <a:schemeClr val="tx2"/>
              </a:buClr>
            </a:pPr>
            <a:r>
              <a:rPr lang="zh-CN" altLang="en-US">
                <a:solidFill>
                  <a:srgbClr val="0000CC"/>
                </a:solidFill>
              </a:rPr>
              <a:t>所有指令的执行过程可用一个有限状态转换图来描述</a:t>
            </a:r>
            <a:endParaRPr lang="zh-CN" altLang="en-US">
              <a:solidFill>
                <a:srgbClr val="0000CC"/>
              </a:solidFill>
            </a:endParaRPr>
          </a:p>
          <a:p>
            <a:pPr marL="986155" lvl="2" indent="-271780">
              <a:lnSpc>
                <a:spcPct val="100000"/>
              </a:lnSpc>
              <a:spcBef>
                <a:spcPct val="0"/>
              </a:spcBef>
              <a:buClr>
                <a:schemeClr val="tx2"/>
              </a:buClr>
            </a:pPr>
            <a:r>
              <a:rPr lang="zh-CN" altLang="en-US">
                <a:solidFill>
                  <a:srgbClr val="0000CC"/>
                </a:solidFill>
              </a:rPr>
              <a:t>用一个组合逻辑电路生成控制信号，用状态寄存器实现状态之间的转换</a:t>
            </a:r>
            <a:endParaRPr lang="zh-CN" altLang="en-US">
              <a:solidFill>
                <a:srgbClr val="0000CC"/>
              </a:solidFill>
            </a:endParaRPr>
          </a:p>
          <a:p>
            <a:pPr marL="986155" lvl="2" indent="-271780">
              <a:lnSpc>
                <a:spcPct val="100000"/>
              </a:lnSpc>
              <a:spcBef>
                <a:spcPct val="0"/>
              </a:spcBef>
              <a:buClr>
                <a:schemeClr val="tx2"/>
              </a:buClr>
            </a:pPr>
            <a:r>
              <a:rPr lang="zh-CN" altLang="en-US">
                <a:solidFill>
                  <a:srgbClr val="0000CC"/>
                </a:solidFill>
              </a:rPr>
              <a:t>称为组合逻辑电路设计方式</a:t>
            </a:r>
            <a:endParaRPr lang="zh-CN" altLang="en-US">
              <a:solidFill>
                <a:srgbClr val="0000CC"/>
              </a:solidFill>
            </a:endParaRPr>
          </a:p>
          <a:p>
            <a:pPr marL="986155" lvl="2" indent="-271780">
              <a:lnSpc>
                <a:spcPct val="100000"/>
              </a:lnSpc>
              <a:spcBef>
                <a:spcPct val="0"/>
              </a:spcBef>
              <a:buClr>
                <a:schemeClr val="tx2"/>
              </a:buClr>
            </a:pPr>
            <a:r>
              <a:rPr lang="zh-CN" altLang="en-US">
                <a:solidFill>
                  <a:srgbClr val="FF0000"/>
                </a:solidFill>
              </a:rPr>
              <a:t>实现的控制器称为硬连线控制器</a:t>
            </a:r>
            <a:endParaRPr lang="zh-CN" altLang="en-US">
              <a:solidFill>
                <a:srgbClr val="FF0000"/>
              </a:solidFill>
            </a:endParaRPr>
          </a:p>
          <a:p>
            <a:pPr marL="628650" lvl="1" indent="-269875">
              <a:lnSpc>
                <a:spcPct val="100000"/>
              </a:lnSpc>
              <a:spcBef>
                <a:spcPct val="0"/>
              </a:spcBef>
            </a:pPr>
            <a:r>
              <a:rPr lang="zh-CN" altLang="en-US"/>
              <a:t>微程序描述方式</a:t>
            </a:r>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6613" y="39688"/>
            <a:ext cx="7021512" cy="436562"/>
          </a:xfrm>
        </p:spPr>
        <p:txBody>
          <a:bodyPr/>
          <a:lstStyle/>
          <a:p>
            <a:pPr>
              <a:lnSpc>
                <a:spcPct val="87000"/>
              </a:lnSpc>
              <a:buFont typeface="Wingdings" panose="05000000000000000000" pitchFamily="2" charset="2"/>
              <a:buChar char="Ø"/>
            </a:pPr>
            <a:r>
              <a:rPr lang="zh-CN" altLang="en-US" sz="2400">
                <a:solidFill>
                  <a:srgbClr val="A50021"/>
                </a:solidFill>
                <a:ea typeface="微软雅黑" panose="020B0503020204020204" pitchFamily="34" charset="-122"/>
              </a:rPr>
              <a:t>本章总结</a:t>
            </a:r>
            <a:endParaRPr lang="en-US" altLang="zh-CN" sz="2400">
              <a:solidFill>
                <a:srgbClr val="A50021"/>
              </a:solidFill>
              <a:ea typeface="微软雅黑" panose="020B0503020204020204" pitchFamily="34" charset="-122"/>
            </a:endParaRPr>
          </a:p>
        </p:txBody>
      </p:sp>
      <p:sp>
        <p:nvSpPr>
          <p:cNvPr id="100355" name="Rectangle 3"/>
          <p:cNvSpPr>
            <a:spLocks noGrp="1" noChangeArrowheads="1"/>
          </p:cNvSpPr>
          <p:nvPr>
            <p:ph type="body" idx="1"/>
          </p:nvPr>
        </p:nvSpPr>
        <p:spPr>
          <a:xfrm>
            <a:off x="250825" y="1006475"/>
            <a:ext cx="8642350" cy="5302250"/>
          </a:xfrm>
        </p:spPr>
        <p:txBody>
          <a:bodyPr/>
          <a:lstStyle/>
          <a:p>
            <a:pPr marL="271780" indent="-271780">
              <a:lnSpc>
                <a:spcPct val="100000"/>
              </a:lnSpc>
              <a:spcBef>
                <a:spcPct val="0"/>
              </a:spcBef>
              <a:buFont typeface="Wingdings" panose="05000000000000000000" pitchFamily="2" charset="2"/>
              <a:buChar char="Ø"/>
              <a:defRPr/>
            </a:pPr>
            <a:r>
              <a:rPr lang="zh-CN" altLang="en-US" dirty="0"/>
              <a:t>控制器的两种实现方式</a:t>
            </a:r>
            <a:endParaRPr lang="zh-CN" altLang="en-US" dirty="0"/>
          </a:p>
          <a:p>
            <a:pPr marL="628650" lvl="1" indent="-269875">
              <a:lnSpc>
                <a:spcPct val="100000"/>
              </a:lnSpc>
              <a:spcBef>
                <a:spcPct val="0"/>
              </a:spcBef>
              <a:defRPr/>
            </a:pPr>
            <a:r>
              <a:rPr lang="zh-CN" altLang="en-US" dirty="0">
                <a:solidFill>
                  <a:schemeClr val="bg1">
                    <a:lumMod val="50000"/>
                  </a:schemeClr>
                </a:solidFill>
              </a:rPr>
              <a:t>有限状态机描述方式</a:t>
            </a:r>
            <a:endParaRPr lang="zh-CN" altLang="en-US" dirty="0">
              <a:solidFill>
                <a:schemeClr val="bg1">
                  <a:lumMod val="50000"/>
                </a:schemeClr>
              </a:solidFill>
            </a:endParaRPr>
          </a:p>
          <a:p>
            <a:pPr marL="986155" lvl="2" indent="-271780">
              <a:lnSpc>
                <a:spcPct val="100000"/>
              </a:lnSpc>
              <a:spcBef>
                <a:spcPct val="0"/>
              </a:spcBef>
              <a:buClr>
                <a:schemeClr val="tx2"/>
              </a:buClr>
              <a:defRPr/>
            </a:pPr>
            <a:r>
              <a:rPr lang="zh-CN" altLang="en-US" dirty="0">
                <a:solidFill>
                  <a:schemeClr val="bg1">
                    <a:lumMod val="50000"/>
                  </a:schemeClr>
                </a:solidFill>
              </a:rPr>
              <a:t>称为组合逻辑电路设计方式</a:t>
            </a:r>
            <a:endParaRPr lang="zh-CN" altLang="en-US" dirty="0">
              <a:solidFill>
                <a:schemeClr val="bg1">
                  <a:lumMod val="50000"/>
                </a:schemeClr>
              </a:solidFill>
            </a:endParaRPr>
          </a:p>
          <a:p>
            <a:pPr marL="986155" lvl="2" indent="-271780">
              <a:lnSpc>
                <a:spcPct val="100000"/>
              </a:lnSpc>
              <a:spcBef>
                <a:spcPct val="0"/>
              </a:spcBef>
              <a:buClr>
                <a:schemeClr val="tx2"/>
              </a:buClr>
              <a:defRPr/>
            </a:pPr>
            <a:r>
              <a:rPr lang="zh-CN" altLang="en-US" dirty="0">
                <a:solidFill>
                  <a:schemeClr val="bg1">
                    <a:lumMod val="50000"/>
                  </a:schemeClr>
                </a:solidFill>
              </a:rPr>
              <a:t>实现的控制器称为硬连线控制器</a:t>
            </a:r>
            <a:endParaRPr lang="zh-CN" altLang="en-US" dirty="0">
              <a:solidFill>
                <a:schemeClr val="bg1">
                  <a:lumMod val="50000"/>
                </a:schemeClr>
              </a:solidFill>
            </a:endParaRPr>
          </a:p>
          <a:p>
            <a:pPr marL="628650" lvl="1" indent="-269875">
              <a:lnSpc>
                <a:spcPct val="100000"/>
              </a:lnSpc>
              <a:spcBef>
                <a:spcPct val="0"/>
              </a:spcBef>
              <a:defRPr/>
            </a:pPr>
            <a:r>
              <a:rPr lang="zh-CN" altLang="en-US" dirty="0"/>
              <a:t>微程序描述方式</a:t>
            </a:r>
            <a:endParaRPr lang="zh-CN" altLang="en-US" dirty="0"/>
          </a:p>
          <a:p>
            <a:pPr marL="986155" lvl="2" indent="-271780">
              <a:lnSpc>
                <a:spcPct val="100000"/>
              </a:lnSpc>
              <a:spcBef>
                <a:spcPct val="0"/>
              </a:spcBef>
              <a:buClr>
                <a:schemeClr val="tx2"/>
              </a:buClr>
              <a:defRPr/>
            </a:pPr>
            <a:r>
              <a:rPr lang="zh-CN" altLang="en-US" dirty="0">
                <a:solidFill>
                  <a:srgbClr val="0000CC"/>
                </a:solidFill>
              </a:rPr>
              <a:t>每个时钟周期包含的控制信号值的组合看成是一个</a:t>
            </a:r>
            <a:r>
              <a:rPr lang="en-US" altLang="zh-CN" dirty="0">
                <a:solidFill>
                  <a:srgbClr val="0000CC"/>
                </a:solidFill>
              </a:rPr>
              <a:t>0/1</a:t>
            </a:r>
            <a:r>
              <a:rPr lang="zh-CN" altLang="en-US" dirty="0">
                <a:solidFill>
                  <a:srgbClr val="0000CC"/>
                </a:solidFill>
              </a:rPr>
              <a:t>序列，每个控制信号对应一个微命令，控制信号取不同值，就发出不同微命令</a:t>
            </a:r>
            <a:endParaRPr lang="zh-CN" altLang="en-US" dirty="0">
              <a:solidFill>
                <a:srgbClr val="0000CC"/>
              </a:solidFill>
            </a:endParaRPr>
          </a:p>
          <a:p>
            <a:pPr marL="986155" lvl="2" indent="-271780">
              <a:lnSpc>
                <a:spcPct val="100000"/>
              </a:lnSpc>
              <a:spcBef>
                <a:spcPct val="0"/>
              </a:spcBef>
              <a:buClr>
                <a:schemeClr val="tx2"/>
              </a:buClr>
              <a:defRPr/>
            </a:pPr>
            <a:r>
              <a:rPr lang="zh-CN" altLang="en-US" dirty="0">
                <a:solidFill>
                  <a:srgbClr val="0000CC"/>
                </a:solidFill>
              </a:rPr>
              <a:t>若干微命令组成一个微指令，每条指令所包含的动作就由若干条微指令来完成，每来一个时钟，执行一条微指令</a:t>
            </a:r>
            <a:endParaRPr lang="zh-CN" altLang="en-US" dirty="0">
              <a:solidFill>
                <a:srgbClr val="0000CC"/>
              </a:solidFill>
            </a:endParaRPr>
          </a:p>
          <a:p>
            <a:pPr marL="986155" lvl="2" indent="-271780">
              <a:lnSpc>
                <a:spcPct val="100000"/>
              </a:lnSpc>
              <a:spcBef>
                <a:spcPct val="0"/>
              </a:spcBef>
              <a:buClr>
                <a:schemeClr val="tx2"/>
              </a:buClr>
              <a:defRPr/>
            </a:pPr>
            <a:r>
              <a:rPr lang="zh-CN" altLang="en-US" dirty="0">
                <a:solidFill>
                  <a:srgbClr val="0000CC"/>
                </a:solidFill>
              </a:rPr>
              <a:t>每条指令执行时，先找到对应微程序的第一条微指令，然后按照特定的顺序取出后续的微指令执行</a:t>
            </a:r>
            <a:endParaRPr lang="zh-CN" altLang="en-US" dirty="0">
              <a:solidFill>
                <a:srgbClr val="0000CC"/>
              </a:solidFill>
            </a:endParaRPr>
          </a:p>
          <a:p>
            <a:pPr marL="986155" lvl="2" indent="-271780">
              <a:lnSpc>
                <a:spcPct val="100000"/>
              </a:lnSpc>
              <a:spcBef>
                <a:spcPct val="0"/>
              </a:spcBef>
              <a:buClr>
                <a:schemeClr val="tx2"/>
              </a:buClr>
              <a:defRPr/>
            </a:pPr>
            <a:r>
              <a:rPr lang="zh-CN" altLang="en-US" dirty="0">
                <a:solidFill>
                  <a:srgbClr val="FF0000"/>
                </a:solidFill>
              </a:rPr>
              <a:t>实现的控制器称为微程序控制器</a:t>
            </a:r>
            <a:endParaRPr lang="zh-CN" altLang="en-US" dirty="0">
              <a:solidFill>
                <a:srgbClr val="FF0000"/>
              </a:solidFill>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noChangeArrowheads="1"/>
          </p:cNvSpPr>
          <p:nvPr>
            <p:ph type="title"/>
          </p:nvPr>
        </p:nvSpPr>
        <p:spPr>
          <a:xfrm>
            <a:off x="142875" y="-55563"/>
            <a:ext cx="8532813" cy="676276"/>
          </a:xfrm>
        </p:spPr>
        <p:txBody>
          <a:bodyPr/>
          <a:lstStyle/>
          <a:p>
            <a:r>
              <a:rPr lang="zh-CN" altLang="en-US"/>
              <a:t>补充：流水线数据相关性分析实例</a:t>
            </a:r>
            <a:endParaRPr lang="zh-CN" altLang="en-US"/>
          </a:p>
        </p:txBody>
      </p:sp>
      <p:sp>
        <p:nvSpPr>
          <p:cNvPr id="103427" name="内容占位符 2"/>
          <p:cNvSpPr>
            <a:spLocks noGrp="1" noChangeArrowheads="1"/>
          </p:cNvSpPr>
          <p:nvPr>
            <p:ph idx="1"/>
          </p:nvPr>
        </p:nvSpPr>
        <p:spPr>
          <a:xfrm>
            <a:off x="500063" y="836613"/>
            <a:ext cx="8358187" cy="4540250"/>
          </a:xfrm>
        </p:spPr>
        <p:txBody>
          <a:bodyPr/>
          <a:lstStyle/>
          <a:p>
            <a:pPr marL="0" indent="0">
              <a:spcBef>
                <a:spcPct val="0"/>
              </a:spcBef>
              <a:buFont typeface="Wingdings" panose="05000000000000000000" pitchFamily="2" charset="2"/>
              <a:buNone/>
            </a:pPr>
            <a:r>
              <a:rPr lang="zh-CN" altLang="en-US" sz="2400"/>
              <a:t>例</a:t>
            </a:r>
            <a:r>
              <a:rPr lang="en-US" altLang="zh-CN" sz="2400"/>
              <a:t>1</a:t>
            </a:r>
            <a:r>
              <a:rPr lang="zh-CN" altLang="en-US" sz="2400"/>
              <a:t>：考察基本的</a:t>
            </a:r>
            <a:r>
              <a:rPr lang="en-US" altLang="zh-CN" sz="2400"/>
              <a:t>MIPS5</a:t>
            </a:r>
            <a:r>
              <a:rPr lang="zh-CN" altLang="en-US" sz="2400"/>
              <a:t>级流水线中，执行如下指令序列时，请回答下列问题：</a:t>
            </a:r>
            <a:endParaRPr lang="en-US" altLang="zh-CN" sz="2400"/>
          </a:p>
          <a:p>
            <a:pPr marL="0" indent="0">
              <a:spcBef>
                <a:spcPct val="0"/>
              </a:spcBef>
              <a:buFont typeface="隶书" panose="02010509060101010101" pitchFamily="49" charset="-122"/>
              <a:buAutoNum type="circleNumDbPlain"/>
            </a:pPr>
            <a:r>
              <a:rPr lang="zh-CN" altLang="en-US" sz="2400"/>
              <a:t>指出是否存在数据冒险？属于何类型的数据相关？</a:t>
            </a:r>
            <a:r>
              <a:rPr lang="en-US" altLang="zh-CN" sz="2400"/>
              <a:t>  </a:t>
            </a:r>
            <a:endParaRPr lang="en-US" altLang="zh-CN" sz="2400"/>
          </a:p>
          <a:p>
            <a:pPr marL="0" indent="0">
              <a:spcBef>
                <a:spcPct val="0"/>
              </a:spcBef>
              <a:buFont typeface="隶书" panose="02010509060101010101" pitchFamily="49" charset="-122"/>
              <a:buAutoNum type="circleNumDbPlain"/>
            </a:pPr>
            <a:r>
              <a:rPr lang="zh-CN" altLang="en-US" sz="2400"/>
              <a:t>若没有转发机制，则如何增加</a:t>
            </a:r>
            <a:r>
              <a:rPr lang="en-US" altLang="zh-CN" sz="2400"/>
              <a:t>NOP</a:t>
            </a:r>
            <a:r>
              <a:rPr lang="zh-CN" altLang="en-US" sz="2400"/>
              <a:t>指令来消除数据冒险？</a:t>
            </a:r>
            <a:endParaRPr lang="en-US" altLang="zh-CN" sz="2400"/>
          </a:p>
          <a:p>
            <a:pPr marL="0" indent="0">
              <a:spcBef>
                <a:spcPct val="0"/>
              </a:spcBef>
              <a:buFont typeface="隶书" panose="02010509060101010101" pitchFamily="49" charset="-122"/>
              <a:buAutoNum type="circleNumDbPlain"/>
            </a:pPr>
            <a:r>
              <a:rPr lang="zh-CN" altLang="en-US" sz="2400"/>
              <a:t>若有全转发机制，是否全部解决数据冒险？若没有，则如何增加</a:t>
            </a:r>
            <a:r>
              <a:rPr lang="en-US" altLang="zh-CN" sz="2400"/>
              <a:t>NOP</a:t>
            </a:r>
            <a:r>
              <a:rPr lang="zh-CN" altLang="en-US" sz="2400"/>
              <a:t>指令来消除数据冒险？</a:t>
            </a:r>
            <a:endParaRPr lang="en-US" altLang="zh-CN" sz="2400"/>
          </a:p>
          <a:p>
            <a:pPr marL="0" indent="0">
              <a:spcBef>
                <a:spcPct val="0"/>
              </a:spcBef>
              <a:buFont typeface="隶书" panose="02010509060101010101" pitchFamily="49" charset="-122"/>
              <a:buAutoNum type="circleNumDbPlain"/>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en-US" altLang="zh-CN" sz="2400"/>
          </a:p>
          <a:p>
            <a:pPr marL="0" indent="0">
              <a:spcBef>
                <a:spcPct val="0"/>
              </a:spcBef>
              <a:buFont typeface="Wingdings" panose="05000000000000000000" pitchFamily="2" charset="2"/>
              <a:buNone/>
            </a:pPr>
            <a:endParaRPr lang="zh-CN" altLang="en-US" sz="2400"/>
          </a:p>
        </p:txBody>
      </p:sp>
      <p:pic>
        <p:nvPicPr>
          <p:cNvPr id="10342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3571875"/>
            <a:ext cx="336708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noChangeArrowheads="1"/>
          </p:cNvSpPr>
          <p:nvPr>
            <p:ph type="title"/>
          </p:nvPr>
        </p:nvSpPr>
        <p:spPr>
          <a:xfrm>
            <a:off x="142875" y="-55563"/>
            <a:ext cx="8532813" cy="676276"/>
          </a:xfrm>
        </p:spPr>
        <p:txBody>
          <a:bodyPr/>
          <a:lstStyle/>
          <a:p>
            <a:r>
              <a:rPr lang="zh-CN" altLang="en-US"/>
              <a:t>流水线数据相关性分析实例</a:t>
            </a:r>
            <a:endParaRPr lang="zh-CN" altLang="en-US"/>
          </a:p>
        </p:txBody>
      </p:sp>
      <p:sp>
        <p:nvSpPr>
          <p:cNvPr id="104451" name="内容占位符 2"/>
          <p:cNvSpPr>
            <a:spLocks noGrp="1" noChangeArrowheads="1"/>
          </p:cNvSpPr>
          <p:nvPr>
            <p:ph idx="1"/>
          </p:nvPr>
        </p:nvSpPr>
        <p:spPr>
          <a:xfrm>
            <a:off x="539750" y="1557338"/>
            <a:ext cx="8135938" cy="1098550"/>
          </a:xfrm>
        </p:spPr>
        <p:txBody>
          <a:bodyPr/>
          <a:lstStyle/>
          <a:p>
            <a:pPr marL="457200" indent="-457200">
              <a:spcBef>
                <a:spcPct val="0"/>
              </a:spcBef>
              <a:buFont typeface="隶书" panose="02010509060101010101" pitchFamily="49" charset="-122"/>
              <a:buAutoNum type="circleNumDbPlain"/>
            </a:pPr>
            <a:r>
              <a:rPr lang="zh-CN" altLang="en-US" sz="2400"/>
              <a:t>指出是否存在数据冒险？属于何类型的数据相关？</a:t>
            </a:r>
            <a:r>
              <a:rPr lang="en-US" altLang="zh-CN" sz="2400"/>
              <a:t>  </a:t>
            </a:r>
            <a:endParaRPr lang="en-US" altLang="zh-CN" sz="2400"/>
          </a:p>
        </p:txBody>
      </p:sp>
      <p:pic>
        <p:nvPicPr>
          <p:cNvPr id="10445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750" y="2349500"/>
            <a:ext cx="85344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noChangeArrowheads="1"/>
          </p:cNvSpPr>
          <p:nvPr>
            <p:ph type="title"/>
          </p:nvPr>
        </p:nvSpPr>
        <p:spPr>
          <a:xfrm>
            <a:off x="142875" y="-55563"/>
            <a:ext cx="8532813" cy="676276"/>
          </a:xfrm>
        </p:spPr>
        <p:txBody>
          <a:bodyPr/>
          <a:lstStyle/>
          <a:p>
            <a:r>
              <a:rPr lang="zh-CN" altLang="en-US"/>
              <a:t>流水线数据相关性分析实例</a:t>
            </a:r>
            <a:endParaRPr lang="zh-CN" altLang="en-US"/>
          </a:p>
        </p:txBody>
      </p:sp>
      <p:sp>
        <p:nvSpPr>
          <p:cNvPr id="3" name="TextBox 2"/>
          <p:cNvSpPr txBox="1">
            <a:spLocks noChangeArrowheads="1"/>
          </p:cNvSpPr>
          <p:nvPr/>
        </p:nvSpPr>
        <p:spPr bwMode="auto">
          <a:xfrm>
            <a:off x="539750" y="4941888"/>
            <a:ext cx="80645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分析：在五级流水中，只有</a:t>
            </a:r>
            <a:r>
              <a:rPr lang="en-US" altLang="zh-CN" sz="2400"/>
              <a:t>RAW</a:t>
            </a:r>
            <a:r>
              <a:rPr lang="zh-CN" altLang="en-US" sz="2400"/>
              <a:t>会引起冒险，需要插入</a:t>
            </a:r>
            <a:r>
              <a:rPr lang="en-US" altLang="zh-CN" sz="2400"/>
              <a:t>nop</a:t>
            </a:r>
            <a:r>
              <a:rPr lang="zh-CN" altLang="en-US" sz="2400"/>
              <a:t>指令。如果约定寄存器堆操作是前半周期写，后半周期读，则只需插入</a:t>
            </a:r>
            <a:r>
              <a:rPr lang="en-US" altLang="zh-CN" sz="2400"/>
              <a:t>2</a:t>
            </a:r>
            <a:r>
              <a:rPr lang="zh-CN" altLang="en-US" sz="2400"/>
              <a:t>个</a:t>
            </a:r>
            <a:r>
              <a:rPr lang="en-US" altLang="zh-CN" sz="2400"/>
              <a:t>nop</a:t>
            </a:r>
            <a:r>
              <a:rPr lang="zh-CN" altLang="en-US" sz="2400"/>
              <a:t>指令；否则，需要插入</a:t>
            </a:r>
            <a:r>
              <a:rPr lang="en-US" altLang="zh-CN" sz="2400"/>
              <a:t>3</a:t>
            </a:r>
            <a:r>
              <a:rPr lang="zh-CN" altLang="en-US" sz="2400"/>
              <a:t>个</a:t>
            </a:r>
            <a:r>
              <a:rPr lang="en-US" altLang="zh-CN" sz="2400"/>
              <a:t>nop</a:t>
            </a:r>
            <a:r>
              <a:rPr lang="zh-CN" altLang="en-US" sz="2400"/>
              <a:t>指令。</a:t>
            </a:r>
            <a:endParaRPr lang="zh-CN" altLang="en-US" sz="2400"/>
          </a:p>
        </p:txBody>
      </p:sp>
      <p:sp>
        <p:nvSpPr>
          <p:cNvPr id="105476" name="矩形 6"/>
          <p:cNvSpPr>
            <a:spLocks noChangeArrowheads="1"/>
          </p:cNvSpPr>
          <p:nvPr/>
        </p:nvSpPr>
        <p:spPr bwMode="auto">
          <a:xfrm>
            <a:off x="611188" y="1255713"/>
            <a:ext cx="8183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 typeface="隶书" panose="02010509060101010101" pitchFamily="49" charset="-122"/>
              <a:buAutoNum type="circleNumDbPlain" startAt="2"/>
            </a:pPr>
            <a:r>
              <a:rPr lang="zh-CN" altLang="en-US" sz="2400">
                <a:solidFill>
                  <a:srgbClr val="000000"/>
                </a:solidFill>
              </a:rPr>
              <a:t>若流水线没有转发机制，则如何增加</a:t>
            </a:r>
            <a:r>
              <a:rPr lang="en-US" altLang="zh-CN" sz="2400">
                <a:solidFill>
                  <a:srgbClr val="000000"/>
                </a:solidFill>
              </a:rPr>
              <a:t>NOP</a:t>
            </a:r>
            <a:r>
              <a:rPr lang="zh-CN" altLang="en-US" sz="2400">
                <a:solidFill>
                  <a:srgbClr val="000000"/>
                </a:solidFill>
              </a:rPr>
              <a:t>指令来消除数据冒险？</a:t>
            </a:r>
            <a:endParaRPr lang="en-US" altLang="zh-CN" sz="2400">
              <a:solidFill>
                <a:srgbClr val="000000"/>
              </a:solidFill>
            </a:endParaRPr>
          </a:p>
        </p:txBody>
      </p:sp>
      <p:grpSp>
        <p:nvGrpSpPr>
          <p:cNvPr id="2" name="组合 7"/>
          <p:cNvGrpSpPr/>
          <p:nvPr/>
        </p:nvGrpSpPr>
        <p:grpSpPr bwMode="auto">
          <a:xfrm>
            <a:off x="903288" y="2214563"/>
            <a:ext cx="7026275" cy="2571750"/>
            <a:chOff x="755576" y="2436128"/>
            <a:chExt cx="7440930" cy="2514600"/>
          </a:xfrm>
        </p:grpSpPr>
        <p:pic>
          <p:nvPicPr>
            <p:cNvPr id="10547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7581" y="2436128"/>
              <a:ext cx="28289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44290"/>
              <a:ext cx="42767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a:xfrm>
            <a:off x="142875" y="-55563"/>
            <a:ext cx="8532813" cy="676276"/>
          </a:xfrm>
        </p:spPr>
        <p:txBody>
          <a:bodyPr/>
          <a:lstStyle/>
          <a:p>
            <a:r>
              <a:rPr lang="zh-CN" altLang="en-US"/>
              <a:t>流水线数据相关性分析实例</a:t>
            </a:r>
            <a:endParaRPr lang="zh-CN" altLang="en-US"/>
          </a:p>
        </p:txBody>
      </p:sp>
      <p:sp>
        <p:nvSpPr>
          <p:cNvPr id="3" name="TextBox 2"/>
          <p:cNvSpPr txBox="1">
            <a:spLocks noChangeArrowheads="1"/>
          </p:cNvSpPr>
          <p:nvPr/>
        </p:nvSpPr>
        <p:spPr bwMode="auto">
          <a:xfrm>
            <a:off x="539750" y="4926013"/>
            <a:ext cx="79930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分析：对于带全转发的流水线，冒险只存在于</a:t>
            </a:r>
            <a:r>
              <a:rPr lang="en-US" altLang="zh-CN" sz="2400"/>
              <a:t>LOAD</a:t>
            </a:r>
            <a:r>
              <a:rPr lang="zh-CN" altLang="en-US" sz="2400"/>
              <a:t>指令的后续指令的</a:t>
            </a:r>
            <a:r>
              <a:rPr lang="en-US" altLang="zh-CN" sz="2400"/>
              <a:t>RAW</a:t>
            </a:r>
            <a:r>
              <a:rPr lang="zh-CN" altLang="en-US" sz="2400"/>
              <a:t>冒险，而这类冒险是转发技术所不能解决的，需要插入一个</a:t>
            </a:r>
            <a:r>
              <a:rPr lang="en-US" altLang="zh-CN" sz="2400"/>
              <a:t>nop</a:t>
            </a:r>
            <a:r>
              <a:rPr lang="zh-CN" altLang="en-US" sz="2400"/>
              <a:t>指令。</a:t>
            </a:r>
            <a:endParaRPr lang="zh-CN" altLang="en-US" sz="2400"/>
          </a:p>
        </p:txBody>
      </p:sp>
      <p:sp>
        <p:nvSpPr>
          <p:cNvPr id="106500" name="矩形 3"/>
          <p:cNvSpPr>
            <a:spLocks noChangeArrowheads="1"/>
          </p:cNvSpPr>
          <p:nvPr/>
        </p:nvSpPr>
        <p:spPr bwMode="auto">
          <a:xfrm>
            <a:off x="444500" y="1003300"/>
            <a:ext cx="8104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855" indent="-363855">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742950" indent="-285750">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1143000" indent="-228600">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 typeface="隶书" panose="02010509060101010101" pitchFamily="49" charset="-122"/>
              <a:buAutoNum type="circleNumDbPlain" startAt="3"/>
            </a:pPr>
            <a:r>
              <a:rPr lang="zh-CN" altLang="en-US" sz="2400">
                <a:solidFill>
                  <a:srgbClr val="000000"/>
                </a:solidFill>
              </a:rPr>
              <a:t>若流水线具有全转发机制，是否全部解决数据冒险？若没有，则如何增加</a:t>
            </a:r>
            <a:r>
              <a:rPr lang="en-US" altLang="zh-CN" sz="2400">
                <a:solidFill>
                  <a:srgbClr val="000000"/>
                </a:solidFill>
              </a:rPr>
              <a:t>NOP</a:t>
            </a:r>
            <a:r>
              <a:rPr lang="zh-CN" altLang="en-US" sz="2400">
                <a:solidFill>
                  <a:srgbClr val="000000"/>
                </a:solidFill>
              </a:rPr>
              <a:t>指令来消除数据冒险？</a:t>
            </a:r>
            <a:endParaRPr lang="en-US" altLang="zh-CN" sz="2400">
              <a:solidFill>
                <a:srgbClr val="000000"/>
              </a:solidFill>
            </a:endParaRPr>
          </a:p>
        </p:txBody>
      </p:sp>
      <p:pic>
        <p:nvPicPr>
          <p:cNvPr id="573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050" y="2181225"/>
            <a:ext cx="396081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820738" y="190500"/>
            <a:ext cx="5965825" cy="358775"/>
          </a:xfrm>
        </p:spPr>
        <p:txBody>
          <a:bodyPr/>
          <a:lstStyle/>
          <a:p>
            <a:pPr>
              <a:buFont typeface="Wingdings" panose="05000000000000000000" pitchFamily="2" charset="2"/>
              <a:buChar char="Ø"/>
            </a:pPr>
            <a:r>
              <a:rPr lang="zh-CN" altLang="en-US"/>
              <a:t>补充：流水线分析实例</a:t>
            </a:r>
            <a:endParaRPr lang="en-US" altLang="zh-CN">
              <a:solidFill>
                <a:srgbClr val="A50021"/>
              </a:solidFill>
              <a:ea typeface="微软雅黑" panose="020B0503020204020204" pitchFamily="34" charset="-122"/>
            </a:endParaRPr>
          </a:p>
        </p:txBody>
      </p:sp>
      <p:sp>
        <p:nvSpPr>
          <p:cNvPr id="107523" name="Rectangle 188"/>
          <p:cNvSpPr>
            <a:spLocks noChangeArrowheads="1"/>
          </p:cNvSpPr>
          <p:nvPr/>
        </p:nvSpPr>
        <p:spPr bwMode="auto">
          <a:xfrm>
            <a:off x="323850" y="768350"/>
            <a:ext cx="8462963"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tx2"/>
              </a:buClr>
              <a:buFont typeface="Wingdings" panose="05000000000000000000" pitchFamily="2" charset="2"/>
              <a:buChar char="p"/>
            </a:pPr>
            <a:r>
              <a:rPr lang="zh-CN" altLang="en-US" sz="2800" b="1">
                <a:solidFill>
                  <a:srgbClr val="0000FF"/>
                </a:solidFill>
                <a:ea typeface="华文新魏" panose="02010800040101010101" pitchFamily="2" charset="-122"/>
              </a:rPr>
              <a:t>比较单周期、多周期和</a:t>
            </a:r>
            <a:r>
              <a:rPr lang="en-US" altLang="zh-CN" sz="2800" b="1">
                <a:solidFill>
                  <a:srgbClr val="0000FF"/>
                </a:solidFill>
                <a:ea typeface="华文新魏" panose="02010800040101010101" pitchFamily="2" charset="-122"/>
              </a:rPr>
              <a:t> </a:t>
            </a:r>
            <a:r>
              <a:rPr lang="zh-CN" altLang="en-US" sz="2800" b="1">
                <a:solidFill>
                  <a:srgbClr val="0000FF"/>
                </a:solidFill>
                <a:ea typeface="华文新魏" panose="02010800040101010101" pitchFamily="2" charset="-122"/>
              </a:rPr>
              <a:t>流水线控制方式的性能</a:t>
            </a:r>
            <a:endParaRPr lang="en-US" altLang="zh-CN" sz="2800" b="1">
              <a:solidFill>
                <a:srgbClr val="0000FF"/>
              </a:solidFill>
              <a:ea typeface="华文新魏" panose="02010800040101010101" pitchFamily="2" charset="-122"/>
            </a:endParaRPr>
          </a:p>
          <a:p>
            <a:pPr>
              <a:spcBef>
                <a:spcPts val="1200"/>
              </a:spcBef>
              <a:buClr>
                <a:schemeClr val="tx2"/>
              </a:buClr>
            </a:pPr>
            <a:r>
              <a:rPr lang="zh-CN" altLang="en-US" sz="2400" b="1">
                <a:latin typeface="Times New Roman" panose="02020603050405020304" pitchFamily="18" charset="0"/>
                <a:ea typeface="华文新魏" panose="02010800040101010101" pitchFamily="2" charset="-122"/>
              </a:rPr>
              <a:t>例</a:t>
            </a:r>
            <a:r>
              <a:rPr lang="en-US" altLang="zh-CN" sz="2400" b="1">
                <a:latin typeface="Times New Roman" panose="02020603050405020304" pitchFamily="18" charset="0"/>
                <a:ea typeface="华文新魏" panose="02010800040101010101" pitchFamily="2" charset="-122"/>
              </a:rPr>
              <a:t>2</a:t>
            </a:r>
            <a:r>
              <a:rPr lang="zh-CN" altLang="en-US" sz="2400" b="1">
                <a:latin typeface="Times New Roman" panose="02020603050405020304" pitchFamily="18" charset="0"/>
                <a:ea typeface="华文新魏" panose="02010800040101010101" pitchFamily="2" charset="-122"/>
              </a:rPr>
              <a:t>：假定相关功能单元的延迟如下：</a:t>
            </a:r>
            <a:endParaRPr lang="en-US" altLang="zh-CN" sz="2400" b="1">
              <a:latin typeface="Times New Roman" panose="02020603050405020304" pitchFamily="18" charset="0"/>
              <a:ea typeface="华文新魏" panose="02010800040101010101" pitchFamily="2" charset="-122"/>
            </a:endParaRPr>
          </a:p>
          <a:p>
            <a:pPr lvl="1">
              <a:buClr>
                <a:schemeClr val="tx2"/>
              </a:buClr>
              <a:buFont typeface="Wingdings" panose="05000000000000000000" pitchFamily="2" charset="2"/>
              <a:buChar char="n"/>
            </a:pPr>
            <a:r>
              <a:rPr lang="zh-CN" altLang="en-US" sz="2400" b="1">
                <a:latin typeface="Times New Roman" panose="02020603050405020304" pitchFamily="18" charset="0"/>
                <a:ea typeface="华文新魏" panose="02010800040101010101" pitchFamily="2" charset="-122"/>
              </a:rPr>
              <a:t>访存时间为</a:t>
            </a:r>
            <a:r>
              <a:rPr lang="en-US" altLang="zh-CN" sz="2400" b="1">
                <a:latin typeface="Times New Roman" panose="02020603050405020304" pitchFamily="18" charset="0"/>
                <a:ea typeface="华文新魏" panose="02010800040101010101" pitchFamily="2" charset="-122"/>
              </a:rPr>
              <a:t>200ps</a:t>
            </a:r>
            <a:endParaRPr lang="en-US" altLang="zh-CN" sz="2400" b="1">
              <a:latin typeface="Times New Roman" panose="02020603050405020304" pitchFamily="18" charset="0"/>
              <a:ea typeface="华文新魏" panose="02010800040101010101" pitchFamily="2" charset="-122"/>
            </a:endParaRPr>
          </a:p>
          <a:p>
            <a:pPr lvl="1">
              <a:buClr>
                <a:schemeClr val="tx2"/>
              </a:buClr>
              <a:buFont typeface="Wingdings" panose="05000000000000000000" pitchFamily="2" charset="2"/>
              <a:buChar char="n"/>
            </a:pPr>
            <a:r>
              <a:rPr lang="en-US" altLang="zh-CN" sz="2400" b="1">
                <a:latin typeface="Times New Roman" panose="02020603050405020304" pitchFamily="18" charset="0"/>
                <a:ea typeface="华文新魏" panose="02010800040101010101" pitchFamily="2" charset="-122"/>
              </a:rPr>
              <a:t>ALU</a:t>
            </a:r>
            <a:r>
              <a:rPr lang="zh-CN" altLang="en-US" sz="2400" b="1">
                <a:latin typeface="Times New Roman" panose="02020603050405020304" pitchFamily="18" charset="0"/>
                <a:ea typeface="华文新魏" panose="02010800040101010101" pitchFamily="2" charset="-122"/>
              </a:rPr>
              <a:t>操作时间为</a:t>
            </a:r>
            <a:r>
              <a:rPr lang="en-US" altLang="zh-CN" sz="2400" b="1">
                <a:latin typeface="Times New Roman" panose="02020603050405020304" pitchFamily="18" charset="0"/>
                <a:ea typeface="华文新魏" panose="02010800040101010101" pitchFamily="2" charset="-122"/>
              </a:rPr>
              <a:t>100ps</a:t>
            </a:r>
            <a:endParaRPr lang="en-US" altLang="zh-CN" sz="2400" b="1">
              <a:latin typeface="Times New Roman" panose="02020603050405020304" pitchFamily="18" charset="0"/>
              <a:ea typeface="华文新魏" panose="02010800040101010101" pitchFamily="2" charset="-122"/>
            </a:endParaRPr>
          </a:p>
          <a:p>
            <a:pPr lvl="1">
              <a:buClr>
                <a:schemeClr val="tx2"/>
              </a:buClr>
              <a:buFont typeface="Wingdings" panose="05000000000000000000" pitchFamily="2" charset="2"/>
              <a:buChar char="n"/>
            </a:pPr>
            <a:r>
              <a:rPr lang="zh-CN" altLang="en-US" sz="2400" b="1">
                <a:latin typeface="Times New Roman" panose="02020603050405020304" pitchFamily="18" charset="0"/>
                <a:ea typeface="华文新魏" panose="02010800040101010101" pitchFamily="2" charset="-122"/>
              </a:rPr>
              <a:t>寄存器文件读写延时为</a:t>
            </a:r>
            <a:r>
              <a:rPr lang="en-US" altLang="zh-CN" sz="2400" b="1">
                <a:latin typeface="Times New Roman" panose="02020603050405020304" pitchFamily="18" charset="0"/>
                <a:ea typeface="华文新魏" panose="02010800040101010101" pitchFamily="2" charset="-122"/>
              </a:rPr>
              <a:t>50ps</a:t>
            </a:r>
            <a:endParaRPr lang="en-US" altLang="zh-CN" sz="2400" b="1">
              <a:latin typeface="Times New Roman" panose="02020603050405020304" pitchFamily="18" charset="0"/>
              <a:ea typeface="华文新魏" panose="02010800040101010101" pitchFamily="2" charset="-122"/>
            </a:endParaRPr>
          </a:p>
          <a:p>
            <a:pPr lvl="1">
              <a:buClr>
                <a:schemeClr val="tx2"/>
              </a:buClr>
            </a:pPr>
            <a:r>
              <a:rPr lang="zh-CN" altLang="en-US" sz="2400" b="1">
                <a:latin typeface="Times New Roman" panose="02020603050405020304" pitchFamily="18" charset="0"/>
                <a:ea typeface="华文新魏" panose="02010800040101010101" pitchFamily="2" charset="-122"/>
              </a:rPr>
              <a:t>对于流水线方式下，假定：一半的</a:t>
            </a:r>
            <a:r>
              <a:rPr lang="en-US" altLang="zh-CN" sz="2400" b="1">
                <a:latin typeface="Times New Roman" panose="02020603050405020304" pitchFamily="18" charset="0"/>
                <a:ea typeface="华文新魏" panose="02010800040101010101" pitchFamily="2" charset="-122"/>
              </a:rPr>
              <a:t>Load</a:t>
            </a:r>
            <a:r>
              <a:rPr lang="zh-CN" altLang="en-US" sz="2400" b="1">
                <a:latin typeface="Times New Roman" panose="02020603050405020304" pitchFamily="18" charset="0"/>
                <a:ea typeface="华文新魏" panose="02010800040101010101" pitchFamily="2" charset="-122"/>
              </a:rPr>
              <a:t>指令之后紧跟着使用该</a:t>
            </a:r>
            <a:r>
              <a:rPr lang="en-US" altLang="zh-CN" sz="2400" b="1">
                <a:latin typeface="Times New Roman" panose="02020603050405020304" pitchFamily="18" charset="0"/>
                <a:ea typeface="华文新魏" panose="02010800040101010101" pitchFamily="2" charset="-122"/>
              </a:rPr>
              <a:t>Load</a:t>
            </a:r>
            <a:r>
              <a:rPr lang="zh-CN" altLang="en-US" sz="2400" b="1">
                <a:latin typeface="Times New Roman" panose="02020603050405020304" pitchFamily="18" charset="0"/>
                <a:ea typeface="华文新魏" panose="02010800040101010101" pitchFamily="2" charset="-122"/>
              </a:rPr>
              <a:t>执行结果的指令；分支错误预测的开销为</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个</a:t>
            </a:r>
            <a:r>
              <a:rPr lang="zh-CN" altLang="en-US" sz="2400" b="1">
                <a:ea typeface="华文新魏" panose="02010800040101010101" pitchFamily="2" charset="-122"/>
              </a:rPr>
              <a:t>时钟</a:t>
            </a:r>
            <a:r>
              <a:rPr lang="zh-CN" altLang="en-US" sz="2400" b="1">
                <a:latin typeface="Times New Roman" panose="02020603050405020304" pitchFamily="18" charset="0"/>
                <a:ea typeface="华文新魏" panose="02010800040101010101" pitchFamily="2" charset="-122"/>
              </a:rPr>
              <a:t>周期，设</a:t>
            </a:r>
            <a:r>
              <a:rPr lang="en-US" altLang="zh-CN" sz="2400" b="1">
                <a:latin typeface="Times New Roman" panose="02020603050405020304" pitchFamily="18" charset="0"/>
                <a:ea typeface="华文新魏" panose="02010800040101010101" pitchFamily="2" charset="-122"/>
              </a:rPr>
              <a:t>1/4</a:t>
            </a:r>
            <a:r>
              <a:rPr lang="zh-CN" altLang="en-US" sz="2400" b="1">
                <a:latin typeface="Times New Roman" panose="02020603050405020304" pitchFamily="18" charset="0"/>
                <a:ea typeface="华文新魏" panose="02010800040101010101" pitchFamily="2" charset="-122"/>
              </a:rPr>
              <a:t>的分支指令预测错误；跳转指令总会产生一个时钟周期的延迟，也就是消耗两个</a:t>
            </a:r>
            <a:r>
              <a:rPr lang="zh-CN" altLang="en-US" sz="2400" b="1">
                <a:ea typeface="华文新魏" panose="02010800040101010101" pitchFamily="2" charset="-122"/>
              </a:rPr>
              <a:t>时钟</a:t>
            </a:r>
            <a:r>
              <a:rPr lang="zh-CN" altLang="en-US" sz="2400" b="1">
                <a:latin typeface="Times New Roman" panose="02020603050405020304" pitchFamily="18" charset="0"/>
                <a:ea typeface="华文新魏" panose="02010800040101010101" pitchFamily="2" charset="-122"/>
              </a:rPr>
              <a:t>周期。忽略其他的冒险问题。</a:t>
            </a:r>
            <a:endParaRPr lang="en-US" altLang="zh-CN" sz="2400" b="1">
              <a:latin typeface="Times New Roman" panose="02020603050405020304" pitchFamily="18" charset="0"/>
              <a:ea typeface="华文新魏" panose="02010800040101010101" pitchFamily="2" charset="-122"/>
            </a:endParaRPr>
          </a:p>
          <a:p>
            <a:pPr lvl="1">
              <a:buClr>
                <a:schemeClr val="tx2"/>
              </a:buClr>
            </a:pPr>
            <a:r>
              <a:rPr lang="zh-CN" altLang="en-US" sz="2400" b="1">
                <a:latin typeface="Times New Roman" panose="02020603050405020304" pitchFamily="18" charset="0"/>
                <a:ea typeface="华文新魏" panose="02010800040101010101" pitchFamily="2" charset="-122"/>
              </a:rPr>
              <a:t>若使用的</a:t>
            </a:r>
            <a:r>
              <a:rPr lang="en-US" altLang="zh-CN" sz="2400" b="1">
                <a:latin typeface="Times New Roman" panose="02020603050405020304" pitchFamily="18" charset="0"/>
                <a:ea typeface="华文新魏" panose="02010800040101010101" pitchFamily="2" charset="-122"/>
              </a:rPr>
              <a:t>SPECint2000</a:t>
            </a:r>
            <a:r>
              <a:rPr lang="zh-CN" altLang="en-US" sz="2400" b="1">
                <a:latin typeface="Times New Roman" panose="02020603050405020304" pitchFamily="18" charset="0"/>
                <a:ea typeface="华文新魏" panose="02010800040101010101" pitchFamily="2" charset="-122"/>
              </a:rPr>
              <a:t>的指令比例是：</a:t>
            </a:r>
            <a:r>
              <a:rPr lang="en-US" altLang="zh-CN" sz="2400" b="1">
                <a:latin typeface="Times New Roman" panose="02020603050405020304" pitchFamily="18" charset="0"/>
                <a:ea typeface="华文新魏" panose="02010800040101010101" pitchFamily="2" charset="-122"/>
              </a:rPr>
              <a:t>25% load</a:t>
            </a:r>
            <a:r>
              <a:rPr lang="zh-CN" altLang="en-US" sz="2400" b="1">
                <a:latin typeface="Times New Roman" panose="02020603050405020304" pitchFamily="18" charset="0"/>
                <a:ea typeface="华文新魏" panose="02010800040101010101" pitchFamily="2" charset="-122"/>
              </a:rPr>
              <a:t>指令，</a:t>
            </a:r>
            <a:r>
              <a:rPr lang="en-US" altLang="zh-CN" sz="2400" b="1">
                <a:latin typeface="Times New Roman" panose="02020603050405020304" pitchFamily="18" charset="0"/>
                <a:ea typeface="华文新魏" panose="02010800040101010101" pitchFamily="2" charset="-122"/>
              </a:rPr>
              <a:t>10% store</a:t>
            </a:r>
            <a:r>
              <a:rPr lang="zh-CN" altLang="en-US" sz="2400" b="1">
                <a:latin typeface="Times New Roman" panose="02020603050405020304" pitchFamily="18" charset="0"/>
                <a:ea typeface="华文新魏" panose="02010800040101010101" pitchFamily="2" charset="-122"/>
              </a:rPr>
              <a:t>指令，</a:t>
            </a:r>
            <a:r>
              <a:rPr lang="en-US" altLang="zh-CN" sz="2400" b="1">
                <a:latin typeface="Times New Roman" panose="02020603050405020304" pitchFamily="18" charset="0"/>
                <a:ea typeface="华文新魏" panose="02010800040101010101" pitchFamily="2" charset="-122"/>
              </a:rPr>
              <a:t>11% branch</a:t>
            </a:r>
            <a:r>
              <a:rPr lang="zh-CN" altLang="en-US" sz="2400" b="1">
                <a:latin typeface="Times New Roman" panose="02020603050405020304" pitchFamily="18" charset="0"/>
                <a:ea typeface="华文新魏" panose="02010800040101010101" pitchFamily="2" charset="-122"/>
              </a:rPr>
              <a:t>指令，</a:t>
            </a:r>
            <a:r>
              <a:rPr lang="en-US" altLang="zh-CN" sz="2400" b="1">
                <a:latin typeface="Times New Roman" panose="02020603050405020304" pitchFamily="18" charset="0"/>
                <a:ea typeface="华文新魏" panose="02010800040101010101" pitchFamily="2" charset="-122"/>
              </a:rPr>
              <a:t>2% jump</a:t>
            </a:r>
            <a:r>
              <a:rPr lang="zh-CN" altLang="en-US" sz="2400" b="1">
                <a:latin typeface="Times New Roman" panose="02020603050405020304" pitchFamily="18" charset="0"/>
                <a:ea typeface="华文新魏" panose="02010800040101010101" pitchFamily="2" charset="-122"/>
              </a:rPr>
              <a:t>指令，</a:t>
            </a:r>
            <a:r>
              <a:rPr lang="en-US" altLang="zh-CN" sz="2400" b="1">
                <a:latin typeface="Times New Roman" panose="02020603050405020304" pitchFamily="18" charset="0"/>
                <a:ea typeface="华文新魏" panose="02010800040101010101" pitchFamily="2" charset="-122"/>
              </a:rPr>
              <a:t>52% ALU</a:t>
            </a:r>
            <a:r>
              <a:rPr lang="zh-CN" altLang="en-US" sz="2400" b="1">
                <a:latin typeface="Times New Roman" panose="02020603050405020304" pitchFamily="18" charset="0"/>
                <a:ea typeface="华文新魏" panose="02010800040101010101" pitchFamily="2" charset="-122"/>
              </a:rPr>
              <a:t>指令。</a:t>
            </a:r>
            <a:endParaRPr lang="en-US" altLang="zh-CN" sz="2400" b="1">
              <a:latin typeface="Times New Roman" panose="02020603050405020304" pitchFamily="18" charset="0"/>
              <a:ea typeface="华文新魏" panose="02010800040101010101" pitchFamily="2" charset="-122"/>
            </a:endParaRPr>
          </a:p>
          <a:p>
            <a:pPr lvl="1">
              <a:buClr>
                <a:schemeClr val="tx2"/>
              </a:buClr>
            </a:pPr>
            <a:r>
              <a:rPr lang="zh-CN" altLang="en-US" sz="2400" b="1">
                <a:latin typeface="Times New Roman" panose="02020603050405020304" pitchFamily="18" charset="0"/>
                <a:ea typeface="华文新魏" panose="02010800040101010101" pitchFamily="2" charset="-122"/>
              </a:rPr>
              <a:t>试比较单周期、多周期和流水线控制方式的性能。</a:t>
            </a:r>
            <a:endParaRPr lang="zh-CN" altLang="en-US" sz="2400" b="1">
              <a:latin typeface="Times New Roman" panose="02020603050405020304" pitchFamily="18" charset="0"/>
              <a:ea typeface="华文新魏" panose="0201080004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71500" y="666750"/>
            <a:ext cx="80645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2"/>
              </a:buClr>
              <a:buFont typeface="Wingdings" panose="05000000000000000000" pitchFamily="2" charset="2"/>
              <a:buChar char="p"/>
            </a:pPr>
            <a:r>
              <a:rPr kumimoji="1" lang="zh-CN" altLang="en-US" sz="3200" b="1">
                <a:latin typeface="Times New Roman" panose="02020603050405020304" pitchFamily="18" charset="0"/>
                <a:ea typeface="华文新魏" panose="02010800040101010101" pitchFamily="2" charset="-122"/>
              </a:rPr>
              <a:t>微程序的基本思想</a:t>
            </a:r>
            <a:endParaRPr kumimoji="1" lang="zh-CN" altLang="en-US" sz="2000" b="1">
              <a:latin typeface="Times New Roman" panose="02020603050405020304" pitchFamily="18" charset="0"/>
              <a:ea typeface="华文新魏" panose="02010800040101010101" pitchFamily="2" charset="-122"/>
            </a:endParaRPr>
          </a:p>
          <a:p>
            <a:pPr lvl="1" eaLnBrk="1" hangingPunct="1">
              <a:lnSpc>
                <a:spcPct val="110000"/>
              </a:lnSpc>
              <a:spcBef>
                <a:spcPct val="20000"/>
              </a:spcBef>
            </a:pPr>
            <a:r>
              <a:rPr kumimoji="1" lang="zh-CN" altLang="en-US" sz="2800" b="1">
                <a:latin typeface="Times New Roman" panose="02020603050405020304" pitchFamily="18" charset="0"/>
                <a:ea typeface="华文新魏" panose="02010800040101010101" pitchFamily="2" charset="-122"/>
              </a:rPr>
              <a:t>假设一条指令</a:t>
            </a:r>
            <a:r>
              <a:rPr kumimoji="1" lang="en-US" altLang="zh-CN" sz="2800" b="1">
                <a:latin typeface="Times New Roman" panose="02020603050405020304" pitchFamily="18" charset="0"/>
                <a:ea typeface="华文新魏" panose="02010800040101010101" pitchFamily="2" charset="-122"/>
              </a:rPr>
              <a:t>OnTv ：</a:t>
            </a:r>
            <a:r>
              <a:rPr kumimoji="1" lang="zh-CN" altLang="en-US" sz="2800" b="1">
                <a:latin typeface="Times New Roman" panose="02020603050405020304" pitchFamily="18" charset="0"/>
                <a:ea typeface="华文新魏" panose="02010800040101010101" pitchFamily="2" charset="-122"/>
              </a:rPr>
              <a:t>开电视机</a:t>
            </a:r>
            <a:endParaRPr kumimoji="1" lang="zh-CN" altLang="en-US" sz="2800" b="1">
              <a:latin typeface="Times New Roman" panose="02020603050405020304" pitchFamily="18" charset="0"/>
              <a:ea typeface="华文新魏" panose="02010800040101010101" pitchFamily="2" charset="-122"/>
            </a:endParaRPr>
          </a:p>
          <a:p>
            <a:pPr lvl="1" eaLnBrk="1" hangingPunct="1">
              <a:lnSpc>
                <a:spcPct val="110000"/>
              </a:lnSpc>
              <a:spcBef>
                <a:spcPct val="20000"/>
              </a:spcBef>
            </a:pPr>
            <a:r>
              <a:rPr kumimoji="1" lang="zh-CN" altLang="en-US" sz="2800" b="1">
                <a:latin typeface="Times New Roman" panose="02020603050405020304" pitchFamily="18" charset="0"/>
                <a:ea typeface="华文新魏" panose="02010800040101010101" pitchFamily="2" charset="-122"/>
              </a:rPr>
              <a:t>两个微操作：</a:t>
            </a:r>
            <a:r>
              <a:rPr kumimoji="1" lang="zh-CN" altLang="en-US" sz="2800" b="1">
                <a:latin typeface="Times New Roman" panose="02020603050405020304" pitchFamily="18" charset="0"/>
                <a:ea typeface="华文新魏" panose="02010800040101010101" pitchFamily="2" charset="-122"/>
                <a:sym typeface="Monotype Sorts" pitchFamily="2" charset="2"/>
              </a:rPr>
              <a:t>1 </a:t>
            </a:r>
            <a:r>
              <a:rPr kumimoji="1" lang="zh-CN" altLang="en-US" sz="2800" b="1">
                <a:latin typeface="Times New Roman" panose="02020603050405020304" pitchFamily="18" charset="0"/>
                <a:ea typeface="华文新魏" panose="02010800040101010101" pitchFamily="2" charset="-122"/>
              </a:rPr>
              <a:t>插上电源插头  </a:t>
            </a:r>
            <a:r>
              <a:rPr kumimoji="1" lang="zh-CN" altLang="en-US" sz="2800" b="1">
                <a:latin typeface="Times New Roman" panose="02020603050405020304" pitchFamily="18" charset="0"/>
                <a:ea typeface="华文新魏" panose="02010800040101010101" pitchFamily="2" charset="-122"/>
                <a:sym typeface="Monotype Sorts" pitchFamily="2" charset="2"/>
              </a:rPr>
              <a:t>2 按下电源开关</a:t>
            </a:r>
            <a:endParaRPr kumimoji="1" lang="zh-CN" altLang="en-US" sz="2800" b="1">
              <a:latin typeface="Times New Roman" panose="02020603050405020304" pitchFamily="18" charset="0"/>
              <a:ea typeface="华文新魏" panose="02010800040101010101" pitchFamily="2" charset="-122"/>
              <a:sym typeface="Monotype Sorts" pitchFamily="2" charset="2"/>
            </a:endParaRPr>
          </a:p>
        </p:txBody>
      </p:sp>
      <p:grpSp>
        <p:nvGrpSpPr>
          <p:cNvPr id="2" name="Group 3"/>
          <p:cNvGrpSpPr/>
          <p:nvPr/>
        </p:nvGrpSpPr>
        <p:grpSpPr bwMode="auto">
          <a:xfrm>
            <a:off x="1744663" y="2949575"/>
            <a:ext cx="1524000" cy="609600"/>
            <a:chOff x="576" y="2544"/>
            <a:chExt cx="960" cy="384"/>
          </a:xfrm>
        </p:grpSpPr>
        <p:sp>
          <p:nvSpPr>
            <p:cNvPr id="1073156" name="AutoShape 4"/>
            <p:cNvSpPr>
              <a:spLocks noChangeArrowheads="1"/>
            </p:cNvSpPr>
            <p:nvPr/>
          </p:nvSpPr>
          <p:spPr bwMode="auto">
            <a:xfrm>
              <a:off x="1056" y="2544"/>
              <a:ext cx="480" cy="384"/>
            </a:xfrm>
            <a:prstGeom prst="flowChartDelay">
              <a:avLst/>
            </a:prstGeom>
            <a:noFill/>
            <a:ln w="12700" cap="sq">
              <a:solidFill>
                <a:schemeClr val="tx1"/>
              </a:solidFill>
              <a:miter lim="800000"/>
              <a:headEnd type="none" w="sm" len="sm"/>
              <a:tailEnd type="none" w="sm" len="sm"/>
            </a:ln>
            <a:effectLst/>
          </p:spPr>
          <p:txBody>
            <a:bodyPr wrap="none" anchor="ctr"/>
            <a:lstStyle/>
            <a:p>
              <a:pPr eaLnBrk="1" hangingPunct="1">
                <a:defRPr/>
              </a:pPr>
              <a:endParaRPr lang="zh-CN" altLang="en-US" b="1">
                <a:latin typeface="+mn-lt"/>
                <a:ea typeface="+mn-ea"/>
              </a:endParaRPr>
            </a:p>
          </p:txBody>
        </p:sp>
        <p:sp>
          <p:nvSpPr>
            <p:cNvPr id="1073157" name="Line 5"/>
            <p:cNvSpPr>
              <a:spLocks noChangeShapeType="1"/>
            </p:cNvSpPr>
            <p:nvPr/>
          </p:nvSpPr>
          <p:spPr bwMode="auto">
            <a:xfrm>
              <a:off x="576" y="2640"/>
              <a:ext cx="480" cy="0"/>
            </a:xfrm>
            <a:prstGeom prst="line">
              <a:avLst/>
            </a:prstGeom>
            <a:noFill/>
            <a:ln w="19050" cap="sq">
              <a:solidFill>
                <a:schemeClr val="tx1"/>
              </a:solidFill>
              <a:round/>
              <a:headEnd type="none" w="sm" len="sm"/>
              <a:tailEnd type="none" w="sm" len="sm"/>
            </a:ln>
            <a:effectLst/>
          </p:spPr>
          <p:txBody>
            <a:bodyPr wrap="none" anchor="ctr"/>
            <a:lstStyle/>
            <a:p>
              <a:pPr eaLnBrk="1" hangingPunct="1">
                <a:defRPr/>
              </a:pPr>
              <a:endParaRPr lang="zh-CN" altLang="en-US" b="1">
                <a:latin typeface="+mn-lt"/>
                <a:ea typeface="+mn-ea"/>
              </a:endParaRPr>
            </a:p>
          </p:txBody>
        </p:sp>
        <p:sp>
          <p:nvSpPr>
            <p:cNvPr id="1073158" name="Line 6"/>
            <p:cNvSpPr>
              <a:spLocks noChangeShapeType="1"/>
            </p:cNvSpPr>
            <p:nvPr/>
          </p:nvSpPr>
          <p:spPr bwMode="auto">
            <a:xfrm>
              <a:off x="576" y="2832"/>
              <a:ext cx="480" cy="0"/>
            </a:xfrm>
            <a:prstGeom prst="line">
              <a:avLst/>
            </a:prstGeom>
            <a:noFill/>
            <a:ln w="19050" cap="sq">
              <a:solidFill>
                <a:schemeClr val="tx1"/>
              </a:solidFill>
              <a:round/>
              <a:headEnd type="none" w="sm" len="sm"/>
              <a:tailEnd type="none" w="sm" len="sm"/>
            </a:ln>
            <a:effectLst/>
          </p:spPr>
          <p:txBody>
            <a:bodyPr wrap="none" anchor="ctr"/>
            <a:lstStyle/>
            <a:p>
              <a:pPr eaLnBrk="1" hangingPunct="1">
                <a:defRPr/>
              </a:pPr>
              <a:endParaRPr lang="zh-CN" altLang="en-US" b="1">
                <a:latin typeface="+mn-lt"/>
                <a:ea typeface="+mn-ea"/>
              </a:endParaRPr>
            </a:p>
          </p:txBody>
        </p:sp>
      </p:grpSp>
      <p:grpSp>
        <p:nvGrpSpPr>
          <p:cNvPr id="3" name="Group 7"/>
          <p:cNvGrpSpPr/>
          <p:nvPr/>
        </p:nvGrpSpPr>
        <p:grpSpPr bwMode="auto">
          <a:xfrm>
            <a:off x="1744663" y="3940175"/>
            <a:ext cx="1524000" cy="609600"/>
            <a:chOff x="576" y="3168"/>
            <a:chExt cx="960" cy="384"/>
          </a:xfrm>
        </p:grpSpPr>
        <p:sp>
          <p:nvSpPr>
            <p:cNvPr id="1073160" name="AutoShape 8"/>
            <p:cNvSpPr>
              <a:spLocks noChangeArrowheads="1"/>
            </p:cNvSpPr>
            <p:nvPr/>
          </p:nvSpPr>
          <p:spPr bwMode="auto">
            <a:xfrm>
              <a:off x="1056" y="3168"/>
              <a:ext cx="480" cy="384"/>
            </a:xfrm>
            <a:prstGeom prst="flowChartDelay">
              <a:avLst/>
            </a:prstGeom>
            <a:noFill/>
            <a:ln w="12700" cap="sq">
              <a:solidFill>
                <a:schemeClr val="tx1"/>
              </a:solidFill>
              <a:miter lim="800000"/>
              <a:headEnd type="none" w="sm" len="sm"/>
              <a:tailEnd type="none" w="sm" len="sm"/>
            </a:ln>
            <a:effectLst/>
          </p:spPr>
          <p:txBody>
            <a:bodyPr wrap="none" anchor="ctr"/>
            <a:lstStyle/>
            <a:p>
              <a:pPr eaLnBrk="1" hangingPunct="1">
                <a:defRPr/>
              </a:pPr>
              <a:endParaRPr lang="zh-CN" altLang="en-US" b="1">
                <a:latin typeface="+mn-lt"/>
                <a:ea typeface="+mn-ea"/>
              </a:endParaRPr>
            </a:p>
          </p:txBody>
        </p:sp>
        <p:sp>
          <p:nvSpPr>
            <p:cNvPr id="1073161" name="Line 9"/>
            <p:cNvSpPr>
              <a:spLocks noChangeShapeType="1"/>
            </p:cNvSpPr>
            <p:nvPr/>
          </p:nvSpPr>
          <p:spPr bwMode="auto">
            <a:xfrm>
              <a:off x="576" y="3253"/>
              <a:ext cx="480" cy="0"/>
            </a:xfrm>
            <a:prstGeom prst="line">
              <a:avLst/>
            </a:prstGeom>
            <a:noFill/>
            <a:ln w="19050" cap="sq">
              <a:solidFill>
                <a:schemeClr val="tx1"/>
              </a:solidFill>
              <a:round/>
              <a:headEnd type="none" w="sm" len="sm"/>
              <a:tailEnd type="none" w="sm" len="sm"/>
            </a:ln>
            <a:effectLst/>
          </p:spPr>
          <p:txBody>
            <a:bodyPr wrap="none" anchor="ctr"/>
            <a:lstStyle/>
            <a:p>
              <a:pPr eaLnBrk="1" hangingPunct="1">
                <a:defRPr/>
              </a:pPr>
              <a:endParaRPr lang="zh-CN" altLang="en-US" b="1">
                <a:latin typeface="+mn-lt"/>
                <a:ea typeface="+mn-ea"/>
              </a:endParaRPr>
            </a:p>
          </p:txBody>
        </p:sp>
        <p:sp>
          <p:nvSpPr>
            <p:cNvPr id="1073162" name="Line 10"/>
            <p:cNvSpPr>
              <a:spLocks noChangeShapeType="1"/>
            </p:cNvSpPr>
            <p:nvPr/>
          </p:nvSpPr>
          <p:spPr bwMode="auto">
            <a:xfrm>
              <a:off x="576" y="3456"/>
              <a:ext cx="480" cy="0"/>
            </a:xfrm>
            <a:prstGeom prst="line">
              <a:avLst/>
            </a:prstGeom>
            <a:noFill/>
            <a:ln w="19050" cap="sq">
              <a:solidFill>
                <a:schemeClr val="tx1"/>
              </a:solidFill>
              <a:round/>
              <a:headEnd type="none" w="sm" len="sm"/>
              <a:tailEnd type="none" w="sm" len="sm"/>
            </a:ln>
            <a:effectLst/>
          </p:spPr>
          <p:txBody>
            <a:bodyPr wrap="none" anchor="ctr"/>
            <a:lstStyle/>
            <a:p>
              <a:pPr eaLnBrk="1" hangingPunct="1">
                <a:defRPr/>
              </a:pPr>
              <a:endParaRPr lang="zh-CN" altLang="en-US" b="1">
                <a:latin typeface="+mn-lt"/>
                <a:ea typeface="+mn-ea"/>
              </a:endParaRPr>
            </a:p>
          </p:txBody>
        </p:sp>
      </p:grpSp>
      <p:grpSp>
        <p:nvGrpSpPr>
          <p:cNvPr id="4" name="Group 15"/>
          <p:cNvGrpSpPr/>
          <p:nvPr/>
        </p:nvGrpSpPr>
        <p:grpSpPr bwMode="auto">
          <a:xfrm>
            <a:off x="3268663" y="2873375"/>
            <a:ext cx="1447800" cy="1752600"/>
            <a:chOff x="1248" y="2640"/>
            <a:chExt cx="912" cy="1104"/>
          </a:xfrm>
        </p:grpSpPr>
        <p:grpSp>
          <p:nvGrpSpPr>
            <p:cNvPr id="11301" name="Group 16"/>
            <p:cNvGrpSpPr/>
            <p:nvPr/>
          </p:nvGrpSpPr>
          <p:grpSpPr bwMode="auto">
            <a:xfrm>
              <a:off x="1632" y="2640"/>
              <a:ext cx="528" cy="1104"/>
              <a:chOff x="1632" y="2640"/>
              <a:chExt cx="528" cy="1104"/>
            </a:xfrm>
          </p:grpSpPr>
          <p:sp>
            <p:nvSpPr>
              <p:cNvPr id="11304" name="AutoShape 17"/>
              <p:cNvSpPr>
                <a:spLocks noChangeArrowheads="1"/>
              </p:cNvSpPr>
              <p:nvPr/>
            </p:nvSpPr>
            <p:spPr bwMode="auto">
              <a:xfrm>
                <a:off x="1632" y="3264"/>
                <a:ext cx="528" cy="480"/>
              </a:xfrm>
              <a:prstGeom prst="bevel">
                <a:avLst>
                  <a:gd name="adj" fmla="val 125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ea typeface="华文新魏" panose="02010800040101010101" pitchFamily="2" charset="-122"/>
                    <a:sym typeface="Monotype Sorts" pitchFamily="2" charset="2"/>
                  </a:rPr>
                  <a:t>2</a:t>
                </a:r>
                <a:endParaRPr kumimoji="1" lang="zh-CN" altLang="en-US" sz="3200" b="1">
                  <a:latin typeface="Times New Roman" panose="02020603050405020304" pitchFamily="18" charset="0"/>
                  <a:ea typeface="华文新魏" panose="02010800040101010101" pitchFamily="2" charset="-122"/>
                  <a:sym typeface="Monotype Sorts" pitchFamily="2" charset="2"/>
                </a:endParaRPr>
              </a:p>
            </p:txBody>
          </p:sp>
          <p:sp>
            <p:nvSpPr>
              <p:cNvPr id="1073170" name="AutoShape 18"/>
              <p:cNvSpPr>
                <a:spLocks noChangeArrowheads="1"/>
              </p:cNvSpPr>
              <p:nvPr/>
            </p:nvSpPr>
            <p:spPr bwMode="auto">
              <a:xfrm>
                <a:off x="1632" y="2640"/>
                <a:ext cx="528" cy="480"/>
              </a:xfrm>
              <a:prstGeom prst="bevel">
                <a:avLst>
                  <a:gd name="adj" fmla="val 12500"/>
                </a:avLst>
              </a:prstGeom>
              <a:noFill/>
              <a:ln w="12700" cap="sq">
                <a:solidFill>
                  <a:schemeClr val="tx1"/>
                </a:solidFill>
                <a:miter lim="800000"/>
                <a:headEnd type="none" w="sm" len="sm"/>
                <a:tailEnd type="none" w="sm" len="sm"/>
              </a:ln>
              <a:effectLst/>
            </p:spPr>
            <p:txBody>
              <a:bodyPr wrap="none" anchor="ctr"/>
              <a:lstStyle/>
              <a:p>
                <a:pPr algn="ctr" eaLnBrk="1" hangingPunct="1">
                  <a:defRPr/>
                </a:pPr>
                <a:endParaRPr kumimoji="1" lang="zh-CN" altLang="en-US" b="1">
                  <a:latin typeface="+mn-lt"/>
                  <a:ea typeface="+mn-ea"/>
                </a:endParaRPr>
              </a:p>
            </p:txBody>
          </p:sp>
          <p:sp>
            <p:nvSpPr>
              <p:cNvPr id="11306" name="Text Box 19"/>
              <p:cNvSpPr txBox="1">
                <a:spLocks noChangeArrowheads="1"/>
              </p:cNvSpPr>
              <p:nvPr/>
            </p:nvSpPr>
            <p:spPr bwMode="auto">
              <a:xfrm>
                <a:off x="1776" y="2690"/>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ea typeface="华文新魏" panose="02010800040101010101" pitchFamily="2" charset="-122"/>
                    <a:sym typeface="Monotype Sorts" pitchFamily="2" charset="2"/>
                  </a:rPr>
                  <a:t>1</a:t>
                </a:r>
                <a:endParaRPr kumimoji="1" lang="zh-CN" altLang="en-US" sz="3200" b="1">
                  <a:latin typeface="Times New Roman" panose="02020603050405020304" pitchFamily="18" charset="0"/>
                  <a:ea typeface="华文新魏" panose="02010800040101010101" pitchFamily="2" charset="-122"/>
                  <a:sym typeface="Monotype Sorts" pitchFamily="2" charset="2"/>
                </a:endParaRPr>
              </a:p>
            </p:txBody>
          </p:sp>
        </p:grpSp>
        <p:sp>
          <p:nvSpPr>
            <p:cNvPr id="1073172" name="Line 20"/>
            <p:cNvSpPr>
              <a:spLocks noChangeShapeType="1"/>
            </p:cNvSpPr>
            <p:nvPr/>
          </p:nvSpPr>
          <p:spPr bwMode="auto">
            <a:xfrm>
              <a:off x="1248" y="2880"/>
              <a:ext cx="384" cy="0"/>
            </a:xfrm>
            <a:prstGeom prst="line">
              <a:avLst/>
            </a:prstGeom>
            <a:noFill/>
            <a:ln w="19050" cap="sq">
              <a:solidFill>
                <a:srgbClr val="F72332"/>
              </a:solidFill>
              <a:round/>
              <a:headEnd type="none" w="sm" len="sm"/>
              <a:tailEnd type="none" w="sm" len="sm"/>
            </a:ln>
            <a:effectLst/>
          </p:spPr>
          <p:txBody>
            <a:bodyPr wrap="none" anchor="ctr"/>
            <a:lstStyle/>
            <a:p>
              <a:pPr eaLnBrk="1" hangingPunct="1">
                <a:defRPr/>
              </a:pPr>
              <a:endParaRPr lang="zh-CN" altLang="en-US" b="1">
                <a:latin typeface="+mn-lt"/>
                <a:ea typeface="+mn-ea"/>
              </a:endParaRPr>
            </a:p>
          </p:txBody>
        </p:sp>
        <p:sp>
          <p:nvSpPr>
            <p:cNvPr id="1073173" name="Line 21"/>
            <p:cNvSpPr>
              <a:spLocks noChangeShapeType="1"/>
            </p:cNvSpPr>
            <p:nvPr/>
          </p:nvSpPr>
          <p:spPr bwMode="auto">
            <a:xfrm>
              <a:off x="1248" y="3504"/>
              <a:ext cx="384" cy="0"/>
            </a:xfrm>
            <a:prstGeom prst="line">
              <a:avLst/>
            </a:prstGeom>
            <a:noFill/>
            <a:ln w="19050" cap="sq">
              <a:solidFill>
                <a:srgbClr val="F72332"/>
              </a:solidFill>
              <a:round/>
              <a:headEnd type="none" w="sm" len="sm"/>
              <a:tailEnd type="none" w="sm" len="sm"/>
            </a:ln>
            <a:effectLst/>
          </p:spPr>
          <p:txBody>
            <a:bodyPr wrap="none" anchor="ctr"/>
            <a:lstStyle/>
            <a:p>
              <a:pPr eaLnBrk="1" hangingPunct="1">
                <a:defRPr/>
              </a:pPr>
              <a:endParaRPr lang="zh-CN" altLang="en-US" b="1">
                <a:latin typeface="+mn-lt"/>
                <a:ea typeface="+mn-ea"/>
              </a:endParaRPr>
            </a:p>
          </p:txBody>
        </p:sp>
      </p:grpSp>
      <p:grpSp>
        <p:nvGrpSpPr>
          <p:cNvPr id="6" name="Group 22"/>
          <p:cNvGrpSpPr/>
          <p:nvPr/>
        </p:nvGrpSpPr>
        <p:grpSpPr bwMode="auto">
          <a:xfrm>
            <a:off x="6388100" y="4294188"/>
            <a:ext cx="1752600" cy="1295400"/>
            <a:chOff x="3984" y="3216"/>
            <a:chExt cx="1104" cy="816"/>
          </a:xfrm>
        </p:grpSpPr>
        <p:sp>
          <p:nvSpPr>
            <p:cNvPr id="11296" name="AutoShape 23"/>
            <p:cNvSpPr>
              <a:spLocks noChangeArrowheads="1"/>
            </p:cNvSpPr>
            <p:nvPr/>
          </p:nvSpPr>
          <p:spPr bwMode="auto">
            <a:xfrm>
              <a:off x="4560" y="3552"/>
              <a:ext cx="528" cy="480"/>
            </a:xfrm>
            <a:prstGeom prst="bevel">
              <a:avLst>
                <a:gd name="adj" fmla="val 125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ea typeface="华文新魏" panose="02010800040101010101" pitchFamily="2" charset="-122"/>
                  <a:sym typeface="Monotype Sorts" pitchFamily="2" charset="2"/>
                </a:rPr>
                <a:t>2</a:t>
              </a:r>
              <a:endParaRPr kumimoji="1" lang="zh-CN" altLang="en-US" sz="3200" b="1">
                <a:latin typeface="Times New Roman" panose="02020603050405020304" pitchFamily="18" charset="0"/>
                <a:ea typeface="华文新魏" panose="02010800040101010101" pitchFamily="2" charset="-122"/>
                <a:sym typeface="Monotype Sorts" pitchFamily="2" charset="2"/>
              </a:endParaRPr>
            </a:p>
          </p:txBody>
        </p:sp>
        <p:sp>
          <p:nvSpPr>
            <p:cNvPr id="1073176" name="AutoShape 24"/>
            <p:cNvSpPr>
              <a:spLocks noChangeArrowheads="1"/>
            </p:cNvSpPr>
            <p:nvPr/>
          </p:nvSpPr>
          <p:spPr bwMode="auto">
            <a:xfrm>
              <a:off x="3984" y="3552"/>
              <a:ext cx="528" cy="480"/>
            </a:xfrm>
            <a:prstGeom prst="bevel">
              <a:avLst>
                <a:gd name="adj" fmla="val 12500"/>
              </a:avLst>
            </a:prstGeom>
            <a:noFill/>
            <a:ln w="12700" cap="sq">
              <a:solidFill>
                <a:schemeClr val="tx1"/>
              </a:solidFill>
              <a:miter lim="800000"/>
              <a:headEnd type="none" w="sm" len="sm"/>
              <a:tailEnd type="none" w="sm" len="sm"/>
            </a:ln>
            <a:effectLst/>
          </p:spPr>
          <p:txBody>
            <a:bodyPr wrap="none" anchor="ctr"/>
            <a:lstStyle/>
            <a:p>
              <a:pPr algn="ctr" eaLnBrk="1" hangingPunct="1">
                <a:defRPr/>
              </a:pPr>
              <a:endParaRPr kumimoji="1" lang="zh-CN" altLang="en-US" b="1">
                <a:latin typeface="+mn-lt"/>
                <a:ea typeface="+mn-ea"/>
              </a:endParaRPr>
            </a:p>
          </p:txBody>
        </p:sp>
        <p:sp>
          <p:nvSpPr>
            <p:cNvPr id="11298" name="Text Box 25"/>
            <p:cNvSpPr txBox="1">
              <a:spLocks noChangeArrowheads="1"/>
            </p:cNvSpPr>
            <p:nvPr/>
          </p:nvSpPr>
          <p:spPr bwMode="auto">
            <a:xfrm>
              <a:off x="4124" y="3602"/>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ea typeface="华文新魏" panose="02010800040101010101" pitchFamily="2" charset="-122"/>
                  <a:sym typeface="Monotype Sorts" pitchFamily="2" charset="2"/>
                </a:rPr>
                <a:t>1</a:t>
              </a:r>
              <a:endParaRPr kumimoji="1" lang="zh-CN" altLang="en-US" sz="3200" b="1">
                <a:latin typeface="Times New Roman" panose="02020603050405020304" pitchFamily="18" charset="0"/>
                <a:ea typeface="华文新魏" panose="02010800040101010101" pitchFamily="2" charset="-122"/>
                <a:sym typeface="Monotype Sorts" pitchFamily="2" charset="2"/>
              </a:endParaRPr>
            </a:p>
          </p:txBody>
        </p:sp>
        <p:sp>
          <p:nvSpPr>
            <p:cNvPr id="1073178" name="Line 26"/>
            <p:cNvSpPr>
              <a:spLocks noChangeShapeType="1"/>
            </p:cNvSpPr>
            <p:nvPr/>
          </p:nvSpPr>
          <p:spPr bwMode="auto">
            <a:xfrm>
              <a:off x="4368" y="3216"/>
              <a:ext cx="0" cy="336"/>
            </a:xfrm>
            <a:prstGeom prst="line">
              <a:avLst/>
            </a:prstGeom>
            <a:noFill/>
            <a:ln w="12700" cap="sq">
              <a:solidFill>
                <a:srgbClr val="F72332"/>
              </a:solidFill>
              <a:round/>
              <a:headEnd type="none" w="sm" len="sm"/>
              <a:tailEnd type="none" w="sm" len="sm"/>
            </a:ln>
            <a:effectLst/>
          </p:spPr>
          <p:txBody>
            <a:bodyPr wrap="none" anchor="ctr"/>
            <a:lstStyle/>
            <a:p>
              <a:pPr eaLnBrk="1" hangingPunct="1">
                <a:defRPr/>
              </a:pPr>
              <a:endParaRPr lang="zh-CN" altLang="en-US" b="1">
                <a:latin typeface="+mn-lt"/>
                <a:ea typeface="+mn-ea"/>
              </a:endParaRPr>
            </a:p>
          </p:txBody>
        </p:sp>
        <p:sp>
          <p:nvSpPr>
            <p:cNvPr id="1073179" name="Line 27"/>
            <p:cNvSpPr>
              <a:spLocks noChangeShapeType="1"/>
            </p:cNvSpPr>
            <p:nvPr/>
          </p:nvSpPr>
          <p:spPr bwMode="auto">
            <a:xfrm>
              <a:off x="4848" y="3216"/>
              <a:ext cx="0" cy="336"/>
            </a:xfrm>
            <a:prstGeom prst="line">
              <a:avLst/>
            </a:prstGeom>
            <a:noFill/>
            <a:ln w="12700" cap="sq">
              <a:solidFill>
                <a:srgbClr val="F72332"/>
              </a:solidFill>
              <a:round/>
              <a:headEnd type="none" w="sm" len="sm"/>
              <a:tailEnd type="none" w="sm" len="sm"/>
            </a:ln>
            <a:effectLst/>
          </p:spPr>
          <p:txBody>
            <a:bodyPr wrap="none" anchor="ctr"/>
            <a:lstStyle/>
            <a:p>
              <a:pPr eaLnBrk="1" hangingPunct="1">
                <a:defRPr/>
              </a:pPr>
              <a:endParaRPr lang="zh-CN" altLang="en-US" b="1">
                <a:latin typeface="+mn-lt"/>
                <a:ea typeface="+mn-ea"/>
              </a:endParaRPr>
            </a:p>
          </p:txBody>
        </p:sp>
      </p:grpSp>
      <p:sp>
        <p:nvSpPr>
          <p:cNvPr id="1073180" name="Line 28"/>
          <p:cNvSpPr>
            <a:spLocks noChangeShapeType="1"/>
          </p:cNvSpPr>
          <p:nvPr/>
        </p:nvSpPr>
        <p:spPr bwMode="auto">
          <a:xfrm>
            <a:off x="6007100" y="3522663"/>
            <a:ext cx="381000" cy="0"/>
          </a:xfrm>
          <a:prstGeom prst="line">
            <a:avLst/>
          </a:prstGeom>
          <a:noFill/>
          <a:ln w="28575" cap="sq">
            <a:solidFill>
              <a:schemeClr val="tx1"/>
            </a:solidFill>
            <a:round/>
            <a:headEnd type="none" w="sm" len="sm"/>
            <a:tailEnd type="triangle" w="med" len="med"/>
          </a:ln>
          <a:effectLst/>
        </p:spPr>
        <p:txBody>
          <a:bodyPr wrap="none" anchor="ctr"/>
          <a:lstStyle/>
          <a:p>
            <a:pPr eaLnBrk="1" hangingPunct="1">
              <a:defRPr/>
            </a:pPr>
            <a:endParaRPr lang="zh-CN" altLang="en-US" b="1">
              <a:latin typeface="+mn-lt"/>
              <a:ea typeface="+mn-ea"/>
            </a:endParaRPr>
          </a:p>
        </p:txBody>
      </p:sp>
      <p:sp>
        <p:nvSpPr>
          <p:cNvPr id="1073181" name="Line 29"/>
          <p:cNvSpPr>
            <a:spLocks noChangeShapeType="1"/>
          </p:cNvSpPr>
          <p:nvPr/>
        </p:nvSpPr>
        <p:spPr bwMode="auto">
          <a:xfrm>
            <a:off x="6007100" y="3890963"/>
            <a:ext cx="381000" cy="0"/>
          </a:xfrm>
          <a:prstGeom prst="line">
            <a:avLst/>
          </a:prstGeom>
          <a:noFill/>
          <a:ln w="28575" cap="sq">
            <a:solidFill>
              <a:schemeClr val="tx1"/>
            </a:solidFill>
            <a:round/>
            <a:headEnd type="none" w="sm" len="sm"/>
            <a:tailEnd type="triangle" w="med" len="med"/>
          </a:ln>
          <a:effectLst/>
        </p:spPr>
        <p:txBody>
          <a:bodyPr wrap="none" anchor="ctr"/>
          <a:lstStyle/>
          <a:p>
            <a:pPr eaLnBrk="1" hangingPunct="1">
              <a:defRPr/>
            </a:pPr>
            <a:endParaRPr lang="zh-CN" altLang="en-US" b="1">
              <a:latin typeface="+mn-lt"/>
              <a:ea typeface="+mn-ea"/>
            </a:endParaRPr>
          </a:p>
        </p:txBody>
      </p:sp>
      <p:grpSp>
        <p:nvGrpSpPr>
          <p:cNvPr id="7" name="Group 30"/>
          <p:cNvGrpSpPr/>
          <p:nvPr/>
        </p:nvGrpSpPr>
        <p:grpSpPr bwMode="auto">
          <a:xfrm>
            <a:off x="6388100" y="2389188"/>
            <a:ext cx="1752600" cy="2092325"/>
            <a:chOff x="3984" y="1898"/>
            <a:chExt cx="1104" cy="1318"/>
          </a:xfrm>
        </p:grpSpPr>
        <p:sp>
          <p:nvSpPr>
            <p:cNvPr id="1073183" name="Text Box 31"/>
            <p:cNvSpPr txBox="1">
              <a:spLocks noChangeArrowheads="1"/>
            </p:cNvSpPr>
            <p:nvPr/>
          </p:nvSpPr>
          <p:spPr bwMode="auto">
            <a:xfrm>
              <a:off x="4316" y="1898"/>
              <a:ext cx="439" cy="291"/>
            </a:xfrm>
            <a:prstGeom prst="rect">
              <a:avLst/>
            </a:prstGeom>
            <a:noFill/>
            <a:ln w="12700" cap="sq">
              <a:noFill/>
              <a:miter lim="800000"/>
              <a:headEnd type="none" w="sm" len="sm"/>
              <a:tailEnd type="none" w="sm" len="sm"/>
            </a:ln>
            <a:effectLst/>
          </p:spPr>
          <p:txBody>
            <a:bodyPr wrap="none">
              <a:spAutoFit/>
            </a:bodyPr>
            <a:lstStyle/>
            <a:p>
              <a:pPr eaLnBrk="1" hangingPunct="1">
                <a:defRPr/>
              </a:pPr>
              <a:r>
                <a:rPr kumimoji="1" lang="en-US" altLang="zh-CN" sz="2400" b="1">
                  <a:solidFill>
                    <a:schemeClr val="tx2"/>
                  </a:solidFill>
                  <a:latin typeface="+mn-lt"/>
                  <a:ea typeface="+mn-ea"/>
                </a:rPr>
                <a:t>CM</a:t>
              </a:r>
              <a:endParaRPr kumimoji="1" lang="en-US" altLang="zh-CN" sz="2400" b="1">
                <a:solidFill>
                  <a:schemeClr val="tx2"/>
                </a:solidFill>
                <a:latin typeface="+mn-lt"/>
                <a:ea typeface="+mn-ea"/>
              </a:endParaRPr>
            </a:p>
          </p:txBody>
        </p:sp>
        <p:grpSp>
          <p:nvGrpSpPr>
            <p:cNvPr id="11291" name="Group 32"/>
            <p:cNvGrpSpPr/>
            <p:nvPr/>
          </p:nvGrpSpPr>
          <p:grpSpPr bwMode="auto">
            <a:xfrm>
              <a:off x="3984" y="2160"/>
              <a:ext cx="1104" cy="1056"/>
              <a:chOff x="3984" y="2160"/>
              <a:chExt cx="1104" cy="1056"/>
            </a:xfrm>
          </p:grpSpPr>
          <p:sp>
            <p:nvSpPr>
              <p:cNvPr id="1073185" name="AutoShape 33"/>
              <p:cNvSpPr>
                <a:spLocks noChangeArrowheads="1"/>
              </p:cNvSpPr>
              <p:nvPr/>
            </p:nvSpPr>
            <p:spPr bwMode="auto">
              <a:xfrm>
                <a:off x="3984" y="2160"/>
                <a:ext cx="1104" cy="1056"/>
              </a:xfrm>
              <a:prstGeom prst="flowChartInternalStorage">
                <a:avLst/>
              </a:prstGeom>
              <a:noFill/>
              <a:ln w="12700" cap="sq">
                <a:solidFill>
                  <a:schemeClr val="tx1"/>
                </a:solidFill>
                <a:miter lim="800000"/>
                <a:headEnd type="none" w="sm" len="sm"/>
                <a:tailEnd type="none" w="sm" len="sm"/>
              </a:ln>
              <a:effectLst/>
            </p:spPr>
            <p:txBody>
              <a:bodyPr wrap="none" anchor="ctr"/>
              <a:lstStyle/>
              <a:p>
                <a:pPr algn="ctr" eaLnBrk="1" hangingPunct="1">
                  <a:defRPr/>
                </a:pPr>
                <a:endParaRPr kumimoji="1" lang="zh-CN" altLang="en-US" sz="2400" b="1">
                  <a:latin typeface="+mn-lt"/>
                  <a:ea typeface="+mn-ea"/>
                </a:endParaRPr>
              </a:p>
            </p:txBody>
          </p:sp>
          <p:sp>
            <p:nvSpPr>
              <p:cNvPr id="11293" name="Text Box 34"/>
              <p:cNvSpPr txBox="1">
                <a:spLocks noChangeArrowheads="1"/>
              </p:cNvSpPr>
              <p:nvPr/>
            </p:nvSpPr>
            <p:spPr bwMode="auto">
              <a:xfrm>
                <a:off x="4262" y="2474"/>
                <a:ext cx="69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华文新魏" panose="02010800040101010101" pitchFamily="2" charset="-122"/>
                  </a:rPr>
                  <a:t>1        0</a:t>
                </a:r>
                <a:endParaRPr kumimoji="1" lang="zh-CN" altLang="en-US" sz="2400" b="1">
                  <a:latin typeface="Times New Roman" panose="02020603050405020304" pitchFamily="18" charset="0"/>
                  <a:ea typeface="华文新魏" panose="02010800040101010101" pitchFamily="2" charset="-122"/>
                </a:endParaRPr>
              </a:p>
              <a:p>
                <a:pPr eaLnBrk="1" hangingPunct="1"/>
                <a:r>
                  <a:rPr kumimoji="1" lang="zh-CN" altLang="en-US" sz="2400" b="1">
                    <a:latin typeface="Times New Roman" panose="02020603050405020304" pitchFamily="18" charset="0"/>
                    <a:ea typeface="华文新魏" panose="02010800040101010101" pitchFamily="2" charset="-122"/>
                  </a:rPr>
                  <a:t>0        1</a:t>
                </a:r>
                <a:endParaRPr kumimoji="1" lang="zh-CN" altLang="en-US" sz="2400" b="1">
                  <a:latin typeface="Times New Roman" panose="02020603050405020304" pitchFamily="18" charset="0"/>
                  <a:ea typeface="华文新魏" panose="02010800040101010101" pitchFamily="2" charset="-122"/>
                </a:endParaRPr>
              </a:p>
            </p:txBody>
          </p:sp>
          <p:sp>
            <p:nvSpPr>
              <p:cNvPr id="1073187" name="Line 35"/>
              <p:cNvSpPr>
                <a:spLocks noChangeShapeType="1"/>
              </p:cNvSpPr>
              <p:nvPr/>
            </p:nvSpPr>
            <p:spPr bwMode="auto">
              <a:xfrm>
                <a:off x="4368" y="2352"/>
                <a:ext cx="0" cy="816"/>
              </a:xfrm>
              <a:prstGeom prst="line">
                <a:avLst/>
              </a:prstGeom>
              <a:noFill/>
              <a:ln w="12700" cap="rnd">
                <a:solidFill>
                  <a:srgbClr val="F72332"/>
                </a:solidFill>
                <a:prstDash val="sysDot"/>
                <a:round/>
                <a:headEnd type="none" w="sm" len="sm"/>
                <a:tailEnd type="none" w="sm" len="sm"/>
              </a:ln>
              <a:effectLst/>
            </p:spPr>
            <p:txBody>
              <a:bodyPr wrap="none" anchor="ctr"/>
              <a:lstStyle/>
              <a:p>
                <a:pPr eaLnBrk="1" hangingPunct="1">
                  <a:defRPr/>
                </a:pPr>
                <a:endParaRPr lang="zh-CN" altLang="en-US" sz="2400" b="1">
                  <a:latin typeface="+mn-lt"/>
                  <a:ea typeface="+mn-ea"/>
                </a:endParaRPr>
              </a:p>
            </p:txBody>
          </p:sp>
          <p:sp>
            <p:nvSpPr>
              <p:cNvPr id="1073188" name="Line 36"/>
              <p:cNvSpPr>
                <a:spLocks noChangeShapeType="1"/>
              </p:cNvSpPr>
              <p:nvPr/>
            </p:nvSpPr>
            <p:spPr bwMode="auto">
              <a:xfrm>
                <a:off x="4848" y="2352"/>
                <a:ext cx="0" cy="816"/>
              </a:xfrm>
              <a:prstGeom prst="line">
                <a:avLst/>
              </a:prstGeom>
              <a:noFill/>
              <a:ln w="12700" cap="rnd">
                <a:solidFill>
                  <a:srgbClr val="F72332"/>
                </a:solidFill>
                <a:prstDash val="sysDot"/>
                <a:round/>
                <a:headEnd type="none" w="sm" len="sm"/>
                <a:tailEnd type="none" w="sm" len="sm"/>
              </a:ln>
              <a:effectLst/>
            </p:spPr>
            <p:txBody>
              <a:bodyPr wrap="none" anchor="ctr"/>
              <a:lstStyle/>
              <a:p>
                <a:pPr eaLnBrk="1" hangingPunct="1">
                  <a:defRPr/>
                </a:pPr>
                <a:endParaRPr lang="zh-CN" altLang="en-US" sz="2400" b="1">
                  <a:latin typeface="+mn-lt"/>
                  <a:ea typeface="+mn-ea"/>
                </a:endParaRPr>
              </a:p>
            </p:txBody>
          </p:sp>
        </p:grpSp>
      </p:grpSp>
      <p:sp>
        <p:nvSpPr>
          <p:cNvPr id="1073189" name="Line 37"/>
          <p:cNvSpPr>
            <a:spLocks noChangeShapeType="1"/>
          </p:cNvSpPr>
          <p:nvPr/>
        </p:nvSpPr>
        <p:spPr bwMode="auto">
          <a:xfrm>
            <a:off x="6007100" y="3522663"/>
            <a:ext cx="381000" cy="0"/>
          </a:xfrm>
          <a:prstGeom prst="line">
            <a:avLst/>
          </a:prstGeom>
          <a:noFill/>
          <a:ln w="28575" cap="sq">
            <a:solidFill>
              <a:srgbClr val="FF3300"/>
            </a:solidFill>
            <a:round/>
            <a:headEnd type="none" w="sm" len="sm"/>
            <a:tailEnd type="triangle" w="med" len="med"/>
          </a:ln>
          <a:effectLst/>
        </p:spPr>
        <p:txBody>
          <a:bodyPr wrap="none" anchor="ctr"/>
          <a:lstStyle/>
          <a:p>
            <a:pPr eaLnBrk="1" hangingPunct="1">
              <a:defRPr/>
            </a:pPr>
            <a:endParaRPr lang="zh-CN" altLang="en-US" b="1">
              <a:latin typeface="+mn-lt"/>
              <a:ea typeface="+mn-ea"/>
            </a:endParaRPr>
          </a:p>
        </p:txBody>
      </p:sp>
      <p:grpSp>
        <p:nvGrpSpPr>
          <p:cNvPr id="9" name="Group 49"/>
          <p:cNvGrpSpPr/>
          <p:nvPr/>
        </p:nvGrpSpPr>
        <p:grpSpPr bwMode="auto">
          <a:xfrm>
            <a:off x="792163" y="2832100"/>
            <a:ext cx="946150" cy="823913"/>
            <a:chOff x="276" y="2666"/>
            <a:chExt cx="596" cy="519"/>
          </a:xfrm>
        </p:grpSpPr>
        <p:sp>
          <p:nvSpPr>
            <p:cNvPr id="1073166" name="Text Box 14"/>
            <p:cNvSpPr txBox="1">
              <a:spLocks noChangeArrowheads="1"/>
            </p:cNvSpPr>
            <p:nvPr/>
          </p:nvSpPr>
          <p:spPr bwMode="auto">
            <a:xfrm>
              <a:off x="276" y="2933"/>
              <a:ext cx="526" cy="252"/>
            </a:xfrm>
            <a:prstGeom prst="rect">
              <a:avLst/>
            </a:prstGeom>
            <a:noFill/>
            <a:ln w="12700" cap="sq">
              <a:noFill/>
              <a:miter lim="800000"/>
              <a:headEnd type="none" w="sm" len="sm"/>
              <a:tailEnd type="none" w="sm" len="sm"/>
            </a:ln>
            <a:effectLst/>
          </p:spPr>
          <p:txBody>
            <a:bodyPr wrap="none">
              <a:spAutoFit/>
            </a:bodyPr>
            <a:lstStyle/>
            <a:p>
              <a:pPr eaLnBrk="1" hangingPunct="1">
                <a:defRPr/>
              </a:pPr>
              <a:r>
                <a:rPr kumimoji="1" lang="en-US" altLang="zh-CN" sz="2000" b="1">
                  <a:latin typeface="+mn-lt"/>
                  <a:ea typeface="+mn-ea"/>
                </a:rPr>
                <a:t>OnTv</a:t>
              </a:r>
              <a:endParaRPr kumimoji="1" lang="en-US" altLang="zh-CN" sz="2000" b="1">
                <a:latin typeface="+mn-lt"/>
                <a:ea typeface="+mn-ea"/>
              </a:endParaRPr>
            </a:p>
          </p:txBody>
        </p:sp>
        <p:grpSp>
          <p:nvGrpSpPr>
            <p:cNvPr id="11286" name="Group 42"/>
            <p:cNvGrpSpPr>
              <a:grpSpLocks noChangeAspect="1"/>
            </p:cNvGrpSpPr>
            <p:nvPr/>
          </p:nvGrpSpPr>
          <p:grpSpPr bwMode="auto">
            <a:xfrm>
              <a:off x="536" y="2666"/>
              <a:ext cx="336" cy="492"/>
              <a:chOff x="536" y="2666"/>
              <a:chExt cx="336" cy="576"/>
            </a:xfrm>
          </p:grpSpPr>
          <p:sp>
            <p:nvSpPr>
              <p:cNvPr id="1073193" name="AutoShape 41"/>
              <p:cNvSpPr>
                <a:spLocks noChangeAspect="1" noChangeArrowheads="1" noTextEdit="1"/>
              </p:cNvSpPr>
              <p:nvPr/>
            </p:nvSpPr>
            <p:spPr bwMode="auto">
              <a:xfrm>
                <a:off x="536" y="2666"/>
                <a:ext cx="336" cy="576"/>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1073195" name="Rectangle 43"/>
              <p:cNvSpPr>
                <a:spLocks noChangeArrowheads="1"/>
              </p:cNvSpPr>
              <p:nvPr/>
            </p:nvSpPr>
            <p:spPr bwMode="auto">
              <a:xfrm>
                <a:off x="717" y="2806"/>
                <a:ext cx="57" cy="158"/>
              </a:xfrm>
              <a:prstGeom prst="rect">
                <a:avLst/>
              </a:prstGeom>
              <a:noFill/>
              <a:ln w="9525">
                <a:noFill/>
                <a:miter lim="800000"/>
              </a:ln>
            </p:spPr>
            <p:txBody>
              <a:bodyPr wrap="none" lIns="0" tIns="0" rIns="0" bIns="0">
                <a:spAutoFit/>
              </a:bodyPr>
              <a:lstStyle/>
              <a:p>
                <a:pPr eaLnBrk="1" hangingPunct="1">
                  <a:defRPr/>
                </a:pPr>
                <a:r>
                  <a:rPr lang="en-US" altLang="zh-CN" sz="1400" b="1">
                    <a:solidFill>
                      <a:srgbClr val="0000FF"/>
                    </a:solidFill>
                    <a:latin typeface="+mn-lt"/>
                    <a:ea typeface="+mn-ea"/>
                  </a:rPr>
                  <a:t>1</a:t>
                </a:r>
                <a:endParaRPr lang="en-US" altLang="zh-CN" sz="2000" b="1">
                  <a:solidFill>
                    <a:srgbClr val="0000FF"/>
                  </a:solidFill>
                  <a:latin typeface="+mn-lt"/>
                  <a:ea typeface="+mn-ea"/>
                </a:endParaRPr>
              </a:p>
            </p:txBody>
          </p:sp>
          <p:sp>
            <p:nvSpPr>
              <p:cNvPr id="1073196" name="Rectangle 44"/>
              <p:cNvSpPr>
                <a:spLocks noChangeArrowheads="1"/>
              </p:cNvSpPr>
              <p:nvPr/>
            </p:nvSpPr>
            <p:spPr bwMode="auto">
              <a:xfrm>
                <a:off x="566" y="2689"/>
                <a:ext cx="89" cy="227"/>
              </a:xfrm>
              <a:prstGeom prst="rect">
                <a:avLst/>
              </a:prstGeom>
              <a:noFill/>
              <a:ln w="9525">
                <a:noFill/>
                <a:miter lim="800000"/>
              </a:ln>
            </p:spPr>
            <p:txBody>
              <a:bodyPr wrap="none" lIns="0" tIns="0" rIns="0" bIns="0">
                <a:spAutoFit/>
              </a:bodyPr>
              <a:lstStyle/>
              <a:p>
                <a:pPr eaLnBrk="1" hangingPunct="1">
                  <a:defRPr/>
                </a:pPr>
                <a:r>
                  <a:rPr lang="en-US" altLang="zh-CN" b="1" i="1">
                    <a:solidFill>
                      <a:srgbClr val="0000FF"/>
                    </a:solidFill>
                    <a:latin typeface="+mn-lt"/>
                    <a:ea typeface="+mn-ea"/>
                  </a:rPr>
                  <a:t>T</a:t>
                </a:r>
                <a:endParaRPr lang="en-US" altLang="zh-CN" sz="2000" b="1">
                  <a:solidFill>
                    <a:srgbClr val="0000FF"/>
                  </a:solidFill>
                  <a:latin typeface="+mn-lt"/>
                  <a:ea typeface="+mn-ea"/>
                </a:endParaRPr>
              </a:p>
            </p:txBody>
          </p:sp>
        </p:grpSp>
      </p:grpSp>
      <p:grpSp>
        <p:nvGrpSpPr>
          <p:cNvPr id="11" name="Group 50"/>
          <p:cNvGrpSpPr/>
          <p:nvPr/>
        </p:nvGrpSpPr>
        <p:grpSpPr bwMode="auto">
          <a:xfrm>
            <a:off x="792163" y="3810000"/>
            <a:ext cx="936625" cy="914400"/>
            <a:chOff x="276" y="3282"/>
            <a:chExt cx="590" cy="576"/>
          </a:xfrm>
        </p:grpSpPr>
        <p:sp>
          <p:nvSpPr>
            <p:cNvPr id="1073165" name="Text Box 13"/>
            <p:cNvSpPr txBox="1">
              <a:spLocks noChangeArrowheads="1"/>
            </p:cNvSpPr>
            <p:nvPr/>
          </p:nvSpPr>
          <p:spPr bwMode="auto">
            <a:xfrm>
              <a:off x="276" y="3547"/>
              <a:ext cx="526" cy="252"/>
            </a:xfrm>
            <a:prstGeom prst="rect">
              <a:avLst/>
            </a:prstGeom>
            <a:noFill/>
            <a:ln w="12700" cap="sq">
              <a:noFill/>
              <a:miter lim="800000"/>
              <a:headEnd type="none" w="sm" len="sm"/>
              <a:tailEnd type="none" w="sm" len="sm"/>
            </a:ln>
            <a:effectLst/>
          </p:spPr>
          <p:txBody>
            <a:bodyPr wrap="none">
              <a:spAutoFit/>
            </a:bodyPr>
            <a:lstStyle/>
            <a:p>
              <a:pPr eaLnBrk="1" hangingPunct="1">
                <a:defRPr/>
              </a:pPr>
              <a:r>
                <a:rPr kumimoji="1" lang="en-US" altLang="zh-CN" sz="2000" b="1">
                  <a:latin typeface="+mn-lt"/>
                  <a:ea typeface="+mn-ea"/>
                </a:rPr>
                <a:t>OnTv</a:t>
              </a:r>
              <a:endParaRPr kumimoji="1" lang="en-US" altLang="zh-CN" sz="2000" b="1">
                <a:latin typeface="+mn-lt"/>
                <a:ea typeface="+mn-ea"/>
              </a:endParaRPr>
            </a:p>
          </p:txBody>
        </p:sp>
        <p:grpSp>
          <p:nvGrpSpPr>
            <p:cNvPr id="11281" name="Group 46"/>
            <p:cNvGrpSpPr>
              <a:grpSpLocks noChangeAspect="1"/>
            </p:cNvGrpSpPr>
            <p:nvPr/>
          </p:nvGrpSpPr>
          <p:grpSpPr bwMode="auto">
            <a:xfrm>
              <a:off x="502" y="3282"/>
              <a:ext cx="364" cy="576"/>
              <a:chOff x="502" y="3282"/>
              <a:chExt cx="364" cy="576"/>
            </a:xfrm>
          </p:grpSpPr>
          <p:sp>
            <p:nvSpPr>
              <p:cNvPr id="1073197" name="AutoShape 45"/>
              <p:cNvSpPr>
                <a:spLocks noChangeAspect="1" noChangeArrowheads="1" noTextEdit="1"/>
              </p:cNvSpPr>
              <p:nvPr/>
            </p:nvSpPr>
            <p:spPr bwMode="auto">
              <a:xfrm>
                <a:off x="502" y="3282"/>
                <a:ext cx="364" cy="576"/>
              </a:xfrm>
              <a:prstGeom prst="rect">
                <a:avLst/>
              </a:prstGeom>
              <a:noFill/>
              <a:ln w="9525">
                <a:noFill/>
                <a:miter lim="800000"/>
              </a:ln>
            </p:spPr>
            <p:txBody>
              <a:bodyPr/>
              <a:lstStyle/>
              <a:p>
                <a:pPr eaLnBrk="1" hangingPunct="1">
                  <a:defRPr/>
                </a:pPr>
                <a:endParaRPr lang="zh-CN" altLang="en-US" b="1">
                  <a:latin typeface="+mn-lt"/>
                  <a:ea typeface="+mn-ea"/>
                </a:endParaRPr>
              </a:p>
            </p:txBody>
          </p:sp>
          <p:sp>
            <p:nvSpPr>
              <p:cNvPr id="1073199" name="Rectangle 47"/>
              <p:cNvSpPr>
                <a:spLocks noChangeArrowheads="1"/>
              </p:cNvSpPr>
              <p:nvPr/>
            </p:nvSpPr>
            <p:spPr bwMode="auto">
              <a:xfrm>
                <a:off x="705" y="3423"/>
                <a:ext cx="57" cy="136"/>
              </a:xfrm>
              <a:prstGeom prst="rect">
                <a:avLst/>
              </a:prstGeom>
              <a:noFill/>
              <a:ln w="9525">
                <a:noFill/>
                <a:miter lim="800000"/>
              </a:ln>
            </p:spPr>
            <p:txBody>
              <a:bodyPr wrap="none" lIns="0" tIns="0" rIns="0" bIns="0">
                <a:spAutoFit/>
              </a:bodyPr>
              <a:lstStyle/>
              <a:p>
                <a:pPr eaLnBrk="1" hangingPunct="1">
                  <a:defRPr/>
                </a:pPr>
                <a:r>
                  <a:rPr lang="en-US" altLang="zh-CN" sz="1400" b="1">
                    <a:solidFill>
                      <a:srgbClr val="0000FF"/>
                    </a:solidFill>
                    <a:latin typeface="+mn-lt"/>
                    <a:ea typeface="+mn-ea"/>
                  </a:rPr>
                  <a:t>2</a:t>
                </a:r>
                <a:endParaRPr lang="en-US" altLang="zh-CN" sz="2000" b="1">
                  <a:solidFill>
                    <a:srgbClr val="0000FF"/>
                  </a:solidFill>
                  <a:latin typeface="+mn-lt"/>
                  <a:ea typeface="+mn-ea"/>
                </a:endParaRPr>
              </a:p>
            </p:txBody>
          </p:sp>
          <p:sp>
            <p:nvSpPr>
              <p:cNvPr id="1073200" name="Rectangle 48"/>
              <p:cNvSpPr>
                <a:spLocks noChangeArrowheads="1"/>
              </p:cNvSpPr>
              <p:nvPr/>
            </p:nvSpPr>
            <p:spPr bwMode="auto">
              <a:xfrm>
                <a:off x="532" y="3305"/>
                <a:ext cx="89" cy="194"/>
              </a:xfrm>
              <a:prstGeom prst="rect">
                <a:avLst/>
              </a:prstGeom>
              <a:noFill/>
              <a:ln w="9525">
                <a:noFill/>
                <a:miter lim="800000"/>
              </a:ln>
            </p:spPr>
            <p:txBody>
              <a:bodyPr wrap="none" lIns="0" tIns="0" rIns="0" bIns="0">
                <a:spAutoFit/>
              </a:bodyPr>
              <a:lstStyle/>
              <a:p>
                <a:pPr eaLnBrk="1" hangingPunct="1">
                  <a:defRPr/>
                </a:pPr>
                <a:r>
                  <a:rPr lang="en-US" altLang="zh-CN" b="1" i="1">
                    <a:solidFill>
                      <a:srgbClr val="0000FF"/>
                    </a:solidFill>
                    <a:latin typeface="+mn-lt"/>
                    <a:ea typeface="+mn-ea"/>
                  </a:rPr>
                  <a:t>T</a:t>
                </a:r>
                <a:endParaRPr lang="en-US" altLang="zh-CN" sz="2000" b="1">
                  <a:solidFill>
                    <a:srgbClr val="0000FF"/>
                  </a:solidFill>
                  <a:latin typeface="+mn-lt"/>
                  <a:ea typeface="+mn-ea"/>
                </a:endParaRPr>
              </a:p>
            </p:txBody>
          </p:sp>
        </p:grpSp>
      </p:grpSp>
      <p:sp>
        <p:nvSpPr>
          <p:cNvPr id="11277" name="Rectangle 5"/>
          <p:cNvSpPr txBox="1">
            <a:spLocks noChangeArrowheads="1"/>
          </p:cNvSpPr>
          <p:nvPr/>
        </p:nvSpPr>
        <p:spPr bwMode="auto">
          <a:xfrm>
            <a:off x="1187450" y="115888"/>
            <a:ext cx="65532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449580" indent="-90805">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809625" indent="-179705">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220853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6162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30734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530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987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445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en-US" altLang="zh-CN" sz="2400">
                <a:solidFill>
                  <a:srgbClr val="A50021"/>
                </a:solidFill>
                <a:ea typeface="微软雅黑" panose="020B0503020204020204" pitchFamily="34" charset="-122"/>
              </a:rPr>
              <a:t>1. </a:t>
            </a:r>
            <a:r>
              <a:rPr lang="zh-CN" altLang="en-US" sz="2400">
                <a:solidFill>
                  <a:srgbClr val="A50021"/>
                </a:solidFill>
                <a:ea typeface="微软雅黑" panose="020B0503020204020204" pitchFamily="34" charset="-122"/>
              </a:rPr>
              <a:t>微程序控制器设计基本思路</a:t>
            </a:r>
            <a:endParaRPr lang="zh-CN" altLang="en-US" sz="2400">
              <a:solidFill>
                <a:srgbClr val="A50021"/>
              </a:solidFill>
              <a:latin typeface="Arial" panose="020B0604020202020204" pitchFamily="34" charset="0"/>
              <a:ea typeface="微软雅黑" panose="020B0503020204020204" pitchFamily="34" charset="-122"/>
            </a:endParaRPr>
          </a:p>
        </p:txBody>
      </p:sp>
      <p:sp>
        <p:nvSpPr>
          <p:cNvPr id="11278" name="Rectangle 38"/>
          <p:cNvSpPr>
            <a:spLocks noChangeArrowheads="1"/>
          </p:cNvSpPr>
          <p:nvPr/>
        </p:nvSpPr>
        <p:spPr bwMode="auto">
          <a:xfrm>
            <a:off x="349250" y="5689600"/>
            <a:ext cx="8413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Monotype Sorts" pitchFamily="2" charset="2"/>
              <a:buNone/>
            </a:pPr>
            <a:r>
              <a:rPr kumimoji="1" lang="zh-CN" altLang="en-US" sz="2800" b="1">
                <a:solidFill>
                  <a:srgbClr val="FF0000"/>
                </a:solidFill>
                <a:latin typeface="Times New Roman" panose="02020603050405020304" pitchFamily="18" charset="0"/>
                <a:ea typeface="华文新魏" panose="02010800040101010101" pitchFamily="2" charset="-122"/>
              </a:rPr>
              <a:t>             组合</a:t>
            </a:r>
            <a:r>
              <a:rPr kumimoji="1" lang="zh-CN" altLang="en-US" sz="3200" b="1">
                <a:solidFill>
                  <a:srgbClr val="FF0000"/>
                </a:solidFill>
                <a:latin typeface="Times New Roman" panose="02020603050405020304" pitchFamily="18" charset="0"/>
                <a:ea typeface="华文新魏" panose="02010800040101010101" pitchFamily="2" charset="-122"/>
              </a:rPr>
              <a:t>逻辑</a:t>
            </a:r>
            <a:r>
              <a:rPr kumimoji="1" lang="zh-CN" altLang="en-US" sz="2800" b="1">
                <a:solidFill>
                  <a:srgbClr val="FF0000"/>
                </a:solidFill>
                <a:latin typeface="Times New Roman" panose="02020603050405020304" pitchFamily="18" charset="0"/>
                <a:ea typeface="华文新魏" panose="02010800040101010101" pitchFamily="2" charset="-122"/>
              </a:rPr>
              <a:t>                                        微程序</a:t>
            </a:r>
            <a:endParaRPr kumimoji="1" lang="zh-CN" altLang="en-US" sz="2800" b="1">
              <a:solidFill>
                <a:srgbClr val="FF0000"/>
              </a:solidFill>
              <a:latin typeface="Times New Roman" panose="02020603050405020304" pitchFamily="18" charset="0"/>
              <a:ea typeface="华文新魏" panose="02010800040101010101" pitchFamily="2" charset="-122"/>
            </a:endParaRPr>
          </a:p>
        </p:txBody>
      </p:sp>
      <p:sp>
        <p:nvSpPr>
          <p:cNvPr id="1073192" name="AutoShape 40"/>
          <p:cNvSpPr>
            <a:spLocks noChangeArrowheads="1"/>
          </p:cNvSpPr>
          <p:nvPr/>
        </p:nvSpPr>
        <p:spPr bwMode="auto">
          <a:xfrm>
            <a:off x="349250" y="4941888"/>
            <a:ext cx="5518150" cy="1612900"/>
          </a:xfrm>
          <a:prstGeom prst="wedgeRoundRectCallout">
            <a:avLst>
              <a:gd name="adj1" fmla="val 54666"/>
              <a:gd name="adj2" fmla="val -80613"/>
              <a:gd name="adj3" fmla="val 16667"/>
            </a:avLst>
          </a:prstGeom>
          <a:ln>
            <a:solidFill>
              <a:srgbClr val="00B050"/>
            </a:solid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zh-CN" altLang="en-US" sz="2400" b="1" dirty="0">
                <a:latin typeface="Times New Roman" panose="02020603050405020304" pitchFamily="18" charset="0"/>
                <a:ea typeface="华文新魏" panose="02010800040101010101" pitchFamily="2" charset="-122"/>
              </a:rPr>
              <a:t>将微操作用微指令表示，固化在存储单元，通过对微指令序列进行取指、译码和执行，执行该微程序，完成该机器指令的执行</a:t>
            </a:r>
            <a:endParaRPr kumimoji="1" lang="zh-CN" altLang="en-US" sz="2400" b="1" dirty="0">
              <a:latin typeface="Times New Roman" panose="02020603050405020304" pitchFamily="18" charset="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499"/>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1073180"/>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499"/>
                                          </p:stCondLst>
                                        </p:cTn>
                                        <p:tgtEl>
                                          <p:spTgt spid="107318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0731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073192"/>
                                        </p:tgtEl>
                                        <p:attrNameLst>
                                          <p:attrName>style.visibility</p:attrName>
                                        </p:attrNameLst>
                                      </p:cBhvr>
                                      <p:to>
                                        <p:strVal val="visible"/>
                                      </p:to>
                                    </p:set>
                                    <p:animEffect transition="in" filter="dissolve">
                                      <p:cBhvr>
                                        <p:cTn id="45" dur="500"/>
                                        <p:tgtEl>
                                          <p:spTgt spid="1073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92"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88"/>
          <p:cNvSpPr>
            <a:spLocks noChangeArrowheads="1"/>
          </p:cNvSpPr>
          <p:nvPr/>
        </p:nvSpPr>
        <p:spPr bwMode="auto">
          <a:xfrm>
            <a:off x="349250" y="981075"/>
            <a:ext cx="8532813"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63855" indent="-36385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tx2"/>
              </a:buClr>
              <a:buFont typeface="隶书" panose="02010509060101010101" pitchFamily="49" charset="-122"/>
              <a:buAutoNum type="circleNumDbPlain"/>
            </a:pPr>
            <a:r>
              <a:rPr lang="zh-CN" altLang="en-US" sz="2800" b="1">
                <a:latin typeface="Times New Roman" panose="02020603050405020304" pitchFamily="18" charset="0"/>
                <a:ea typeface="华文新魏" panose="02010800040101010101" pitchFamily="2" charset="-122"/>
              </a:rPr>
              <a:t>对于单周期设计，这将产生</a:t>
            </a:r>
            <a:r>
              <a:rPr lang="zh-CN" altLang="en-US" sz="2800" b="1">
                <a:ea typeface="华文新魏" panose="02010800040101010101" pitchFamily="2" charset="-122"/>
              </a:rPr>
              <a:t>时钟周期是：</a:t>
            </a:r>
            <a:endParaRPr lang="en-US" altLang="zh-CN" sz="2800" b="1">
              <a:ea typeface="华文新魏" panose="02010800040101010101" pitchFamily="2" charset="-122"/>
            </a:endParaRPr>
          </a:p>
          <a:p>
            <a:pPr>
              <a:buClr>
                <a:schemeClr val="tx2"/>
              </a:buClr>
            </a:pPr>
            <a:r>
              <a:rPr lang="en-US" altLang="zh-CN" sz="2800" b="1">
                <a:latin typeface="Times New Roman" panose="02020603050405020304" pitchFamily="18" charset="0"/>
                <a:ea typeface="华文新魏" panose="02010800040101010101" pitchFamily="2" charset="-122"/>
              </a:rPr>
              <a:t>          200+50+100+200+50=600(ps)</a:t>
            </a:r>
            <a:endParaRPr lang="en-US" altLang="zh-CN" sz="2800" b="1">
              <a:latin typeface="Times New Roman" panose="02020603050405020304" pitchFamily="18" charset="0"/>
              <a:ea typeface="华文新魏" panose="02010800040101010101" pitchFamily="2" charset="-122"/>
            </a:endParaRPr>
          </a:p>
          <a:p>
            <a:pPr>
              <a:buClr>
                <a:schemeClr val="tx2"/>
              </a:buClr>
            </a:pPr>
            <a:endParaRPr lang="en-US" altLang="zh-CN" sz="2800" b="1">
              <a:latin typeface="Times New Roman" panose="02020603050405020304" pitchFamily="18" charset="0"/>
              <a:ea typeface="华文新魏" panose="02010800040101010101" pitchFamily="2" charset="-122"/>
            </a:endParaRPr>
          </a:p>
          <a:p>
            <a:pPr>
              <a:buClr>
                <a:schemeClr val="tx2"/>
              </a:buClr>
              <a:buFont typeface="隶书" panose="02010509060101010101" pitchFamily="49" charset="-122"/>
              <a:buAutoNum type="circleNumDbPlain" startAt="2"/>
            </a:pPr>
            <a:r>
              <a:rPr lang="zh-CN" altLang="en-US" sz="2800" b="1">
                <a:latin typeface="Times New Roman" panose="02020603050405020304" pitchFamily="18" charset="0"/>
                <a:ea typeface="华文新魏" panose="02010800040101010101" pitchFamily="2" charset="-122"/>
              </a:rPr>
              <a:t>对于多周期设计，指令分布如下：</a:t>
            </a:r>
            <a:r>
              <a:rPr lang="en-US" altLang="zh-CN" sz="2800" b="1">
                <a:solidFill>
                  <a:srgbClr val="000000"/>
                </a:solidFill>
                <a:latin typeface="Times New Roman" panose="02020603050405020304" pitchFamily="18" charset="0"/>
                <a:ea typeface="华文新魏" panose="02010800040101010101" pitchFamily="2" charset="-122"/>
              </a:rPr>
              <a:t> 25% load</a:t>
            </a:r>
            <a:r>
              <a:rPr lang="zh-CN" altLang="en-US" sz="2800" b="1">
                <a:solidFill>
                  <a:srgbClr val="000000"/>
                </a:solidFill>
                <a:latin typeface="Times New Roman" panose="02020603050405020304" pitchFamily="18" charset="0"/>
                <a:ea typeface="华文新魏" panose="02010800040101010101" pitchFamily="2" charset="-122"/>
              </a:rPr>
              <a:t>指令，</a:t>
            </a:r>
            <a:r>
              <a:rPr lang="en-US" altLang="zh-CN" sz="2800" b="1">
                <a:solidFill>
                  <a:srgbClr val="000000"/>
                </a:solidFill>
                <a:latin typeface="Times New Roman" panose="02020603050405020304" pitchFamily="18" charset="0"/>
                <a:ea typeface="华文新魏" panose="02010800040101010101" pitchFamily="2" charset="-122"/>
              </a:rPr>
              <a:t>10% store</a:t>
            </a:r>
            <a:r>
              <a:rPr lang="zh-CN" altLang="en-US" sz="2800" b="1">
                <a:solidFill>
                  <a:srgbClr val="000000"/>
                </a:solidFill>
                <a:latin typeface="Times New Roman" panose="02020603050405020304" pitchFamily="18" charset="0"/>
                <a:ea typeface="华文新魏" panose="02010800040101010101" pitchFamily="2" charset="-122"/>
              </a:rPr>
              <a:t>指令，</a:t>
            </a:r>
            <a:r>
              <a:rPr lang="en-US" altLang="zh-CN" sz="2800" b="1">
                <a:solidFill>
                  <a:srgbClr val="000000"/>
                </a:solidFill>
                <a:latin typeface="Times New Roman" panose="02020603050405020304" pitchFamily="18" charset="0"/>
                <a:ea typeface="华文新魏" panose="02010800040101010101" pitchFamily="2" charset="-122"/>
              </a:rPr>
              <a:t>11% branche</a:t>
            </a:r>
            <a:r>
              <a:rPr lang="zh-CN" altLang="en-US" sz="2800" b="1">
                <a:solidFill>
                  <a:srgbClr val="000000"/>
                </a:solidFill>
                <a:latin typeface="Times New Roman" panose="02020603050405020304" pitchFamily="18" charset="0"/>
                <a:ea typeface="华文新魏" panose="02010800040101010101" pitchFamily="2" charset="-122"/>
              </a:rPr>
              <a:t>指令，</a:t>
            </a:r>
            <a:r>
              <a:rPr lang="en-US" altLang="zh-CN" sz="2800" b="1">
                <a:solidFill>
                  <a:srgbClr val="000000"/>
                </a:solidFill>
                <a:latin typeface="Times New Roman" panose="02020603050405020304" pitchFamily="18" charset="0"/>
                <a:ea typeface="华文新魏" panose="02010800040101010101" pitchFamily="2" charset="-122"/>
              </a:rPr>
              <a:t>2% jump</a:t>
            </a:r>
            <a:r>
              <a:rPr lang="zh-CN" altLang="en-US" sz="2800" b="1">
                <a:solidFill>
                  <a:srgbClr val="000000"/>
                </a:solidFill>
                <a:latin typeface="Times New Roman" panose="02020603050405020304" pitchFamily="18" charset="0"/>
                <a:ea typeface="华文新魏" panose="02010800040101010101" pitchFamily="2" charset="-122"/>
              </a:rPr>
              <a:t>指令，</a:t>
            </a:r>
            <a:r>
              <a:rPr lang="en-US" altLang="zh-CN" sz="2800" b="1">
                <a:solidFill>
                  <a:srgbClr val="000000"/>
                </a:solidFill>
                <a:latin typeface="Times New Roman" panose="02020603050405020304" pitchFamily="18" charset="0"/>
                <a:ea typeface="华文新魏" panose="02010800040101010101" pitchFamily="2" charset="-122"/>
              </a:rPr>
              <a:t>52% ALU</a:t>
            </a:r>
            <a:r>
              <a:rPr lang="zh-CN" altLang="en-US" sz="2800" b="1">
                <a:solidFill>
                  <a:srgbClr val="000000"/>
                </a:solidFill>
                <a:latin typeface="Times New Roman" panose="02020603050405020304" pitchFamily="18" charset="0"/>
                <a:ea typeface="华文新魏" panose="02010800040101010101" pitchFamily="2" charset="-122"/>
              </a:rPr>
              <a:t>指令。其平均</a:t>
            </a:r>
            <a:r>
              <a:rPr lang="en-US" altLang="zh-CN" sz="2800" b="1">
                <a:solidFill>
                  <a:srgbClr val="000000"/>
                </a:solidFill>
                <a:latin typeface="Times New Roman" panose="02020603050405020304" pitchFamily="18" charset="0"/>
                <a:ea typeface="华文新魏" panose="02010800040101010101" pitchFamily="2" charset="-122"/>
              </a:rPr>
              <a:t>CPI</a:t>
            </a:r>
            <a:r>
              <a:rPr lang="zh-CN" altLang="en-US" sz="2800" b="1">
                <a:solidFill>
                  <a:srgbClr val="000000"/>
                </a:solidFill>
                <a:latin typeface="Times New Roman" panose="02020603050405020304" pitchFamily="18" charset="0"/>
                <a:ea typeface="华文新魏" panose="02010800040101010101" pitchFamily="2" charset="-122"/>
              </a:rPr>
              <a:t>为：</a:t>
            </a:r>
            <a:r>
              <a:rPr lang="en-US" altLang="zh-CN" sz="2800" b="1">
                <a:solidFill>
                  <a:srgbClr val="000000"/>
                </a:solidFill>
                <a:latin typeface="Times New Roman" panose="02020603050405020304" pitchFamily="18" charset="0"/>
                <a:ea typeface="华文新魏" panose="02010800040101010101" pitchFamily="2" charset="-122"/>
              </a:rPr>
              <a:t>	</a:t>
            </a:r>
            <a:endParaRPr lang="en-US" altLang="zh-CN" sz="2800" b="1">
              <a:solidFill>
                <a:srgbClr val="000000"/>
              </a:solidFill>
              <a:latin typeface="Times New Roman" panose="02020603050405020304" pitchFamily="18" charset="0"/>
              <a:ea typeface="华文新魏" panose="02010800040101010101" pitchFamily="2" charset="-122"/>
            </a:endParaRPr>
          </a:p>
          <a:p>
            <a:pPr>
              <a:buClr>
                <a:schemeClr val="tx2"/>
              </a:buClr>
            </a:pPr>
            <a:r>
              <a:rPr lang="en-US" altLang="zh-CN" sz="2800" b="1">
                <a:solidFill>
                  <a:srgbClr val="000000"/>
                </a:solidFill>
                <a:latin typeface="Times New Roman" panose="02020603050405020304" pitchFamily="18" charset="0"/>
                <a:ea typeface="华文新魏" panose="02010800040101010101" pitchFamily="2" charset="-122"/>
              </a:rPr>
              <a:t>	5</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25%+4</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10%+4</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52%+3</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11%+3</a:t>
            </a:r>
            <a:r>
              <a:rPr lang="zh-CN" altLang="en-US" sz="2800" b="1">
                <a:solidFill>
                  <a:srgbClr val="000000"/>
                </a:solidFill>
                <a:latin typeface="Times New Roman" panose="02020603050405020304" pitchFamily="18" charset="0"/>
                <a:ea typeface="华文新魏" panose="02010800040101010101" pitchFamily="2" charset="-122"/>
              </a:rPr>
              <a:t>*</a:t>
            </a:r>
            <a:r>
              <a:rPr lang="en-US" altLang="zh-CN" sz="2800" b="1">
                <a:solidFill>
                  <a:srgbClr val="000000"/>
                </a:solidFill>
                <a:latin typeface="Times New Roman" panose="02020603050405020304" pitchFamily="18" charset="0"/>
                <a:ea typeface="华文新魏" panose="02010800040101010101" pitchFamily="2" charset="-122"/>
              </a:rPr>
              <a:t>2%= 4.12</a:t>
            </a:r>
            <a:endParaRPr lang="en-US" altLang="zh-CN" sz="2800" b="1">
              <a:solidFill>
                <a:srgbClr val="000000"/>
              </a:solidFill>
              <a:latin typeface="Times New Roman" panose="02020603050405020304" pitchFamily="18" charset="0"/>
              <a:ea typeface="华文新魏" panose="02010800040101010101" pitchFamily="2" charset="-122"/>
            </a:endParaRPr>
          </a:p>
          <a:p>
            <a:pPr>
              <a:buClr>
                <a:schemeClr val="tx2"/>
              </a:buClr>
            </a:pPr>
            <a:endParaRPr lang="en-US" altLang="zh-CN" sz="2800" b="1">
              <a:ea typeface="华文新魏" panose="02010800040101010101" pitchFamily="2" charset="-122"/>
            </a:endParaRPr>
          </a:p>
          <a:p>
            <a:pPr>
              <a:buClr>
                <a:schemeClr val="tx2"/>
              </a:buClr>
            </a:pPr>
            <a:r>
              <a:rPr lang="zh-CN" altLang="en-US" sz="2800" b="1">
                <a:ea typeface="华文新魏" panose="02010800040101010101" pitchFamily="2" charset="-122"/>
              </a:rPr>
              <a:t>多周期数据通路必须与功能单元最长的时间延时相同，即为</a:t>
            </a:r>
            <a:r>
              <a:rPr lang="en-US" altLang="zh-CN" sz="2800" b="1">
                <a:latin typeface="Times New Roman" panose="02020603050405020304" pitchFamily="18" charset="0"/>
                <a:ea typeface="华文新魏" panose="02010800040101010101" pitchFamily="2" charset="-122"/>
              </a:rPr>
              <a:t>200ps</a:t>
            </a:r>
            <a:r>
              <a:rPr lang="zh-CN" altLang="en-US" sz="2800" b="1">
                <a:latin typeface="Times New Roman" panose="02020603050405020304" pitchFamily="18" charset="0"/>
                <a:ea typeface="华文新魏" panose="02010800040101010101" pitchFamily="2" charset="-122"/>
              </a:rPr>
              <a:t>。其产生的时钟周期是：</a:t>
            </a:r>
            <a:r>
              <a:rPr lang="en-US" altLang="zh-CN" sz="2800" b="1">
                <a:latin typeface="Times New Roman" panose="02020603050405020304" pitchFamily="18" charset="0"/>
                <a:ea typeface="华文新魏" panose="02010800040101010101" pitchFamily="2" charset="-122"/>
              </a:rPr>
              <a:t>200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4.12=824ps</a:t>
            </a:r>
            <a:endParaRPr lang="en-US" altLang="zh-CN" sz="2800" b="1">
              <a:latin typeface="Times New Roman" panose="02020603050405020304" pitchFamily="18" charset="0"/>
              <a:ea typeface="华文新魏" panose="02010800040101010101" pitchFamily="2" charset="-122"/>
            </a:endParaRPr>
          </a:p>
        </p:txBody>
      </p:sp>
      <p:sp>
        <p:nvSpPr>
          <p:cNvPr id="109571" name="Rectangle 2"/>
          <p:cNvSpPr>
            <a:spLocks noGrp="1" noChangeArrowheads="1"/>
          </p:cNvSpPr>
          <p:nvPr>
            <p:ph type="title"/>
          </p:nvPr>
        </p:nvSpPr>
        <p:spPr>
          <a:xfrm>
            <a:off x="215900" y="-6350"/>
            <a:ext cx="8532813" cy="555625"/>
          </a:xfrm>
        </p:spPr>
        <p:txBody>
          <a:bodyPr/>
          <a:lstStyle/>
          <a:p>
            <a:pPr>
              <a:buFont typeface="Wingdings" panose="05000000000000000000" pitchFamily="2" charset="2"/>
              <a:buChar char="Ø"/>
            </a:pPr>
            <a:r>
              <a:rPr lang="zh-CN" altLang="en-US"/>
              <a:t>补充：流水线分析实例</a:t>
            </a:r>
            <a:endParaRPr lang="en-US" altLang="zh-CN">
              <a:solidFill>
                <a:srgbClr val="A50021"/>
              </a:solidFill>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522">
                                            <p:txEl>
                                              <p:pRg st="1" end="1"/>
                                            </p:txEl>
                                          </p:spTgt>
                                        </p:tgtEl>
                                        <p:attrNameLst>
                                          <p:attrName>style.visibility</p:attrName>
                                        </p:attrNameLst>
                                      </p:cBhvr>
                                      <p:to>
                                        <p:strVal val="visible"/>
                                      </p:to>
                                    </p:set>
                                    <p:animEffect transition="in" filter="fade">
                                      <p:cBhvr>
                                        <p:cTn id="7" dur="500"/>
                                        <p:tgtEl>
                                          <p:spTgt spid="1075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522">
                                            <p:txEl>
                                              <p:pRg st="3" end="3"/>
                                            </p:txEl>
                                          </p:spTgt>
                                        </p:tgtEl>
                                        <p:attrNameLst>
                                          <p:attrName>style.visibility</p:attrName>
                                        </p:attrNameLst>
                                      </p:cBhvr>
                                      <p:to>
                                        <p:strVal val="visible"/>
                                      </p:to>
                                    </p:set>
                                    <p:animEffect transition="in" filter="fade">
                                      <p:cBhvr>
                                        <p:cTn id="12" dur="500"/>
                                        <p:tgtEl>
                                          <p:spTgt spid="10752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522">
                                            <p:txEl>
                                              <p:pRg st="4" end="4"/>
                                            </p:txEl>
                                          </p:spTgt>
                                        </p:tgtEl>
                                        <p:attrNameLst>
                                          <p:attrName>style.visibility</p:attrName>
                                        </p:attrNameLst>
                                      </p:cBhvr>
                                      <p:to>
                                        <p:strVal val="visible"/>
                                      </p:to>
                                    </p:set>
                                    <p:animEffect transition="in" filter="fade">
                                      <p:cBhvr>
                                        <p:cTn id="17" dur="500"/>
                                        <p:tgtEl>
                                          <p:spTgt spid="10752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522">
                                            <p:txEl>
                                              <p:pRg st="6" end="6"/>
                                            </p:txEl>
                                          </p:spTgt>
                                        </p:tgtEl>
                                        <p:attrNameLst>
                                          <p:attrName>style.visibility</p:attrName>
                                        </p:attrNameLst>
                                      </p:cBhvr>
                                      <p:to>
                                        <p:strVal val="visible"/>
                                      </p:to>
                                    </p:set>
                                    <p:animEffect transition="in" filter="fade">
                                      <p:cBhvr>
                                        <p:cTn id="22" dur="500"/>
                                        <p:tgtEl>
                                          <p:spTgt spid="1075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88"/>
          <p:cNvSpPr>
            <a:spLocks noChangeArrowheads="1"/>
          </p:cNvSpPr>
          <p:nvPr/>
        </p:nvSpPr>
        <p:spPr bwMode="auto">
          <a:xfrm>
            <a:off x="142875" y="1020763"/>
            <a:ext cx="8643938"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63855" indent="-36385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chemeClr val="tx2"/>
              </a:buClr>
              <a:buFont typeface="隶书" panose="02010509060101010101" pitchFamily="49" charset="-122"/>
              <a:buAutoNum type="circleNumDbPlain" startAt="3"/>
            </a:pPr>
            <a:r>
              <a:rPr lang="zh-CN" altLang="en-US" sz="2400" b="1">
                <a:ea typeface="华文新魏" panose="02010800040101010101" pitchFamily="2" charset="-122"/>
              </a:rPr>
              <a:t>对于流水线设计，若存在</a:t>
            </a:r>
            <a:r>
              <a:rPr lang="en-US" altLang="zh-CN" sz="2400" b="1">
                <a:latin typeface="Times New Roman" panose="02020603050405020304" pitchFamily="18" charset="0"/>
                <a:ea typeface="华文新魏" panose="02010800040101010101" pitchFamily="2" charset="-122"/>
              </a:rPr>
              <a:t>load_use</a:t>
            </a:r>
            <a:r>
              <a:rPr lang="zh-CN" altLang="en-US" sz="2400" b="1">
                <a:latin typeface="Times New Roman" panose="02020603050405020304" pitchFamily="18" charset="0"/>
                <a:ea typeface="华文新魏" panose="02010800040101010101" pitchFamily="2" charset="-122"/>
              </a:rPr>
              <a:t>数据相关需</a:t>
            </a:r>
            <a:r>
              <a:rPr lang="en-US" altLang="zh-CN" sz="2400" b="1">
                <a:latin typeface="Times New Roman" panose="02020603050405020304" pitchFamily="18" charset="0"/>
                <a:ea typeface="华文新魏" panose="02010800040101010101" pitchFamily="2" charset="-122"/>
              </a:rPr>
              <a:t>2</a:t>
            </a:r>
            <a:r>
              <a:rPr lang="zh-CN" altLang="en-US" sz="2400" b="1">
                <a:latin typeface="Times New Roman" panose="02020603050405020304" pitchFamily="18" charset="0"/>
                <a:ea typeface="华文新魏" panose="02010800040101010101" pitchFamily="2" charset="-122"/>
              </a:rPr>
              <a:t>个</a:t>
            </a:r>
            <a:r>
              <a:rPr lang="zh-CN" altLang="en-US" sz="2400" b="1">
                <a:ea typeface="华文新魏" panose="02010800040101010101" pitchFamily="2" charset="-122"/>
              </a:rPr>
              <a:t>时钟周期，而</a:t>
            </a:r>
            <a:r>
              <a:rPr lang="zh-CN" altLang="en-US" sz="2400" b="1">
                <a:latin typeface="Times New Roman" panose="02020603050405020304" pitchFamily="18" charset="0"/>
                <a:ea typeface="华文新魏" panose="02010800040101010101" pitchFamily="2" charset="-122"/>
              </a:rPr>
              <a:t>不存在相关性只需</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个时钟周期，故</a:t>
            </a:r>
            <a:r>
              <a:rPr lang="en-US" altLang="zh-CN" sz="2400" b="1">
                <a:latin typeface="Times New Roman" panose="02020603050405020304" pitchFamily="18" charset="0"/>
                <a:ea typeface="华文新魏" panose="02010800040101010101" pitchFamily="2" charset="-122"/>
              </a:rPr>
              <a:t>load</a:t>
            </a:r>
            <a:r>
              <a:rPr lang="zh-CN" altLang="en-US" sz="2400" b="1">
                <a:latin typeface="Times New Roman" panose="02020603050405020304" pitchFamily="18" charset="0"/>
                <a:ea typeface="华文新魏" panose="02010800040101010101" pitchFamily="2" charset="-122"/>
              </a:rPr>
              <a:t>指令执行的时钟周期数平均为</a:t>
            </a:r>
            <a:r>
              <a:rPr lang="en-US" altLang="zh-CN" sz="2400" b="1">
                <a:latin typeface="Times New Roman" panose="02020603050405020304" pitchFamily="18" charset="0"/>
                <a:ea typeface="华文新魏" panose="02010800040101010101" pitchFamily="2" charset="-122"/>
              </a:rPr>
              <a:t>1.5</a:t>
            </a:r>
            <a:r>
              <a:rPr lang="zh-CN" altLang="en-US" sz="2400" b="1">
                <a:latin typeface="Times New Roman" panose="02020603050405020304" pitchFamily="18" charset="0"/>
                <a:ea typeface="华文新魏" panose="02010800040101010101" pitchFamily="2" charset="-122"/>
              </a:rPr>
              <a:t>；若分支指令</a:t>
            </a:r>
            <a:r>
              <a:rPr lang="zh-CN" altLang="en-US" sz="2400" b="1">
                <a:ea typeface="华文新魏" panose="02010800040101010101" pitchFamily="2" charset="-122"/>
              </a:rPr>
              <a:t>正确</a:t>
            </a:r>
            <a:r>
              <a:rPr lang="zh-CN" altLang="en-US" sz="2400" b="1">
                <a:latin typeface="Times New Roman" panose="02020603050405020304" pitchFamily="18" charset="0"/>
                <a:ea typeface="华文新魏" panose="02010800040101010101" pitchFamily="2" charset="-122"/>
              </a:rPr>
              <a:t>预测需</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个</a:t>
            </a:r>
            <a:r>
              <a:rPr lang="zh-CN" altLang="en-US" sz="2400" b="1">
                <a:ea typeface="华文新魏" panose="02010800040101010101" pitchFamily="2" charset="-122"/>
              </a:rPr>
              <a:t>时钟周期，而错误预测需</a:t>
            </a:r>
            <a:r>
              <a:rPr lang="en-US" altLang="zh-CN" sz="2400" b="1">
                <a:latin typeface="Times New Roman" panose="02020603050405020304" pitchFamily="18" charset="0"/>
                <a:ea typeface="华文新魏" panose="02010800040101010101" pitchFamily="2" charset="-122"/>
              </a:rPr>
              <a:t>2</a:t>
            </a:r>
            <a:r>
              <a:rPr lang="zh-CN" altLang="en-US" sz="2400" b="1">
                <a:ea typeface="华文新魏" panose="02010800040101010101" pitchFamily="2" charset="-122"/>
              </a:rPr>
              <a:t>个时钟周期，</a:t>
            </a:r>
            <a:r>
              <a:rPr lang="zh-CN" altLang="en-US" sz="2400" b="1">
                <a:solidFill>
                  <a:srgbClr val="000000"/>
                </a:solidFill>
                <a:latin typeface="Times New Roman" panose="02020603050405020304" pitchFamily="18" charset="0"/>
                <a:ea typeface="华文新魏" panose="02010800040101010101" pitchFamily="2" charset="-122"/>
              </a:rPr>
              <a:t>故分支指令执行的时钟周期数平均为</a:t>
            </a:r>
            <a:r>
              <a:rPr lang="en-US" altLang="zh-CN" sz="2400" b="1">
                <a:solidFill>
                  <a:srgbClr val="000000"/>
                </a:solidFill>
                <a:latin typeface="Times New Roman" panose="02020603050405020304" pitchFamily="18" charset="0"/>
                <a:ea typeface="华文新魏" panose="02010800040101010101" pitchFamily="2" charset="-122"/>
              </a:rPr>
              <a:t>1.25</a:t>
            </a:r>
            <a:r>
              <a:rPr lang="zh-CN" altLang="en-US" sz="2400" b="1">
                <a:solidFill>
                  <a:srgbClr val="000000"/>
                </a:solidFill>
                <a:latin typeface="Times New Roman" panose="02020603050405020304" pitchFamily="18" charset="0"/>
                <a:ea typeface="华文新魏" panose="02010800040101010101" pitchFamily="2" charset="-122"/>
              </a:rPr>
              <a:t>；跳转指令需</a:t>
            </a:r>
            <a:r>
              <a:rPr lang="en-US" altLang="zh-CN" sz="2400" b="1">
                <a:solidFill>
                  <a:srgbClr val="000000"/>
                </a:solidFill>
                <a:latin typeface="Times New Roman" panose="02020603050405020304" pitchFamily="18" charset="0"/>
                <a:ea typeface="华文新魏" panose="02010800040101010101" pitchFamily="2" charset="-122"/>
              </a:rPr>
              <a:t>2</a:t>
            </a:r>
            <a:r>
              <a:rPr lang="zh-CN" altLang="en-US" sz="2400" b="1">
                <a:solidFill>
                  <a:srgbClr val="000000"/>
                </a:solidFill>
                <a:latin typeface="Times New Roman" panose="02020603050405020304" pitchFamily="18" charset="0"/>
                <a:ea typeface="华文新魏" panose="02010800040101010101" pitchFamily="2" charset="-122"/>
              </a:rPr>
              <a:t>个</a:t>
            </a:r>
            <a:r>
              <a:rPr lang="zh-CN" altLang="en-US" sz="2400" b="1">
                <a:ea typeface="华文新魏" panose="02010800040101010101" pitchFamily="2" charset="-122"/>
              </a:rPr>
              <a:t>时钟周期；</a:t>
            </a:r>
            <a:r>
              <a:rPr lang="en-US" altLang="zh-CN" sz="2400" b="1">
                <a:latin typeface="Times New Roman" panose="02020603050405020304" pitchFamily="18" charset="0"/>
                <a:ea typeface="华文新魏" panose="02010800040101010101" pitchFamily="2" charset="-122"/>
              </a:rPr>
              <a:t>store</a:t>
            </a:r>
            <a:r>
              <a:rPr lang="zh-CN" altLang="en-US" sz="2400" b="1">
                <a:latin typeface="Times New Roman" panose="02020603050405020304" pitchFamily="18" charset="0"/>
                <a:ea typeface="华文新魏" panose="02010800040101010101" pitchFamily="2" charset="-122"/>
              </a:rPr>
              <a:t>和</a:t>
            </a:r>
            <a:r>
              <a:rPr lang="en-US" altLang="zh-CN" sz="2400" b="1">
                <a:latin typeface="Times New Roman" panose="02020603050405020304" pitchFamily="18" charset="0"/>
                <a:ea typeface="华文新魏" panose="02010800040101010101" pitchFamily="2" charset="-122"/>
              </a:rPr>
              <a:t>ALU</a:t>
            </a:r>
            <a:r>
              <a:rPr lang="zh-CN" altLang="en-US" sz="2400" b="1">
                <a:ea typeface="华文新魏" panose="02010800040101010101" pitchFamily="2" charset="-122"/>
              </a:rPr>
              <a:t>指令的执行时间都是</a:t>
            </a:r>
            <a:r>
              <a:rPr lang="en-US" altLang="zh-CN" sz="2400" b="1">
                <a:latin typeface="Times New Roman" panose="02020603050405020304" pitchFamily="18" charset="0"/>
                <a:ea typeface="华文新魏" panose="02010800040101010101" pitchFamily="2" charset="-122"/>
              </a:rPr>
              <a:t>1</a:t>
            </a:r>
            <a:r>
              <a:rPr lang="zh-CN" altLang="en-US" sz="2400" b="1">
                <a:ea typeface="华文新魏" panose="02010800040101010101" pitchFamily="2" charset="-122"/>
              </a:rPr>
              <a:t>个时钟周期。</a:t>
            </a:r>
            <a:r>
              <a:rPr lang="zh-CN" altLang="en-US" sz="2400" b="1">
                <a:solidFill>
                  <a:srgbClr val="000000"/>
                </a:solidFill>
                <a:latin typeface="Times New Roman" panose="02020603050405020304" pitchFamily="18" charset="0"/>
                <a:ea typeface="华文新魏" panose="02010800040101010101" pitchFamily="2" charset="-122"/>
              </a:rPr>
              <a:t>其平均</a:t>
            </a:r>
            <a:r>
              <a:rPr lang="en-US" altLang="zh-CN" sz="2400" b="1">
                <a:solidFill>
                  <a:srgbClr val="000000"/>
                </a:solidFill>
                <a:latin typeface="Times New Roman" panose="02020603050405020304" pitchFamily="18" charset="0"/>
                <a:ea typeface="华文新魏" panose="02010800040101010101" pitchFamily="2" charset="-122"/>
              </a:rPr>
              <a:t>CPI</a:t>
            </a:r>
            <a:r>
              <a:rPr lang="zh-CN" altLang="en-US" sz="2400" b="1">
                <a:solidFill>
                  <a:srgbClr val="000000"/>
                </a:solidFill>
                <a:latin typeface="Times New Roman" panose="02020603050405020304" pitchFamily="18" charset="0"/>
                <a:ea typeface="华文新魏" panose="02010800040101010101" pitchFamily="2" charset="-122"/>
              </a:rPr>
              <a:t>为：</a:t>
            </a:r>
            <a:endParaRPr lang="en-US" altLang="zh-CN" sz="2400" b="1">
              <a:solidFill>
                <a:srgbClr val="000000"/>
              </a:solidFill>
              <a:latin typeface="Times New Roman" panose="02020603050405020304" pitchFamily="18" charset="0"/>
              <a:ea typeface="华文新魏" panose="02010800040101010101" pitchFamily="2" charset="-122"/>
            </a:endParaRPr>
          </a:p>
          <a:p>
            <a:pPr>
              <a:lnSpc>
                <a:spcPct val="150000"/>
              </a:lnSpc>
              <a:buClr>
                <a:schemeClr val="tx2"/>
              </a:buClr>
            </a:pPr>
            <a:r>
              <a:rPr lang="en-US" altLang="zh-CN" sz="2400" b="1">
                <a:solidFill>
                  <a:srgbClr val="000000"/>
                </a:solidFill>
                <a:latin typeface="Times New Roman" panose="02020603050405020304" pitchFamily="18" charset="0"/>
                <a:ea typeface="华文新魏" panose="02010800040101010101" pitchFamily="2" charset="-122"/>
              </a:rPr>
              <a:t>	1.5</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25%+1</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10%+1</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52%+1.25</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11%+2</a:t>
            </a:r>
            <a:r>
              <a:rPr lang="zh-CN" altLang="en-US" sz="2400" b="1">
                <a:solidFill>
                  <a:srgbClr val="000000"/>
                </a:solidFill>
                <a:latin typeface="Times New Roman" panose="02020603050405020304" pitchFamily="18" charset="0"/>
                <a:ea typeface="华文新魏" panose="02010800040101010101" pitchFamily="2" charset="-122"/>
              </a:rPr>
              <a:t>*</a:t>
            </a:r>
            <a:r>
              <a:rPr lang="en-US" altLang="zh-CN" sz="2400" b="1">
                <a:solidFill>
                  <a:srgbClr val="000000"/>
                </a:solidFill>
                <a:latin typeface="Times New Roman" panose="02020603050405020304" pitchFamily="18" charset="0"/>
                <a:ea typeface="华文新魏" panose="02010800040101010101" pitchFamily="2" charset="-122"/>
              </a:rPr>
              <a:t>2%=1.17</a:t>
            </a:r>
            <a:endParaRPr lang="en-US" altLang="zh-CN" sz="2400" b="1">
              <a:solidFill>
                <a:srgbClr val="000000"/>
              </a:solidFill>
              <a:latin typeface="Times New Roman" panose="02020603050405020304" pitchFamily="18" charset="0"/>
              <a:ea typeface="华文新魏" panose="02010800040101010101" pitchFamily="2" charset="-122"/>
            </a:endParaRPr>
          </a:p>
          <a:p>
            <a:pPr>
              <a:lnSpc>
                <a:spcPct val="150000"/>
              </a:lnSpc>
              <a:buClr>
                <a:schemeClr val="tx2"/>
              </a:buClr>
            </a:pPr>
            <a:r>
              <a:rPr lang="zh-CN" altLang="en-US" sz="2400" b="1">
                <a:ea typeface="华文新魏" panose="02010800040101010101" pitchFamily="2" charset="-122"/>
              </a:rPr>
              <a:t>流水线的时钟周期必须与功能单元最长的时间延时相同，即为</a:t>
            </a:r>
            <a:r>
              <a:rPr lang="en-US" altLang="zh-CN" sz="2400" b="1">
                <a:latin typeface="Times New Roman" panose="02020603050405020304" pitchFamily="18" charset="0"/>
                <a:ea typeface="华文新魏" panose="02010800040101010101" pitchFamily="2" charset="-122"/>
              </a:rPr>
              <a:t>200ps</a:t>
            </a:r>
            <a:r>
              <a:rPr lang="zh-CN" altLang="en-US" sz="2400" b="1">
                <a:latin typeface="Times New Roman" panose="02020603050405020304" pitchFamily="18" charset="0"/>
                <a:ea typeface="华文新魏" panose="02010800040101010101" pitchFamily="2" charset="-122"/>
              </a:rPr>
              <a:t>。其产生的时钟周期是</a:t>
            </a:r>
            <a:r>
              <a:rPr lang="en-US" altLang="zh-CN" sz="2400" b="1">
                <a:latin typeface="Times New Roman" panose="02020603050405020304" pitchFamily="18" charset="0"/>
                <a:ea typeface="华文新魏" panose="02010800040101010101" pitchFamily="2" charset="-122"/>
              </a:rPr>
              <a:t>200</a:t>
            </a:r>
            <a:r>
              <a:rPr lang="zh-CN" altLang="en-US" sz="2400" b="1">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1.17=234ps</a:t>
            </a:r>
            <a:endParaRPr lang="zh-CN" altLang="en-US" sz="2400" b="1">
              <a:latin typeface="Times New Roman" panose="02020603050405020304" pitchFamily="18" charset="0"/>
              <a:ea typeface="华文新魏" panose="02010800040101010101" pitchFamily="2" charset="-122"/>
            </a:endParaRPr>
          </a:p>
        </p:txBody>
      </p:sp>
      <p:sp>
        <p:nvSpPr>
          <p:cNvPr id="111619" name="Rectangle 2"/>
          <p:cNvSpPr>
            <a:spLocks noGrp="1" noChangeArrowheads="1"/>
          </p:cNvSpPr>
          <p:nvPr>
            <p:ph type="title"/>
          </p:nvPr>
        </p:nvSpPr>
        <p:spPr>
          <a:xfrm>
            <a:off x="142875" y="-6350"/>
            <a:ext cx="8532813" cy="555625"/>
          </a:xfrm>
        </p:spPr>
        <p:txBody>
          <a:bodyPr/>
          <a:lstStyle/>
          <a:p>
            <a:pPr>
              <a:buFont typeface="Wingdings" panose="05000000000000000000" pitchFamily="2" charset="2"/>
              <a:buChar char="Ø"/>
            </a:pPr>
            <a:r>
              <a:rPr lang="zh-CN" altLang="en-US"/>
              <a:t>补充：流水线分析实例</a:t>
            </a:r>
            <a:endParaRPr lang="en-US" altLang="zh-CN">
              <a:solidFill>
                <a:srgbClr val="A50021"/>
              </a:solidFill>
              <a:ea typeface="微软雅黑" panose="020B0503020204020204" pitchFamily="34"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Placeholder 5"/>
          <p:cNvSpPr>
            <a:spLocks noGrp="1" noChangeArrowheads="1"/>
          </p:cNvSpPr>
          <p:nvPr/>
        </p:nvSpPr>
        <p:spPr bwMode="auto">
          <a:xfrm>
            <a:off x="2871788" y="2239963"/>
            <a:ext cx="3654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30000"/>
              </a:spcBef>
              <a:buFont typeface="Arial" panose="020B0604020202020204" pitchFamily="34" charset="0"/>
              <a:buNone/>
            </a:pPr>
            <a:r>
              <a:rPr lang="zh-CN" altLang="en-US" sz="3600">
                <a:latin typeface="微软雅黑" panose="020B0503020204020204" pitchFamily="34" charset="-122"/>
                <a:ea typeface="微软雅黑" panose="020B0503020204020204" pitchFamily="34" charset="-122"/>
              </a:rPr>
              <a:t>谢  谢！</a:t>
            </a:r>
            <a:endParaRPr lang="zh-CN" altLang="en-US" sz="3600">
              <a:latin typeface="微软雅黑" panose="020B0503020204020204" pitchFamily="34" charset="-122"/>
              <a:ea typeface="微软雅黑" panose="020B0503020204020204" pitchFamily="34" charset="-122"/>
            </a:endParaRPr>
          </a:p>
        </p:txBody>
      </p:sp>
      <p:pic>
        <p:nvPicPr>
          <p:cNvPr id="113667"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5" y="3617913"/>
            <a:ext cx="3192463"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8"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638" y="3617913"/>
            <a:ext cx="31051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9"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788" y="3617913"/>
            <a:ext cx="28225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83" name="Rectangle 7"/>
          <p:cNvSpPr>
            <a:spLocks noGrp="1" noChangeArrowheads="1"/>
          </p:cNvSpPr>
          <p:nvPr>
            <p:ph type="body" sz="half" idx="1"/>
          </p:nvPr>
        </p:nvSpPr>
        <p:spPr>
          <a:xfrm>
            <a:off x="500063" y="606425"/>
            <a:ext cx="8215312" cy="5965825"/>
          </a:xfrm>
        </p:spPr>
        <p:txBody>
          <a:bodyPr/>
          <a:lstStyle/>
          <a:p>
            <a:pPr>
              <a:spcBef>
                <a:spcPts val="600"/>
              </a:spcBef>
              <a:buClr>
                <a:schemeClr val="tx2"/>
              </a:buClr>
            </a:pPr>
            <a:r>
              <a:rPr kumimoji="1" lang="zh-CN" altLang="en-US" sz="2800">
                <a:solidFill>
                  <a:srgbClr val="FF0000"/>
                </a:solidFill>
              </a:rPr>
              <a:t>微程序控制器的</a:t>
            </a:r>
            <a:r>
              <a:rPr lang="zh-CN" altLang="en-US" sz="2800">
                <a:solidFill>
                  <a:srgbClr val="FF0000"/>
                </a:solidFill>
              </a:rPr>
              <a:t>基本思想</a:t>
            </a:r>
            <a:endParaRPr lang="zh-CN" altLang="en-US" sz="2800">
              <a:solidFill>
                <a:srgbClr val="FF0000"/>
              </a:solidFill>
            </a:endParaRPr>
          </a:p>
          <a:p>
            <a:pPr marL="628650" lvl="1" indent="-269875">
              <a:spcBef>
                <a:spcPts val="600"/>
              </a:spcBef>
            </a:pPr>
            <a:r>
              <a:rPr lang="zh-CN" altLang="en-US" sz="2400"/>
              <a:t> 仿照程序设计的方法，编制每条指令所对应的微程序</a:t>
            </a:r>
            <a:endParaRPr lang="zh-CN" altLang="en-US" sz="2400"/>
          </a:p>
          <a:p>
            <a:pPr marL="628650" lvl="1" indent="-269875">
              <a:spcBef>
                <a:spcPts val="600"/>
              </a:spcBef>
            </a:pPr>
            <a:r>
              <a:rPr lang="zh-CN" altLang="en-US" sz="2400"/>
              <a:t> 每个微程序由若干条微指令构成，一个微指令包含若干位微命令</a:t>
            </a:r>
            <a:endParaRPr lang="zh-CN" altLang="en-US" sz="2400"/>
          </a:p>
          <a:p>
            <a:pPr marL="628650" lvl="1" indent="-269875">
              <a:spcBef>
                <a:spcPts val="600"/>
              </a:spcBef>
              <a:buFont typeface="Wingdings" panose="05000000000000000000" pitchFamily="2" charset="2"/>
              <a:buNone/>
            </a:pPr>
            <a:r>
              <a:rPr lang="zh-CN" altLang="en-US" sz="2000"/>
              <a:t> </a:t>
            </a:r>
            <a:endParaRPr lang="zh-CN" altLang="en-US" sz="2000"/>
          </a:p>
          <a:p>
            <a:pPr marL="628650" lvl="1" indent="-269875">
              <a:spcBef>
                <a:spcPts val="600"/>
              </a:spcBef>
              <a:buFont typeface="Wingdings" panose="05000000000000000000" pitchFamily="2" charset="2"/>
              <a:buNone/>
            </a:pPr>
            <a:endParaRPr lang="zh-CN" altLang="en-US" sz="2000"/>
          </a:p>
          <a:p>
            <a:pPr marL="628650" lvl="1" indent="-269875">
              <a:spcBef>
                <a:spcPts val="600"/>
              </a:spcBef>
              <a:buFont typeface="Wingdings" panose="05000000000000000000" pitchFamily="2" charset="2"/>
              <a:buNone/>
            </a:pPr>
            <a:endParaRPr lang="en-US" altLang="zh-CN" sz="2200">
              <a:solidFill>
                <a:srgbClr val="0000CC"/>
              </a:solidFill>
            </a:endParaRPr>
          </a:p>
          <a:p>
            <a:pPr>
              <a:spcBef>
                <a:spcPts val="600"/>
              </a:spcBef>
              <a:buFont typeface="Wingdings" panose="05000000000000000000" pitchFamily="2" charset="2"/>
              <a:buNone/>
            </a:pPr>
            <a:r>
              <a:rPr lang="zh-CN" altLang="en-US" sz="2800">
                <a:solidFill>
                  <a:srgbClr val="0000CC"/>
                </a:solidFill>
              </a:rPr>
              <a:t>一条微指令相当于一个状态</a:t>
            </a:r>
            <a:endParaRPr lang="en-US" altLang="zh-CN" sz="2800">
              <a:solidFill>
                <a:srgbClr val="0000CC"/>
              </a:solidFill>
            </a:endParaRPr>
          </a:p>
          <a:p>
            <a:pPr>
              <a:spcBef>
                <a:spcPts val="600"/>
              </a:spcBef>
              <a:buFont typeface="Wingdings" panose="05000000000000000000" pitchFamily="2" charset="2"/>
              <a:buNone/>
            </a:pPr>
            <a:r>
              <a:rPr lang="zh-CN" altLang="en-US" sz="2800">
                <a:solidFill>
                  <a:srgbClr val="0000CC"/>
                </a:solidFill>
              </a:rPr>
              <a:t>一个微命令就是状态中的控制信号</a:t>
            </a:r>
            <a:endParaRPr lang="en-US" altLang="zh-CN" sz="2800">
              <a:solidFill>
                <a:srgbClr val="0000CC"/>
              </a:solidFill>
            </a:endParaRPr>
          </a:p>
          <a:p>
            <a:pPr marL="628650" lvl="1" indent="-269875">
              <a:spcBef>
                <a:spcPts val="600"/>
              </a:spcBef>
              <a:buFont typeface="Wingdings" panose="05000000000000000000" pitchFamily="2" charset="2"/>
              <a:buNone/>
            </a:pPr>
            <a:r>
              <a:rPr lang="zh-CN" altLang="en-US" sz="2400"/>
              <a:t> </a:t>
            </a:r>
            <a:endParaRPr lang="zh-CN" altLang="en-US" sz="2400">
              <a:solidFill>
                <a:srgbClr val="FF0000"/>
              </a:solidFill>
            </a:endParaRPr>
          </a:p>
        </p:txBody>
      </p:sp>
      <p:graphicFrame>
        <p:nvGraphicFramePr>
          <p:cNvPr id="13315" name="Object 2"/>
          <p:cNvGraphicFramePr>
            <a:graphicFrameLocks noGrp="1" noChangeAspect="1"/>
          </p:cNvGraphicFramePr>
          <p:nvPr>
            <p:ph sz="half" idx="2"/>
          </p:nvPr>
        </p:nvGraphicFramePr>
        <p:xfrm>
          <a:off x="-252413" y="2579688"/>
          <a:ext cx="9505951" cy="769937"/>
        </p:xfrm>
        <a:graphic>
          <a:graphicData uri="http://schemas.openxmlformats.org/presentationml/2006/ole">
            <mc:AlternateContent xmlns:mc="http://schemas.openxmlformats.org/markup-compatibility/2006">
              <mc:Choice xmlns:v="urn:schemas-microsoft-com:vml" Requires="v">
                <p:oleObj spid="_x0000_s1025" name="Picture" r:id="rId1" imgW="3622675" imgH="271780" progId="Word.Picture.8">
                  <p:embed/>
                </p:oleObj>
              </mc:Choice>
              <mc:Fallback>
                <p:oleObj name="Picture" r:id="rId1" imgW="3622675" imgH="27178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2579688"/>
                        <a:ext cx="9505951"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6" name="Rectangle 5"/>
          <p:cNvSpPr txBox="1">
            <a:spLocks noChangeArrowheads="1"/>
          </p:cNvSpPr>
          <p:nvPr/>
        </p:nvSpPr>
        <p:spPr bwMode="auto">
          <a:xfrm>
            <a:off x="1187450" y="115888"/>
            <a:ext cx="65532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449580" indent="-90805">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809625" indent="-179705">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220853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6162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30734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530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987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445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en-US" altLang="zh-CN" sz="2400">
                <a:solidFill>
                  <a:srgbClr val="A50021"/>
                </a:solidFill>
                <a:ea typeface="微软雅黑" panose="020B0503020204020204" pitchFamily="34" charset="-122"/>
              </a:rPr>
              <a:t>1. </a:t>
            </a:r>
            <a:r>
              <a:rPr lang="zh-CN" altLang="en-US" sz="2400">
                <a:solidFill>
                  <a:srgbClr val="A50021"/>
                </a:solidFill>
                <a:ea typeface="微软雅黑" panose="020B0503020204020204" pitchFamily="34" charset="-122"/>
              </a:rPr>
              <a:t>微程序控制器设计基本思路</a:t>
            </a:r>
            <a:endParaRPr lang="zh-CN" altLang="en-US" sz="2400">
              <a:solidFill>
                <a:srgbClr val="A50021"/>
              </a:solidFill>
              <a:latin typeface="Arial" panose="020B0604020202020204" pitchFamily="34" charset="0"/>
              <a:ea typeface="微软雅黑" panose="020B0503020204020204" pitchFamily="34" charset="-122"/>
            </a:endParaRPr>
          </a:p>
        </p:txBody>
      </p:sp>
      <p:grpSp>
        <p:nvGrpSpPr>
          <p:cNvPr id="19" name="Group 16"/>
          <p:cNvGrpSpPr/>
          <p:nvPr/>
        </p:nvGrpSpPr>
        <p:grpSpPr bwMode="auto">
          <a:xfrm>
            <a:off x="6072188" y="3776663"/>
            <a:ext cx="3035300" cy="2965450"/>
            <a:chOff x="3951" y="561"/>
            <a:chExt cx="1469" cy="1706"/>
          </a:xfrm>
        </p:grpSpPr>
        <p:sp>
          <p:nvSpPr>
            <p:cNvPr id="20" name="Rectangle 17"/>
            <p:cNvSpPr>
              <a:spLocks noChangeArrowheads="1"/>
            </p:cNvSpPr>
            <p:nvPr/>
          </p:nvSpPr>
          <p:spPr bwMode="auto">
            <a:xfrm>
              <a:off x="4425" y="1333"/>
              <a:ext cx="558" cy="176"/>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ALUop=Sub</a:t>
              </a:r>
              <a:endParaRPr lang="zh-CN" altLang="en-US" sz="1400" b="1">
                <a:latin typeface="+mn-lt"/>
                <a:ea typeface="+mn-ea"/>
              </a:endParaRPr>
            </a:p>
          </p:txBody>
        </p:sp>
        <p:sp>
          <p:nvSpPr>
            <p:cNvPr id="21" name="Rectangle 18"/>
            <p:cNvSpPr>
              <a:spLocks noChangeArrowheads="1"/>
            </p:cNvSpPr>
            <p:nvPr/>
          </p:nvSpPr>
          <p:spPr bwMode="auto">
            <a:xfrm>
              <a:off x="4425" y="789"/>
              <a:ext cx="515" cy="174"/>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IntCause=1</a:t>
              </a:r>
              <a:endParaRPr lang="en-US" altLang="zh-CN" sz="1400" b="1">
                <a:latin typeface="+mn-lt"/>
                <a:ea typeface="+mn-ea"/>
              </a:endParaRPr>
            </a:p>
          </p:txBody>
        </p:sp>
        <p:sp>
          <p:nvSpPr>
            <p:cNvPr id="22" name="Rectangle 19"/>
            <p:cNvSpPr>
              <a:spLocks noChangeArrowheads="1"/>
            </p:cNvSpPr>
            <p:nvPr/>
          </p:nvSpPr>
          <p:spPr bwMode="auto">
            <a:xfrm>
              <a:off x="4499" y="1053"/>
              <a:ext cx="536" cy="174"/>
            </a:xfrm>
            <a:prstGeom prst="rect">
              <a:avLst/>
            </a:prstGeom>
            <a:noFill/>
            <a:ln w="12700">
              <a:noFill/>
              <a:miter lim="800000"/>
            </a:ln>
          </p:spPr>
          <p:txBody>
            <a:bodyPr wrap="none" lIns="90488" tIns="44450" rIns="90488" bIns="44450">
              <a:spAutoFit/>
            </a:bodyPr>
            <a:lstStyle/>
            <a:p>
              <a:pPr algn="ctr">
                <a:defRPr/>
              </a:pPr>
              <a:r>
                <a:rPr lang="en-US" altLang="zh-CN" sz="1400" b="1">
                  <a:latin typeface="+mn-lt"/>
                  <a:ea typeface="+mn-ea"/>
                </a:rPr>
                <a:t>ALUSelA=0</a:t>
              </a:r>
              <a:endParaRPr lang="zh-CN" altLang="en-US" sz="1400" b="1">
                <a:latin typeface="+mn-lt"/>
                <a:ea typeface="+mn-ea"/>
              </a:endParaRPr>
            </a:p>
          </p:txBody>
        </p:sp>
        <p:sp>
          <p:nvSpPr>
            <p:cNvPr id="23" name="Oval 20"/>
            <p:cNvSpPr>
              <a:spLocks noChangeArrowheads="1"/>
            </p:cNvSpPr>
            <p:nvPr/>
          </p:nvSpPr>
          <p:spPr bwMode="auto">
            <a:xfrm>
              <a:off x="4186" y="768"/>
              <a:ext cx="1009" cy="1192"/>
            </a:xfrm>
            <a:prstGeom prst="ellipse">
              <a:avLst/>
            </a:prstGeom>
            <a:noFill/>
            <a:ln w="28575">
              <a:solidFill>
                <a:srgbClr val="FF0000"/>
              </a:solidFill>
              <a:round/>
            </a:ln>
          </p:spPr>
          <p:txBody>
            <a:bodyPr wrap="none" anchor="ctr"/>
            <a:lstStyle/>
            <a:p>
              <a:pPr eaLnBrk="1" hangingPunct="1">
                <a:defRPr/>
              </a:pPr>
              <a:endParaRPr lang="zh-CN" altLang="en-US" b="1">
                <a:latin typeface="+mn-lt"/>
                <a:ea typeface="+mn-ea"/>
              </a:endParaRPr>
            </a:p>
          </p:txBody>
        </p:sp>
        <p:sp>
          <p:nvSpPr>
            <p:cNvPr id="24" name="Rectangle 21"/>
            <p:cNvSpPr>
              <a:spLocks noChangeArrowheads="1"/>
            </p:cNvSpPr>
            <p:nvPr/>
          </p:nvSpPr>
          <p:spPr bwMode="auto">
            <a:xfrm>
              <a:off x="4385" y="917"/>
              <a:ext cx="629" cy="176"/>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CauseWrite=1</a:t>
              </a:r>
              <a:endParaRPr lang="en-US" altLang="zh-CN" sz="1400" b="1">
                <a:latin typeface="+mn-lt"/>
                <a:ea typeface="+mn-ea"/>
              </a:endParaRPr>
            </a:p>
          </p:txBody>
        </p:sp>
        <p:sp>
          <p:nvSpPr>
            <p:cNvPr id="25" name="Rectangle 22"/>
            <p:cNvSpPr>
              <a:spLocks noChangeArrowheads="1"/>
            </p:cNvSpPr>
            <p:nvPr/>
          </p:nvSpPr>
          <p:spPr bwMode="auto">
            <a:xfrm>
              <a:off x="4418" y="1205"/>
              <a:ext cx="702" cy="176"/>
            </a:xfrm>
            <a:prstGeom prst="rect">
              <a:avLst/>
            </a:prstGeom>
            <a:noFill/>
            <a:ln w="12700">
              <a:noFill/>
              <a:miter lim="800000"/>
            </a:ln>
          </p:spPr>
          <p:txBody>
            <a:bodyPr lIns="90488" tIns="44450" rIns="90488" bIns="44450">
              <a:spAutoFit/>
            </a:bodyPr>
            <a:lstStyle/>
            <a:p>
              <a:pPr algn="ctr">
                <a:defRPr/>
              </a:pPr>
              <a:r>
                <a:rPr lang="en-US" altLang="zh-CN" sz="1400" b="1">
                  <a:latin typeface="+mn-lt"/>
                  <a:ea typeface="+mn-ea"/>
                </a:rPr>
                <a:t>ALUSelB=01</a:t>
              </a:r>
              <a:endParaRPr lang="en-US" altLang="zh-CN" sz="1400" b="1">
                <a:latin typeface="+mn-lt"/>
                <a:ea typeface="+mn-ea"/>
              </a:endParaRPr>
            </a:p>
          </p:txBody>
        </p:sp>
        <p:sp>
          <p:nvSpPr>
            <p:cNvPr id="26" name="Rectangle 23"/>
            <p:cNvSpPr>
              <a:spLocks noChangeArrowheads="1"/>
            </p:cNvSpPr>
            <p:nvPr/>
          </p:nvSpPr>
          <p:spPr bwMode="auto">
            <a:xfrm>
              <a:off x="4411" y="1493"/>
              <a:ext cx="567" cy="174"/>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EPCWrite=1</a:t>
              </a:r>
              <a:endParaRPr lang="zh-CN" altLang="en-US" sz="1400" b="1">
                <a:latin typeface="+mn-lt"/>
                <a:ea typeface="+mn-ea"/>
              </a:endParaRPr>
            </a:p>
          </p:txBody>
        </p:sp>
        <p:sp>
          <p:nvSpPr>
            <p:cNvPr id="27" name="Rectangle 24"/>
            <p:cNvSpPr>
              <a:spLocks noChangeArrowheads="1"/>
            </p:cNvSpPr>
            <p:nvPr/>
          </p:nvSpPr>
          <p:spPr bwMode="auto">
            <a:xfrm>
              <a:off x="4495" y="1790"/>
              <a:ext cx="460" cy="174"/>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PCSrc=11</a:t>
              </a:r>
              <a:endParaRPr lang="en-US" altLang="zh-CN" sz="1400" b="1">
                <a:latin typeface="+mn-lt"/>
                <a:ea typeface="+mn-ea"/>
              </a:endParaRPr>
            </a:p>
          </p:txBody>
        </p:sp>
        <p:sp>
          <p:nvSpPr>
            <p:cNvPr id="13328" name="Text Box 25"/>
            <p:cNvSpPr txBox="1">
              <a:spLocks noChangeArrowheads="1"/>
            </p:cNvSpPr>
            <p:nvPr/>
          </p:nvSpPr>
          <p:spPr bwMode="auto">
            <a:xfrm>
              <a:off x="3951" y="2019"/>
              <a:ext cx="139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200" b="1">
                  <a:solidFill>
                    <a:srgbClr val="FF0000"/>
                  </a:solidFill>
                  <a:latin typeface="Times New Roman" panose="02020603050405020304" pitchFamily="18" charset="0"/>
                  <a:ea typeface="华文新魏" panose="02010800040101010101" pitchFamily="2" charset="-122"/>
                </a:rPr>
                <a:t>13 </a:t>
              </a:r>
              <a:r>
                <a:rPr lang="zh-CN" altLang="en-US" sz="2200" b="1">
                  <a:solidFill>
                    <a:srgbClr val="FF0000"/>
                  </a:solidFill>
                  <a:latin typeface="Times New Roman" panose="02020603050405020304" pitchFamily="18" charset="0"/>
                  <a:ea typeface="华文新魏" panose="02010800040101010101" pitchFamily="2" charset="-122"/>
                </a:rPr>
                <a:t>数据溢出异常状态</a:t>
              </a:r>
              <a:endParaRPr lang="zh-CN" altLang="en-US" sz="2200" b="1">
                <a:solidFill>
                  <a:srgbClr val="FF0000"/>
                </a:solidFill>
                <a:latin typeface="Times New Roman" panose="02020603050405020304" pitchFamily="18" charset="0"/>
                <a:ea typeface="华文新魏" panose="02010800040101010101" pitchFamily="2" charset="-122"/>
              </a:endParaRPr>
            </a:p>
          </p:txBody>
        </p:sp>
        <p:sp>
          <p:nvSpPr>
            <p:cNvPr id="29" name="Rectangle 26"/>
            <p:cNvSpPr>
              <a:spLocks noChangeArrowheads="1"/>
            </p:cNvSpPr>
            <p:nvPr/>
          </p:nvSpPr>
          <p:spPr bwMode="auto">
            <a:xfrm>
              <a:off x="4419" y="1645"/>
              <a:ext cx="531" cy="174"/>
            </a:xfrm>
            <a:prstGeom prst="rect">
              <a:avLst/>
            </a:prstGeom>
            <a:noFill/>
            <a:ln w="12700">
              <a:noFill/>
              <a:miter lim="800000"/>
            </a:ln>
          </p:spPr>
          <p:txBody>
            <a:bodyPr wrap="none" lIns="90488" tIns="44450" rIns="90488" bIns="44450">
              <a:spAutoFit/>
            </a:bodyPr>
            <a:lstStyle/>
            <a:p>
              <a:pPr>
                <a:defRPr/>
              </a:pPr>
              <a:r>
                <a:rPr lang="en-US" altLang="zh-CN" sz="1400" b="1">
                  <a:latin typeface="+mn-lt"/>
                  <a:ea typeface="+mn-ea"/>
                </a:rPr>
                <a:t> PCWrite=1</a:t>
              </a:r>
              <a:endParaRPr lang="zh-CN" altLang="en-US" sz="1400" b="1">
                <a:latin typeface="+mn-lt"/>
                <a:ea typeface="+mn-ea"/>
              </a:endParaRPr>
            </a:p>
          </p:txBody>
        </p:sp>
        <p:sp>
          <p:nvSpPr>
            <p:cNvPr id="30" name="Text Box 27"/>
            <p:cNvSpPr txBox="1">
              <a:spLocks noChangeArrowheads="1"/>
            </p:cNvSpPr>
            <p:nvPr/>
          </p:nvSpPr>
          <p:spPr bwMode="auto">
            <a:xfrm>
              <a:off x="4428" y="561"/>
              <a:ext cx="992" cy="228"/>
            </a:xfrm>
            <a:prstGeom prst="rect">
              <a:avLst/>
            </a:prstGeom>
            <a:noFill/>
            <a:ln w="50800">
              <a:noFill/>
              <a:miter lim="800000"/>
            </a:ln>
          </p:spPr>
          <p:txBody>
            <a:bodyPr>
              <a:spAutoFit/>
            </a:bodyPr>
            <a:lstStyle/>
            <a:p>
              <a:pPr>
                <a:spcBef>
                  <a:spcPct val="50000"/>
                </a:spcBef>
                <a:defRPr/>
              </a:pPr>
              <a:r>
                <a:rPr lang="en-US" altLang="zh-CN" b="1" dirty="0">
                  <a:solidFill>
                    <a:srgbClr val="0000CC"/>
                  </a:solidFill>
                  <a:latin typeface="+mn-lt"/>
                  <a:ea typeface="+mn-ea"/>
                  <a:cs typeface="Arial" panose="020B0604020202020204" pitchFamily="34" charset="0"/>
                </a:rPr>
                <a:t>13</a:t>
              </a:r>
              <a:r>
                <a:rPr lang="en-US" altLang="zh-CN" b="1" dirty="0">
                  <a:solidFill>
                    <a:srgbClr val="0000FF"/>
                  </a:solidFill>
                  <a:latin typeface="+mn-lt"/>
                  <a:ea typeface="+mn-ea"/>
                  <a:cs typeface="Arial" panose="020B0604020202020204" pitchFamily="34" charset="0"/>
                </a:rPr>
                <a:t> </a:t>
              </a:r>
              <a:r>
                <a:rPr lang="en-US" altLang="zh-CN" sz="2000" b="1" dirty="0">
                  <a:latin typeface="+mn-lt"/>
                  <a:ea typeface="+mn-ea"/>
                  <a:cs typeface="Arial" panose="020B0604020202020204" pitchFamily="34" charset="0"/>
                </a:rPr>
                <a:t>Overflow</a:t>
              </a:r>
              <a:endParaRPr lang="en-US" altLang="zh-CN" sz="2000" b="1" dirty="0">
                <a:latin typeface="+mn-lt"/>
                <a:ea typeface="+mn-ea"/>
                <a:cs typeface="Arial" panose="020B0604020202020204" pitchFamily="34" charset="0"/>
              </a:endParaRPr>
            </a:p>
          </p:txBody>
        </p:sp>
      </p:grpSp>
      <p:sp>
        <p:nvSpPr>
          <p:cNvPr id="31" name="Line 29"/>
          <p:cNvSpPr>
            <a:spLocks noChangeShapeType="1"/>
          </p:cNvSpPr>
          <p:nvPr/>
        </p:nvSpPr>
        <p:spPr bwMode="auto">
          <a:xfrm>
            <a:off x="5173663" y="4818063"/>
            <a:ext cx="2022475" cy="474662"/>
          </a:xfrm>
          <a:prstGeom prst="line">
            <a:avLst/>
          </a:prstGeom>
          <a:noFill/>
          <a:ln w="38100">
            <a:solidFill>
              <a:srgbClr val="00B05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0"/>
          <p:cNvSpPr>
            <a:spLocks noChangeShapeType="1"/>
          </p:cNvSpPr>
          <p:nvPr/>
        </p:nvSpPr>
        <p:spPr bwMode="auto">
          <a:xfrm>
            <a:off x="4932363" y="4059238"/>
            <a:ext cx="2119312" cy="179387"/>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4183">
                                            <p:txEl>
                                              <p:pRg st="6" end="6"/>
                                            </p:txEl>
                                          </p:spTgt>
                                        </p:tgtEl>
                                        <p:attrNameLst>
                                          <p:attrName>style.visibility</p:attrName>
                                        </p:attrNameLst>
                                      </p:cBhvr>
                                      <p:to>
                                        <p:strVal val="visible"/>
                                      </p:to>
                                    </p:set>
                                    <p:animEffect transition="in" filter="dissolve">
                                      <p:cBhvr>
                                        <p:cTn id="7" dur="500"/>
                                        <p:tgtEl>
                                          <p:spTgt spid="107418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74183">
                                            <p:txEl>
                                              <p:pRg st="7" end="7"/>
                                            </p:txEl>
                                          </p:spTgt>
                                        </p:tgtEl>
                                        <p:attrNameLst>
                                          <p:attrName>style.visibility</p:attrName>
                                        </p:attrNameLst>
                                      </p:cBhvr>
                                      <p:to>
                                        <p:strVal val="visible"/>
                                      </p:to>
                                    </p:set>
                                    <p:animEffect transition="in" filter="dissolve">
                                      <p:cBhvr>
                                        <p:cTn id="10" dur="500"/>
                                        <p:tgtEl>
                                          <p:spTgt spid="1074183">
                                            <p:txEl>
                                              <p:pRg st="7" end="7"/>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1074183">
                                            <p:txEl>
                                              <p:pRg st="8" end="8"/>
                                            </p:txEl>
                                          </p:spTgt>
                                        </p:tgtEl>
                                        <p:attrNameLst>
                                          <p:attrName>style.visibility</p:attrName>
                                        </p:attrNameLst>
                                      </p:cBhvr>
                                      <p:to>
                                        <p:strVal val="visible"/>
                                      </p:to>
                                    </p:set>
                                    <p:animEffect transition="in" filter="blinds(horizontal)">
                                      <p:cBhvr>
                                        <p:cTn id="14" dur="500"/>
                                        <p:tgtEl>
                                          <p:spTgt spid="1074183">
                                            <p:txEl>
                                              <p:pRg st="8" end="8"/>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par>
                                <p:cTn id="19" presetID="9"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par>
                                <p:cTn id="22" presetID="9"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83" name="Rectangle 7"/>
          <p:cNvSpPr>
            <a:spLocks noGrp="1" noChangeArrowheads="1"/>
          </p:cNvSpPr>
          <p:nvPr>
            <p:ph type="body" sz="half" idx="1"/>
          </p:nvPr>
        </p:nvSpPr>
        <p:spPr>
          <a:xfrm>
            <a:off x="500063" y="606425"/>
            <a:ext cx="8536434" cy="5965825"/>
          </a:xfrm>
        </p:spPr>
        <p:txBody>
          <a:bodyPr/>
          <a:lstStyle/>
          <a:p>
            <a:pPr>
              <a:spcBef>
                <a:spcPts val="600"/>
              </a:spcBef>
              <a:buClr>
                <a:schemeClr val="tx2"/>
              </a:buClr>
            </a:pPr>
            <a:r>
              <a:rPr kumimoji="1" lang="zh-CN" altLang="en-US" sz="2800" dirty="0">
                <a:solidFill>
                  <a:srgbClr val="FF0000"/>
                </a:solidFill>
              </a:rPr>
              <a:t>微程序控制器的</a:t>
            </a:r>
            <a:r>
              <a:rPr lang="zh-CN" altLang="en-US" sz="2800" dirty="0">
                <a:solidFill>
                  <a:srgbClr val="FF0000"/>
                </a:solidFill>
              </a:rPr>
              <a:t>基本思想</a:t>
            </a:r>
            <a:endParaRPr lang="zh-CN" altLang="en-US" sz="2800" dirty="0">
              <a:solidFill>
                <a:srgbClr val="FF0000"/>
              </a:solidFill>
            </a:endParaRPr>
          </a:p>
          <a:p>
            <a:pPr marL="628650" lvl="1" indent="-269875">
              <a:spcBef>
                <a:spcPts val="600"/>
              </a:spcBef>
            </a:pPr>
            <a:r>
              <a:rPr lang="zh-CN" altLang="en-US" sz="2400" dirty="0">
                <a:solidFill>
                  <a:srgbClr val="7F7F7F"/>
                </a:solidFill>
              </a:rPr>
              <a:t> 仿照程序设计的方法，编制每条指令所对应的微程序</a:t>
            </a:r>
            <a:endParaRPr lang="zh-CN" altLang="en-US" sz="2400" dirty="0">
              <a:solidFill>
                <a:srgbClr val="7F7F7F"/>
              </a:solidFill>
            </a:endParaRPr>
          </a:p>
          <a:p>
            <a:pPr marL="628650" lvl="1" indent="-269875">
              <a:spcBef>
                <a:spcPts val="600"/>
              </a:spcBef>
            </a:pPr>
            <a:r>
              <a:rPr lang="zh-CN" altLang="en-US" sz="2400" dirty="0">
                <a:solidFill>
                  <a:srgbClr val="7F7F7F"/>
                </a:solidFill>
              </a:rPr>
              <a:t> 每个微程序由若干条微指令构成，一个微指令包含若干位微命令</a:t>
            </a:r>
            <a:endParaRPr lang="zh-CN" altLang="en-US" sz="2400" dirty="0">
              <a:solidFill>
                <a:srgbClr val="7F7F7F"/>
              </a:solidFill>
            </a:endParaRPr>
          </a:p>
          <a:p>
            <a:pPr marL="628650" lvl="1" indent="-269875">
              <a:spcBef>
                <a:spcPts val="600"/>
              </a:spcBef>
              <a:buFont typeface="Wingdings" panose="05000000000000000000" pitchFamily="2" charset="2"/>
              <a:buNone/>
            </a:pPr>
            <a:r>
              <a:rPr lang="zh-CN" altLang="en-US" sz="2000" dirty="0"/>
              <a:t> </a:t>
            </a:r>
            <a:endParaRPr lang="zh-CN" altLang="en-US" sz="2000" dirty="0"/>
          </a:p>
          <a:p>
            <a:pPr marL="628650" lvl="1" indent="-269875">
              <a:spcBef>
                <a:spcPts val="600"/>
              </a:spcBef>
              <a:buFont typeface="Wingdings" panose="05000000000000000000" pitchFamily="2" charset="2"/>
              <a:buNone/>
            </a:pPr>
            <a:endParaRPr lang="zh-CN" altLang="en-US" sz="2000" dirty="0"/>
          </a:p>
          <a:p>
            <a:pPr marL="628650" lvl="1" indent="-269875">
              <a:spcBef>
                <a:spcPts val="600"/>
              </a:spcBef>
            </a:pPr>
            <a:r>
              <a:rPr lang="zh-CN" altLang="en-US" sz="2400" dirty="0"/>
              <a:t> 所有指令对应的微程序放在只读存储器中</a:t>
            </a:r>
            <a:endParaRPr lang="en-US" altLang="zh-CN" sz="2400" dirty="0"/>
          </a:p>
          <a:p>
            <a:pPr marL="628650" lvl="1" indent="-269875">
              <a:spcBef>
                <a:spcPts val="600"/>
              </a:spcBef>
            </a:pPr>
            <a:r>
              <a:rPr lang="zh-CN" altLang="en-US" sz="2400" dirty="0"/>
              <a:t> 执行某条指令时，取出对应微程序中的各条微指令，对微指令译码产生对应的微命令（也即是</a:t>
            </a:r>
            <a:r>
              <a:rPr lang="zh-CN" altLang="en-US" sz="2400" dirty="0">
                <a:solidFill>
                  <a:srgbClr val="FF0000"/>
                </a:solidFill>
              </a:rPr>
              <a:t>控制信号</a:t>
            </a:r>
            <a:r>
              <a:rPr lang="zh-CN" altLang="en-US" sz="2400" dirty="0"/>
              <a:t>）</a:t>
            </a:r>
            <a:endParaRPr lang="zh-CN" altLang="en-US" sz="2400" dirty="0"/>
          </a:p>
          <a:p>
            <a:pPr marL="628650" lvl="1" indent="-269875">
              <a:spcBef>
                <a:spcPts val="600"/>
              </a:spcBef>
            </a:pPr>
            <a:r>
              <a:rPr lang="zh-CN" altLang="en-US" sz="2400" dirty="0"/>
              <a:t>只读存储器称为控制存储器</a:t>
            </a:r>
            <a:r>
              <a:rPr lang="en-US" altLang="zh-CN" sz="2400" dirty="0"/>
              <a:t>(Control Memory)</a:t>
            </a:r>
            <a:r>
              <a:rPr lang="zh-CN" altLang="en-US" sz="2400" dirty="0"/>
              <a:t>，简称</a:t>
            </a:r>
            <a:r>
              <a:rPr lang="zh-CN" altLang="en-US" sz="2400" dirty="0">
                <a:solidFill>
                  <a:srgbClr val="FF0000"/>
                </a:solidFill>
              </a:rPr>
              <a:t>控存</a:t>
            </a:r>
            <a:endParaRPr lang="zh-CN" altLang="en-US" sz="2400" dirty="0">
              <a:solidFill>
                <a:srgbClr val="FF0000"/>
              </a:solidFill>
            </a:endParaRPr>
          </a:p>
        </p:txBody>
      </p:sp>
      <p:sp>
        <p:nvSpPr>
          <p:cNvPr id="1074182" name="Rectangle 6"/>
          <p:cNvSpPr>
            <a:spLocks noChangeArrowheads="1"/>
          </p:cNvSpPr>
          <p:nvPr/>
        </p:nvSpPr>
        <p:spPr bwMode="auto">
          <a:xfrm>
            <a:off x="414338" y="5470525"/>
            <a:ext cx="8137525" cy="1093788"/>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628650" indent="-27178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ts val="600"/>
              </a:spcBef>
              <a:buClr>
                <a:schemeClr val="tx2"/>
              </a:buClr>
              <a:buFont typeface="Wingdings" panose="05000000000000000000" pitchFamily="2" charset="2"/>
              <a:buChar char="Ø"/>
              <a:defRPr/>
            </a:pPr>
            <a:r>
              <a:rPr kumimoji="1" lang="zh-CN" altLang="en-US" sz="2800" b="1">
                <a:solidFill>
                  <a:srgbClr val="FF0000"/>
                </a:solidFill>
                <a:latin typeface="Times New Roman" panose="02020603050405020304" pitchFamily="18" charset="0"/>
                <a:ea typeface="华文新魏" panose="02010800040101010101" pitchFamily="2" charset="-122"/>
              </a:rPr>
              <a:t>微程序控制器设计的特点</a:t>
            </a:r>
            <a:endParaRPr kumimoji="1" lang="zh-CN" altLang="en-US" sz="2800" b="1">
              <a:solidFill>
                <a:srgbClr val="FF0000"/>
              </a:solidFill>
              <a:latin typeface="Times New Roman" panose="02020603050405020304" pitchFamily="18" charset="0"/>
              <a:ea typeface="华文新魏" panose="02010800040101010101" pitchFamily="2" charset="-122"/>
            </a:endParaRPr>
          </a:p>
          <a:p>
            <a:pPr lvl="1">
              <a:lnSpc>
                <a:spcPct val="110000"/>
              </a:lnSpc>
              <a:spcBef>
                <a:spcPts val="600"/>
              </a:spcBef>
              <a:buClr>
                <a:schemeClr val="tx2"/>
              </a:buClr>
              <a:buFont typeface="Wingdings" panose="05000000000000000000" pitchFamily="2" charset="2"/>
              <a:buChar char="n"/>
              <a:defRPr/>
            </a:pPr>
            <a:r>
              <a:rPr kumimoji="1" lang="zh-CN" altLang="en-US" sz="2800" b="1">
                <a:latin typeface="Times New Roman" panose="02020603050405020304" pitchFamily="18" charset="0"/>
                <a:ea typeface="华文新魏" panose="02010800040101010101" pitchFamily="2" charset="-122"/>
              </a:rPr>
              <a:t>具有规整性、可维性和灵活性，但速度慢</a:t>
            </a:r>
            <a:endParaRPr kumimoji="1" lang="zh-CN" altLang="en-US" sz="2800" b="1">
              <a:latin typeface="Times New Roman" panose="02020603050405020304" pitchFamily="18" charset="0"/>
              <a:ea typeface="华文新魏" panose="02010800040101010101" pitchFamily="2" charset="-122"/>
            </a:endParaRPr>
          </a:p>
        </p:txBody>
      </p:sp>
      <p:sp>
        <p:nvSpPr>
          <p:cNvPr id="15364" name="Rectangle 5"/>
          <p:cNvSpPr txBox="1">
            <a:spLocks noChangeArrowheads="1"/>
          </p:cNvSpPr>
          <p:nvPr/>
        </p:nvSpPr>
        <p:spPr bwMode="auto">
          <a:xfrm>
            <a:off x="1187450" y="115888"/>
            <a:ext cx="65532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Font typeface="Wingdings" panose="05000000000000000000" pitchFamily="2" charset="2"/>
              <a:buChar char="p"/>
              <a:defRPr sz="3200" b="1">
                <a:solidFill>
                  <a:schemeClr val="tx1"/>
                </a:solidFill>
                <a:latin typeface="Times New Roman" panose="02020603050405020304" pitchFamily="18" charset="0"/>
                <a:ea typeface="华文新魏" panose="02010800040101010101" pitchFamily="2" charset="-122"/>
              </a:defRPr>
            </a:lvl1pPr>
            <a:lvl2pPr marL="449580" indent="-90805">
              <a:lnSpc>
                <a:spcPct val="110000"/>
              </a:lnSpc>
              <a:spcBef>
                <a:spcPct val="20000"/>
              </a:spcBef>
              <a:buFont typeface="Wingdings" panose="05000000000000000000" pitchFamily="2" charset="2"/>
              <a:buChar char="n"/>
              <a:defRPr sz="2800" b="1">
                <a:solidFill>
                  <a:schemeClr val="tx1"/>
                </a:solidFill>
                <a:latin typeface="Times New Roman" panose="02020603050405020304" pitchFamily="18" charset="0"/>
                <a:ea typeface="华文新魏" panose="02010800040101010101" pitchFamily="2" charset="-122"/>
              </a:defRPr>
            </a:lvl2pPr>
            <a:lvl3pPr marL="809625" indent="-179705">
              <a:lnSpc>
                <a:spcPct val="110000"/>
              </a:lnSpc>
              <a:spcBef>
                <a:spcPct val="20000"/>
              </a:spcBef>
              <a:buSzPct val="80000"/>
              <a:buFont typeface="Wingdings" panose="05000000000000000000" pitchFamily="2" charset="2"/>
              <a:buChar char="l"/>
              <a:defRPr sz="2400" b="1">
                <a:solidFill>
                  <a:schemeClr val="tx1"/>
                </a:solidFill>
                <a:latin typeface="Times New Roman" panose="02020603050405020304" pitchFamily="18" charset="0"/>
                <a:ea typeface="华文新魏" panose="02010800040101010101" pitchFamily="2" charset="-122"/>
              </a:defRPr>
            </a:lvl3pPr>
            <a:lvl4pPr marL="2208530" indent="-228600">
              <a:spcBef>
                <a:spcPct val="20000"/>
              </a:spcBef>
              <a:buSzPct val="60000"/>
              <a:buFont typeface="Wingdings" panose="05000000000000000000" pitchFamily="2" charset="2"/>
              <a:buChar char="–"/>
              <a:defRPr sz="2000" b="1">
                <a:solidFill>
                  <a:schemeClr val="tx1"/>
                </a:solidFill>
                <a:latin typeface="Arial" panose="020B0604020202020204" pitchFamily="34" charset="0"/>
                <a:ea typeface="华文中宋" panose="02010600040101010101" pitchFamily="2" charset="-122"/>
              </a:defRPr>
            </a:lvl4pPr>
            <a:lvl5pPr marL="26162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30734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530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987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445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en-US" altLang="zh-CN" sz="2400">
                <a:solidFill>
                  <a:srgbClr val="A50021"/>
                </a:solidFill>
                <a:ea typeface="微软雅黑" panose="020B0503020204020204" pitchFamily="34" charset="-122"/>
              </a:rPr>
              <a:t>1. </a:t>
            </a:r>
            <a:r>
              <a:rPr lang="zh-CN" altLang="en-US" sz="2400">
                <a:solidFill>
                  <a:srgbClr val="A50021"/>
                </a:solidFill>
                <a:ea typeface="微软雅黑" panose="020B0503020204020204" pitchFamily="34" charset="-122"/>
              </a:rPr>
              <a:t>微程序控制器设计基本思路</a:t>
            </a:r>
            <a:endParaRPr lang="zh-CN" altLang="en-US" sz="2400">
              <a:solidFill>
                <a:srgbClr val="A50021"/>
              </a:solidFill>
              <a:latin typeface="Arial" panose="020B0604020202020204" pitchFamily="34" charset="0"/>
              <a:ea typeface="微软雅黑" panose="020B0503020204020204" pitchFamily="34" charset="-122"/>
            </a:endParaRPr>
          </a:p>
        </p:txBody>
      </p:sp>
      <p:graphicFrame>
        <p:nvGraphicFramePr>
          <p:cNvPr id="15365" name="Object 2"/>
          <p:cNvGraphicFramePr>
            <a:graphicFrameLocks noGrp="1" noChangeAspect="1"/>
          </p:cNvGraphicFramePr>
          <p:nvPr>
            <p:ph sz="half" idx="2"/>
          </p:nvPr>
        </p:nvGraphicFramePr>
        <p:xfrm>
          <a:off x="-252413" y="2420938"/>
          <a:ext cx="9505951" cy="769937"/>
        </p:xfrm>
        <a:graphic>
          <a:graphicData uri="http://schemas.openxmlformats.org/presentationml/2006/ole">
            <mc:AlternateContent xmlns:mc="http://schemas.openxmlformats.org/markup-compatibility/2006">
              <mc:Choice xmlns:v="urn:schemas-microsoft-com:vml" Requires="v">
                <p:oleObj spid="_x0000_s2049" name="Picture" r:id="rId1" imgW="3622675" imgH="271780" progId="Word.Picture.8">
                  <p:embed/>
                </p:oleObj>
              </mc:Choice>
              <mc:Fallback>
                <p:oleObj name="Picture" r:id="rId1" imgW="3622675" imgH="27178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2420938"/>
                        <a:ext cx="9505951"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74183">
                                            <p:txEl>
                                              <p:pRg st="5" end="5"/>
                                            </p:txEl>
                                          </p:spTgt>
                                        </p:tgtEl>
                                        <p:attrNameLst>
                                          <p:attrName>style.visibility</p:attrName>
                                        </p:attrNameLst>
                                      </p:cBhvr>
                                      <p:to>
                                        <p:strVal val="visible"/>
                                      </p:to>
                                    </p:set>
                                    <p:animEffect transition="in" filter="blinds(horizontal)">
                                      <p:cBhvr>
                                        <p:cTn id="7" dur="500"/>
                                        <p:tgtEl>
                                          <p:spTgt spid="1074183">
                                            <p:txEl>
                                              <p:pRg st="5" end="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74183">
                                            <p:txEl>
                                              <p:pRg st="6" end="6"/>
                                            </p:txEl>
                                          </p:spTgt>
                                        </p:tgtEl>
                                        <p:attrNameLst>
                                          <p:attrName>style.visibility</p:attrName>
                                        </p:attrNameLst>
                                      </p:cBhvr>
                                      <p:to>
                                        <p:strVal val="visible"/>
                                      </p:to>
                                    </p:set>
                                    <p:animEffect transition="in" filter="blinds(horizontal)">
                                      <p:cBhvr>
                                        <p:cTn id="11" dur="500"/>
                                        <p:tgtEl>
                                          <p:spTgt spid="1074183">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74183">
                                            <p:txEl>
                                              <p:pRg st="7" end="7"/>
                                            </p:txEl>
                                          </p:spTgt>
                                        </p:tgtEl>
                                        <p:attrNameLst>
                                          <p:attrName>style.visibility</p:attrName>
                                        </p:attrNameLst>
                                      </p:cBhvr>
                                      <p:to>
                                        <p:strVal val="visible"/>
                                      </p:to>
                                    </p:set>
                                    <p:animEffect transition="in" filter="blinds(horizontal)">
                                      <p:cBhvr>
                                        <p:cTn id="16" dur="500"/>
                                        <p:tgtEl>
                                          <p:spTgt spid="107418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74182"/>
                                        </p:tgtEl>
                                        <p:attrNameLst>
                                          <p:attrName>style.visibility</p:attrName>
                                        </p:attrNameLst>
                                      </p:cBhvr>
                                      <p:to>
                                        <p:strVal val="visible"/>
                                      </p:to>
                                    </p:set>
                                    <p:animEffect transition="in" filter="blinds(horizontal)">
                                      <p:cBhvr>
                                        <p:cTn id="21" dur="500"/>
                                        <p:tgtEl>
                                          <p:spTgt spid="1074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82" grpId="0" animBg="1"/>
    </p:bldLst>
  </p:timing>
</p:sld>
</file>

<file path=ppt/tags/tag1.xml><?xml version="1.0" encoding="utf-8"?>
<p:tagLst xmlns:p="http://schemas.openxmlformats.org/presentationml/2006/main">
  <p:tag name="KSO_WPP_MARK_KEY" val="4e7846b2-ad19-4eb6-b694-24705d692d0e"/>
  <p:tag name="COMMONDATA" val="eyJoZGlkIjoiMmJkZmIzN2Q5OGZkOTRiYmVkOWIxNWI3NGFkZGQ5MjQ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隶书"/>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12289</Words>
  <Application>WPS 演示</Application>
  <PresentationFormat>全屏显示(4:3)</PresentationFormat>
  <Paragraphs>1713</Paragraphs>
  <Slides>72</Slides>
  <Notes>42</Notes>
  <HiddenSlides>4</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vt:i4>
      </vt:variant>
      <vt:variant>
        <vt:lpstr>幻灯片标题</vt:lpstr>
      </vt:variant>
      <vt:variant>
        <vt:i4>72</vt:i4>
      </vt:variant>
    </vt:vector>
  </HeadingPairs>
  <TitlesOfParts>
    <vt:vector size="97" baseType="lpstr">
      <vt:lpstr>Arial</vt:lpstr>
      <vt:lpstr>宋体</vt:lpstr>
      <vt:lpstr>Wingdings</vt:lpstr>
      <vt:lpstr>隶书</vt:lpstr>
      <vt:lpstr>华文中宋</vt:lpstr>
      <vt:lpstr>微软雅黑</vt:lpstr>
      <vt:lpstr>HanziPen SC</vt:lpstr>
      <vt:lpstr>Calibri</vt:lpstr>
      <vt:lpstr>楷体_GB2312</vt:lpstr>
      <vt:lpstr>新宋体</vt:lpstr>
      <vt:lpstr>Times New Roman</vt:lpstr>
      <vt:lpstr>华文新魏</vt:lpstr>
      <vt:lpstr>Symbol</vt:lpstr>
      <vt:lpstr>Monotype Sorts</vt:lpstr>
      <vt:lpstr>Wingdings</vt:lpstr>
      <vt:lpstr>Arial Unicode MS</vt:lpstr>
      <vt:lpstr>Lantinghei SC Demibold</vt:lpstr>
      <vt:lpstr>Segoe Print</vt:lpstr>
      <vt:lpstr>体坛粗黑简体</vt:lpstr>
      <vt:lpstr>黑体</vt:lpstr>
      <vt:lpstr>仿宋</vt:lpstr>
      <vt:lpstr>默认设计模板</vt:lpstr>
      <vt:lpstr>Word.Picture.8</vt:lpstr>
      <vt:lpstr>Word.Picture.8</vt:lpstr>
      <vt:lpstr>Word.Picture.8</vt:lpstr>
      <vt:lpstr>PowerPoint 演示文稿</vt:lpstr>
      <vt:lpstr>PowerPoint 演示文稿</vt:lpstr>
      <vt:lpstr>PowerPoint 演示文稿</vt:lpstr>
      <vt:lpstr>主 要 内 容</vt:lpstr>
      <vt:lpstr>1. 微程序控制器设计基本思路</vt:lpstr>
      <vt:lpstr>1. 微程序控制器设计基本思路</vt:lpstr>
      <vt:lpstr>PowerPoint 演示文稿</vt:lpstr>
      <vt:lpstr>PowerPoint 演示文稿</vt:lpstr>
      <vt:lpstr>PowerPoint 演示文稿</vt:lpstr>
      <vt:lpstr>2. 微程序基本原理</vt:lpstr>
      <vt:lpstr>2.微程序基本原理</vt:lpstr>
      <vt:lpstr>Ori 指令执行周期（第三个周期）</vt:lpstr>
      <vt:lpstr>2.微程序基本原理</vt:lpstr>
      <vt:lpstr>2.微程序基本原理</vt:lpstr>
      <vt:lpstr>2.微程序基本原理</vt:lpstr>
      <vt:lpstr>PowerPoint 演示文稿</vt:lpstr>
      <vt:lpstr>PowerPoint 演示文稿</vt:lpstr>
      <vt:lpstr>3. 微程序控制器的基本结构</vt:lpstr>
      <vt:lpstr>3. 微程序控制器的基本结构</vt:lpstr>
      <vt:lpstr>3. 微程序控制器的基本结构</vt:lpstr>
      <vt:lpstr>PowerPoint 演示文稿</vt:lpstr>
      <vt:lpstr>PowerPoint 演示文稿</vt:lpstr>
      <vt:lpstr>PowerPoint 演示文稿</vt:lpstr>
      <vt:lpstr>PowerPoint 演示文稿</vt:lpstr>
      <vt:lpstr>PowerPoint 演示文稿</vt:lpstr>
      <vt:lpstr>4. 微程序执行的第一个问题：微指令格式的设计</vt:lpstr>
      <vt:lpstr>PowerPoint 演示文稿</vt:lpstr>
      <vt:lpstr>PowerPoint 演示文稿</vt:lpstr>
      <vt:lpstr>PowerPoint 演示文稿</vt:lpstr>
      <vt:lpstr>最短编码</vt:lpstr>
      <vt:lpstr>4. 微程序执行的第一个问题：微指令格式的设计</vt:lpstr>
      <vt:lpstr>微指令格式的设计</vt:lpstr>
      <vt:lpstr>微指令格式的设计</vt:lpstr>
      <vt:lpstr>直接控制法和字段直接编码法举例</vt:lpstr>
      <vt:lpstr>直接控制法和字段直接编码法举例</vt:lpstr>
      <vt:lpstr>直接控制法和字段直接编码法举例</vt:lpstr>
      <vt:lpstr>字段直接编码法举例</vt:lpstr>
      <vt:lpstr>字段直接编码法举例</vt:lpstr>
      <vt:lpstr>例：单周期数据通路对应的微操作码</vt:lpstr>
      <vt:lpstr>4. 微程序执行的第二个问题：下条微地址的确定方式</vt:lpstr>
      <vt:lpstr>PowerPoint 演示文稿</vt:lpstr>
      <vt:lpstr>PowerPoint 演示文稿</vt:lpstr>
      <vt:lpstr>PowerPoint 演示文稿</vt:lpstr>
      <vt:lpstr>PowerPoint 演示文稿</vt:lpstr>
      <vt:lpstr>4.1、顺序 - 转移方式</vt:lpstr>
      <vt:lpstr>4.1、顺序 - 转移方式</vt:lpstr>
      <vt:lpstr>第二个问题：下条微地址的确定方式</vt:lpstr>
      <vt:lpstr>2、断定方式</vt:lpstr>
      <vt:lpstr>微程序设计和微代码</vt:lpstr>
      <vt:lpstr>指令的解释执行过程</vt:lpstr>
      <vt:lpstr>PowerPoint 演示文稿</vt:lpstr>
      <vt:lpstr>PowerPoint 演示文稿</vt:lpstr>
      <vt:lpstr>PowerPoint 演示文稿</vt:lpstr>
      <vt:lpstr>实例：IA-32处理器的实现</vt:lpstr>
      <vt:lpstr>实例：IA-32处理器的实现</vt:lpstr>
      <vt:lpstr>小结</vt:lpstr>
      <vt:lpstr>小结</vt:lpstr>
      <vt:lpstr>小结</vt:lpstr>
      <vt:lpstr>本章总结</vt:lpstr>
      <vt:lpstr>本章总结</vt:lpstr>
      <vt:lpstr>本章总结</vt:lpstr>
      <vt:lpstr>本章总结</vt:lpstr>
      <vt:lpstr>本章总结</vt:lpstr>
      <vt:lpstr>本章总结</vt:lpstr>
      <vt:lpstr>补充：流水线数据相关性分析实例</vt:lpstr>
      <vt:lpstr>流水线数据相关性分析实例</vt:lpstr>
      <vt:lpstr>流水线数据相关性分析实例</vt:lpstr>
      <vt:lpstr>流水线数据相关性分析实例</vt:lpstr>
      <vt:lpstr>补充：流水线分析实例</vt:lpstr>
      <vt:lpstr>补充：流水线分析实例</vt:lpstr>
      <vt:lpstr>补充：流水线分析实例</vt:lpstr>
      <vt:lpstr>PowerPoint 演示文稿</vt:lpstr>
    </vt:vector>
  </TitlesOfParts>
  <Company>myz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zhz</dc:creator>
  <cp:lastModifiedBy>Ayrn</cp:lastModifiedBy>
  <cp:revision>1821</cp:revision>
  <cp:lastPrinted>2019-11-14T03:47:00Z</cp:lastPrinted>
  <dcterms:created xsi:type="dcterms:W3CDTF">2005-07-31T10:12:00Z</dcterms:created>
  <dcterms:modified xsi:type="dcterms:W3CDTF">2022-12-03T16:35:33Z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FB6C40FFBF1B40B19F5395A638A01932</vt:lpwstr>
  </property>
  <property fmtid="{D5CDD505-2E9C-101B-9397-08002B2CF9AE}" pid="3" name="KSOProductBuildVer">
    <vt:lpwstr>2052-11.1.0.12763</vt:lpwstr>
  </property>
</Properties>
</file>