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5" r:id="rId4"/>
  </p:sldMasterIdLst>
  <p:notesMasterIdLst>
    <p:notesMasterId r:id="rId6"/>
  </p:notesMasterIdLst>
  <p:handoutMasterIdLst>
    <p:handoutMasterId r:id="rId37"/>
  </p:handoutMasterIdLst>
  <p:sldIdLst>
    <p:sldId id="1052" r:id="rId5"/>
    <p:sldId id="1232" r:id="rId7"/>
    <p:sldId id="1233" r:id="rId8"/>
    <p:sldId id="1464" r:id="rId9"/>
    <p:sldId id="1467" r:id="rId10"/>
    <p:sldId id="1485" r:id="rId11"/>
    <p:sldId id="1560" r:id="rId12"/>
    <p:sldId id="1532" r:id="rId13"/>
    <p:sldId id="1533" r:id="rId14"/>
    <p:sldId id="1534" r:id="rId15"/>
    <p:sldId id="1535" r:id="rId16"/>
    <p:sldId id="1536" r:id="rId17"/>
    <p:sldId id="1537" r:id="rId18"/>
    <p:sldId id="1538" r:id="rId19"/>
    <p:sldId id="1539" r:id="rId20"/>
    <p:sldId id="1540" r:id="rId21"/>
    <p:sldId id="1541" r:id="rId22"/>
    <p:sldId id="1542" r:id="rId23"/>
    <p:sldId id="1556" r:id="rId24"/>
    <p:sldId id="1557" r:id="rId25"/>
    <p:sldId id="1561" r:id="rId26"/>
    <p:sldId id="1562" r:id="rId27"/>
    <p:sldId id="1563" r:id="rId28"/>
    <p:sldId id="1564" r:id="rId29"/>
    <p:sldId id="1565" r:id="rId30"/>
    <p:sldId id="1566" r:id="rId31"/>
    <p:sldId id="1567" r:id="rId32"/>
    <p:sldId id="1568" r:id="rId33"/>
    <p:sldId id="1569" r:id="rId34"/>
    <p:sldId id="1558" r:id="rId35"/>
    <p:sldId id="1147" r:id="rId36"/>
  </p:sldIdLst>
  <p:sldSz cx="12190095" cy="6858000"/>
  <p:notesSz cx="7099300" cy="10234295"/>
  <p:custDataLst>
    <p:tags r:id="rId41"/>
  </p:custDataLst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1pPr>
    <a:lvl2pPr marL="457200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2pPr>
    <a:lvl3pPr marL="914400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3pPr>
    <a:lvl4pPr marL="1371600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4pPr>
    <a:lvl5pPr marL="1828800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7pPr>
    <a:lvl8pPr marL="3199765" algn="l" defTabSz="914400" rtl="0" eaLnBrk="1" latinLnBrk="0" hangingPunct="1"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8pPr>
    <a:lvl9pPr marL="3656965" algn="l" defTabSz="914400" rtl="0" eaLnBrk="1" latinLnBrk="0" hangingPunct="1"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E2"/>
    <a:srgbClr val="001D96"/>
    <a:srgbClr val="FF40FF"/>
    <a:srgbClr val="941651"/>
    <a:srgbClr val="FF8601"/>
    <a:srgbClr val="89D2FF"/>
    <a:srgbClr val="B9E1FF"/>
    <a:srgbClr val="FFFFCC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 autoAdjust="0"/>
    <p:restoredTop sz="87062" autoAdjust="0"/>
  </p:normalViewPr>
  <p:slideViewPr>
    <p:cSldViewPr showGuides="1">
      <p:cViewPr varScale="1">
        <p:scale>
          <a:sx n="98" d="100"/>
          <a:sy n="98" d="100"/>
        </p:scale>
        <p:origin x="1448" y="184"/>
      </p:cViewPr>
      <p:guideLst>
        <p:guide orient="horz" pos="2160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9614F34-BD34-48EB-9DA6-41AB144CD2D6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B9DEE87-D8F0-46A4-83B5-4812EC0DF53E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9C5F57F-8E08-A342-85D5-80A6E86B8E06}" type="slidenum">
              <a:rPr lang="zh-CN" altLang="zh-CN">
                <a:latin typeface="Calibri" panose="020F0502020204030204" charset="0"/>
              </a:rPr>
            </a:fld>
            <a:endParaRPr lang="zh-CN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84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7B36FD8A-5DF0-3D48-B29B-09B727DD39FF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04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CC52C293-6B86-9B4E-88ED-97C63CF94F10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924EC123-B36B-7B4C-BEA8-D1E416E1914F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E198987D-A00A-DE40-86E2-CCD847EF15AC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endParaRPr lang="zh-CN" altLang="en-US" dirty="0"/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EC21F45B-1066-D141-B05F-5D01BFA52905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867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86864C86-83F3-C44A-84E4-54950492B6C2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07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1888CE4B-8391-9845-A898-43816CBF51AC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78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1FB5F7BB-D157-E44F-88E6-45AE78BC10A5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57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F6E5ABCB-1E43-344D-BF50-3D0CE7AE7BB4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1157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F6E5ABCB-1E43-344D-BF50-3D0CE7AE7BB4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1157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F6E5ABCB-1E43-344D-BF50-3D0CE7AE7BB4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77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6B5E7508-A7B2-274B-B162-DBB02A39D1CA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26936D7D-67FD-854D-B608-193962571C65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7885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1E13452F-F5F3-4741-BB06-C462F3CBD2ED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92F391F-5D16-5D4A-B9F5-2357574EFD29}" type="slidenum">
              <a:rPr lang="zh-CN" altLang="zh-CN">
                <a:latin typeface="Calibri" panose="020F0502020204030204" charset="0"/>
              </a:rPr>
            </a:fld>
            <a:endParaRPr lang="zh-CN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5AFA0636-CBC2-5647-8FC4-319412198BC4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D7FEDB1C-C699-8D46-A342-D0B26666AA67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F70722A4-19BF-3943-AF89-D93C57CB71E9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fld id="{A6B6FE3A-DD48-8E45-B756-E104F442251F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750" y="82505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  <a:endParaRPr lang="zh-CN" altLang="en-US" sz="1350" i="1" spc="300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effectLst/>
                <a:latin typeface="+mn-ea"/>
                <a:ea typeface="+mn-ea"/>
              </a:endParaRP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第二级单击此处编辑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90650" y="80628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  <a:endParaRPr lang="zh-CN" altLang="en-US" sz="1350" i="1" spc="300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effectLst/>
                <a:latin typeface="+mn-ea"/>
                <a:ea typeface="+mn-ea"/>
              </a:endParaRP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第二级单击此处编辑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15566" y="210387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456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周知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/>
              <a:t>zhouzhi9@mail.sysu.edu.cn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3398568"/>
            <a:ext cx="9144000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存储器层次结构（六）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133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33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33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9600" y="2398713"/>
            <a:ext cx="10955338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358775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indent="0" algn="l">
              <a:lnSpc>
                <a:spcPct val="120000"/>
              </a:lnSpc>
              <a:spcBef>
                <a:spcPts val="600"/>
              </a:spcBef>
            </a:pPr>
            <a:r>
              <a:rPr lang="en-US" altLang="zh-CN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、层次式存储系统</a:t>
            </a:r>
            <a:endParaRPr lang="en-US" altLang="zh-CN" sz="2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Cache —— </a:t>
            </a:r>
            <a:r>
              <a:rPr kumimoji="1"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kumimoji="1"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endParaRPr kumimoji="1" lang="en-US" altLang="zh-CN" sz="2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kumimoji="1"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kumimoji="1"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辅存</a:t>
            </a:r>
            <a:r>
              <a:rPr kumimoji="1"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层次（虚拟存储技术，扩大用户编程的逻辑空间）</a:t>
            </a:r>
            <a:endParaRPr lang="zh-CN" altLang="en-US" sz="2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、多体(多模块)并行交叉编址的主存储器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2371725" y="1223963"/>
            <a:ext cx="5421313" cy="749300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FFFF"/>
                </a:solidFill>
                <a:cs typeface="微软雅黑" panose="020B0503020204020204" pitchFamily="34" charset="-122"/>
              </a:rPr>
              <a:t>从存储系统结构上想办法？</a:t>
            </a:r>
            <a:endParaRPr lang="zh-CN" altLang="en-US" sz="2800" dirty="0">
              <a:solidFill>
                <a:srgbClr val="FFFFFF"/>
              </a:solidFill>
              <a:cs typeface="微软雅黑" panose="020B0503020204020204" pitchFamily="34" charset="-122"/>
            </a:endParaRPr>
          </a:p>
        </p:txBody>
      </p:sp>
      <p:pic>
        <p:nvPicPr>
          <p:cNvPr id="13320" name="图片 11" descr="35066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1096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1536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536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536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536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81038" y="981075"/>
            <a:ext cx="11056937" cy="5211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多体存储器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由若干个小存储体组成，共用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MAR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MDR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，同一套读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写控制电路、地址缓存、地址译码，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不能提高数据访问速度</a:t>
            </a:r>
            <a:endParaRPr kumimoji="1" lang="en-US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367" name="Picture 5" descr="多体存储器结构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2617788"/>
            <a:ext cx="65722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爆炸形 2 15"/>
          <p:cNvSpPr/>
          <p:nvPr/>
        </p:nvSpPr>
        <p:spPr>
          <a:xfrm rot="282113">
            <a:off x="7905750" y="3959225"/>
            <a:ext cx="3314700" cy="1952625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5475" lvl="1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endParaRPr lang="zh-CN" altLang="en-US" sz="2200" dirty="0"/>
          </a:p>
        </p:txBody>
      </p:sp>
      <p:sp>
        <p:nvSpPr>
          <p:cNvPr id="17" name="TextBox 17"/>
          <p:cNvSpPr txBox="1"/>
          <p:nvPr/>
        </p:nvSpPr>
        <p:spPr>
          <a:xfrm>
            <a:off x="8296275" y="4605338"/>
            <a:ext cx="226853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不能提高访问速度！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174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741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741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741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46100" y="808038"/>
            <a:ext cx="1117282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双端口存储器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一个存储器中提供两套独立工作的读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写控制电路、地址缓存、地址译码，两个读写端口，根据地址线和数据线能同时进行两个数据的读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通常作为双口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RAM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或指令预取部件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2559050"/>
            <a:ext cx="6089650" cy="38687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1945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945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946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946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27088" y="1011238"/>
            <a:ext cx="10602912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082675" indent="-2667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多模块存储器</a:t>
            </a:r>
            <a:r>
              <a:rPr kumimoji="1" lang="en-US" altLang="zh-CN" sz="2800" dirty="0">
                <a:latin typeface="微软雅黑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多体交叉</a:t>
            </a:r>
            <a:r>
              <a:rPr kumimoji="1" lang="en-US" altLang="zh-CN" sz="2800" dirty="0">
                <a:latin typeface="微软雅黑" panose="020B0503020204020204" pitchFamily="34" charset="-122"/>
              </a:rPr>
              <a:t>)</a:t>
            </a:r>
            <a:endParaRPr kumimoji="1" lang="en-US" altLang="zh-CN" sz="2800" dirty="0">
              <a:latin typeface="微软雅黑" panose="020B0503020204020204" pitchFamily="34" charset="-122"/>
            </a:endParaRPr>
          </a:p>
          <a:p>
            <a:pPr lvl="2" algn="l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包含多个小存储体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模块，每个体有自己的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MAR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MDR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和读写电路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多个存储模块可独立并行工作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能够提高数据访问速度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77975" y="4035425"/>
            <a:ext cx="9159875" cy="163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编址方式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编址（</a:t>
            </a:r>
            <a:r>
              <a:rPr kumimoji="1"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高位交叉访问） </a:t>
            </a:r>
            <a:endParaRPr kumimoji="1" lang="zh-CN" altLang="en-US" sz="2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交叉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编址（</a:t>
            </a: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低位交叉访问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" name="图片 12" descr="u=207606497,4036238559&amp;fm=21&amp;gp=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175125"/>
            <a:ext cx="7778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215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150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150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150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五边形 8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连续编址方式</a:t>
            </a:r>
            <a:r>
              <a:rPr lang="en-US" altLang="zh-CN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panose="020B0604030504040204" charset="0"/>
                <a:ea typeface="微软雅黑" panose="020B0503020204020204" pitchFamily="34" charset="-122"/>
              </a:rPr>
              <a:t>高位交叉</a:t>
            </a:r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访问存储器</a:t>
            </a:r>
            <a:endParaRPr lang="zh-CN" altLang="en-US" sz="2800">
              <a:solidFill>
                <a:schemeClr val="bg1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4175" y="1608138"/>
            <a:ext cx="11218863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933450" indent="-4572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实现方法：</a:t>
            </a: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用主存地址码的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高位区分</a:t>
            </a: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体号</a:t>
            </a: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，低位表示模块内的地址</a:t>
            </a:r>
            <a:endParaRPr kumimoji="1"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4"/>
          <p:cNvGrpSpPr/>
          <p:nvPr/>
        </p:nvGrpSpPr>
        <p:grpSpPr bwMode="auto">
          <a:xfrm>
            <a:off x="3540125" y="2151063"/>
            <a:ext cx="7102475" cy="4546102"/>
            <a:chOff x="384" y="808"/>
            <a:chExt cx="4703" cy="3423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008" y="808"/>
              <a:ext cx="383" cy="3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kumimoji="1" lang="en-US" altLang="zh-CN" dirty="0">
                  <a:solidFill>
                    <a:schemeClr val="accent3">
                      <a:lumMod val="75000"/>
                    </a:schemeClr>
                  </a:solidFill>
                </a:rPr>
                <a:t>M</a:t>
              </a:r>
              <a:r>
                <a:rPr kumimoji="1" lang="en-US" altLang="zh-CN" baseline="-20000" dirty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  <a:endParaRPr kumimoji="1" lang="en-US" altLang="zh-CN" baseline="-20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516" name="Text Box 6"/>
            <p:cNvSpPr txBox="1">
              <a:spLocks noChangeArrowheads="1"/>
            </p:cNvSpPr>
            <p:nvPr/>
          </p:nvSpPr>
          <p:spPr bwMode="auto">
            <a:xfrm>
              <a:off x="399" y="826"/>
              <a:ext cx="53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chemeClr val="tx1"/>
                  </a:solidFill>
                  <a:ea typeface="华文新魏" panose="02010800040101010101" charset="-122"/>
                </a:rPr>
                <a:t>地址</a:t>
              </a:r>
              <a:endParaRPr kumimoji="1" lang="zh-CN" altLang="en-US">
                <a:solidFill>
                  <a:schemeClr val="tx1"/>
                </a:solidFill>
                <a:ea typeface="华文新魏" panose="02010800040101010101" charset="-122"/>
              </a:endParaRPr>
            </a:p>
          </p:txBody>
        </p:sp>
        <p:sp>
          <p:nvSpPr>
            <p:cNvPr id="21517" name="Text Box 7"/>
            <p:cNvSpPr txBox="1">
              <a:spLocks noChangeArrowheads="1"/>
            </p:cNvSpPr>
            <p:nvPr/>
          </p:nvSpPr>
          <p:spPr bwMode="auto">
            <a:xfrm>
              <a:off x="670" y="1135"/>
              <a:ext cx="20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0</a:t>
              </a:r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1518" name="Text Box 8"/>
            <p:cNvSpPr txBox="1">
              <a:spLocks noChangeArrowheads="1"/>
            </p:cNvSpPr>
            <p:nvPr/>
          </p:nvSpPr>
          <p:spPr bwMode="auto">
            <a:xfrm>
              <a:off x="670" y="1382"/>
              <a:ext cx="20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1</a:t>
              </a:r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21519" name="Group 9"/>
            <p:cNvGrpSpPr/>
            <p:nvPr/>
          </p:nvGrpSpPr>
          <p:grpSpPr bwMode="auto">
            <a:xfrm>
              <a:off x="912" y="1152"/>
              <a:ext cx="528" cy="1636"/>
              <a:chOff x="624" y="1104"/>
              <a:chExt cx="528" cy="1636"/>
            </a:xfrm>
          </p:grpSpPr>
          <p:sp>
            <p:nvSpPr>
              <p:cNvPr id="21604" name="Rectangle 10"/>
              <p:cNvSpPr>
                <a:spLocks noChangeArrowheads="1"/>
              </p:cNvSpPr>
              <p:nvPr/>
            </p:nvSpPr>
            <p:spPr bwMode="auto">
              <a:xfrm>
                <a:off x="624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605" name="Rectangle 11"/>
              <p:cNvSpPr>
                <a:spLocks noChangeArrowheads="1"/>
              </p:cNvSpPr>
              <p:nvPr/>
            </p:nvSpPr>
            <p:spPr bwMode="auto">
              <a:xfrm>
                <a:off x="624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606" name="Rectangle 12"/>
              <p:cNvSpPr>
                <a:spLocks noChangeArrowheads="1"/>
              </p:cNvSpPr>
              <p:nvPr/>
            </p:nvSpPr>
            <p:spPr bwMode="auto">
              <a:xfrm>
                <a:off x="624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607" name="Rectangle 13"/>
              <p:cNvSpPr>
                <a:spLocks noChangeArrowheads="1"/>
              </p:cNvSpPr>
              <p:nvPr/>
            </p:nvSpPr>
            <p:spPr bwMode="auto">
              <a:xfrm>
                <a:off x="624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608" name="Rectangle 14"/>
              <p:cNvSpPr>
                <a:spLocks noChangeArrowheads="1"/>
              </p:cNvSpPr>
              <p:nvPr/>
            </p:nvSpPr>
            <p:spPr bwMode="auto">
              <a:xfrm>
                <a:off x="624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609" name="Rectangle 15"/>
              <p:cNvSpPr>
                <a:spLocks noChangeArrowheads="1"/>
              </p:cNvSpPr>
              <p:nvPr/>
            </p:nvSpPr>
            <p:spPr bwMode="auto">
              <a:xfrm>
                <a:off x="624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610" name="Line 16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1" name="Line 17"/>
              <p:cNvSpPr>
                <a:spLocks noChangeShapeType="1"/>
              </p:cNvSpPr>
              <p:nvPr/>
            </p:nvSpPr>
            <p:spPr bwMode="auto">
              <a:xfrm>
                <a:off x="624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2" name="Line 18"/>
              <p:cNvSpPr>
                <a:spLocks noChangeShapeType="1"/>
              </p:cNvSpPr>
              <p:nvPr/>
            </p:nvSpPr>
            <p:spPr bwMode="auto">
              <a:xfrm>
                <a:off x="624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3" name="Line 19"/>
              <p:cNvSpPr>
                <a:spLocks noChangeShapeType="1"/>
              </p:cNvSpPr>
              <p:nvPr/>
            </p:nvSpPr>
            <p:spPr bwMode="auto">
              <a:xfrm>
                <a:off x="624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4" name="Line 20"/>
              <p:cNvSpPr>
                <a:spLocks noChangeShapeType="1"/>
              </p:cNvSpPr>
              <p:nvPr/>
            </p:nvSpPr>
            <p:spPr bwMode="auto">
              <a:xfrm>
                <a:off x="624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5" name="Line 21"/>
              <p:cNvSpPr>
                <a:spLocks noChangeShapeType="1"/>
              </p:cNvSpPr>
              <p:nvPr/>
            </p:nvSpPr>
            <p:spPr bwMode="auto">
              <a:xfrm>
                <a:off x="624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6" name="Line 22"/>
              <p:cNvSpPr>
                <a:spLocks noChangeShapeType="1"/>
              </p:cNvSpPr>
              <p:nvPr/>
            </p:nvSpPr>
            <p:spPr bwMode="auto">
              <a:xfrm>
                <a:off x="624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7" name="Line 23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8" name="Line 24"/>
              <p:cNvSpPr>
                <a:spLocks noChangeShapeType="1"/>
              </p:cNvSpPr>
              <p:nvPr/>
            </p:nvSpPr>
            <p:spPr bwMode="auto">
              <a:xfrm>
                <a:off x="1152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9" name="Text Box 25"/>
              <p:cNvSpPr txBox="1">
                <a:spLocks noChangeArrowheads="1"/>
              </p:cNvSpPr>
              <p:nvPr/>
            </p:nvSpPr>
            <p:spPr bwMode="auto">
              <a:xfrm>
                <a:off x="659" y="1537"/>
                <a:ext cx="448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620" name="Text Box 26"/>
              <p:cNvSpPr txBox="1">
                <a:spLocks noChangeArrowheads="1"/>
              </p:cNvSpPr>
              <p:nvPr/>
            </p:nvSpPr>
            <p:spPr bwMode="auto">
              <a:xfrm>
                <a:off x="671" y="2078"/>
                <a:ext cx="448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500" y="2502"/>
              <a:ext cx="389" cy="3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1521" name="Text Box 28"/>
            <p:cNvSpPr txBox="1">
              <a:spLocks noChangeArrowheads="1"/>
            </p:cNvSpPr>
            <p:nvPr/>
          </p:nvSpPr>
          <p:spPr bwMode="auto">
            <a:xfrm>
              <a:off x="2169" y="808"/>
              <a:ext cx="38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solidFill>
                    <a:srgbClr val="0000BF"/>
                  </a:solidFill>
                </a:rPr>
                <a:t>M</a:t>
              </a:r>
              <a:r>
                <a:rPr kumimoji="1" lang="en-US" altLang="zh-CN" baseline="-20000">
                  <a:solidFill>
                    <a:srgbClr val="0000BF"/>
                  </a:solidFill>
                </a:rPr>
                <a:t>1</a:t>
              </a:r>
              <a:endParaRPr kumimoji="1" lang="en-US" altLang="zh-CN" baseline="-20000">
                <a:solidFill>
                  <a:srgbClr val="0000BF"/>
                </a:solidFill>
              </a:endParaRPr>
            </a:p>
          </p:txBody>
        </p:sp>
        <p:sp>
          <p:nvSpPr>
            <p:cNvPr id="21522" name="Text Box 29"/>
            <p:cNvSpPr txBox="1">
              <a:spLocks noChangeArrowheads="1"/>
            </p:cNvSpPr>
            <p:nvPr/>
          </p:nvSpPr>
          <p:spPr bwMode="auto">
            <a:xfrm>
              <a:off x="1758" y="1104"/>
              <a:ext cx="236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endParaRPr kumimoji="1"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21523" name="Text Box 30"/>
            <p:cNvSpPr txBox="1">
              <a:spLocks noChangeArrowheads="1"/>
            </p:cNvSpPr>
            <p:nvPr/>
          </p:nvSpPr>
          <p:spPr bwMode="auto">
            <a:xfrm>
              <a:off x="1731" y="1313"/>
              <a:ext cx="417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+1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1524" name="Group 31"/>
            <p:cNvGrpSpPr/>
            <p:nvPr/>
          </p:nvGrpSpPr>
          <p:grpSpPr bwMode="auto">
            <a:xfrm>
              <a:off x="2095" y="1152"/>
              <a:ext cx="528" cy="1636"/>
              <a:chOff x="1807" y="1104"/>
              <a:chExt cx="528" cy="1636"/>
            </a:xfrm>
          </p:grpSpPr>
          <p:sp>
            <p:nvSpPr>
              <p:cNvPr id="21587" name="Rectangle 32"/>
              <p:cNvSpPr>
                <a:spLocks noChangeArrowheads="1"/>
              </p:cNvSpPr>
              <p:nvPr/>
            </p:nvSpPr>
            <p:spPr bwMode="auto">
              <a:xfrm>
                <a:off x="1807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88" name="Rectangle 33"/>
              <p:cNvSpPr>
                <a:spLocks noChangeArrowheads="1"/>
              </p:cNvSpPr>
              <p:nvPr/>
            </p:nvSpPr>
            <p:spPr bwMode="auto">
              <a:xfrm>
                <a:off x="1807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89" name="Rectangle 34"/>
              <p:cNvSpPr>
                <a:spLocks noChangeArrowheads="1"/>
              </p:cNvSpPr>
              <p:nvPr/>
            </p:nvSpPr>
            <p:spPr bwMode="auto">
              <a:xfrm>
                <a:off x="1807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90" name="Rectangle 35"/>
              <p:cNvSpPr>
                <a:spLocks noChangeArrowheads="1"/>
              </p:cNvSpPr>
              <p:nvPr/>
            </p:nvSpPr>
            <p:spPr bwMode="auto">
              <a:xfrm>
                <a:off x="1807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91" name="Rectangle 36"/>
              <p:cNvSpPr>
                <a:spLocks noChangeArrowheads="1"/>
              </p:cNvSpPr>
              <p:nvPr/>
            </p:nvSpPr>
            <p:spPr bwMode="auto">
              <a:xfrm>
                <a:off x="1807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92" name="Rectangle 37"/>
              <p:cNvSpPr>
                <a:spLocks noChangeArrowheads="1"/>
              </p:cNvSpPr>
              <p:nvPr/>
            </p:nvSpPr>
            <p:spPr bwMode="auto">
              <a:xfrm>
                <a:off x="1807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93" name="Line 38"/>
              <p:cNvSpPr>
                <a:spLocks noChangeShapeType="1"/>
              </p:cNvSpPr>
              <p:nvPr/>
            </p:nvSpPr>
            <p:spPr bwMode="auto">
              <a:xfrm>
                <a:off x="1807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4" name="Line 39"/>
              <p:cNvSpPr>
                <a:spLocks noChangeShapeType="1"/>
              </p:cNvSpPr>
              <p:nvPr/>
            </p:nvSpPr>
            <p:spPr bwMode="auto">
              <a:xfrm>
                <a:off x="1807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5" name="Line 40"/>
              <p:cNvSpPr>
                <a:spLocks noChangeShapeType="1"/>
              </p:cNvSpPr>
              <p:nvPr/>
            </p:nvSpPr>
            <p:spPr bwMode="auto">
              <a:xfrm>
                <a:off x="1807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6" name="Line 41"/>
              <p:cNvSpPr>
                <a:spLocks noChangeShapeType="1"/>
              </p:cNvSpPr>
              <p:nvPr/>
            </p:nvSpPr>
            <p:spPr bwMode="auto">
              <a:xfrm>
                <a:off x="1807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7" name="Line 42"/>
              <p:cNvSpPr>
                <a:spLocks noChangeShapeType="1"/>
              </p:cNvSpPr>
              <p:nvPr/>
            </p:nvSpPr>
            <p:spPr bwMode="auto">
              <a:xfrm>
                <a:off x="1807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8" name="Line 43"/>
              <p:cNvSpPr>
                <a:spLocks noChangeShapeType="1"/>
              </p:cNvSpPr>
              <p:nvPr/>
            </p:nvSpPr>
            <p:spPr bwMode="auto">
              <a:xfrm>
                <a:off x="1807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9" name="Line 44"/>
              <p:cNvSpPr>
                <a:spLocks noChangeShapeType="1"/>
              </p:cNvSpPr>
              <p:nvPr/>
            </p:nvSpPr>
            <p:spPr bwMode="auto">
              <a:xfrm>
                <a:off x="1807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00" name="Line 45"/>
              <p:cNvSpPr>
                <a:spLocks noChangeShapeType="1"/>
              </p:cNvSpPr>
              <p:nvPr/>
            </p:nvSpPr>
            <p:spPr bwMode="auto">
              <a:xfrm>
                <a:off x="1807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01" name="Line 46"/>
              <p:cNvSpPr>
                <a:spLocks noChangeShapeType="1"/>
              </p:cNvSpPr>
              <p:nvPr/>
            </p:nvSpPr>
            <p:spPr bwMode="auto">
              <a:xfrm>
                <a:off x="2335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02" name="Text Box 47"/>
              <p:cNvSpPr txBox="1">
                <a:spLocks noChangeArrowheads="1"/>
              </p:cNvSpPr>
              <p:nvPr/>
            </p:nvSpPr>
            <p:spPr bwMode="auto">
              <a:xfrm>
                <a:off x="1830" y="1557"/>
                <a:ext cx="448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603" name="Text Box 48"/>
              <p:cNvSpPr txBox="1">
                <a:spLocks noChangeArrowheads="1"/>
              </p:cNvSpPr>
              <p:nvPr/>
            </p:nvSpPr>
            <p:spPr bwMode="auto">
              <a:xfrm>
                <a:off x="1847" y="2156"/>
                <a:ext cx="448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525" name="Text Box 49"/>
            <p:cNvSpPr txBox="1">
              <a:spLocks noChangeArrowheads="1"/>
            </p:cNvSpPr>
            <p:nvPr/>
          </p:nvSpPr>
          <p:spPr bwMode="auto">
            <a:xfrm>
              <a:off x="1589" y="2516"/>
              <a:ext cx="47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2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1526" name="Text Box 50"/>
            <p:cNvSpPr txBox="1">
              <a:spLocks noChangeArrowheads="1"/>
            </p:cNvSpPr>
            <p:nvPr/>
          </p:nvSpPr>
          <p:spPr bwMode="auto">
            <a:xfrm>
              <a:off x="3408" y="808"/>
              <a:ext cx="38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solidFill>
                    <a:srgbClr val="0000BF"/>
                  </a:solidFill>
                </a:rPr>
                <a:t>M</a:t>
              </a:r>
              <a:r>
                <a:rPr kumimoji="1" lang="en-US" altLang="zh-CN" baseline="-20000">
                  <a:solidFill>
                    <a:srgbClr val="0000BF"/>
                  </a:solidFill>
                </a:rPr>
                <a:t>2</a:t>
              </a:r>
              <a:endParaRPr kumimoji="1" lang="en-US" altLang="zh-CN" baseline="-20000">
                <a:solidFill>
                  <a:srgbClr val="0000BF"/>
                </a:solidFill>
              </a:endParaRPr>
            </a:p>
          </p:txBody>
        </p:sp>
        <p:sp>
          <p:nvSpPr>
            <p:cNvPr id="21527" name="Text Box 51"/>
            <p:cNvSpPr txBox="1">
              <a:spLocks noChangeArrowheads="1"/>
            </p:cNvSpPr>
            <p:nvPr/>
          </p:nvSpPr>
          <p:spPr bwMode="auto">
            <a:xfrm>
              <a:off x="2908" y="1104"/>
              <a:ext cx="32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2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endParaRPr kumimoji="1"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21528" name="Text Box 52"/>
            <p:cNvSpPr txBox="1">
              <a:spLocks noChangeArrowheads="1"/>
            </p:cNvSpPr>
            <p:nvPr/>
          </p:nvSpPr>
          <p:spPr bwMode="auto">
            <a:xfrm>
              <a:off x="2882" y="1313"/>
              <a:ext cx="50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2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+1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1529" name="Text Box 53"/>
            <p:cNvSpPr txBox="1">
              <a:spLocks noChangeArrowheads="1"/>
            </p:cNvSpPr>
            <p:nvPr/>
          </p:nvSpPr>
          <p:spPr bwMode="auto">
            <a:xfrm>
              <a:off x="2828" y="2516"/>
              <a:ext cx="47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3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1530" name="Text Box 54"/>
            <p:cNvSpPr txBox="1">
              <a:spLocks noChangeArrowheads="1"/>
            </p:cNvSpPr>
            <p:nvPr/>
          </p:nvSpPr>
          <p:spPr bwMode="auto">
            <a:xfrm>
              <a:off x="4655" y="808"/>
              <a:ext cx="38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dirty="0">
                  <a:solidFill>
                    <a:srgbClr val="0000BF"/>
                  </a:solidFill>
                </a:rPr>
                <a:t>M</a:t>
              </a:r>
              <a:r>
                <a:rPr kumimoji="1" lang="en-US" altLang="zh-CN" baseline="-20000" dirty="0">
                  <a:solidFill>
                    <a:srgbClr val="0000BF"/>
                  </a:solidFill>
                </a:rPr>
                <a:t>3</a:t>
              </a:r>
              <a:endParaRPr kumimoji="1" lang="en-US" altLang="zh-CN" baseline="-20000" dirty="0">
                <a:solidFill>
                  <a:srgbClr val="0000BF"/>
                </a:solidFill>
              </a:endParaRPr>
            </a:p>
          </p:txBody>
        </p:sp>
        <p:sp>
          <p:nvSpPr>
            <p:cNvPr id="21531" name="Text Box 55"/>
            <p:cNvSpPr txBox="1">
              <a:spLocks noChangeArrowheads="1"/>
            </p:cNvSpPr>
            <p:nvPr/>
          </p:nvSpPr>
          <p:spPr bwMode="auto">
            <a:xfrm>
              <a:off x="4108" y="1104"/>
              <a:ext cx="32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3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endParaRPr kumimoji="1"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21532" name="Text Box 56"/>
            <p:cNvSpPr txBox="1">
              <a:spLocks noChangeArrowheads="1"/>
            </p:cNvSpPr>
            <p:nvPr/>
          </p:nvSpPr>
          <p:spPr bwMode="auto">
            <a:xfrm>
              <a:off x="4082" y="1313"/>
              <a:ext cx="50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3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+1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4075" y="2530"/>
              <a:ext cx="474" cy="3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1534" name="Group 58"/>
            <p:cNvGrpSpPr/>
            <p:nvPr/>
          </p:nvGrpSpPr>
          <p:grpSpPr bwMode="auto">
            <a:xfrm>
              <a:off x="4559" y="1152"/>
              <a:ext cx="528" cy="1636"/>
              <a:chOff x="4271" y="1104"/>
              <a:chExt cx="528" cy="1636"/>
            </a:xfrm>
          </p:grpSpPr>
          <p:sp>
            <p:nvSpPr>
              <p:cNvPr id="21570" name="Rectangle 59"/>
              <p:cNvSpPr>
                <a:spLocks noChangeArrowheads="1"/>
              </p:cNvSpPr>
              <p:nvPr/>
            </p:nvSpPr>
            <p:spPr bwMode="auto">
              <a:xfrm>
                <a:off x="4271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71" name="Rectangle 60"/>
              <p:cNvSpPr>
                <a:spLocks noChangeArrowheads="1"/>
              </p:cNvSpPr>
              <p:nvPr/>
            </p:nvSpPr>
            <p:spPr bwMode="auto">
              <a:xfrm>
                <a:off x="4271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72" name="Rectangle 61"/>
              <p:cNvSpPr>
                <a:spLocks noChangeArrowheads="1"/>
              </p:cNvSpPr>
              <p:nvPr/>
            </p:nvSpPr>
            <p:spPr bwMode="auto">
              <a:xfrm>
                <a:off x="4271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73" name="Rectangle 62"/>
              <p:cNvSpPr>
                <a:spLocks noChangeArrowheads="1"/>
              </p:cNvSpPr>
              <p:nvPr/>
            </p:nvSpPr>
            <p:spPr bwMode="auto">
              <a:xfrm>
                <a:off x="4271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74" name="Rectangle 63"/>
              <p:cNvSpPr>
                <a:spLocks noChangeArrowheads="1"/>
              </p:cNvSpPr>
              <p:nvPr/>
            </p:nvSpPr>
            <p:spPr bwMode="auto">
              <a:xfrm>
                <a:off x="4271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75" name="Rectangle 64"/>
              <p:cNvSpPr>
                <a:spLocks noChangeArrowheads="1"/>
              </p:cNvSpPr>
              <p:nvPr/>
            </p:nvSpPr>
            <p:spPr bwMode="auto">
              <a:xfrm>
                <a:off x="4271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76" name="Line 65"/>
              <p:cNvSpPr>
                <a:spLocks noChangeShapeType="1"/>
              </p:cNvSpPr>
              <p:nvPr/>
            </p:nvSpPr>
            <p:spPr bwMode="auto">
              <a:xfrm>
                <a:off x="4271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77" name="Line 66"/>
              <p:cNvSpPr>
                <a:spLocks noChangeShapeType="1"/>
              </p:cNvSpPr>
              <p:nvPr/>
            </p:nvSpPr>
            <p:spPr bwMode="auto">
              <a:xfrm>
                <a:off x="4271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78" name="Line 67"/>
              <p:cNvSpPr>
                <a:spLocks noChangeShapeType="1"/>
              </p:cNvSpPr>
              <p:nvPr/>
            </p:nvSpPr>
            <p:spPr bwMode="auto">
              <a:xfrm>
                <a:off x="4271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79" name="Line 68"/>
              <p:cNvSpPr>
                <a:spLocks noChangeShapeType="1"/>
              </p:cNvSpPr>
              <p:nvPr/>
            </p:nvSpPr>
            <p:spPr bwMode="auto">
              <a:xfrm>
                <a:off x="4271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0" name="Line 69"/>
              <p:cNvSpPr>
                <a:spLocks noChangeShapeType="1"/>
              </p:cNvSpPr>
              <p:nvPr/>
            </p:nvSpPr>
            <p:spPr bwMode="auto">
              <a:xfrm>
                <a:off x="4271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1" name="Line 70"/>
              <p:cNvSpPr>
                <a:spLocks noChangeShapeType="1"/>
              </p:cNvSpPr>
              <p:nvPr/>
            </p:nvSpPr>
            <p:spPr bwMode="auto">
              <a:xfrm>
                <a:off x="4271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2" name="Line 71"/>
              <p:cNvSpPr>
                <a:spLocks noChangeShapeType="1"/>
              </p:cNvSpPr>
              <p:nvPr/>
            </p:nvSpPr>
            <p:spPr bwMode="auto">
              <a:xfrm>
                <a:off x="4271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3" name="Line 72"/>
              <p:cNvSpPr>
                <a:spLocks noChangeShapeType="1"/>
              </p:cNvSpPr>
              <p:nvPr/>
            </p:nvSpPr>
            <p:spPr bwMode="auto">
              <a:xfrm>
                <a:off x="4271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4" name="Line 73"/>
              <p:cNvSpPr>
                <a:spLocks noChangeShapeType="1"/>
              </p:cNvSpPr>
              <p:nvPr/>
            </p:nvSpPr>
            <p:spPr bwMode="auto">
              <a:xfrm>
                <a:off x="4799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5" name="Text Box 74"/>
              <p:cNvSpPr txBox="1">
                <a:spLocks noChangeArrowheads="1"/>
              </p:cNvSpPr>
              <p:nvPr/>
            </p:nvSpPr>
            <p:spPr bwMode="auto">
              <a:xfrm>
                <a:off x="4328" y="1537"/>
                <a:ext cx="448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86" name="Text Box 75"/>
              <p:cNvSpPr txBox="1">
                <a:spLocks noChangeArrowheads="1"/>
              </p:cNvSpPr>
              <p:nvPr/>
            </p:nvSpPr>
            <p:spPr bwMode="auto">
              <a:xfrm>
                <a:off x="4340" y="2156"/>
                <a:ext cx="448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35" name="Group 76"/>
            <p:cNvGrpSpPr/>
            <p:nvPr/>
          </p:nvGrpSpPr>
          <p:grpSpPr bwMode="auto">
            <a:xfrm>
              <a:off x="3337" y="1152"/>
              <a:ext cx="528" cy="1636"/>
              <a:chOff x="3049" y="1104"/>
              <a:chExt cx="528" cy="1636"/>
            </a:xfrm>
          </p:grpSpPr>
          <p:sp>
            <p:nvSpPr>
              <p:cNvPr id="21553" name="Rectangle 77"/>
              <p:cNvSpPr>
                <a:spLocks noChangeArrowheads="1"/>
              </p:cNvSpPr>
              <p:nvPr/>
            </p:nvSpPr>
            <p:spPr bwMode="auto">
              <a:xfrm>
                <a:off x="3049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54" name="Rectangle 78"/>
              <p:cNvSpPr>
                <a:spLocks noChangeArrowheads="1"/>
              </p:cNvSpPr>
              <p:nvPr/>
            </p:nvSpPr>
            <p:spPr bwMode="auto">
              <a:xfrm>
                <a:off x="3049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55" name="Rectangle 79"/>
              <p:cNvSpPr>
                <a:spLocks noChangeArrowheads="1"/>
              </p:cNvSpPr>
              <p:nvPr/>
            </p:nvSpPr>
            <p:spPr bwMode="auto">
              <a:xfrm>
                <a:off x="3049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56" name="Rectangle 80"/>
              <p:cNvSpPr>
                <a:spLocks noChangeArrowheads="1"/>
              </p:cNvSpPr>
              <p:nvPr/>
            </p:nvSpPr>
            <p:spPr bwMode="auto">
              <a:xfrm>
                <a:off x="3049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57" name="Rectangle 81"/>
              <p:cNvSpPr>
                <a:spLocks noChangeArrowheads="1"/>
              </p:cNvSpPr>
              <p:nvPr/>
            </p:nvSpPr>
            <p:spPr bwMode="auto">
              <a:xfrm>
                <a:off x="3049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58" name="Rectangle 82"/>
              <p:cNvSpPr>
                <a:spLocks noChangeArrowheads="1"/>
              </p:cNvSpPr>
              <p:nvPr/>
            </p:nvSpPr>
            <p:spPr bwMode="auto">
              <a:xfrm>
                <a:off x="3049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1559" name="Line 83"/>
              <p:cNvSpPr>
                <a:spLocks noChangeShapeType="1"/>
              </p:cNvSpPr>
              <p:nvPr/>
            </p:nvSpPr>
            <p:spPr bwMode="auto">
              <a:xfrm>
                <a:off x="3049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0" name="Line 84"/>
              <p:cNvSpPr>
                <a:spLocks noChangeShapeType="1"/>
              </p:cNvSpPr>
              <p:nvPr/>
            </p:nvSpPr>
            <p:spPr bwMode="auto">
              <a:xfrm>
                <a:off x="3049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1" name="Line 85"/>
              <p:cNvSpPr>
                <a:spLocks noChangeShapeType="1"/>
              </p:cNvSpPr>
              <p:nvPr/>
            </p:nvSpPr>
            <p:spPr bwMode="auto">
              <a:xfrm>
                <a:off x="3049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2" name="Line 86"/>
              <p:cNvSpPr>
                <a:spLocks noChangeShapeType="1"/>
              </p:cNvSpPr>
              <p:nvPr/>
            </p:nvSpPr>
            <p:spPr bwMode="auto">
              <a:xfrm>
                <a:off x="3049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3" name="Line 87"/>
              <p:cNvSpPr>
                <a:spLocks noChangeShapeType="1"/>
              </p:cNvSpPr>
              <p:nvPr/>
            </p:nvSpPr>
            <p:spPr bwMode="auto">
              <a:xfrm>
                <a:off x="3049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4" name="Line 88"/>
              <p:cNvSpPr>
                <a:spLocks noChangeShapeType="1"/>
              </p:cNvSpPr>
              <p:nvPr/>
            </p:nvSpPr>
            <p:spPr bwMode="auto">
              <a:xfrm>
                <a:off x="3049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5" name="Line 89"/>
              <p:cNvSpPr>
                <a:spLocks noChangeShapeType="1"/>
              </p:cNvSpPr>
              <p:nvPr/>
            </p:nvSpPr>
            <p:spPr bwMode="auto">
              <a:xfrm>
                <a:off x="3049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6" name="Line 90"/>
              <p:cNvSpPr>
                <a:spLocks noChangeShapeType="1"/>
              </p:cNvSpPr>
              <p:nvPr/>
            </p:nvSpPr>
            <p:spPr bwMode="auto">
              <a:xfrm>
                <a:off x="3049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7" name="Line 91"/>
              <p:cNvSpPr>
                <a:spLocks noChangeShapeType="1"/>
              </p:cNvSpPr>
              <p:nvPr/>
            </p:nvSpPr>
            <p:spPr bwMode="auto">
              <a:xfrm>
                <a:off x="3577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8" name="Text Box 92"/>
              <p:cNvSpPr txBox="1">
                <a:spLocks noChangeArrowheads="1"/>
              </p:cNvSpPr>
              <p:nvPr/>
            </p:nvSpPr>
            <p:spPr bwMode="auto">
              <a:xfrm>
                <a:off x="3081" y="1551"/>
                <a:ext cx="448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69" name="Text Box 93"/>
              <p:cNvSpPr txBox="1">
                <a:spLocks noChangeArrowheads="1"/>
              </p:cNvSpPr>
              <p:nvPr/>
            </p:nvSpPr>
            <p:spPr bwMode="auto">
              <a:xfrm>
                <a:off x="3083" y="2156"/>
                <a:ext cx="448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536" name="Freeform 94"/>
            <p:cNvSpPr/>
            <p:nvPr/>
          </p:nvSpPr>
          <p:spPr bwMode="auto">
            <a:xfrm>
              <a:off x="384" y="2064"/>
              <a:ext cx="4176" cy="960"/>
            </a:xfrm>
            <a:custGeom>
              <a:avLst/>
              <a:gdLst>
                <a:gd name="T0" fmla="*/ 528 w 4176"/>
                <a:gd name="T1" fmla="*/ 0 h 960"/>
                <a:gd name="T2" fmla="*/ 0 w 4176"/>
                <a:gd name="T3" fmla="*/ 0 h 960"/>
                <a:gd name="T4" fmla="*/ 0 w 4176"/>
                <a:gd name="T5" fmla="*/ 960 h 960"/>
                <a:gd name="T6" fmla="*/ 3648 w 4176"/>
                <a:gd name="T7" fmla="*/ 960 h 960"/>
                <a:gd name="T8" fmla="*/ 3648 w 4176"/>
                <a:gd name="T9" fmla="*/ 0 h 960"/>
                <a:gd name="T10" fmla="*/ 4176 w 4176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76"/>
                <a:gd name="T19" fmla="*/ 0 h 960"/>
                <a:gd name="T20" fmla="*/ 4176 w 4176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76" h="960">
                  <a:moveTo>
                    <a:pt x="528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3648" y="960"/>
                  </a:lnTo>
                  <a:lnTo>
                    <a:pt x="3648" y="0"/>
                  </a:lnTo>
                  <a:lnTo>
                    <a:pt x="417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37" name="Freeform 95"/>
            <p:cNvSpPr/>
            <p:nvPr/>
          </p:nvSpPr>
          <p:spPr bwMode="auto">
            <a:xfrm>
              <a:off x="1557" y="2064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38" name="Freeform 96"/>
            <p:cNvSpPr/>
            <p:nvPr/>
          </p:nvSpPr>
          <p:spPr bwMode="auto">
            <a:xfrm>
              <a:off x="2808" y="2064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21539" name="Group 97"/>
            <p:cNvGrpSpPr/>
            <p:nvPr/>
          </p:nvGrpSpPr>
          <p:grpSpPr bwMode="auto">
            <a:xfrm>
              <a:off x="2519" y="3357"/>
              <a:ext cx="1056" cy="348"/>
              <a:chOff x="2519" y="3357"/>
              <a:chExt cx="1056" cy="348"/>
            </a:xfrm>
          </p:grpSpPr>
          <p:sp>
            <p:nvSpPr>
              <p:cNvPr id="21551" name="Rectangle 98"/>
              <p:cNvSpPr>
                <a:spLocks noChangeArrowheads="1"/>
              </p:cNvSpPr>
              <p:nvPr/>
            </p:nvSpPr>
            <p:spPr bwMode="auto">
              <a:xfrm>
                <a:off x="2519" y="336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52" name="Text Box 99"/>
              <p:cNvSpPr txBox="1">
                <a:spLocks noChangeArrowheads="1"/>
              </p:cNvSpPr>
              <p:nvPr/>
            </p:nvSpPr>
            <p:spPr bwMode="auto">
              <a:xfrm>
                <a:off x="2638" y="3357"/>
                <a:ext cx="937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>
                    <a:solidFill>
                      <a:srgbClr val="0000BF"/>
                    </a:solidFill>
                    <a:ea typeface="华文新魏" panose="02010800040101010101" charset="-122"/>
                  </a:rPr>
                  <a:t>地址译码</a:t>
                </a:r>
                <a:endParaRPr kumimoji="1" lang="zh-CN" altLang="en-US">
                  <a:solidFill>
                    <a:srgbClr val="0000BF"/>
                  </a:solidFill>
                  <a:ea typeface="华文新魏" panose="02010800040101010101" charset="-122"/>
                </a:endParaRPr>
              </a:p>
            </p:txBody>
          </p:sp>
        </p:grpSp>
        <p:grpSp>
          <p:nvGrpSpPr>
            <p:cNvPr id="21540" name="Group 100"/>
            <p:cNvGrpSpPr/>
            <p:nvPr/>
          </p:nvGrpSpPr>
          <p:grpSpPr bwMode="auto">
            <a:xfrm>
              <a:off x="1488" y="3837"/>
              <a:ext cx="2138" cy="394"/>
              <a:chOff x="1488" y="3837"/>
              <a:chExt cx="2138" cy="394"/>
            </a:xfrm>
          </p:grpSpPr>
          <p:sp>
            <p:nvSpPr>
              <p:cNvPr id="21547" name="Rectangle 101"/>
              <p:cNvSpPr>
                <a:spLocks noChangeArrowheads="1"/>
              </p:cNvSpPr>
              <p:nvPr/>
            </p:nvSpPr>
            <p:spPr bwMode="auto">
              <a:xfrm>
                <a:off x="2519" y="384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 Box 102"/>
              <p:cNvSpPr txBox="1">
                <a:spLocks noChangeArrowheads="1"/>
              </p:cNvSpPr>
              <p:nvPr/>
            </p:nvSpPr>
            <p:spPr bwMode="auto">
              <a:xfrm>
                <a:off x="2553" y="3837"/>
                <a:ext cx="1073" cy="3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defRPr/>
                </a:pPr>
                <a:r>
                  <a:rPr kumimoji="1" lang="zh-CN" altLang="en-US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ea typeface="华文新魏" panose="02010800040101010101" charset="-122"/>
                  </a:rPr>
                  <a:t>体内地址</a:t>
                </a:r>
                <a:endParaRPr kumimoji="1" lang="zh-CN" altLang="en-US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ea typeface="华文新魏" panose="02010800040101010101" charset="-122"/>
                </a:endParaRPr>
              </a:p>
            </p:txBody>
          </p:sp>
          <p:sp>
            <p:nvSpPr>
              <p:cNvPr id="21549" name="Rectangle 103"/>
              <p:cNvSpPr>
                <a:spLocks noChangeArrowheads="1"/>
              </p:cNvSpPr>
              <p:nvPr/>
            </p:nvSpPr>
            <p:spPr bwMode="auto">
              <a:xfrm>
                <a:off x="1488" y="384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 Box 104"/>
              <p:cNvSpPr txBox="1">
                <a:spLocks noChangeArrowheads="1"/>
              </p:cNvSpPr>
              <p:nvPr/>
            </p:nvSpPr>
            <p:spPr bwMode="auto">
              <a:xfrm>
                <a:off x="1725" y="3837"/>
                <a:ext cx="598" cy="3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kumimoji="1" lang="zh-CN" altLang="en-US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ea typeface="华文新魏" panose="02010800040101010101" charset="-122"/>
                  </a:rPr>
                  <a:t>体号</a:t>
                </a:r>
                <a:endParaRPr kumimoji="1" lang="zh-CN" altLang="en-US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ea typeface="华文新魏" panose="02010800040101010101" charset="-122"/>
                </a:endParaRPr>
              </a:p>
            </p:txBody>
          </p:sp>
        </p:grpSp>
        <p:sp>
          <p:nvSpPr>
            <p:cNvPr id="21541" name="Freeform 105"/>
            <p:cNvSpPr/>
            <p:nvPr/>
          </p:nvSpPr>
          <p:spPr bwMode="auto">
            <a:xfrm>
              <a:off x="1200" y="2784"/>
              <a:ext cx="1632" cy="576"/>
            </a:xfrm>
            <a:custGeom>
              <a:avLst/>
              <a:gdLst>
                <a:gd name="T0" fmla="*/ 1632 w 1632"/>
                <a:gd name="T1" fmla="*/ 576 h 576"/>
                <a:gd name="T2" fmla="*/ 1632 w 1632"/>
                <a:gd name="T3" fmla="*/ 432 h 576"/>
                <a:gd name="T4" fmla="*/ 0 w 1632"/>
                <a:gd name="T5" fmla="*/ 432 h 576"/>
                <a:gd name="T6" fmla="*/ 0 w 1632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576"/>
                <a:gd name="T14" fmla="*/ 1632 w 1632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576">
                  <a:moveTo>
                    <a:pt x="1632" y="576"/>
                  </a:moveTo>
                  <a:lnTo>
                    <a:pt x="1632" y="432"/>
                  </a:lnTo>
                  <a:lnTo>
                    <a:pt x="0" y="432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2" name="Freeform 106"/>
            <p:cNvSpPr/>
            <p:nvPr/>
          </p:nvSpPr>
          <p:spPr bwMode="auto">
            <a:xfrm>
              <a:off x="2352" y="2784"/>
              <a:ext cx="624" cy="576"/>
            </a:xfrm>
            <a:custGeom>
              <a:avLst/>
              <a:gdLst>
                <a:gd name="T0" fmla="*/ 624 w 624"/>
                <a:gd name="T1" fmla="*/ 576 h 576"/>
                <a:gd name="T2" fmla="*/ 624 w 624"/>
                <a:gd name="T3" fmla="*/ 336 h 576"/>
                <a:gd name="T4" fmla="*/ 0 w 624"/>
                <a:gd name="T5" fmla="*/ 336 h 576"/>
                <a:gd name="T6" fmla="*/ 0 w 624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576"/>
                <a:gd name="T14" fmla="*/ 624 w 62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576">
                  <a:moveTo>
                    <a:pt x="624" y="576"/>
                  </a:moveTo>
                  <a:lnTo>
                    <a:pt x="624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3" name="Freeform 107"/>
            <p:cNvSpPr/>
            <p:nvPr/>
          </p:nvSpPr>
          <p:spPr bwMode="auto">
            <a:xfrm>
              <a:off x="3120" y="2784"/>
              <a:ext cx="528" cy="576"/>
            </a:xfrm>
            <a:custGeom>
              <a:avLst/>
              <a:gdLst>
                <a:gd name="T0" fmla="*/ 0 w 528"/>
                <a:gd name="T1" fmla="*/ 576 h 576"/>
                <a:gd name="T2" fmla="*/ 0 w 528"/>
                <a:gd name="T3" fmla="*/ 336 h 576"/>
                <a:gd name="T4" fmla="*/ 528 w 528"/>
                <a:gd name="T5" fmla="*/ 336 h 576"/>
                <a:gd name="T6" fmla="*/ 528 w 52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576"/>
                <a:gd name="T14" fmla="*/ 528 w 5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576">
                  <a:moveTo>
                    <a:pt x="0" y="576"/>
                  </a:moveTo>
                  <a:lnTo>
                    <a:pt x="0" y="336"/>
                  </a:lnTo>
                  <a:lnTo>
                    <a:pt x="528" y="336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4" name="Freeform 108"/>
            <p:cNvSpPr/>
            <p:nvPr/>
          </p:nvSpPr>
          <p:spPr bwMode="auto">
            <a:xfrm>
              <a:off x="3264" y="2784"/>
              <a:ext cx="1584" cy="576"/>
            </a:xfrm>
            <a:custGeom>
              <a:avLst/>
              <a:gdLst>
                <a:gd name="T0" fmla="*/ 0 w 1584"/>
                <a:gd name="T1" fmla="*/ 576 h 576"/>
                <a:gd name="T2" fmla="*/ 0 w 1584"/>
                <a:gd name="T3" fmla="*/ 432 h 576"/>
                <a:gd name="T4" fmla="*/ 1584 w 1584"/>
                <a:gd name="T5" fmla="*/ 432 h 576"/>
                <a:gd name="T6" fmla="*/ 1584 w 1584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576"/>
                <a:gd name="T14" fmla="*/ 1584 w 158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576">
                  <a:moveTo>
                    <a:pt x="0" y="576"/>
                  </a:moveTo>
                  <a:lnTo>
                    <a:pt x="0" y="432"/>
                  </a:lnTo>
                  <a:lnTo>
                    <a:pt x="1584" y="432"/>
                  </a:lnTo>
                  <a:lnTo>
                    <a:pt x="15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5" name="Line 109"/>
            <p:cNvSpPr>
              <a:spLocks noChangeShapeType="1"/>
            </p:cNvSpPr>
            <p:nvPr/>
          </p:nvSpPr>
          <p:spPr bwMode="auto">
            <a:xfrm flipV="1">
              <a:off x="1968" y="3024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6" name="Line 110"/>
            <p:cNvSpPr>
              <a:spLocks noChangeShapeType="1"/>
            </p:cNvSpPr>
            <p:nvPr/>
          </p:nvSpPr>
          <p:spPr bwMode="auto">
            <a:xfrm flipV="1">
              <a:off x="3024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3925888" y="5387975"/>
            <a:ext cx="5715000" cy="1193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134938" y="3306763"/>
            <a:ext cx="3636962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扩大了存储器容量</a:t>
            </a:r>
            <a:endParaRPr kumimoji="1" lang="zh-CN" altLang="en-US" sz="260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连续字在一个模块中；</a:t>
            </a:r>
            <a:endParaRPr kumimoji="1" lang="en-US" altLang="zh-CN" sz="260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600" dirty="0">
                <a:latin typeface="华文新魏" panose="02010800040101010101" charset="-122"/>
                <a:ea typeface="华文新魏" panose="02010800040101010101" charset="-122"/>
              </a:rPr>
              <a:t>各个体并行工作</a:t>
            </a:r>
            <a:endParaRPr kumimoji="1" lang="en-US" altLang="zh-CN" sz="2600" dirty="0"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6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3558" name="Rectangle 2"/>
          <p:cNvSpPr txBox="1">
            <a:spLocks noChangeArrowheads="1"/>
          </p:cNvSpPr>
          <p:nvPr/>
        </p:nvSpPr>
        <p:spPr bwMode="auto">
          <a:xfrm>
            <a:off x="923925" y="1887538"/>
            <a:ext cx="1021715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4572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9144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存储地址连续的数据落在同一存储体内，容易发生访存冲突，并行存取的可能性很小</a:t>
            </a:r>
            <a:endParaRPr kumimoji="1"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algn="l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</a:pP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访存冲突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，就是同时有两个或两个以上访存地址指向同一存储体，不能同时进行访存 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用于非共享主存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即每个处理机仅享用统一编址主存的部分连续地址空间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和专用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的多处理机系统中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连续编址方式</a:t>
            </a:r>
            <a:r>
              <a:rPr lang="en-US" altLang="zh-CN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panose="020B0604030504040204" charset="0"/>
                <a:ea typeface="微软雅黑" panose="020B0503020204020204" pitchFamily="34" charset="-122"/>
              </a:rPr>
              <a:t>高位交叉</a:t>
            </a:r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访问存储器</a:t>
            </a:r>
            <a:endParaRPr lang="zh-CN" altLang="en-US" sz="2800">
              <a:solidFill>
                <a:schemeClr val="bg1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>
              <a:latin typeface="微软雅黑" panose="020B0503020204020204" pitchFamily="34" charset="-122"/>
            </a:endParaRPr>
          </a:p>
        </p:txBody>
      </p:sp>
      <p:sp>
        <p:nvSpPr>
          <p:cNvPr id="2560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560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560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560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五边形 8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B05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交叉编址方式</a:t>
            </a:r>
            <a:r>
              <a:rPr lang="en-US" altLang="zh-CN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panose="020B0604030504040204" charset="0"/>
                <a:ea typeface="微软雅黑" panose="020B0503020204020204" pitchFamily="34" charset="-122"/>
              </a:rPr>
              <a:t>低位交叉</a:t>
            </a:r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访问存储器</a:t>
            </a:r>
            <a:endParaRPr lang="zh-CN" altLang="en-US" sz="2800">
              <a:solidFill>
                <a:schemeClr val="bg1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23925" y="1654175"/>
            <a:ext cx="108140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实现方法：</a:t>
            </a: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用主存地址码的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低位区分</a:t>
            </a: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体号</a:t>
            </a: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，高位表示模块内地址</a:t>
            </a:r>
            <a:endParaRPr kumimoji="1"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3"/>
          <p:cNvGrpSpPr/>
          <p:nvPr/>
        </p:nvGrpSpPr>
        <p:grpSpPr bwMode="auto">
          <a:xfrm>
            <a:off x="4002088" y="2078038"/>
            <a:ext cx="7216775" cy="4501508"/>
            <a:chOff x="336" y="741"/>
            <a:chExt cx="4703" cy="3497"/>
          </a:xfrm>
        </p:grpSpPr>
        <p:sp>
          <p:nvSpPr>
            <p:cNvPr id="25611" name="Text Box 4"/>
            <p:cNvSpPr txBox="1">
              <a:spLocks noChangeArrowheads="1"/>
            </p:cNvSpPr>
            <p:nvPr/>
          </p:nvSpPr>
          <p:spPr bwMode="auto">
            <a:xfrm>
              <a:off x="960" y="756"/>
              <a:ext cx="37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M</a:t>
              </a:r>
              <a:r>
                <a:rPr kumimoji="1" lang="en-US" altLang="zh-CN" baseline="-20000"/>
                <a:t>0</a:t>
              </a:r>
              <a:endParaRPr kumimoji="1" lang="en-US" altLang="zh-CN" baseline="-20000"/>
            </a:p>
          </p:txBody>
        </p:sp>
        <p:sp>
          <p:nvSpPr>
            <p:cNvPr id="25612" name="Text Box 5"/>
            <p:cNvSpPr txBox="1">
              <a:spLocks noChangeArrowheads="1"/>
            </p:cNvSpPr>
            <p:nvPr/>
          </p:nvSpPr>
          <p:spPr bwMode="auto">
            <a:xfrm>
              <a:off x="354" y="779"/>
              <a:ext cx="52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>
                  <a:solidFill>
                    <a:schemeClr val="tx1"/>
                  </a:solidFill>
                  <a:ea typeface="华文新魏" panose="02010800040101010101" charset="-122"/>
                </a:rPr>
                <a:t>地址</a:t>
              </a:r>
              <a:endParaRPr kumimoji="1" lang="zh-CN" altLang="en-US">
                <a:solidFill>
                  <a:schemeClr val="tx1"/>
                </a:solidFill>
                <a:ea typeface="华文新魏" panose="02010800040101010101" charset="-122"/>
              </a:endParaRPr>
            </a:p>
          </p:txBody>
        </p:sp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624" y="1088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0</a:t>
              </a:r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614" name="Text Box 7"/>
            <p:cNvSpPr txBox="1">
              <a:spLocks noChangeArrowheads="1"/>
            </p:cNvSpPr>
            <p:nvPr/>
          </p:nvSpPr>
          <p:spPr bwMode="auto">
            <a:xfrm>
              <a:off x="624" y="1334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25615" name="Group 8"/>
            <p:cNvGrpSpPr/>
            <p:nvPr/>
          </p:nvGrpSpPr>
          <p:grpSpPr bwMode="auto">
            <a:xfrm>
              <a:off x="864" y="1104"/>
              <a:ext cx="528" cy="1636"/>
              <a:chOff x="624" y="1104"/>
              <a:chExt cx="528" cy="1636"/>
            </a:xfrm>
          </p:grpSpPr>
          <p:sp>
            <p:nvSpPr>
              <p:cNvPr id="25699" name="Rectangle 9"/>
              <p:cNvSpPr>
                <a:spLocks noChangeArrowheads="1"/>
              </p:cNvSpPr>
              <p:nvPr/>
            </p:nvSpPr>
            <p:spPr bwMode="auto">
              <a:xfrm>
                <a:off x="624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700" name="Rectangle 10"/>
              <p:cNvSpPr>
                <a:spLocks noChangeArrowheads="1"/>
              </p:cNvSpPr>
              <p:nvPr/>
            </p:nvSpPr>
            <p:spPr bwMode="auto">
              <a:xfrm>
                <a:off x="624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701" name="Rectangle 11"/>
              <p:cNvSpPr>
                <a:spLocks noChangeArrowheads="1"/>
              </p:cNvSpPr>
              <p:nvPr/>
            </p:nvSpPr>
            <p:spPr bwMode="auto">
              <a:xfrm>
                <a:off x="624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702" name="Rectangle 12"/>
              <p:cNvSpPr>
                <a:spLocks noChangeArrowheads="1"/>
              </p:cNvSpPr>
              <p:nvPr/>
            </p:nvSpPr>
            <p:spPr bwMode="auto">
              <a:xfrm>
                <a:off x="624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703" name="Rectangle 13"/>
              <p:cNvSpPr>
                <a:spLocks noChangeArrowheads="1"/>
              </p:cNvSpPr>
              <p:nvPr/>
            </p:nvSpPr>
            <p:spPr bwMode="auto">
              <a:xfrm>
                <a:off x="624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704" name="Rectangle 14"/>
              <p:cNvSpPr>
                <a:spLocks noChangeArrowheads="1"/>
              </p:cNvSpPr>
              <p:nvPr/>
            </p:nvSpPr>
            <p:spPr bwMode="auto">
              <a:xfrm>
                <a:off x="624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705" name="Line 15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06" name="Line 16"/>
              <p:cNvSpPr>
                <a:spLocks noChangeShapeType="1"/>
              </p:cNvSpPr>
              <p:nvPr/>
            </p:nvSpPr>
            <p:spPr bwMode="auto">
              <a:xfrm>
                <a:off x="624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07" name="Line 17"/>
              <p:cNvSpPr>
                <a:spLocks noChangeShapeType="1"/>
              </p:cNvSpPr>
              <p:nvPr/>
            </p:nvSpPr>
            <p:spPr bwMode="auto">
              <a:xfrm>
                <a:off x="624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08" name="Line 18"/>
              <p:cNvSpPr>
                <a:spLocks noChangeShapeType="1"/>
              </p:cNvSpPr>
              <p:nvPr/>
            </p:nvSpPr>
            <p:spPr bwMode="auto">
              <a:xfrm>
                <a:off x="624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09" name="Line 19"/>
              <p:cNvSpPr>
                <a:spLocks noChangeShapeType="1"/>
              </p:cNvSpPr>
              <p:nvPr/>
            </p:nvSpPr>
            <p:spPr bwMode="auto">
              <a:xfrm>
                <a:off x="624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0" name="Line 20"/>
              <p:cNvSpPr>
                <a:spLocks noChangeShapeType="1"/>
              </p:cNvSpPr>
              <p:nvPr/>
            </p:nvSpPr>
            <p:spPr bwMode="auto">
              <a:xfrm>
                <a:off x="624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1" name="Line 21"/>
              <p:cNvSpPr>
                <a:spLocks noChangeShapeType="1"/>
              </p:cNvSpPr>
              <p:nvPr/>
            </p:nvSpPr>
            <p:spPr bwMode="auto">
              <a:xfrm>
                <a:off x="624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2" name="Line 22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3" name="Line 23"/>
              <p:cNvSpPr>
                <a:spLocks noChangeShapeType="1"/>
              </p:cNvSpPr>
              <p:nvPr/>
            </p:nvSpPr>
            <p:spPr bwMode="auto">
              <a:xfrm>
                <a:off x="1152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4" name="Text Box 24"/>
              <p:cNvSpPr txBox="1">
                <a:spLocks noChangeArrowheads="1"/>
              </p:cNvSpPr>
              <p:nvPr/>
            </p:nvSpPr>
            <p:spPr bwMode="auto">
              <a:xfrm>
                <a:off x="646" y="1534"/>
                <a:ext cx="441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715" name="Text Box 25"/>
              <p:cNvSpPr txBox="1">
                <a:spLocks noChangeArrowheads="1"/>
              </p:cNvSpPr>
              <p:nvPr/>
            </p:nvSpPr>
            <p:spPr bwMode="auto">
              <a:xfrm>
                <a:off x="672" y="2154"/>
                <a:ext cx="44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616" name="Text Box 26"/>
            <p:cNvSpPr txBox="1">
              <a:spLocks noChangeArrowheads="1"/>
            </p:cNvSpPr>
            <p:nvPr/>
          </p:nvSpPr>
          <p:spPr bwMode="auto">
            <a:xfrm>
              <a:off x="389" y="2466"/>
              <a:ext cx="46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4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5617" name="Text Box 27"/>
            <p:cNvSpPr txBox="1">
              <a:spLocks noChangeArrowheads="1"/>
            </p:cNvSpPr>
            <p:nvPr/>
          </p:nvSpPr>
          <p:spPr bwMode="auto">
            <a:xfrm>
              <a:off x="2121" y="756"/>
              <a:ext cx="37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M</a:t>
              </a:r>
              <a:r>
                <a:rPr kumimoji="1" lang="en-US" altLang="zh-CN" baseline="-20000"/>
                <a:t>1</a:t>
              </a:r>
              <a:endParaRPr kumimoji="1" lang="en-US" altLang="zh-CN" baseline="-20000"/>
            </a:p>
          </p:txBody>
        </p:sp>
        <p:sp>
          <p:nvSpPr>
            <p:cNvPr id="25618" name="Text Box 28"/>
            <p:cNvSpPr txBox="1">
              <a:spLocks noChangeArrowheads="1"/>
            </p:cNvSpPr>
            <p:nvPr/>
          </p:nvSpPr>
          <p:spPr bwMode="auto">
            <a:xfrm>
              <a:off x="1824" y="1088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1</a:t>
              </a:r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619" name="Text Box 29"/>
            <p:cNvSpPr txBox="1">
              <a:spLocks noChangeArrowheads="1"/>
            </p:cNvSpPr>
            <p:nvPr/>
          </p:nvSpPr>
          <p:spPr bwMode="auto">
            <a:xfrm>
              <a:off x="1824" y="1296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5</a:t>
              </a:r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25620" name="Group 30"/>
            <p:cNvGrpSpPr/>
            <p:nvPr/>
          </p:nvGrpSpPr>
          <p:grpSpPr bwMode="auto">
            <a:xfrm>
              <a:off x="2047" y="1104"/>
              <a:ext cx="528" cy="1636"/>
              <a:chOff x="1807" y="1104"/>
              <a:chExt cx="528" cy="1636"/>
            </a:xfrm>
          </p:grpSpPr>
          <p:sp>
            <p:nvSpPr>
              <p:cNvPr id="25682" name="Rectangle 31"/>
              <p:cNvSpPr>
                <a:spLocks noChangeArrowheads="1"/>
              </p:cNvSpPr>
              <p:nvPr/>
            </p:nvSpPr>
            <p:spPr bwMode="auto">
              <a:xfrm>
                <a:off x="1807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83" name="Rectangle 32"/>
              <p:cNvSpPr>
                <a:spLocks noChangeArrowheads="1"/>
              </p:cNvSpPr>
              <p:nvPr/>
            </p:nvSpPr>
            <p:spPr bwMode="auto">
              <a:xfrm>
                <a:off x="1807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84" name="Rectangle 33"/>
              <p:cNvSpPr>
                <a:spLocks noChangeArrowheads="1"/>
              </p:cNvSpPr>
              <p:nvPr/>
            </p:nvSpPr>
            <p:spPr bwMode="auto">
              <a:xfrm>
                <a:off x="1807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85" name="Rectangle 34"/>
              <p:cNvSpPr>
                <a:spLocks noChangeArrowheads="1"/>
              </p:cNvSpPr>
              <p:nvPr/>
            </p:nvSpPr>
            <p:spPr bwMode="auto">
              <a:xfrm>
                <a:off x="1807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86" name="Rectangle 35"/>
              <p:cNvSpPr>
                <a:spLocks noChangeArrowheads="1"/>
              </p:cNvSpPr>
              <p:nvPr/>
            </p:nvSpPr>
            <p:spPr bwMode="auto">
              <a:xfrm>
                <a:off x="1807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87" name="Rectangle 36"/>
              <p:cNvSpPr>
                <a:spLocks noChangeArrowheads="1"/>
              </p:cNvSpPr>
              <p:nvPr/>
            </p:nvSpPr>
            <p:spPr bwMode="auto">
              <a:xfrm>
                <a:off x="1807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88" name="Line 37"/>
              <p:cNvSpPr>
                <a:spLocks noChangeShapeType="1"/>
              </p:cNvSpPr>
              <p:nvPr/>
            </p:nvSpPr>
            <p:spPr bwMode="auto">
              <a:xfrm>
                <a:off x="1807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89" name="Line 38"/>
              <p:cNvSpPr>
                <a:spLocks noChangeShapeType="1"/>
              </p:cNvSpPr>
              <p:nvPr/>
            </p:nvSpPr>
            <p:spPr bwMode="auto">
              <a:xfrm>
                <a:off x="1807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0" name="Line 39"/>
              <p:cNvSpPr>
                <a:spLocks noChangeShapeType="1"/>
              </p:cNvSpPr>
              <p:nvPr/>
            </p:nvSpPr>
            <p:spPr bwMode="auto">
              <a:xfrm>
                <a:off x="1807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1" name="Line 40"/>
              <p:cNvSpPr>
                <a:spLocks noChangeShapeType="1"/>
              </p:cNvSpPr>
              <p:nvPr/>
            </p:nvSpPr>
            <p:spPr bwMode="auto">
              <a:xfrm>
                <a:off x="1807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2" name="Line 41"/>
              <p:cNvSpPr>
                <a:spLocks noChangeShapeType="1"/>
              </p:cNvSpPr>
              <p:nvPr/>
            </p:nvSpPr>
            <p:spPr bwMode="auto">
              <a:xfrm>
                <a:off x="1807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3" name="Line 42"/>
              <p:cNvSpPr>
                <a:spLocks noChangeShapeType="1"/>
              </p:cNvSpPr>
              <p:nvPr/>
            </p:nvSpPr>
            <p:spPr bwMode="auto">
              <a:xfrm>
                <a:off x="1807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4" name="Line 43"/>
              <p:cNvSpPr>
                <a:spLocks noChangeShapeType="1"/>
              </p:cNvSpPr>
              <p:nvPr/>
            </p:nvSpPr>
            <p:spPr bwMode="auto">
              <a:xfrm>
                <a:off x="1807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5" name="Line 44"/>
              <p:cNvSpPr>
                <a:spLocks noChangeShapeType="1"/>
              </p:cNvSpPr>
              <p:nvPr/>
            </p:nvSpPr>
            <p:spPr bwMode="auto">
              <a:xfrm>
                <a:off x="1807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6" name="Line 45"/>
              <p:cNvSpPr>
                <a:spLocks noChangeShapeType="1"/>
              </p:cNvSpPr>
              <p:nvPr/>
            </p:nvSpPr>
            <p:spPr bwMode="auto">
              <a:xfrm>
                <a:off x="2335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7" name="Text Box 46"/>
              <p:cNvSpPr txBox="1">
                <a:spLocks noChangeArrowheads="1"/>
              </p:cNvSpPr>
              <p:nvPr/>
            </p:nvSpPr>
            <p:spPr bwMode="auto">
              <a:xfrm>
                <a:off x="1855" y="1533"/>
                <a:ext cx="441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98" name="Text Box 47"/>
              <p:cNvSpPr txBox="1">
                <a:spLocks noChangeArrowheads="1"/>
              </p:cNvSpPr>
              <p:nvPr/>
            </p:nvSpPr>
            <p:spPr bwMode="auto">
              <a:xfrm>
                <a:off x="1863" y="2139"/>
                <a:ext cx="44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621" name="Text Box 48"/>
            <p:cNvSpPr txBox="1">
              <a:spLocks noChangeArrowheads="1"/>
            </p:cNvSpPr>
            <p:nvPr/>
          </p:nvSpPr>
          <p:spPr bwMode="auto">
            <a:xfrm>
              <a:off x="1572" y="2466"/>
              <a:ext cx="46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3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5622" name="Text Box 49"/>
            <p:cNvSpPr txBox="1">
              <a:spLocks noChangeArrowheads="1"/>
            </p:cNvSpPr>
            <p:nvPr/>
          </p:nvSpPr>
          <p:spPr bwMode="auto">
            <a:xfrm>
              <a:off x="3360" y="756"/>
              <a:ext cx="37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M</a:t>
              </a:r>
              <a:r>
                <a:rPr kumimoji="1" lang="en-US" altLang="zh-CN" baseline="-20000"/>
                <a:t>2</a:t>
              </a:r>
              <a:endParaRPr kumimoji="1" lang="en-US" altLang="zh-CN" baseline="-20000"/>
            </a:p>
          </p:txBody>
        </p:sp>
        <p:sp>
          <p:nvSpPr>
            <p:cNvPr id="25623" name="Text Box 50"/>
            <p:cNvSpPr txBox="1">
              <a:spLocks noChangeArrowheads="1"/>
            </p:cNvSpPr>
            <p:nvPr/>
          </p:nvSpPr>
          <p:spPr bwMode="auto">
            <a:xfrm>
              <a:off x="3020" y="1088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2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24" name="Text Box 51"/>
            <p:cNvSpPr txBox="1">
              <a:spLocks noChangeArrowheads="1"/>
            </p:cNvSpPr>
            <p:nvPr/>
          </p:nvSpPr>
          <p:spPr bwMode="auto">
            <a:xfrm>
              <a:off x="3020" y="1296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6</a:t>
              </a:r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625" name="Text Box 52"/>
            <p:cNvSpPr txBox="1">
              <a:spLocks noChangeArrowheads="1"/>
            </p:cNvSpPr>
            <p:nvPr/>
          </p:nvSpPr>
          <p:spPr bwMode="auto">
            <a:xfrm>
              <a:off x="2824" y="2451"/>
              <a:ext cx="46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2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5626" name="Text Box 53"/>
            <p:cNvSpPr txBox="1">
              <a:spLocks noChangeArrowheads="1"/>
            </p:cNvSpPr>
            <p:nvPr/>
          </p:nvSpPr>
          <p:spPr bwMode="auto">
            <a:xfrm>
              <a:off x="4607" y="741"/>
              <a:ext cx="37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M</a:t>
              </a:r>
              <a:r>
                <a:rPr kumimoji="1" lang="en-US" altLang="zh-CN" baseline="-20000"/>
                <a:t>3</a:t>
              </a:r>
              <a:endParaRPr kumimoji="1" lang="en-US" altLang="zh-CN" baseline="-20000"/>
            </a:p>
          </p:txBody>
        </p:sp>
        <p:sp>
          <p:nvSpPr>
            <p:cNvPr id="25627" name="Text Box 54"/>
            <p:cNvSpPr txBox="1">
              <a:spLocks noChangeArrowheads="1"/>
            </p:cNvSpPr>
            <p:nvPr/>
          </p:nvSpPr>
          <p:spPr bwMode="auto">
            <a:xfrm>
              <a:off x="4268" y="1088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3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28" name="Text Box 55"/>
            <p:cNvSpPr txBox="1">
              <a:spLocks noChangeArrowheads="1"/>
            </p:cNvSpPr>
            <p:nvPr/>
          </p:nvSpPr>
          <p:spPr bwMode="auto">
            <a:xfrm>
              <a:off x="4268" y="1296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7</a:t>
              </a:r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629" name="Text Box 56"/>
            <p:cNvSpPr txBox="1">
              <a:spLocks noChangeArrowheads="1"/>
            </p:cNvSpPr>
            <p:nvPr/>
          </p:nvSpPr>
          <p:spPr bwMode="auto">
            <a:xfrm>
              <a:off x="4023" y="2451"/>
              <a:ext cx="46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25630" name="Group 57"/>
            <p:cNvGrpSpPr/>
            <p:nvPr/>
          </p:nvGrpSpPr>
          <p:grpSpPr bwMode="auto">
            <a:xfrm>
              <a:off x="4511" y="1104"/>
              <a:ext cx="528" cy="1636"/>
              <a:chOff x="4271" y="1104"/>
              <a:chExt cx="528" cy="1636"/>
            </a:xfrm>
          </p:grpSpPr>
          <p:sp>
            <p:nvSpPr>
              <p:cNvPr id="25665" name="Rectangle 58"/>
              <p:cNvSpPr>
                <a:spLocks noChangeArrowheads="1"/>
              </p:cNvSpPr>
              <p:nvPr/>
            </p:nvSpPr>
            <p:spPr bwMode="auto">
              <a:xfrm>
                <a:off x="4271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66" name="Rectangle 59"/>
              <p:cNvSpPr>
                <a:spLocks noChangeArrowheads="1"/>
              </p:cNvSpPr>
              <p:nvPr/>
            </p:nvSpPr>
            <p:spPr bwMode="auto">
              <a:xfrm>
                <a:off x="4271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67" name="Rectangle 60"/>
              <p:cNvSpPr>
                <a:spLocks noChangeArrowheads="1"/>
              </p:cNvSpPr>
              <p:nvPr/>
            </p:nvSpPr>
            <p:spPr bwMode="auto">
              <a:xfrm>
                <a:off x="4271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68" name="Rectangle 61"/>
              <p:cNvSpPr>
                <a:spLocks noChangeArrowheads="1"/>
              </p:cNvSpPr>
              <p:nvPr/>
            </p:nvSpPr>
            <p:spPr bwMode="auto">
              <a:xfrm>
                <a:off x="4271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69" name="Rectangle 62"/>
              <p:cNvSpPr>
                <a:spLocks noChangeArrowheads="1"/>
              </p:cNvSpPr>
              <p:nvPr/>
            </p:nvSpPr>
            <p:spPr bwMode="auto">
              <a:xfrm>
                <a:off x="4271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70" name="Rectangle 63"/>
              <p:cNvSpPr>
                <a:spLocks noChangeArrowheads="1"/>
              </p:cNvSpPr>
              <p:nvPr/>
            </p:nvSpPr>
            <p:spPr bwMode="auto">
              <a:xfrm>
                <a:off x="4271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71" name="Line 64"/>
              <p:cNvSpPr>
                <a:spLocks noChangeShapeType="1"/>
              </p:cNvSpPr>
              <p:nvPr/>
            </p:nvSpPr>
            <p:spPr bwMode="auto">
              <a:xfrm>
                <a:off x="4271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2" name="Line 65"/>
              <p:cNvSpPr>
                <a:spLocks noChangeShapeType="1"/>
              </p:cNvSpPr>
              <p:nvPr/>
            </p:nvSpPr>
            <p:spPr bwMode="auto">
              <a:xfrm>
                <a:off x="4271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3" name="Line 66"/>
              <p:cNvSpPr>
                <a:spLocks noChangeShapeType="1"/>
              </p:cNvSpPr>
              <p:nvPr/>
            </p:nvSpPr>
            <p:spPr bwMode="auto">
              <a:xfrm>
                <a:off x="4271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4" name="Line 67"/>
              <p:cNvSpPr>
                <a:spLocks noChangeShapeType="1"/>
              </p:cNvSpPr>
              <p:nvPr/>
            </p:nvSpPr>
            <p:spPr bwMode="auto">
              <a:xfrm>
                <a:off x="4271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5" name="Line 68"/>
              <p:cNvSpPr>
                <a:spLocks noChangeShapeType="1"/>
              </p:cNvSpPr>
              <p:nvPr/>
            </p:nvSpPr>
            <p:spPr bwMode="auto">
              <a:xfrm>
                <a:off x="4271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6" name="Line 69"/>
              <p:cNvSpPr>
                <a:spLocks noChangeShapeType="1"/>
              </p:cNvSpPr>
              <p:nvPr/>
            </p:nvSpPr>
            <p:spPr bwMode="auto">
              <a:xfrm>
                <a:off x="4271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7" name="Line 70"/>
              <p:cNvSpPr>
                <a:spLocks noChangeShapeType="1"/>
              </p:cNvSpPr>
              <p:nvPr/>
            </p:nvSpPr>
            <p:spPr bwMode="auto">
              <a:xfrm>
                <a:off x="4271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8" name="Line 71"/>
              <p:cNvSpPr>
                <a:spLocks noChangeShapeType="1"/>
              </p:cNvSpPr>
              <p:nvPr/>
            </p:nvSpPr>
            <p:spPr bwMode="auto">
              <a:xfrm>
                <a:off x="4271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9" name="Line 72"/>
              <p:cNvSpPr>
                <a:spLocks noChangeShapeType="1"/>
              </p:cNvSpPr>
              <p:nvPr/>
            </p:nvSpPr>
            <p:spPr bwMode="auto">
              <a:xfrm>
                <a:off x="4799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80" name="Text Box 73"/>
              <p:cNvSpPr txBox="1">
                <a:spLocks noChangeArrowheads="1"/>
              </p:cNvSpPr>
              <p:nvPr/>
            </p:nvSpPr>
            <p:spPr bwMode="auto">
              <a:xfrm>
                <a:off x="4316" y="1518"/>
                <a:ext cx="441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81" name="Text Box 74"/>
              <p:cNvSpPr txBox="1">
                <a:spLocks noChangeArrowheads="1"/>
              </p:cNvSpPr>
              <p:nvPr/>
            </p:nvSpPr>
            <p:spPr bwMode="auto">
              <a:xfrm>
                <a:off x="4329" y="2140"/>
                <a:ext cx="441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31" name="Group 75"/>
            <p:cNvGrpSpPr/>
            <p:nvPr/>
          </p:nvGrpSpPr>
          <p:grpSpPr bwMode="auto">
            <a:xfrm>
              <a:off x="3289" y="1104"/>
              <a:ext cx="528" cy="1636"/>
              <a:chOff x="3049" y="1104"/>
              <a:chExt cx="528" cy="1636"/>
            </a:xfrm>
          </p:grpSpPr>
          <p:sp>
            <p:nvSpPr>
              <p:cNvPr id="25648" name="Rectangle 76"/>
              <p:cNvSpPr>
                <a:spLocks noChangeArrowheads="1"/>
              </p:cNvSpPr>
              <p:nvPr/>
            </p:nvSpPr>
            <p:spPr bwMode="auto">
              <a:xfrm>
                <a:off x="3049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49" name="Rectangle 77"/>
              <p:cNvSpPr>
                <a:spLocks noChangeArrowheads="1"/>
              </p:cNvSpPr>
              <p:nvPr/>
            </p:nvSpPr>
            <p:spPr bwMode="auto">
              <a:xfrm>
                <a:off x="3049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50" name="Rectangle 78"/>
              <p:cNvSpPr>
                <a:spLocks noChangeArrowheads="1"/>
              </p:cNvSpPr>
              <p:nvPr/>
            </p:nvSpPr>
            <p:spPr bwMode="auto">
              <a:xfrm>
                <a:off x="3049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51" name="Rectangle 79"/>
              <p:cNvSpPr>
                <a:spLocks noChangeArrowheads="1"/>
              </p:cNvSpPr>
              <p:nvPr/>
            </p:nvSpPr>
            <p:spPr bwMode="auto">
              <a:xfrm>
                <a:off x="3049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52" name="Rectangle 80"/>
              <p:cNvSpPr>
                <a:spLocks noChangeArrowheads="1"/>
              </p:cNvSpPr>
              <p:nvPr/>
            </p:nvSpPr>
            <p:spPr bwMode="auto">
              <a:xfrm>
                <a:off x="3049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53" name="Rectangle 81"/>
              <p:cNvSpPr>
                <a:spLocks noChangeArrowheads="1"/>
              </p:cNvSpPr>
              <p:nvPr/>
            </p:nvSpPr>
            <p:spPr bwMode="auto">
              <a:xfrm>
                <a:off x="3049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panose="02010800040101010101" charset="-122"/>
                </a:endParaRPr>
              </a:p>
            </p:txBody>
          </p:sp>
          <p:sp>
            <p:nvSpPr>
              <p:cNvPr id="25654" name="Line 82"/>
              <p:cNvSpPr>
                <a:spLocks noChangeShapeType="1"/>
              </p:cNvSpPr>
              <p:nvPr/>
            </p:nvSpPr>
            <p:spPr bwMode="auto">
              <a:xfrm>
                <a:off x="3049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5" name="Line 83"/>
              <p:cNvSpPr>
                <a:spLocks noChangeShapeType="1"/>
              </p:cNvSpPr>
              <p:nvPr/>
            </p:nvSpPr>
            <p:spPr bwMode="auto">
              <a:xfrm>
                <a:off x="3049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6" name="Line 84"/>
              <p:cNvSpPr>
                <a:spLocks noChangeShapeType="1"/>
              </p:cNvSpPr>
              <p:nvPr/>
            </p:nvSpPr>
            <p:spPr bwMode="auto">
              <a:xfrm>
                <a:off x="3049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7" name="Line 85"/>
              <p:cNvSpPr>
                <a:spLocks noChangeShapeType="1"/>
              </p:cNvSpPr>
              <p:nvPr/>
            </p:nvSpPr>
            <p:spPr bwMode="auto">
              <a:xfrm>
                <a:off x="3049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8" name="Line 86"/>
              <p:cNvSpPr>
                <a:spLocks noChangeShapeType="1"/>
              </p:cNvSpPr>
              <p:nvPr/>
            </p:nvSpPr>
            <p:spPr bwMode="auto">
              <a:xfrm>
                <a:off x="3049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9" name="Line 87"/>
              <p:cNvSpPr>
                <a:spLocks noChangeShapeType="1"/>
              </p:cNvSpPr>
              <p:nvPr/>
            </p:nvSpPr>
            <p:spPr bwMode="auto">
              <a:xfrm>
                <a:off x="3049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60" name="Line 88"/>
              <p:cNvSpPr>
                <a:spLocks noChangeShapeType="1"/>
              </p:cNvSpPr>
              <p:nvPr/>
            </p:nvSpPr>
            <p:spPr bwMode="auto">
              <a:xfrm>
                <a:off x="3049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61" name="Line 89"/>
              <p:cNvSpPr>
                <a:spLocks noChangeShapeType="1"/>
              </p:cNvSpPr>
              <p:nvPr/>
            </p:nvSpPr>
            <p:spPr bwMode="auto">
              <a:xfrm>
                <a:off x="3049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62" name="Line 90"/>
              <p:cNvSpPr>
                <a:spLocks noChangeShapeType="1"/>
              </p:cNvSpPr>
              <p:nvPr/>
            </p:nvSpPr>
            <p:spPr bwMode="auto">
              <a:xfrm>
                <a:off x="3577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63" name="Text Box 91"/>
              <p:cNvSpPr txBox="1">
                <a:spLocks noChangeArrowheads="1"/>
              </p:cNvSpPr>
              <p:nvPr/>
            </p:nvSpPr>
            <p:spPr bwMode="auto">
              <a:xfrm>
                <a:off x="3097" y="1534"/>
                <a:ext cx="441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64" name="Text Box 92"/>
              <p:cNvSpPr txBox="1">
                <a:spLocks noChangeArrowheads="1"/>
              </p:cNvSpPr>
              <p:nvPr/>
            </p:nvSpPr>
            <p:spPr bwMode="auto">
              <a:xfrm>
                <a:off x="3111" y="2154"/>
                <a:ext cx="44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  <a:endParaRPr kumimoji="1" lang="zh-CN" altLang="en-US" sz="3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632" name="Freeform 93"/>
            <p:cNvSpPr/>
            <p:nvPr/>
          </p:nvSpPr>
          <p:spPr bwMode="auto">
            <a:xfrm>
              <a:off x="336" y="2016"/>
              <a:ext cx="4176" cy="960"/>
            </a:xfrm>
            <a:custGeom>
              <a:avLst/>
              <a:gdLst>
                <a:gd name="T0" fmla="*/ 528 w 4176"/>
                <a:gd name="T1" fmla="*/ 0 h 960"/>
                <a:gd name="T2" fmla="*/ 0 w 4176"/>
                <a:gd name="T3" fmla="*/ 0 h 960"/>
                <a:gd name="T4" fmla="*/ 0 w 4176"/>
                <a:gd name="T5" fmla="*/ 960 h 960"/>
                <a:gd name="T6" fmla="*/ 3648 w 4176"/>
                <a:gd name="T7" fmla="*/ 960 h 960"/>
                <a:gd name="T8" fmla="*/ 3648 w 4176"/>
                <a:gd name="T9" fmla="*/ 0 h 960"/>
                <a:gd name="T10" fmla="*/ 4176 w 4176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76"/>
                <a:gd name="T19" fmla="*/ 0 h 960"/>
                <a:gd name="T20" fmla="*/ 4176 w 4176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76" h="960">
                  <a:moveTo>
                    <a:pt x="528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3648" y="960"/>
                  </a:lnTo>
                  <a:lnTo>
                    <a:pt x="3648" y="0"/>
                  </a:lnTo>
                  <a:lnTo>
                    <a:pt x="417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33" name="Freeform 94"/>
            <p:cNvSpPr/>
            <p:nvPr/>
          </p:nvSpPr>
          <p:spPr bwMode="auto">
            <a:xfrm>
              <a:off x="1509" y="2016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34" name="Freeform 95"/>
            <p:cNvSpPr/>
            <p:nvPr/>
          </p:nvSpPr>
          <p:spPr bwMode="auto">
            <a:xfrm>
              <a:off x="2760" y="2016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25635" name="Group 96"/>
            <p:cNvGrpSpPr/>
            <p:nvPr/>
          </p:nvGrpSpPr>
          <p:grpSpPr bwMode="auto">
            <a:xfrm>
              <a:off x="2471" y="3307"/>
              <a:ext cx="1059" cy="359"/>
              <a:chOff x="2471" y="3307"/>
              <a:chExt cx="1059" cy="359"/>
            </a:xfrm>
          </p:grpSpPr>
          <p:sp>
            <p:nvSpPr>
              <p:cNvPr id="25646" name="Rectangle 97"/>
              <p:cNvSpPr>
                <a:spLocks noChangeArrowheads="1"/>
              </p:cNvSpPr>
              <p:nvPr/>
            </p:nvSpPr>
            <p:spPr bwMode="auto">
              <a:xfrm>
                <a:off x="2471" y="3312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47" name="Text Box 98"/>
              <p:cNvSpPr txBox="1">
                <a:spLocks noChangeArrowheads="1"/>
              </p:cNvSpPr>
              <p:nvPr/>
            </p:nvSpPr>
            <p:spPr bwMode="auto">
              <a:xfrm>
                <a:off x="2607" y="3307"/>
                <a:ext cx="923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>
                    <a:solidFill>
                      <a:srgbClr val="0000BF"/>
                    </a:solidFill>
                    <a:ea typeface="华文新魏" panose="02010800040101010101" charset="-122"/>
                  </a:rPr>
                  <a:t>地址译码</a:t>
                </a:r>
                <a:endParaRPr kumimoji="1" lang="zh-CN" altLang="en-US">
                  <a:solidFill>
                    <a:srgbClr val="0000BF"/>
                  </a:solidFill>
                  <a:ea typeface="华文新魏" panose="02010800040101010101" charset="-122"/>
                </a:endParaRPr>
              </a:p>
            </p:txBody>
          </p:sp>
        </p:grpSp>
        <p:sp>
          <p:nvSpPr>
            <p:cNvPr id="25636" name="Rectangle 99"/>
            <p:cNvSpPr>
              <a:spLocks noChangeArrowheads="1"/>
            </p:cNvSpPr>
            <p:nvPr/>
          </p:nvSpPr>
          <p:spPr bwMode="auto">
            <a:xfrm>
              <a:off x="3529" y="3888"/>
              <a:ext cx="1031" cy="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0"/>
            <p:cNvSpPr txBox="1">
              <a:spLocks noChangeArrowheads="1"/>
            </p:cNvSpPr>
            <p:nvPr/>
          </p:nvSpPr>
          <p:spPr bwMode="auto">
            <a:xfrm>
              <a:off x="3648" y="3832"/>
              <a:ext cx="893" cy="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defRPr/>
              </a:pPr>
              <a:r>
                <a:rPr kumimoji="1" lang="zh-CN" altLang="en-US">
                  <a:solidFill>
                    <a:schemeClr val="accent3">
                      <a:lumMod val="7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</a:rPr>
                <a:t>    体号</a:t>
              </a:r>
              <a:endParaRPr kumimoji="1" lang="zh-CN" altLang="en-US">
                <a:solidFill>
                  <a:schemeClr val="accent3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25638" name="Rectangle 101"/>
            <p:cNvSpPr>
              <a:spLocks noChangeArrowheads="1"/>
            </p:cNvSpPr>
            <p:nvPr/>
          </p:nvSpPr>
          <p:spPr bwMode="auto">
            <a:xfrm>
              <a:off x="2498" y="3888"/>
              <a:ext cx="1031" cy="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 Box 102"/>
            <p:cNvSpPr txBox="1">
              <a:spLocks noChangeArrowheads="1"/>
            </p:cNvSpPr>
            <p:nvPr/>
          </p:nvSpPr>
          <p:spPr bwMode="auto">
            <a:xfrm>
              <a:off x="2521" y="3832"/>
              <a:ext cx="1056" cy="4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defRPr/>
              </a:pPr>
              <a:r>
                <a:rPr kumimoji="1" lang="zh-CN" altLang="en-US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体内地址</a:t>
              </a:r>
              <a:endParaRPr kumimoji="1" lang="zh-CN" altLang="en-US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endParaRPr>
            </a:p>
          </p:txBody>
        </p:sp>
        <p:sp>
          <p:nvSpPr>
            <p:cNvPr id="25640" name="Freeform 103"/>
            <p:cNvSpPr/>
            <p:nvPr/>
          </p:nvSpPr>
          <p:spPr bwMode="auto">
            <a:xfrm>
              <a:off x="1152" y="2736"/>
              <a:ext cx="1632" cy="573"/>
            </a:xfrm>
            <a:custGeom>
              <a:avLst/>
              <a:gdLst>
                <a:gd name="T0" fmla="*/ 1632 w 1632"/>
                <a:gd name="T1" fmla="*/ 573 h 573"/>
                <a:gd name="T2" fmla="*/ 1632 w 1632"/>
                <a:gd name="T3" fmla="*/ 432 h 573"/>
                <a:gd name="T4" fmla="*/ 0 w 1632"/>
                <a:gd name="T5" fmla="*/ 432 h 573"/>
                <a:gd name="T6" fmla="*/ 0 w 1632"/>
                <a:gd name="T7" fmla="*/ 0 h 5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573"/>
                <a:gd name="T14" fmla="*/ 1632 w 1632"/>
                <a:gd name="T15" fmla="*/ 573 h 5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573">
                  <a:moveTo>
                    <a:pt x="1632" y="573"/>
                  </a:moveTo>
                  <a:lnTo>
                    <a:pt x="1632" y="432"/>
                  </a:lnTo>
                  <a:lnTo>
                    <a:pt x="0" y="432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1" name="Freeform 104"/>
            <p:cNvSpPr/>
            <p:nvPr/>
          </p:nvSpPr>
          <p:spPr bwMode="auto">
            <a:xfrm>
              <a:off x="2304" y="2736"/>
              <a:ext cx="624" cy="573"/>
            </a:xfrm>
            <a:custGeom>
              <a:avLst/>
              <a:gdLst>
                <a:gd name="T0" fmla="*/ 624 w 624"/>
                <a:gd name="T1" fmla="*/ 573 h 573"/>
                <a:gd name="T2" fmla="*/ 624 w 624"/>
                <a:gd name="T3" fmla="*/ 336 h 573"/>
                <a:gd name="T4" fmla="*/ 0 w 624"/>
                <a:gd name="T5" fmla="*/ 336 h 573"/>
                <a:gd name="T6" fmla="*/ 0 w 624"/>
                <a:gd name="T7" fmla="*/ 0 h 5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573"/>
                <a:gd name="T14" fmla="*/ 624 w 624"/>
                <a:gd name="T15" fmla="*/ 573 h 5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573">
                  <a:moveTo>
                    <a:pt x="624" y="573"/>
                  </a:moveTo>
                  <a:lnTo>
                    <a:pt x="624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2" name="Freeform 105"/>
            <p:cNvSpPr/>
            <p:nvPr/>
          </p:nvSpPr>
          <p:spPr bwMode="auto">
            <a:xfrm>
              <a:off x="3072" y="2736"/>
              <a:ext cx="528" cy="576"/>
            </a:xfrm>
            <a:custGeom>
              <a:avLst/>
              <a:gdLst>
                <a:gd name="T0" fmla="*/ 0 w 528"/>
                <a:gd name="T1" fmla="*/ 576 h 576"/>
                <a:gd name="T2" fmla="*/ 0 w 528"/>
                <a:gd name="T3" fmla="*/ 336 h 576"/>
                <a:gd name="T4" fmla="*/ 528 w 528"/>
                <a:gd name="T5" fmla="*/ 336 h 576"/>
                <a:gd name="T6" fmla="*/ 528 w 52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576"/>
                <a:gd name="T14" fmla="*/ 528 w 5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576">
                  <a:moveTo>
                    <a:pt x="0" y="576"/>
                  </a:moveTo>
                  <a:lnTo>
                    <a:pt x="0" y="336"/>
                  </a:lnTo>
                  <a:lnTo>
                    <a:pt x="528" y="336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3" name="Freeform 106"/>
            <p:cNvSpPr/>
            <p:nvPr/>
          </p:nvSpPr>
          <p:spPr bwMode="auto">
            <a:xfrm>
              <a:off x="3216" y="2736"/>
              <a:ext cx="1584" cy="576"/>
            </a:xfrm>
            <a:custGeom>
              <a:avLst/>
              <a:gdLst>
                <a:gd name="T0" fmla="*/ 0 w 1584"/>
                <a:gd name="T1" fmla="*/ 576 h 576"/>
                <a:gd name="T2" fmla="*/ 0 w 1584"/>
                <a:gd name="T3" fmla="*/ 432 h 576"/>
                <a:gd name="T4" fmla="*/ 1584 w 1584"/>
                <a:gd name="T5" fmla="*/ 432 h 576"/>
                <a:gd name="T6" fmla="*/ 1584 w 1584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576"/>
                <a:gd name="T14" fmla="*/ 1584 w 158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576">
                  <a:moveTo>
                    <a:pt x="0" y="576"/>
                  </a:moveTo>
                  <a:lnTo>
                    <a:pt x="0" y="432"/>
                  </a:lnTo>
                  <a:lnTo>
                    <a:pt x="1584" y="432"/>
                  </a:lnTo>
                  <a:lnTo>
                    <a:pt x="15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4" name="Line 107"/>
            <p:cNvSpPr>
              <a:spLocks noChangeShapeType="1"/>
            </p:cNvSpPr>
            <p:nvPr/>
          </p:nvSpPr>
          <p:spPr bwMode="auto">
            <a:xfrm flipV="1">
              <a:off x="3840" y="2976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5" name="Line 108"/>
            <p:cNvSpPr>
              <a:spLocks noChangeShapeType="1"/>
            </p:cNvSpPr>
            <p:nvPr/>
          </p:nvSpPr>
          <p:spPr bwMode="auto">
            <a:xfrm flipV="1">
              <a:off x="2976" y="36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17" name="Text Box 109"/>
          <p:cNvSpPr txBox="1">
            <a:spLocks noChangeArrowheads="1"/>
          </p:cNvSpPr>
          <p:nvPr/>
        </p:nvSpPr>
        <p:spPr bwMode="auto">
          <a:xfrm>
            <a:off x="365125" y="2955925"/>
            <a:ext cx="3502025" cy="274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8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连续字分布在多个体中；</a:t>
            </a:r>
            <a:endParaRPr kumimoji="1" lang="en-US" altLang="zh-CN" sz="28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800">
                <a:latin typeface="华文新魏" panose="02010800040101010101" charset="-122"/>
                <a:ea typeface="华文新魏" panose="02010800040101010101" charset="-122"/>
              </a:rPr>
              <a:t>各个体轮流编址、并行工作</a:t>
            </a:r>
            <a:endParaRPr kumimoji="1" lang="en-US" altLang="zh-CN" sz="2800">
              <a:latin typeface="华文新魏" panose="02010800040101010101" charset="-122"/>
              <a:ea typeface="华文新魏" panose="02010800040101010101" charset="-122"/>
            </a:endParaRPr>
          </a:p>
          <a:p>
            <a:pPr marL="0" lvl="2" indent="0" algn="l">
              <a:lnSpc>
                <a:spcPct val="100000"/>
              </a:lnSpc>
            </a:pPr>
            <a:r>
              <a:rPr kumimoji="1" lang="zh-CN" altLang="en-US" sz="28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提高存储器访问速度</a:t>
            </a:r>
            <a:endParaRPr kumimoji="1" lang="zh-CN" altLang="en-US" sz="28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l">
              <a:lnSpc>
                <a:spcPct val="100000"/>
              </a:lnSpc>
            </a:pPr>
            <a:endParaRPr kumimoji="1" lang="zh-CN" altLang="en-US" sz="28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8" name="椭圆 117"/>
          <p:cNvSpPr>
            <a:spLocks noChangeArrowheads="1"/>
          </p:cNvSpPr>
          <p:nvPr/>
        </p:nvSpPr>
        <p:spPr bwMode="auto">
          <a:xfrm>
            <a:off x="5965825" y="5368925"/>
            <a:ext cx="5715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7" grpId="0" autoUpdateAnimBg="0"/>
      <p:bldP spid="1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2765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765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765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765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7654" name="Rectangle 2"/>
          <p:cNvSpPr txBox="1">
            <a:spLocks noChangeArrowheads="1"/>
          </p:cNvSpPr>
          <p:nvPr/>
        </p:nvSpPr>
        <p:spPr bwMode="auto">
          <a:xfrm>
            <a:off x="788988" y="2089150"/>
            <a:ext cx="10333037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4572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存储地址在同一存储体中不连续，以存储体个数（如：</a:t>
            </a:r>
            <a:r>
              <a:rPr kumimoji="1" lang="en-US" altLang="zh-CN" sz="2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）为模交叉编址</a:t>
            </a:r>
            <a:endParaRPr kumimoji="1"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连续的程序或数据将交叉存放在</a:t>
            </a:r>
            <a:r>
              <a:rPr kumimoji="1" lang="en-US" altLang="zh-CN" sz="2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个存储体中，可实现以</a:t>
            </a:r>
            <a:r>
              <a:rPr kumimoji="1" lang="en-US" altLang="zh-CN" sz="2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为模的交叉并行存取，访存冲突的概率很小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为充分发挥并行性，多数计算机都采用低位交叉编址方式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B05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交叉编址方式</a:t>
            </a:r>
            <a:r>
              <a:rPr lang="en-US" altLang="zh-CN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panose="020B0604030504040204" charset="0"/>
                <a:ea typeface="微软雅黑" panose="020B0503020204020204" pitchFamily="34" charset="-122"/>
              </a:rPr>
              <a:t>低位交叉</a:t>
            </a:r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访问存储器</a:t>
            </a:r>
            <a:endParaRPr lang="zh-CN" altLang="en-US" sz="2800">
              <a:solidFill>
                <a:schemeClr val="bg1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6"/>
          <p:cNvSpPr txBox="1">
            <a:spLocks noChangeArrowheads="1"/>
          </p:cNvSpPr>
          <p:nvPr/>
        </p:nvSpPr>
        <p:spPr bwMode="auto">
          <a:xfrm>
            <a:off x="1019175" y="1603375"/>
            <a:ext cx="99107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20000"/>
              </a:lnSpc>
              <a:buSzPct val="80000"/>
              <a:buFont typeface="Wingdings" panose="05000000000000000000" pitchFamily="2" charset="2"/>
              <a:buChar char="Ø"/>
            </a:pPr>
            <a:r>
              <a:rPr kumimoji="1" lang="en-US" altLang="zh-CN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个存储体分时启动：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一般采用流水线方式工作。每存储体的启动间隔为：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t＝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在不改变每个体的存取周期前提下，提高存储器的带宽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154363" y="2097088"/>
          <a:ext cx="11842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475615" imgH="237490" progId="Equation.3">
                  <p:embed/>
                </p:oleObj>
              </mc:Choice>
              <mc:Fallback>
                <p:oleObj name="公式" r:id="rId1" imgW="475615" imgH="2374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097088"/>
                        <a:ext cx="1184275" cy="47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>
              <a:latin typeface="微软雅黑" panose="020B0503020204020204" pitchFamily="34" charset="-122"/>
            </a:endParaRPr>
          </a:p>
        </p:txBody>
      </p:sp>
      <p:sp>
        <p:nvSpPr>
          <p:cNvPr id="2970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970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970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2970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5410200" y="3462338"/>
            <a:ext cx="2590800" cy="2984500"/>
            <a:chOff x="2136" y="1824"/>
            <a:chExt cx="1632" cy="2208"/>
          </a:xfrm>
        </p:grpSpPr>
        <p:sp>
          <p:nvSpPr>
            <p:cNvPr id="29739" name="Line 3"/>
            <p:cNvSpPr>
              <a:spLocks noChangeShapeType="1"/>
            </p:cNvSpPr>
            <p:nvPr/>
          </p:nvSpPr>
          <p:spPr bwMode="auto">
            <a:xfrm>
              <a:off x="2136" y="1824"/>
              <a:ext cx="0" cy="22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Line 4"/>
            <p:cNvSpPr>
              <a:spLocks noChangeShapeType="1"/>
            </p:cNvSpPr>
            <p:nvPr/>
          </p:nvSpPr>
          <p:spPr bwMode="auto">
            <a:xfrm>
              <a:off x="3768" y="1824"/>
              <a:ext cx="0" cy="22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6057900" y="3462338"/>
            <a:ext cx="2590800" cy="2984500"/>
            <a:chOff x="2544" y="1824"/>
            <a:chExt cx="1632" cy="2208"/>
          </a:xfrm>
        </p:grpSpPr>
        <p:sp>
          <p:nvSpPr>
            <p:cNvPr id="29737" name="Line 6"/>
            <p:cNvSpPr>
              <a:spLocks noChangeShapeType="1"/>
            </p:cNvSpPr>
            <p:nvPr/>
          </p:nvSpPr>
          <p:spPr bwMode="auto">
            <a:xfrm>
              <a:off x="2544" y="1824"/>
              <a:ext cx="0" cy="22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8" name="Line 7"/>
            <p:cNvSpPr>
              <a:spLocks noChangeShapeType="1"/>
            </p:cNvSpPr>
            <p:nvPr/>
          </p:nvSpPr>
          <p:spPr bwMode="auto">
            <a:xfrm>
              <a:off x="4176" y="1824"/>
              <a:ext cx="0" cy="22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6705600" y="3462338"/>
            <a:ext cx="2590800" cy="3057525"/>
            <a:chOff x="2952" y="1824"/>
            <a:chExt cx="1632" cy="2208"/>
          </a:xfrm>
        </p:grpSpPr>
        <p:sp>
          <p:nvSpPr>
            <p:cNvPr id="29735" name="Line 9"/>
            <p:cNvSpPr>
              <a:spLocks noChangeShapeType="1"/>
            </p:cNvSpPr>
            <p:nvPr/>
          </p:nvSpPr>
          <p:spPr bwMode="auto">
            <a:xfrm>
              <a:off x="2952" y="1824"/>
              <a:ext cx="0" cy="22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6" name="Line 10"/>
            <p:cNvSpPr>
              <a:spLocks noChangeShapeType="1"/>
            </p:cNvSpPr>
            <p:nvPr/>
          </p:nvSpPr>
          <p:spPr bwMode="auto">
            <a:xfrm>
              <a:off x="4584" y="1824"/>
              <a:ext cx="0" cy="22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/>
          <p:nvPr/>
        </p:nvGrpSpPr>
        <p:grpSpPr bwMode="auto">
          <a:xfrm>
            <a:off x="4762500" y="3690938"/>
            <a:ext cx="5181600" cy="2755900"/>
            <a:chOff x="1728" y="1971"/>
            <a:chExt cx="3264" cy="2301"/>
          </a:xfrm>
        </p:grpSpPr>
        <p:sp>
          <p:nvSpPr>
            <p:cNvPr id="29732" name="Line 12"/>
            <p:cNvSpPr>
              <a:spLocks noChangeShapeType="1"/>
            </p:cNvSpPr>
            <p:nvPr/>
          </p:nvSpPr>
          <p:spPr bwMode="auto">
            <a:xfrm>
              <a:off x="1728" y="1971"/>
              <a:ext cx="0" cy="2301"/>
            </a:xfrm>
            <a:prstGeom prst="line">
              <a:avLst/>
            </a:prstGeom>
            <a:noFill/>
            <a:ln w="38100">
              <a:solidFill>
                <a:srgbClr val="D7150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3" name="Line 13"/>
            <p:cNvSpPr>
              <a:spLocks noChangeShapeType="1"/>
            </p:cNvSpPr>
            <p:nvPr/>
          </p:nvSpPr>
          <p:spPr bwMode="auto">
            <a:xfrm>
              <a:off x="3360" y="1971"/>
              <a:ext cx="0" cy="2301"/>
            </a:xfrm>
            <a:prstGeom prst="line">
              <a:avLst/>
            </a:prstGeom>
            <a:noFill/>
            <a:ln w="38100">
              <a:solidFill>
                <a:srgbClr val="D7150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Line 14"/>
            <p:cNvSpPr>
              <a:spLocks noChangeShapeType="1"/>
            </p:cNvSpPr>
            <p:nvPr/>
          </p:nvSpPr>
          <p:spPr bwMode="auto">
            <a:xfrm>
              <a:off x="4992" y="1971"/>
              <a:ext cx="0" cy="2301"/>
            </a:xfrm>
            <a:prstGeom prst="line">
              <a:avLst/>
            </a:prstGeom>
            <a:noFill/>
            <a:ln w="38100">
              <a:solidFill>
                <a:srgbClr val="D7150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2781300" y="3814763"/>
            <a:ext cx="7772400" cy="476250"/>
            <a:chOff x="480" y="1762"/>
            <a:chExt cx="4896" cy="415"/>
          </a:xfrm>
        </p:grpSpPr>
        <p:sp>
          <p:nvSpPr>
            <p:cNvPr id="29730" name="Text Box 18"/>
            <p:cNvSpPr txBox="1">
              <a:spLocks noChangeArrowheads="1"/>
            </p:cNvSpPr>
            <p:nvPr/>
          </p:nvSpPr>
          <p:spPr bwMode="auto">
            <a:xfrm>
              <a:off x="480" y="1762"/>
              <a:ext cx="56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zh-CN" altLang="en-US" sz="2800">
                  <a:ea typeface="华文新魏" panose="02010800040101010101" charset="-122"/>
                </a:rPr>
                <a:t>时间</a:t>
              </a:r>
              <a:endParaRPr kumimoji="1" lang="zh-CN" altLang="en-US" sz="2800">
                <a:ea typeface="华文新魏" panose="02010800040101010101" charset="-122"/>
              </a:endParaRPr>
            </a:p>
          </p:txBody>
        </p:sp>
        <p:sp>
          <p:nvSpPr>
            <p:cNvPr id="29731" name="Line 19"/>
            <p:cNvSpPr>
              <a:spLocks noChangeShapeType="1"/>
            </p:cNvSpPr>
            <p:nvPr/>
          </p:nvSpPr>
          <p:spPr bwMode="auto">
            <a:xfrm>
              <a:off x="1536" y="1968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" name="Freeform 20"/>
          <p:cNvSpPr/>
          <p:nvPr/>
        </p:nvSpPr>
        <p:spPr bwMode="auto">
          <a:xfrm>
            <a:off x="4457700" y="4940300"/>
            <a:ext cx="6091238" cy="355600"/>
          </a:xfrm>
          <a:custGeom>
            <a:avLst/>
            <a:gdLst>
              <a:gd name="T0" fmla="*/ 0 w 3837"/>
              <a:gd name="T1" fmla="*/ 2147483647 h 310"/>
              <a:gd name="T2" fmla="*/ 2147483647 w 3837"/>
              <a:gd name="T3" fmla="*/ 2147483647 h 310"/>
              <a:gd name="T4" fmla="*/ 2147483647 w 3837"/>
              <a:gd name="T5" fmla="*/ 2147483647 h 310"/>
              <a:gd name="T6" fmla="*/ 2147483647 w 3837"/>
              <a:gd name="T7" fmla="*/ 2147483647 h 310"/>
              <a:gd name="T8" fmla="*/ 2147483647 w 3837"/>
              <a:gd name="T9" fmla="*/ 2147483647 h 310"/>
              <a:gd name="T10" fmla="*/ 2147483647 w 3837"/>
              <a:gd name="T11" fmla="*/ 2147483647 h 310"/>
              <a:gd name="T12" fmla="*/ 2147483647 w 3837"/>
              <a:gd name="T13" fmla="*/ 2147483647 h 310"/>
              <a:gd name="T14" fmla="*/ 2147483647 w 3837"/>
              <a:gd name="T15" fmla="*/ 2147483647 h 310"/>
              <a:gd name="T16" fmla="*/ 2147483647 w 3837"/>
              <a:gd name="T17" fmla="*/ 2147483647 h 310"/>
              <a:gd name="T18" fmla="*/ 2147483647 w 3837"/>
              <a:gd name="T19" fmla="*/ 0 h 310"/>
              <a:gd name="T20" fmla="*/ 2147483647 w 3837"/>
              <a:gd name="T21" fmla="*/ 2147483647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37"/>
              <a:gd name="T34" fmla="*/ 0 h 310"/>
              <a:gd name="T35" fmla="*/ 3837 w 3837"/>
              <a:gd name="T36" fmla="*/ 310 h 3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37" h="310">
                <a:moveTo>
                  <a:pt x="0" y="1"/>
                </a:moveTo>
                <a:lnTo>
                  <a:pt x="599" y="1"/>
                </a:lnTo>
                <a:lnTo>
                  <a:pt x="600" y="310"/>
                </a:lnTo>
                <a:lnTo>
                  <a:pt x="750" y="310"/>
                </a:lnTo>
                <a:lnTo>
                  <a:pt x="750" y="6"/>
                </a:lnTo>
                <a:lnTo>
                  <a:pt x="2231" y="4"/>
                </a:lnTo>
                <a:lnTo>
                  <a:pt x="2231" y="310"/>
                </a:lnTo>
                <a:lnTo>
                  <a:pt x="2385" y="310"/>
                </a:lnTo>
                <a:lnTo>
                  <a:pt x="2385" y="21"/>
                </a:lnTo>
                <a:lnTo>
                  <a:pt x="2385" y="0"/>
                </a:lnTo>
                <a:lnTo>
                  <a:pt x="3837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21"/>
          <p:cNvSpPr/>
          <p:nvPr/>
        </p:nvSpPr>
        <p:spPr bwMode="auto">
          <a:xfrm>
            <a:off x="4457700" y="5502275"/>
            <a:ext cx="6086475" cy="349250"/>
          </a:xfrm>
          <a:custGeom>
            <a:avLst/>
            <a:gdLst>
              <a:gd name="T0" fmla="*/ 0 w 3834"/>
              <a:gd name="T1" fmla="*/ 2147483647 h 306"/>
              <a:gd name="T2" fmla="*/ 2147483647 w 3834"/>
              <a:gd name="T3" fmla="*/ 2147483647 h 306"/>
              <a:gd name="T4" fmla="*/ 2147483647 w 3834"/>
              <a:gd name="T5" fmla="*/ 2147483647 h 306"/>
              <a:gd name="T6" fmla="*/ 2147483647 w 3834"/>
              <a:gd name="T7" fmla="*/ 2147483647 h 306"/>
              <a:gd name="T8" fmla="*/ 2147483647 w 3834"/>
              <a:gd name="T9" fmla="*/ 2147483647 h 306"/>
              <a:gd name="T10" fmla="*/ 2147483647 w 3834"/>
              <a:gd name="T11" fmla="*/ 2147483647 h 306"/>
              <a:gd name="T12" fmla="*/ 2147483647 w 3834"/>
              <a:gd name="T13" fmla="*/ 2147483647 h 306"/>
              <a:gd name="T14" fmla="*/ 2147483647 w 3834"/>
              <a:gd name="T15" fmla="*/ 2147483647 h 306"/>
              <a:gd name="T16" fmla="*/ 2147483647 w 3834"/>
              <a:gd name="T17" fmla="*/ 2147483647 h 306"/>
              <a:gd name="T18" fmla="*/ 2147483647 w 3834"/>
              <a:gd name="T19" fmla="*/ 0 h 306"/>
              <a:gd name="T20" fmla="*/ 2147483647 w 3834"/>
              <a:gd name="T21" fmla="*/ 2147483647 h 3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34"/>
              <a:gd name="T34" fmla="*/ 0 h 306"/>
              <a:gd name="T35" fmla="*/ 3834 w 3834"/>
              <a:gd name="T36" fmla="*/ 306 h 3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34" h="306">
                <a:moveTo>
                  <a:pt x="0" y="5"/>
                </a:moveTo>
                <a:lnTo>
                  <a:pt x="1008" y="5"/>
                </a:lnTo>
                <a:lnTo>
                  <a:pt x="1008" y="305"/>
                </a:lnTo>
                <a:lnTo>
                  <a:pt x="1158" y="306"/>
                </a:lnTo>
                <a:lnTo>
                  <a:pt x="1158" y="6"/>
                </a:lnTo>
                <a:lnTo>
                  <a:pt x="2637" y="5"/>
                </a:lnTo>
                <a:lnTo>
                  <a:pt x="2640" y="305"/>
                </a:lnTo>
                <a:lnTo>
                  <a:pt x="2790" y="306"/>
                </a:lnTo>
                <a:lnTo>
                  <a:pt x="2790" y="23"/>
                </a:lnTo>
                <a:lnTo>
                  <a:pt x="2793" y="0"/>
                </a:lnTo>
                <a:lnTo>
                  <a:pt x="3834" y="5"/>
                </a:ln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Freeform 22"/>
          <p:cNvSpPr/>
          <p:nvPr/>
        </p:nvSpPr>
        <p:spPr bwMode="auto">
          <a:xfrm>
            <a:off x="4448175" y="6088063"/>
            <a:ext cx="6105525" cy="360362"/>
          </a:xfrm>
          <a:custGeom>
            <a:avLst/>
            <a:gdLst>
              <a:gd name="T0" fmla="*/ 0 w 3846"/>
              <a:gd name="T1" fmla="*/ 2147483647 h 315"/>
              <a:gd name="T2" fmla="*/ 2147483647 w 3846"/>
              <a:gd name="T3" fmla="*/ 2147483647 h 315"/>
              <a:gd name="T4" fmla="*/ 2147483647 w 3846"/>
              <a:gd name="T5" fmla="*/ 2147483647 h 315"/>
              <a:gd name="T6" fmla="*/ 2147483647 w 3846"/>
              <a:gd name="T7" fmla="*/ 2147483647 h 315"/>
              <a:gd name="T8" fmla="*/ 2147483647 w 3846"/>
              <a:gd name="T9" fmla="*/ 2147483647 h 315"/>
              <a:gd name="T10" fmla="*/ 2147483647 w 3846"/>
              <a:gd name="T11" fmla="*/ 2147483647 h 315"/>
              <a:gd name="T12" fmla="*/ 2147483647 w 3846"/>
              <a:gd name="T13" fmla="*/ 2147483647 h 315"/>
              <a:gd name="T14" fmla="*/ 2147483647 w 3846"/>
              <a:gd name="T15" fmla="*/ 2147483647 h 315"/>
              <a:gd name="T16" fmla="*/ 2147483647 w 3846"/>
              <a:gd name="T17" fmla="*/ 0 h 315"/>
              <a:gd name="T18" fmla="*/ 2147483647 w 3846"/>
              <a:gd name="T19" fmla="*/ 2147483647 h 315"/>
              <a:gd name="T20" fmla="*/ 2147483647 w 3846"/>
              <a:gd name="T21" fmla="*/ 2147483647 h 31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46"/>
              <a:gd name="T34" fmla="*/ 0 h 315"/>
              <a:gd name="T35" fmla="*/ 3846 w 3846"/>
              <a:gd name="T36" fmla="*/ 315 h 31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46" h="315">
                <a:moveTo>
                  <a:pt x="0" y="3"/>
                </a:moveTo>
                <a:lnTo>
                  <a:pt x="1422" y="3"/>
                </a:lnTo>
                <a:lnTo>
                  <a:pt x="1422" y="315"/>
                </a:lnTo>
                <a:lnTo>
                  <a:pt x="1563" y="315"/>
                </a:lnTo>
                <a:lnTo>
                  <a:pt x="1563" y="6"/>
                </a:lnTo>
                <a:lnTo>
                  <a:pt x="3054" y="3"/>
                </a:lnTo>
                <a:lnTo>
                  <a:pt x="3054" y="306"/>
                </a:lnTo>
                <a:lnTo>
                  <a:pt x="3198" y="308"/>
                </a:lnTo>
                <a:lnTo>
                  <a:pt x="3198" y="0"/>
                </a:lnTo>
                <a:lnTo>
                  <a:pt x="3195" y="3"/>
                </a:lnTo>
                <a:lnTo>
                  <a:pt x="3846" y="3"/>
                </a:ln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23"/>
          <p:cNvGrpSpPr/>
          <p:nvPr/>
        </p:nvGrpSpPr>
        <p:grpSpPr bwMode="auto">
          <a:xfrm>
            <a:off x="4457700" y="4359275"/>
            <a:ext cx="6096000" cy="360363"/>
            <a:chOff x="1536" y="2244"/>
            <a:chExt cx="3840" cy="315"/>
          </a:xfrm>
        </p:grpSpPr>
        <p:sp>
          <p:nvSpPr>
            <p:cNvPr id="29728" name="Freeform 24"/>
            <p:cNvSpPr/>
            <p:nvPr/>
          </p:nvSpPr>
          <p:spPr bwMode="auto">
            <a:xfrm>
              <a:off x="1536" y="2247"/>
              <a:ext cx="3456" cy="312"/>
            </a:xfrm>
            <a:custGeom>
              <a:avLst/>
              <a:gdLst>
                <a:gd name="T0" fmla="*/ 0 w 3456"/>
                <a:gd name="T1" fmla="*/ 6 h 312"/>
                <a:gd name="T2" fmla="*/ 192 w 3456"/>
                <a:gd name="T3" fmla="*/ 6 h 312"/>
                <a:gd name="T4" fmla="*/ 192 w 3456"/>
                <a:gd name="T5" fmla="*/ 306 h 312"/>
                <a:gd name="T6" fmla="*/ 336 w 3456"/>
                <a:gd name="T7" fmla="*/ 309 h 312"/>
                <a:gd name="T8" fmla="*/ 336 w 3456"/>
                <a:gd name="T9" fmla="*/ 9 h 312"/>
                <a:gd name="T10" fmla="*/ 1824 w 3456"/>
                <a:gd name="T11" fmla="*/ 9 h 312"/>
                <a:gd name="T12" fmla="*/ 1824 w 3456"/>
                <a:gd name="T13" fmla="*/ 312 h 312"/>
                <a:gd name="T14" fmla="*/ 1968 w 3456"/>
                <a:gd name="T15" fmla="*/ 309 h 312"/>
                <a:gd name="T16" fmla="*/ 1971 w 3456"/>
                <a:gd name="T17" fmla="*/ 24 h 312"/>
                <a:gd name="T18" fmla="*/ 1971 w 3456"/>
                <a:gd name="T19" fmla="*/ 3 h 312"/>
                <a:gd name="T20" fmla="*/ 3456 w 3456"/>
                <a:gd name="T21" fmla="*/ 0 h 3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56"/>
                <a:gd name="T34" fmla="*/ 0 h 312"/>
                <a:gd name="T35" fmla="*/ 3456 w 3456"/>
                <a:gd name="T36" fmla="*/ 312 h 3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56" h="312">
                  <a:moveTo>
                    <a:pt x="0" y="6"/>
                  </a:moveTo>
                  <a:lnTo>
                    <a:pt x="192" y="6"/>
                  </a:lnTo>
                  <a:lnTo>
                    <a:pt x="192" y="306"/>
                  </a:lnTo>
                  <a:lnTo>
                    <a:pt x="336" y="309"/>
                  </a:lnTo>
                  <a:lnTo>
                    <a:pt x="336" y="9"/>
                  </a:lnTo>
                  <a:lnTo>
                    <a:pt x="1824" y="9"/>
                  </a:lnTo>
                  <a:lnTo>
                    <a:pt x="1824" y="312"/>
                  </a:lnTo>
                  <a:lnTo>
                    <a:pt x="1968" y="309"/>
                  </a:lnTo>
                  <a:lnTo>
                    <a:pt x="1971" y="24"/>
                  </a:lnTo>
                  <a:lnTo>
                    <a:pt x="1971" y="3"/>
                  </a:lnTo>
                  <a:lnTo>
                    <a:pt x="345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Freeform 25"/>
            <p:cNvSpPr/>
            <p:nvPr/>
          </p:nvSpPr>
          <p:spPr bwMode="auto">
            <a:xfrm>
              <a:off x="4992" y="2244"/>
              <a:ext cx="384" cy="306"/>
            </a:xfrm>
            <a:custGeom>
              <a:avLst/>
              <a:gdLst>
                <a:gd name="T0" fmla="*/ 0 w 384"/>
                <a:gd name="T1" fmla="*/ 0 h 306"/>
                <a:gd name="T2" fmla="*/ 0 w 384"/>
                <a:gd name="T3" fmla="*/ 306 h 306"/>
                <a:gd name="T4" fmla="*/ 144 w 384"/>
                <a:gd name="T5" fmla="*/ 306 h 306"/>
                <a:gd name="T6" fmla="*/ 144 w 384"/>
                <a:gd name="T7" fmla="*/ 6 h 306"/>
                <a:gd name="T8" fmla="*/ 384 w 384"/>
                <a:gd name="T9" fmla="*/ 6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306"/>
                <a:gd name="T17" fmla="*/ 384 w 38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306">
                  <a:moveTo>
                    <a:pt x="0" y="0"/>
                  </a:moveTo>
                  <a:lnTo>
                    <a:pt x="0" y="306"/>
                  </a:lnTo>
                  <a:lnTo>
                    <a:pt x="144" y="306"/>
                  </a:lnTo>
                  <a:lnTo>
                    <a:pt x="144" y="6"/>
                  </a:lnTo>
                  <a:lnTo>
                    <a:pt x="384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6"/>
          <p:cNvGrpSpPr/>
          <p:nvPr/>
        </p:nvGrpSpPr>
        <p:grpSpPr bwMode="auto">
          <a:xfrm>
            <a:off x="4762500" y="2921000"/>
            <a:ext cx="5181600" cy="874713"/>
            <a:chOff x="1728" y="1089"/>
            <a:chExt cx="3264" cy="927"/>
          </a:xfrm>
        </p:grpSpPr>
        <p:sp>
          <p:nvSpPr>
            <p:cNvPr id="29719" name="Text Box 27"/>
            <p:cNvSpPr txBox="1">
              <a:spLocks noChangeArrowheads="1"/>
            </p:cNvSpPr>
            <p:nvPr/>
          </p:nvSpPr>
          <p:spPr bwMode="auto">
            <a:xfrm>
              <a:off x="2085" y="1089"/>
              <a:ext cx="89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kumimoji="1" lang="zh-CN" altLang="en-US" sz="200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</a:t>
              </a:r>
              <a:r>
                <a:rPr kumimoji="1" lang="zh-CN" altLang="en-US">
                  <a:solidFill>
                    <a:srgbClr val="0000FF"/>
                  </a:solidFill>
                  <a:ea typeface="华文新魏" panose="02010800040101010101" charset="-122"/>
                </a:rPr>
                <a:t>单体</a:t>
              </a:r>
              <a:endParaRPr kumimoji="1" lang="zh-CN" altLang="en-US">
                <a:solidFill>
                  <a:srgbClr val="0000FF"/>
                </a:solidFill>
                <a:ea typeface="华文新魏" panose="02010800040101010101" charset="-122"/>
              </a:endParaRPr>
            </a:p>
            <a:p>
              <a:pPr>
                <a:lnSpc>
                  <a:spcPct val="80000"/>
                </a:lnSpc>
              </a:pPr>
              <a:r>
                <a:rPr kumimoji="1" lang="zh-CN" altLang="en-US">
                  <a:solidFill>
                    <a:srgbClr val="0000FF"/>
                  </a:solidFill>
                  <a:ea typeface="华文新魏" panose="02010800040101010101" charset="-122"/>
                </a:rPr>
                <a:t>访存周期</a:t>
              </a:r>
              <a:endParaRPr kumimoji="1" lang="zh-CN" altLang="en-US">
                <a:solidFill>
                  <a:srgbClr val="0000FF"/>
                </a:solidFill>
                <a:ea typeface="华文新魏" panose="02010800040101010101" charset="-122"/>
              </a:endParaRPr>
            </a:p>
          </p:txBody>
        </p:sp>
        <p:sp>
          <p:nvSpPr>
            <p:cNvPr id="29720" name="Text Box 28"/>
            <p:cNvSpPr txBox="1">
              <a:spLocks noChangeArrowheads="1"/>
            </p:cNvSpPr>
            <p:nvPr/>
          </p:nvSpPr>
          <p:spPr bwMode="auto">
            <a:xfrm>
              <a:off x="3744" y="1094"/>
              <a:ext cx="89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zh-CN" altLang="en-US">
                  <a:solidFill>
                    <a:srgbClr val="0000FF"/>
                  </a:solidFill>
                  <a:ea typeface="华文新魏" panose="02010800040101010101" charset="-122"/>
                </a:rPr>
                <a:t>单体</a:t>
              </a:r>
              <a:endParaRPr kumimoji="1" lang="zh-CN" altLang="en-US">
                <a:solidFill>
                  <a:srgbClr val="0000FF"/>
                </a:solidFill>
                <a:ea typeface="华文新魏" panose="02010800040101010101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kumimoji="1" lang="zh-CN" altLang="en-US">
                  <a:solidFill>
                    <a:srgbClr val="0000FF"/>
                  </a:solidFill>
                  <a:ea typeface="华文新魏" panose="02010800040101010101" charset="-122"/>
                </a:rPr>
                <a:t>访存周期</a:t>
              </a:r>
              <a:endParaRPr kumimoji="1" lang="zh-CN" altLang="en-US">
                <a:solidFill>
                  <a:srgbClr val="0000FF"/>
                </a:solidFill>
                <a:ea typeface="华文新魏" panose="02010800040101010101" charset="-122"/>
              </a:endParaRPr>
            </a:p>
          </p:txBody>
        </p:sp>
        <p:sp>
          <p:nvSpPr>
            <p:cNvPr id="29721" name="Line 29"/>
            <p:cNvSpPr>
              <a:spLocks noChangeShapeType="1"/>
            </p:cNvSpPr>
            <p:nvPr/>
          </p:nvSpPr>
          <p:spPr bwMode="auto">
            <a:xfrm>
              <a:off x="2976" y="1536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2" name="Line 30"/>
            <p:cNvSpPr>
              <a:spLocks noChangeShapeType="1"/>
            </p:cNvSpPr>
            <p:nvPr/>
          </p:nvSpPr>
          <p:spPr bwMode="auto">
            <a:xfrm>
              <a:off x="4613" y="1536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3" name="Line 31"/>
            <p:cNvSpPr>
              <a:spLocks noChangeShapeType="1"/>
            </p:cNvSpPr>
            <p:nvPr/>
          </p:nvSpPr>
          <p:spPr bwMode="auto">
            <a:xfrm rot="10800000">
              <a:off x="3360" y="1536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4" name="Line 32"/>
            <p:cNvSpPr>
              <a:spLocks noChangeShapeType="1"/>
            </p:cNvSpPr>
            <p:nvPr/>
          </p:nvSpPr>
          <p:spPr bwMode="auto">
            <a:xfrm rot="10800000">
              <a:off x="1733" y="1536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5" name="Line 33"/>
            <p:cNvSpPr>
              <a:spLocks noChangeShapeType="1"/>
            </p:cNvSpPr>
            <p:nvPr/>
          </p:nvSpPr>
          <p:spPr bwMode="auto">
            <a:xfrm>
              <a:off x="1728" y="1392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6" name="Line 34"/>
            <p:cNvSpPr>
              <a:spLocks noChangeShapeType="1"/>
            </p:cNvSpPr>
            <p:nvPr/>
          </p:nvSpPr>
          <p:spPr bwMode="auto">
            <a:xfrm>
              <a:off x="3360" y="1392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7" name="Line 35"/>
            <p:cNvSpPr>
              <a:spLocks noChangeShapeType="1"/>
            </p:cNvSpPr>
            <p:nvPr/>
          </p:nvSpPr>
          <p:spPr bwMode="auto">
            <a:xfrm>
              <a:off x="4992" y="1392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2305050" y="4287838"/>
            <a:ext cx="19351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</a:rPr>
              <a:t>启动存储体 </a:t>
            </a:r>
            <a:r>
              <a:rPr kumimoji="1" lang="zh-CN" altLang="en-US">
                <a:solidFill>
                  <a:srgbClr val="0000FF"/>
                </a:solidFill>
                <a:ea typeface="华文新魏" panose="02010800040101010101" charset="-122"/>
              </a:rPr>
              <a:t>0</a:t>
            </a:r>
            <a:endParaRPr kumimoji="1" lang="zh-CN" altLang="en-US">
              <a:solidFill>
                <a:srgbClr val="0000FF"/>
              </a:solidFill>
              <a:ea typeface="华文新魏" panose="02010800040101010101" charset="-122"/>
            </a:endParaRPr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2284413" y="4864100"/>
            <a:ext cx="19351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</a:rPr>
              <a:t>启动存储体 </a:t>
            </a:r>
            <a:r>
              <a:rPr kumimoji="1" lang="zh-CN" altLang="en-US">
                <a:solidFill>
                  <a:srgbClr val="0000FF"/>
                </a:solidFill>
                <a:ea typeface="华文新魏" panose="02010800040101010101" charset="-122"/>
              </a:rPr>
              <a:t>1</a:t>
            </a:r>
            <a:endParaRPr kumimoji="1" lang="zh-CN" altLang="en-US">
              <a:solidFill>
                <a:srgbClr val="0000FF"/>
              </a:solidFill>
              <a:ea typeface="华文新魏" panose="02010800040101010101" charset="-122"/>
            </a:endParaRP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2284413" y="5451475"/>
            <a:ext cx="19351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</a:rPr>
              <a:t>启动存储体 </a:t>
            </a:r>
            <a:r>
              <a:rPr kumimoji="1" lang="zh-CN" altLang="en-US">
                <a:solidFill>
                  <a:srgbClr val="0000FF"/>
                </a:solidFill>
                <a:ea typeface="华文新魏" panose="02010800040101010101" charset="-122"/>
              </a:rPr>
              <a:t>2</a:t>
            </a:r>
            <a:endParaRPr kumimoji="1" lang="zh-CN" altLang="en-US">
              <a:solidFill>
                <a:srgbClr val="0000FF"/>
              </a:solidFill>
              <a:ea typeface="华文新魏" panose="02010800040101010101" charset="-122"/>
            </a:endParaRP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2284413" y="6015038"/>
            <a:ext cx="19351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</a:rPr>
              <a:t>启动存储体 </a:t>
            </a:r>
            <a:r>
              <a:rPr kumimoji="1" lang="zh-CN" altLang="en-US">
                <a:solidFill>
                  <a:srgbClr val="0000FF"/>
                </a:solidFill>
                <a:ea typeface="华文新魏" panose="02010800040101010101" charset="-122"/>
              </a:rPr>
              <a:t>3</a:t>
            </a:r>
            <a:endParaRPr kumimoji="1" lang="zh-CN" altLang="en-US">
              <a:solidFill>
                <a:srgbClr val="0000FF"/>
              </a:solidFill>
              <a:ea typeface="华文新魏" panose="02010800040101010101" charset="-122"/>
            </a:endParaRPr>
          </a:p>
        </p:txBody>
      </p:sp>
      <p:sp>
        <p:nvSpPr>
          <p:cNvPr id="48" name="五边形 47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B05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交叉编址方式</a:t>
            </a:r>
            <a:r>
              <a:rPr lang="en-US" altLang="zh-CN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panose="020B0604030504040204" charset="0"/>
                <a:ea typeface="微软雅黑" panose="020B0503020204020204" pitchFamily="34" charset="-122"/>
              </a:rPr>
              <a:t>低位交叉</a:t>
            </a:r>
            <a:r>
              <a:rPr lang="zh-CN" altLang="en-US" sz="2800">
                <a:solidFill>
                  <a:schemeClr val="bg1"/>
                </a:solidFill>
                <a:latin typeface="Verdana" panose="020B0604030504040204" charset="0"/>
                <a:ea typeface="微软雅黑" panose="020B0503020204020204" pitchFamily="34" charset="-122"/>
              </a:rPr>
              <a:t>访问存储器</a:t>
            </a:r>
            <a:endParaRPr lang="zh-CN" altLang="en-US" sz="2800">
              <a:solidFill>
                <a:schemeClr val="bg1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44" grpId="0" autoUpdateAnimBg="0"/>
      <p:bldP spid="45" grpId="0" autoUpdateAnimBg="0"/>
      <p:bldP spid="46" grpId="0" autoUpdateAnimBg="0"/>
      <p:bldP spid="4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本章总结</a:t>
            </a:r>
            <a:r>
              <a:rPr lang="en-US" altLang="zh-CN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1</a:t>
            </a:r>
            <a:endParaRPr lang="en-US" altLang="zh-CN" sz="28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1174531" name="Rectangle 3"/>
          <p:cNvSpPr>
            <a:spLocks noChangeArrowheads="1"/>
          </p:cNvSpPr>
          <p:nvPr/>
        </p:nvSpPr>
        <p:spPr bwMode="auto">
          <a:xfrm>
            <a:off x="374074" y="728700"/>
            <a:ext cx="11672324" cy="60889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425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3200" b="0" dirty="0">
                <a:latin typeface="+mn-ea"/>
                <a:ea typeface="+mn-ea"/>
                <a:cs typeface="Arial" panose="020B0604020202020204" pitchFamily="34" charset="0"/>
              </a:rPr>
              <a:t>存储器的分类</a:t>
            </a:r>
            <a:endParaRPr lang="zh-CN" altLang="en-US" sz="3200" b="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按存取方式分：</a:t>
            </a:r>
            <a:r>
              <a:rPr lang="zh-CN" altLang="en-US" b="0" dirty="0">
                <a:latin typeface="+mn-ea"/>
                <a:ea typeface="+mn-ea"/>
                <a:cs typeface="Arial" panose="020B0604020202020204" pitchFamily="34" charset="0"/>
              </a:rPr>
              <a:t>随机、顺序、直接、相联</a:t>
            </a:r>
            <a:endParaRPr lang="zh-CN" altLang="en-US" b="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按存储介质分：</a:t>
            </a:r>
            <a:r>
              <a:rPr lang="zh-CN" altLang="en-US" b="0" dirty="0">
                <a:latin typeface="+mn-ea"/>
                <a:ea typeface="+mn-ea"/>
                <a:cs typeface="Arial" panose="020B0604020202020204" pitchFamily="34" charset="0"/>
              </a:rPr>
              <a:t>半导体、磁表面、激光盘</a:t>
            </a:r>
            <a:endParaRPr lang="zh-CN" altLang="en-US" b="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按信息可更改性：</a:t>
            </a:r>
            <a:r>
              <a:rPr lang="zh-CN" altLang="en-US" b="0" dirty="0">
                <a:latin typeface="+mn-ea"/>
                <a:ea typeface="+mn-ea"/>
                <a:cs typeface="Arial" panose="020B0604020202020204" pitchFamily="34" charset="0"/>
              </a:rPr>
              <a:t>可读可写、只读</a:t>
            </a:r>
            <a:endParaRPr lang="zh-CN" altLang="en-US" b="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按断电后可否保存：</a:t>
            </a:r>
            <a:r>
              <a:rPr lang="zh-CN" altLang="en-US" b="0" dirty="0">
                <a:latin typeface="+mn-ea"/>
                <a:ea typeface="+mn-ea"/>
                <a:cs typeface="Arial" panose="020B0604020202020204" pitchFamily="34" charset="0"/>
              </a:rPr>
              <a:t>易失、非易失</a:t>
            </a:r>
            <a:endParaRPr lang="zh-CN" altLang="en-US" b="0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按功能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容量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速度分：</a:t>
            </a:r>
            <a:r>
              <a:rPr lang="zh-CN" altLang="en-US" b="0" dirty="0">
                <a:latin typeface="+mn-ea"/>
                <a:ea typeface="+mn-ea"/>
                <a:cs typeface="Arial" panose="020B0604020202020204" pitchFamily="34" charset="0"/>
              </a:rPr>
              <a:t>寄存器、</a:t>
            </a:r>
            <a:r>
              <a:rPr lang="en-US" altLang="zh-CN" b="0" dirty="0">
                <a:latin typeface="+mn-ea"/>
                <a:ea typeface="+mn-ea"/>
                <a:cs typeface="Arial" panose="020B0604020202020204" pitchFamily="34" charset="0"/>
              </a:rPr>
              <a:t>Cache</a:t>
            </a:r>
            <a:r>
              <a:rPr lang="zh-CN" altLang="en-US" b="0" dirty="0">
                <a:latin typeface="+mn-ea"/>
                <a:ea typeface="+mn-ea"/>
                <a:cs typeface="Arial" panose="020B0604020202020204" pitchFamily="34" charset="0"/>
              </a:rPr>
              <a:t>、主存</a:t>
            </a:r>
            <a:r>
              <a:rPr lang="en-US" altLang="zh-CN" b="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zh-CN" altLang="en-US" b="0" dirty="0">
                <a:latin typeface="+mn-ea"/>
                <a:ea typeface="+mn-ea"/>
                <a:cs typeface="Arial" panose="020B0604020202020204" pitchFamily="34" charset="0"/>
              </a:rPr>
              <a:t>内存</a:t>
            </a:r>
            <a:r>
              <a:rPr lang="en-US" altLang="zh-CN" b="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r>
              <a:rPr lang="zh-CN" altLang="en-US" b="0" dirty="0">
                <a:latin typeface="+mn-ea"/>
                <a:ea typeface="+mn-ea"/>
                <a:cs typeface="Arial" panose="020B0604020202020204" pitchFamily="34" charset="0"/>
              </a:rPr>
              <a:t>、辅存</a:t>
            </a:r>
            <a:r>
              <a:rPr lang="en-US" altLang="zh-CN" b="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zh-CN" altLang="en-US" b="0" dirty="0">
                <a:latin typeface="+mn-ea"/>
                <a:ea typeface="+mn-ea"/>
                <a:cs typeface="Arial" panose="020B0604020202020204" pitchFamily="34" charset="0"/>
              </a:rPr>
              <a:t>外存</a:t>
            </a:r>
            <a:r>
              <a:rPr lang="en-US" altLang="zh-CN" b="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endParaRPr lang="en-US" altLang="zh-CN" b="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3200" b="0" dirty="0">
                <a:latin typeface="+mn-ea"/>
                <a:ea typeface="+mn-ea"/>
                <a:cs typeface="Arial" panose="020B0604020202020204" pitchFamily="34" charset="0"/>
              </a:rPr>
              <a:t>存储器的分层结构</a:t>
            </a:r>
            <a:endParaRPr lang="zh-CN" altLang="en-US" sz="3200" b="0" dirty="0">
              <a:solidFill>
                <a:srgbClr val="0066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速度从快到慢、容量从小到大、价格从贵到便宜，按与</a:t>
            </a:r>
            <a:r>
              <a:rPr lang="en-US" altLang="zh-CN" b="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CPU</a:t>
            </a:r>
            <a:r>
              <a:rPr lang="zh-CN" altLang="en-US" b="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连接的距离由近到远的顺序，构成的分层次结构为：</a:t>
            </a:r>
            <a:endParaRPr lang="zh-CN" altLang="en-US" b="0" dirty="0">
              <a:solidFill>
                <a:srgbClr val="0000FF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accent1"/>
              </a:buClr>
              <a:buSzPct val="80000"/>
            </a:pPr>
            <a:r>
              <a:rPr lang="zh-CN" altLang="en-US" b="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      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寄存器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→Cache→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主存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→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磁盘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→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光盘、磁带</a:t>
            </a:r>
            <a:endParaRPr lang="en-US" altLang="zh-CN" b="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多体交叉编址存储器</a:t>
            </a:r>
            <a:endParaRPr lang="zh-CN" altLang="en-US" b="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2" algn="l"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连续编址、交叉编址</a:t>
            </a:r>
            <a:endParaRPr lang="zh-CN" altLang="en-US" b="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7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7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7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33289" y="178497"/>
            <a:ext cx="2952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A50021"/>
                </a:solidFill>
                <a:ea typeface="微软雅黑" panose="020B0503020204020204" pitchFamily="34" charset="-122"/>
              </a:rPr>
              <a:t>上讲回顾</a:t>
            </a:r>
            <a:endParaRPr lang="zh-CN" altLang="en-US" sz="32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147" name="Group 9"/>
          <p:cNvGrpSpPr/>
          <p:nvPr/>
        </p:nvGrpSpPr>
        <p:grpSpPr bwMode="auto">
          <a:xfrm>
            <a:off x="1595339" y="892717"/>
            <a:ext cx="8332787" cy="6254751"/>
            <a:chOff x="171" y="517"/>
            <a:chExt cx="5249" cy="3940"/>
          </a:xfrm>
        </p:grpSpPr>
        <p:grpSp>
          <p:nvGrpSpPr>
            <p:cNvPr id="6148" name="Group 24"/>
            <p:cNvGrpSpPr/>
            <p:nvPr/>
          </p:nvGrpSpPr>
          <p:grpSpPr bwMode="auto">
            <a:xfrm>
              <a:off x="295" y="517"/>
              <a:ext cx="5125" cy="3639"/>
              <a:chOff x="295" y="519"/>
              <a:chExt cx="5125" cy="3305"/>
            </a:xfrm>
          </p:grpSpPr>
          <p:sp>
            <p:nvSpPr>
              <p:cNvPr id="6151" name="Freeform 16"/>
              <p:cNvSpPr/>
              <p:nvPr/>
            </p:nvSpPr>
            <p:spPr bwMode="auto">
              <a:xfrm>
                <a:off x="340" y="622"/>
                <a:ext cx="1542" cy="318"/>
              </a:xfrm>
              <a:custGeom>
                <a:avLst/>
                <a:gdLst>
                  <a:gd name="T0" fmla="*/ 0 w 1905"/>
                  <a:gd name="T1" fmla="*/ 0 h 544"/>
                  <a:gd name="T2" fmla="*/ 2 w 1905"/>
                  <a:gd name="T3" fmla="*/ 0 h 544"/>
                  <a:gd name="T4" fmla="*/ 2 w 1905"/>
                  <a:gd name="T5" fmla="*/ 1 h 544"/>
                  <a:gd name="T6" fmla="*/ 0 w 1905"/>
                  <a:gd name="T7" fmla="*/ 1 h 544"/>
                  <a:gd name="T8" fmla="*/ 0 w 1905"/>
                  <a:gd name="T9" fmla="*/ 0 h 5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5"/>
                  <a:gd name="T16" fmla="*/ 0 h 544"/>
                  <a:gd name="T17" fmla="*/ 1905 w 1905"/>
                  <a:gd name="T18" fmla="*/ 544 h 5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5" h="544">
                    <a:moveTo>
                      <a:pt x="0" y="0"/>
                    </a:moveTo>
                    <a:lnTo>
                      <a:pt x="1361" y="0"/>
                    </a:lnTo>
                    <a:lnTo>
                      <a:pt x="1905" y="544"/>
                    </a:lnTo>
                    <a:lnTo>
                      <a:pt x="0" y="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3600"/>
              </a:p>
            </p:txBody>
          </p:sp>
          <p:sp>
            <p:nvSpPr>
              <p:cNvPr id="6152" name="Rectangle 19"/>
              <p:cNvSpPr>
                <a:spLocks noChangeArrowheads="1"/>
              </p:cNvSpPr>
              <p:nvPr/>
            </p:nvSpPr>
            <p:spPr bwMode="auto">
              <a:xfrm>
                <a:off x="359" y="519"/>
                <a:ext cx="115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sz="3200" dirty="0">
                    <a:solidFill>
                      <a:schemeClr val="bg1"/>
                    </a:solidFill>
                    <a:ea typeface="楷体_GB2312" charset="0"/>
                  </a:rPr>
                  <a:t>回顾内容</a:t>
                </a:r>
                <a:endParaRPr lang="zh-CN" altLang="en-US" sz="3200" dirty="0">
                  <a:solidFill>
                    <a:schemeClr val="bg1"/>
                  </a:solidFill>
                  <a:ea typeface="楷体_GB2312" charset="0"/>
                </a:endParaRPr>
              </a:p>
            </p:txBody>
          </p:sp>
          <p:sp>
            <p:nvSpPr>
              <p:cNvPr id="6153" name="AutoShape 6"/>
              <p:cNvSpPr>
                <a:spLocks noChangeArrowheads="1"/>
              </p:cNvSpPr>
              <p:nvPr/>
            </p:nvSpPr>
            <p:spPr bwMode="auto">
              <a:xfrm>
                <a:off x="295" y="958"/>
                <a:ext cx="5125" cy="2866"/>
              </a:xfrm>
              <a:prstGeom prst="roundRect">
                <a:avLst>
                  <a:gd name="adj" fmla="val 4231"/>
                </a:avLst>
              </a:prstGeom>
              <a:solidFill>
                <a:srgbClr val="EAEAEA"/>
              </a:solidFill>
              <a:ln w="25400">
                <a:solidFill>
                  <a:srgbClr val="A5002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endParaRPr lang="zh-CN" altLang="en-US" sz="5400"/>
              </a:p>
            </p:txBody>
          </p:sp>
        </p:grpSp>
        <p:sp>
          <p:nvSpPr>
            <p:cNvPr id="6149" name="Text Box 26"/>
            <p:cNvSpPr txBox="1">
              <a:spLocks noChangeArrowheads="1"/>
            </p:cNvSpPr>
            <p:nvPr/>
          </p:nvSpPr>
          <p:spPr bwMode="auto">
            <a:xfrm>
              <a:off x="171" y="1120"/>
              <a:ext cx="5249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100000"/>
                <a:buFont typeface="Wingdings" panose="05000000000000000000" pitchFamily="2" charset="2"/>
                <a:buChar char="n"/>
              </a:pPr>
              <a:r>
                <a:rPr kumimoji="1" lang="en-US" altLang="zh-CN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5.4</a:t>
              </a: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 虚拟存储器</a:t>
              </a:r>
              <a:endParaRPr kumimoji="1" lang="en-US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2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u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虚拟存储器的基本概念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按需调页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虚拟地址空间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2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u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虚拟存储器组织方式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三种方式：页式、段式、段页式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2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u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逻辑地址</a:t>
              </a:r>
              <a:r>
                <a:rPr kumimoji="1" lang="en-US" altLang="zh-CN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—</a:t>
              </a: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物理地址的转换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页表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缺页处理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快表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2" algn="l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l"/>
              </a:pPr>
              <a:endParaRPr kumimoji="1" lang="en-US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本章总结</a:t>
            </a:r>
            <a:r>
              <a:rPr lang="en-US" altLang="zh-CN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2</a:t>
            </a:r>
            <a:endParaRPr lang="en-US" altLang="zh-CN" sz="28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117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半导体随机存取存储器的组织</a:t>
            </a:r>
            <a:endParaRPr lang="zh-CN" altLang="en-US" sz="2800" dirty="0"/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存储元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记忆单元</a:t>
            </a:r>
            <a:r>
              <a:rPr lang="en-US" altLang="zh-CN" sz="2400" dirty="0">
                <a:solidFill>
                  <a:srgbClr val="0000FF"/>
                </a:solidFill>
              </a:rPr>
              <a:t>)→</a:t>
            </a:r>
            <a:r>
              <a:rPr lang="zh-CN" altLang="en-US" sz="2400" dirty="0">
                <a:solidFill>
                  <a:srgbClr val="0000FF"/>
                </a:solidFill>
              </a:rPr>
              <a:t>存储芯片</a:t>
            </a:r>
            <a:r>
              <a:rPr lang="en-US" altLang="zh-CN" sz="2400" dirty="0">
                <a:solidFill>
                  <a:srgbClr val="0000FF"/>
                </a:solidFill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</a:rPr>
              <a:t>存储模块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内存条</a:t>
            </a:r>
            <a:r>
              <a:rPr lang="en-US" altLang="zh-CN" sz="2400" dirty="0">
                <a:solidFill>
                  <a:srgbClr val="0000FF"/>
                </a:solidFill>
              </a:rPr>
              <a:t>)→</a:t>
            </a:r>
            <a:r>
              <a:rPr lang="zh-CN" altLang="en-US" sz="2400" dirty="0">
                <a:solidFill>
                  <a:srgbClr val="0000FF"/>
                </a:solidFill>
              </a:rPr>
              <a:t>存储器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marL="266700" indent="-26670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存储器芯片与</a:t>
            </a:r>
            <a:r>
              <a:rPr lang="en-US" altLang="zh-CN" sz="2800" dirty="0"/>
              <a:t>CPU</a:t>
            </a:r>
            <a:r>
              <a:rPr lang="zh-CN" altLang="en-US" sz="2800" dirty="0"/>
              <a:t>的连接</a:t>
            </a:r>
            <a:endParaRPr lang="zh-CN" altLang="en-US" sz="2800" dirty="0"/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地址线的连接：</a:t>
            </a:r>
            <a:r>
              <a:rPr lang="zh-CN" altLang="en-US" sz="2400" dirty="0"/>
              <a:t>芯片在字方向上扩展，低位用于芯片内地址、高位用于片选逻辑，送到片选信号译码器，译码输出连到芯片的片选信号引脚上</a:t>
            </a:r>
            <a:endParaRPr lang="zh-CN" altLang="en-US" sz="2400" dirty="0"/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数据线的连接：</a:t>
            </a:r>
            <a:r>
              <a:rPr lang="zh-CN" altLang="en-US" sz="2400" dirty="0"/>
              <a:t>芯片在位方向上扩展，分别连到位扩展的芯片上</a:t>
            </a:r>
            <a:endParaRPr lang="zh-CN" altLang="en-US" sz="2400" dirty="0"/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控制线的连接：</a:t>
            </a:r>
            <a:r>
              <a:rPr lang="zh-CN" altLang="en-US" sz="2400" dirty="0"/>
              <a:t>读</a:t>
            </a:r>
            <a:r>
              <a:rPr lang="en-US" altLang="zh-CN" sz="2400" dirty="0"/>
              <a:t>/</a:t>
            </a:r>
            <a:r>
              <a:rPr lang="zh-CN" altLang="en-US" sz="2400" dirty="0"/>
              <a:t>写信号、主存</a:t>
            </a:r>
            <a:r>
              <a:rPr lang="en-US" altLang="zh-CN" sz="2400" dirty="0"/>
              <a:t>/IO</a:t>
            </a:r>
            <a:r>
              <a:rPr lang="zh-CN" altLang="en-US" sz="2400" dirty="0"/>
              <a:t>访问信号等经过组合连到芯片相应的引脚</a:t>
            </a:r>
            <a:endParaRPr lang="zh-CN" altLang="en-US" sz="2400" dirty="0"/>
          </a:p>
          <a:p>
            <a:pPr marL="266700" indent="-26670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只读存储器：</a:t>
            </a:r>
            <a:r>
              <a:rPr lang="en-US" altLang="zh-CN" sz="2800" dirty="0"/>
              <a:t>MROM</a:t>
            </a:r>
            <a:r>
              <a:rPr lang="zh-CN" altLang="en-US" sz="2800" dirty="0"/>
              <a:t>、</a:t>
            </a:r>
            <a:r>
              <a:rPr lang="en-US" altLang="zh-CN" sz="2800" dirty="0"/>
              <a:t>PROM</a:t>
            </a:r>
            <a:r>
              <a:rPr lang="zh-CN" altLang="en-US" sz="2800" dirty="0"/>
              <a:t>、</a:t>
            </a:r>
            <a:r>
              <a:rPr lang="en-US" altLang="zh-CN" sz="2800" dirty="0"/>
              <a:t>EPROM</a:t>
            </a:r>
            <a:r>
              <a:rPr lang="zh-CN" altLang="en-US" sz="2800" dirty="0"/>
              <a:t>、</a:t>
            </a:r>
            <a:r>
              <a:rPr lang="en-US" altLang="zh-CN" sz="2800" dirty="0"/>
              <a:t>EEPROM</a:t>
            </a:r>
            <a:r>
              <a:rPr lang="zh-CN" altLang="en-US" sz="2800" dirty="0"/>
              <a:t>、</a:t>
            </a:r>
            <a:r>
              <a:rPr lang="en-US" altLang="zh-CN" sz="2800" dirty="0"/>
              <a:t>Flash ROM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600" b="1" dirty="0">
                <a:latin typeface="+mn-ea"/>
              </a:rPr>
              <a:t>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262558" y="656692"/>
            <a:ext cx="11452225" cy="347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虚拟地址中哪几位表示虚拟页号？哪几位表示页内偏移？虚拟页号中哪几位表示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标记？哪几位表示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600" dirty="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079" y="3871385"/>
            <a:ext cx="10718254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虚拟地址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中第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15~7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位表示虚拟页号，第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6~0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位表示页内偏移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7229" y="5011249"/>
          <a:ext cx="9469052" cy="577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8712"/>
                <a:gridCol w="3060340"/>
              </a:tblGrid>
              <a:tr h="577991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 flipH="1">
            <a:off x="346596" y="4401109"/>
            <a:ext cx="11107737" cy="6894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15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   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3840" y="5841268"/>
            <a:ext cx="162095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虚拟页号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615486" y="60381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页内偏移</a:t>
            </a:r>
            <a:endParaRPr lang="zh-CN" altLang="en-US" dirty="0"/>
          </a:p>
        </p:txBody>
      </p:sp>
      <p:sp>
        <p:nvSpPr>
          <p:cNvPr id="11" name="右大括号 10"/>
          <p:cNvSpPr/>
          <p:nvPr/>
        </p:nvSpPr>
        <p:spPr>
          <a:xfrm rot="5400000">
            <a:off x="4526297" y="2688183"/>
            <a:ext cx="396043" cy="6342173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8" name="右大括号 17"/>
          <p:cNvSpPr/>
          <p:nvPr/>
        </p:nvSpPr>
        <p:spPr>
          <a:xfrm rot="5400000">
            <a:off x="9289302" y="4341149"/>
            <a:ext cx="381072" cy="3012885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600" b="1" dirty="0">
                <a:latin typeface="+mn-ea"/>
              </a:rPr>
              <a:t>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262558" y="656692"/>
            <a:ext cx="11452225" cy="347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虚拟地址中哪几位表示虚拟页号？哪几位表示页内偏移？虚拟页号中哪几位表示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标记？哪几位表示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600" dirty="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606" y="3951057"/>
            <a:ext cx="111252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由于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TLB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共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16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个页表项，采用四路组相联方式， 即分为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组（需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位索引），第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8~7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位表示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TLB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索引；虚拟页号中第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15~9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位表示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TLB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标记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22698" y="5206964"/>
          <a:ext cx="9469052" cy="77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/>
                <a:gridCol w="972108"/>
                <a:gridCol w="3024336"/>
              </a:tblGrid>
              <a:tr h="577991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  <a:endParaRPr lang="zh-CN" altLang="en-US" sz="2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  <a:endParaRPr lang="zh-CN" altLang="en-US" sz="2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dirty="0"/>
                        <a:t>页内偏移</a:t>
                      </a:r>
                      <a:endParaRPr lang="zh-CN" altLang="en-US" sz="2800" dirty="0"/>
                    </a:p>
                  </a:txBody>
                  <a:tcPr marT="46800"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 flipH="1">
            <a:off x="346596" y="4647792"/>
            <a:ext cx="11107737" cy="6894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15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9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8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13840" y="6139636"/>
            <a:ext cx="162095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虚拟页号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615486" y="633649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页内偏移</a:t>
            </a:r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 rot="5400000">
            <a:off x="4587707" y="2950809"/>
            <a:ext cx="351212" cy="6420163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大括号 14"/>
          <p:cNvSpPr/>
          <p:nvPr/>
        </p:nvSpPr>
        <p:spPr>
          <a:xfrm rot="5400000">
            <a:off x="9289302" y="4665185"/>
            <a:ext cx="381072" cy="3012885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600" b="1" dirty="0">
                <a:latin typeface="+mn-ea"/>
              </a:rPr>
              <a:t>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320675" y="692696"/>
            <a:ext cx="11452225" cy="299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物理地址中哪几位表示物理页号？哪几位表示页内偏移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600" dirty="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1487" y="5211615"/>
          <a:ext cx="5796644" cy="577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  <a:gridCol w="3348372"/>
              </a:tblGrid>
              <a:tr h="577991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 flipH="1">
            <a:off x="1704299" y="4399779"/>
            <a:ext cx="9876514" cy="6894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11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3583352"/>
            <a:ext cx="10490163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主存物理地址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中第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11~7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位表示物理页号，第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6~0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位表示页内偏移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7146" y="5940049"/>
            <a:ext cx="1620957" cy="712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物理页号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93356" y="615514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页内偏移</a:t>
            </a:r>
            <a:endParaRPr lang="zh-CN" altLang="en-US" dirty="0"/>
          </a:p>
        </p:txBody>
      </p:sp>
      <p:sp>
        <p:nvSpPr>
          <p:cNvPr id="15" name="右大括号 14"/>
          <p:cNvSpPr/>
          <p:nvPr/>
        </p:nvSpPr>
        <p:spPr>
          <a:xfrm rot="5400000">
            <a:off x="5458940" y="4740814"/>
            <a:ext cx="376880" cy="2451788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右大括号 15"/>
          <p:cNvSpPr/>
          <p:nvPr/>
        </p:nvSpPr>
        <p:spPr>
          <a:xfrm rot="5400000">
            <a:off x="8346707" y="4376009"/>
            <a:ext cx="381074" cy="3266865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52722" y="5295684"/>
            <a:ext cx="2719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主存页／辅存页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/>
      <p:bldP spid="14" grpId="0"/>
      <p:bldP spid="15" grpId="0" animBg="1"/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600" b="1" dirty="0">
                <a:latin typeface="+mn-ea"/>
              </a:rPr>
              <a:t>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320675" y="692696"/>
            <a:ext cx="11452225" cy="299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主存物理地址是如何划分标记字段、行索引字段和块地址字段的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600" dirty="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075" y="3686991"/>
            <a:ext cx="11526787" cy="97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由于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Cache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采用直接映射方式，块大小为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4B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，共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16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行，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主存物理地址：</a:t>
            </a:r>
            <a:endParaRPr lang="en-US" altLang="zh-CN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11~6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位为标记字段、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5~2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位为行索引字段、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1~0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位为块地址字段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40105" y="5117385"/>
          <a:ext cx="5508611" cy="77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6323"/>
                <a:gridCol w="1548172"/>
                <a:gridCol w="1044116"/>
              </a:tblGrid>
              <a:tr h="577991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  <a:endParaRPr lang="zh-CN" altLang="en-US" sz="2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en-US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en-US" altLang="zh-CN" sz="24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  <a:endParaRPr lang="zh-CN" altLang="en-US" sz="24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dirty="0"/>
                        <a:t>块内偏移</a:t>
                      </a:r>
                      <a:endParaRPr lang="zh-CN" altLang="en-US" sz="2800" dirty="0"/>
                    </a:p>
                  </a:txBody>
                  <a:tcPr marT="46800" anchor="ctr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flipH="1">
            <a:off x="3370932" y="4437112"/>
            <a:ext cx="6684714" cy="6894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11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5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2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1624" y="6075058"/>
            <a:ext cx="1620957" cy="712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物理块号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758725" y="629015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块内偏移</a:t>
            </a:r>
            <a:endParaRPr lang="zh-CN" altLang="en-US" dirty="0"/>
          </a:p>
        </p:txBody>
      </p:sp>
      <p:sp>
        <p:nvSpPr>
          <p:cNvPr id="15" name="右大括号 14"/>
          <p:cNvSpPr/>
          <p:nvPr/>
        </p:nvSpPr>
        <p:spPr>
          <a:xfrm rot="5400000">
            <a:off x="6493636" y="3977347"/>
            <a:ext cx="509178" cy="4381038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右大括号 15"/>
          <p:cNvSpPr/>
          <p:nvPr/>
        </p:nvSpPr>
        <p:spPr>
          <a:xfrm rot="5400000">
            <a:off x="9336559" y="5556099"/>
            <a:ext cx="336242" cy="1131871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9573" y="5337212"/>
            <a:ext cx="2919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主存块</a:t>
            </a:r>
            <a:r>
              <a:rPr lang="en-US" altLang="zh-CN" dirty="0"/>
              <a:t>/Cache</a:t>
            </a:r>
            <a:r>
              <a:rPr lang="zh-CN" altLang="en-US" dirty="0"/>
              <a:t>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 animBg="1"/>
      <p:bldP spid="16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600" b="1" dirty="0">
                <a:latin typeface="+mn-ea"/>
              </a:rPr>
              <a:t>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320675" y="692696"/>
            <a:ext cx="11452225" cy="347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(4)CPU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从地址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067AH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中取出的值是多少？说明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读取地址</a:t>
            </a:r>
            <a:r>
              <a:rPr lang="en-US" altLang="zh-CN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067AH</a:t>
            </a:r>
            <a:r>
              <a:rPr lang="zh-CN" altLang="en-US" sz="2600" dirty="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中内容的过程。</a:t>
            </a:r>
            <a:endParaRPr lang="zh-CN" altLang="en-US" sz="2600" dirty="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600" b="1" dirty="0">
                <a:latin typeface="+mn-ea"/>
              </a:rPr>
              <a:t>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1146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46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46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46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" name="Group 167"/>
          <p:cNvGraphicFramePr>
            <a:graphicFrameLocks noGrp="1"/>
          </p:cNvGraphicFramePr>
          <p:nvPr>
            <p:ph sz="quarter" idx="4294967295"/>
          </p:nvPr>
        </p:nvGraphicFramePr>
        <p:xfrm>
          <a:off x="1767148" y="2024844"/>
          <a:ext cx="6164262" cy="2387642"/>
        </p:xfrm>
        <a:graphic>
          <a:graphicData uri="http://schemas.openxmlformats.org/drawingml/2006/table">
            <a:tbl>
              <a:tblPr/>
              <a:tblGrid>
                <a:gridCol w="474662"/>
                <a:gridCol w="474663"/>
                <a:gridCol w="473075"/>
                <a:gridCol w="474662"/>
                <a:gridCol w="473075"/>
                <a:gridCol w="474663"/>
                <a:gridCol w="476250"/>
                <a:gridCol w="473075"/>
                <a:gridCol w="474662"/>
                <a:gridCol w="473075"/>
                <a:gridCol w="474663"/>
                <a:gridCol w="473075"/>
                <a:gridCol w="474662"/>
              </a:tblGrid>
              <a:tr h="91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组号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2D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63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34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72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4780" name="Text Box 89"/>
          <p:cNvSpPr txBox="1">
            <a:spLocks noChangeArrowheads="1"/>
          </p:cNvSpPr>
          <p:nvPr/>
        </p:nvSpPr>
        <p:spPr bwMode="auto">
          <a:xfrm>
            <a:off x="1595777" y="4437112"/>
            <a:ext cx="6216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(a) TLB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：四路组相联，四组，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个页表项</a:t>
            </a:r>
            <a:endParaRPr lang="zh-CN" altLang="en-US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114781" name="Text Box 164"/>
          <p:cNvSpPr txBox="1">
            <a:spLocks noChangeArrowheads="1"/>
          </p:cNvSpPr>
          <p:nvPr/>
        </p:nvSpPr>
        <p:spPr bwMode="auto">
          <a:xfrm>
            <a:off x="6026150" y="822325"/>
            <a:ext cx="2232025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(b) 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部分页表</a:t>
            </a:r>
            <a:endParaRPr lang="en-US" altLang="zh-CN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开始的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项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auto">
          <a:xfrm>
            <a:off x="766614" y="980728"/>
            <a:ext cx="6981664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panose="020B0604030504040204" charset="0"/>
                <a:ea typeface="微软雅黑" panose="020B0503020204020204" pitchFamily="34" charset="-122"/>
              </a:rPr>
              <a:t>虚拟地址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067AH</a:t>
            </a:r>
            <a:endParaRPr lang="en-US" altLang="zh-CN" dirty="0">
              <a:latin typeface="Verdana" panose="020B0604030504040204" charset="0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panose="020B0604030504040204" charset="0"/>
                <a:ea typeface="微软雅黑" panose="020B0503020204020204" pitchFamily="34" charset="-122"/>
              </a:rPr>
              <a:t>0000011</a:t>
            </a:r>
            <a:r>
              <a:rPr lang="en-US" altLang="zh-CN" dirty="0">
                <a:solidFill>
                  <a:srgbClr val="6600CC"/>
                </a:solidFill>
                <a:latin typeface="Verdana" panose="020B060403050404020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00 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1111010B</a:t>
            </a:r>
            <a:endParaRPr lang="zh-CN" altLang="en-US" dirty="0"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pic>
        <p:nvPicPr>
          <p:cNvPr id="11478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8620"/>
            <a:ext cx="3019425" cy="68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22598" y="5431862"/>
          <a:ext cx="7484069" cy="553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436"/>
                <a:gridCol w="1169284"/>
                <a:gridCol w="2390349"/>
              </a:tblGrid>
              <a:tr h="553422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  <a:endParaRPr lang="zh-CN" altLang="en-US" sz="20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  <a:endParaRPr lang="zh-CN" altLang="en-US" sz="20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页内偏移</a:t>
                      </a:r>
                      <a:endParaRPr lang="zh-CN" altLang="en-US" sz="2000" dirty="0"/>
                    </a:p>
                  </a:txBody>
                  <a:tcPr marT="46800"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 flipH="1">
            <a:off x="-201636" y="4964125"/>
            <a:ext cx="8429648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15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      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9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8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sz="2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0790" y="6139636"/>
            <a:ext cx="1415772" cy="624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虚拟页号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6154412" y="632498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/>
              <a:t>页内偏移</a:t>
            </a:r>
            <a:endParaRPr lang="zh-CN" altLang="en-US" sz="2400" dirty="0"/>
          </a:p>
        </p:txBody>
      </p:sp>
      <p:sp>
        <p:nvSpPr>
          <p:cNvPr id="19" name="右大括号 18"/>
          <p:cNvSpPr/>
          <p:nvPr/>
        </p:nvSpPr>
        <p:spPr>
          <a:xfrm rot="5400000">
            <a:off x="2981463" y="3663630"/>
            <a:ext cx="383385" cy="5052011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6695446" y="4989001"/>
            <a:ext cx="414936" cy="2407506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10530" y="2168860"/>
            <a:ext cx="1629852" cy="1790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(1)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查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TLB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组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TLB Miss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7" grpId="0"/>
      <p:bldP spid="18" grpId="0"/>
      <p:bldP spid="19" grpId="0" animBg="1"/>
      <p:bldP spid="20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600" b="1" dirty="0">
                <a:latin typeface="+mn-ea"/>
              </a:rPr>
              <a:t>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1146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46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46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46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" name="Group 167"/>
          <p:cNvGraphicFramePr>
            <a:graphicFrameLocks noGrp="1"/>
          </p:cNvGraphicFramePr>
          <p:nvPr>
            <p:ph sz="quarter" idx="4294967295"/>
          </p:nvPr>
        </p:nvGraphicFramePr>
        <p:xfrm>
          <a:off x="1803152" y="2024844"/>
          <a:ext cx="6164262" cy="2387642"/>
        </p:xfrm>
        <a:graphic>
          <a:graphicData uri="http://schemas.openxmlformats.org/drawingml/2006/table">
            <a:tbl>
              <a:tblPr/>
              <a:tblGrid>
                <a:gridCol w="474662"/>
                <a:gridCol w="474663"/>
                <a:gridCol w="473075"/>
                <a:gridCol w="474662"/>
                <a:gridCol w="473075"/>
                <a:gridCol w="474663"/>
                <a:gridCol w="476250"/>
                <a:gridCol w="473075"/>
                <a:gridCol w="474662"/>
                <a:gridCol w="473075"/>
                <a:gridCol w="474663"/>
                <a:gridCol w="473075"/>
                <a:gridCol w="474662"/>
              </a:tblGrid>
              <a:tr h="91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组号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2D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63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34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72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4780" name="Text Box 89"/>
          <p:cNvSpPr txBox="1">
            <a:spLocks noChangeArrowheads="1"/>
          </p:cNvSpPr>
          <p:nvPr/>
        </p:nvSpPr>
        <p:spPr bwMode="auto">
          <a:xfrm>
            <a:off x="1595777" y="4437112"/>
            <a:ext cx="6216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(a) TLB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：四路组相联，四组，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个页表项</a:t>
            </a:r>
            <a:endParaRPr lang="zh-CN" altLang="en-US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114781" name="Text Box 164"/>
          <p:cNvSpPr txBox="1">
            <a:spLocks noChangeArrowheads="1"/>
          </p:cNvSpPr>
          <p:nvPr/>
        </p:nvSpPr>
        <p:spPr bwMode="auto">
          <a:xfrm>
            <a:off x="6026150" y="822325"/>
            <a:ext cx="2232025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(b) 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部分页表</a:t>
            </a:r>
            <a:endParaRPr lang="en-US" altLang="zh-CN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开始的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项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auto">
          <a:xfrm>
            <a:off x="766614" y="980728"/>
            <a:ext cx="6981664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panose="020B0604030504040204" charset="0"/>
                <a:ea typeface="微软雅黑" panose="020B0503020204020204" pitchFamily="34" charset="-122"/>
              </a:rPr>
              <a:t>虚拟地址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067AH</a:t>
            </a:r>
            <a:endParaRPr lang="en-US" altLang="zh-CN" dirty="0">
              <a:latin typeface="Verdana" panose="020B0604030504040204" charset="0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panose="020B0604030504040204" charset="0"/>
                <a:ea typeface="微软雅黑" panose="020B0503020204020204" pitchFamily="34" charset="-122"/>
              </a:rPr>
              <a:t>0000011</a:t>
            </a:r>
            <a:r>
              <a:rPr lang="en-US" altLang="zh-CN" dirty="0">
                <a:solidFill>
                  <a:srgbClr val="6600CC"/>
                </a:solidFill>
                <a:latin typeface="Verdana" panose="020B060403050404020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00 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1111010B</a:t>
            </a:r>
            <a:endParaRPr lang="zh-CN" altLang="en-US" dirty="0"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pic>
        <p:nvPicPr>
          <p:cNvPr id="11478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8620"/>
            <a:ext cx="3019425" cy="68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22598" y="5431862"/>
          <a:ext cx="7484069" cy="553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436"/>
                <a:gridCol w="1169284"/>
                <a:gridCol w="2390349"/>
              </a:tblGrid>
              <a:tr h="553422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  <a:endParaRPr lang="zh-CN" altLang="en-US" sz="20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  <a:endParaRPr lang="zh-CN" altLang="en-US" sz="20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页内偏移</a:t>
                      </a:r>
                      <a:endParaRPr lang="zh-CN" altLang="en-US" sz="2000" dirty="0"/>
                    </a:p>
                  </a:txBody>
                  <a:tcPr marT="46800"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 flipH="1">
            <a:off x="-201636" y="4964125"/>
            <a:ext cx="8429648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15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      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9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8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sz="2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0790" y="6139636"/>
            <a:ext cx="1415772" cy="624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虚拟页号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6154412" y="632498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/>
              <a:t>页内偏移</a:t>
            </a:r>
            <a:endParaRPr lang="zh-CN" altLang="en-US" sz="2400" dirty="0"/>
          </a:p>
        </p:txBody>
      </p:sp>
      <p:sp>
        <p:nvSpPr>
          <p:cNvPr id="19" name="右大括号 18"/>
          <p:cNvSpPr/>
          <p:nvPr/>
        </p:nvSpPr>
        <p:spPr>
          <a:xfrm rot="5400000">
            <a:off x="2981463" y="3663630"/>
            <a:ext cx="383385" cy="5052011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6695446" y="4989001"/>
            <a:ext cx="414936" cy="2407506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10530" y="2168860"/>
            <a:ext cx="162985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(2)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查页表：虚页号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0CH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，页框号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华文新魏" panose="02010800040101010101" charset="-122"/>
              </a:rPr>
              <a:t>19H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600" b="1" dirty="0">
                <a:latin typeface="+mn-ea"/>
              </a:rPr>
              <a:t>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1146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46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46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46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" name="Group 167"/>
          <p:cNvGraphicFramePr>
            <a:graphicFrameLocks noGrp="1"/>
          </p:cNvGraphicFramePr>
          <p:nvPr>
            <p:ph sz="quarter" idx="4294967295"/>
          </p:nvPr>
        </p:nvGraphicFramePr>
        <p:xfrm>
          <a:off x="1630363" y="1877294"/>
          <a:ext cx="6164262" cy="2387642"/>
        </p:xfrm>
        <a:graphic>
          <a:graphicData uri="http://schemas.openxmlformats.org/drawingml/2006/table">
            <a:tbl>
              <a:tblPr/>
              <a:tblGrid>
                <a:gridCol w="474662"/>
                <a:gridCol w="474663"/>
                <a:gridCol w="473075"/>
                <a:gridCol w="474662"/>
                <a:gridCol w="473075"/>
                <a:gridCol w="474663"/>
                <a:gridCol w="476250"/>
                <a:gridCol w="473075"/>
                <a:gridCol w="474662"/>
                <a:gridCol w="473075"/>
                <a:gridCol w="474663"/>
                <a:gridCol w="473075"/>
                <a:gridCol w="474662"/>
              </a:tblGrid>
              <a:tr h="91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组号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标记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页框号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有效位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2D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63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34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72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charset="-122"/>
                          <a:cs typeface="华文新魏" panose="0201080004010101010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4780" name="Text Box 89"/>
          <p:cNvSpPr txBox="1">
            <a:spLocks noChangeArrowheads="1"/>
          </p:cNvSpPr>
          <p:nvPr/>
        </p:nvSpPr>
        <p:spPr bwMode="auto">
          <a:xfrm>
            <a:off x="1630363" y="4305572"/>
            <a:ext cx="6216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(a) TLB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：四路组相联，四组，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个页表项</a:t>
            </a:r>
            <a:endParaRPr lang="zh-CN" altLang="en-US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114781" name="Text Box 164"/>
          <p:cNvSpPr txBox="1">
            <a:spLocks noChangeArrowheads="1"/>
          </p:cNvSpPr>
          <p:nvPr/>
        </p:nvSpPr>
        <p:spPr bwMode="auto">
          <a:xfrm>
            <a:off x="6003212" y="762873"/>
            <a:ext cx="2232025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(b) 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部分页表</a:t>
            </a:r>
            <a:endParaRPr lang="en-US" altLang="zh-CN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开始的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项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auto">
          <a:xfrm>
            <a:off x="1024973" y="828824"/>
            <a:ext cx="6981664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panose="020B0604030504040204" charset="0"/>
                <a:ea typeface="微软雅黑" panose="020B0503020204020204" pitchFamily="34" charset="-122"/>
              </a:rPr>
              <a:t>虚拟地址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067AH</a:t>
            </a:r>
            <a:endParaRPr lang="en-US" altLang="zh-CN" dirty="0">
              <a:latin typeface="Verdana" panose="020B0604030504040204" charset="0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panose="020B0604030504040204" charset="0"/>
                <a:ea typeface="微软雅黑" panose="020B0503020204020204" pitchFamily="34" charset="-122"/>
              </a:rPr>
              <a:t>0000011</a:t>
            </a:r>
            <a:r>
              <a:rPr lang="en-US" altLang="zh-CN" dirty="0">
                <a:solidFill>
                  <a:srgbClr val="6600CC"/>
                </a:solidFill>
                <a:latin typeface="Verdana" panose="020B060403050404020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00 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1111010B</a:t>
            </a:r>
            <a:endParaRPr lang="zh-CN" altLang="en-US" dirty="0"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auto">
          <a:xfrm>
            <a:off x="1162658" y="4761148"/>
            <a:ext cx="6196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panose="020B0604030504040204" charset="0"/>
                <a:ea typeface="微软雅黑" panose="020B0503020204020204" pitchFamily="34" charset="-122"/>
              </a:rPr>
              <a:t>物理地址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0CFAH</a:t>
            </a:r>
            <a:r>
              <a:rPr lang="zh-CN" altLang="en-US" dirty="0">
                <a:latin typeface="Verdana" panose="020B0604030504040204" charset="0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11001 1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1110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10B</a:t>
            </a:r>
            <a:endParaRPr lang="zh-CN" altLang="en-US" dirty="0"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pic>
        <p:nvPicPr>
          <p:cNvPr id="11478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8620"/>
            <a:ext cx="3019425" cy="68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42678" y="5343755"/>
          <a:ext cx="5508611" cy="77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6323"/>
                <a:gridCol w="1548172"/>
                <a:gridCol w="1044116"/>
              </a:tblGrid>
              <a:tr h="577991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  <a:endParaRPr lang="zh-CN" altLang="en-US" sz="2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en-US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en-US" altLang="zh-CN" sz="24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  <a:endParaRPr lang="zh-CN" altLang="en-US" sz="24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dirty="0"/>
                        <a:t>块内偏移</a:t>
                      </a:r>
                      <a:endParaRPr lang="zh-CN" altLang="en-US" sz="2800" dirty="0"/>
                    </a:p>
                  </a:txBody>
                  <a:tcPr marT="4680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644197" y="6136556"/>
            <a:ext cx="1620957" cy="712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物理块号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561298" y="63261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块内偏移</a:t>
            </a:r>
            <a:endParaRPr lang="zh-CN" altLang="en-US" dirty="0"/>
          </a:p>
        </p:txBody>
      </p:sp>
      <p:sp>
        <p:nvSpPr>
          <p:cNvPr id="18" name="右大括号 17"/>
          <p:cNvSpPr/>
          <p:nvPr/>
        </p:nvSpPr>
        <p:spPr>
          <a:xfrm rot="5400000">
            <a:off x="3296209" y="4203717"/>
            <a:ext cx="509178" cy="4381038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9" name="右大括号 18"/>
          <p:cNvSpPr/>
          <p:nvPr/>
        </p:nvSpPr>
        <p:spPr>
          <a:xfrm rot="5400000">
            <a:off x="6139132" y="5782469"/>
            <a:ext cx="336242" cy="1131871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600" b="1" dirty="0">
                <a:latin typeface="+mn-ea"/>
              </a:rPr>
              <a:t>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1167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67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67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67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pic>
        <p:nvPicPr>
          <p:cNvPr id="1167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659" y="740417"/>
            <a:ext cx="6892143" cy="604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Text Box 156"/>
          <p:cNvSpPr txBox="1">
            <a:spLocks noChangeArrowheads="1"/>
          </p:cNvSpPr>
          <p:nvPr/>
        </p:nvSpPr>
        <p:spPr bwMode="auto">
          <a:xfrm>
            <a:off x="302479" y="1314485"/>
            <a:ext cx="4028531" cy="188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(C) L1 Data Cache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直接映射方式，块大小为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4B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，共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行</a:t>
            </a:r>
            <a:endParaRPr lang="zh-CN" altLang="en-US" dirty="0">
              <a:solidFill>
                <a:srgbClr val="0000FF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581" y="4730136"/>
            <a:ext cx="3685386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(3)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cache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0E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Hit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：值为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2D4A4555H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Rectangle 166"/>
          <p:cNvSpPr>
            <a:spLocks noChangeArrowheads="1"/>
          </p:cNvSpPr>
          <p:nvPr/>
        </p:nvSpPr>
        <p:spPr bwMode="auto">
          <a:xfrm>
            <a:off x="285585" y="3587649"/>
            <a:ext cx="4081429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panose="020B0604030504040204" charset="0"/>
                <a:ea typeface="微软雅黑" panose="020B0503020204020204" pitchFamily="34" charset="-122"/>
              </a:rPr>
              <a:t>物理地址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0CFAH</a:t>
            </a:r>
            <a:r>
              <a:rPr lang="zh-CN" altLang="en-US" dirty="0">
                <a:latin typeface="Verdana" panose="020B0604030504040204" charset="0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Verdana" panose="020B0604030504040204" charset="0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11001 1</a:t>
            </a:r>
            <a:r>
              <a:rPr lang="en-US" altLang="zh-CN" dirty="0">
                <a:solidFill>
                  <a:srgbClr val="0000FF"/>
                </a:solidFill>
                <a:latin typeface="Verdana" panose="020B0604030504040204" charset="0"/>
                <a:ea typeface="微软雅黑" panose="020B0503020204020204" pitchFamily="34" charset="-122"/>
              </a:rPr>
              <a:t>1110</a:t>
            </a:r>
            <a:r>
              <a:rPr lang="en-US" altLang="zh-CN" dirty="0">
                <a:latin typeface="Verdana" panose="020B0604030504040204" charset="0"/>
                <a:ea typeface="微软雅黑" panose="020B0503020204020204" pitchFamily="34" charset="-122"/>
              </a:rPr>
              <a:t>10B</a:t>
            </a:r>
            <a:endParaRPr lang="zh-CN" altLang="en-US" dirty="0">
              <a:latin typeface="Verdana" panose="020B060403050404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03989" y="169068"/>
            <a:ext cx="2952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A50021"/>
                </a:solidFill>
                <a:ea typeface="微软雅黑" panose="020B0503020204020204" pitchFamily="34" charset="-122"/>
              </a:rPr>
              <a:t> 本节概要</a:t>
            </a:r>
            <a:endParaRPr lang="zh-CN" altLang="en-US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7171" name="Freeform 16"/>
          <p:cNvSpPr/>
          <p:nvPr/>
        </p:nvSpPr>
        <p:spPr bwMode="auto">
          <a:xfrm>
            <a:off x="1378111" y="90543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7172" name="Rectangle 19"/>
          <p:cNvSpPr>
            <a:spLocks noChangeArrowheads="1"/>
          </p:cNvSpPr>
          <p:nvPr/>
        </p:nvSpPr>
        <p:spPr bwMode="auto">
          <a:xfrm>
            <a:off x="1492411" y="783168"/>
            <a:ext cx="2405062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bg1"/>
                </a:solidFill>
                <a:ea typeface="楷体_GB2312" charset="0"/>
              </a:rPr>
              <a:t>重点内容</a:t>
            </a:r>
            <a:endParaRPr lang="zh-CN" altLang="en-US" sz="3200">
              <a:solidFill>
                <a:schemeClr val="bg1"/>
              </a:solidFill>
              <a:ea typeface="楷体_GB2312" charset="0"/>
            </a:endParaRP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1306674" y="1539251"/>
            <a:ext cx="9288262" cy="1781737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4000"/>
          </a:p>
        </p:txBody>
      </p:sp>
      <p:sp>
        <p:nvSpPr>
          <p:cNvPr id="7174" name="Rectangle 28"/>
          <p:cNvSpPr>
            <a:spLocks noChangeArrowheads="1"/>
          </p:cNvSpPr>
          <p:nvPr/>
        </p:nvSpPr>
        <p:spPr bwMode="auto">
          <a:xfrm>
            <a:off x="1486061" y="1183741"/>
            <a:ext cx="7781925" cy="10033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400" dirty="0">
              <a:latin typeface="+mn-lt"/>
              <a:ea typeface="+mn-ea"/>
              <a:sym typeface="Symbol" panose="05050102010706020507" charset="2"/>
            </a:endParaRPr>
          </a:p>
          <a:p>
            <a:pPr lvl="1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3200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5.5</a:t>
            </a:r>
            <a:r>
              <a:rPr kumimoji="1" lang="zh-CN" altLang="en-US" sz="3200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 并行主存系统</a:t>
            </a:r>
            <a:endParaRPr kumimoji="1" lang="en-US" altLang="zh-CN" sz="3200" dirty="0"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</p:txBody>
      </p:sp>
      <p:sp>
        <p:nvSpPr>
          <p:cNvPr id="7175" name="Freeform 22"/>
          <p:cNvSpPr/>
          <p:nvPr/>
        </p:nvSpPr>
        <p:spPr bwMode="auto">
          <a:xfrm>
            <a:off x="1449549" y="3570672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7176" name="Rectangle 23"/>
          <p:cNvSpPr>
            <a:spLocks noChangeArrowheads="1"/>
          </p:cNvSpPr>
          <p:nvPr/>
        </p:nvSpPr>
        <p:spPr bwMode="auto">
          <a:xfrm>
            <a:off x="1563848" y="3356992"/>
            <a:ext cx="226218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chemeClr val="bg1"/>
                </a:solidFill>
                <a:ea typeface="楷体_GB2312" charset="0"/>
              </a:rPr>
              <a:t>基本要求</a:t>
            </a:r>
            <a:endParaRPr lang="zh-CN" altLang="en-US" sz="3200" dirty="0">
              <a:solidFill>
                <a:schemeClr val="bg1"/>
              </a:solidFill>
              <a:ea typeface="楷体_GB2312" charset="0"/>
            </a:endParaRP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1363824" y="4078673"/>
            <a:ext cx="9231112" cy="2230647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4800"/>
          </a:p>
        </p:txBody>
      </p:sp>
      <p:sp>
        <p:nvSpPr>
          <p:cNvPr id="7178" name="Rectangle 31"/>
          <p:cNvSpPr>
            <a:spLocks noChangeArrowheads="1"/>
          </p:cNvSpPr>
          <p:nvPr/>
        </p:nvSpPr>
        <p:spPr bwMode="auto">
          <a:xfrm>
            <a:off x="1695811" y="4407958"/>
            <a:ext cx="8323831" cy="13973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latin typeface="华文新魏" panose="02010800040101010101" charset="-122"/>
                <a:ea typeface="华文新魏" panose="02010800040101010101" charset="-122"/>
              </a:rPr>
              <a:t>掌握并行主存系统</a:t>
            </a:r>
            <a:endParaRPr kumimoji="1" lang="en-US" altLang="zh-CN" sz="3200" dirty="0">
              <a:latin typeface="华文新魏" panose="02010800040101010101" charset="-122"/>
              <a:ea typeface="华文新魏" panose="02010800040101010101" charset="-122"/>
            </a:endParaRPr>
          </a:p>
          <a:p>
            <a:pPr algn="l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latin typeface="华文新魏" panose="02010800040101010101" charset="-122"/>
                <a:ea typeface="华文新魏" panose="02010800040101010101" charset="-122"/>
              </a:rPr>
              <a:t>理解</a:t>
            </a:r>
            <a:r>
              <a:rPr kumimoji="1"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cache</a:t>
            </a:r>
            <a:r>
              <a:rPr kumimoji="1"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一致性</a:t>
            </a:r>
            <a:endParaRPr kumimoji="1" lang="en-US" altLang="zh-CN" sz="32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补充题</a:t>
            </a:r>
            <a:endParaRPr lang="zh-CN" altLang="en-US" sz="28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0" dirty="0"/>
              <a:t>假定某计算机中主存采用</a:t>
            </a:r>
            <a:r>
              <a:rPr lang="en-US" altLang="zh-CN" sz="2800" b="0" dirty="0"/>
              <a:t>8 </a:t>
            </a:r>
            <a:r>
              <a:rPr lang="zh-CN" altLang="en-US" sz="2800" b="0" dirty="0"/>
              <a:t>体交叉存储方式，每个体一次能读出</a:t>
            </a:r>
            <a:r>
              <a:rPr lang="en-US" altLang="zh-CN" sz="2800" b="0" dirty="0"/>
              <a:t>128 </a:t>
            </a:r>
            <a:r>
              <a:rPr lang="zh-CN" altLang="en-US" sz="2800" b="0" dirty="0"/>
              <a:t>位，每个</a:t>
            </a:r>
            <a:r>
              <a:rPr lang="en-US" altLang="zh-CN" sz="2800" b="0" dirty="0"/>
              <a:t>Cache </a:t>
            </a:r>
            <a:r>
              <a:rPr lang="zh-CN" altLang="en-US" sz="2800" b="0" dirty="0"/>
              <a:t>行中主存块大小为</a:t>
            </a:r>
            <a:r>
              <a:rPr lang="en-US" altLang="zh-CN" sz="2800" b="0" dirty="0"/>
              <a:t>128B</a:t>
            </a:r>
            <a:r>
              <a:rPr lang="zh-CN" altLang="en-US" sz="2800" b="0" dirty="0"/>
              <a:t>。</a:t>
            </a:r>
            <a:r>
              <a:rPr lang="en-US" altLang="zh-CN" sz="2800" b="0" dirty="0"/>
              <a:t>CPU </a:t>
            </a:r>
            <a:r>
              <a:rPr lang="zh-CN" altLang="en-US" sz="2800" b="0" dirty="0"/>
              <a:t>和主存之间采用同步总线，总线宽度为</a:t>
            </a:r>
            <a:r>
              <a:rPr lang="en-US" altLang="zh-CN" sz="2800" b="0" dirty="0"/>
              <a:t>128 </a:t>
            </a:r>
            <a:r>
              <a:rPr lang="zh-CN" altLang="en-US" sz="2800" b="0" dirty="0"/>
              <a:t>位，一次</a:t>
            </a:r>
            <a:r>
              <a:rPr lang="en-US" altLang="zh-CN" sz="2800" b="0" dirty="0"/>
              <a:t>Cache </a:t>
            </a:r>
            <a:r>
              <a:rPr lang="zh-CN" altLang="en-US" sz="2800" b="0" dirty="0"/>
              <a:t>行读</a:t>
            </a:r>
            <a:r>
              <a:rPr lang="en-US" altLang="zh-CN" sz="2800" b="0" dirty="0"/>
              <a:t>(</a:t>
            </a:r>
            <a:r>
              <a:rPr lang="zh-CN" altLang="en-US" sz="2800" b="0" dirty="0"/>
              <a:t>即从主存读一个主存块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的过程如下：</a:t>
            </a:r>
            <a:endParaRPr lang="zh-CN" altLang="en-US" sz="2800" b="0" dirty="0"/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dirty="0"/>
              <a:t>a)</a:t>
            </a:r>
            <a:r>
              <a:rPr lang="zh-CN" altLang="en-US" sz="2800" b="0" dirty="0"/>
              <a:t>花一个总线时钟周期发送首地址到主存；</a:t>
            </a:r>
            <a:endParaRPr lang="zh-CN" altLang="en-US" sz="2800" b="0" dirty="0"/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dirty="0"/>
              <a:t>b)</a:t>
            </a:r>
            <a:r>
              <a:rPr lang="zh-CN" altLang="en-US" sz="2800" b="0" dirty="0"/>
              <a:t>主存控制器接受到地址后，启动第一个模块准备数据，并每隔一个总线时钟启动下一个模块准备数据。每个存储模块花</a:t>
            </a:r>
            <a:r>
              <a:rPr lang="en-US" altLang="zh-CN" sz="2800" b="0" dirty="0"/>
              <a:t>10 </a:t>
            </a:r>
            <a:r>
              <a:rPr lang="zh-CN" altLang="en-US" sz="2800" b="0" dirty="0"/>
              <a:t>个总线时钟准备好</a:t>
            </a:r>
            <a:r>
              <a:rPr lang="en-US" altLang="zh-CN" sz="2800" b="0" dirty="0"/>
              <a:t>128 </a:t>
            </a:r>
            <a:r>
              <a:rPr lang="zh-CN" altLang="en-US" sz="2800" b="0" dirty="0"/>
              <a:t>位数据，总线上传输一个</a:t>
            </a:r>
            <a:r>
              <a:rPr lang="en-US" altLang="zh-CN" sz="2800" b="0" dirty="0"/>
              <a:t>128 </a:t>
            </a:r>
            <a:r>
              <a:rPr lang="zh-CN" altLang="en-US" sz="2800" b="0" dirty="0"/>
              <a:t>位数据花一个总线时钟；</a:t>
            </a:r>
            <a:endParaRPr lang="zh-CN" altLang="en-US" sz="2800" b="0" dirty="0"/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0" dirty="0"/>
              <a:t>请问：该计算机的</a:t>
            </a:r>
            <a:r>
              <a:rPr lang="en-US" altLang="zh-CN" sz="2800" b="0" dirty="0"/>
              <a:t>Cache </a:t>
            </a:r>
            <a:r>
              <a:rPr lang="zh-CN" altLang="en-US" sz="2800" b="0" dirty="0"/>
              <a:t>缺失损失至少为多少总线时钟周期？</a:t>
            </a:r>
            <a:endParaRPr lang="zh-CN" altLang="en-US" sz="28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  <a:endParaRPr lang="zh-CN" altLang="en-US" sz="4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sz="3600" b="1" dirty="0">
                <a:latin typeface="微软雅黑" panose="020B0503020204020204" pitchFamily="34" charset="-122"/>
              </a:rPr>
              <a:t>回顾</a:t>
            </a:r>
            <a:r>
              <a:rPr kumimoji="0" lang="en-US" altLang="zh-CN" sz="3600" b="1" dirty="0">
                <a:latin typeface="微软雅黑" panose="020B0503020204020204" pitchFamily="34" charset="-122"/>
              </a:rPr>
              <a:t>——5.4.1 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虚拟存储器的基本概念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3686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3686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3686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3686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36870" name="TextBox 7"/>
          <p:cNvSpPr txBox="1">
            <a:spLocks noChangeArrowheads="1"/>
          </p:cNvSpPr>
          <p:nvPr/>
        </p:nvSpPr>
        <p:spPr bwMode="auto">
          <a:xfrm>
            <a:off x="3757613" y="879475"/>
            <a:ext cx="4225925" cy="57150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ctr"/>
            <a:r>
              <a:rPr lang="zh-CN" altLang="en-US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分页（</a:t>
            </a:r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Paging</a:t>
            </a:r>
            <a:r>
              <a:rPr lang="zh-CN" altLang="en-US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564034" y="1700808"/>
            <a:ext cx="11062344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815975" indent="-4572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 eaLnBrk="1" hangingPunct="1">
              <a:lnSpc>
                <a:spcPct val="125000"/>
              </a:lnSpc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内存分成固定长且较小的存储块，每个进程也划分成固定长的程序块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程序块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/page)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可装到主存可用的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存储块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页框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/page frame)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无需用连续页框来存放一个进程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操作系统为每个进程生成一个页表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(page table)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实现逻辑地址向物理地址转换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 Mapping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82638" y="5472681"/>
            <a:ext cx="10045116" cy="1016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815975" indent="-4572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273175" indent="-4572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600" dirty="0">
                <a:solidFill>
                  <a:srgbClr val="0000B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逻辑地址</a:t>
            </a:r>
            <a:r>
              <a:rPr kumimoji="1" lang="en-US" altLang="zh-CN" sz="2600" dirty="0">
                <a:solidFill>
                  <a:srgbClr val="0000B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(Logical Address)</a:t>
            </a:r>
            <a:r>
              <a:rPr kumimoji="1" lang="zh-CN" altLang="en-US" sz="2600" dirty="0">
                <a:solidFill>
                  <a:srgbClr val="0000B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</a:t>
            </a:r>
            <a:r>
              <a:rPr kumimoji="1" lang="zh-CN" altLang="en-US" sz="260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程序中的指令所用的地址</a:t>
            </a:r>
            <a:endParaRPr kumimoji="1" lang="zh-CN" altLang="en-US" sz="260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 algn="l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600" dirty="0">
                <a:solidFill>
                  <a:srgbClr val="0000B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物理地址</a:t>
            </a:r>
            <a:r>
              <a:rPr kumimoji="1" lang="en-US" altLang="zh-CN" sz="2600" dirty="0">
                <a:solidFill>
                  <a:srgbClr val="0000B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(physical  Address)</a:t>
            </a:r>
            <a:r>
              <a:rPr kumimoji="1" lang="zh-CN" altLang="en-US" sz="2600" dirty="0">
                <a:solidFill>
                  <a:srgbClr val="0000B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</a:t>
            </a:r>
            <a:r>
              <a:rPr kumimoji="1" lang="zh-CN" altLang="en-US" sz="260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存放指令或数据的实际内存地址</a:t>
            </a:r>
            <a:endParaRPr kumimoji="1" lang="en-US" altLang="zh-CN" sz="260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sz="3600" b="1" dirty="0">
                <a:latin typeface="微软雅黑" panose="020B0503020204020204" pitchFamily="34" charset="-122"/>
              </a:rPr>
              <a:t>回顾</a:t>
            </a:r>
            <a:r>
              <a:rPr kumimoji="0" lang="en-US" altLang="zh-CN" sz="3600" b="1" dirty="0">
                <a:latin typeface="微软雅黑" panose="020B0503020204020204" pitchFamily="34" charset="-122"/>
              </a:rPr>
              <a:t>——5.4.1 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虚拟存储器的基本概念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430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4301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4301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4301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02618" y="872716"/>
            <a:ext cx="10434824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1" lang="zh-CN" altLang="en-US" sz="2800" dirty="0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虚拟存储技术的实质</a:t>
            </a:r>
            <a:endParaRPr kumimoji="1" lang="zh-CN" altLang="en-US" sz="2800" dirty="0">
              <a:solidFill>
                <a:srgbClr val="000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kumimoji="1" lang="zh-CN" altLang="en-US" sz="2600" dirty="0">
                <a:solidFill>
                  <a:srgbClr val="001D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在比实际主存空间大得多的逻辑地址空间编写程序</a:t>
            </a:r>
            <a:endParaRPr kumimoji="1" lang="zh-CN" altLang="en-US" sz="2600" dirty="0">
              <a:solidFill>
                <a:srgbClr val="001D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程序执行时，</a:t>
            </a:r>
            <a:r>
              <a:rPr kumimoji="1" lang="zh-CN" altLang="en-US" sz="2600" dirty="0">
                <a:solidFill>
                  <a:srgbClr val="001D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把当前需要的程序段和相应的数据块调入主存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，其他暂不用的部分存放在磁盘上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指令执行时，</a:t>
            </a:r>
            <a:r>
              <a:rPr kumimoji="1" lang="zh-CN" altLang="en-US" sz="2600" dirty="0">
                <a:solidFill>
                  <a:srgbClr val="001D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通过硬件将逻辑地址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亦称虚拟地址或虚地址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600" dirty="0">
                <a:solidFill>
                  <a:srgbClr val="001D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转化为物理地址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亦称主存地址或实地址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在发生指令或数据访问失效时，由操作系统进行主存和磁盘之间的信息交换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ln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3600" b="1" dirty="0">
                <a:latin typeface="+mn-ea"/>
              </a:rPr>
              <a:t>回顾</a:t>
            </a:r>
            <a:r>
              <a:rPr kumimoji="0" lang="en-US" altLang="zh-CN" sz="3600" b="1" dirty="0">
                <a:latin typeface="+mn-ea"/>
              </a:rPr>
              <a:t>——5.4.3  </a:t>
            </a:r>
            <a:r>
              <a:rPr kumimoji="0" lang="zh-CN" altLang="en-US" sz="3600" b="1" dirty="0">
                <a:latin typeface="+mn-ea"/>
              </a:rPr>
              <a:t>快表（</a:t>
            </a:r>
            <a:r>
              <a:rPr kumimoji="0" lang="en-US" altLang="zh-CN" sz="3600" b="1" dirty="0">
                <a:latin typeface="+mn-ea"/>
              </a:rPr>
              <a:t>TLB</a:t>
            </a:r>
            <a:r>
              <a:rPr kumimoji="0" lang="zh-CN" altLang="en-US" sz="3600" b="1" dirty="0">
                <a:latin typeface="+mn-ea"/>
              </a:rPr>
              <a:t>）</a:t>
            </a:r>
            <a:endParaRPr kumimoji="0" lang="en-US" altLang="zh-CN" sz="3600" b="1" dirty="0">
              <a:latin typeface="+mn-ea"/>
            </a:endParaRPr>
          </a:p>
        </p:txBody>
      </p:sp>
      <p:sp>
        <p:nvSpPr>
          <p:cNvPr id="7782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7782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7782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7782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46634" y="1100559"/>
            <a:ext cx="10866438" cy="481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66700" indent="-2667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01675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Verdana" panose="020B0604030504040204" charset="0"/>
                <a:ea typeface="微软雅黑" panose="020B0503020204020204" pitchFamily="34" charset="-122"/>
              </a:rPr>
              <a:t> 转换后备缓冲器</a:t>
            </a:r>
            <a:r>
              <a:rPr lang="en-US" altLang="zh-CN" sz="2800" dirty="0">
                <a:latin typeface="Verdana" panose="020B0604030504040204" charset="0"/>
                <a:ea typeface="微软雅黑" panose="020B0503020204020204" pitchFamily="34" charset="-122"/>
              </a:rPr>
              <a:t>TLB(Translation Lookaside Buffer)</a:t>
            </a:r>
            <a:endParaRPr lang="en-US" altLang="zh-CN" sz="2800" dirty="0">
              <a:latin typeface="Verdana" panose="020B0604030504040204" charset="0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新魏" panose="02010800040101010101" charset="-122"/>
              </a:rPr>
              <a:t>每次虚拟存储器的访问带来两次存储器访问：一次访问页表，</a:t>
            </a:r>
            <a:endParaRPr lang="en-US" altLang="zh-CN" sz="2800" dirty="0">
              <a:solidFill>
                <a:schemeClr val="tx1"/>
              </a:solidFill>
              <a:ea typeface="华文新魏" panose="02010800040101010101" charset="-122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chemeClr val="tx1"/>
                </a:solidFill>
                <a:ea typeface="华文新魏" panose="02010800040101010101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ea typeface="华文新魏" panose="02010800040101010101" charset="-122"/>
              </a:rPr>
              <a:t>一次访问所需的数据（或指令），速度太慢</a:t>
            </a:r>
            <a:endParaRPr lang="en-US" altLang="zh-CN" sz="2800" dirty="0">
              <a:solidFill>
                <a:schemeClr val="tx1"/>
              </a:solidFill>
              <a:ea typeface="华文新魏" panose="02010800040101010101" charset="-122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新魏" panose="02010800040101010101" charset="-122"/>
              </a:rPr>
              <a:t>依靠页表的访问局部性，提高访问页表的性能</a:t>
            </a:r>
            <a:endParaRPr lang="zh-CN" altLang="en-US" sz="2800" dirty="0">
              <a:solidFill>
                <a:schemeClr val="tx1"/>
              </a:solidFill>
              <a:latin typeface="Verdana" panose="020B0604030504040204" charset="0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新魏" panose="02010800040101010101" charset="-122"/>
              </a:rPr>
              <a:t>解决办法：使用</a:t>
            </a:r>
            <a:r>
              <a:rPr lang="en-US" altLang="zh-CN" sz="2800" dirty="0">
                <a:solidFill>
                  <a:schemeClr val="tx1"/>
                </a:solidFill>
                <a:ea typeface="华文新魏" panose="02010800040101010101" charset="-122"/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  <a:ea typeface="华文新魏" panose="02010800040101010101" charset="-122"/>
              </a:rPr>
              <a:t>来存储最近使用的页表项，称为</a:t>
            </a:r>
            <a:r>
              <a:rPr lang="en-US" altLang="zh-CN" sz="2800" dirty="0">
                <a:solidFill>
                  <a:schemeClr val="tx1"/>
                </a:solidFill>
                <a:ea typeface="华文新魏" panose="02010800040101010101" charset="-122"/>
              </a:rPr>
              <a:t>TLB</a:t>
            </a:r>
            <a:endParaRPr lang="en-US" altLang="zh-CN" sz="2800" dirty="0">
              <a:solidFill>
                <a:schemeClr val="tx1"/>
              </a:solidFill>
              <a:ea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388907"/>
            <a:ext cx="9537669" cy="96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455" defTabSz="121158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defTabSz="121158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defTabSz="121158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defTabSz="121158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defTabSz="121158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defTabSz="121158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defTabSz="121158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defTabSz="121158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defTabSz="121158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" name="Object 3"/>
          <p:cNvGraphicFramePr>
            <a:graphicFrameLocks noChangeAspect="1"/>
          </p:cNvGraphicFramePr>
          <p:nvPr/>
        </p:nvGraphicFramePr>
        <p:xfrm>
          <a:off x="2247900" y="2646363"/>
          <a:ext cx="23034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hart" r:id="rId1" imgW="7108825" imgH="3764915" progId="Excel.Chart.8">
                  <p:embed/>
                </p:oleObj>
              </mc:Choice>
              <mc:Fallback>
                <p:oleObj name="Chart" r:id="rId1" imgW="7108825" imgH="3764915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9288" t="23434" r="19524" b="54164"/>
                      <a:stretch>
                        <a:fillRect/>
                      </a:stretch>
                    </p:blipFill>
                    <p:spPr bwMode="auto">
                      <a:xfrm>
                        <a:off x="2247900" y="2646363"/>
                        <a:ext cx="230346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 dirty="0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819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819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819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819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57250" y="1189038"/>
            <a:ext cx="6384925" cy="737831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/>
            <a:r>
              <a:rPr lang="zh-CN" altLang="en-US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速度差距愈来愈大</a:t>
            </a:r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!!!</a:t>
            </a:r>
            <a:endParaRPr lang="zh-CN" altLang="en-US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173038" y="2149475"/>
          <a:ext cx="6450012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图表" r:id="rId3" imgW="8963660" imgH="4888230" progId="Excel.Chart.8">
                  <p:embed/>
                </p:oleObj>
              </mc:Choice>
              <mc:Fallback>
                <p:oleObj name="图表" r:id="rId3" imgW="8963660" imgH="488823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536" r="43370" b="39417"/>
                      <a:stretch>
                        <a:fillRect/>
                      </a:stretch>
                    </p:blipFill>
                    <p:spPr bwMode="auto">
                      <a:xfrm>
                        <a:off x="173038" y="2149475"/>
                        <a:ext cx="6450012" cy="410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 flipH="1">
            <a:off x="7138988" y="2801938"/>
            <a:ext cx="473392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3" tIns="45046" rIns="90083" bIns="45046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kumimoji="1"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工作速度很快，主存速度比较慢</a:t>
            </a:r>
            <a:r>
              <a:rPr kumimoji="1"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kumimoji="1"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个数量级</a:t>
            </a:r>
            <a:r>
              <a:rPr kumimoji="1"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访问主存时，往往需要等待</a:t>
            </a:r>
            <a:endParaRPr kumimoji="1"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938963" y="4278313"/>
            <a:ext cx="5005387" cy="179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黑体" panose="02010609060101010101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黑体" panose="02010609060101010101" charset="-122"/>
              </a:defRPr>
            </a:lvl9pPr>
          </a:lstStyle>
          <a:p>
            <a:pPr algn="l">
              <a:lnSpc>
                <a:spcPct val="120000"/>
              </a:lnSpc>
              <a:buClr>
                <a:schemeClr val="tx2"/>
              </a:buClr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解决内存访问速度慢的措施：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  <a:buFont typeface="Wingdings" panose="05000000000000000000" charset="0"/>
              <a:buChar char="p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提高主存芯片本身的速度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lnSpc>
                <a:spcPct val="120000"/>
              </a:lnSpc>
              <a:buFont typeface="Wingdings" panose="05000000000000000000" charset="0"/>
              <a:buChar char="p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在主存和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之间加入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Cache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 algn="l">
              <a:lnSpc>
                <a:spcPct val="120000"/>
              </a:lnSpc>
              <a:buFont typeface="Wingdings" panose="05000000000000000000" charset="0"/>
              <a:buChar char="p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采用并行结构技术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panose="020B0503020204020204" pitchFamily="34" charset="-122"/>
              </a:rPr>
              <a:t>5.5.1 </a:t>
            </a:r>
            <a:r>
              <a:rPr kumimoji="0" lang="zh-CN" altLang="en-US" sz="3600" b="1">
                <a:latin typeface="微软雅黑" panose="020B0503020204020204" pitchFamily="34" charset="-122"/>
              </a:rPr>
              <a:t>并行主存系统</a:t>
            </a:r>
            <a:endParaRPr kumimoji="0" lang="en-US" altLang="zh-CN" sz="3600" b="1">
              <a:latin typeface="微软雅黑" panose="020B0503020204020204" pitchFamily="34" charset="-122"/>
            </a:endParaRPr>
          </a:p>
        </p:txBody>
      </p:sp>
      <p:sp>
        <p:nvSpPr>
          <p:cNvPr id="1126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126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981075" y="1025525"/>
            <a:ext cx="104870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主存性能一直是计算机的重要性能指标之一，决定着计算机系统的整体性能</a:t>
            </a:r>
            <a:endParaRPr kumimoji="1"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计算机系统期望主存：速度快、容量大、可靠性高、成本低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但从计算机实现技术来看，存在两个现实：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主存速度的提高总是远远落后于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速度的增长</a:t>
            </a:r>
            <a:endParaRPr kumimoji="1"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主存容量的扩大总是远远满足不了软件的日益膨胀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39838" y="4695825"/>
            <a:ext cx="9998075" cy="1033463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457200" lvl="1" indent="0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结论：</a:t>
            </a:r>
            <a:r>
              <a:rPr kumimoji="1"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单从存储技术本身提高主存速度和容量，已经很难满足计算机系统的实际需求</a:t>
            </a:r>
            <a:endParaRPr kumimoji="1"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e333908e-4442-40ff-8e6c-1ec7d7bc191e"/>
  <p:tag name="COMMONDATA" val="eyJoZGlkIjoiMmJkZmIzN2Q5OGZkOTRiYmVkOWIxNWI3NGFkZGQ5MjQifQ==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0</TotalTime>
  <Words>5583</Words>
  <Application>WPS 演示</Application>
  <PresentationFormat>自定义</PresentationFormat>
  <Paragraphs>855</Paragraphs>
  <Slides>31</Slides>
  <Notes>26</Notes>
  <HiddenSlides>5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宋体</vt:lpstr>
      <vt:lpstr>Wingdings</vt:lpstr>
      <vt:lpstr>华文中宋</vt:lpstr>
      <vt:lpstr>微软雅黑</vt:lpstr>
      <vt:lpstr>Arial</vt:lpstr>
      <vt:lpstr>Times New Roman</vt:lpstr>
      <vt:lpstr>Calibri</vt:lpstr>
      <vt:lpstr>楷体_GB2312</vt:lpstr>
      <vt:lpstr>新宋体</vt:lpstr>
      <vt:lpstr>华文新魏</vt:lpstr>
      <vt:lpstr>Symbol</vt:lpstr>
      <vt:lpstr>黑体</vt:lpstr>
      <vt:lpstr>Verdana</vt:lpstr>
      <vt:lpstr>Wingdings</vt:lpstr>
      <vt:lpstr>等线 Light</vt:lpstr>
      <vt:lpstr>等线</vt:lpstr>
      <vt:lpstr>Arial Unicode MS</vt:lpstr>
      <vt:lpstr>自定义设计方案</vt:lpstr>
      <vt:lpstr>2_自定义设计方案</vt:lpstr>
      <vt:lpstr>1_自定义设计方案</vt:lpstr>
      <vt:lpstr>Excel.Chart.8</vt:lpstr>
      <vt:lpstr>Excel.Chart.8</vt:lpstr>
      <vt:lpstr>Equation.3</vt:lpstr>
      <vt:lpstr>PowerPoint 演示文稿</vt:lpstr>
      <vt:lpstr>PowerPoint 演示文稿</vt:lpstr>
      <vt:lpstr>PowerPoint 演示文稿</vt:lpstr>
      <vt:lpstr>回顾——5.4.1  虚拟存储器的基本概念</vt:lpstr>
      <vt:lpstr>回顾——5.4.1  虚拟存储器的基本概念</vt:lpstr>
      <vt:lpstr>回顾——5.4.3  快表（TLB）</vt:lpstr>
      <vt:lpstr>PowerPoint 演示文稿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本章总结1</vt:lpstr>
      <vt:lpstr>本章总结2</vt:lpstr>
      <vt:lpstr>5.4.3  快表（TLB）</vt:lpstr>
      <vt:lpstr>5.4.3  快表（TLB）</vt:lpstr>
      <vt:lpstr>5.4.3  快表（TLB）</vt:lpstr>
      <vt:lpstr>5.4.3  快表（TLB）</vt:lpstr>
      <vt:lpstr>5.4.3  快表（TLB）</vt:lpstr>
      <vt:lpstr>5.4.3  快表（TLB）</vt:lpstr>
      <vt:lpstr>5.4.3  快表（TLB）</vt:lpstr>
      <vt:lpstr>5.4.3  快表（TLB）</vt:lpstr>
      <vt:lpstr>5.4.3  快表（TLB）</vt:lpstr>
      <vt:lpstr>补充题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Ayrn</cp:lastModifiedBy>
  <cp:revision>3194</cp:revision>
  <cp:lastPrinted>2018-12-06T03:42:00Z</cp:lastPrinted>
  <dcterms:created xsi:type="dcterms:W3CDTF">2113-01-01T00:00:00Z</dcterms:created>
  <dcterms:modified xsi:type="dcterms:W3CDTF">2022-12-23T18:02:06Z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E6D3A0391576425881697B3680103040</vt:lpwstr>
  </property>
  <property fmtid="{D5CDD505-2E9C-101B-9397-08002B2CF9AE}" pid="3" name="KSOProductBuildVer">
    <vt:lpwstr>2052-11.1.0.12980</vt:lpwstr>
  </property>
</Properties>
</file>