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81" r:id="rId2"/>
    <p:sldMasterId id="2147483693" r:id="rId3"/>
    <p:sldMasterId id="2147483709" r:id="rId4"/>
    <p:sldMasterId id="2147483727" r:id="rId5"/>
  </p:sldMasterIdLst>
  <p:notesMasterIdLst>
    <p:notesMasterId r:id="rId60"/>
  </p:notesMasterIdLst>
  <p:sldIdLst>
    <p:sldId id="319" r:id="rId6"/>
    <p:sldId id="257" r:id="rId7"/>
    <p:sldId id="722" r:id="rId8"/>
    <p:sldId id="649" r:id="rId9"/>
    <p:sldId id="650" r:id="rId10"/>
    <p:sldId id="586" r:id="rId11"/>
    <p:sldId id="733" r:id="rId12"/>
    <p:sldId id="587" r:id="rId13"/>
    <p:sldId id="327" r:id="rId14"/>
    <p:sldId id="328" r:id="rId15"/>
    <p:sldId id="660" r:id="rId16"/>
    <p:sldId id="773" r:id="rId17"/>
    <p:sldId id="6155" r:id="rId18"/>
    <p:sldId id="264" r:id="rId19"/>
    <p:sldId id="888" r:id="rId20"/>
    <p:sldId id="740" r:id="rId21"/>
    <p:sldId id="6156" r:id="rId22"/>
    <p:sldId id="890" r:id="rId23"/>
    <p:sldId id="891" r:id="rId24"/>
    <p:sldId id="892" r:id="rId25"/>
    <p:sldId id="893" r:id="rId26"/>
    <p:sldId id="442" r:id="rId27"/>
    <p:sldId id="896" r:id="rId28"/>
    <p:sldId id="443" r:id="rId29"/>
    <p:sldId id="897" r:id="rId30"/>
    <p:sldId id="909" r:id="rId31"/>
    <p:sldId id="279" r:id="rId32"/>
    <p:sldId id="911" r:id="rId33"/>
    <p:sldId id="912" r:id="rId34"/>
    <p:sldId id="300" r:id="rId35"/>
    <p:sldId id="913" r:id="rId36"/>
    <p:sldId id="914" r:id="rId37"/>
    <p:sldId id="301" r:id="rId38"/>
    <p:sldId id="886" r:id="rId39"/>
    <p:sldId id="604" r:id="rId40"/>
    <p:sldId id="294" r:id="rId41"/>
    <p:sldId id="444" r:id="rId42"/>
    <p:sldId id="676" r:id="rId43"/>
    <p:sldId id="454" r:id="rId44"/>
    <p:sldId id="456" r:id="rId45"/>
    <p:sldId id="276" r:id="rId46"/>
    <p:sldId id="278" r:id="rId47"/>
    <p:sldId id="1355" r:id="rId48"/>
    <p:sldId id="1356" r:id="rId49"/>
    <p:sldId id="283" r:id="rId50"/>
    <p:sldId id="1352" r:id="rId51"/>
    <p:sldId id="261" r:id="rId52"/>
    <p:sldId id="681" r:id="rId53"/>
    <p:sldId id="690" r:id="rId54"/>
    <p:sldId id="258" r:id="rId55"/>
    <p:sldId id="691" r:id="rId56"/>
    <p:sldId id="266" r:id="rId57"/>
    <p:sldId id="1354" r:id="rId58"/>
    <p:sldId id="265" r:id="rId59"/>
  </p:sldIdLst>
  <p:sldSz cx="5765800" cy="3600450"/>
  <p:notesSz cx="5765800" cy="36004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p:cViewPr varScale="1">
        <p:scale>
          <a:sx n="164" d="100"/>
          <a:sy n="164" d="100"/>
        </p:scale>
        <p:origin x="84" y="27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498725" cy="1809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265488" y="0"/>
            <a:ext cx="2498725" cy="180975"/>
          </a:xfrm>
          <a:prstGeom prst="rect">
            <a:avLst/>
          </a:prstGeom>
        </p:spPr>
        <p:txBody>
          <a:bodyPr vert="horz" lIns="91440" tIns="45720" rIns="91440" bIns="45720" rtlCol="0"/>
          <a:lstStyle>
            <a:lvl1pPr algn="r">
              <a:defRPr sz="1200"/>
            </a:lvl1pPr>
          </a:lstStyle>
          <a:p>
            <a:fld id="{9BAC3A37-4630-4C76-AF13-B5914ABA9AF8}" type="datetimeFigureOut">
              <a:rPr lang="zh-CN" altLang="en-US" smtClean="0"/>
              <a:t>2022/11/20</a:t>
            </a:fld>
            <a:endParaRPr lang="zh-CN" altLang="en-US"/>
          </a:p>
        </p:txBody>
      </p:sp>
      <p:sp>
        <p:nvSpPr>
          <p:cNvPr id="4" name="幻灯片图像占位符 3"/>
          <p:cNvSpPr>
            <a:spLocks noGrp="1" noRot="1" noChangeAspect="1"/>
          </p:cNvSpPr>
          <p:nvPr>
            <p:ph type="sldImg" idx="2"/>
          </p:nvPr>
        </p:nvSpPr>
        <p:spPr>
          <a:xfrm>
            <a:off x="1909763" y="450850"/>
            <a:ext cx="1946275" cy="12144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76263" y="1731963"/>
            <a:ext cx="4613275" cy="141922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3419475"/>
            <a:ext cx="2498725" cy="1809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265488" y="3419475"/>
            <a:ext cx="2498725" cy="180975"/>
          </a:xfrm>
          <a:prstGeom prst="rect">
            <a:avLst/>
          </a:prstGeom>
        </p:spPr>
        <p:txBody>
          <a:bodyPr vert="horz" lIns="91440" tIns="45720" rIns="91440" bIns="45720" rtlCol="0" anchor="b"/>
          <a:lstStyle>
            <a:lvl1pPr algn="r">
              <a:defRPr sz="1200"/>
            </a:lvl1pPr>
          </a:lstStyle>
          <a:p>
            <a:fld id="{DE637128-59A8-4078-8B67-02E37AC722B7}" type="slidenum">
              <a:rPr lang="zh-CN" altLang="en-US" smtClean="0"/>
              <a:t>‹#›</a:t>
            </a:fld>
            <a:endParaRPr lang="zh-CN" altLang="en-US"/>
          </a:p>
        </p:txBody>
      </p:sp>
    </p:spTree>
    <p:extLst>
      <p:ext uri="{BB962C8B-B14F-4D97-AF65-F5344CB8AC3E}">
        <p14:creationId xmlns:p14="http://schemas.microsoft.com/office/powerpoint/2010/main" val="423691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Rot="1" noChangeAspect="1" noChangeArrowheads="1" noTextEdit="1"/>
          </p:cNvSpPr>
          <p:nvPr>
            <p:ph type="sldImg"/>
          </p:nvPr>
        </p:nvSpPr>
        <p:spPr/>
      </p:sp>
      <p:sp>
        <p:nvSpPr>
          <p:cNvPr id="7171" name="Rectangle 1027"/>
          <p:cNvSpPr>
            <a:spLocks noGrp="1" noChangeArrowheads="1"/>
          </p:cNvSpPr>
          <p:nvPr>
            <p:ph type="body" idx="1"/>
          </p:nvPr>
        </p:nvSpPr>
        <p:spPr bwMode="auto">
          <a:xfrm>
            <a:off x="976313" y="4560888"/>
            <a:ext cx="5362575" cy="431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11" tIns="48355" rIns="96711" bIns="48355"/>
          <a:lstStyle/>
          <a:p>
            <a:endParaRPr lang="zh-CN" altLang="zh-CN">
              <a:cs typeface="Tahoma" panose="020B0604030504040204" pitchFamily="34" charset="0"/>
            </a:endParaRPr>
          </a:p>
        </p:txBody>
      </p:sp>
    </p:spTree>
    <p:extLst>
      <p:ext uri="{BB962C8B-B14F-4D97-AF65-F5344CB8AC3E}">
        <p14:creationId xmlns:p14="http://schemas.microsoft.com/office/powerpoint/2010/main" val="201924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B4C252-306E-224C-8B2A-E6667D8E67C9}" type="slidenum">
              <a:rPr lang="en-US" altLang="en-US" smtClean="0"/>
              <a:pPr>
                <a:defRPr/>
              </a:pPr>
              <a:t>17</a:t>
            </a:fld>
            <a:endParaRPr lang="en-US" altLang="en-US"/>
          </a:p>
        </p:txBody>
      </p:sp>
    </p:spTree>
    <p:extLst>
      <p:ext uri="{BB962C8B-B14F-4D97-AF65-F5344CB8AC3E}">
        <p14:creationId xmlns:p14="http://schemas.microsoft.com/office/powerpoint/2010/main" val="176038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a:extLst>
              <a:ext uri="{FF2B5EF4-FFF2-40B4-BE49-F238E27FC236}">
                <a16:creationId xmlns:a16="http://schemas.microsoft.com/office/drawing/2014/main" id="{27855DF5-1998-4648-A332-E6E4F801CC73}"/>
              </a:ext>
            </a:extLst>
          </p:cNvPr>
          <p:cNvSpPr>
            <a:spLocks noGrp="1" noChangeArrowheads="1"/>
          </p:cNvSpPr>
          <p:nvPr>
            <p:ph type="body" idx="1"/>
          </p:nvPr>
        </p:nvSpPr>
        <p:spPr>
          <a:xfrm>
            <a:off x="515938" y="4344988"/>
            <a:ext cx="5910262" cy="4113212"/>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0478" tIns="44445" rIns="90478" bIns="44445"/>
          <a:lstStyle/>
          <a:p>
            <a:r>
              <a:rPr lang="en-US" altLang="zh-CN">
                <a:ea typeface="宋体" panose="02010600030101010101" pitchFamily="2" charset="-122"/>
              </a:rPr>
              <a:t>Have become the RAM architecture of choice for building memories</a:t>
            </a:r>
          </a:p>
        </p:txBody>
      </p:sp>
      <p:sp>
        <p:nvSpPr>
          <p:cNvPr id="1575939" name="Rectangle 3">
            <a:extLst>
              <a:ext uri="{FF2B5EF4-FFF2-40B4-BE49-F238E27FC236}">
                <a16:creationId xmlns:a16="http://schemas.microsoft.com/office/drawing/2014/main" id="{D116E87C-AF6C-4A66-A295-1230475A7F93}"/>
              </a:ext>
            </a:extLst>
          </p:cNvPr>
          <p:cNvSpPr>
            <a:spLocks noGrp="1" noRot="1" noChangeAspect="1" noChangeArrowheads="1" noTextEdit="1"/>
          </p:cNvSpPr>
          <p:nvPr>
            <p:ph type="sldImg"/>
          </p:nvPr>
        </p:nvSpPr>
        <p:spPr>
          <a:xfrm>
            <a:off x="704850" y="588963"/>
            <a:ext cx="5465763" cy="3413125"/>
          </a:xfrm>
          <a:ln/>
        </p:spPr>
      </p:sp>
    </p:spTree>
    <p:extLst>
      <p:ext uri="{BB962C8B-B14F-4D97-AF65-F5344CB8AC3E}">
        <p14:creationId xmlns:p14="http://schemas.microsoft.com/office/powerpoint/2010/main" val="300315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637128-59A8-4078-8B67-02E37AC722B7}" type="slidenum">
              <a:rPr lang="zh-CN" altLang="en-US" smtClean="0"/>
              <a:t>32</a:t>
            </a:fld>
            <a:endParaRPr lang="zh-CN" altLang="en-US"/>
          </a:p>
        </p:txBody>
      </p:sp>
    </p:spTree>
    <p:extLst>
      <p:ext uri="{BB962C8B-B14F-4D97-AF65-F5344CB8AC3E}">
        <p14:creationId xmlns:p14="http://schemas.microsoft.com/office/powerpoint/2010/main" val="61253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3DB0046-E511-1D40-9036-1A88BDD8DDF6}" type="slidenum">
              <a:rPr lang="zh-CN" altLang="en-US" sz="1300" b="0">
                <a:solidFill>
                  <a:schemeClr val="tx1"/>
                </a:solidFill>
                <a:ea typeface="宋体" charset="-122"/>
              </a:rPr>
              <a:pPr/>
              <a:t>46</a:t>
            </a:fld>
            <a:endParaRPr lang="en-US" altLang="zh-CN" sz="1300" b="0">
              <a:solidFill>
                <a:schemeClr val="tx1"/>
              </a:solidFill>
              <a:ea typeface="宋体" charset="-122"/>
            </a:endParaRPr>
          </a:p>
        </p:txBody>
      </p:sp>
    </p:spTree>
    <p:extLst>
      <p:ext uri="{BB962C8B-B14F-4D97-AF65-F5344CB8AC3E}">
        <p14:creationId xmlns:p14="http://schemas.microsoft.com/office/powerpoint/2010/main" val="313777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a:extLst>
              <a:ext uri="{FF2B5EF4-FFF2-40B4-BE49-F238E27FC236}">
                <a16:creationId xmlns:a16="http://schemas.microsoft.com/office/drawing/2014/main" id="{C6944EC7-6C52-47B3-AB01-308E152C7C03}"/>
              </a:ext>
            </a:extLst>
          </p:cNvPr>
          <p:cNvSpPr>
            <a:spLocks noGrp="1" noRot="1" noChangeAspect="1" noChangeArrowheads="1" noTextEdit="1"/>
          </p:cNvSpPr>
          <p:nvPr>
            <p:ph type="sldImg"/>
          </p:nvPr>
        </p:nvSpPr>
        <p:spPr>
          <a:xfrm>
            <a:off x="700088" y="587375"/>
            <a:ext cx="5472112" cy="3416300"/>
          </a:xfrm>
        </p:spPr>
      </p:sp>
      <p:sp>
        <p:nvSpPr>
          <p:cNvPr id="1488899" name="Rectangle 3">
            <a:extLst>
              <a:ext uri="{FF2B5EF4-FFF2-40B4-BE49-F238E27FC236}">
                <a16:creationId xmlns:a16="http://schemas.microsoft.com/office/drawing/2014/main" id="{24AF33DA-4E78-4FD7-9599-B626C05348BD}"/>
              </a:ext>
            </a:extLst>
          </p:cNvPr>
          <p:cNvSpPr>
            <a:spLocks noGrp="1" noChangeArrowheads="1"/>
          </p:cNvSpPr>
          <p:nvPr>
            <p:ph type="body" idx="1"/>
          </p:nvPr>
        </p:nvSpPr>
        <p:spPr>
          <a:xfrm>
            <a:off x="515938" y="4343400"/>
            <a:ext cx="5910262" cy="4113213"/>
          </a:xfrm>
          <a:ln/>
        </p:spPr>
        <p:txBody>
          <a:bodyPr lIns="91430" tIns="45715" rIns="91430" bIns="45715"/>
          <a:lstStyle/>
          <a:p>
            <a:r>
              <a:rPr lang="en-US" altLang="zh-CN" dirty="0">
                <a:ea typeface="宋体" panose="02010600030101010101" pitchFamily="2" charset="-122"/>
              </a:rPr>
              <a:t>Instead, the memory system of a modern computer consists of a series of black boxes ranging from the fastest to the slowest.</a:t>
            </a:r>
          </a:p>
          <a:p>
            <a:r>
              <a:rPr lang="en-US" altLang="zh-CN" dirty="0">
                <a:ea typeface="宋体" panose="02010600030101010101" pitchFamily="2" charset="-122"/>
              </a:rPr>
              <a:t>Besides variation in speed, these boxes also varies in size (smallest to biggest) and cost.</a:t>
            </a:r>
          </a:p>
          <a:p>
            <a:r>
              <a:rPr lang="en-US" altLang="zh-CN" dirty="0">
                <a:ea typeface="宋体" panose="02010600030101010101" pitchFamily="2" charset="-122"/>
              </a:rPr>
              <a:t>What makes this kind of arrangement work is one of the most important  principle in computer design.  The principle of locality. </a:t>
            </a:r>
            <a:r>
              <a:rPr lang="en-US" altLang="zh-CN" dirty="0">
                <a:ea typeface="宋体" panose="02010600030101010101" pitchFamily="2" charset="-122"/>
                <a:cs typeface="Arial" panose="020B0604020202020204" pitchFamily="34" charset="0"/>
              </a:rPr>
              <a:t>The principle of locality states that programs access a relatively small portion of the address space at  any instant of time.</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The design goal is to present the user with as much memory as is available in the cheapest technology (points to the disk).</a:t>
            </a:r>
          </a:p>
          <a:p>
            <a:r>
              <a:rPr lang="en-US" altLang="zh-CN" dirty="0">
                <a:ea typeface="宋体" panose="02010600030101010101" pitchFamily="2" charset="-122"/>
              </a:rPr>
              <a:t>While by taking advantage of the principle of locality, we like to provide the user an average access speed that is very close to the speed that is offered by the fastest technology.</a:t>
            </a:r>
          </a:p>
          <a:p>
            <a:r>
              <a:rPr lang="en-US" altLang="zh-CN" dirty="0">
                <a:ea typeface="宋体" panose="02010600030101010101" pitchFamily="2" charset="-122"/>
              </a:rPr>
              <a:t>(We will go over this slide in detail in the next lectures on caches).</a:t>
            </a:r>
          </a:p>
          <a:p>
            <a:endParaRPr lang="en-US" altLang="zh-CN" dirty="0">
              <a:ea typeface="宋体" panose="02010600030101010101" pitchFamily="2" charset="-122"/>
            </a:endParaRPr>
          </a:p>
        </p:txBody>
      </p:sp>
    </p:spTree>
    <p:extLst>
      <p:ext uri="{BB962C8B-B14F-4D97-AF65-F5344CB8AC3E}">
        <p14:creationId xmlns:p14="http://schemas.microsoft.com/office/powerpoint/2010/main" val="426489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53E0960-C9B3-F848-970C-6116988115D6}" type="slidenum">
              <a:rPr lang="zh-CN" altLang="en-US" sz="1300" b="0">
                <a:solidFill>
                  <a:schemeClr val="tx1"/>
                </a:solidFill>
                <a:ea typeface="宋体" charset="-122"/>
              </a:rPr>
              <a:pPr/>
              <a:t>53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0598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4696A-170C-4D30-A9A9-563157A37B82}"/>
              </a:ext>
            </a:extLst>
          </p:cNvPr>
          <p:cNvSpPr>
            <a:spLocks noGrp="1"/>
          </p:cNvSpPr>
          <p:nvPr>
            <p:ph type="ctrTitle"/>
          </p:nvPr>
        </p:nvSpPr>
        <p:spPr>
          <a:xfrm>
            <a:off x="720725" y="589241"/>
            <a:ext cx="4324350" cy="1253490"/>
          </a:xfrm>
        </p:spPr>
        <p:txBody>
          <a:bodyPr anchor="b">
            <a:normAutofit/>
          </a:bodyPr>
          <a:lstStyle>
            <a:lvl1pPr algn="ctr">
              <a:defRPr sz="2400"/>
            </a:lvl1pPr>
          </a:lstStyle>
          <a:p>
            <a:r>
              <a:rPr lang="zh-CN" altLang="en-US"/>
              <a:t>单击此处编辑母版标题样式</a:t>
            </a:r>
          </a:p>
        </p:txBody>
      </p:sp>
      <p:sp>
        <p:nvSpPr>
          <p:cNvPr id="3" name="副标题 2">
            <a:extLst>
              <a:ext uri="{FF2B5EF4-FFF2-40B4-BE49-F238E27FC236}">
                <a16:creationId xmlns:a16="http://schemas.microsoft.com/office/drawing/2014/main" id="{AD913A72-5E94-4895-8FD0-DE27C31666A3}"/>
              </a:ext>
            </a:extLst>
          </p:cNvPr>
          <p:cNvSpPr>
            <a:spLocks noGrp="1"/>
          </p:cNvSpPr>
          <p:nvPr>
            <p:ph type="subTitle" idx="1"/>
          </p:nvPr>
        </p:nvSpPr>
        <p:spPr>
          <a:xfrm>
            <a:off x="720725" y="1891070"/>
            <a:ext cx="4324350" cy="869275"/>
          </a:xfrm>
        </p:spPr>
        <p:txBody>
          <a:bodyPr/>
          <a:lstStyle>
            <a:lvl1pPr marL="0" indent="0" algn="ctr">
              <a:buNone/>
              <a:defRPr sz="1135"/>
            </a:lvl1pPr>
            <a:lvl2pPr marL="216210" indent="0" algn="ctr">
              <a:buNone/>
              <a:defRPr sz="946"/>
            </a:lvl2pPr>
            <a:lvl3pPr marL="432420" indent="0" algn="ctr">
              <a:buNone/>
              <a:defRPr sz="851"/>
            </a:lvl3pPr>
            <a:lvl4pPr marL="648630" indent="0" algn="ctr">
              <a:buNone/>
              <a:defRPr sz="757"/>
            </a:lvl4pPr>
            <a:lvl5pPr marL="864840" indent="0" algn="ctr">
              <a:buNone/>
              <a:defRPr sz="757"/>
            </a:lvl5pPr>
            <a:lvl6pPr marL="1081049" indent="0" algn="ctr">
              <a:buNone/>
              <a:defRPr sz="757"/>
            </a:lvl6pPr>
            <a:lvl7pPr marL="1297259" indent="0" algn="ctr">
              <a:buNone/>
              <a:defRPr sz="757"/>
            </a:lvl7pPr>
            <a:lvl8pPr marL="1513469" indent="0" algn="ctr">
              <a:buNone/>
              <a:defRPr sz="757"/>
            </a:lvl8pPr>
            <a:lvl9pPr marL="1729679" indent="0" algn="ctr">
              <a:buNone/>
              <a:defRPr sz="757"/>
            </a:lvl9pPr>
          </a:lstStyle>
          <a:p>
            <a:r>
              <a:rPr lang="zh-CN" altLang="en-US"/>
              <a:t>单击此处编辑母版副标题样式</a:t>
            </a:r>
          </a:p>
        </p:txBody>
      </p:sp>
      <p:sp>
        <p:nvSpPr>
          <p:cNvPr id="4" name="日期占位符 3">
            <a:extLst>
              <a:ext uri="{FF2B5EF4-FFF2-40B4-BE49-F238E27FC236}">
                <a16:creationId xmlns:a16="http://schemas.microsoft.com/office/drawing/2014/main" id="{20C81C0C-E5A0-4F1C-99D1-9D15AB6E1D50}"/>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C493CC83-C1F0-4437-B227-71C1E09C02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5FFDB9-6B5F-449F-B40F-BD0B9B6F0CE8}"/>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126807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5F66F-4786-4244-ADAA-66BB6F38F2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52494A-27D0-4C9C-8ED3-4A0EBA83EDE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2FE733-AC2B-4C14-9B73-80B5C8406351}"/>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0AD8CC32-9AD8-40D2-97F6-93A528DB5B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EBBE31-4281-4179-BE02-A1504E8E5356}"/>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184835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23AB75-DF6A-44C4-A4E3-583C0D444FC3}"/>
              </a:ext>
            </a:extLst>
          </p:cNvPr>
          <p:cNvSpPr>
            <a:spLocks noGrp="1"/>
          </p:cNvSpPr>
          <p:nvPr>
            <p:ph type="title" orient="vert"/>
          </p:nvPr>
        </p:nvSpPr>
        <p:spPr>
          <a:xfrm>
            <a:off x="4126150" y="191691"/>
            <a:ext cx="1243251" cy="305121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FAFEB7-4F96-4298-8DA3-4A5F23417B3B}"/>
              </a:ext>
            </a:extLst>
          </p:cNvPr>
          <p:cNvSpPr>
            <a:spLocks noGrp="1"/>
          </p:cNvSpPr>
          <p:nvPr>
            <p:ph type="body" orient="vert" idx="1"/>
          </p:nvPr>
        </p:nvSpPr>
        <p:spPr>
          <a:xfrm>
            <a:off x="396399" y="191691"/>
            <a:ext cx="3657679" cy="305121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CDB7B8-082C-4BF6-9EF0-5BC396F8E78D}"/>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567C1A0A-DC3D-4643-99A6-72B0258467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C11EF3-9C60-4E52-8BEC-82B759803D37}"/>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70676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97" b="0" i="0">
                <a:solidFill>
                  <a:srgbClr val="0000B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5" name="Holder 5"/>
          <p:cNvSpPr>
            <a:spLocks noGrp="1"/>
          </p:cNvSpPr>
          <p:nvPr>
            <p:ph type="sldNum" sz="quarter" idx="7"/>
          </p:nvPr>
        </p:nvSpPr>
        <p:spPr/>
        <p:txBody>
          <a:bodyPr lIns="0" tIns="0" rIns="0" bIns="0"/>
          <a:lstStyle>
            <a:lvl1pPr>
              <a:defRPr sz="371" b="1" i="0">
                <a:solidFill>
                  <a:schemeClr val="tx1"/>
                </a:solidFill>
                <a:latin typeface="Tahoma"/>
                <a:cs typeface="Tahoma"/>
              </a:defRPr>
            </a:lvl1pPr>
          </a:lstStyle>
          <a:p>
            <a:pPr marL="17648">
              <a:spcBef>
                <a:spcPts val="46"/>
              </a:spcBef>
            </a:pPr>
            <a:fld id="{81D60167-4931-47E6-BA6A-407CBD079E47}" type="slidenum">
              <a:rPr lang="en-US" altLang="zh-CN" smtClean="0"/>
              <a:pPr marL="17648">
                <a:spcBef>
                  <a:spcPts val="46"/>
                </a:spcBef>
              </a:pPr>
              <a:t>‹#›</a:t>
            </a:fld>
            <a:endParaRPr lang="en-US" altLang="zh-CN" dirty="0"/>
          </a:p>
        </p:txBody>
      </p:sp>
    </p:spTree>
    <p:extLst>
      <p:ext uri="{BB962C8B-B14F-4D97-AF65-F5344CB8AC3E}">
        <p14:creationId xmlns:p14="http://schemas.microsoft.com/office/powerpoint/2010/main" val="869901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88290" y="144185"/>
            <a:ext cx="5189220" cy="600075"/>
          </a:xfrm>
        </p:spPr>
        <p:txBody>
          <a:bodyPr/>
          <a:lstStyle/>
          <a:p>
            <a:r>
              <a:rPr lang="zh-CN" altLang="en-US"/>
              <a:t>单击此处编辑母版标题样式</a:t>
            </a:r>
          </a:p>
        </p:txBody>
      </p:sp>
      <p:sp>
        <p:nvSpPr>
          <p:cNvPr id="3" name="文本占位符 2"/>
          <p:cNvSpPr>
            <a:spLocks noGrp="1"/>
          </p:cNvSpPr>
          <p:nvPr>
            <p:ph type="body" sz="half" idx="1"/>
          </p:nvPr>
        </p:nvSpPr>
        <p:spPr>
          <a:xfrm>
            <a:off x="288290" y="840106"/>
            <a:ext cx="2546562" cy="23761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930948" y="840106"/>
            <a:ext cx="2546562" cy="23761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a:extLst>
              <a:ext uri="{FF2B5EF4-FFF2-40B4-BE49-F238E27FC236}">
                <a16:creationId xmlns:a16="http://schemas.microsoft.com/office/drawing/2014/main" id="{42914666-8232-4AF9-8084-136CAC1CB7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a:extLst>
              <a:ext uri="{FF2B5EF4-FFF2-40B4-BE49-F238E27FC236}">
                <a16:creationId xmlns:a16="http://schemas.microsoft.com/office/drawing/2014/main" id="{C8248E36-7A2B-4DE6-9E0A-376470140E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a:extLst>
              <a:ext uri="{FF2B5EF4-FFF2-40B4-BE49-F238E27FC236}">
                <a16:creationId xmlns:a16="http://schemas.microsoft.com/office/drawing/2014/main" id="{AEC3B0F2-1944-45E8-93D0-9C9FE51547F0}"/>
              </a:ext>
            </a:extLst>
          </p:cNvPr>
          <p:cNvSpPr>
            <a:spLocks noGrp="1" noChangeArrowheads="1"/>
          </p:cNvSpPr>
          <p:nvPr>
            <p:ph type="sldNum" sz="quarter" idx="12"/>
          </p:nvPr>
        </p:nvSpPr>
        <p:spPr>
          <a:ln/>
        </p:spPr>
        <p:txBody>
          <a:bodyPr/>
          <a:lstStyle>
            <a:lvl1pPr>
              <a:defRPr/>
            </a:lvl1pPr>
          </a:lstStyle>
          <a:p>
            <a:pPr>
              <a:defRPr/>
            </a:pPr>
            <a:fld id="{99D3EC71-B50C-4200-9963-B19E457F537E}" type="slidenum">
              <a:rPr lang="en-US" altLang="zh-CN"/>
              <a:pPr>
                <a:defRPr/>
              </a:pPr>
              <a:t>‹#›</a:t>
            </a:fld>
            <a:endParaRPr lang="en-US" altLang="zh-CN"/>
          </a:p>
        </p:txBody>
      </p:sp>
    </p:spTree>
    <p:extLst>
      <p:ext uri="{BB962C8B-B14F-4D97-AF65-F5344CB8AC3E}">
        <p14:creationId xmlns:p14="http://schemas.microsoft.com/office/powerpoint/2010/main" val="410160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255290" y="4074"/>
            <a:ext cx="5028568" cy="369332"/>
          </a:xfrm>
          <a:prstGeom prst="rect">
            <a:avLst/>
          </a:prstGeom>
          <a:noFill/>
          <a:ln>
            <a:noFill/>
          </a:ln>
        </p:spPr>
        <p:txBody>
          <a:bodyPr wrap="square">
            <a:spAutoFit/>
          </a:bodyPr>
          <a:lstStyle>
            <a:lvl1pPr marL="0" algn="ctr" hangingPunct="0">
              <a:defRPr sz="2000" b="1">
                <a:solidFill>
                  <a:srgbClr val="C00000"/>
                </a:solidFill>
                <a:effectLst/>
                <a:latin typeface="微软雅黑" panose="020B0503020204020204" pitchFamily="34" charset="-122"/>
                <a:ea typeface="微软雅黑" panose="020B0503020204020204" pitchFamily="34" charset="-122"/>
              </a:defRPr>
            </a:lvl1pPr>
          </a:lstStyle>
          <a:p>
            <a:r>
              <a:rPr lang="zh-CN" altLang="en-US" dirty="0"/>
              <a:t>单击此处编辑标题</a:t>
            </a:r>
          </a:p>
        </p:txBody>
      </p:sp>
      <p:grpSp>
        <p:nvGrpSpPr>
          <p:cNvPr id="3" name="组合 2"/>
          <p:cNvGrpSpPr/>
          <p:nvPr userDrawn="1"/>
        </p:nvGrpSpPr>
        <p:grpSpPr>
          <a:xfrm>
            <a:off x="73097" y="3459711"/>
            <a:ext cx="1049608" cy="289053"/>
            <a:chOff x="419615" y="6589923"/>
            <a:chExt cx="2219147" cy="550576"/>
          </a:xfrm>
        </p:grpSpPr>
        <p:sp>
          <p:nvSpPr>
            <p:cNvPr id="7" name="TextBox 6"/>
            <p:cNvSpPr txBox="1"/>
            <p:nvPr userDrawn="1"/>
          </p:nvSpPr>
          <p:spPr>
            <a:xfrm>
              <a:off x="918061" y="6589923"/>
              <a:ext cx="1332146" cy="550576"/>
            </a:xfrm>
            <a:prstGeom prst="rect">
              <a:avLst/>
            </a:prstGeom>
            <a:noFill/>
          </p:spPr>
          <p:txBody>
            <a:bodyPr wrap="square" rtlCol="0">
              <a:spAutoFit/>
            </a:bodyPr>
            <a:lstStyle/>
            <a:p>
              <a:pPr algn="l">
                <a:lnSpc>
                  <a:spcPct val="100000"/>
                </a:lnSpc>
                <a:spcBef>
                  <a:spcPts val="0"/>
                </a:spcBef>
              </a:pPr>
              <a:r>
                <a:rPr lang="zh-CN" altLang="en-US" sz="639" i="1" spc="142"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851"/>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51"/>
            </a:p>
          </p:txBody>
        </p:sp>
      </p:grpSp>
      <p:sp>
        <p:nvSpPr>
          <p:cNvPr id="12" name="内容占位符 2"/>
          <p:cNvSpPr>
            <a:spLocks noGrp="1"/>
          </p:cNvSpPr>
          <p:nvPr>
            <p:ph idx="1"/>
          </p:nvPr>
        </p:nvSpPr>
        <p:spPr>
          <a:xfrm>
            <a:off x="255290" y="552686"/>
            <a:ext cx="5164947" cy="2646164"/>
          </a:xfrm>
          <a:prstGeom prst="rect">
            <a:avLst/>
          </a:prstGeom>
        </p:spPr>
        <p:txBody>
          <a:bodyPr/>
          <a:lstStyle>
            <a:lvl1pPr marL="162192" indent="-162192">
              <a:buFont typeface="Wingdings" charset="2"/>
              <a:buChar char=""/>
              <a:defRPr>
                <a:solidFill>
                  <a:schemeClr val="tx1"/>
                </a:solidFill>
                <a:latin typeface="微软雅黑" panose="020B0503020204020204" pitchFamily="34" charset="-122"/>
                <a:ea typeface="微软雅黑" panose="020B0503020204020204" pitchFamily="34" charset="-122"/>
              </a:defRPr>
            </a:lvl1pPr>
            <a:lvl2pPr marL="351415" marR="0" indent="-135160" algn="l" defTabSz="432511" rtl="0" eaLnBrk="1" fontAlgn="auto" latinLnBrk="0" hangingPunct="1">
              <a:lnSpc>
                <a:spcPct val="100000"/>
              </a:lnSpc>
              <a:spcBef>
                <a:spcPct val="20000"/>
              </a:spcBef>
              <a:spcAft>
                <a:spcPts val="0"/>
              </a:spcAft>
              <a:buClrTx/>
              <a:buSzTx/>
              <a:buFont typeface="Wingdings" panose="05000000000000000000" pitchFamily="2" charset="2"/>
              <a:buChar char="n"/>
              <a:tabLst/>
              <a:defRPr>
                <a:solidFill>
                  <a:schemeClr val="tx1"/>
                </a:solidFill>
                <a:latin typeface="微软雅黑" panose="020B0503020204020204" pitchFamily="34" charset="-122"/>
                <a:ea typeface="微软雅黑" panose="020B0503020204020204" pitchFamily="34" charset="-122"/>
              </a:defRPr>
            </a:lvl2pPr>
            <a:lvl3pPr marL="540639" indent="-108128">
              <a:buFont typeface="Wingdings" panose="05000000000000000000" pitchFamily="2" charset="2"/>
              <a:buChar char="p"/>
              <a:defRPr>
                <a:solidFill>
                  <a:schemeClr val="tx1"/>
                </a:solidFill>
                <a:latin typeface="微软雅黑" panose="020B0503020204020204" pitchFamily="34" charset="-122"/>
                <a:ea typeface="微软雅黑" panose="020B0503020204020204" pitchFamily="34" charset="-122"/>
              </a:defRPr>
            </a:lvl3pPr>
            <a:lvl4pPr marL="756895" indent="-108128">
              <a:buFont typeface="Wingdings" panose="05000000000000000000" pitchFamily="2" charset="2"/>
              <a:buChar char="n"/>
              <a:defRPr>
                <a:solidFill>
                  <a:schemeClr val="tx1"/>
                </a:solidFill>
                <a:latin typeface="微软雅黑" panose="020B0503020204020204" pitchFamily="34" charset="-122"/>
                <a:ea typeface="微软雅黑" panose="020B0503020204020204" pitchFamily="34" charset="-122"/>
              </a:defRPr>
            </a:lvl4pPr>
            <a:lvl5pPr marL="865022" indent="0">
              <a:buFont typeface="Wingdings" panose="05000000000000000000" pitchFamily="2" charset="2"/>
              <a:buNone/>
              <a:defRPr/>
            </a:lvl5pPr>
          </a:lstStyle>
          <a:p>
            <a:pPr lvl="0"/>
            <a:r>
              <a:rPr lang="zh-CN" altLang="en-US" dirty="0"/>
              <a:t>单击此处编辑母版文本样式</a:t>
            </a:r>
          </a:p>
          <a:p>
            <a:pPr marL="351415" marR="0" lvl="1" indent="-135160" algn="l" defTabSz="432511"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876998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grpSp>
        <p:nvGrpSpPr>
          <p:cNvPr id="3" name="组合 2"/>
          <p:cNvGrpSpPr/>
          <p:nvPr userDrawn="1"/>
        </p:nvGrpSpPr>
        <p:grpSpPr>
          <a:xfrm>
            <a:off x="73097" y="3459711"/>
            <a:ext cx="1049608" cy="289053"/>
            <a:chOff x="419615" y="6589923"/>
            <a:chExt cx="2219147" cy="550576"/>
          </a:xfrm>
        </p:grpSpPr>
        <p:sp>
          <p:nvSpPr>
            <p:cNvPr id="7" name="TextBox 6"/>
            <p:cNvSpPr txBox="1"/>
            <p:nvPr userDrawn="1"/>
          </p:nvSpPr>
          <p:spPr>
            <a:xfrm>
              <a:off x="918061" y="6589923"/>
              <a:ext cx="1332146" cy="550576"/>
            </a:xfrm>
            <a:prstGeom prst="rect">
              <a:avLst/>
            </a:prstGeom>
            <a:noFill/>
          </p:spPr>
          <p:txBody>
            <a:bodyPr wrap="square" rtlCol="0">
              <a:spAutoFit/>
            </a:bodyPr>
            <a:lstStyle/>
            <a:p>
              <a:pPr algn="l">
                <a:lnSpc>
                  <a:spcPct val="100000"/>
                </a:lnSpc>
                <a:spcBef>
                  <a:spcPts val="0"/>
                </a:spcBef>
              </a:pPr>
              <a:r>
                <a:rPr lang="zh-CN" altLang="en-US" sz="639" i="1" spc="142"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851"/>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51"/>
            </a:p>
          </p:txBody>
        </p:sp>
      </p:grpSp>
      <p:sp>
        <p:nvSpPr>
          <p:cNvPr id="12" name="内容占位符 2"/>
          <p:cNvSpPr>
            <a:spLocks noGrp="1"/>
          </p:cNvSpPr>
          <p:nvPr>
            <p:ph idx="1"/>
          </p:nvPr>
        </p:nvSpPr>
        <p:spPr>
          <a:xfrm>
            <a:off x="255290" y="552686"/>
            <a:ext cx="5164947" cy="2646164"/>
          </a:xfrm>
          <a:prstGeom prst="rect">
            <a:avLst/>
          </a:prstGeom>
        </p:spPr>
        <p:txBody>
          <a:bodyPr/>
          <a:lstStyle>
            <a:lvl1pPr marL="162192" indent="-162192">
              <a:buFont typeface="Wingdings" charset="2"/>
              <a:buChar char=""/>
              <a:defRPr>
                <a:latin typeface="微软雅黑" panose="020B0503020204020204" pitchFamily="34" charset="-122"/>
                <a:ea typeface="微软雅黑" panose="020B0503020204020204" pitchFamily="34" charset="-122"/>
              </a:defRPr>
            </a:lvl1pPr>
            <a:lvl2pPr marL="351415" marR="0" indent="-135160" algn="l" defTabSz="432511" rtl="0" eaLnBrk="1" fontAlgn="auto" latinLnBrk="0" hangingPunct="1">
              <a:lnSpc>
                <a:spcPct val="100000"/>
              </a:lnSpc>
              <a:spcBef>
                <a:spcPct val="20000"/>
              </a:spcBef>
              <a:spcAft>
                <a:spcPts val="0"/>
              </a:spcAft>
              <a:buClrTx/>
              <a:buSzTx/>
              <a:buFont typeface="Wingdings" panose="05000000000000000000" pitchFamily="2" charset="2"/>
              <a:buChar char="n"/>
              <a:tabLst/>
              <a:defRPr>
                <a:latin typeface="微软雅黑" panose="020B0503020204020204" pitchFamily="34" charset="-122"/>
                <a:ea typeface="微软雅黑" panose="020B0503020204020204" pitchFamily="34" charset="-122"/>
              </a:defRPr>
            </a:lvl2pPr>
            <a:lvl3pPr marL="540639" indent="-108128">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756895" indent="-108128">
              <a:buFont typeface="Wingdings" panose="05000000000000000000" pitchFamily="2" charset="2"/>
              <a:buChar char="n"/>
              <a:defRPr>
                <a:latin typeface="微软雅黑" panose="020B0503020204020204" pitchFamily="34" charset="-122"/>
                <a:ea typeface="微软雅黑" panose="020B0503020204020204" pitchFamily="34" charset="-122"/>
              </a:defRPr>
            </a:lvl4pPr>
            <a:lvl5pPr marL="865022" indent="0">
              <a:buFont typeface="Wingdings" panose="05000000000000000000" pitchFamily="2" charset="2"/>
              <a:buNone/>
              <a:defRPr/>
            </a:lvl5pPr>
          </a:lstStyle>
          <a:p>
            <a:pPr lvl="0"/>
            <a:r>
              <a:rPr lang="zh-CN" altLang="en-US" dirty="0"/>
              <a:t>单击此处编辑母版文本样式</a:t>
            </a:r>
          </a:p>
          <a:p>
            <a:pPr marL="351415" marR="0" lvl="1" indent="-135160" algn="l" defTabSz="432511"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2131149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9507" y="259833"/>
            <a:ext cx="4446787"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64870" y="2016252"/>
            <a:ext cx="403606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6" name="Holder 6"/>
          <p:cNvSpPr>
            <a:spLocks noGrp="1"/>
          </p:cNvSpPr>
          <p:nvPr>
            <p:ph type="sldNum" sz="quarter" idx="7"/>
          </p:nvPr>
        </p:nvSpPr>
        <p:spPr/>
        <p:txBody>
          <a:bodyPr lIns="0" tIns="0" rIns="0" bIns="0"/>
          <a:lstStyle>
            <a:lvl1pPr>
              <a:defRPr sz="371" b="1" i="0">
                <a:solidFill>
                  <a:schemeClr val="tx1"/>
                </a:solidFill>
                <a:latin typeface="Tahoma"/>
                <a:cs typeface="Tahoma"/>
              </a:defRPr>
            </a:lvl1pPr>
          </a:lstStyle>
          <a:p>
            <a:pPr marL="17648">
              <a:spcBef>
                <a:spcPts val="46"/>
              </a:spcBef>
            </a:pPr>
            <a:fld id="{81D60167-4931-47E6-BA6A-407CBD079E47}" type="slidenum">
              <a:rPr lang="en-US" altLang="zh-CN" smtClean="0"/>
              <a:pPr marL="17648">
                <a:spcBef>
                  <a:spcPts val="46"/>
                </a:spcBef>
              </a:pPr>
              <a:t>‹#›</a:t>
            </a:fld>
            <a:endParaRPr lang="en-US" altLang="zh-CN" dirty="0"/>
          </a:p>
        </p:txBody>
      </p:sp>
    </p:spTree>
    <p:extLst>
      <p:ext uri="{BB962C8B-B14F-4D97-AF65-F5344CB8AC3E}">
        <p14:creationId xmlns:p14="http://schemas.microsoft.com/office/powerpoint/2010/main" val="1478742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59507" y="259833"/>
            <a:ext cx="4446787" cy="199606"/>
          </a:xfrm>
        </p:spPr>
        <p:txBody>
          <a:bodyPr lIns="0" tIns="0" rIns="0" bIns="0"/>
          <a:lstStyle>
            <a:lvl1pPr>
              <a:defRPr sz="1297" b="0" i="0">
                <a:solidFill>
                  <a:srgbClr val="0000BA"/>
                </a:solidFill>
                <a:latin typeface="Arial"/>
                <a:cs typeface="Arial"/>
              </a:defRPr>
            </a:lvl1pPr>
          </a:lstStyle>
          <a:p>
            <a:endParaRPr/>
          </a:p>
        </p:txBody>
      </p:sp>
      <p:sp>
        <p:nvSpPr>
          <p:cNvPr id="3" name="Holder 3"/>
          <p:cNvSpPr>
            <a:spLocks noGrp="1"/>
          </p:cNvSpPr>
          <p:nvPr>
            <p:ph type="body" idx="1"/>
          </p:nvPr>
        </p:nvSpPr>
        <p:spPr>
          <a:xfrm>
            <a:off x="1064412" y="1303198"/>
            <a:ext cx="3636975" cy="199606"/>
          </a:xfrm>
        </p:spPr>
        <p:txBody>
          <a:bodyPr lIns="0" tIns="0" rIns="0" bIns="0"/>
          <a:lstStyle>
            <a:lvl1pPr>
              <a:defRPr sz="1297"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6" name="Holder 6"/>
          <p:cNvSpPr>
            <a:spLocks noGrp="1"/>
          </p:cNvSpPr>
          <p:nvPr>
            <p:ph type="sldNum" sz="quarter" idx="7"/>
          </p:nvPr>
        </p:nvSpPr>
        <p:spPr/>
        <p:txBody>
          <a:bodyPr lIns="0" tIns="0" rIns="0" bIns="0"/>
          <a:lstStyle>
            <a:lvl1pPr>
              <a:defRPr sz="371" b="1" i="0">
                <a:solidFill>
                  <a:schemeClr val="tx1"/>
                </a:solidFill>
                <a:latin typeface="Tahoma"/>
                <a:cs typeface="Tahoma"/>
              </a:defRPr>
            </a:lvl1pPr>
          </a:lstStyle>
          <a:p>
            <a:pPr marL="17648">
              <a:spcBef>
                <a:spcPts val="46"/>
              </a:spcBef>
            </a:pPr>
            <a:fld id="{81D60167-4931-47E6-BA6A-407CBD079E47}" type="slidenum">
              <a:rPr lang="en-US" altLang="zh-CN" smtClean="0"/>
              <a:pPr marL="17648">
                <a:spcBef>
                  <a:spcPts val="46"/>
                </a:spcBef>
              </a:pPr>
              <a:t>‹#›</a:t>
            </a:fld>
            <a:endParaRPr lang="en-US" altLang="zh-CN" dirty="0"/>
          </a:p>
        </p:txBody>
      </p:sp>
    </p:spTree>
    <p:extLst>
      <p:ext uri="{BB962C8B-B14F-4D97-AF65-F5344CB8AC3E}">
        <p14:creationId xmlns:p14="http://schemas.microsoft.com/office/powerpoint/2010/main" val="3548693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59507" y="259833"/>
            <a:ext cx="4446787" cy="199606"/>
          </a:xfrm>
        </p:spPr>
        <p:txBody>
          <a:bodyPr lIns="0" tIns="0" rIns="0" bIns="0"/>
          <a:lstStyle>
            <a:lvl1pPr>
              <a:defRPr sz="1297" b="0" i="0">
                <a:solidFill>
                  <a:srgbClr val="0000BA"/>
                </a:solidFill>
                <a:latin typeface="Arial"/>
                <a:cs typeface="Arial"/>
              </a:defRPr>
            </a:lvl1pPr>
          </a:lstStyle>
          <a:p>
            <a:endParaRPr/>
          </a:p>
        </p:txBody>
      </p:sp>
      <p:sp>
        <p:nvSpPr>
          <p:cNvPr id="3" name="Holder 3"/>
          <p:cNvSpPr>
            <a:spLocks noGrp="1"/>
          </p:cNvSpPr>
          <p:nvPr>
            <p:ph sz="half" idx="2"/>
          </p:nvPr>
        </p:nvSpPr>
        <p:spPr>
          <a:xfrm>
            <a:off x="288290" y="828104"/>
            <a:ext cx="2508123"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828104"/>
            <a:ext cx="2508123"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7" name="Holder 7"/>
          <p:cNvSpPr>
            <a:spLocks noGrp="1"/>
          </p:cNvSpPr>
          <p:nvPr>
            <p:ph type="sldNum" sz="quarter" idx="7"/>
          </p:nvPr>
        </p:nvSpPr>
        <p:spPr/>
        <p:txBody>
          <a:bodyPr lIns="0" tIns="0" rIns="0" bIns="0"/>
          <a:lstStyle>
            <a:lvl1pPr>
              <a:defRPr sz="371" b="1" i="0">
                <a:solidFill>
                  <a:schemeClr val="tx1"/>
                </a:solidFill>
                <a:latin typeface="Tahoma"/>
                <a:cs typeface="Tahoma"/>
              </a:defRPr>
            </a:lvl1pPr>
          </a:lstStyle>
          <a:p>
            <a:pPr marL="17648">
              <a:spcBef>
                <a:spcPts val="46"/>
              </a:spcBef>
            </a:pPr>
            <a:fld id="{81D60167-4931-47E6-BA6A-407CBD079E47}" type="slidenum">
              <a:rPr lang="en-US" altLang="zh-CN" smtClean="0"/>
              <a:pPr marL="17648">
                <a:spcBef>
                  <a:spcPts val="46"/>
                </a:spcBef>
              </a:pPr>
              <a:t>‹#›</a:t>
            </a:fld>
            <a:endParaRPr lang="en-US" altLang="zh-CN" dirty="0"/>
          </a:p>
        </p:txBody>
      </p:sp>
    </p:spTree>
    <p:extLst>
      <p:ext uri="{BB962C8B-B14F-4D97-AF65-F5344CB8AC3E}">
        <p14:creationId xmlns:p14="http://schemas.microsoft.com/office/powerpoint/2010/main" val="1854184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59507" y="259833"/>
            <a:ext cx="4446787" cy="199606"/>
          </a:xfrm>
        </p:spPr>
        <p:txBody>
          <a:bodyPr lIns="0" tIns="0" rIns="0" bIns="0"/>
          <a:lstStyle>
            <a:lvl1pPr>
              <a:defRPr sz="1297" b="0" i="0">
                <a:solidFill>
                  <a:srgbClr val="0000B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5" name="Holder 5"/>
          <p:cNvSpPr>
            <a:spLocks noGrp="1"/>
          </p:cNvSpPr>
          <p:nvPr>
            <p:ph type="sldNum" sz="quarter" idx="7"/>
          </p:nvPr>
        </p:nvSpPr>
        <p:spPr/>
        <p:txBody>
          <a:bodyPr lIns="0" tIns="0" rIns="0" bIns="0"/>
          <a:lstStyle>
            <a:lvl1pPr>
              <a:defRPr sz="371" b="1" i="0">
                <a:solidFill>
                  <a:schemeClr val="tx1"/>
                </a:solidFill>
                <a:latin typeface="Tahoma"/>
                <a:cs typeface="Tahoma"/>
              </a:defRPr>
            </a:lvl1pPr>
          </a:lstStyle>
          <a:p>
            <a:pPr marL="17648">
              <a:spcBef>
                <a:spcPts val="46"/>
              </a:spcBef>
            </a:pPr>
            <a:fld id="{81D60167-4931-47E6-BA6A-407CBD079E47}" type="slidenum">
              <a:rPr lang="en-US" altLang="zh-CN" smtClean="0"/>
              <a:pPr marL="17648">
                <a:spcBef>
                  <a:spcPts val="46"/>
                </a:spcBef>
              </a:pPr>
              <a:t>‹#›</a:t>
            </a:fld>
            <a:endParaRPr lang="en-US" altLang="zh-CN" dirty="0"/>
          </a:p>
        </p:txBody>
      </p:sp>
    </p:spTree>
    <p:extLst>
      <p:ext uri="{BB962C8B-B14F-4D97-AF65-F5344CB8AC3E}">
        <p14:creationId xmlns:p14="http://schemas.microsoft.com/office/powerpoint/2010/main" val="73047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75955-4D51-45C6-BE41-ECF782EE53FF}"/>
              </a:ext>
            </a:extLst>
          </p:cNvPr>
          <p:cNvSpPr>
            <a:spLocks noGrp="1"/>
          </p:cNvSpPr>
          <p:nvPr>
            <p:ph type="title"/>
          </p:nvPr>
        </p:nvSpPr>
        <p:spPr>
          <a:xfrm>
            <a:off x="396399" y="191692"/>
            <a:ext cx="4973003" cy="389334"/>
          </a:xfrm>
        </p:spPr>
        <p:txBody>
          <a:bodyPr>
            <a:normAutofit/>
          </a:bodyPr>
          <a:lstStyle>
            <a:lvl1pPr>
              <a:defRPr sz="200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B2B1F3FD-0AF4-435F-99AA-883416762693}"/>
              </a:ext>
            </a:extLst>
          </p:cNvPr>
          <p:cNvSpPr>
            <a:spLocks noGrp="1"/>
          </p:cNvSpPr>
          <p:nvPr>
            <p:ph idx="1"/>
          </p:nvPr>
        </p:nvSpPr>
        <p:spPr>
          <a:xfrm>
            <a:off x="399436" y="809625"/>
            <a:ext cx="4973003" cy="2284452"/>
          </a:xfrm>
        </p:spPr>
        <p:txBody>
          <a:bodyPr>
            <a:normAutofit/>
          </a:bodyPr>
          <a:lstStyle>
            <a:lvl1pPr>
              <a:lnSpc>
                <a:spcPct val="125000"/>
              </a:lnSpc>
              <a:defRPr sz="1400">
                <a:latin typeface="微软雅黑" panose="020B0503020204020204" pitchFamily="34" charset="-122"/>
                <a:ea typeface="微软雅黑" panose="020B0503020204020204" pitchFamily="34" charset="-122"/>
              </a:defRPr>
            </a:lvl1pPr>
            <a:lvl2pPr>
              <a:lnSpc>
                <a:spcPct val="125000"/>
              </a:lnSpc>
              <a:defRPr sz="1200">
                <a:latin typeface="微软雅黑" panose="020B0503020204020204" pitchFamily="34" charset="-122"/>
                <a:ea typeface="微软雅黑" panose="020B0503020204020204" pitchFamily="34" charset="-122"/>
              </a:defRPr>
            </a:lvl2pPr>
            <a:lvl3pPr>
              <a:lnSpc>
                <a:spcPct val="125000"/>
              </a:lnSpc>
              <a:defRPr sz="1000">
                <a:latin typeface="微软雅黑" panose="020B0503020204020204" pitchFamily="34" charset="-122"/>
                <a:ea typeface="微软雅黑" panose="020B0503020204020204" pitchFamily="34" charset="-122"/>
              </a:defRPr>
            </a:lvl3pPr>
            <a:lvl4pPr>
              <a:lnSpc>
                <a:spcPct val="125000"/>
              </a:lnSpc>
              <a:defRPr sz="900">
                <a:latin typeface="微软雅黑" panose="020B0503020204020204" pitchFamily="34" charset="-122"/>
                <a:ea typeface="微软雅黑" panose="020B0503020204020204" pitchFamily="34" charset="-122"/>
              </a:defRPr>
            </a:lvl4pPr>
            <a:lvl5pPr>
              <a:lnSpc>
                <a:spcPct val="125000"/>
              </a:lnSpc>
              <a:defRPr sz="900">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9313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4" name="Holder 4"/>
          <p:cNvSpPr>
            <a:spLocks noGrp="1"/>
          </p:cNvSpPr>
          <p:nvPr>
            <p:ph type="sldNum" sz="quarter" idx="7"/>
          </p:nvPr>
        </p:nvSpPr>
        <p:spPr/>
        <p:txBody>
          <a:bodyPr lIns="0" tIns="0" rIns="0" bIns="0"/>
          <a:lstStyle>
            <a:lvl1pPr>
              <a:defRPr sz="371" b="1" i="0">
                <a:solidFill>
                  <a:schemeClr val="tx1"/>
                </a:solidFill>
                <a:latin typeface="Tahoma"/>
                <a:cs typeface="Tahoma"/>
              </a:defRPr>
            </a:lvl1pPr>
          </a:lstStyle>
          <a:p>
            <a:pPr marL="17648">
              <a:spcBef>
                <a:spcPts val="46"/>
              </a:spcBef>
            </a:pPr>
            <a:fld id="{81D60167-4931-47E6-BA6A-407CBD079E47}" type="slidenum">
              <a:rPr lang="en-US" altLang="zh-CN" smtClean="0"/>
              <a:pPr marL="17648">
                <a:spcBef>
                  <a:spcPts val="46"/>
                </a:spcBef>
              </a:pPr>
              <a:t>‹#›</a:t>
            </a:fld>
            <a:endParaRPr lang="en-US" altLang="zh-CN" dirty="0"/>
          </a:p>
        </p:txBody>
      </p:sp>
    </p:spTree>
    <p:extLst>
      <p:ext uri="{BB962C8B-B14F-4D97-AF65-F5344CB8AC3E}">
        <p14:creationId xmlns:p14="http://schemas.microsoft.com/office/powerpoint/2010/main" val="2454739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20725" y="589241"/>
            <a:ext cx="4324350" cy="1253490"/>
          </a:xfrm>
        </p:spPr>
        <p:txBody>
          <a:bodyPr anchor="b"/>
          <a:lstStyle>
            <a:lvl1pPr algn="ctr">
              <a:defRPr sz="2837"/>
            </a:lvl1pPr>
          </a:lstStyle>
          <a:p>
            <a:r>
              <a:rPr lang="zh-CN" altLang="en-US"/>
              <a:t>单击此处编辑母版标题样式</a:t>
            </a:r>
          </a:p>
        </p:txBody>
      </p:sp>
      <p:sp>
        <p:nvSpPr>
          <p:cNvPr id="3" name="副标题 2"/>
          <p:cNvSpPr>
            <a:spLocks noGrp="1"/>
          </p:cNvSpPr>
          <p:nvPr>
            <p:ph type="subTitle" idx="1"/>
          </p:nvPr>
        </p:nvSpPr>
        <p:spPr>
          <a:xfrm>
            <a:off x="720725" y="1891070"/>
            <a:ext cx="4324350" cy="869275"/>
          </a:xfrm>
        </p:spPr>
        <p:txBody>
          <a:bodyPr/>
          <a:lstStyle>
            <a:lvl1pPr marL="0" indent="0" algn="ctr">
              <a:buNone/>
              <a:defRPr sz="1135"/>
            </a:lvl1pPr>
            <a:lvl2pPr marL="216210" indent="0" algn="ctr">
              <a:buNone/>
              <a:defRPr sz="946"/>
            </a:lvl2pPr>
            <a:lvl3pPr marL="432420" indent="0" algn="ctr">
              <a:buNone/>
              <a:defRPr sz="851"/>
            </a:lvl3pPr>
            <a:lvl4pPr marL="648630" indent="0" algn="ctr">
              <a:buNone/>
              <a:defRPr sz="757"/>
            </a:lvl4pPr>
            <a:lvl5pPr marL="864840" indent="0" algn="ctr">
              <a:buNone/>
              <a:defRPr sz="757"/>
            </a:lvl5pPr>
            <a:lvl6pPr marL="1081049" indent="0" algn="ctr">
              <a:buNone/>
              <a:defRPr sz="757"/>
            </a:lvl6pPr>
            <a:lvl7pPr marL="1297259" indent="0" algn="ctr">
              <a:buNone/>
              <a:defRPr sz="757"/>
            </a:lvl7pPr>
            <a:lvl8pPr marL="1513469" indent="0" algn="ctr">
              <a:buNone/>
              <a:defRPr sz="757"/>
            </a:lvl8pPr>
            <a:lvl9pPr marL="1729679" indent="0" algn="ctr">
              <a:buNone/>
              <a:defRPr sz="757"/>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CA78DF3-E130-431E-861E-1F9C33FCC4FA}" type="datetimeFigureOut">
              <a:rPr lang="zh-CN" altLang="en-US" smtClean="0"/>
              <a:t>2022/11/20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1202792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4356" y="58341"/>
            <a:ext cx="4973003" cy="315039"/>
          </a:xfrm>
        </p:spPr>
        <p:txBody>
          <a:bodyPr>
            <a:normAutofit/>
          </a:bodyPr>
          <a:lstStyle>
            <a:lvl1pPr>
              <a:defRPr sz="1702"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a:xfrm>
            <a:off x="396399" y="506730"/>
            <a:ext cx="4973003" cy="2736176"/>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3581982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96399" y="77511"/>
            <a:ext cx="4973003" cy="349210"/>
          </a:xfrm>
        </p:spPr>
        <p:txBody>
          <a:bodyPr anchor="b">
            <a:normAutofit/>
          </a:bodyPr>
          <a:lstStyle>
            <a:lvl1pPr>
              <a:defRPr sz="1702"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297299" y="613410"/>
            <a:ext cx="4973003" cy="2510314"/>
          </a:xfrm>
        </p:spPr>
        <p:txBody>
          <a:bodyPr/>
          <a:lstStyle>
            <a:lvl1pPr marL="0" indent="0">
              <a:buNone/>
              <a:defRPr sz="1135" b="1">
                <a:solidFill>
                  <a:schemeClr val="tx1"/>
                </a:solidFill>
                <a:latin typeface="微软雅黑" panose="020B0503020204020204" pitchFamily="34" charset="-122"/>
                <a:ea typeface="微软雅黑" panose="020B0503020204020204" pitchFamily="34" charset="-122"/>
              </a:defRPr>
            </a:lvl1pPr>
            <a:lvl2pPr marL="216210" indent="0">
              <a:buNone/>
              <a:defRPr sz="946">
                <a:solidFill>
                  <a:schemeClr val="tx1">
                    <a:tint val="75000"/>
                  </a:schemeClr>
                </a:solidFill>
              </a:defRPr>
            </a:lvl2pPr>
            <a:lvl3pPr marL="432420" indent="0">
              <a:buNone/>
              <a:defRPr sz="851">
                <a:solidFill>
                  <a:schemeClr val="tx1">
                    <a:tint val="75000"/>
                  </a:schemeClr>
                </a:solidFill>
              </a:defRPr>
            </a:lvl3pPr>
            <a:lvl4pPr marL="648630" indent="0">
              <a:buNone/>
              <a:defRPr sz="757">
                <a:solidFill>
                  <a:schemeClr val="tx1">
                    <a:tint val="75000"/>
                  </a:schemeClr>
                </a:solidFill>
              </a:defRPr>
            </a:lvl4pPr>
            <a:lvl5pPr marL="864840" indent="0">
              <a:buNone/>
              <a:defRPr sz="757">
                <a:solidFill>
                  <a:schemeClr val="tx1">
                    <a:tint val="75000"/>
                  </a:schemeClr>
                </a:solidFill>
              </a:defRPr>
            </a:lvl5pPr>
            <a:lvl6pPr marL="1081049" indent="0">
              <a:buNone/>
              <a:defRPr sz="757">
                <a:solidFill>
                  <a:schemeClr val="tx1">
                    <a:tint val="75000"/>
                  </a:schemeClr>
                </a:solidFill>
              </a:defRPr>
            </a:lvl6pPr>
            <a:lvl7pPr marL="1297259" indent="0">
              <a:buNone/>
              <a:defRPr sz="757">
                <a:solidFill>
                  <a:schemeClr val="tx1">
                    <a:tint val="75000"/>
                  </a:schemeClr>
                </a:solidFill>
              </a:defRPr>
            </a:lvl7pPr>
            <a:lvl8pPr marL="1513469" indent="0">
              <a:buNone/>
              <a:defRPr sz="757">
                <a:solidFill>
                  <a:schemeClr val="tx1">
                    <a:tint val="75000"/>
                  </a:schemeClr>
                </a:solidFill>
              </a:defRPr>
            </a:lvl8pPr>
            <a:lvl9pPr marL="1729679" indent="0">
              <a:buNone/>
              <a:defRPr sz="757">
                <a:solidFill>
                  <a:schemeClr val="tx1">
                    <a:tint val="75000"/>
                  </a:schemeClr>
                </a:solidFill>
              </a:defRPr>
            </a:lvl9pPr>
          </a:lstStyle>
          <a:p>
            <a:pPr lvl="0"/>
            <a:r>
              <a:rPr lang="zh-CN" altLang="en-US" dirty="0"/>
              <a:t>单击此处编辑母版文本样式</a:t>
            </a:r>
          </a:p>
        </p:txBody>
      </p:sp>
      <p:sp>
        <p:nvSpPr>
          <p:cNvPr id="6" name="灯片编号占位符 5"/>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3777913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362" y="111681"/>
            <a:ext cx="4973003" cy="335042"/>
          </a:xfrm>
        </p:spPr>
        <p:txBody>
          <a:bodyPr>
            <a:normAutofit/>
          </a:bodyPr>
          <a:lstStyle>
            <a:lvl1pPr>
              <a:defRPr sz="1702"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sz="half" idx="1"/>
          </p:nvPr>
        </p:nvSpPr>
        <p:spPr>
          <a:xfrm>
            <a:off x="396399" y="613410"/>
            <a:ext cx="2450465" cy="2636163"/>
          </a:xfrm>
        </p:spPr>
        <p:txBody>
          <a:bodyPr/>
          <a:lstStyle>
            <a:lvl1pPr>
              <a:defRPr b="1">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918936" y="613410"/>
            <a:ext cx="2450465" cy="2629496"/>
          </a:xfrm>
        </p:spPr>
        <p:txBody>
          <a:bodyPr/>
          <a:lstStyle>
            <a:lvl1pPr>
              <a:defRPr b="1">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18705997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9852" y="98346"/>
            <a:ext cx="4973003" cy="295037"/>
          </a:xfrm>
        </p:spPr>
        <p:txBody>
          <a:bodyPr>
            <a:normAutofit/>
          </a:bodyPr>
          <a:lstStyle>
            <a:lvl1pPr>
              <a:defRPr sz="1702"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397150" y="882610"/>
            <a:ext cx="2439203" cy="432554"/>
          </a:xfrm>
        </p:spPr>
        <p:txBody>
          <a:bodyPr anchor="b"/>
          <a:lstStyle>
            <a:lvl1pPr marL="0" indent="0">
              <a:buNone/>
              <a:defRPr sz="1135" b="1">
                <a:latin typeface="微软雅黑" panose="020B0503020204020204" pitchFamily="34" charset="-122"/>
                <a:ea typeface="微软雅黑" panose="020B0503020204020204" pitchFamily="34" charset="-122"/>
              </a:defRPr>
            </a:lvl1pPr>
            <a:lvl2pPr marL="216210" indent="0">
              <a:buNone/>
              <a:defRPr sz="946" b="1"/>
            </a:lvl2pPr>
            <a:lvl3pPr marL="432420" indent="0">
              <a:buNone/>
              <a:defRPr sz="851" b="1"/>
            </a:lvl3pPr>
            <a:lvl4pPr marL="648630" indent="0">
              <a:buNone/>
              <a:defRPr sz="757" b="1"/>
            </a:lvl4pPr>
            <a:lvl5pPr marL="864840" indent="0">
              <a:buNone/>
              <a:defRPr sz="757" b="1"/>
            </a:lvl5pPr>
            <a:lvl6pPr marL="1081049" indent="0">
              <a:buNone/>
              <a:defRPr sz="757" b="1"/>
            </a:lvl6pPr>
            <a:lvl7pPr marL="1297259" indent="0">
              <a:buNone/>
              <a:defRPr sz="757" b="1"/>
            </a:lvl7pPr>
            <a:lvl8pPr marL="1513469" indent="0">
              <a:buNone/>
              <a:defRPr sz="757" b="1"/>
            </a:lvl8pPr>
            <a:lvl9pPr marL="1729679" indent="0">
              <a:buNone/>
              <a:defRPr sz="757" b="1"/>
            </a:lvl9pPr>
          </a:lstStyle>
          <a:p>
            <a:pPr lvl="0"/>
            <a:r>
              <a:rPr lang="zh-CN" altLang="en-US"/>
              <a:t>单击此处编辑母版文本样式</a:t>
            </a:r>
          </a:p>
        </p:txBody>
      </p:sp>
      <p:sp>
        <p:nvSpPr>
          <p:cNvPr id="4" name="内容占位符 3"/>
          <p:cNvSpPr>
            <a:spLocks noGrp="1"/>
          </p:cNvSpPr>
          <p:nvPr>
            <p:ph sz="half" idx="2"/>
          </p:nvPr>
        </p:nvSpPr>
        <p:spPr>
          <a:xfrm>
            <a:off x="397150" y="1315164"/>
            <a:ext cx="2439203" cy="193440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918936" y="882610"/>
            <a:ext cx="2451216" cy="432554"/>
          </a:xfrm>
        </p:spPr>
        <p:txBody>
          <a:bodyPr anchor="b"/>
          <a:lstStyle>
            <a:lvl1pPr marL="0" indent="0">
              <a:buNone/>
              <a:defRPr sz="1135" b="1">
                <a:latin typeface="微软雅黑" panose="020B0503020204020204" pitchFamily="34" charset="-122"/>
                <a:ea typeface="微软雅黑" panose="020B0503020204020204" pitchFamily="34" charset="-122"/>
              </a:defRPr>
            </a:lvl1pPr>
            <a:lvl2pPr marL="216210" indent="0">
              <a:buNone/>
              <a:defRPr sz="946" b="1"/>
            </a:lvl2pPr>
            <a:lvl3pPr marL="432420" indent="0">
              <a:buNone/>
              <a:defRPr sz="851" b="1"/>
            </a:lvl3pPr>
            <a:lvl4pPr marL="648630" indent="0">
              <a:buNone/>
              <a:defRPr sz="757" b="1"/>
            </a:lvl4pPr>
            <a:lvl5pPr marL="864840" indent="0">
              <a:buNone/>
              <a:defRPr sz="757" b="1"/>
            </a:lvl5pPr>
            <a:lvl6pPr marL="1081049" indent="0">
              <a:buNone/>
              <a:defRPr sz="757" b="1"/>
            </a:lvl6pPr>
            <a:lvl7pPr marL="1297259" indent="0">
              <a:buNone/>
              <a:defRPr sz="757" b="1"/>
            </a:lvl7pPr>
            <a:lvl8pPr marL="1513469" indent="0">
              <a:buNone/>
              <a:defRPr sz="757" b="1"/>
            </a:lvl8pPr>
            <a:lvl9pPr marL="1729679" indent="0">
              <a:buNone/>
              <a:defRPr sz="757" b="1"/>
            </a:lvl9pPr>
          </a:lstStyle>
          <a:p>
            <a:pPr lvl="0"/>
            <a:r>
              <a:rPr lang="zh-CN" altLang="en-US"/>
              <a:t>单击此处编辑母版文本样式</a:t>
            </a:r>
          </a:p>
        </p:txBody>
      </p:sp>
      <p:sp>
        <p:nvSpPr>
          <p:cNvPr id="6" name="内容占位符 5"/>
          <p:cNvSpPr>
            <a:spLocks noGrp="1"/>
          </p:cNvSpPr>
          <p:nvPr>
            <p:ph sz="quarter" idx="4"/>
          </p:nvPr>
        </p:nvSpPr>
        <p:spPr>
          <a:xfrm>
            <a:off x="2918936" y="1315164"/>
            <a:ext cx="2451216" cy="193440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216844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96399" y="191691"/>
            <a:ext cx="4973003" cy="321707"/>
          </a:xfrm>
        </p:spPr>
        <p:txBody>
          <a:bodyPr>
            <a:normAutofit/>
          </a:bodyPr>
          <a:lstStyle>
            <a:lvl1pPr>
              <a:defRPr sz="1702"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3218356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2612267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7150" y="240030"/>
            <a:ext cx="1859620" cy="840105"/>
          </a:xfrm>
        </p:spPr>
        <p:txBody>
          <a:bodyPr anchor="b"/>
          <a:lstStyle>
            <a:lvl1pPr>
              <a:defRPr sz="1513"/>
            </a:lvl1pPr>
          </a:lstStyle>
          <a:p>
            <a:r>
              <a:rPr lang="zh-CN" altLang="en-US"/>
              <a:t>单击此处编辑母版标题样式</a:t>
            </a:r>
          </a:p>
        </p:txBody>
      </p:sp>
      <p:sp>
        <p:nvSpPr>
          <p:cNvPr id="3" name="内容占位符 2"/>
          <p:cNvSpPr>
            <a:spLocks noGrp="1"/>
          </p:cNvSpPr>
          <p:nvPr>
            <p:ph idx="1"/>
          </p:nvPr>
        </p:nvSpPr>
        <p:spPr>
          <a:xfrm>
            <a:off x="2451216" y="518398"/>
            <a:ext cx="2918936" cy="2558653"/>
          </a:xfrm>
        </p:spPr>
        <p:txBody>
          <a:bodyPr/>
          <a:lstStyle>
            <a:lvl1pPr>
              <a:defRPr sz="1513"/>
            </a:lvl1pPr>
            <a:lvl2pPr>
              <a:defRPr sz="1324"/>
            </a:lvl2pPr>
            <a:lvl3pPr>
              <a:defRPr sz="1135"/>
            </a:lvl3pPr>
            <a:lvl4pPr>
              <a:defRPr sz="946"/>
            </a:lvl4pPr>
            <a:lvl5pPr>
              <a:defRPr sz="946"/>
            </a:lvl5pPr>
            <a:lvl6pPr>
              <a:defRPr sz="946"/>
            </a:lvl6pPr>
            <a:lvl7pPr>
              <a:defRPr sz="946"/>
            </a:lvl7pPr>
            <a:lvl8pPr>
              <a:defRPr sz="946"/>
            </a:lvl8pPr>
            <a:lvl9pPr>
              <a:defRPr sz="9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97150" y="1080135"/>
            <a:ext cx="1859620" cy="2001084"/>
          </a:xfrm>
        </p:spPr>
        <p:txBody>
          <a:bodyPr/>
          <a:lstStyle>
            <a:lvl1pPr marL="0" indent="0">
              <a:buNone/>
              <a:defRPr sz="757"/>
            </a:lvl1pPr>
            <a:lvl2pPr marL="216210" indent="0">
              <a:buNone/>
              <a:defRPr sz="662"/>
            </a:lvl2pPr>
            <a:lvl3pPr marL="432420" indent="0">
              <a:buNone/>
              <a:defRPr sz="567"/>
            </a:lvl3pPr>
            <a:lvl4pPr marL="648630" indent="0">
              <a:buNone/>
              <a:defRPr sz="473"/>
            </a:lvl4pPr>
            <a:lvl5pPr marL="864840" indent="0">
              <a:buNone/>
              <a:defRPr sz="473"/>
            </a:lvl5pPr>
            <a:lvl6pPr marL="1081049" indent="0">
              <a:buNone/>
              <a:defRPr sz="473"/>
            </a:lvl6pPr>
            <a:lvl7pPr marL="1297259" indent="0">
              <a:buNone/>
              <a:defRPr sz="473"/>
            </a:lvl7pPr>
            <a:lvl8pPr marL="1513469" indent="0">
              <a:buNone/>
              <a:defRPr sz="473"/>
            </a:lvl8pPr>
            <a:lvl9pPr marL="1729679" indent="0">
              <a:buNone/>
              <a:defRPr sz="473"/>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38374537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7150" y="240030"/>
            <a:ext cx="1859620" cy="840105"/>
          </a:xfrm>
        </p:spPr>
        <p:txBody>
          <a:bodyPr anchor="b"/>
          <a:lstStyle>
            <a:lvl1pPr>
              <a:defRPr sz="1513"/>
            </a:lvl1pPr>
          </a:lstStyle>
          <a:p>
            <a:r>
              <a:rPr lang="zh-CN" altLang="en-US"/>
              <a:t>单击此处编辑母版标题样式</a:t>
            </a:r>
          </a:p>
        </p:txBody>
      </p:sp>
      <p:sp>
        <p:nvSpPr>
          <p:cNvPr id="3" name="图片占位符 2"/>
          <p:cNvSpPr>
            <a:spLocks noGrp="1"/>
          </p:cNvSpPr>
          <p:nvPr>
            <p:ph type="pic" idx="1"/>
          </p:nvPr>
        </p:nvSpPr>
        <p:spPr>
          <a:xfrm>
            <a:off x="2451216" y="518398"/>
            <a:ext cx="2918936" cy="2558653"/>
          </a:xfrm>
        </p:spPr>
        <p:txBody>
          <a:bodyPr/>
          <a:lstStyle>
            <a:lvl1pPr marL="0" indent="0">
              <a:buNone/>
              <a:defRPr sz="1513"/>
            </a:lvl1pPr>
            <a:lvl2pPr marL="216210" indent="0">
              <a:buNone/>
              <a:defRPr sz="1324"/>
            </a:lvl2pPr>
            <a:lvl3pPr marL="432420" indent="0">
              <a:buNone/>
              <a:defRPr sz="1135"/>
            </a:lvl3pPr>
            <a:lvl4pPr marL="648630" indent="0">
              <a:buNone/>
              <a:defRPr sz="946"/>
            </a:lvl4pPr>
            <a:lvl5pPr marL="864840" indent="0">
              <a:buNone/>
              <a:defRPr sz="946"/>
            </a:lvl5pPr>
            <a:lvl6pPr marL="1081049" indent="0">
              <a:buNone/>
              <a:defRPr sz="946"/>
            </a:lvl6pPr>
            <a:lvl7pPr marL="1297259" indent="0">
              <a:buNone/>
              <a:defRPr sz="946"/>
            </a:lvl7pPr>
            <a:lvl8pPr marL="1513469" indent="0">
              <a:buNone/>
              <a:defRPr sz="946"/>
            </a:lvl8pPr>
            <a:lvl9pPr marL="1729679" indent="0">
              <a:buNone/>
              <a:defRPr sz="946"/>
            </a:lvl9pPr>
          </a:lstStyle>
          <a:p>
            <a:endParaRPr lang="zh-CN" altLang="en-US"/>
          </a:p>
        </p:txBody>
      </p:sp>
      <p:sp>
        <p:nvSpPr>
          <p:cNvPr id="4" name="文本占位符 3"/>
          <p:cNvSpPr>
            <a:spLocks noGrp="1"/>
          </p:cNvSpPr>
          <p:nvPr>
            <p:ph type="body" sz="half" idx="2"/>
          </p:nvPr>
        </p:nvSpPr>
        <p:spPr>
          <a:xfrm>
            <a:off x="397150" y="1080135"/>
            <a:ext cx="1859620" cy="2001084"/>
          </a:xfrm>
        </p:spPr>
        <p:txBody>
          <a:bodyPr/>
          <a:lstStyle>
            <a:lvl1pPr marL="0" indent="0">
              <a:buNone/>
              <a:defRPr sz="757"/>
            </a:lvl1pPr>
            <a:lvl2pPr marL="216210" indent="0">
              <a:buNone/>
              <a:defRPr sz="662"/>
            </a:lvl2pPr>
            <a:lvl3pPr marL="432420" indent="0">
              <a:buNone/>
              <a:defRPr sz="567"/>
            </a:lvl3pPr>
            <a:lvl4pPr marL="648630" indent="0">
              <a:buNone/>
              <a:defRPr sz="473"/>
            </a:lvl4pPr>
            <a:lvl5pPr marL="864840" indent="0">
              <a:buNone/>
              <a:defRPr sz="473"/>
            </a:lvl5pPr>
            <a:lvl6pPr marL="1081049" indent="0">
              <a:buNone/>
              <a:defRPr sz="473"/>
            </a:lvl6pPr>
            <a:lvl7pPr marL="1297259" indent="0">
              <a:buNone/>
              <a:defRPr sz="473"/>
            </a:lvl7pPr>
            <a:lvl8pPr marL="1513469" indent="0">
              <a:buNone/>
              <a:defRPr sz="473"/>
            </a:lvl8pPr>
            <a:lvl9pPr marL="1729679" indent="0">
              <a:buNone/>
              <a:defRPr sz="473"/>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17503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F1F33-CD7D-4175-A844-606D6693DD6D}"/>
              </a:ext>
            </a:extLst>
          </p:cNvPr>
          <p:cNvSpPr>
            <a:spLocks noGrp="1"/>
          </p:cNvSpPr>
          <p:nvPr>
            <p:ph type="title"/>
          </p:nvPr>
        </p:nvSpPr>
        <p:spPr>
          <a:xfrm>
            <a:off x="393395" y="897613"/>
            <a:ext cx="4973003" cy="1497687"/>
          </a:xfrm>
        </p:spPr>
        <p:txBody>
          <a:bodyPr anchor="b">
            <a:normAutofit/>
          </a:bodyPr>
          <a:lstStyle>
            <a:lvl1pPr>
              <a:defRPr sz="2400"/>
            </a:lvl1pPr>
          </a:lstStyle>
          <a:p>
            <a:r>
              <a:rPr lang="zh-CN" altLang="en-US"/>
              <a:t>单击此处编辑母版标题样式</a:t>
            </a:r>
          </a:p>
        </p:txBody>
      </p:sp>
      <p:sp>
        <p:nvSpPr>
          <p:cNvPr id="3" name="文本占位符 2">
            <a:extLst>
              <a:ext uri="{FF2B5EF4-FFF2-40B4-BE49-F238E27FC236}">
                <a16:creationId xmlns:a16="http://schemas.microsoft.com/office/drawing/2014/main" id="{4FFACC47-6F7F-4D3A-B510-EE9A321A16AE}"/>
              </a:ext>
            </a:extLst>
          </p:cNvPr>
          <p:cNvSpPr>
            <a:spLocks noGrp="1"/>
          </p:cNvSpPr>
          <p:nvPr>
            <p:ph type="body" idx="1"/>
          </p:nvPr>
        </p:nvSpPr>
        <p:spPr>
          <a:xfrm>
            <a:off x="393395" y="2409468"/>
            <a:ext cx="4973003" cy="787598"/>
          </a:xfrm>
        </p:spPr>
        <p:txBody>
          <a:bodyPr/>
          <a:lstStyle>
            <a:lvl1pPr marL="0" indent="0">
              <a:buNone/>
              <a:defRPr sz="1135">
                <a:solidFill>
                  <a:schemeClr val="tx1">
                    <a:tint val="75000"/>
                  </a:schemeClr>
                </a:solidFill>
              </a:defRPr>
            </a:lvl1pPr>
            <a:lvl2pPr marL="216210" indent="0">
              <a:buNone/>
              <a:defRPr sz="946">
                <a:solidFill>
                  <a:schemeClr val="tx1">
                    <a:tint val="75000"/>
                  </a:schemeClr>
                </a:solidFill>
              </a:defRPr>
            </a:lvl2pPr>
            <a:lvl3pPr marL="432420" indent="0">
              <a:buNone/>
              <a:defRPr sz="851">
                <a:solidFill>
                  <a:schemeClr val="tx1">
                    <a:tint val="75000"/>
                  </a:schemeClr>
                </a:solidFill>
              </a:defRPr>
            </a:lvl3pPr>
            <a:lvl4pPr marL="648630" indent="0">
              <a:buNone/>
              <a:defRPr sz="757">
                <a:solidFill>
                  <a:schemeClr val="tx1">
                    <a:tint val="75000"/>
                  </a:schemeClr>
                </a:solidFill>
              </a:defRPr>
            </a:lvl4pPr>
            <a:lvl5pPr marL="864840" indent="0">
              <a:buNone/>
              <a:defRPr sz="757">
                <a:solidFill>
                  <a:schemeClr val="tx1">
                    <a:tint val="75000"/>
                  </a:schemeClr>
                </a:solidFill>
              </a:defRPr>
            </a:lvl5pPr>
            <a:lvl6pPr marL="1081049" indent="0">
              <a:buNone/>
              <a:defRPr sz="757">
                <a:solidFill>
                  <a:schemeClr val="tx1">
                    <a:tint val="75000"/>
                  </a:schemeClr>
                </a:solidFill>
              </a:defRPr>
            </a:lvl6pPr>
            <a:lvl7pPr marL="1297259" indent="0">
              <a:buNone/>
              <a:defRPr sz="757">
                <a:solidFill>
                  <a:schemeClr val="tx1">
                    <a:tint val="75000"/>
                  </a:schemeClr>
                </a:solidFill>
              </a:defRPr>
            </a:lvl7pPr>
            <a:lvl8pPr marL="1513469" indent="0">
              <a:buNone/>
              <a:defRPr sz="757">
                <a:solidFill>
                  <a:schemeClr val="tx1">
                    <a:tint val="75000"/>
                  </a:schemeClr>
                </a:solidFill>
              </a:defRPr>
            </a:lvl8pPr>
            <a:lvl9pPr marL="1729679" indent="0">
              <a:buNone/>
              <a:defRPr sz="757">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153BE81-2DE1-4FB0-B001-95C36DA02E87}"/>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386DCCFD-0AF9-4609-94C6-4F5B57CEE2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32943-FCC1-406F-8111-0FBEBFBC855A}"/>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2627254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96399" y="191691"/>
            <a:ext cx="4973003" cy="381714"/>
          </a:xfrm>
        </p:spPr>
        <p:txBody>
          <a:bodyPr>
            <a:normAutofit/>
          </a:bodyPr>
          <a:lstStyle>
            <a:lvl1pPr>
              <a:defRPr sz="1702"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2761470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810839" y="191691"/>
            <a:ext cx="558562" cy="3051215"/>
          </a:xfrm>
        </p:spPr>
        <p:txBody>
          <a:bodyPr vert="eaVert">
            <a:normAutofit/>
          </a:bodyPr>
          <a:lstStyle>
            <a:lvl1pPr>
              <a:defRPr sz="1702"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396399" y="191691"/>
            <a:ext cx="3657679" cy="305121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A78DF3-E130-431E-861E-1F9C33FCC4FA}" type="datetimeFigureOut">
              <a:rPr lang="zh-CN" altLang="en-US" smtClean="0"/>
              <a:t>2022/11/20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15304716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31434" y="76676"/>
            <a:ext cx="5208239" cy="400050"/>
          </a:xfrm>
        </p:spPr>
        <p:txBody>
          <a:bodyPr/>
          <a:lstStyle/>
          <a:p>
            <a:r>
              <a:rPr lang="zh-CN" altLang="en-US"/>
              <a:t>单击此处编辑母版标题样式</a:t>
            </a:r>
          </a:p>
        </p:txBody>
      </p:sp>
      <p:sp>
        <p:nvSpPr>
          <p:cNvPr id="3" name="剪贴画占位符 2"/>
          <p:cNvSpPr>
            <a:spLocks noGrp="1"/>
          </p:cNvSpPr>
          <p:nvPr>
            <p:ph type="clipArt" sz="half" idx="1"/>
          </p:nvPr>
        </p:nvSpPr>
        <p:spPr>
          <a:xfrm>
            <a:off x="431435" y="590907"/>
            <a:ext cx="2559574" cy="2683669"/>
          </a:xfrm>
        </p:spPr>
        <p:txBody>
          <a:bodyPr/>
          <a:lstStyle/>
          <a:p>
            <a:pPr lvl="0"/>
            <a:endParaRPr lang="zh-CN" altLang="en-US" noProof="0"/>
          </a:p>
        </p:txBody>
      </p:sp>
      <p:sp>
        <p:nvSpPr>
          <p:cNvPr id="4" name="文本占位符 3"/>
          <p:cNvSpPr>
            <a:spLocks noGrp="1"/>
          </p:cNvSpPr>
          <p:nvPr>
            <p:ph type="body" sz="half" idx="2"/>
          </p:nvPr>
        </p:nvSpPr>
        <p:spPr>
          <a:xfrm>
            <a:off x="3087106" y="590907"/>
            <a:ext cx="2559575" cy="26836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9">
            <a:extLst>
              <a:ext uri="{FF2B5EF4-FFF2-40B4-BE49-F238E27FC236}">
                <a16:creationId xmlns:a16="http://schemas.microsoft.com/office/drawing/2014/main" id="{8BD7C7EE-4CF2-4633-A5C7-203AE6EC6F4D}"/>
              </a:ext>
            </a:extLst>
          </p:cNvPr>
          <p:cNvSpPr>
            <a:spLocks noGrp="1" noChangeArrowheads="1"/>
          </p:cNvSpPr>
          <p:nvPr>
            <p:ph type="ftr" sz="quarter" idx="10"/>
          </p:nvPr>
        </p:nvSpPr>
        <p:spPr>
          <a:ln/>
        </p:spPr>
        <p:txBody>
          <a:bodyPr/>
          <a:lstStyle>
            <a:lvl1pPr>
              <a:defRPr/>
            </a:lvl1pPr>
          </a:lstStyle>
          <a:p>
            <a:r>
              <a:rPr lang="en-AU" altLang="zh-CN"/>
              <a:t>Chapter 5 — Large and Fast: Exploiting Memory Hierarchy — </a:t>
            </a:r>
            <a:fld id="{6F841EEC-40E3-4BF0-8765-1FB10C8AF13B}" type="slidenum">
              <a:rPr lang="en-AU" altLang="zh-CN"/>
              <a:pPr/>
              <a:t>‹#›</a:t>
            </a:fld>
            <a:endParaRPr lang="en-AU" altLang="zh-CN"/>
          </a:p>
        </p:txBody>
      </p:sp>
    </p:spTree>
    <p:extLst>
      <p:ext uri="{BB962C8B-B14F-4D97-AF65-F5344CB8AC3E}">
        <p14:creationId xmlns:p14="http://schemas.microsoft.com/office/powerpoint/2010/main" val="2384784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5F40F-542B-4617-9502-DB1D3D4F9620}"/>
              </a:ext>
            </a:extLst>
          </p:cNvPr>
          <p:cNvSpPr>
            <a:spLocks noGrp="1"/>
          </p:cNvSpPr>
          <p:nvPr>
            <p:ph type="title"/>
          </p:nvPr>
        </p:nvSpPr>
        <p:spPr>
          <a:xfrm>
            <a:off x="190191" y="320040"/>
            <a:ext cx="5385418" cy="6000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B1925B-1C8B-47A3-AF55-8FB7649F3E43}"/>
              </a:ext>
            </a:extLst>
          </p:cNvPr>
          <p:cNvSpPr>
            <a:spLocks noGrp="1"/>
          </p:cNvSpPr>
          <p:nvPr>
            <p:ph type="body" sz="half" idx="1"/>
          </p:nvPr>
        </p:nvSpPr>
        <p:spPr>
          <a:xfrm>
            <a:off x="190192" y="1000126"/>
            <a:ext cx="2644660" cy="220194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D896BB7-4F65-4A7F-ACA5-00A4449D35BE}"/>
              </a:ext>
            </a:extLst>
          </p:cNvPr>
          <p:cNvSpPr>
            <a:spLocks noGrp="1"/>
          </p:cNvSpPr>
          <p:nvPr>
            <p:ph sz="half" idx="2"/>
          </p:nvPr>
        </p:nvSpPr>
        <p:spPr>
          <a:xfrm>
            <a:off x="2930949" y="1000126"/>
            <a:ext cx="2644660" cy="220194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9F25744-DA26-4606-918D-E9AA3D6B8A23}"/>
              </a:ext>
            </a:extLst>
          </p:cNvPr>
          <p:cNvSpPr>
            <a:spLocks noGrp="1"/>
          </p:cNvSpPr>
          <p:nvPr>
            <p:ph type="dt" sz="half" idx="10"/>
          </p:nvPr>
        </p:nvSpPr>
        <p:spPr>
          <a:xfrm>
            <a:off x="190192" y="3278743"/>
            <a:ext cx="1443452" cy="250031"/>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22FD40C-FFD1-4B14-AA70-AA846E901E65}"/>
              </a:ext>
            </a:extLst>
          </p:cNvPr>
          <p:cNvSpPr>
            <a:spLocks noGrp="1"/>
          </p:cNvSpPr>
          <p:nvPr>
            <p:ph type="ftr" sz="quarter" idx="11"/>
          </p:nvPr>
        </p:nvSpPr>
        <p:spPr>
          <a:xfrm>
            <a:off x="1969982" y="3278743"/>
            <a:ext cx="1825837" cy="250031"/>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70E4C85-5825-4D70-B9BE-D014729C29E0}"/>
              </a:ext>
            </a:extLst>
          </p:cNvPr>
          <p:cNvSpPr>
            <a:spLocks noGrp="1"/>
          </p:cNvSpPr>
          <p:nvPr>
            <p:ph type="sldNum" sz="quarter" idx="12"/>
          </p:nvPr>
        </p:nvSpPr>
        <p:spPr>
          <a:xfrm>
            <a:off x="4132157" y="3278743"/>
            <a:ext cx="1443452" cy="250031"/>
          </a:xfrm>
        </p:spPr>
        <p:txBody>
          <a:bodyPr/>
          <a:lstStyle>
            <a:lvl1pPr>
              <a:defRPr/>
            </a:lvl1pPr>
          </a:lstStyle>
          <a:p>
            <a:fld id="{5665E900-1EA9-4986-A028-6752A047CC2E}" type="slidenum">
              <a:rPr lang="en-US" altLang="zh-CN"/>
              <a:pPr/>
              <a:t>‹#›</a:t>
            </a:fld>
            <a:endParaRPr lang="en-US" altLang="zh-CN"/>
          </a:p>
        </p:txBody>
      </p:sp>
    </p:spTree>
    <p:extLst>
      <p:ext uri="{BB962C8B-B14F-4D97-AF65-F5344CB8AC3E}">
        <p14:creationId xmlns:p14="http://schemas.microsoft.com/office/powerpoint/2010/main" val="4270439149"/>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89EF8-F25A-4A83-A3BD-318BB3D4E173}"/>
              </a:ext>
            </a:extLst>
          </p:cNvPr>
          <p:cNvSpPr>
            <a:spLocks noGrp="1"/>
          </p:cNvSpPr>
          <p:nvPr>
            <p:ph type="title"/>
          </p:nvPr>
        </p:nvSpPr>
        <p:spPr>
          <a:xfrm>
            <a:off x="336338" y="160020"/>
            <a:ext cx="5141172" cy="221694"/>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AFBCA6-F9C1-44CD-91B2-89643860FEB9}"/>
              </a:ext>
            </a:extLst>
          </p:cNvPr>
          <p:cNvSpPr>
            <a:spLocks noGrp="1"/>
          </p:cNvSpPr>
          <p:nvPr>
            <p:ph type="body" sz="half" idx="1"/>
          </p:nvPr>
        </p:nvSpPr>
        <p:spPr>
          <a:xfrm>
            <a:off x="336338" y="480061"/>
            <a:ext cx="2522538" cy="125932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a:extLst>
              <a:ext uri="{FF2B5EF4-FFF2-40B4-BE49-F238E27FC236}">
                <a16:creationId xmlns:a16="http://schemas.microsoft.com/office/drawing/2014/main" id="{7E128C9D-18DC-44A9-84AB-771D1882BC15}"/>
              </a:ext>
            </a:extLst>
          </p:cNvPr>
          <p:cNvSpPr>
            <a:spLocks noGrp="1"/>
          </p:cNvSpPr>
          <p:nvPr>
            <p:ph type="chart" sz="half" idx="2"/>
          </p:nvPr>
        </p:nvSpPr>
        <p:spPr>
          <a:xfrm>
            <a:off x="2954972" y="480061"/>
            <a:ext cx="2522538" cy="1259324"/>
          </a:xfrm>
        </p:spPr>
        <p:txBody>
          <a:bodyPr/>
          <a:lstStyle/>
          <a:p>
            <a:endParaRPr lang="zh-CN" altLang="en-US"/>
          </a:p>
        </p:txBody>
      </p:sp>
    </p:spTree>
    <p:extLst>
      <p:ext uri="{BB962C8B-B14F-4D97-AF65-F5344CB8AC3E}">
        <p14:creationId xmlns:p14="http://schemas.microsoft.com/office/powerpoint/2010/main" val="311853963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EA8DB-0CB6-4A1F-8BDC-2921BFDC1A65}"/>
              </a:ext>
            </a:extLst>
          </p:cNvPr>
          <p:cNvSpPr>
            <a:spLocks noGrp="1"/>
          </p:cNvSpPr>
          <p:nvPr>
            <p:ph type="title"/>
          </p:nvPr>
        </p:nvSpPr>
        <p:spPr>
          <a:xfrm>
            <a:off x="336338" y="160020"/>
            <a:ext cx="5141172" cy="221694"/>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E11C88-EC03-4CBE-A85C-1D097FB87753}"/>
              </a:ext>
            </a:extLst>
          </p:cNvPr>
          <p:cNvSpPr>
            <a:spLocks noGrp="1"/>
          </p:cNvSpPr>
          <p:nvPr>
            <p:ph type="body" sz="half" idx="1"/>
          </p:nvPr>
        </p:nvSpPr>
        <p:spPr>
          <a:xfrm>
            <a:off x="336338" y="480061"/>
            <a:ext cx="2522538" cy="125932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BBA446-D4B6-4C68-87CE-24AA640ACC27}"/>
              </a:ext>
            </a:extLst>
          </p:cNvPr>
          <p:cNvSpPr>
            <a:spLocks noGrp="1"/>
          </p:cNvSpPr>
          <p:nvPr>
            <p:ph sz="quarter" idx="2"/>
          </p:nvPr>
        </p:nvSpPr>
        <p:spPr>
          <a:xfrm>
            <a:off x="2954972" y="480061"/>
            <a:ext cx="2522538" cy="5892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E1322FD1-8D47-4601-B963-2781CCC9C0F9}"/>
              </a:ext>
            </a:extLst>
          </p:cNvPr>
          <p:cNvSpPr>
            <a:spLocks noGrp="1"/>
          </p:cNvSpPr>
          <p:nvPr>
            <p:ph sz="quarter" idx="3"/>
          </p:nvPr>
        </p:nvSpPr>
        <p:spPr>
          <a:xfrm>
            <a:off x="2954972" y="1149310"/>
            <a:ext cx="2522538" cy="59007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25963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86F88-66BE-4650-8AE4-B51BA0B9B7C4}"/>
              </a:ext>
            </a:extLst>
          </p:cNvPr>
          <p:cNvSpPr>
            <a:spLocks noGrp="1"/>
          </p:cNvSpPr>
          <p:nvPr>
            <p:ph type="ctrTitle"/>
          </p:nvPr>
        </p:nvSpPr>
        <p:spPr>
          <a:xfrm>
            <a:off x="720725" y="589241"/>
            <a:ext cx="4324350" cy="1253490"/>
          </a:xfrm>
        </p:spPr>
        <p:txBody>
          <a:bodyPr anchor="b"/>
          <a:lstStyle>
            <a:lvl1pPr algn="ctr">
              <a:defRPr sz="2837"/>
            </a:lvl1pPr>
          </a:lstStyle>
          <a:p>
            <a:r>
              <a:rPr lang="zh-CN" altLang="en-US"/>
              <a:t>单击此处编辑母版标题样式</a:t>
            </a:r>
          </a:p>
        </p:txBody>
      </p:sp>
      <p:sp>
        <p:nvSpPr>
          <p:cNvPr id="3" name="副标题 2">
            <a:extLst>
              <a:ext uri="{FF2B5EF4-FFF2-40B4-BE49-F238E27FC236}">
                <a16:creationId xmlns:a16="http://schemas.microsoft.com/office/drawing/2014/main" id="{06D3F068-75F2-4A65-AEB2-21E9FC9291F8}"/>
              </a:ext>
            </a:extLst>
          </p:cNvPr>
          <p:cNvSpPr>
            <a:spLocks noGrp="1"/>
          </p:cNvSpPr>
          <p:nvPr>
            <p:ph type="subTitle" idx="1"/>
          </p:nvPr>
        </p:nvSpPr>
        <p:spPr>
          <a:xfrm>
            <a:off x="720725" y="1891070"/>
            <a:ext cx="4324350" cy="869275"/>
          </a:xfrm>
        </p:spPr>
        <p:txBody>
          <a:bodyPr/>
          <a:lstStyle>
            <a:lvl1pPr marL="0" indent="0" algn="ctr">
              <a:buNone/>
              <a:defRPr sz="1135"/>
            </a:lvl1pPr>
            <a:lvl2pPr marL="216210" indent="0" algn="ctr">
              <a:buNone/>
              <a:defRPr sz="946"/>
            </a:lvl2pPr>
            <a:lvl3pPr marL="432420" indent="0" algn="ctr">
              <a:buNone/>
              <a:defRPr sz="851"/>
            </a:lvl3pPr>
            <a:lvl4pPr marL="648630" indent="0" algn="ctr">
              <a:buNone/>
              <a:defRPr sz="757"/>
            </a:lvl4pPr>
            <a:lvl5pPr marL="864840" indent="0" algn="ctr">
              <a:buNone/>
              <a:defRPr sz="757"/>
            </a:lvl5pPr>
            <a:lvl6pPr marL="1081049" indent="0" algn="ctr">
              <a:buNone/>
              <a:defRPr sz="757"/>
            </a:lvl6pPr>
            <a:lvl7pPr marL="1297259" indent="0" algn="ctr">
              <a:buNone/>
              <a:defRPr sz="757"/>
            </a:lvl7pPr>
            <a:lvl8pPr marL="1513469" indent="0" algn="ctr">
              <a:buNone/>
              <a:defRPr sz="757"/>
            </a:lvl8pPr>
            <a:lvl9pPr marL="1729679" indent="0" algn="ctr">
              <a:buNone/>
              <a:defRPr sz="757"/>
            </a:lvl9pPr>
          </a:lstStyle>
          <a:p>
            <a:r>
              <a:rPr lang="zh-CN" altLang="en-US"/>
              <a:t>单击此处编辑母版副标题样式</a:t>
            </a:r>
          </a:p>
        </p:txBody>
      </p:sp>
      <p:sp>
        <p:nvSpPr>
          <p:cNvPr id="4" name="日期占位符 3">
            <a:extLst>
              <a:ext uri="{FF2B5EF4-FFF2-40B4-BE49-F238E27FC236}">
                <a16:creationId xmlns:a16="http://schemas.microsoft.com/office/drawing/2014/main" id="{8794650F-B5A5-4CA7-A609-C80AF2A141AA}"/>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2572D7C5-869A-44BD-9A57-948C6BB3CA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CB9E31-958F-481A-A954-F26E3ED0ED89}"/>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10681145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AE26F-6548-4DB0-A801-8756CA1BE7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025A37-1917-4D75-9A4F-212D8EF051B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72EE35-E0AF-4750-ADF3-B177B0F65FA7}"/>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487420E6-F6C0-4E94-9E7E-A5E6CBB80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4E6859-25F6-45C1-A61C-F0B586BB9676}"/>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3484008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45ACE-9AD4-4C0A-8E3B-8A93C3B93068}"/>
              </a:ext>
            </a:extLst>
          </p:cNvPr>
          <p:cNvSpPr>
            <a:spLocks noGrp="1"/>
          </p:cNvSpPr>
          <p:nvPr>
            <p:ph type="title"/>
          </p:nvPr>
        </p:nvSpPr>
        <p:spPr>
          <a:xfrm>
            <a:off x="393395" y="897613"/>
            <a:ext cx="4973003" cy="1497687"/>
          </a:xfrm>
        </p:spPr>
        <p:txBody>
          <a:bodyPr anchor="b"/>
          <a:lstStyle>
            <a:lvl1pPr>
              <a:defRPr sz="2837"/>
            </a:lvl1pPr>
          </a:lstStyle>
          <a:p>
            <a:r>
              <a:rPr lang="zh-CN" altLang="en-US"/>
              <a:t>单击此处编辑母版标题样式</a:t>
            </a:r>
          </a:p>
        </p:txBody>
      </p:sp>
      <p:sp>
        <p:nvSpPr>
          <p:cNvPr id="3" name="文本占位符 2">
            <a:extLst>
              <a:ext uri="{FF2B5EF4-FFF2-40B4-BE49-F238E27FC236}">
                <a16:creationId xmlns:a16="http://schemas.microsoft.com/office/drawing/2014/main" id="{E6DA8C25-9D22-494F-9E81-A43A0FB1139E}"/>
              </a:ext>
            </a:extLst>
          </p:cNvPr>
          <p:cNvSpPr>
            <a:spLocks noGrp="1"/>
          </p:cNvSpPr>
          <p:nvPr>
            <p:ph type="body" idx="1"/>
          </p:nvPr>
        </p:nvSpPr>
        <p:spPr>
          <a:xfrm>
            <a:off x="393395" y="2409468"/>
            <a:ext cx="4973003" cy="787598"/>
          </a:xfrm>
        </p:spPr>
        <p:txBody>
          <a:bodyPr/>
          <a:lstStyle>
            <a:lvl1pPr marL="0" indent="0">
              <a:buNone/>
              <a:defRPr sz="1135">
                <a:solidFill>
                  <a:schemeClr val="tx1">
                    <a:tint val="75000"/>
                  </a:schemeClr>
                </a:solidFill>
              </a:defRPr>
            </a:lvl1pPr>
            <a:lvl2pPr marL="216210" indent="0">
              <a:buNone/>
              <a:defRPr sz="946">
                <a:solidFill>
                  <a:schemeClr val="tx1">
                    <a:tint val="75000"/>
                  </a:schemeClr>
                </a:solidFill>
              </a:defRPr>
            </a:lvl2pPr>
            <a:lvl3pPr marL="432420" indent="0">
              <a:buNone/>
              <a:defRPr sz="851">
                <a:solidFill>
                  <a:schemeClr val="tx1">
                    <a:tint val="75000"/>
                  </a:schemeClr>
                </a:solidFill>
              </a:defRPr>
            </a:lvl3pPr>
            <a:lvl4pPr marL="648630" indent="0">
              <a:buNone/>
              <a:defRPr sz="757">
                <a:solidFill>
                  <a:schemeClr val="tx1">
                    <a:tint val="75000"/>
                  </a:schemeClr>
                </a:solidFill>
              </a:defRPr>
            </a:lvl4pPr>
            <a:lvl5pPr marL="864840" indent="0">
              <a:buNone/>
              <a:defRPr sz="757">
                <a:solidFill>
                  <a:schemeClr val="tx1">
                    <a:tint val="75000"/>
                  </a:schemeClr>
                </a:solidFill>
              </a:defRPr>
            </a:lvl5pPr>
            <a:lvl6pPr marL="1081049" indent="0">
              <a:buNone/>
              <a:defRPr sz="757">
                <a:solidFill>
                  <a:schemeClr val="tx1">
                    <a:tint val="75000"/>
                  </a:schemeClr>
                </a:solidFill>
              </a:defRPr>
            </a:lvl6pPr>
            <a:lvl7pPr marL="1297259" indent="0">
              <a:buNone/>
              <a:defRPr sz="757">
                <a:solidFill>
                  <a:schemeClr val="tx1">
                    <a:tint val="75000"/>
                  </a:schemeClr>
                </a:solidFill>
              </a:defRPr>
            </a:lvl7pPr>
            <a:lvl8pPr marL="1513469" indent="0">
              <a:buNone/>
              <a:defRPr sz="757">
                <a:solidFill>
                  <a:schemeClr val="tx1">
                    <a:tint val="75000"/>
                  </a:schemeClr>
                </a:solidFill>
              </a:defRPr>
            </a:lvl8pPr>
            <a:lvl9pPr marL="1729679" indent="0">
              <a:buNone/>
              <a:defRPr sz="757">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BB5BB83-812F-47C3-9650-C961FA288B90}"/>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951BCC9C-8FCB-4D03-A79A-0284073EF2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D8B50F-4869-4638-8C9C-2F5E6BD545DE}"/>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2993005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393D3-2BE0-4E39-B0B6-1020A49B32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7BE18E-F851-4A89-91C4-53612FD76754}"/>
              </a:ext>
            </a:extLst>
          </p:cNvPr>
          <p:cNvSpPr>
            <a:spLocks noGrp="1"/>
          </p:cNvSpPr>
          <p:nvPr>
            <p:ph sz="half" idx="1"/>
          </p:nvPr>
        </p:nvSpPr>
        <p:spPr>
          <a:xfrm>
            <a:off x="396399" y="958453"/>
            <a:ext cx="2450465" cy="228445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6ECC4A-F7AE-4F60-87DD-9B7DE1F46FF1}"/>
              </a:ext>
            </a:extLst>
          </p:cNvPr>
          <p:cNvSpPr>
            <a:spLocks noGrp="1"/>
          </p:cNvSpPr>
          <p:nvPr>
            <p:ph sz="half" idx="2"/>
          </p:nvPr>
        </p:nvSpPr>
        <p:spPr>
          <a:xfrm>
            <a:off x="2918936" y="958453"/>
            <a:ext cx="2450465" cy="228445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2787393-ADF1-4A9B-BFB5-43731DFA2516}"/>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A27B9A83-EF5B-4108-98F1-CC9340CD23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B996A5-2841-4190-87F1-B8C78750AFA4}"/>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230645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B62FA-914C-4A67-AB39-91137A6DC4DE}"/>
              </a:ext>
            </a:extLst>
          </p:cNvPr>
          <p:cNvSpPr>
            <a:spLocks noGrp="1"/>
          </p:cNvSpPr>
          <p:nvPr>
            <p:ph type="title"/>
          </p:nvPr>
        </p:nvSpPr>
        <p:spPr/>
        <p:txBody>
          <a:bodyPr/>
          <a:lstStyle>
            <a:lvl1pPr>
              <a:defRPr>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0443357E-0179-4638-9AEA-C92217375BD7}"/>
              </a:ext>
            </a:extLst>
          </p:cNvPr>
          <p:cNvSpPr>
            <a:spLocks noGrp="1"/>
          </p:cNvSpPr>
          <p:nvPr>
            <p:ph sz="half" idx="1"/>
          </p:nvPr>
        </p:nvSpPr>
        <p:spPr>
          <a:xfrm>
            <a:off x="396399" y="958453"/>
            <a:ext cx="2450465" cy="228445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D776AD3-B95B-4083-BAFF-D5E0CC2DD7E5}"/>
              </a:ext>
            </a:extLst>
          </p:cNvPr>
          <p:cNvSpPr>
            <a:spLocks noGrp="1"/>
          </p:cNvSpPr>
          <p:nvPr>
            <p:ph sz="half" idx="2"/>
          </p:nvPr>
        </p:nvSpPr>
        <p:spPr>
          <a:xfrm>
            <a:off x="2918936" y="958453"/>
            <a:ext cx="2450465" cy="228445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40E1F3-3449-42F1-8581-CCFF5B8D351C}"/>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3CFF3109-0406-4741-BE7B-73375AE721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4A8E27-C142-484F-9B12-7AEAB1BFA2D7}"/>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27901615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E36D0-2103-4A05-B73C-C6B15CFC94EA}"/>
              </a:ext>
            </a:extLst>
          </p:cNvPr>
          <p:cNvSpPr>
            <a:spLocks noGrp="1"/>
          </p:cNvSpPr>
          <p:nvPr>
            <p:ph type="title"/>
          </p:nvPr>
        </p:nvSpPr>
        <p:spPr>
          <a:xfrm>
            <a:off x="397149" y="191691"/>
            <a:ext cx="4973003" cy="695921"/>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C307A8-BA14-4469-A95A-E38E06342FCA}"/>
              </a:ext>
            </a:extLst>
          </p:cNvPr>
          <p:cNvSpPr>
            <a:spLocks noGrp="1"/>
          </p:cNvSpPr>
          <p:nvPr>
            <p:ph type="body" idx="1"/>
          </p:nvPr>
        </p:nvSpPr>
        <p:spPr>
          <a:xfrm>
            <a:off x="397150" y="882610"/>
            <a:ext cx="2439203" cy="432554"/>
          </a:xfrm>
        </p:spPr>
        <p:txBody>
          <a:bodyPr anchor="b"/>
          <a:lstStyle>
            <a:lvl1pPr marL="0" indent="0">
              <a:buNone/>
              <a:defRPr sz="1135" b="1"/>
            </a:lvl1pPr>
            <a:lvl2pPr marL="216210" indent="0">
              <a:buNone/>
              <a:defRPr sz="946" b="1"/>
            </a:lvl2pPr>
            <a:lvl3pPr marL="432420" indent="0">
              <a:buNone/>
              <a:defRPr sz="851" b="1"/>
            </a:lvl3pPr>
            <a:lvl4pPr marL="648630" indent="0">
              <a:buNone/>
              <a:defRPr sz="757" b="1"/>
            </a:lvl4pPr>
            <a:lvl5pPr marL="864840" indent="0">
              <a:buNone/>
              <a:defRPr sz="757" b="1"/>
            </a:lvl5pPr>
            <a:lvl6pPr marL="1081049" indent="0">
              <a:buNone/>
              <a:defRPr sz="757" b="1"/>
            </a:lvl6pPr>
            <a:lvl7pPr marL="1297259" indent="0">
              <a:buNone/>
              <a:defRPr sz="757" b="1"/>
            </a:lvl7pPr>
            <a:lvl8pPr marL="1513469" indent="0">
              <a:buNone/>
              <a:defRPr sz="757" b="1"/>
            </a:lvl8pPr>
            <a:lvl9pPr marL="1729679" indent="0">
              <a:buNone/>
              <a:defRPr sz="757" b="1"/>
            </a:lvl9pPr>
          </a:lstStyle>
          <a:p>
            <a:pPr lvl="0"/>
            <a:r>
              <a:rPr lang="zh-CN" altLang="en-US"/>
              <a:t>编辑母版文本样式</a:t>
            </a:r>
          </a:p>
        </p:txBody>
      </p:sp>
      <p:sp>
        <p:nvSpPr>
          <p:cNvPr id="4" name="内容占位符 3">
            <a:extLst>
              <a:ext uri="{FF2B5EF4-FFF2-40B4-BE49-F238E27FC236}">
                <a16:creationId xmlns:a16="http://schemas.microsoft.com/office/drawing/2014/main" id="{0C61F6C6-9062-40EA-963E-45C7B77938AB}"/>
              </a:ext>
            </a:extLst>
          </p:cNvPr>
          <p:cNvSpPr>
            <a:spLocks noGrp="1"/>
          </p:cNvSpPr>
          <p:nvPr>
            <p:ph sz="half" idx="2"/>
          </p:nvPr>
        </p:nvSpPr>
        <p:spPr>
          <a:xfrm>
            <a:off x="397150" y="1315164"/>
            <a:ext cx="2439203" cy="193440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0AFDA24-C31F-4D0B-8B1C-844A8C599F59}"/>
              </a:ext>
            </a:extLst>
          </p:cNvPr>
          <p:cNvSpPr>
            <a:spLocks noGrp="1"/>
          </p:cNvSpPr>
          <p:nvPr>
            <p:ph type="body" sz="quarter" idx="3"/>
          </p:nvPr>
        </p:nvSpPr>
        <p:spPr>
          <a:xfrm>
            <a:off x="2918936" y="882610"/>
            <a:ext cx="2451216" cy="432554"/>
          </a:xfrm>
        </p:spPr>
        <p:txBody>
          <a:bodyPr anchor="b"/>
          <a:lstStyle>
            <a:lvl1pPr marL="0" indent="0">
              <a:buNone/>
              <a:defRPr sz="1135" b="1"/>
            </a:lvl1pPr>
            <a:lvl2pPr marL="216210" indent="0">
              <a:buNone/>
              <a:defRPr sz="946" b="1"/>
            </a:lvl2pPr>
            <a:lvl3pPr marL="432420" indent="0">
              <a:buNone/>
              <a:defRPr sz="851" b="1"/>
            </a:lvl3pPr>
            <a:lvl4pPr marL="648630" indent="0">
              <a:buNone/>
              <a:defRPr sz="757" b="1"/>
            </a:lvl4pPr>
            <a:lvl5pPr marL="864840" indent="0">
              <a:buNone/>
              <a:defRPr sz="757" b="1"/>
            </a:lvl5pPr>
            <a:lvl6pPr marL="1081049" indent="0">
              <a:buNone/>
              <a:defRPr sz="757" b="1"/>
            </a:lvl6pPr>
            <a:lvl7pPr marL="1297259" indent="0">
              <a:buNone/>
              <a:defRPr sz="757" b="1"/>
            </a:lvl7pPr>
            <a:lvl8pPr marL="1513469" indent="0">
              <a:buNone/>
              <a:defRPr sz="757" b="1"/>
            </a:lvl8pPr>
            <a:lvl9pPr marL="1729679" indent="0">
              <a:buNone/>
              <a:defRPr sz="757" b="1"/>
            </a:lvl9pPr>
          </a:lstStyle>
          <a:p>
            <a:pPr lvl="0"/>
            <a:r>
              <a:rPr lang="zh-CN" altLang="en-US"/>
              <a:t>编辑母版文本样式</a:t>
            </a:r>
          </a:p>
        </p:txBody>
      </p:sp>
      <p:sp>
        <p:nvSpPr>
          <p:cNvPr id="6" name="内容占位符 5">
            <a:extLst>
              <a:ext uri="{FF2B5EF4-FFF2-40B4-BE49-F238E27FC236}">
                <a16:creationId xmlns:a16="http://schemas.microsoft.com/office/drawing/2014/main" id="{1DE8B445-274C-49E5-A08B-09AEC161FE3B}"/>
              </a:ext>
            </a:extLst>
          </p:cNvPr>
          <p:cNvSpPr>
            <a:spLocks noGrp="1"/>
          </p:cNvSpPr>
          <p:nvPr>
            <p:ph sz="quarter" idx="4"/>
          </p:nvPr>
        </p:nvSpPr>
        <p:spPr>
          <a:xfrm>
            <a:off x="2918936" y="1315164"/>
            <a:ext cx="2451216" cy="193440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7004FCE-2F9A-4D40-94CA-1464B5B9AD03}"/>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8" name="页脚占位符 7">
            <a:extLst>
              <a:ext uri="{FF2B5EF4-FFF2-40B4-BE49-F238E27FC236}">
                <a16:creationId xmlns:a16="http://schemas.microsoft.com/office/drawing/2014/main" id="{41ADB6BD-46BC-4342-BE5F-CE91B4262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66ABAD-6186-4A70-9C0D-FAD9F1DDCB63}"/>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30164873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30C72-9629-4BB0-AA47-A7DCEE4D3E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12B7F0-46A4-4D03-AFE7-052B95B3F84C}"/>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4" name="页脚占位符 3">
            <a:extLst>
              <a:ext uri="{FF2B5EF4-FFF2-40B4-BE49-F238E27FC236}">
                <a16:creationId xmlns:a16="http://schemas.microsoft.com/office/drawing/2014/main" id="{B4899493-1635-47C0-AB28-705A9540A7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306B51-E529-482D-9008-4A4794682DB4}"/>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5685403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FBD4CF-8481-4DC6-9006-480A25DD8AA7}"/>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3" name="页脚占位符 2">
            <a:extLst>
              <a:ext uri="{FF2B5EF4-FFF2-40B4-BE49-F238E27FC236}">
                <a16:creationId xmlns:a16="http://schemas.microsoft.com/office/drawing/2014/main" id="{ADAE9305-1CCE-4F3A-8983-20C005B8F6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B84AF9-617F-4130-89A4-42F9EDAE6B6D}"/>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42911996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01737-18C6-4FC2-9CF5-FE92D80C75BB}"/>
              </a:ext>
            </a:extLst>
          </p:cNvPr>
          <p:cNvSpPr>
            <a:spLocks noGrp="1"/>
          </p:cNvSpPr>
          <p:nvPr>
            <p:ph type="title"/>
          </p:nvPr>
        </p:nvSpPr>
        <p:spPr>
          <a:xfrm>
            <a:off x="397150" y="240030"/>
            <a:ext cx="1859620" cy="840105"/>
          </a:xfrm>
        </p:spPr>
        <p:txBody>
          <a:bodyPr anchor="b"/>
          <a:lstStyle>
            <a:lvl1pPr>
              <a:defRPr sz="1513"/>
            </a:lvl1pPr>
          </a:lstStyle>
          <a:p>
            <a:r>
              <a:rPr lang="zh-CN" altLang="en-US"/>
              <a:t>单击此处编辑母版标题样式</a:t>
            </a:r>
          </a:p>
        </p:txBody>
      </p:sp>
      <p:sp>
        <p:nvSpPr>
          <p:cNvPr id="3" name="内容占位符 2">
            <a:extLst>
              <a:ext uri="{FF2B5EF4-FFF2-40B4-BE49-F238E27FC236}">
                <a16:creationId xmlns:a16="http://schemas.microsoft.com/office/drawing/2014/main" id="{665E3AF6-3416-404C-8673-20C18368C372}"/>
              </a:ext>
            </a:extLst>
          </p:cNvPr>
          <p:cNvSpPr>
            <a:spLocks noGrp="1"/>
          </p:cNvSpPr>
          <p:nvPr>
            <p:ph idx="1"/>
          </p:nvPr>
        </p:nvSpPr>
        <p:spPr>
          <a:xfrm>
            <a:off x="2451216" y="518398"/>
            <a:ext cx="2918936" cy="2558653"/>
          </a:xfrm>
        </p:spPr>
        <p:txBody>
          <a:bodyPr/>
          <a:lstStyle>
            <a:lvl1pPr>
              <a:defRPr sz="1513"/>
            </a:lvl1pPr>
            <a:lvl2pPr>
              <a:defRPr sz="1324"/>
            </a:lvl2pPr>
            <a:lvl3pPr>
              <a:defRPr sz="1135"/>
            </a:lvl3pPr>
            <a:lvl4pPr>
              <a:defRPr sz="946"/>
            </a:lvl4pPr>
            <a:lvl5pPr>
              <a:defRPr sz="946"/>
            </a:lvl5pPr>
            <a:lvl6pPr>
              <a:defRPr sz="946"/>
            </a:lvl6pPr>
            <a:lvl7pPr>
              <a:defRPr sz="946"/>
            </a:lvl7pPr>
            <a:lvl8pPr>
              <a:defRPr sz="946"/>
            </a:lvl8pPr>
            <a:lvl9pPr>
              <a:defRPr sz="9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9A26D38-227A-4B92-BF61-F3BEB86E0987}"/>
              </a:ext>
            </a:extLst>
          </p:cNvPr>
          <p:cNvSpPr>
            <a:spLocks noGrp="1"/>
          </p:cNvSpPr>
          <p:nvPr>
            <p:ph type="body" sz="half" idx="2"/>
          </p:nvPr>
        </p:nvSpPr>
        <p:spPr>
          <a:xfrm>
            <a:off x="397150" y="1080135"/>
            <a:ext cx="1859620" cy="2001084"/>
          </a:xfrm>
        </p:spPr>
        <p:txBody>
          <a:bodyPr/>
          <a:lstStyle>
            <a:lvl1pPr marL="0" indent="0">
              <a:buNone/>
              <a:defRPr sz="757"/>
            </a:lvl1pPr>
            <a:lvl2pPr marL="216210" indent="0">
              <a:buNone/>
              <a:defRPr sz="662"/>
            </a:lvl2pPr>
            <a:lvl3pPr marL="432420" indent="0">
              <a:buNone/>
              <a:defRPr sz="567"/>
            </a:lvl3pPr>
            <a:lvl4pPr marL="648630" indent="0">
              <a:buNone/>
              <a:defRPr sz="473"/>
            </a:lvl4pPr>
            <a:lvl5pPr marL="864840" indent="0">
              <a:buNone/>
              <a:defRPr sz="473"/>
            </a:lvl5pPr>
            <a:lvl6pPr marL="1081049" indent="0">
              <a:buNone/>
              <a:defRPr sz="473"/>
            </a:lvl6pPr>
            <a:lvl7pPr marL="1297259" indent="0">
              <a:buNone/>
              <a:defRPr sz="473"/>
            </a:lvl7pPr>
            <a:lvl8pPr marL="1513469" indent="0">
              <a:buNone/>
              <a:defRPr sz="473"/>
            </a:lvl8pPr>
            <a:lvl9pPr marL="1729679" indent="0">
              <a:buNone/>
              <a:defRPr sz="473"/>
            </a:lvl9pPr>
          </a:lstStyle>
          <a:p>
            <a:pPr lvl="0"/>
            <a:r>
              <a:rPr lang="zh-CN" altLang="en-US"/>
              <a:t>编辑母版文本样式</a:t>
            </a:r>
          </a:p>
        </p:txBody>
      </p:sp>
      <p:sp>
        <p:nvSpPr>
          <p:cNvPr id="5" name="日期占位符 4">
            <a:extLst>
              <a:ext uri="{FF2B5EF4-FFF2-40B4-BE49-F238E27FC236}">
                <a16:creationId xmlns:a16="http://schemas.microsoft.com/office/drawing/2014/main" id="{46185922-C3E4-48E7-BB30-2117B3690EE0}"/>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0C4E8E51-E6D7-45B7-81EB-1C8BDA607B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CB5F2C-E9A1-44B9-A908-B043A475EB68}"/>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42299569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A3949-F587-4102-B09F-5D38A19AF0FC}"/>
              </a:ext>
            </a:extLst>
          </p:cNvPr>
          <p:cNvSpPr>
            <a:spLocks noGrp="1"/>
          </p:cNvSpPr>
          <p:nvPr>
            <p:ph type="title"/>
          </p:nvPr>
        </p:nvSpPr>
        <p:spPr>
          <a:xfrm>
            <a:off x="397150" y="240030"/>
            <a:ext cx="1859620" cy="840105"/>
          </a:xfrm>
        </p:spPr>
        <p:txBody>
          <a:bodyPr anchor="b"/>
          <a:lstStyle>
            <a:lvl1pPr>
              <a:defRPr sz="1513"/>
            </a:lvl1pPr>
          </a:lstStyle>
          <a:p>
            <a:r>
              <a:rPr lang="zh-CN" altLang="en-US"/>
              <a:t>单击此处编辑母版标题样式</a:t>
            </a:r>
          </a:p>
        </p:txBody>
      </p:sp>
      <p:sp>
        <p:nvSpPr>
          <p:cNvPr id="3" name="图片占位符 2">
            <a:extLst>
              <a:ext uri="{FF2B5EF4-FFF2-40B4-BE49-F238E27FC236}">
                <a16:creationId xmlns:a16="http://schemas.microsoft.com/office/drawing/2014/main" id="{0F8953EA-0D34-4B13-9B27-CF4492460B3B}"/>
              </a:ext>
            </a:extLst>
          </p:cNvPr>
          <p:cNvSpPr>
            <a:spLocks noGrp="1"/>
          </p:cNvSpPr>
          <p:nvPr>
            <p:ph type="pic" idx="1"/>
          </p:nvPr>
        </p:nvSpPr>
        <p:spPr>
          <a:xfrm>
            <a:off x="2451216" y="518398"/>
            <a:ext cx="2918936" cy="2558653"/>
          </a:xfrm>
        </p:spPr>
        <p:txBody>
          <a:bodyPr/>
          <a:lstStyle>
            <a:lvl1pPr marL="0" indent="0">
              <a:buNone/>
              <a:defRPr sz="1513"/>
            </a:lvl1pPr>
            <a:lvl2pPr marL="216210" indent="0">
              <a:buNone/>
              <a:defRPr sz="1324"/>
            </a:lvl2pPr>
            <a:lvl3pPr marL="432420" indent="0">
              <a:buNone/>
              <a:defRPr sz="1135"/>
            </a:lvl3pPr>
            <a:lvl4pPr marL="648630" indent="0">
              <a:buNone/>
              <a:defRPr sz="946"/>
            </a:lvl4pPr>
            <a:lvl5pPr marL="864840" indent="0">
              <a:buNone/>
              <a:defRPr sz="946"/>
            </a:lvl5pPr>
            <a:lvl6pPr marL="1081049" indent="0">
              <a:buNone/>
              <a:defRPr sz="946"/>
            </a:lvl6pPr>
            <a:lvl7pPr marL="1297259" indent="0">
              <a:buNone/>
              <a:defRPr sz="946"/>
            </a:lvl7pPr>
            <a:lvl8pPr marL="1513469" indent="0">
              <a:buNone/>
              <a:defRPr sz="946"/>
            </a:lvl8pPr>
            <a:lvl9pPr marL="1729679" indent="0">
              <a:buNone/>
              <a:defRPr sz="946"/>
            </a:lvl9pPr>
          </a:lstStyle>
          <a:p>
            <a:endParaRPr lang="zh-CN" altLang="en-US"/>
          </a:p>
        </p:txBody>
      </p:sp>
      <p:sp>
        <p:nvSpPr>
          <p:cNvPr id="4" name="文本占位符 3">
            <a:extLst>
              <a:ext uri="{FF2B5EF4-FFF2-40B4-BE49-F238E27FC236}">
                <a16:creationId xmlns:a16="http://schemas.microsoft.com/office/drawing/2014/main" id="{5A6C9CEF-B946-4493-8103-7B179CEBF485}"/>
              </a:ext>
            </a:extLst>
          </p:cNvPr>
          <p:cNvSpPr>
            <a:spLocks noGrp="1"/>
          </p:cNvSpPr>
          <p:nvPr>
            <p:ph type="body" sz="half" idx="2"/>
          </p:nvPr>
        </p:nvSpPr>
        <p:spPr>
          <a:xfrm>
            <a:off x="397150" y="1080135"/>
            <a:ext cx="1859620" cy="2001084"/>
          </a:xfrm>
        </p:spPr>
        <p:txBody>
          <a:bodyPr/>
          <a:lstStyle>
            <a:lvl1pPr marL="0" indent="0">
              <a:buNone/>
              <a:defRPr sz="757"/>
            </a:lvl1pPr>
            <a:lvl2pPr marL="216210" indent="0">
              <a:buNone/>
              <a:defRPr sz="662"/>
            </a:lvl2pPr>
            <a:lvl3pPr marL="432420" indent="0">
              <a:buNone/>
              <a:defRPr sz="567"/>
            </a:lvl3pPr>
            <a:lvl4pPr marL="648630" indent="0">
              <a:buNone/>
              <a:defRPr sz="473"/>
            </a:lvl4pPr>
            <a:lvl5pPr marL="864840" indent="0">
              <a:buNone/>
              <a:defRPr sz="473"/>
            </a:lvl5pPr>
            <a:lvl6pPr marL="1081049" indent="0">
              <a:buNone/>
              <a:defRPr sz="473"/>
            </a:lvl6pPr>
            <a:lvl7pPr marL="1297259" indent="0">
              <a:buNone/>
              <a:defRPr sz="473"/>
            </a:lvl7pPr>
            <a:lvl8pPr marL="1513469" indent="0">
              <a:buNone/>
              <a:defRPr sz="473"/>
            </a:lvl8pPr>
            <a:lvl9pPr marL="1729679" indent="0">
              <a:buNone/>
              <a:defRPr sz="473"/>
            </a:lvl9pPr>
          </a:lstStyle>
          <a:p>
            <a:pPr lvl="0"/>
            <a:r>
              <a:rPr lang="zh-CN" altLang="en-US"/>
              <a:t>编辑母版文本样式</a:t>
            </a:r>
          </a:p>
        </p:txBody>
      </p:sp>
      <p:sp>
        <p:nvSpPr>
          <p:cNvPr id="5" name="日期占位符 4">
            <a:extLst>
              <a:ext uri="{FF2B5EF4-FFF2-40B4-BE49-F238E27FC236}">
                <a16:creationId xmlns:a16="http://schemas.microsoft.com/office/drawing/2014/main" id="{92C79050-D522-432A-90D2-6DAF0E60DCBE}"/>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AD483E29-C10F-4C65-B259-B55F5026F7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DDEA6C-18DF-4EB2-BDFB-A41B8DF455D8}"/>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29329705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F28E0-73C2-45A8-8709-07458DDCB56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8A97DE-1FA7-4AD3-BD97-38067C150D6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D077A6-FAA7-4DE9-B6FF-B00F02509601}"/>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011D5A03-E546-4B4B-933D-26C6943C82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65BAC8-15F9-40B4-AA55-C690A8DCD632}"/>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24668603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80BD034-0EF0-44F1-9D3C-00CC07323FE2}"/>
              </a:ext>
            </a:extLst>
          </p:cNvPr>
          <p:cNvSpPr>
            <a:spLocks noGrp="1"/>
          </p:cNvSpPr>
          <p:nvPr>
            <p:ph type="title" orient="vert"/>
          </p:nvPr>
        </p:nvSpPr>
        <p:spPr>
          <a:xfrm>
            <a:off x="4126150" y="191691"/>
            <a:ext cx="1243251" cy="305121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EE5E00-99C4-4693-81B1-16002318F73C}"/>
              </a:ext>
            </a:extLst>
          </p:cNvPr>
          <p:cNvSpPr>
            <a:spLocks noGrp="1"/>
          </p:cNvSpPr>
          <p:nvPr>
            <p:ph type="body" orient="vert" idx="1"/>
          </p:nvPr>
        </p:nvSpPr>
        <p:spPr>
          <a:xfrm>
            <a:off x="396399" y="191691"/>
            <a:ext cx="3657679" cy="305121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0A40C9-9A2F-4A95-A84D-D24B30CC0009}"/>
              </a:ext>
            </a:extLst>
          </p:cNvPr>
          <p:cNvSpPr>
            <a:spLocks noGrp="1"/>
          </p:cNvSpPr>
          <p:nvPr>
            <p:ph type="dt" sz="half" idx="10"/>
          </p:nvPr>
        </p:nvSpPr>
        <p:spPr/>
        <p:txBody>
          <a:bodyPr/>
          <a:lstStyle/>
          <a:p>
            <a:fld id="{B4F777EC-B76D-4E1D-8333-D55562A2E976}"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DB57C7F5-2DB5-4973-A2BB-1EDBAA9BC2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DFF9F7-8C42-4C94-947A-4A966392E190}"/>
              </a:ext>
            </a:extLst>
          </p:cNvPr>
          <p:cNvSpPr>
            <a:spLocks noGrp="1"/>
          </p:cNvSpPr>
          <p:nvPr>
            <p:ph type="sldNum" sz="quarter" idx="12"/>
          </p:nvPr>
        </p:nvSpPr>
        <p:spPr/>
        <p:txBody>
          <a:body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39550034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81" b="1" i="0">
                <a:solidFill>
                  <a:srgbClr val="333399"/>
                </a:solidFill>
                <a:latin typeface="宋体"/>
                <a:cs typeface="宋体"/>
              </a:defRPr>
            </a:lvl1pPr>
          </a:lstStyle>
          <a:p>
            <a:endParaRPr/>
          </a:p>
        </p:txBody>
      </p:sp>
      <p:sp>
        <p:nvSpPr>
          <p:cNvPr id="3" name="Holder 3"/>
          <p:cNvSpPr>
            <a:spLocks noGrp="1"/>
          </p:cNvSpPr>
          <p:nvPr>
            <p:ph sz="half" idx="2"/>
          </p:nvPr>
        </p:nvSpPr>
        <p:spPr>
          <a:xfrm>
            <a:off x="288290" y="840105"/>
            <a:ext cx="2546562" cy="157223"/>
          </a:xfrm>
          <a:prstGeom prst="rect">
            <a:avLst/>
          </a:prstGeom>
        </p:spPr>
        <p:txBody>
          <a:bodyPr wrap="square" lIns="0" tIns="0" rIns="0" bIns="0">
            <a:spAutoFit/>
          </a:bodyPr>
          <a:lstStyle>
            <a:lvl1pPr>
              <a:defRPr sz="1135" b="0" i="0">
                <a:solidFill>
                  <a:srgbClr val="006699"/>
                </a:solidFill>
                <a:latin typeface="宋体"/>
                <a:cs typeface="宋体"/>
              </a:defRPr>
            </a:lvl1pPr>
          </a:lstStyle>
          <a:p>
            <a:endParaRPr/>
          </a:p>
        </p:txBody>
      </p:sp>
      <p:sp>
        <p:nvSpPr>
          <p:cNvPr id="4" name="Holder 4"/>
          <p:cNvSpPr>
            <a:spLocks noGrp="1"/>
          </p:cNvSpPr>
          <p:nvPr>
            <p:ph sz="half" idx="3"/>
          </p:nvPr>
        </p:nvSpPr>
        <p:spPr>
          <a:xfrm>
            <a:off x="3893517" y="781965"/>
            <a:ext cx="1522332" cy="130998"/>
          </a:xfrm>
          <a:prstGeom prst="rect">
            <a:avLst/>
          </a:prstGeom>
        </p:spPr>
        <p:txBody>
          <a:bodyPr wrap="square" lIns="0" tIns="0" rIns="0" bIns="0">
            <a:spAutoFit/>
          </a:bodyPr>
          <a:lstStyle>
            <a:lvl1pPr>
              <a:defRPr sz="946" b="1" i="0">
                <a:solidFill>
                  <a:schemeClr val="tx1"/>
                </a:solidFill>
                <a:latin typeface="宋体"/>
                <a:cs typeface="宋体"/>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266103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88290" y="144185"/>
            <a:ext cx="5189220" cy="600075"/>
          </a:xfrm>
        </p:spPr>
        <p:txBody>
          <a:bodyPr/>
          <a:lstStyle/>
          <a:p>
            <a:r>
              <a:rPr lang="zh-CN" altLang="en-US"/>
              <a:t>单击此处编辑母版标题样式</a:t>
            </a:r>
          </a:p>
        </p:txBody>
      </p:sp>
      <p:sp>
        <p:nvSpPr>
          <p:cNvPr id="3" name="文本占位符 2"/>
          <p:cNvSpPr>
            <a:spLocks noGrp="1"/>
          </p:cNvSpPr>
          <p:nvPr>
            <p:ph type="body" sz="half" idx="1"/>
          </p:nvPr>
        </p:nvSpPr>
        <p:spPr>
          <a:xfrm>
            <a:off x="288290" y="840106"/>
            <a:ext cx="2546562" cy="23761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930948" y="840106"/>
            <a:ext cx="2546562" cy="23761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a:extLst>
              <a:ext uri="{FF2B5EF4-FFF2-40B4-BE49-F238E27FC236}">
                <a16:creationId xmlns:a16="http://schemas.microsoft.com/office/drawing/2014/main" id="{42914666-8232-4AF9-8084-136CAC1CB7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a:extLst>
              <a:ext uri="{FF2B5EF4-FFF2-40B4-BE49-F238E27FC236}">
                <a16:creationId xmlns:a16="http://schemas.microsoft.com/office/drawing/2014/main" id="{C8248E36-7A2B-4DE6-9E0A-376470140E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a:extLst>
              <a:ext uri="{FF2B5EF4-FFF2-40B4-BE49-F238E27FC236}">
                <a16:creationId xmlns:a16="http://schemas.microsoft.com/office/drawing/2014/main" id="{AEC3B0F2-1944-45E8-93D0-9C9FE51547F0}"/>
              </a:ext>
            </a:extLst>
          </p:cNvPr>
          <p:cNvSpPr>
            <a:spLocks noGrp="1" noChangeArrowheads="1"/>
          </p:cNvSpPr>
          <p:nvPr>
            <p:ph type="sldNum" sz="quarter" idx="12"/>
          </p:nvPr>
        </p:nvSpPr>
        <p:spPr>
          <a:ln/>
        </p:spPr>
        <p:txBody>
          <a:bodyPr/>
          <a:lstStyle>
            <a:lvl1pPr>
              <a:defRPr/>
            </a:lvl1pPr>
          </a:lstStyle>
          <a:p>
            <a:pPr>
              <a:defRPr/>
            </a:pPr>
            <a:fld id="{99D3EC71-B50C-4200-9963-B19E457F537E}" type="slidenum">
              <a:rPr lang="en-US" altLang="zh-CN"/>
              <a:pPr>
                <a:defRPr/>
              </a:pPr>
              <a:t>‹#›</a:t>
            </a:fld>
            <a:endParaRPr lang="en-US" altLang="zh-CN"/>
          </a:p>
        </p:txBody>
      </p:sp>
    </p:spTree>
    <p:extLst>
      <p:ext uri="{BB962C8B-B14F-4D97-AF65-F5344CB8AC3E}">
        <p14:creationId xmlns:p14="http://schemas.microsoft.com/office/powerpoint/2010/main" val="1494353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88290" y="144185"/>
            <a:ext cx="5189220" cy="600075"/>
          </a:xfrm>
        </p:spPr>
        <p:txBody>
          <a:bodyPr/>
          <a:lstStyle/>
          <a:p>
            <a:r>
              <a:rPr lang="zh-CN" altLang="en-US"/>
              <a:t>单击此处编辑母版标题样式</a:t>
            </a:r>
          </a:p>
        </p:txBody>
      </p:sp>
      <p:sp>
        <p:nvSpPr>
          <p:cNvPr id="3" name="文本占位符 2"/>
          <p:cNvSpPr>
            <a:spLocks noGrp="1"/>
          </p:cNvSpPr>
          <p:nvPr>
            <p:ph type="body" sz="half" idx="1"/>
          </p:nvPr>
        </p:nvSpPr>
        <p:spPr>
          <a:xfrm>
            <a:off x="288290" y="840106"/>
            <a:ext cx="2546562" cy="23761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2930948" y="840105"/>
            <a:ext cx="2546562" cy="1147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930948" y="2067759"/>
            <a:ext cx="2546562" cy="114847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0">
            <a:extLst>
              <a:ext uri="{FF2B5EF4-FFF2-40B4-BE49-F238E27FC236}">
                <a16:creationId xmlns:a16="http://schemas.microsoft.com/office/drawing/2014/main" id="{459C547B-7A6E-4A68-9E83-39C70F106A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251">
            <a:extLst>
              <a:ext uri="{FF2B5EF4-FFF2-40B4-BE49-F238E27FC236}">
                <a16:creationId xmlns:a16="http://schemas.microsoft.com/office/drawing/2014/main" id="{52523104-B3AE-4972-BC9D-ECFD919BBC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252">
            <a:extLst>
              <a:ext uri="{FF2B5EF4-FFF2-40B4-BE49-F238E27FC236}">
                <a16:creationId xmlns:a16="http://schemas.microsoft.com/office/drawing/2014/main" id="{4A3FA57D-FF0F-4481-A508-03F36ADB0C20}"/>
              </a:ext>
            </a:extLst>
          </p:cNvPr>
          <p:cNvSpPr>
            <a:spLocks noGrp="1" noChangeArrowheads="1"/>
          </p:cNvSpPr>
          <p:nvPr>
            <p:ph type="sldNum" sz="quarter" idx="12"/>
          </p:nvPr>
        </p:nvSpPr>
        <p:spPr>
          <a:ln/>
        </p:spPr>
        <p:txBody>
          <a:bodyPr/>
          <a:lstStyle>
            <a:lvl1pPr>
              <a:defRPr/>
            </a:lvl1pPr>
          </a:lstStyle>
          <a:p>
            <a:pPr>
              <a:defRPr/>
            </a:pPr>
            <a:fld id="{757C1C2B-34CA-49D3-A240-BE8C2F2C57AE}" type="slidenum">
              <a:rPr lang="en-US" altLang="zh-CN"/>
              <a:pPr>
                <a:defRPr/>
              </a:pPr>
              <a:t>‹#›</a:t>
            </a:fld>
            <a:endParaRPr lang="en-US" altLang="zh-CN"/>
          </a:p>
        </p:txBody>
      </p:sp>
    </p:spTree>
    <p:extLst>
      <p:ext uri="{BB962C8B-B14F-4D97-AF65-F5344CB8AC3E}">
        <p14:creationId xmlns:p14="http://schemas.microsoft.com/office/powerpoint/2010/main" val="268036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D880D-3514-4A00-B635-2159406C79C6}"/>
              </a:ext>
            </a:extLst>
          </p:cNvPr>
          <p:cNvSpPr>
            <a:spLocks noGrp="1"/>
          </p:cNvSpPr>
          <p:nvPr>
            <p:ph type="title"/>
          </p:nvPr>
        </p:nvSpPr>
        <p:spPr>
          <a:xfrm>
            <a:off x="397149" y="191691"/>
            <a:ext cx="4973003" cy="695921"/>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51D6BD2D-D6DB-4A37-AC49-D437D9E21A46}"/>
              </a:ext>
            </a:extLst>
          </p:cNvPr>
          <p:cNvSpPr>
            <a:spLocks noGrp="1"/>
          </p:cNvSpPr>
          <p:nvPr>
            <p:ph type="body" idx="1"/>
          </p:nvPr>
        </p:nvSpPr>
        <p:spPr>
          <a:xfrm>
            <a:off x="397150" y="882610"/>
            <a:ext cx="2439203" cy="432554"/>
          </a:xfrm>
        </p:spPr>
        <p:txBody>
          <a:bodyPr anchor="b"/>
          <a:lstStyle>
            <a:lvl1pPr marL="0" indent="0">
              <a:buNone/>
              <a:defRPr sz="1135" b="1"/>
            </a:lvl1pPr>
            <a:lvl2pPr marL="216210" indent="0">
              <a:buNone/>
              <a:defRPr sz="946" b="1"/>
            </a:lvl2pPr>
            <a:lvl3pPr marL="432420" indent="0">
              <a:buNone/>
              <a:defRPr sz="851" b="1"/>
            </a:lvl3pPr>
            <a:lvl4pPr marL="648630" indent="0">
              <a:buNone/>
              <a:defRPr sz="757" b="1"/>
            </a:lvl4pPr>
            <a:lvl5pPr marL="864840" indent="0">
              <a:buNone/>
              <a:defRPr sz="757" b="1"/>
            </a:lvl5pPr>
            <a:lvl6pPr marL="1081049" indent="0">
              <a:buNone/>
              <a:defRPr sz="757" b="1"/>
            </a:lvl6pPr>
            <a:lvl7pPr marL="1297259" indent="0">
              <a:buNone/>
              <a:defRPr sz="757" b="1"/>
            </a:lvl7pPr>
            <a:lvl8pPr marL="1513469" indent="0">
              <a:buNone/>
              <a:defRPr sz="757" b="1"/>
            </a:lvl8pPr>
            <a:lvl9pPr marL="1729679" indent="0">
              <a:buNone/>
              <a:defRPr sz="757" b="1"/>
            </a:lvl9pPr>
          </a:lstStyle>
          <a:p>
            <a:pPr lvl="0"/>
            <a:r>
              <a:rPr lang="zh-CN" altLang="en-US"/>
              <a:t>编辑母版文本样式</a:t>
            </a:r>
          </a:p>
        </p:txBody>
      </p:sp>
      <p:sp>
        <p:nvSpPr>
          <p:cNvPr id="4" name="内容占位符 3">
            <a:extLst>
              <a:ext uri="{FF2B5EF4-FFF2-40B4-BE49-F238E27FC236}">
                <a16:creationId xmlns:a16="http://schemas.microsoft.com/office/drawing/2014/main" id="{26668CA6-4733-447F-99A9-946D00AA05EA}"/>
              </a:ext>
            </a:extLst>
          </p:cNvPr>
          <p:cNvSpPr>
            <a:spLocks noGrp="1"/>
          </p:cNvSpPr>
          <p:nvPr>
            <p:ph sz="half" idx="2"/>
          </p:nvPr>
        </p:nvSpPr>
        <p:spPr>
          <a:xfrm>
            <a:off x="397150" y="1315164"/>
            <a:ext cx="2439203" cy="193440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D90BE73-3ED6-4C06-ADEE-770988959205}"/>
              </a:ext>
            </a:extLst>
          </p:cNvPr>
          <p:cNvSpPr>
            <a:spLocks noGrp="1"/>
          </p:cNvSpPr>
          <p:nvPr>
            <p:ph type="body" sz="quarter" idx="3"/>
          </p:nvPr>
        </p:nvSpPr>
        <p:spPr>
          <a:xfrm>
            <a:off x="2918936" y="882610"/>
            <a:ext cx="2451216" cy="432554"/>
          </a:xfrm>
        </p:spPr>
        <p:txBody>
          <a:bodyPr anchor="b"/>
          <a:lstStyle>
            <a:lvl1pPr marL="0" indent="0">
              <a:buNone/>
              <a:defRPr sz="1135" b="1"/>
            </a:lvl1pPr>
            <a:lvl2pPr marL="216210" indent="0">
              <a:buNone/>
              <a:defRPr sz="946" b="1"/>
            </a:lvl2pPr>
            <a:lvl3pPr marL="432420" indent="0">
              <a:buNone/>
              <a:defRPr sz="851" b="1"/>
            </a:lvl3pPr>
            <a:lvl4pPr marL="648630" indent="0">
              <a:buNone/>
              <a:defRPr sz="757" b="1"/>
            </a:lvl4pPr>
            <a:lvl5pPr marL="864840" indent="0">
              <a:buNone/>
              <a:defRPr sz="757" b="1"/>
            </a:lvl5pPr>
            <a:lvl6pPr marL="1081049" indent="0">
              <a:buNone/>
              <a:defRPr sz="757" b="1"/>
            </a:lvl6pPr>
            <a:lvl7pPr marL="1297259" indent="0">
              <a:buNone/>
              <a:defRPr sz="757" b="1"/>
            </a:lvl7pPr>
            <a:lvl8pPr marL="1513469" indent="0">
              <a:buNone/>
              <a:defRPr sz="757" b="1"/>
            </a:lvl8pPr>
            <a:lvl9pPr marL="1729679" indent="0">
              <a:buNone/>
              <a:defRPr sz="757" b="1"/>
            </a:lvl9pPr>
          </a:lstStyle>
          <a:p>
            <a:pPr lvl="0"/>
            <a:r>
              <a:rPr lang="zh-CN" altLang="en-US"/>
              <a:t>编辑母版文本样式</a:t>
            </a:r>
          </a:p>
        </p:txBody>
      </p:sp>
      <p:sp>
        <p:nvSpPr>
          <p:cNvPr id="6" name="内容占位符 5">
            <a:extLst>
              <a:ext uri="{FF2B5EF4-FFF2-40B4-BE49-F238E27FC236}">
                <a16:creationId xmlns:a16="http://schemas.microsoft.com/office/drawing/2014/main" id="{7D471B6C-E3AA-4A48-B078-1473B887EBC3}"/>
              </a:ext>
            </a:extLst>
          </p:cNvPr>
          <p:cNvSpPr>
            <a:spLocks noGrp="1"/>
          </p:cNvSpPr>
          <p:nvPr>
            <p:ph sz="quarter" idx="4"/>
          </p:nvPr>
        </p:nvSpPr>
        <p:spPr>
          <a:xfrm>
            <a:off x="2918936" y="1315164"/>
            <a:ext cx="2451216" cy="193440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B353689-EFC7-47E6-A63B-BE6A92A00C6B}"/>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8" name="页脚占位符 7">
            <a:extLst>
              <a:ext uri="{FF2B5EF4-FFF2-40B4-BE49-F238E27FC236}">
                <a16:creationId xmlns:a16="http://schemas.microsoft.com/office/drawing/2014/main" id="{9E094906-0204-484E-97B3-51D455805B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FDDB84-C7E8-4EF6-95CF-38CEA027B9B3}"/>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25864308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90EDC1BF-D507-7F45-A7C4-0B906829077C}"/>
              </a:ext>
            </a:extLst>
          </p:cNvPr>
          <p:cNvSpPr>
            <a:spLocks noChangeArrowheads="1"/>
          </p:cNvSpPr>
          <p:nvPr/>
        </p:nvSpPr>
        <p:spPr bwMode="auto">
          <a:xfrm>
            <a:off x="288290" y="590074"/>
            <a:ext cx="5189220" cy="48006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945"/>
          </a:p>
        </p:txBody>
      </p:sp>
      <p:sp>
        <p:nvSpPr>
          <p:cNvPr id="5" name="Line 8">
            <a:extLst>
              <a:ext uri="{FF2B5EF4-FFF2-40B4-BE49-F238E27FC236}">
                <a16:creationId xmlns:a16="http://schemas.microsoft.com/office/drawing/2014/main" id="{1992A2FD-3614-2F4F-8D8D-1968A4FCD5C3}"/>
              </a:ext>
            </a:extLst>
          </p:cNvPr>
          <p:cNvSpPr>
            <a:spLocks noChangeShapeType="1"/>
          </p:cNvSpPr>
          <p:nvPr/>
        </p:nvSpPr>
        <p:spPr bwMode="auto">
          <a:xfrm>
            <a:off x="288290" y="1770221"/>
            <a:ext cx="518922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945"/>
          </a:p>
        </p:txBody>
      </p:sp>
      <p:sp>
        <p:nvSpPr>
          <p:cNvPr id="6" name="Line 10">
            <a:extLst>
              <a:ext uri="{FF2B5EF4-FFF2-40B4-BE49-F238E27FC236}">
                <a16:creationId xmlns:a16="http://schemas.microsoft.com/office/drawing/2014/main" id="{88F423D4-7D62-A046-9486-902C5E643230}"/>
              </a:ext>
            </a:extLst>
          </p:cNvPr>
          <p:cNvSpPr>
            <a:spLocks noChangeShapeType="1"/>
          </p:cNvSpPr>
          <p:nvPr userDrawn="1"/>
        </p:nvSpPr>
        <p:spPr bwMode="auto">
          <a:xfrm>
            <a:off x="5477510" y="1290161"/>
            <a:ext cx="0" cy="48006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945"/>
          </a:p>
        </p:txBody>
      </p:sp>
      <p:sp>
        <p:nvSpPr>
          <p:cNvPr id="101378" name="Rectangle 2"/>
          <p:cNvSpPr>
            <a:spLocks noGrp="1" noChangeArrowheads="1"/>
          </p:cNvSpPr>
          <p:nvPr>
            <p:ph type="ctrTitle"/>
          </p:nvPr>
        </p:nvSpPr>
        <p:spPr>
          <a:xfrm>
            <a:off x="432435" y="800100"/>
            <a:ext cx="4997027" cy="920115"/>
          </a:xfrm>
        </p:spPr>
        <p:txBody>
          <a:bodyPr/>
          <a:lstStyle>
            <a:lvl1pPr>
              <a:defRPr sz="2520"/>
            </a:lvl1pPr>
          </a:lstStyle>
          <a:p>
            <a:r>
              <a:rPr lang="en-US" altLang="en-US"/>
              <a:t>Click to edit Master title style</a:t>
            </a:r>
          </a:p>
        </p:txBody>
      </p:sp>
      <p:sp>
        <p:nvSpPr>
          <p:cNvPr id="101379" name="Rectangle 3"/>
          <p:cNvSpPr>
            <a:spLocks noGrp="1" noChangeArrowheads="1"/>
          </p:cNvSpPr>
          <p:nvPr>
            <p:ph type="subTitle" idx="1"/>
          </p:nvPr>
        </p:nvSpPr>
        <p:spPr>
          <a:xfrm>
            <a:off x="432435" y="1880235"/>
            <a:ext cx="4948978" cy="920115"/>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93B21A48-4278-2847-949C-8F4EE04798A4}"/>
              </a:ext>
            </a:extLst>
          </p:cNvPr>
          <p:cNvSpPr>
            <a:spLocks noGrp="1" noChangeArrowheads="1"/>
          </p:cNvSpPr>
          <p:nvPr>
            <p:ph type="dt" sz="half" idx="10"/>
          </p:nvPr>
        </p:nvSpPr>
        <p:spPr bwMode="auto">
          <a:xfrm>
            <a:off x="288290" y="3277910"/>
            <a:ext cx="1345353" cy="24003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63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a:extLst>
              <a:ext uri="{FF2B5EF4-FFF2-40B4-BE49-F238E27FC236}">
                <a16:creationId xmlns:a16="http://schemas.microsoft.com/office/drawing/2014/main" id="{B665F9C1-6ECF-784D-8FE7-AA1307BE8426}"/>
              </a:ext>
            </a:extLst>
          </p:cNvPr>
          <p:cNvSpPr>
            <a:spLocks noGrp="1" noChangeArrowheads="1"/>
          </p:cNvSpPr>
          <p:nvPr>
            <p:ph type="ftr" sz="quarter" idx="11"/>
          </p:nvPr>
        </p:nvSpPr>
        <p:spPr>
          <a:xfrm>
            <a:off x="1969982" y="3277910"/>
            <a:ext cx="1825837" cy="240030"/>
          </a:xfrm>
        </p:spPr>
        <p:txBody>
          <a:bodyPr/>
          <a:lstStyle>
            <a:lvl1pPr eaLnBrk="0" hangingPunct="0">
              <a:defRPr/>
            </a:lvl1pPr>
          </a:lstStyle>
          <a:p>
            <a:pPr>
              <a:defRPr/>
            </a:pPr>
            <a:endParaRPr lang="en-US" altLang="en-US"/>
          </a:p>
        </p:txBody>
      </p:sp>
      <p:sp>
        <p:nvSpPr>
          <p:cNvPr id="9" name="Rectangle 6">
            <a:extLst>
              <a:ext uri="{FF2B5EF4-FFF2-40B4-BE49-F238E27FC236}">
                <a16:creationId xmlns:a16="http://schemas.microsoft.com/office/drawing/2014/main" id="{11459B8B-977C-BF46-961F-BB3F0DCA34CC}"/>
              </a:ext>
            </a:extLst>
          </p:cNvPr>
          <p:cNvSpPr>
            <a:spLocks noGrp="1" noChangeArrowheads="1"/>
          </p:cNvSpPr>
          <p:nvPr>
            <p:ph type="sldNum" sz="quarter" idx="12"/>
          </p:nvPr>
        </p:nvSpPr>
        <p:spPr/>
        <p:txBody>
          <a:bodyPr/>
          <a:lstStyle>
            <a:lvl1pPr eaLnBrk="0" hangingPunct="0">
              <a:defRPr sz="630"/>
            </a:lvl1pPr>
          </a:lstStyle>
          <a:p>
            <a:pPr>
              <a:defRPr/>
            </a:pPr>
            <a:fld id="{FE9E5A73-BAFF-F548-9E2E-21289D47583D}" type="slidenum">
              <a:rPr lang="en-US" altLang="en-US"/>
              <a:pPr>
                <a:defRPr/>
              </a:pPr>
              <a:t>‹#›</a:t>
            </a:fld>
            <a:endParaRPr lang="en-US" altLang="en-US"/>
          </a:p>
        </p:txBody>
      </p:sp>
    </p:spTree>
    <p:extLst>
      <p:ext uri="{BB962C8B-B14F-4D97-AF65-F5344CB8AC3E}">
        <p14:creationId xmlns:p14="http://schemas.microsoft.com/office/powerpoint/2010/main" val="200113380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44145" y="523703"/>
            <a:ext cx="5429462" cy="2726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7F827B9E-D107-FE47-BCBA-A0F54423FF28}"/>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5" name="Rectangle 1030">
            <a:extLst>
              <a:ext uri="{FF2B5EF4-FFF2-40B4-BE49-F238E27FC236}">
                <a16:creationId xmlns:a16="http://schemas.microsoft.com/office/drawing/2014/main" id="{AAE25E78-7811-3E45-9C3F-3AE96402681A}"/>
              </a:ext>
            </a:extLst>
          </p:cNvPr>
          <p:cNvSpPr>
            <a:spLocks noGrp="1" noChangeArrowheads="1"/>
          </p:cNvSpPr>
          <p:nvPr>
            <p:ph type="sldNum" sz="quarter" idx="11"/>
          </p:nvPr>
        </p:nvSpPr>
        <p:spPr/>
        <p:txBody>
          <a:bodyPr/>
          <a:lstStyle>
            <a:lvl1pPr eaLnBrk="0" hangingPunct="0">
              <a:defRPr/>
            </a:lvl1pPr>
          </a:lstStyle>
          <a:p>
            <a:pPr>
              <a:defRPr/>
            </a:pPr>
            <a:fld id="{9CD3246B-4504-6A44-A3C6-3AD1B220008A}" type="slidenum">
              <a:rPr lang="en-US" altLang="en-US"/>
              <a:pPr>
                <a:defRPr/>
              </a:pPr>
              <a:t>‹#›</a:t>
            </a:fld>
            <a:endParaRPr lang="en-US" altLang="en-US"/>
          </a:p>
        </p:txBody>
      </p:sp>
    </p:spTree>
    <p:extLst>
      <p:ext uri="{BB962C8B-B14F-4D97-AF65-F5344CB8AC3E}">
        <p14:creationId xmlns:p14="http://schemas.microsoft.com/office/powerpoint/2010/main" val="146965398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5458" y="2313623"/>
            <a:ext cx="4900930" cy="715089"/>
          </a:xfrm>
        </p:spPr>
        <p:txBody>
          <a:bodyPr/>
          <a:lstStyle>
            <a:lvl1pPr algn="l">
              <a:defRPr sz="2100" b="1" cap="all"/>
            </a:lvl1pPr>
          </a:lstStyle>
          <a:p>
            <a:r>
              <a:rPr lang="en-US"/>
              <a:t>Click to edit Master title style</a:t>
            </a:r>
          </a:p>
        </p:txBody>
      </p:sp>
      <p:sp>
        <p:nvSpPr>
          <p:cNvPr id="3" name="Text Placeholder 2"/>
          <p:cNvSpPr>
            <a:spLocks noGrp="1"/>
          </p:cNvSpPr>
          <p:nvPr>
            <p:ph type="body" idx="1"/>
          </p:nvPr>
        </p:nvSpPr>
        <p:spPr>
          <a:xfrm>
            <a:off x="455458" y="1526027"/>
            <a:ext cx="4900930" cy="787598"/>
          </a:xfrm>
        </p:spPr>
        <p:txBody>
          <a:bodyPr anchor="b"/>
          <a:lstStyle>
            <a:lvl1pPr marL="0" indent="0">
              <a:buNone/>
              <a:defRPr sz="1050"/>
            </a:lvl1pPr>
            <a:lvl2pPr marL="240030" indent="0">
              <a:buNone/>
              <a:defRPr sz="945"/>
            </a:lvl2pPr>
            <a:lvl3pPr marL="480060" indent="0">
              <a:buNone/>
              <a:defRPr sz="840"/>
            </a:lvl3pPr>
            <a:lvl4pPr marL="720090" indent="0">
              <a:buNone/>
              <a:defRPr sz="735"/>
            </a:lvl4pPr>
            <a:lvl5pPr marL="960120" indent="0">
              <a:buNone/>
              <a:defRPr sz="735"/>
            </a:lvl5pPr>
            <a:lvl6pPr marL="1200150" indent="0">
              <a:buNone/>
              <a:defRPr sz="735"/>
            </a:lvl6pPr>
            <a:lvl7pPr marL="1440180" indent="0">
              <a:buNone/>
              <a:defRPr sz="735"/>
            </a:lvl7pPr>
            <a:lvl8pPr marL="1680210" indent="0">
              <a:buNone/>
              <a:defRPr sz="735"/>
            </a:lvl8pPr>
            <a:lvl9pPr marL="1920240" indent="0">
              <a:buNone/>
              <a:defRPr sz="735"/>
            </a:lvl9pPr>
          </a:lstStyle>
          <a:p>
            <a:pPr lvl="0"/>
            <a:r>
              <a:rPr lang="en-US"/>
              <a:t>Click to edit Master text styles</a:t>
            </a:r>
          </a:p>
        </p:txBody>
      </p:sp>
      <p:sp>
        <p:nvSpPr>
          <p:cNvPr id="4" name="Rectangle 1029">
            <a:extLst>
              <a:ext uri="{FF2B5EF4-FFF2-40B4-BE49-F238E27FC236}">
                <a16:creationId xmlns:a16="http://schemas.microsoft.com/office/drawing/2014/main" id="{94D63735-01BA-B944-9CAC-1B9C54BD73C2}"/>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5" name="Rectangle 1030">
            <a:extLst>
              <a:ext uri="{FF2B5EF4-FFF2-40B4-BE49-F238E27FC236}">
                <a16:creationId xmlns:a16="http://schemas.microsoft.com/office/drawing/2014/main" id="{7C670B12-B340-A643-9F4E-E46E2789DC7F}"/>
              </a:ext>
            </a:extLst>
          </p:cNvPr>
          <p:cNvSpPr>
            <a:spLocks noGrp="1" noChangeArrowheads="1"/>
          </p:cNvSpPr>
          <p:nvPr>
            <p:ph type="sldNum" sz="quarter" idx="11"/>
          </p:nvPr>
        </p:nvSpPr>
        <p:spPr/>
        <p:txBody>
          <a:bodyPr/>
          <a:lstStyle>
            <a:lvl1pPr eaLnBrk="0" hangingPunct="0">
              <a:defRPr/>
            </a:lvl1pPr>
          </a:lstStyle>
          <a:p>
            <a:pPr>
              <a:defRPr/>
            </a:pPr>
            <a:fld id="{CB2591BB-F593-DC41-9202-A6281FB4FDB6}" type="slidenum">
              <a:rPr lang="en-US" altLang="en-US"/>
              <a:pPr>
                <a:defRPr/>
              </a:pPr>
              <a:t>‹#›</a:t>
            </a:fld>
            <a:endParaRPr lang="en-US" altLang="en-US"/>
          </a:p>
        </p:txBody>
      </p:sp>
    </p:spTree>
    <p:extLst>
      <p:ext uri="{BB962C8B-B14F-4D97-AF65-F5344CB8AC3E}">
        <p14:creationId xmlns:p14="http://schemas.microsoft.com/office/powerpoint/2010/main" val="2802101978"/>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4147" y="720090"/>
            <a:ext cx="2666683" cy="2560320"/>
          </a:xfrm>
        </p:spPr>
        <p:txBody>
          <a:bodyPr/>
          <a:lstStyle>
            <a:lvl1pPr>
              <a:defRPr sz="1470"/>
            </a:lvl1pPr>
            <a:lvl2pPr>
              <a:defRPr sz="1260"/>
            </a:lvl2pPr>
            <a:lvl3pPr>
              <a:defRPr sz="105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906926" y="720090"/>
            <a:ext cx="2666683" cy="2560320"/>
          </a:xfrm>
        </p:spPr>
        <p:txBody>
          <a:bodyPr/>
          <a:lstStyle>
            <a:lvl1pPr>
              <a:defRPr sz="1470"/>
            </a:lvl1pPr>
            <a:lvl2pPr>
              <a:defRPr sz="1260"/>
            </a:lvl2pPr>
            <a:lvl3pPr>
              <a:defRPr sz="105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FD1CFE7F-38BF-7E4F-8084-41548CC6EB39}"/>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6" name="Rectangle 1030">
            <a:extLst>
              <a:ext uri="{FF2B5EF4-FFF2-40B4-BE49-F238E27FC236}">
                <a16:creationId xmlns:a16="http://schemas.microsoft.com/office/drawing/2014/main" id="{0B09D385-5ADD-F044-A1E9-12910F637D9B}"/>
              </a:ext>
            </a:extLst>
          </p:cNvPr>
          <p:cNvSpPr>
            <a:spLocks noGrp="1" noChangeArrowheads="1"/>
          </p:cNvSpPr>
          <p:nvPr>
            <p:ph type="sldNum" sz="quarter" idx="11"/>
          </p:nvPr>
        </p:nvSpPr>
        <p:spPr/>
        <p:txBody>
          <a:bodyPr/>
          <a:lstStyle>
            <a:lvl1pPr eaLnBrk="0" hangingPunct="0">
              <a:defRPr/>
            </a:lvl1pPr>
          </a:lstStyle>
          <a:p>
            <a:pPr>
              <a:defRPr/>
            </a:pPr>
            <a:fld id="{A850AAB8-6D13-F74D-82DE-01543047371E}" type="slidenum">
              <a:rPr lang="en-US" altLang="en-US"/>
              <a:pPr>
                <a:defRPr/>
              </a:pPr>
              <a:t>‹#›</a:t>
            </a:fld>
            <a:endParaRPr lang="en-US" altLang="en-US"/>
          </a:p>
        </p:txBody>
      </p:sp>
    </p:spTree>
    <p:extLst>
      <p:ext uri="{BB962C8B-B14F-4D97-AF65-F5344CB8AC3E}">
        <p14:creationId xmlns:p14="http://schemas.microsoft.com/office/powerpoint/2010/main" val="209177332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290" y="144185"/>
            <a:ext cx="5189220" cy="6000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88292" y="805934"/>
            <a:ext cx="2547563" cy="335875"/>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Click to edit Master text styles</a:t>
            </a:r>
          </a:p>
        </p:txBody>
      </p:sp>
      <p:sp>
        <p:nvSpPr>
          <p:cNvPr id="4" name="Content Placeholder 3"/>
          <p:cNvSpPr>
            <a:spLocks noGrp="1"/>
          </p:cNvSpPr>
          <p:nvPr>
            <p:ph sz="half" idx="2"/>
          </p:nvPr>
        </p:nvSpPr>
        <p:spPr>
          <a:xfrm>
            <a:off x="288292" y="1141809"/>
            <a:ext cx="2547563" cy="2074426"/>
          </a:xfrm>
        </p:spPr>
        <p:txBody>
          <a:bodyPr/>
          <a:lstStyle>
            <a:lvl1pPr>
              <a:defRPr sz="1260"/>
            </a:lvl1pPr>
            <a:lvl2pPr>
              <a:defRPr sz="1050"/>
            </a:lvl2pPr>
            <a:lvl3pPr>
              <a:defRPr sz="945"/>
            </a:lvl3pPr>
            <a:lvl4pPr>
              <a:defRPr sz="840"/>
            </a:lvl4pPr>
            <a:lvl5pPr>
              <a:defRPr sz="840"/>
            </a:lvl5pPr>
            <a:lvl6pPr>
              <a:defRPr sz="840"/>
            </a:lvl6pPr>
            <a:lvl7pPr>
              <a:defRPr sz="840"/>
            </a:lvl7pPr>
            <a:lvl8pPr>
              <a:defRPr sz="840"/>
            </a:lvl8pPr>
            <a:lvl9pPr>
              <a:defRPr sz="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928950" y="805934"/>
            <a:ext cx="2548564" cy="335875"/>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Click to edit Master text styles</a:t>
            </a:r>
          </a:p>
        </p:txBody>
      </p:sp>
      <p:sp>
        <p:nvSpPr>
          <p:cNvPr id="6" name="Content Placeholder 5"/>
          <p:cNvSpPr>
            <a:spLocks noGrp="1"/>
          </p:cNvSpPr>
          <p:nvPr>
            <p:ph sz="quarter" idx="4"/>
          </p:nvPr>
        </p:nvSpPr>
        <p:spPr>
          <a:xfrm>
            <a:off x="2928950" y="1141809"/>
            <a:ext cx="2548564" cy="2074426"/>
          </a:xfrm>
        </p:spPr>
        <p:txBody>
          <a:bodyPr/>
          <a:lstStyle>
            <a:lvl1pPr>
              <a:defRPr sz="1260"/>
            </a:lvl1pPr>
            <a:lvl2pPr>
              <a:defRPr sz="1050"/>
            </a:lvl2pPr>
            <a:lvl3pPr>
              <a:defRPr sz="945"/>
            </a:lvl3pPr>
            <a:lvl4pPr>
              <a:defRPr sz="840"/>
            </a:lvl4pPr>
            <a:lvl5pPr>
              <a:defRPr sz="840"/>
            </a:lvl5pPr>
            <a:lvl6pPr>
              <a:defRPr sz="840"/>
            </a:lvl6pPr>
            <a:lvl7pPr>
              <a:defRPr sz="840"/>
            </a:lvl7pPr>
            <a:lvl8pPr>
              <a:defRPr sz="840"/>
            </a:lvl8pPr>
            <a:lvl9pPr>
              <a:defRPr sz="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5F562CE1-D7B9-2B48-AABD-520F279FD19B}"/>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8" name="Rectangle 1030">
            <a:extLst>
              <a:ext uri="{FF2B5EF4-FFF2-40B4-BE49-F238E27FC236}">
                <a16:creationId xmlns:a16="http://schemas.microsoft.com/office/drawing/2014/main" id="{48A76E69-B5F0-BF4B-B407-6D552D390EF3}"/>
              </a:ext>
            </a:extLst>
          </p:cNvPr>
          <p:cNvSpPr>
            <a:spLocks noGrp="1" noChangeArrowheads="1"/>
          </p:cNvSpPr>
          <p:nvPr>
            <p:ph type="sldNum" sz="quarter" idx="11"/>
          </p:nvPr>
        </p:nvSpPr>
        <p:spPr/>
        <p:txBody>
          <a:bodyPr/>
          <a:lstStyle>
            <a:lvl1pPr eaLnBrk="0" hangingPunct="0">
              <a:defRPr/>
            </a:lvl1pPr>
          </a:lstStyle>
          <a:p>
            <a:pPr>
              <a:defRPr/>
            </a:pPr>
            <a:fld id="{7DCC7F1B-7885-0949-97FC-084E8A56F43B}" type="slidenum">
              <a:rPr lang="en-US" altLang="en-US"/>
              <a:pPr>
                <a:defRPr/>
              </a:pPr>
              <a:t>‹#›</a:t>
            </a:fld>
            <a:endParaRPr lang="en-US" altLang="en-US"/>
          </a:p>
        </p:txBody>
      </p:sp>
    </p:spTree>
    <p:extLst>
      <p:ext uri="{BB962C8B-B14F-4D97-AF65-F5344CB8AC3E}">
        <p14:creationId xmlns:p14="http://schemas.microsoft.com/office/powerpoint/2010/main" val="236145994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335DD151-C820-B34A-B26B-2D2F1D3E1F83}"/>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4" name="Rectangle 1030">
            <a:extLst>
              <a:ext uri="{FF2B5EF4-FFF2-40B4-BE49-F238E27FC236}">
                <a16:creationId xmlns:a16="http://schemas.microsoft.com/office/drawing/2014/main" id="{CCFDF57E-6974-814A-893F-5B3EC8AC9CA0}"/>
              </a:ext>
            </a:extLst>
          </p:cNvPr>
          <p:cNvSpPr>
            <a:spLocks noGrp="1" noChangeArrowheads="1"/>
          </p:cNvSpPr>
          <p:nvPr>
            <p:ph type="sldNum" sz="quarter" idx="11"/>
          </p:nvPr>
        </p:nvSpPr>
        <p:spPr/>
        <p:txBody>
          <a:bodyPr/>
          <a:lstStyle>
            <a:lvl1pPr eaLnBrk="0" hangingPunct="0">
              <a:defRPr/>
            </a:lvl1pPr>
          </a:lstStyle>
          <a:p>
            <a:pPr>
              <a:defRPr/>
            </a:pPr>
            <a:fld id="{BDA969E1-C8A6-544B-920A-17EB75C6EE01}" type="slidenum">
              <a:rPr lang="en-US" altLang="en-US"/>
              <a:pPr>
                <a:defRPr/>
              </a:pPr>
              <a:t>‹#›</a:t>
            </a:fld>
            <a:endParaRPr lang="en-US" altLang="en-US"/>
          </a:p>
        </p:txBody>
      </p:sp>
    </p:spTree>
    <p:extLst>
      <p:ext uri="{BB962C8B-B14F-4D97-AF65-F5344CB8AC3E}">
        <p14:creationId xmlns:p14="http://schemas.microsoft.com/office/powerpoint/2010/main" val="112941327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53C2F28A-A914-FE46-A024-DF13262B8C5F}"/>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3" name="Rectangle 1030">
            <a:extLst>
              <a:ext uri="{FF2B5EF4-FFF2-40B4-BE49-F238E27FC236}">
                <a16:creationId xmlns:a16="http://schemas.microsoft.com/office/drawing/2014/main" id="{19100917-C7B6-434C-99E9-E987DCCAA5D8}"/>
              </a:ext>
            </a:extLst>
          </p:cNvPr>
          <p:cNvSpPr>
            <a:spLocks noGrp="1" noChangeArrowheads="1"/>
          </p:cNvSpPr>
          <p:nvPr>
            <p:ph type="sldNum" sz="quarter" idx="11"/>
          </p:nvPr>
        </p:nvSpPr>
        <p:spPr/>
        <p:txBody>
          <a:bodyPr/>
          <a:lstStyle>
            <a:lvl1pPr eaLnBrk="0" hangingPunct="0">
              <a:defRPr/>
            </a:lvl1pPr>
          </a:lstStyle>
          <a:p>
            <a:pPr>
              <a:defRPr/>
            </a:pPr>
            <a:fld id="{6585CF00-0E48-FA45-8634-07059AC75E63}" type="slidenum">
              <a:rPr lang="en-US" altLang="en-US"/>
              <a:pPr>
                <a:defRPr/>
              </a:pPr>
              <a:t>‹#›</a:t>
            </a:fld>
            <a:endParaRPr lang="en-US" altLang="en-US"/>
          </a:p>
        </p:txBody>
      </p:sp>
    </p:spTree>
    <p:extLst>
      <p:ext uri="{BB962C8B-B14F-4D97-AF65-F5344CB8AC3E}">
        <p14:creationId xmlns:p14="http://schemas.microsoft.com/office/powerpoint/2010/main" val="3261213980"/>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294" y="143351"/>
            <a:ext cx="1896908" cy="610076"/>
          </a:xfrm>
        </p:spPr>
        <p:txBody>
          <a:bodyPr anchor="b"/>
          <a:lstStyle>
            <a:lvl1pPr algn="l">
              <a:defRPr sz="1050" b="1"/>
            </a:lvl1pPr>
          </a:lstStyle>
          <a:p>
            <a:r>
              <a:rPr lang="en-US"/>
              <a:t>Click to edit Master title style</a:t>
            </a:r>
          </a:p>
        </p:txBody>
      </p:sp>
      <p:sp>
        <p:nvSpPr>
          <p:cNvPr id="3" name="Content Placeholder 2"/>
          <p:cNvSpPr>
            <a:spLocks noGrp="1"/>
          </p:cNvSpPr>
          <p:nvPr>
            <p:ph idx="1"/>
          </p:nvPr>
        </p:nvSpPr>
        <p:spPr>
          <a:xfrm>
            <a:off x="2254271" y="143354"/>
            <a:ext cx="3223243" cy="3072884"/>
          </a:xfrm>
        </p:spPr>
        <p:txBody>
          <a:bodyPr/>
          <a:lstStyle>
            <a:lvl1pPr>
              <a:defRPr sz="1680"/>
            </a:lvl1pPr>
            <a:lvl2pPr>
              <a:defRPr sz="1470"/>
            </a:lvl2pPr>
            <a:lvl3pPr>
              <a:defRPr sz="126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88294" y="753430"/>
            <a:ext cx="1896908" cy="2462808"/>
          </a:xfrm>
        </p:spPr>
        <p:txBody>
          <a:bodyPr/>
          <a:lstStyle>
            <a:lvl1pPr marL="0" indent="0">
              <a:buNone/>
              <a:defRPr sz="735"/>
            </a:lvl1pPr>
            <a:lvl2pPr marL="240030" indent="0">
              <a:buNone/>
              <a:defRPr sz="630"/>
            </a:lvl2pPr>
            <a:lvl3pPr marL="480060" indent="0">
              <a:buNone/>
              <a:defRPr sz="525"/>
            </a:lvl3pPr>
            <a:lvl4pPr marL="720090" indent="0">
              <a:buNone/>
              <a:defRPr sz="472"/>
            </a:lvl4pPr>
            <a:lvl5pPr marL="960120" indent="0">
              <a:buNone/>
              <a:defRPr sz="472"/>
            </a:lvl5pPr>
            <a:lvl6pPr marL="1200150" indent="0">
              <a:buNone/>
              <a:defRPr sz="472"/>
            </a:lvl6pPr>
            <a:lvl7pPr marL="1440180" indent="0">
              <a:buNone/>
              <a:defRPr sz="472"/>
            </a:lvl7pPr>
            <a:lvl8pPr marL="1680210" indent="0">
              <a:buNone/>
              <a:defRPr sz="472"/>
            </a:lvl8pPr>
            <a:lvl9pPr marL="1920240" indent="0">
              <a:buNone/>
              <a:defRPr sz="472"/>
            </a:lvl9pPr>
          </a:lstStyle>
          <a:p>
            <a:pPr lvl="0"/>
            <a:r>
              <a:rPr lang="en-US"/>
              <a:t>Click to edit Master text styles</a:t>
            </a:r>
          </a:p>
        </p:txBody>
      </p:sp>
      <p:sp>
        <p:nvSpPr>
          <p:cNvPr id="5" name="Rectangle 1029">
            <a:extLst>
              <a:ext uri="{FF2B5EF4-FFF2-40B4-BE49-F238E27FC236}">
                <a16:creationId xmlns:a16="http://schemas.microsoft.com/office/drawing/2014/main" id="{8552A2B8-84EB-424B-AB45-BF86C41D24AC}"/>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6" name="Rectangle 1030">
            <a:extLst>
              <a:ext uri="{FF2B5EF4-FFF2-40B4-BE49-F238E27FC236}">
                <a16:creationId xmlns:a16="http://schemas.microsoft.com/office/drawing/2014/main" id="{A2D8C86B-640E-DD49-A5A7-2807F5B6B58F}"/>
              </a:ext>
            </a:extLst>
          </p:cNvPr>
          <p:cNvSpPr>
            <a:spLocks noGrp="1" noChangeArrowheads="1"/>
          </p:cNvSpPr>
          <p:nvPr>
            <p:ph type="sldNum" sz="quarter" idx="11"/>
          </p:nvPr>
        </p:nvSpPr>
        <p:spPr/>
        <p:txBody>
          <a:bodyPr/>
          <a:lstStyle>
            <a:lvl1pPr eaLnBrk="0" hangingPunct="0">
              <a:defRPr/>
            </a:lvl1pPr>
          </a:lstStyle>
          <a:p>
            <a:pPr>
              <a:defRPr/>
            </a:pPr>
            <a:fld id="{2C344135-9420-D548-BD7C-79317C91434F}" type="slidenum">
              <a:rPr lang="en-US" altLang="en-US"/>
              <a:pPr>
                <a:defRPr/>
              </a:pPr>
              <a:t>‹#›</a:t>
            </a:fld>
            <a:endParaRPr lang="en-US" altLang="en-US"/>
          </a:p>
        </p:txBody>
      </p:sp>
    </p:spTree>
    <p:extLst>
      <p:ext uri="{BB962C8B-B14F-4D97-AF65-F5344CB8AC3E}">
        <p14:creationId xmlns:p14="http://schemas.microsoft.com/office/powerpoint/2010/main" val="347563203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0137" y="2520316"/>
            <a:ext cx="3459480" cy="297537"/>
          </a:xfrm>
        </p:spPr>
        <p:txBody>
          <a:bodyPr anchor="b"/>
          <a:lstStyle>
            <a:lvl1pPr algn="l">
              <a:defRPr sz="1050" b="1"/>
            </a:lvl1pPr>
          </a:lstStyle>
          <a:p>
            <a:r>
              <a:rPr lang="en-US"/>
              <a:t>Click to edit Master title style</a:t>
            </a:r>
          </a:p>
        </p:txBody>
      </p:sp>
      <p:sp>
        <p:nvSpPr>
          <p:cNvPr id="3" name="Picture Placeholder 2"/>
          <p:cNvSpPr>
            <a:spLocks noGrp="1"/>
          </p:cNvSpPr>
          <p:nvPr>
            <p:ph type="pic" idx="1"/>
          </p:nvPr>
        </p:nvSpPr>
        <p:spPr>
          <a:xfrm>
            <a:off x="1130137" y="321707"/>
            <a:ext cx="3459480" cy="2160270"/>
          </a:xfrm>
        </p:spPr>
        <p:txBody>
          <a:bodyPr/>
          <a:lstStyle>
            <a:lvl1pPr marL="0" indent="0">
              <a:buNone/>
              <a:defRPr sz="1680"/>
            </a:lvl1pPr>
            <a:lvl2pPr marL="240030" indent="0">
              <a:buNone/>
              <a:defRPr sz="1470"/>
            </a:lvl2pPr>
            <a:lvl3pPr marL="480060" indent="0">
              <a:buNone/>
              <a:defRPr sz="1260"/>
            </a:lvl3pPr>
            <a:lvl4pPr marL="720090" indent="0">
              <a:buNone/>
              <a:defRPr sz="1050"/>
            </a:lvl4pPr>
            <a:lvl5pPr marL="960120" indent="0">
              <a:buNone/>
              <a:defRPr sz="1050"/>
            </a:lvl5pPr>
            <a:lvl6pPr marL="1200150" indent="0">
              <a:buNone/>
              <a:defRPr sz="1050"/>
            </a:lvl6pPr>
            <a:lvl7pPr marL="1440180" indent="0">
              <a:buNone/>
              <a:defRPr sz="1050"/>
            </a:lvl7pPr>
            <a:lvl8pPr marL="1680210" indent="0">
              <a:buNone/>
              <a:defRPr sz="1050"/>
            </a:lvl8pPr>
            <a:lvl9pPr marL="1920240" indent="0">
              <a:buNone/>
              <a:defRPr sz="1050"/>
            </a:lvl9pPr>
          </a:lstStyle>
          <a:p>
            <a:pPr lvl="0"/>
            <a:endParaRPr lang="en-US" noProof="0"/>
          </a:p>
        </p:txBody>
      </p:sp>
      <p:sp>
        <p:nvSpPr>
          <p:cNvPr id="4" name="Text Placeholder 3"/>
          <p:cNvSpPr>
            <a:spLocks noGrp="1"/>
          </p:cNvSpPr>
          <p:nvPr>
            <p:ph type="body" sz="half" idx="2"/>
          </p:nvPr>
        </p:nvSpPr>
        <p:spPr>
          <a:xfrm>
            <a:off x="1130137" y="2817853"/>
            <a:ext cx="3459480" cy="422553"/>
          </a:xfrm>
        </p:spPr>
        <p:txBody>
          <a:bodyPr/>
          <a:lstStyle>
            <a:lvl1pPr marL="0" indent="0">
              <a:buNone/>
              <a:defRPr sz="735"/>
            </a:lvl1pPr>
            <a:lvl2pPr marL="240030" indent="0">
              <a:buNone/>
              <a:defRPr sz="630"/>
            </a:lvl2pPr>
            <a:lvl3pPr marL="480060" indent="0">
              <a:buNone/>
              <a:defRPr sz="525"/>
            </a:lvl3pPr>
            <a:lvl4pPr marL="720090" indent="0">
              <a:buNone/>
              <a:defRPr sz="472"/>
            </a:lvl4pPr>
            <a:lvl5pPr marL="960120" indent="0">
              <a:buNone/>
              <a:defRPr sz="472"/>
            </a:lvl5pPr>
            <a:lvl6pPr marL="1200150" indent="0">
              <a:buNone/>
              <a:defRPr sz="472"/>
            </a:lvl6pPr>
            <a:lvl7pPr marL="1440180" indent="0">
              <a:buNone/>
              <a:defRPr sz="472"/>
            </a:lvl7pPr>
            <a:lvl8pPr marL="1680210" indent="0">
              <a:buNone/>
              <a:defRPr sz="472"/>
            </a:lvl8pPr>
            <a:lvl9pPr marL="1920240" indent="0">
              <a:buNone/>
              <a:defRPr sz="472"/>
            </a:lvl9pPr>
          </a:lstStyle>
          <a:p>
            <a:pPr lvl="0"/>
            <a:r>
              <a:rPr lang="en-US"/>
              <a:t>Click to edit Master text styles</a:t>
            </a:r>
          </a:p>
        </p:txBody>
      </p:sp>
      <p:sp>
        <p:nvSpPr>
          <p:cNvPr id="5" name="Rectangle 1029">
            <a:extLst>
              <a:ext uri="{FF2B5EF4-FFF2-40B4-BE49-F238E27FC236}">
                <a16:creationId xmlns:a16="http://schemas.microsoft.com/office/drawing/2014/main" id="{8EBB0C76-64C6-2942-B4EB-EE86FC1D051F}"/>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6" name="Rectangle 1030">
            <a:extLst>
              <a:ext uri="{FF2B5EF4-FFF2-40B4-BE49-F238E27FC236}">
                <a16:creationId xmlns:a16="http://schemas.microsoft.com/office/drawing/2014/main" id="{2E47F2FC-584D-BF4D-AF6A-AD9133707603}"/>
              </a:ext>
            </a:extLst>
          </p:cNvPr>
          <p:cNvSpPr>
            <a:spLocks noGrp="1" noChangeArrowheads="1"/>
          </p:cNvSpPr>
          <p:nvPr>
            <p:ph type="sldNum" sz="quarter" idx="11"/>
          </p:nvPr>
        </p:nvSpPr>
        <p:spPr/>
        <p:txBody>
          <a:bodyPr/>
          <a:lstStyle>
            <a:lvl1pPr eaLnBrk="0" hangingPunct="0">
              <a:defRPr/>
            </a:lvl1pPr>
          </a:lstStyle>
          <a:p>
            <a:pPr>
              <a:defRPr/>
            </a:pPr>
            <a:fld id="{F1DB68E5-2868-6D4F-A89F-4CC0EFD4A2B9}" type="slidenum">
              <a:rPr lang="en-US" altLang="en-US"/>
              <a:pPr>
                <a:defRPr/>
              </a:pPr>
              <a:t>‹#›</a:t>
            </a:fld>
            <a:endParaRPr lang="en-US" altLang="en-US"/>
          </a:p>
        </p:txBody>
      </p:sp>
    </p:spTree>
    <p:extLst>
      <p:ext uri="{BB962C8B-B14F-4D97-AF65-F5344CB8AC3E}">
        <p14:creationId xmlns:p14="http://schemas.microsoft.com/office/powerpoint/2010/main" val="293702696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7631792A-AD76-664C-A1F8-67622FD12195}"/>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5" name="Rectangle 1030">
            <a:extLst>
              <a:ext uri="{FF2B5EF4-FFF2-40B4-BE49-F238E27FC236}">
                <a16:creationId xmlns:a16="http://schemas.microsoft.com/office/drawing/2014/main" id="{AD1CFAAE-D710-B945-880C-4838C9E27A0A}"/>
              </a:ext>
            </a:extLst>
          </p:cNvPr>
          <p:cNvSpPr>
            <a:spLocks noGrp="1" noChangeArrowheads="1"/>
          </p:cNvSpPr>
          <p:nvPr>
            <p:ph type="sldNum" sz="quarter" idx="11"/>
          </p:nvPr>
        </p:nvSpPr>
        <p:spPr/>
        <p:txBody>
          <a:bodyPr/>
          <a:lstStyle>
            <a:lvl1pPr eaLnBrk="0" hangingPunct="0">
              <a:defRPr/>
            </a:lvl1pPr>
          </a:lstStyle>
          <a:p>
            <a:pPr>
              <a:defRPr/>
            </a:pPr>
            <a:fld id="{B99F8390-5E7B-F84D-BB5A-F0643481A975}" type="slidenum">
              <a:rPr lang="en-US" altLang="en-US"/>
              <a:pPr>
                <a:defRPr/>
              </a:pPr>
              <a:t>‹#›</a:t>
            </a:fld>
            <a:endParaRPr lang="en-US" altLang="en-US"/>
          </a:p>
        </p:txBody>
      </p:sp>
    </p:spTree>
    <p:extLst>
      <p:ext uri="{BB962C8B-B14F-4D97-AF65-F5344CB8AC3E}">
        <p14:creationId xmlns:p14="http://schemas.microsoft.com/office/powerpoint/2010/main" val="11446966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E79A9-E1A1-493C-A4C6-D91F098A7B38}"/>
              </a:ext>
            </a:extLst>
          </p:cNvPr>
          <p:cNvSpPr>
            <a:spLocks noGrp="1"/>
          </p:cNvSpPr>
          <p:nvPr>
            <p:ph type="title"/>
          </p:nvPr>
        </p:nvSpPr>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日期占位符 2">
            <a:extLst>
              <a:ext uri="{FF2B5EF4-FFF2-40B4-BE49-F238E27FC236}">
                <a16:creationId xmlns:a16="http://schemas.microsoft.com/office/drawing/2014/main" id="{DCDD6486-1C21-4625-9C72-06EB2FCF5B01}"/>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4" name="页脚占位符 3">
            <a:extLst>
              <a:ext uri="{FF2B5EF4-FFF2-40B4-BE49-F238E27FC236}">
                <a16:creationId xmlns:a16="http://schemas.microsoft.com/office/drawing/2014/main" id="{D03B3CA1-BE4E-4630-8A3E-F8845E6AD6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E09F3F-7F31-4A83-94AB-0CE974FEB044}"/>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29024864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16241" y="80010"/>
            <a:ext cx="1357366" cy="3200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4149" y="80010"/>
            <a:ext cx="3976000" cy="3200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550158EE-260B-B548-928C-E911F37962D7}"/>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5" name="Rectangle 1030">
            <a:extLst>
              <a:ext uri="{FF2B5EF4-FFF2-40B4-BE49-F238E27FC236}">
                <a16:creationId xmlns:a16="http://schemas.microsoft.com/office/drawing/2014/main" id="{D3577B43-A5DC-1B40-946C-9AFCCF79B3B1}"/>
              </a:ext>
            </a:extLst>
          </p:cNvPr>
          <p:cNvSpPr>
            <a:spLocks noGrp="1" noChangeArrowheads="1"/>
          </p:cNvSpPr>
          <p:nvPr>
            <p:ph type="sldNum" sz="quarter" idx="11"/>
          </p:nvPr>
        </p:nvSpPr>
        <p:spPr/>
        <p:txBody>
          <a:bodyPr/>
          <a:lstStyle>
            <a:lvl1pPr eaLnBrk="0" hangingPunct="0">
              <a:defRPr/>
            </a:lvl1pPr>
          </a:lstStyle>
          <a:p>
            <a:pPr>
              <a:defRPr/>
            </a:pPr>
            <a:fld id="{954DE8F5-A1D7-DB49-969C-EAC86A464DD7}" type="slidenum">
              <a:rPr lang="en-US" altLang="en-US"/>
              <a:pPr>
                <a:defRPr/>
              </a:pPr>
              <a:t>‹#›</a:t>
            </a:fld>
            <a:endParaRPr lang="en-US" altLang="en-US"/>
          </a:p>
        </p:txBody>
      </p:sp>
    </p:spTree>
    <p:extLst>
      <p:ext uri="{BB962C8B-B14F-4D97-AF65-F5344CB8AC3E}">
        <p14:creationId xmlns:p14="http://schemas.microsoft.com/office/powerpoint/2010/main" val="212214465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4145" y="80010"/>
            <a:ext cx="5429462" cy="560070"/>
          </a:xfrm>
        </p:spPr>
        <p:txBody>
          <a:bodyPr/>
          <a:lstStyle/>
          <a:p>
            <a:r>
              <a:rPr lang="en-US"/>
              <a:t>Click to edit Master title style</a:t>
            </a:r>
          </a:p>
        </p:txBody>
      </p:sp>
      <p:sp>
        <p:nvSpPr>
          <p:cNvPr id="3" name="ClipArt Placeholder 2"/>
          <p:cNvSpPr>
            <a:spLocks noGrp="1"/>
          </p:cNvSpPr>
          <p:nvPr>
            <p:ph type="clipArt" sz="half" idx="1"/>
          </p:nvPr>
        </p:nvSpPr>
        <p:spPr>
          <a:xfrm>
            <a:off x="144147" y="720090"/>
            <a:ext cx="2666683" cy="2560320"/>
          </a:xfrm>
        </p:spPr>
        <p:txBody>
          <a:bodyPr/>
          <a:lstStyle/>
          <a:p>
            <a:pPr lvl="0"/>
            <a:endParaRPr lang="en-US" noProof="0"/>
          </a:p>
        </p:txBody>
      </p:sp>
      <p:sp>
        <p:nvSpPr>
          <p:cNvPr id="4" name="Text Placeholder 3"/>
          <p:cNvSpPr>
            <a:spLocks noGrp="1"/>
          </p:cNvSpPr>
          <p:nvPr>
            <p:ph type="body" sz="half" idx="2"/>
          </p:nvPr>
        </p:nvSpPr>
        <p:spPr>
          <a:xfrm>
            <a:off x="2906926" y="720090"/>
            <a:ext cx="2666683" cy="256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6F2D48B-DA98-9943-BC1C-A3EA9EB5DCED}"/>
              </a:ext>
            </a:extLst>
          </p:cNvPr>
          <p:cNvSpPr>
            <a:spLocks noGrp="1" noChangeArrowheads="1"/>
          </p:cNvSpPr>
          <p:nvPr>
            <p:ph type="ftr" sz="quarter" idx="10"/>
          </p:nvPr>
        </p:nvSpPr>
        <p:spPr/>
        <p:txBody>
          <a:bodyPr/>
          <a:lstStyle>
            <a:lvl1pPr eaLnBrk="0" hangingPunct="0">
              <a:defRPr/>
            </a:lvl1pPr>
          </a:lstStyle>
          <a:p>
            <a:pPr>
              <a:defRPr/>
            </a:pPr>
            <a:endParaRPr lang="en-US" altLang="en-US"/>
          </a:p>
        </p:txBody>
      </p:sp>
      <p:sp>
        <p:nvSpPr>
          <p:cNvPr id="6" name="Rectangle 1030">
            <a:extLst>
              <a:ext uri="{FF2B5EF4-FFF2-40B4-BE49-F238E27FC236}">
                <a16:creationId xmlns:a16="http://schemas.microsoft.com/office/drawing/2014/main" id="{D1997EEF-E597-CB49-82CE-E15B3C1E8B73}"/>
              </a:ext>
            </a:extLst>
          </p:cNvPr>
          <p:cNvSpPr>
            <a:spLocks noGrp="1" noChangeArrowheads="1"/>
          </p:cNvSpPr>
          <p:nvPr>
            <p:ph type="sldNum" sz="quarter" idx="11"/>
          </p:nvPr>
        </p:nvSpPr>
        <p:spPr/>
        <p:txBody>
          <a:bodyPr/>
          <a:lstStyle>
            <a:lvl1pPr eaLnBrk="0" hangingPunct="0">
              <a:defRPr/>
            </a:lvl1pPr>
          </a:lstStyle>
          <a:p>
            <a:pPr>
              <a:defRPr/>
            </a:pPr>
            <a:fld id="{C61C15F8-46C5-1E47-A52A-D0FDBA87F580}" type="slidenum">
              <a:rPr lang="en-US" altLang="en-US"/>
              <a:pPr>
                <a:defRPr/>
              </a:pPr>
              <a:t>‹#›</a:t>
            </a:fld>
            <a:endParaRPr lang="en-US" altLang="en-US"/>
          </a:p>
        </p:txBody>
      </p:sp>
    </p:spTree>
    <p:extLst>
      <p:ext uri="{BB962C8B-B14F-4D97-AF65-F5344CB8AC3E}">
        <p14:creationId xmlns:p14="http://schemas.microsoft.com/office/powerpoint/2010/main" val="304838884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ADB73D-B829-4D88-9B48-966951993B2A}"/>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3" name="页脚占位符 2">
            <a:extLst>
              <a:ext uri="{FF2B5EF4-FFF2-40B4-BE49-F238E27FC236}">
                <a16:creationId xmlns:a16="http://schemas.microsoft.com/office/drawing/2014/main" id="{4252BBAC-7485-4FDC-8A70-B8793D1129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821DCF-1DDC-4C54-8EEC-6AC6F9FDAA06}"/>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357937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25497-A5EE-468B-B321-68FEC996BBFC}"/>
              </a:ext>
            </a:extLst>
          </p:cNvPr>
          <p:cNvSpPr>
            <a:spLocks noGrp="1"/>
          </p:cNvSpPr>
          <p:nvPr>
            <p:ph type="title"/>
          </p:nvPr>
        </p:nvSpPr>
        <p:spPr>
          <a:xfrm>
            <a:off x="397150" y="240030"/>
            <a:ext cx="1859620" cy="840105"/>
          </a:xfrm>
        </p:spPr>
        <p:txBody>
          <a:bodyPr anchor="b"/>
          <a:lstStyle>
            <a:lvl1pPr>
              <a:defRPr sz="1513"/>
            </a:lvl1pPr>
          </a:lstStyle>
          <a:p>
            <a:r>
              <a:rPr lang="zh-CN" altLang="en-US"/>
              <a:t>单击此处编辑母版标题样式</a:t>
            </a:r>
          </a:p>
        </p:txBody>
      </p:sp>
      <p:sp>
        <p:nvSpPr>
          <p:cNvPr id="3" name="内容占位符 2">
            <a:extLst>
              <a:ext uri="{FF2B5EF4-FFF2-40B4-BE49-F238E27FC236}">
                <a16:creationId xmlns:a16="http://schemas.microsoft.com/office/drawing/2014/main" id="{D9A33809-3A97-4F4D-B1FA-7030D218F799}"/>
              </a:ext>
            </a:extLst>
          </p:cNvPr>
          <p:cNvSpPr>
            <a:spLocks noGrp="1"/>
          </p:cNvSpPr>
          <p:nvPr>
            <p:ph idx="1"/>
          </p:nvPr>
        </p:nvSpPr>
        <p:spPr>
          <a:xfrm>
            <a:off x="2451216" y="518398"/>
            <a:ext cx="2918936" cy="2558653"/>
          </a:xfrm>
        </p:spPr>
        <p:txBody>
          <a:bodyPr/>
          <a:lstStyle>
            <a:lvl1pPr>
              <a:defRPr sz="1513"/>
            </a:lvl1pPr>
            <a:lvl2pPr>
              <a:defRPr sz="1324"/>
            </a:lvl2pPr>
            <a:lvl3pPr>
              <a:defRPr sz="1135"/>
            </a:lvl3pPr>
            <a:lvl4pPr>
              <a:defRPr sz="946"/>
            </a:lvl4pPr>
            <a:lvl5pPr>
              <a:defRPr sz="946"/>
            </a:lvl5pPr>
            <a:lvl6pPr>
              <a:defRPr sz="946"/>
            </a:lvl6pPr>
            <a:lvl7pPr>
              <a:defRPr sz="946"/>
            </a:lvl7pPr>
            <a:lvl8pPr>
              <a:defRPr sz="946"/>
            </a:lvl8pPr>
            <a:lvl9pPr>
              <a:defRPr sz="9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36163A7-759E-4F30-88FA-092863FE77B5}"/>
              </a:ext>
            </a:extLst>
          </p:cNvPr>
          <p:cNvSpPr>
            <a:spLocks noGrp="1"/>
          </p:cNvSpPr>
          <p:nvPr>
            <p:ph type="body" sz="half" idx="2"/>
          </p:nvPr>
        </p:nvSpPr>
        <p:spPr>
          <a:xfrm>
            <a:off x="397150" y="1080135"/>
            <a:ext cx="1859620" cy="2001084"/>
          </a:xfrm>
        </p:spPr>
        <p:txBody>
          <a:bodyPr/>
          <a:lstStyle>
            <a:lvl1pPr marL="0" indent="0">
              <a:buNone/>
              <a:defRPr sz="757"/>
            </a:lvl1pPr>
            <a:lvl2pPr marL="216210" indent="0">
              <a:buNone/>
              <a:defRPr sz="662"/>
            </a:lvl2pPr>
            <a:lvl3pPr marL="432420" indent="0">
              <a:buNone/>
              <a:defRPr sz="567"/>
            </a:lvl3pPr>
            <a:lvl4pPr marL="648630" indent="0">
              <a:buNone/>
              <a:defRPr sz="473"/>
            </a:lvl4pPr>
            <a:lvl5pPr marL="864840" indent="0">
              <a:buNone/>
              <a:defRPr sz="473"/>
            </a:lvl5pPr>
            <a:lvl6pPr marL="1081049" indent="0">
              <a:buNone/>
              <a:defRPr sz="473"/>
            </a:lvl6pPr>
            <a:lvl7pPr marL="1297259" indent="0">
              <a:buNone/>
              <a:defRPr sz="473"/>
            </a:lvl7pPr>
            <a:lvl8pPr marL="1513469" indent="0">
              <a:buNone/>
              <a:defRPr sz="473"/>
            </a:lvl8pPr>
            <a:lvl9pPr marL="1729679" indent="0">
              <a:buNone/>
              <a:defRPr sz="473"/>
            </a:lvl9pPr>
          </a:lstStyle>
          <a:p>
            <a:pPr lvl="0"/>
            <a:r>
              <a:rPr lang="zh-CN" altLang="en-US"/>
              <a:t>编辑母版文本样式</a:t>
            </a:r>
          </a:p>
        </p:txBody>
      </p:sp>
      <p:sp>
        <p:nvSpPr>
          <p:cNvPr id="5" name="日期占位符 4">
            <a:extLst>
              <a:ext uri="{FF2B5EF4-FFF2-40B4-BE49-F238E27FC236}">
                <a16:creationId xmlns:a16="http://schemas.microsoft.com/office/drawing/2014/main" id="{C791B33D-990E-4660-ABC8-702501638720}"/>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F0674DFE-500C-4EE9-A7D4-87F3DDD4BB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B4389F-C3F7-4167-BD15-F99821E4266A}"/>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178459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11668-CE57-45A1-AEE9-CD7456CAFDEC}"/>
              </a:ext>
            </a:extLst>
          </p:cNvPr>
          <p:cNvSpPr>
            <a:spLocks noGrp="1"/>
          </p:cNvSpPr>
          <p:nvPr>
            <p:ph type="title"/>
          </p:nvPr>
        </p:nvSpPr>
        <p:spPr>
          <a:xfrm>
            <a:off x="397150" y="240030"/>
            <a:ext cx="1859620" cy="840105"/>
          </a:xfrm>
        </p:spPr>
        <p:txBody>
          <a:bodyPr anchor="b"/>
          <a:lstStyle>
            <a:lvl1pPr>
              <a:defRPr sz="1513"/>
            </a:lvl1pPr>
          </a:lstStyle>
          <a:p>
            <a:r>
              <a:rPr lang="zh-CN" altLang="en-US"/>
              <a:t>单击此处编辑母版标题样式</a:t>
            </a:r>
          </a:p>
        </p:txBody>
      </p:sp>
      <p:sp>
        <p:nvSpPr>
          <p:cNvPr id="3" name="图片占位符 2">
            <a:extLst>
              <a:ext uri="{FF2B5EF4-FFF2-40B4-BE49-F238E27FC236}">
                <a16:creationId xmlns:a16="http://schemas.microsoft.com/office/drawing/2014/main" id="{C90CD64B-7270-43AA-A38B-C655BC01E6C8}"/>
              </a:ext>
            </a:extLst>
          </p:cNvPr>
          <p:cNvSpPr>
            <a:spLocks noGrp="1"/>
          </p:cNvSpPr>
          <p:nvPr>
            <p:ph type="pic" idx="1"/>
          </p:nvPr>
        </p:nvSpPr>
        <p:spPr>
          <a:xfrm>
            <a:off x="2451216" y="518398"/>
            <a:ext cx="2918936" cy="2558653"/>
          </a:xfrm>
        </p:spPr>
        <p:txBody>
          <a:bodyPr/>
          <a:lstStyle>
            <a:lvl1pPr marL="0" indent="0">
              <a:buNone/>
              <a:defRPr sz="1513"/>
            </a:lvl1pPr>
            <a:lvl2pPr marL="216210" indent="0">
              <a:buNone/>
              <a:defRPr sz="1324"/>
            </a:lvl2pPr>
            <a:lvl3pPr marL="432420" indent="0">
              <a:buNone/>
              <a:defRPr sz="1135"/>
            </a:lvl3pPr>
            <a:lvl4pPr marL="648630" indent="0">
              <a:buNone/>
              <a:defRPr sz="946"/>
            </a:lvl4pPr>
            <a:lvl5pPr marL="864840" indent="0">
              <a:buNone/>
              <a:defRPr sz="946"/>
            </a:lvl5pPr>
            <a:lvl6pPr marL="1081049" indent="0">
              <a:buNone/>
              <a:defRPr sz="946"/>
            </a:lvl6pPr>
            <a:lvl7pPr marL="1297259" indent="0">
              <a:buNone/>
              <a:defRPr sz="946"/>
            </a:lvl7pPr>
            <a:lvl8pPr marL="1513469" indent="0">
              <a:buNone/>
              <a:defRPr sz="946"/>
            </a:lvl8pPr>
            <a:lvl9pPr marL="1729679" indent="0">
              <a:buNone/>
              <a:defRPr sz="946"/>
            </a:lvl9pPr>
          </a:lstStyle>
          <a:p>
            <a:endParaRPr lang="zh-CN" altLang="en-US"/>
          </a:p>
        </p:txBody>
      </p:sp>
      <p:sp>
        <p:nvSpPr>
          <p:cNvPr id="4" name="文本占位符 3">
            <a:extLst>
              <a:ext uri="{FF2B5EF4-FFF2-40B4-BE49-F238E27FC236}">
                <a16:creationId xmlns:a16="http://schemas.microsoft.com/office/drawing/2014/main" id="{A6FC5BAD-9E53-4E7F-949D-9070F13104DA}"/>
              </a:ext>
            </a:extLst>
          </p:cNvPr>
          <p:cNvSpPr>
            <a:spLocks noGrp="1"/>
          </p:cNvSpPr>
          <p:nvPr>
            <p:ph type="body" sz="half" idx="2"/>
          </p:nvPr>
        </p:nvSpPr>
        <p:spPr>
          <a:xfrm>
            <a:off x="397150" y="1080135"/>
            <a:ext cx="1859620" cy="2001084"/>
          </a:xfrm>
        </p:spPr>
        <p:txBody>
          <a:bodyPr/>
          <a:lstStyle>
            <a:lvl1pPr marL="0" indent="0">
              <a:buNone/>
              <a:defRPr sz="757"/>
            </a:lvl1pPr>
            <a:lvl2pPr marL="216210" indent="0">
              <a:buNone/>
              <a:defRPr sz="662"/>
            </a:lvl2pPr>
            <a:lvl3pPr marL="432420" indent="0">
              <a:buNone/>
              <a:defRPr sz="567"/>
            </a:lvl3pPr>
            <a:lvl4pPr marL="648630" indent="0">
              <a:buNone/>
              <a:defRPr sz="473"/>
            </a:lvl4pPr>
            <a:lvl5pPr marL="864840" indent="0">
              <a:buNone/>
              <a:defRPr sz="473"/>
            </a:lvl5pPr>
            <a:lvl6pPr marL="1081049" indent="0">
              <a:buNone/>
              <a:defRPr sz="473"/>
            </a:lvl6pPr>
            <a:lvl7pPr marL="1297259" indent="0">
              <a:buNone/>
              <a:defRPr sz="473"/>
            </a:lvl7pPr>
            <a:lvl8pPr marL="1513469" indent="0">
              <a:buNone/>
              <a:defRPr sz="473"/>
            </a:lvl8pPr>
            <a:lvl9pPr marL="1729679" indent="0">
              <a:buNone/>
              <a:defRPr sz="473"/>
            </a:lvl9pPr>
          </a:lstStyle>
          <a:p>
            <a:pPr lvl="0"/>
            <a:r>
              <a:rPr lang="zh-CN" altLang="en-US"/>
              <a:t>编辑母版文本样式</a:t>
            </a:r>
          </a:p>
        </p:txBody>
      </p:sp>
      <p:sp>
        <p:nvSpPr>
          <p:cNvPr id="5" name="日期占位符 4">
            <a:extLst>
              <a:ext uri="{FF2B5EF4-FFF2-40B4-BE49-F238E27FC236}">
                <a16:creationId xmlns:a16="http://schemas.microsoft.com/office/drawing/2014/main" id="{C6F9CB9D-323B-43BD-8171-90099B732C27}"/>
              </a:ext>
            </a:extLst>
          </p:cNvPr>
          <p:cNvSpPr>
            <a:spLocks noGrp="1"/>
          </p:cNvSpPr>
          <p:nvPr>
            <p:ph type="dt" sz="half" idx="10"/>
          </p:nvPr>
        </p:nvSpPr>
        <p:spPr/>
        <p:txBody>
          <a:bodyPr/>
          <a:lstStyle/>
          <a:p>
            <a:fld id="{43597110-114A-4719-8B3A-06207E21360A}"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FAABAB48-8A4E-4C55-8A7C-ADD5ADBB03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3B3398-5996-449F-9F5A-D2410C66C238}"/>
              </a:ext>
            </a:extLst>
          </p:cNvPr>
          <p:cNvSpPr>
            <a:spLocks noGrp="1"/>
          </p:cNvSpPr>
          <p:nvPr>
            <p:ph type="sldNum" sz="quarter" idx="12"/>
          </p:nvPr>
        </p:nvSpPr>
        <p:spPr/>
        <p:txBody>
          <a:body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395102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4.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048065-22ED-4D40-A730-18264D572165}"/>
              </a:ext>
            </a:extLst>
          </p:cNvPr>
          <p:cNvSpPr>
            <a:spLocks noGrp="1"/>
          </p:cNvSpPr>
          <p:nvPr>
            <p:ph type="title"/>
          </p:nvPr>
        </p:nvSpPr>
        <p:spPr>
          <a:xfrm>
            <a:off x="396399" y="191691"/>
            <a:ext cx="4973003" cy="69592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76D380-C304-4919-8F77-8B58779B0E88}"/>
              </a:ext>
            </a:extLst>
          </p:cNvPr>
          <p:cNvSpPr>
            <a:spLocks noGrp="1"/>
          </p:cNvSpPr>
          <p:nvPr>
            <p:ph type="body" idx="1"/>
          </p:nvPr>
        </p:nvSpPr>
        <p:spPr>
          <a:xfrm>
            <a:off x="396399" y="958453"/>
            <a:ext cx="4973003" cy="228445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586B93-3915-4A67-A140-B31AD6E57C98}"/>
              </a:ext>
            </a:extLst>
          </p:cNvPr>
          <p:cNvSpPr>
            <a:spLocks noGrp="1"/>
          </p:cNvSpPr>
          <p:nvPr>
            <p:ph type="dt" sz="half" idx="2"/>
          </p:nvPr>
        </p:nvSpPr>
        <p:spPr>
          <a:xfrm>
            <a:off x="396399" y="3337084"/>
            <a:ext cx="1297305" cy="191691"/>
          </a:xfrm>
          <a:prstGeom prst="rect">
            <a:avLst/>
          </a:prstGeom>
        </p:spPr>
        <p:txBody>
          <a:bodyPr vert="horz" lIns="91440" tIns="45720" rIns="91440" bIns="45720" rtlCol="0" anchor="ctr"/>
          <a:lstStyle>
            <a:lvl1pPr algn="l">
              <a:defRPr sz="567">
                <a:solidFill>
                  <a:schemeClr val="tx1">
                    <a:tint val="75000"/>
                  </a:schemeClr>
                </a:solidFill>
              </a:defRPr>
            </a:lvl1pPr>
          </a:lstStyle>
          <a:p>
            <a:fld id="{43597110-114A-4719-8B3A-06207E21360A}"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C6CF54C9-066F-4444-9F44-61BF6900D9EE}"/>
              </a:ext>
            </a:extLst>
          </p:cNvPr>
          <p:cNvSpPr>
            <a:spLocks noGrp="1"/>
          </p:cNvSpPr>
          <p:nvPr>
            <p:ph type="ftr" sz="quarter" idx="3"/>
          </p:nvPr>
        </p:nvSpPr>
        <p:spPr>
          <a:xfrm>
            <a:off x="1909921" y="3337084"/>
            <a:ext cx="1945958" cy="191691"/>
          </a:xfrm>
          <a:prstGeom prst="rect">
            <a:avLst/>
          </a:prstGeom>
        </p:spPr>
        <p:txBody>
          <a:bodyPr vert="horz" lIns="91440" tIns="45720" rIns="91440" bIns="45720" rtlCol="0" anchor="ctr"/>
          <a:lstStyle>
            <a:lvl1pPr algn="ctr">
              <a:defRPr sz="567">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9B80A8-EE7E-44DD-855F-9BF2759E878A}"/>
              </a:ext>
            </a:extLst>
          </p:cNvPr>
          <p:cNvSpPr>
            <a:spLocks noGrp="1"/>
          </p:cNvSpPr>
          <p:nvPr>
            <p:ph type="sldNum" sz="quarter" idx="4"/>
          </p:nvPr>
        </p:nvSpPr>
        <p:spPr>
          <a:xfrm>
            <a:off x="4072096" y="3337084"/>
            <a:ext cx="1297305" cy="191691"/>
          </a:xfrm>
          <a:prstGeom prst="rect">
            <a:avLst/>
          </a:prstGeom>
        </p:spPr>
        <p:txBody>
          <a:bodyPr vert="horz" lIns="91440" tIns="45720" rIns="91440" bIns="45720" rtlCol="0" anchor="ctr"/>
          <a:lstStyle>
            <a:lvl1pPr algn="r">
              <a:defRPr sz="567">
                <a:solidFill>
                  <a:schemeClr val="tx1">
                    <a:tint val="75000"/>
                  </a:schemeClr>
                </a:solidFill>
              </a:defRPr>
            </a:lvl1pPr>
          </a:lstStyle>
          <a:p>
            <a:fld id="{EB9F41A3-FE13-4988-9EC7-F33A41593BF4}" type="slidenum">
              <a:rPr lang="zh-CN" altLang="en-US" smtClean="0"/>
              <a:t>‹#›</a:t>
            </a:fld>
            <a:endParaRPr lang="zh-CN" altLang="en-US"/>
          </a:p>
        </p:txBody>
      </p:sp>
    </p:spTree>
    <p:extLst>
      <p:ext uri="{BB962C8B-B14F-4D97-AF65-F5344CB8AC3E}">
        <p14:creationId xmlns:p14="http://schemas.microsoft.com/office/powerpoint/2010/main" val="14879957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80" r:id="rId12"/>
    <p:sldLayoutId id="2147483724" r:id="rId13"/>
    <p:sldLayoutId id="2147483725" r:id="rId14"/>
    <p:sldLayoutId id="2147483726" r:id="rId15"/>
  </p:sldLayoutIdLst>
  <p:txStyles>
    <p:titleStyle>
      <a:lvl1pPr algn="l" defTabSz="432420" rtl="0" eaLnBrk="1" latinLnBrk="0" hangingPunct="1">
        <a:lnSpc>
          <a:spcPct val="90000"/>
        </a:lnSpc>
        <a:spcBef>
          <a:spcPct val="0"/>
        </a:spcBef>
        <a:buNone/>
        <a:defRPr sz="2081"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108105" indent="-108105" algn="l" defTabSz="432420" rtl="0" eaLnBrk="1" latinLnBrk="0" hangingPunct="1">
        <a:lnSpc>
          <a:spcPct val="90000"/>
        </a:lnSpc>
        <a:spcBef>
          <a:spcPts val="473"/>
        </a:spcBef>
        <a:buFont typeface="Arial" panose="020B0604020202020204" pitchFamily="34" charset="0"/>
        <a:buChar char="•"/>
        <a:defRPr sz="1324" kern="1200">
          <a:solidFill>
            <a:schemeClr val="tx1"/>
          </a:solidFill>
          <a:latin typeface="+mn-lt"/>
          <a:ea typeface="+mn-ea"/>
          <a:cs typeface="+mn-cs"/>
        </a:defRPr>
      </a:lvl1pPr>
      <a:lvl2pPr marL="324315" indent="-108105" algn="l" defTabSz="432420" rtl="0" eaLnBrk="1" latinLnBrk="0" hangingPunct="1">
        <a:lnSpc>
          <a:spcPct val="90000"/>
        </a:lnSpc>
        <a:spcBef>
          <a:spcPts val="236"/>
        </a:spcBef>
        <a:buFont typeface="Arial" panose="020B0604020202020204" pitchFamily="34" charset="0"/>
        <a:buChar char="•"/>
        <a:defRPr sz="1135" kern="1200">
          <a:solidFill>
            <a:schemeClr val="tx1"/>
          </a:solidFill>
          <a:latin typeface="+mn-lt"/>
          <a:ea typeface="+mn-ea"/>
          <a:cs typeface="+mn-cs"/>
        </a:defRPr>
      </a:lvl2pPr>
      <a:lvl3pPr marL="540525" indent="-108105" algn="l" defTabSz="432420" rtl="0" eaLnBrk="1" latinLnBrk="0" hangingPunct="1">
        <a:lnSpc>
          <a:spcPct val="90000"/>
        </a:lnSpc>
        <a:spcBef>
          <a:spcPts val="236"/>
        </a:spcBef>
        <a:buFont typeface="Arial" panose="020B0604020202020204" pitchFamily="34" charset="0"/>
        <a:buChar char="•"/>
        <a:defRPr sz="946" kern="1200">
          <a:solidFill>
            <a:schemeClr val="tx1"/>
          </a:solidFill>
          <a:latin typeface="+mn-lt"/>
          <a:ea typeface="+mn-ea"/>
          <a:cs typeface="+mn-cs"/>
        </a:defRPr>
      </a:lvl3pPr>
      <a:lvl4pPr marL="756735"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4pPr>
      <a:lvl5pPr marL="97294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5pPr>
      <a:lvl6pPr marL="118915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6pPr>
      <a:lvl7pPr marL="140536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7pPr>
      <a:lvl8pPr marL="162157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8pPr>
      <a:lvl9pPr marL="183778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9pPr>
    </p:bodyStyle>
    <p:otherStyle>
      <a:defPPr>
        <a:defRPr lang="zh-CN"/>
      </a:defPPr>
      <a:lvl1pPr marL="0" algn="l" defTabSz="432420" rtl="0" eaLnBrk="1" latinLnBrk="0" hangingPunct="1">
        <a:defRPr sz="851" kern="1200">
          <a:solidFill>
            <a:schemeClr val="tx1"/>
          </a:solidFill>
          <a:latin typeface="+mn-lt"/>
          <a:ea typeface="+mn-ea"/>
          <a:cs typeface="+mn-cs"/>
        </a:defRPr>
      </a:lvl1pPr>
      <a:lvl2pPr marL="216210" algn="l" defTabSz="432420" rtl="0" eaLnBrk="1" latinLnBrk="0" hangingPunct="1">
        <a:defRPr sz="851" kern="1200">
          <a:solidFill>
            <a:schemeClr val="tx1"/>
          </a:solidFill>
          <a:latin typeface="+mn-lt"/>
          <a:ea typeface="+mn-ea"/>
          <a:cs typeface="+mn-cs"/>
        </a:defRPr>
      </a:lvl2pPr>
      <a:lvl3pPr marL="432420" algn="l" defTabSz="432420" rtl="0" eaLnBrk="1" latinLnBrk="0" hangingPunct="1">
        <a:defRPr sz="851" kern="1200">
          <a:solidFill>
            <a:schemeClr val="tx1"/>
          </a:solidFill>
          <a:latin typeface="+mn-lt"/>
          <a:ea typeface="+mn-ea"/>
          <a:cs typeface="+mn-cs"/>
        </a:defRPr>
      </a:lvl3pPr>
      <a:lvl4pPr marL="648630" algn="l" defTabSz="432420" rtl="0" eaLnBrk="1" latinLnBrk="0" hangingPunct="1">
        <a:defRPr sz="851" kern="1200">
          <a:solidFill>
            <a:schemeClr val="tx1"/>
          </a:solidFill>
          <a:latin typeface="+mn-lt"/>
          <a:ea typeface="+mn-ea"/>
          <a:cs typeface="+mn-cs"/>
        </a:defRPr>
      </a:lvl4pPr>
      <a:lvl5pPr marL="864840" algn="l" defTabSz="432420" rtl="0" eaLnBrk="1" latinLnBrk="0" hangingPunct="1">
        <a:defRPr sz="851" kern="1200">
          <a:solidFill>
            <a:schemeClr val="tx1"/>
          </a:solidFill>
          <a:latin typeface="+mn-lt"/>
          <a:ea typeface="+mn-ea"/>
          <a:cs typeface="+mn-cs"/>
        </a:defRPr>
      </a:lvl5pPr>
      <a:lvl6pPr marL="1081049" algn="l" defTabSz="432420" rtl="0" eaLnBrk="1" latinLnBrk="0" hangingPunct="1">
        <a:defRPr sz="851" kern="1200">
          <a:solidFill>
            <a:schemeClr val="tx1"/>
          </a:solidFill>
          <a:latin typeface="+mn-lt"/>
          <a:ea typeface="+mn-ea"/>
          <a:cs typeface="+mn-cs"/>
        </a:defRPr>
      </a:lvl6pPr>
      <a:lvl7pPr marL="1297259" algn="l" defTabSz="432420" rtl="0" eaLnBrk="1" latinLnBrk="0" hangingPunct="1">
        <a:defRPr sz="851" kern="1200">
          <a:solidFill>
            <a:schemeClr val="tx1"/>
          </a:solidFill>
          <a:latin typeface="+mn-lt"/>
          <a:ea typeface="+mn-ea"/>
          <a:cs typeface="+mn-cs"/>
        </a:defRPr>
      </a:lvl7pPr>
      <a:lvl8pPr marL="1513469" algn="l" defTabSz="432420" rtl="0" eaLnBrk="1" latinLnBrk="0" hangingPunct="1">
        <a:defRPr sz="851" kern="1200">
          <a:solidFill>
            <a:schemeClr val="tx1"/>
          </a:solidFill>
          <a:latin typeface="+mn-lt"/>
          <a:ea typeface="+mn-ea"/>
          <a:cs typeface="+mn-cs"/>
        </a:defRPr>
      </a:lvl8pPr>
      <a:lvl9pPr marL="1729679" algn="l" defTabSz="432420" rtl="0" eaLnBrk="1" latinLnBrk="0" hangingPunct="1">
        <a:defRPr sz="8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61288" y="465593"/>
            <a:ext cx="5241636" cy="0"/>
          </a:xfrm>
          <a:custGeom>
            <a:avLst/>
            <a:gdLst/>
            <a:ahLst/>
            <a:cxnLst/>
            <a:rect l="l" t="t" r="r" b="b"/>
            <a:pathLst>
              <a:path w="9144000">
                <a:moveTo>
                  <a:pt x="0" y="0"/>
                </a:moveTo>
                <a:lnTo>
                  <a:pt x="9143997" y="0"/>
                </a:lnTo>
              </a:path>
            </a:pathLst>
          </a:custGeom>
          <a:ln w="12699">
            <a:solidFill>
              <a:srgbClr val="FF2600"/>
            </a:solidFill>
          </a:ln>
        </p:spPr>
        <p:txBody>
          <a:bodyPr wrap="square" lIns="0" tIns="0" rIns="0" bIns="0" rtlCol="0"/>
          <a:lstStyle/>
          <a:p>
            <a:endParaRPr sz="834"/>
          </a:p>
        </p:txBody>
      </p:sp>
      <p:sp>
        <p:nvSpPr>
          <p:cNvPr id="17" name="bg object 17"/>
          <p:cNvSpPr/>
          <p:nvPr/>
        </p:nvSpPr>
        <p:spPr>
          <a:xfrm>
            <a:off x="261288" y="483242"/>
            <a:ext cx="5241636" cy="0"/>
          </a:xfrm>
          <a:custGeom>
            <a:avLst/>
            <a:gdLst/>
            <a:ahLst/>
            <a:cxnLst/>
            <a:rect l="l" t="t" r="r" b="b"/>
            <a:pathLst>
              <a:path w="9144000">
                <a:moveTo>
                  <a:pt x="0" y="0"/>
                </a:moveTo>
                <a:lnTo>
                  <a:pt x="9143997" y="0"/>
                </a:lnTo>
              </a:path>
            </a:pathLst>
          </a:custGeom>
          <a:ln w="12699">
            <a:solidFill>
              <a:srgbClr val="011279"/>
            </a:solidFill>
          </a:ln>
        </p:spPr>
        <p:txBody>
          <a:bodyPr wrap="square" lIns="0" tIns="0" rIns="0" bIns="0" rtlCol="0"/>
          <a:lstStyle/>
          <a:p>
            <a:endParaRPr sz="834"/>
          </a:p>
        </p:txBody>
      </p:sp>
      <p:sp>
        <p:nvSpPr>
          <p:cNvPr id="2" name="Holder 2"/>
          <p:cNvSpPr>
            <a:spLocks noGrp="1"/>
          </p:cNvSpPr>
          <p:nvPr>
            <p:ph type="title"/>
          </p:nvPr>
        </p:nvSpPr>
        <p:spPr>
          <a:xfrm>
            <a:off x="659507" y="259833"/>
            <a:ext cx="4446787" cy="430887"/>
          </a:xfrm>
          <a:prstGeom prst="rect">
            <a:avLst/>
          </a:prstGeom>
        </p:spPr>
        <p:txBody>
          <a:bodyPr wrap="square" lIns="0" tIns="0" rIns="0" bIns="0">
            <a:spAutoFit/>
          </a:bodyPr>
          <a:lstStyle>
            <a:lvl1pPr>
              <a:defRPr sz="2800" b="0" i="0">
                <a:solidFill>
                  <a:srgbClr val="0000BA"/>
                </a:solidFill>
                <a:latin typeface="Arial"/>
                <a:cs typeface="Arial"/>
              </a:defRPr>
            </a:lvl1pPr>
          </a:lstStyle>
          <a:p>
            <a:endParaRPr/>
          </a:p>
        </p:txBody>
      </p:sp>
      <p:sp>
        <p:nvSpPr>
          <p:cNvPr id="3" name="Holder 3"/>
          <p:cNvSpPr>
            <a:spLocks noGrp="1"/>
          </p:cNvSpPr>
          <p:nvPr>
            <p:ph type="body" idx="1"/>
          </p:nvPr>
        </p:nvSpPr>
        <p:spPr>
          <a:xfrm>
            <a:off x="1064412" y="1303198"/>
            <a:ext cx="3636975" cy="430887"/>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960372" y="3348418"/>
            <a:ext cx="1845056"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348418"/>
            <a:ext cx="1326134"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6" name="Holder 6"/>
          <p:cNvSpPr>
            <a:spLocks noGrp="1"/>
          </p:cNvSpPr>
          <p:nvPr>
            <p:ph type="sldNum" sz="quarter" idx="7"/>
          </p:nvPr>
        </p:nvSpPr>
        <p:spPr>
          <a:xfrm>
            <a:off x="333269" y="3304014"/>
            <a:ext cx="117937" cy="57067"/>
          </a:xfrm>
          <a:prstGeom prst="rect">
            <a:avLst/>
          </a:prstGeom>
        </p:spPr>
        <p:txBody>
          <a:bodyPr wrap="square" lIns="0" tIns="0" rIns="0" bIns="0">
            <a:spAutoFit/>
          </a:bodyPr>
          <a:lstStyle>
            <a:lvl1pPr>
              <a:defRPr sz="371" b="1" i="0">
                <a:solidFill>
                  <a:schemeClr val="tx1"/>
                </a:solidFill>
                <a:latin typeface="Tahoma"/>
                <a:cs typeface="Tahoma"/>
              </a:defRPr>
            </a:lvl1pPr>
          </a:lstStyle>
          <a:p>
            <a:pPr marL="17648">
              <a:spcBef>
                <a:spcPts val="46"/>
              </a:spcBef>
            </a:pPr>
            <a:fld id="{81D60167-4931-47E6-BA6A-407CBD079E47}" type="slidenum">
              <a:rPr lang="en-US" altLang="zh-CN" smtClean="0"/>
              <a:pPr marL="17648">
                <a:spcBef>
                  <a:spcPts val="46"/>
                </a:spcBef>
              </a:pPr>
              <a:t>‹#›</a:t>
            </a:fld>
            <a:endParaRPr lang="en-US" altLang="zh-CN" dirty="0"/>
          </a:p>
        </p:txBody>
      </p:sp>
    </p:spTree>
    <p:extLst>
      <p:ext uri="{BB962C8B-B14F-4D97-AF65-F5344CB8AC3E}">
        <p14:creationId xmlns:p14="http://schemas.microsoft.com/office/powerpoint/2010/main" val="124531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Lst>
  <p:txStyles>
    <p:titleStyle>
      <a:lvl1pPr>
        <a:defRPr>
          <a:latin typeface="+mj-lt"/>
          <a:ea typeface="+mj-ea"/>
          <a:cs typeface="+mj-cs"/>
        </a:defRPr>
      </a:lvl1pPr>
    </p:titleStyle>
    <p:bodyStyle>
      <a:lvl1pPr marL="0">
        <a:defRPr>
          <a:latin typeface="+mn-lt"/>
          <a:ea typeface="+mn-ea"/>
          <a:cs typeface="+mn-cs"/>
        </a:defRPr>
      </a:lvl1pPr>
      <a:lvl2pPr marL="211775">
        <a:defRPr>
          <a:latin typeface="+mn-lt"/>
          <a:ea typeface="+mn-ea"/>
          <a:cs typeface="+mn-cs"/>
        </a:defRPr>
      </a:lvl2pPr>
      <a:lvl3pPr marL="423550">
        <a:defRPr>
          <a:latin typeface="+mn-lt"/>
          <a:ea typeface="+mn-ea"/>
          <a:cs typeface="+mn-cs"/>
        </a:defRPr>
      </a:lvl3pPr>
      <a:lvl4pPr marL="635325">
        <a:defRPr>
          <a:latin typeface="+mn-lt"/>
          <a:ea typeface="+mn-ea"/>
          <a:cs typeface="+mn-cs"/>
        </a:defRPr>
      </a:lvl4pPr>
      <a:lvl5pPr marL="847100">
        <a:defRPr>
          <a:latin typeface="+mn-lt"/>
          <a:ea typeface="+mn-ea"/>
          <a:cs typeface="+mn-cs"/>
        </a:defRPr>
      </a:lvl5pPr>
      <a:lvl6pPr marL="1058875">
        <a:defRPr>
          <a:latin typeface="+mn-lt"/>
          <a:ea typeface="+mn-ea"/>
          <a:cs typeface="+mn-cs"/>
        </a:defRPr>
      </a:lvl6pPr>
      <a:lvl7pPr marL="1270650">
        <a:defRPr>
          <a:latin typeface="+mn-lt"/>
          <a:ea typeface="+mn-ea"/>
          <a:cs typeface="+mn-cs"/>
        </a:defRPr>
      </a:lvl7pPr>
      <a:lvl8pPr marL="1482425">
        <a:defRPr>
          <a:latin typeface="+mn-lt"/>
          <a:ea typeface="+mn-ea"/>
          <a:cs typeface="+mn-cs"/>
        </a:defRPr>
      </a:lvl8pPr>
      <a:lvl9pPr marL="1694200">
        <a:defRPr>
          <a:latin typeface="+mn-lt"/>
          <a:ea typeface="+mn-ea"/>
          <a:cs typeface="+mn-cs"/>
        </a:defRPr>
      </a:lvl9pPr>
    </p:bodyStyle>
    <p:otherStyle>
      <a:lvl1pPr marL="0">
        <a:defRPr>
          <a:latin typeface="+mn-lt"/>
          <a:ea typeface="+mn-ea"/>
          <a:cs typeface="+mn-cs"/>
        </a:defRPr>
      </a:lvl1pPr>
      <a:lvl2pPr marL="211775">
        <a:defRPr>
          <a:latin typeface="+mn-lt"/>
          <a:ea typeface="+mn-ea"/>
          <a:cs typeface="+mn-cs"/>
        </a:defRPr>
      </a:lvl2pPr>
      <a:lvl3pPr marL="423550">
        <a:defRPr>
          <a:latin typeface="+mn-lt"/>
          <a:ea typeface="+mn-ea"/>
          <a:cs typeface="+mn-cs"/>
        </a:defRPr>
      </a:lvl3pPr>
      <a:lvl4pPr marL="635325">
        <a:defRPr>
          <a:latin typeface="+mn-lt"/>
          <a:ea typeface="+mn-ea"/>
          <a:cs typeface="+mn-cs"/>
        </a:defRPr>
      </a:lvl4pPr>
      <a:lvl5pPr marL="847100">
        <a:defRPr>
          <a:latin typeface="+mn-lt"/>
          <a:ea typeface="+mn-ea"/>
          <a:cs typeface="+mn-cs"/>
        </a:defRPr>
      </a:lvl5pPr>
      <a:lvl6pPr marL="1058875">
        <a:defRPr>
          <a:latin typeface="+mn-lt"/>
          <a:ea typeface="+mn-ea"/>
          <a:cs typeface="+mn-cs"/>
        </a:defRPr>
      </a:lvl6pPr>
      <a:lvl7pPr marL="1270650">
        <a:defRPr>
          <a:latin typeface="+mn-lt"/>
          <a:ea typeface="+mn-ea"/>
          <a:cs typeface="+mn-cs"/>
        </a:defRPr>
      </a:lvl7pPr>
      <a:lvl8pPr marL="1482425">
        <a:defRPr>
          <a:latin typeface="+mn-lt"/>
          <a:ea typeface="+mn-ea"/>
          <a:cs typeface="+mn-cs"/>
        </a:defRPr>
      </a:lvl8pPr>
      <a:lvl9pPr marL="16942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399" y="191691"/>
            <a:ext cx="4973003" cy="69592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396399" y="958453"/>
            <a:ext cx="4973003" cy="22844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96399" y="3337084"/>
            <a:ext cx="1297305" cy="191691"/>
          </a:xfrm>
          <a:prstGeom prst="rect">
            <a:avLst/>
          </a:prstGeom>
        </p:spPr>
        <p:txBody>
          <a:bodyPr vert="horz" lIns="91440" tIns="45720" rIns="91440" bIns="45720" rtlCol="0" anchor="ctr"/>
          <a:lstStyle>
            <a:lvl1pPr algn="l">
              <a:defRPr sz="567">
                <a:solidFill>
                  <a:schemeClr val="tx1">
                    <a:tint val="75000"/>
                  </a:schemeClr>
                </a:solidFill>
              </a:defRPr>
            </a:lvl1pPr>
          </a:lstStyle>
          <a:p>
            <a:fld id="{ECA78DF3-E130-431E-861E-1F9C33FCC4FA}" type="datetimeFigureOut">
              <a:rPr lang="zh-CN" altLang="en-US" smtClean="0"/>
              <a:t>2022/11/20</a:t>
            </a:fld>
            <a:endParaRPr lang="zh-CN" altLang="en-US"/>
          </a:p>
        </p:txBody>
      </p:sp>
      <p:sp>
        <p:nvSpPr>
          <p:cNvPr id="5" name="页脚占位符 4"/>
          <p:cNvSpPr>
            <a:spLocks noGrp="1"/>
          </p:cNvSpPr>
          <p:nvPr>
            <p:ph type="ftr" sz="quarter" idx="3"/>
          </p:nvPr>
        </p:nvSpPr>
        <p:spPr>
          <a:xfrm>
            <a:off x="1909921" y="3337084"/>
            <a:ext cx="1945958" cy="191691"/>
          </a:xfrm>
          <a:prstGeom prst="rect">
            <a:avLst/>
          </a:prstGeom>
        </p:spPr>
        <p:txBody>
          <a:bodyPr vert="horz" lIns="91440" tIns="45720" rIns="91440" bIns="45720" rtlCol="0" anchor="ctr"/>
          <a:lstStyle>
            <a:lvl1pPr algn="ctr">
              <a:defRPr sz="567">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072096" y="3337084"/>
            <a:ext cx="1297305" cy="191691"/>
          </a:xfrm>
          <a:prstGeom prst="rect">
            <a:avLst/>
          </a:prstGeom>
        </p:spPr>
        <p:txBody>
          <a:bodyPr vert="horz" lIns="91440" tIns="45720" rIns="91440" bIns="45720" rtlCol="0" anchor="ctr"/>
          <a:lstStyle>
            <a:lvl1pPr algn="r">
              <a:defRPr sz="567">
                <a:solidFill>
                  <a:schemeClr val="tx1">
                    <a:tint val="75000"/>
                  </a:schemeClr>
                </a:solidFill>
              </a:defRPr>
            </a:lvl1pPr>
          </a:lstStyle>
          <a:p>
            <a:fld id="{9C897074-BEC3-4E4A-8063-B88B0CABCAF6}" type="slidenum">
              <a:rPr lang="zh-CN" altLang="en-US" smtClean="0"/>
              <a:t>‹#›</a:t>
            </a:fld>
            <a:endParaRPr lang="zh-CN" altLang="en-US"/>
          </a:p>
        </p:txBody>
      </p:sp>
    </p:spTree>
    <p:extLst>
      <p:ext uri="{BB962C8B-B14F-4D97-AF65-F5344CB8AC3E}">
        <p14:creationId xmlns:p14="http://schemas.microsoft.com/office/powerpoint/2010/main" val="101259211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Lst>
  <p:txStyles>
    <p:titleStyle>
      <a:lvl1pPr algn="l" defTabSz="432420" rtl="0" eaLnBrk="1" latinLnBrk="0" hangingPunct="1">
        <a:lnSpc>
          <a:spcPct val="90000"/>
        </a:lnSpc>
        <a:spcBef>
          <a:spcPct val="0"/>
        </a:spcBef>
        <a:buNone/>
        <a:defRPr sz="2081" kern="1200">
          <a:solidFill>
            <a:schemeClr val="tx1"/>
          </a:solidFill>
          <a:latin typeface="+mj-lt"/>
          <a:ea typeface="+mj-ea"/>
          <a:cs typeface="+mj-cs"/>
        </a:defRPr>
      </a:lvl1pPr>
    </p:titleStyle>
    <p:bodyStyle>
      <a:lvl1pPr marL="108105" indent="-108105" algn="l" defTabSz="432420" rtl="0" eaLnBrk="1" latinLnBrk="0" hangingPunct="1">
        <a:lnSpc>
          <a:spcPct val="90000"/>
        </a:lnSpc>
        <a:spcBef>
          <a:spcPts val="473"/>
        </a:spcBef>
        <a:buFont typeface="Arial" panose="020B0604020202020204" pitchFamily="34" charset="0"/>
        <a:buChar char="•"/>
        <a:defRPr sz="1324" kern="1200">
          <a:solidFill>
            <a:schemeClr val="tx1"/>
          </a:solidFill>
          <a:latin typeface="+mn-lt"/>
          <a:ea typeface="+mn-ea"/>
          <a:cs typeface="+mn-cs"/>
        </a:defRPr>
      </a:lvl1pPr>
      <a:lvl2pPr marL="324315" indent="-108105" algn="l" defTabSz="432420" rtl="0" eaLnBrk="1" latinLnBrk="0" hangingPunct="1">
        <a:lnSpc>
          <a:spcPct val="90000"/>
        </a:lnSpc>
        <a:spcBef>
          <a:spcPts val="236"/>
        </a:spcBef>
        <a:buFont typeface="Arial" panose="020B0604020202020204" pitchFamily="34" charset="0"/>
        <a:buChar char="•"/>
        <a:defRPr sz="1135" kern="1200">
          <a:solidFill>
            <a:schemeClr val="tx1"/>
          </a:solidFill>
          <a:latin typeface="+mn-lt"/>
          <a:ea typeface="+mn-ea"/>
          <a:cs typeface="+mn-cs"/>
        </a:defRPr>
      </a:lvl2pPr>
      <a:lvl3pPr marL="540525" indent="-108105" algn="l" defTabSz="432420" rtl="0" eaLnBrk="1" latinLnBrk="0" hangingPunct="1">
        <a:lnSpc>
          <a:spcPct val="90000"/>
        </a:lnSpc>
        <a:spcBef>
          <a:spcPts val="236"/>
        </a:spcBef>
        <a:buFont typeface="Arial" panose="020B0604020202020204" pitchFamily="34" charset="0"/>
        <a:buChar char="•"/>
        <a:defRPr sz="946" kern="1200">
          <a:solidFill>
            <a:schemeClr val="tx1"/>
          </a:solidFill>
          <a:latin typeface="+mn-lt"/>
          <a:ea typeface="+mn-ea"/>
          <a:cs typeface="+mn-cs"/>
        </a:defRPr>
      </a:lvl3pPr>
      <a:lvl4pPr marL="756735"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4pPr>
      <a:lvl5pPr marL="97294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5pPr>
      <a:lvl6pPr marL="118915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6pPr>
      <a:lvl7pPr marL="140536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7pPr>
      <a:lvl8pPr marL="162157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8pPr>
      <a:lvl9pPr marL="183778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9pPr>
    </p:bodyStyle>
    <p:otherStyle>
      <a:defPPr>
        <a:defRPr lang="zh-CN"/>
      </a:defPPr>
      <a:lvl1pPr marL="0" algn="l" defTabSz="432420" rtl="0" eaLnBrk="1" latinLnBrk="0" hangingPunct="1">
        <a:defRPr sz="851" kern="1200">
          <a:solidFill>
            <a:schemeClr val="tx1"/>
          </a:solidFill>
          <a:latin typeface="+mn-lt"/>
          <a:ea typeface="+mn-ea"/>
          <a:cs typeface="+mn-cs"/>
        </a:defRPr>
      </a:lvl1pPr>
      <a:lvl2pPr marL="216210" algn="l" defTabSz="432420" rtl="0" eaLnBrk="1" latinLnBrk="0" hangingPunct="1">
        <a:defRPr sz="851" kern="1200">
          <a:solidFill>
            <a:schemeClr val="tx1"/>
          </a:solidFill>
          <a:latin typeface="+mn-lt"/>
          <a:ea typeface="+mn-ea"/>
          <a:cs typeface="+mn-cs"/>
        </a:defRPr>
      </a:lvl2pPr>
      <a:lvl3pPr marL="432420" algn="l" defTabSz="432420" rtl="0" eaLnBrk="1" latinLnBrk="0" hangingPunct="1">
        <a:defRPr sz="851" kern="1200">
          <a:solidFill>
            <a:schemeClr val="tx1"/>
          </a:solidFill>
          <a:latin typeface="+mn-lt"/>
          <a:ea typeface="+mn-ea"/>
          <a:cs typeface="+mn-cs"/>
        </a:defRPr>
      </a:lvl3pPr>
      <a:lvl4pPr marL="648630" algn="l" defTabSz="432420" rtl="0" eaLnBrk="1" latinLnBrk="0" hangingPunct="1">
        <a:defRPr sz="851" kern="1200">
          <a:solidFill>
            <a:schemeClr val="tx1"/>
          </a:solidFill>
          <a:latin typeface="+mn-lt"/>
          <a:ea typeface="+mn-ea"/>
          <a:cs typeface="+mn-cs"/>
        </a:defRPr>
      </a:lvl4pPr>
      <a:lvl5pPr marL="864840" algn="l" defTabSz="432420" rtl="0" eaLnBrk="1" latinLnBrk="0" hangingPunct="1">
        <a:defRPr sz="851" kern="1200">
          <a:solidFill>
            <a:schemeClr val="tx1"/>
          </a:solidFill>
          <a:latin typeface="+mn-lt"/>
          <a:ea typeface="+mn-ea"/>
          <a:cs typeface="+mn-cs"/>
        </a:defRPr>
      </a:lvl5pPr>
      <a:lvl6pPr marL="1081049" algn="l" defTabSz="432420" rtl="0" eaLnBrk="1" latinLnBrk="0" hangingPunct="1">
        <a:defRPr sz="851" kern="1200">
          <a:solidFill>
            <a:schemeClr val="tx1"/>
          </a:solidFill>
          <a:latin typeface="+mn-lt"/>
          <a:ea typeface="+mn-ea"/>
          <a:cs typeface="+mn-cs"/>
        </a:defRPr>
      </a:lvl6pPr>
      <a:lvl7pPr marL="1297259" algn="l" defTabSz="432420" rtl="0" eaLnBrk="1" latinLnBrk="0" hangingPunct="1">
        <a:defRPr sz="851" kern="1200">
          <a:solidFill>
            <a:schemeClr val="tx1"/>
          </a:solidFill>
          <a:latin typeface="+mn-lt"/>
          <a:ea typeface="+mn-ea"/>
          <a:cs typeface="+mn-cs"/>
        </a:defRPr>
      </a:lvl7pPr>
      <a:lvl8pPr marL="1513469" algn="l" defTabSz="432420" rtl="0" eaLnBrk="1" latinLnBrk="0" hangingPunct="1">
        <a:defRPr sz="851" kern="1200">
          <a:solidFill>
            <a:schemeClr val="tx1"/>
          </a:solidFill>
          <a:latin typeface="+mn-lt"/>
          <a:ea typeface="+mn-ea"/>
          <a:cs typeface="+mn-cs"/>
        </a:defRPr>
      </a:lvl8pPr>
      <a:lvl9pPr marL="1729679" algn="l" defTabSz="432420" rtl="0" eaLnBrk="1" latinLnBrk="0" hangingPunct="1">
        <a:defRPr sz="85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4FFE44-62D7-4F17-B9F8-261AAE976CE8}"/>
              </a:ext>
            </a:extLst>
          </p:cNvPr>
          <p:cNvSpPr>
            <a:spLocks noGrp="1"/>
          </p:cNvSpPr>
          <p:nvPr>
            <p:ph type="title"/>
          </p:nvPr>
        </p:nvSpPr>
        <p:spPr>
          <a:xfrm>
            <a:off x="396399" y="191691"/>
            <a:ext cx="4973003" cy="69592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1AA51F-6C33-4EA6-AE1E-9446295574EE}"/>
              </a:ext>
            </a:extLst>
          </p:cNvPr>
          <p:cNvSpPr>
            <a:spLocks noGrp="1"/>
          </p:cNvSpPr>
          <p:nvPr>
            <p:ph type="body" idx="1"/>
          </p:nvPr>
        </p:nvSpPr>
        <p:spPr>
          <a:xfrm>
            <a:off x="396399" y="958453"/>
            <a:ext cx="4973003" cy="228445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10099A-D0C8-43A8-8212-B9CF980CBDEB}"/>
              </a:ext>
            </a:extLst>
          </p:cNvPr>
          <p:cNvSpPr>
            <a:spLocks noGrp="1"/>
          </p:cNvSpPr>
          <p:nvPr>
            <p:ph type="dt" sz="half" idx="2"/>
          </p:nvPr>
        </p:nvSpPr>
        <p:spPr>
          <a:xfrm>
            <a:off x="396399" y="3337084"/>
            <a:ext cx="1297305" cy="191691"/>
          </a:xfrm>
          <a:prstGeom prst="rect">
            <a:avLst/>
          </a:prstGeom>
        </p:spPr>
        <p:txBody>
          <a:bodyPr vert="horz" lIns="91440" tIns="45720" rIns="91440" bIns="45720" rtlCol="0" anchor="ctr"/>
          <a:lstStyle>
            <a:lvl1pPr algn="l">
              <a:defRPr sz="567">
                <a:solidFill>
                  <a:schemeClr val="tx1">
                    <a:tint val="75000"/>
                  </a:schemeClr>
                </a:solidFill>
              </a:defRPr>
            </a:lvl1pPr>
          </a:lstStyle>
          <a:p>
            <a:fld id="{B4F777EC-B76D-4E1D-8333-D55562A2E976}"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E169BE09-F875-4072-9C3E-55BA71789BAB}"/>
              </a:ext>
            </a:extLst>
          </p:cNvPr>
          <p:cNvSpPr>
            <a:spLocks noGrp="1"/>
          </p:cNvSpPr>
          <p:nvPr>
            <p:ph type="ftr" sz="quarter" idx="3"/>
          </p:nvPr>
        </p:nvSpPr>
        <p:spPr>
          <a:xfrm>
            <a:off x="1909921" y="3337084"/>
            <a:ext cx="1945958" cy="191691"/>
          </a:xfrm>
          <a:prstGeom prst="rect">
            <a:avLst/>
          </a:prstGeom>
        </p:spPr>
        <p:txBody>
          <a:bodyPr vert="horz" lIns="91440" tIns="45720" rIns="91440" bIns="45720" rtlCol="0" anchor="ctr"/>
          <a:lstStyle>
            <a:lvl1pPr algn="ctr">
              <a:defRPr sz="567">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9647BA-6C63-4271-A8A9-91EBFEC63331}"/>
              </a:ext>
            </a:extLst>
          </p:cNvPr>
          <p:cNvSpPr>
            <a:spLocks noGrp="1"/>
          </p:cNvSpPr>
          <p:nvPr>
            <p:ph type="sldNum" sz="quarter" idx="4"/>
          </p:nvPr>
        </p:nvSpPr>
        <p:spPr>
          <a:xfrm>
            <a:off x="4072096" y="3337084"/>
            <a:ext cx="1297305" cy="191691"/>
          </a:xfrm>
          <a:prstGeom prst="rect">
            <a:avLst/>
          </a:prstGeom>
        </p:spPr>
        <p:txBody>
          <a:bodyPr vert="horz" lIns="91440" tIns="45720" rIns="91440" bIns="45720" rtlCol="0" anchor="ctr"/>
          <a:lstStyle>
            <a:lvl1pPr algn="r">
              <a:defRPr sz="567">
                <a:solidFill>
                  <a:schemeClr val="tx1">
                    <a:tint val="75000"/>
                  </a:schemeClr>
                </a:solidFill>
              </a:defRPr>
            </a:lvl1pPr>
          </a:lstStyle>
          <a:p>
            <a:fld id="{90162B7F-AA08-47AC-84B3-9600FDBD015C}" type="slidenum">
              <a:rPr lang="zh-CN" altLang="en-US" smtClean="0"/>
              <a:t>‹#›</a:t>
            </a:fld>
            <a:endParaRPr lang="zh-CN" altLang="en-US"/>
          </a:p>
        </p:txBody>
      </p:sp>
    </p:spTree>
    <p:extLst>
      <p:ext uri="{BB962C8B-B14F-4D97-AF65-F5344CB8AC3E}">
        <p14:creationId xmlns:p14="http://schemas.microsoft.com/office/powerpoint/2010/main" val="301148192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Lst>
  <p:txStyles>
    <p:titleStyle>
      <a:lvl1pPr algn="l" defTabSz="432420" rtl="0" eaLnBrk="1" latinLnBrk="0" hangingPunct="1">
        <a:lnSpc>
          <a:spcPct val="90000"/>
        </a:lnSpc>
        <a:spcBef>
          <a:spcPct val="0"/>
        </a:spcBef>
        <a:buNone/>
        <a:defRPr sz="2081" kern="1200">
          <a:solidFill>
            <a:schemeClr val="tx1"/>
          </a:solidFill>
          <a:latin typeface="+mj-lt"/>
          <a:ea typeface="+mj-ea"/>
          <a:cs typeface="+mj-cs"/>
        </a:defRPr>
      </a:lvl1pPr>
    </p:titleStyle>
    <p:bodyStyle>
      <a:lvl1pPr marL="108105" indent="-108105" algn="l" defTabSz="432420" rtl="0" eaLnBrk="1" latinLnBrk="0" hangingPunct="1">
        <a:lnSpc>
          <a:spcPct val="90000"/>
        </a:lnSpc>
        <a:spcBef>
          <a:spcPts val="473"/>
        </a:spcBef>
        <a:buFont typeface="Arial" panose="020B0604020202020204" pitchFamily="34" charset="0"/>
        <a:buChar char="•"/>
        <a:defRPr sz="1324" kern="1200">
          <a:solidFill>
            <a:schemeClr val="tx1"/>
          </a:solidFill>
          <a:latin typeface="+mn-lt"/>
          <a:ea typeface="+mn-ea"/>
          <a:cs typeface="+mn-cs"/>
        </a:defRPr>
      </a:lvl1pPr>
      <a:lvl2pPr marL="324315" indent="-108105" algn="l" defTabSz="432420" rtl="0" eaLnBrk="1" latinLnBrk="0" hangingPunct="1">
        <a:lnSpc>
          <a:spcPct val="90000"/>
        </a:lnSpc>
        <a:spcBef>
          <a:spcPts val="236"/>
        </a:spcBef>
        <a:buFont typeface="Arial" panose="020B0604020202020204" pitchFamily="34" charset="0"/>
        <a:buChar char="•"/>
        <a:defRPr sz="1135" kern="1200">
          <a:solidFill>
            <a:schemeClr val="tx1"/>
          </a:solidFill>
          <a:latin typeface="+mn-lt"/>
          <a:ea typeface="+mn-ea"/>
          <a:cs typeface="+mn-cs"/>
        </a:defRPr>
      </a:lvl2pPr>
      <a:lvl3pPr marL="540525" indent="-108105" algn="l" defTabSz="432420" rtl="0" eaLnBrk="1" latinLnBrk="0" hangingPunct="1">
        <a:lnSpc>
          <a:spcPct val="90000"/>
        </a:lnSpc>
        <a:spcBef>
          <a:spcPts val="236"/>
        </a:spcBef>
        <a:buFont typeface="Arial" panose="020B0604020202020204" pitchFamily="34" charset="0"/>
        <a:buChar char="•"/>
        <a:defRPr sz="946" kern="1200">
          <a:solidFill>
            <a:schemeClr val="tx1"/>
          </a:solidFill>
          <a:latin typeface="+mn-lt"/>
          <a:ea typeface="+mn-ea"/>
          <a:cs typeface="+mn-cs"/>
        </a:defRPr>
      </a:lvl3pPr>
      <a:lvl4pPr marL="756735"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4pPr>
      <a:lvl5pPr marL="97294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5pPr>
      <a:lvl6pPr marL="118915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6pPr>
      <a:lvl7pPr marL="140536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7pPr>
      <a:lvl8pPr marL="162157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8pPr>
      <a:lvl9pPr marL="1837784" indent="-108105" algn="l" defTabSz="432420"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9pPr>
    </p:bodyStyle>
    <p:otherStyle>
      <a:defPPr>
        <a:defRPr lang="zh-CN"/>
      </a:defPPr>
      <a:lvl1pPr marL="0" algn="l" defTabSz="432420" rtl="0" eaLnBrk="1" latinLnBrk="0" hangingPunct="1">
        <a:defRPr sz="851" kern="1200">
          <a:solidFill>
            <a:schemeClr val="tx1"/>
          </a:solidFill>
          <a:latin typeface="+mn-lt"/>
          <a:ea typeface="+mn-ea"/>
          <a:cs typeface="+mn-cs"/>
        </a:defRPr>
      </a:lvl1pPr>
      <a:lvl2pPr marL="216210" algn="l" defTabSz="432420" rtl="0" eaLnBrk="1" latinLnBrk="0" hangingPunct="1">
        <a:defRPr sz="851" kern="1200">
          <a:solidFill>
            <a:schemeClr val="tx1"/>
          </a:solidFill>
          <a:latin typeface="+mn-lt"/>
          <a:ea typeface="+mn-ea"/>
          <a:cs typeface="+mn-cs"/>
        </a:defRPr>
      </a:lvl2pPr>
      <a:lvl3pPr marL="432420" algn="l" defTabSz="432420" rtl="0" eaLnBrk="1" latinLnBrk="0" hangingPunct="1">
        <a:defRPr sz="851" kern="1200">
          <a:solidFill>
            <a:schemeClr val="tx1"/>
          </a:solidFill>
          <a:latin typeface="+mn-lt"/>
          <a:ea typeface="+mn-ea"/>
          <a:cs typeface="+mn-cs"/>
        </a:defRPr>
      </a:lvl3pPr>
      <a:lvl4pPr marL="648630" algn="l" defTabSz="432420" rtl="0" eaLnBrk="1" latinLnBrk="0" hangingPunct="1">
        <a:defRPr sz="851" kern="1200">
          <a:solidFill>
            <a:schemeClr val="tx1"/>
          </a:solidFill>
          <a:latin typeface="+mn-lt"/>
          <a:ea typeface="+mn-ea"/>
          <a:cs typeface="+mn-cs"/>
        </a:defRPr>
      </a:lvl4pPr>
      <a:lvl5pPr marL="864840" algn="l" defTabSz="432420" rtl="0" eaLnBrk="1" latinLnBrk="0" hangingPunct="1">
        <a:defRPr sz="851" kern="1200">
          <a:solidFill>
            <a:schemeClr val="tx1"/>
          </a:solidFill>
          <a:latin typeface="+mn-lt"/>
          <a:ea typeface="+mn-ea"/>
          <a:cs typeface="+mn-cs"/>
        </a:defRPr>
      </a:lvl5pPr>
      <a:lvl6pPr marL="1081049" algn="l" defTabSz="432420" rtl="0" eaLnBrk="1" latinLnBrk="0" hangingPunct="1">
        <a:defRPr sz="851" kern="1200">
          <a:solidFill>
            <a:schemeClr val="tx1"/>
          </a:solidFill>
          <a:latin typeface="+mn-lt"/>
          <a:ea typeface="+mn-ea"/>
          <a:cs typeface="+mn-cs"/>
        </a:defRPr>
      </a:lvl6pPr>
      <a:lvl7pPr marL="1297259" algn="l" defTabSz="432420" rtl="0" eaLnBrk="1" latinLnBrk="0" hangingPunct="1">
        <a:defRPr sz="851" kern="1200">
          <a:solidFill>
            <a:schemeClr val="tx1"/>
          </a:solidFill>
          <a:latin typeface="+mn-lt"/>
          <a:ea typeface="+mn-ea"/>
          <a:cs typeface="+mn-cs"/>
        </a:defRPr>
      </a:lvl7pPr>
      <a:lvl8pPr marL="1513469" algn="l" defTabSz="432420" rtl="0" eaLnBrk="1" latinLnBrk="0" hangingPunct="1">
        <a:defRPr sz="851" kern="1200">
          <a:solidFill>
            <a:schemeClr val="tx1"/>
          </a:solidFill>
          <a:latin typeface="+mn-lt"/>
          <a:ea typeface="+mn-ea"/>
          <a:cs typeface="+mn-cs"/>
        </a:defRPr>
      </a:lvl8pPr>
      <a:lvl9pPr marL="1729679" algn="l" defTabSz="432420" rtl="0" eaLnBrk="1" latinLnBrk="0" hangingPunct="1">
        <a:defRPr sz="85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905E7BDC-7850-0840-AE02-4CD684FE19E6}"/>
              </a:ext>
            </a:extLst>
          </p:cNvPr>
          <p:cNvSpPr>
            <a:spLocks noGrp="1" noChangeArrowheads="1"/>
          </p:cNvSpPr>
          <p:nvPr>
            <p:ph type="title"/>
          </p:nvPr>
        </p:nvSpPr>
        <p:spPr bwMode="auto">
          <a:xfrm>
            <a:off x="144145" y="80010"/>
            <a:ext cx="5429462" cy="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4339" name="Rectangle 1027">
            <a:extLst>
              <a:ext uri="{FF2B5EF4-FFF2-40B4-BE49-F238E27FC236}">
                <a16:creationId xmlns:a16="http://schemas.microsoft.com/office/drawing/2014/main" id="{6E0880CC-46D8-144C-AB8F-FA38446BBE49}"/>
              </a:ext>
            </a:extLst>
          </p:cNvPr>
          <p:cNvSpPr>
            <a:spLocks noGrp="1" noChangeArrowheads="1"/>
          </p:cNvSpPr>
          <p:nvPr>
            <p:ph type="body" idx="1"/>
          </p:nvPr>
        </p:nvSpPr>
        <p:spPr bwMode="auto">
          <a:xfrm>
            <a:off x="144145" y="471726"/>
            <a:ext cx="5429462" cy="274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E2720296-8B91-D64B-9FD7-7AF64C732379}"/>
              </a:ext>
            </a:extLst>
          </p:cNvPr>
          <p:cNvSpPr>
            <a:spLocks noGrp="1" noChangeArrowheads="1"/>
          </p:cNvSpPr>
          <p:nvPr>
            <p:ph type="ftr" sz="quarter" idx="3"/>
          </p:nvPr>
        </p:nvSpPr>
        <p:spPr bwMode="auto">
          <a:xfrm>
            <a:off x="1969982" y="3280410"/>
            <a:ext cx="1825837" cy="24003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630">
                <a:solidFill>
                  <a:srgbClr val="000000"/>
                </a:solidFill>
                <a:latin typeface="+mj-lt"/>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39D3AC41-115F-0845-A7A4-47BF361B1873}"/>
              </a:ext>
            </a:extLst>
          </p:cNvPr>
          <p:cNvSpPr>
            <a:spLocks noGrp="1" noChangeArrowheads="1"/>
          </p:cNvSpPr>
          <p:nvPr>
            <p:ph type="sldNum" sz="quarter" idx="4"/>
          </p:nvPr>
        </p:nvSpPr>
        <p:spPr bwMode="auto">
          <a:xfrm>
            <a:off x="4273299" y="3317081"/>
            <a:ext cx="1345353" cy="24003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840">
                <a:solidFill>
                  <a:srgbClr val="000000"/>
                </a:solidFill>
                <a:latin typeface="Garamond" charset="0"/>
                <a:ea typeface="ＭＳ Ｐゴシック" charset="-128"/>
              </a:defRPr>
            </a:lvl1pPr>
          </a:lstStyle>
          <a:p>
            <a:pPr>
              <a:defRPr/>
            </a:pPr>
            <a:fld id="{2E03388C-8DDE-5549-8BDC-829E3484E1EC}" type="slidenum">
              <a:rPr lang="en-US" altLang="en-US"/>
              <a:pPr>
                <a:defRPr/>
              </a:pPr>
              <a:t>‹#›</a:t>
            </a:fld>
            <a:endParaRPr lang="en-US" altLang="en-US"/>
          </a:p>
        </p:txBody>
      </p:sp>
      <p:sp>
        <p:nvSpPr>
          <p:cNvPr id="14342" name="Line 1032">
            <a:extLst>
              <a:ext uri="{FF2B5EF4-FFF2-40B4-BE49-F238E27FC236}">
                <a16:creationId xmlns:a16="http://schemas.microsoft.com/office/drawing/2014/main" id="{C35EBA84-E5B9-C34A-9AC4-3C109F724BD9}"/>
              </a:ext>
            </a:extLst>
          </p:cNvPr>
          <p:cNvSpPr>
            <a:spLocks noChangeShapeType="1"/>
          </p:cNvSpPr>
          <p:nvPr/>
        </p:nvSpPr>
        <p:spPr bwMode="auto">
          <a:xfrm>
            <a:off x="144145" y="3402926"/>
            <a:ext cx="542946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945"/>
          </a:p>
        </p:txBody>
      </p:sp>
      <p:sp>
        <p:nvSpPr>
          <p:cNvPr id="14343" name="Line 1033">
            <a:extLst>
              <a:ext uri="{FF2B5EF4-FFF2-40B4-BE49-F238E27FC236}">
                <a16:creationId xmlns:a16="http://schemas.microsoft.com/office/drawing/2014/main" id="{F5BD3987-485D-E042-8A19-7C18DF05F31E}"/>
              </a:ext>
            </a:extLst>
          </p:cNvPr>
          <p:cNvSpPr>
            <a:spLocks noChangeShapeType="1"/>
          </p:cNvSpPr>
          <p:nvPr userDrawn="1"/>
        </p:nvSpPr>
        <p:spPr bwMode="auto">
          <a:xfrm>
            <a:off x="144145" y="471726"/>
            <a:ext cx="542946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945"/>
          </a:p>
        </p:txBody>
      </p:sp>
    </p:spTree>
    <p:extLst>
      <p:ext uri="{BB962C8B-B14F-4D97-AF65-F5344CB8AC3E}">
        <p14:creationId xmlns:p14="http://schemas.microsoft.com/office/powerpoint/2010/main" val="45031902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ransition/>
  <p:hf hdr="0" ftr="0" dt="0"/>
  <p:txStyles>
    <p:titleStyle>
      <a:lvl1pPr algn="l" rtl="0" eaLnBrk="0" fontAlgn="base" hangingPunct="0">
        <a:spcBef>
          <a:spcPct val="0"/>
        </a:spcBef>
        <a:spcAft>
          <a:spcPct val="0"/>
        </a:spcAft>
        <a:defRPr sz="21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21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21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21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2100">
          <a:solidFill>
            <a:schemeClr val="tx2"/>
          </a:solidFill>
          <a:latin typeface="Garamond" pitchFamily="18" charset="0"/>
          <a:ea typeface="ＭＳ Ｐゴシック" charset="0"/>
          <a:cs typeface="ＭＳ Ｐゴシック" charset="0"/>
        </a:defRPr>
      </a:lvl5pPr>
      <a:lvl6pPr marL="240030" algn="l" rtl="0" fontAlgn="base">
        <a:spcBef>
          <a:spcPct val="0"/>
        </a:spcBef>
        <a:spcAft>
          <a:spcPct val="0"/>
        </a:spcAft>
        <a:defRPr sz="2100">
          <a:solidFill>
            <a:schemeClr val="tx2"/>
          </a:solidFill>
          <a:latin typeface="Garamond" pitchFamily="18" charset="0"/>
        </a:defRPr>
      </a:lvl6pPr>
      <a:lvl7pPr marL="480060" algn="l" rtl="0" fontAlgn="base">
        <a:spcBef>
          <a:spcPct val="0"/>
        </a:spcBef>
        <a:spcAft>
          <a:spcPct val="0"/>
        </a:spcAft>
        <a:defRPr sz="2100">
          <a:solidFill>
            <a:schemeClr val="tx2"/>
          </a:solidFill>
          <a:latin typeface="Garamond" pitchFamily="18" charset="0"/>
        </a:defRPr>
      </a:lvl7pPr>
      <a:lvl8pPr marL="720090" algn="l" rtl="0" fontAlgn="base">
        <a:spcBef>
          <a:spcPct val="0"/>
        </a:spcBef>
        <a:spcAft>
          <a:spcPct val="0"/>
        </a:spcAft>
        <a:defRPr sz="2100">
          <a:solidFill>
            <a:schemeClr val="tx2"/>
          </a:solidFill>
          <a:latin typeface="Garamond" pitchFamily="18" charset="0"/>
        </a:defRPr>
      </a:lvl8pPr>
      <a:lvl9pPr marL="960120" algn="l" rtl="0" fontAlgn="base">
        <a:spcBef>
          <a:spcPct val="0"/>
        </a:spcBef>
        <a:spcAft>
          <a:spcPct val="0"/>
        </a:spcAft>
        <a:defRPr sz="2100">
          <a:solidFill>
            <a:schemeClr val="tx2"/>
          </a:solidFill>
          <a:latin typeface="Garamond" pitchFamily="18" charset="0"/>
        </a:defRPr>
      </a:lvl9pPr>
    </p:titleStyle>
    <p:bodyStyle>
      <a:lvl1pPr marL="180023" indent="-180023" algn="l" rtl="0" eaLnBrk="0" fontAlgn="base" hangingPunct="0">
        <a:spcBef>
          <a:spcPct val="20000"/>
        </a:spcBef>
        <a:spcAft>
          <a:spcPct val="0"/>
        </a:spcAft>
        <a:buClr>
          <a:schemeClr val="accent1"/>
        </a:buClr>
        <a:buSzPct val="65000"/>
        <a:buFont typeface="Wingdings" pitchFamily="2" charset="2"/>
        <a:buChar char="n"/>
        <a:defRPr sz="1260">
          <a:solidFill>
            <a:schemeClr val="tx1"/>
          </a:solidFill>
          <a:latin typeface="+mn-lt"/>
          <a:ea typeface="ＭＳ Ｐゴシック" charset="0"/>
          <a:cs typeface="ＭＳ Ｐゴシック" charset="0"/>
        </a:defRPr>
      </a:lvl1pPr>
      <a:lvl2pPr marL="351711" indent="-170855" algn="l" rtl="0" eaLnBrk="0" fontAlgn="base" hangingPunct="0">
        <a:spcBef>
          <a:spcPct val="20000"/>
        </a:spcBef>
        <a:spcAft>
          <a:spcPct val="0"/>
        </a:spcAft>
        <a:buClr>
          <a:schemeClr val="accent2"/>
        </a:buClr>
        <a:buSzPct val="60000"/>
        <a:buFont typeface="Wingdings" pitchFamily="2" charset="2"/>
        <a:buChar char="q"/>
        <a:defRPr sz="1155">
          <a:solidFill>
            <a:schemeClr val="tx1"/>
          </a:solidFill>
          <a:latin typeface="+mn-lt"/>
          <a:ea typeface="ＭＳ Ｐゴシック" pitchFamily="-106" charset="-128"/>
        </a:defRPr>
      </a:lvl2pPr>
      <a:lvl3pPr marL="536734" indent="-184190" algn="l" rtl="0" eaLnBrk="0" fontAlgn="base" hangingPunct="0">
        <a:spcBef>
          <a:spcPct val="20000"/>
        </a:spcBef>
        <a:spcAft>
          <a:spcPct val="0"/>
        </a:spcAft>
        <a:buClr>
          <a:schemeClr val="accent1"/>
        </a:buClr>
        <a:buSzPct val="65000"/>
        <a:buFont typeface="Wingdings" pitchFamily="2" charset="2"/>
        <a:buChar char="n"/>
        <a:defRPr sz="1050">
          <a:solidFill>
            <a:schemeClr val="tx1"/>
          </a:solidFill>
          <a:latin typeface="+mn-lt"/>
          <a:ea typeface="ＭＳ Ｐゴシック" pitchFamily="-106" charset="-128"/>
        </a:defRPr>
      </a:lvl3pPr>
      <a:lvl4pPr marL="703421" indent="-165854"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882611" indent="-178356" algn="l" rtl="0"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mn-lt"/>
          <a:ea typeface="ＭＳ Ｐゴシック" pitchFamily="-106" charset="-128"/>
        </a:defRPr>
      </a:lvl5pPr>
      <a:lvl6pPr marL="1122641" indent="-178356" algn="l" rtl="0" fontAlgn="base">
        <a:spcBef>
          <a:spcPct val="20000"/>
        </a:spcBef>
        <a:spcAft>
          <a:spcPct val="0"/>
        </a:spcAft>
        <a:buClr>
          <a:schemeClr val="accent1"/>
        </a:buClr>
        <a:buSzPct val="75000"/>
        <a:buFont typeface="Wingdings" pitchFamily="2" charset="2"/>
        <a:buChar char="§"/>
        <a:defRPr sz="840">
          <a:solidFill>
            <a:schemeClr val="tx1"/>
          </a:solidFill>
          <a:latin typeface="+mn-lt"/>
        </a:defRPr>
      </a:lvl6pPr>
      <a:lvl7pPr marL="1362671" indent="-178356" algn="l" rtl="0" fontAlgn="base">
        <a:spcBef>
          <a:spcPct val="20000"/>
        </a:spcBef>
        <a:spcAft>
          <a:spcPct val="0"/>
        </a:spcAft>
        <a:buClr>
          <a:schemeClr val="accent1"/>
        </a:buClr>
        <a:buSzPct val="75000"/>
        <a:buFont typeface="Wingdings" pitchFamily="2" charset="2"/>
        <a:buChar char="§"/>
        <a:defRPr sz="840">
          <a:solidFill>
            <a:schemeClr val="tx1"/>
          </a:solidFill>
          <a:latin typeface="+mn-lt"/>
        </a:defRPr>
      </a:lvl7pPr>
      <a:lvl8pPr marL="1602701" indent="-178356" algn="l" rtl="0" fontAlgn="base">
        <a:spcBef>
          <a:spcPct val="20000"/>
        </a:spcBef>
        <a:spcAft>
          <a:spcPct val="0"/>
        </a:spcAft>
        <a:buClr>
          <a:schemeClr val="accent1"/>
        </a:buClr>
        <a:buSzPct val="75000"/>
        <a:buFont typeface="Wingdings" pitchFamily="2" charset="2"/>
        <a:buChar char="§"/>
        <a:defRPr sz="840">
          <a:solidFill>
            <a:schemeClr val="tx1"/>
          </a:solidFill>
          <a:latin typeface="+mn-lt"/>
        </a:defRPr>
      </a:lvl8pPr>
      <a:lvl9pPr marL="1842731" indent="-178356" algn="l" rtl="0" fontAlgn="base">
        <a:spcBef>
          <a:spcPct val="20000"/>
        </a:spcBef>
        <a:spcAft>
          <a:spcPct val="0"/>
        </a:spcAft>
        <a:buClr>
          <a:schemeClr val="accent1"/>
        </a:buClr>
        <a:buSzPct val="75000"/>
        <a:buFont typeface="Wingdings" pitchFamily="2" charset="2"/>
        <a:buChar char="§"/>
        <a:defRPr sz="840">
          <a:solidFill>
            <a:schemeClr val="tx1"/>
          </a:solidFill>
          <a:latin typeface="+mn-lt"/>
        </a:defRPr>
      </a:lvl9pPr>
    </p:bodyStyle>
    <p:otherStyle>
      <a:defPPr>
        <a:defRPr lang="en-US"/>
      </a:defPPr>
      <a:lvl1pPr marL="0" algn="l" defTabSz="480060" rtl="0" eaLnBrk="1" latinLnBrk="0" hangingPunct="1">
        <a:defRPr sz="945" kern="1200">
          <a:solidFill>
            <a:schemeClr val="tx1"/>
          </a:solidFill>
          <a:latin typeface="+mn-lt"/>
          <a:ea typeface="+mn-ea"/>
          <a:cs typeface="+mn-cs"/>
        </a:defRPr>
      </a:lvl1pPr>
      <a:lvl2pPr marL="240030" algn="l" defTabSz="480060" rtl="0" eaLnBrk="1" latinLnBrk="0" hangingPunct="1">
        <a:defRPr sz="945" kern="1200">
          <a:solidFill>
            <a:schemeClr val="tx1"/>
          </a:solidFill>
          <a:latin typeface="+mn-lt"/>
          <a:ea typeface="+mn-ea"/>
          <a:cs typeface="+mn-cs"/>
        </a:defRPr>
      </a:lvl2pPr>
      <a:lvl3pPr marL="480060" algn="l" defTabSz="480060" rtl="0" eaLnBrk="1" latinLnBrk="0" hangingPunct="1">
        <a:defRPr sz="945" kern="1200">
          <a:solidFill>
            <a:schemeClr val="tx1"/>
          </a:solidFill>
          <a:latin typeface="+mn-lt"/>
          <a:ea typeface="+mn-ea"/>
          <a:cs typeface="+mn-cs"/>
        </a:defRPr>
      </a:lvl3pPr>
      <a:lvl4pPr marL="720090" algn="l" defTabSz="480060" rtl="0" eaLnBrk="1" latinLnBrk="0" hangingPunct="1">
        <a:defRPr sz="945" kern="1200">
          <a:solidFill>
            <a:schemeClr val="tx1"/>
          </a:solidFill>
          <a:latin typeface="+mn-lt"/>
          <a:ea typeface="+mn-ea"/>
          <a:cs typeface="+mn-cs"/>
        </a:defRPr>
      </a:lvl4pPr>
      <a:lvl5pPr marL="960120" algn="l" defTabSz="480060" rtl="0" eaLnBrk="1" latinLnBrk="0" hangingPunct="1">
        <a:defRPr sz="945" kern="1200">
          <a:solidFill>
            <a:schemeClr val="tx1"/>
          </a:solidFill>
          <a:latin typeface="+mn-lt"/>
          <a:ea typeface="+mn-ea"/>
          <a:cs typeface="+mn-cs"/>
        </a:defRPr>
      </a:lvl5pPr>
      <a:lvl6pPr marL="1200150" algn="l" defTabSz="480060" rtl="0" eaLnBrk="1" latinLnBrk="0" hangingPunct="1">
        <a:defRPr sz="945" kern="1200">
          <a:solidFill>
            <a:schemeClr val="tx1"/>
          </a:solidFill>
          <a:latin typeface="+mn-lt"/>
          <a:ea typeface="+mn-ea"/>
          <a:cs typeface="+mn-cs"/>
        </a:defRPr>
      </a:lvl6pPr>
      <a:lvl7pPr marL="1440180" algn="l" defTabSz="480060" rtl="0" eaLnBrk="1" latinLnBrk="0" hangingPunct="1">
        <a:defRPr sz="945" kern="1200">
          <a:solidFill>
            <a:schemeClr val="tx1"/>
          </a:solidFill>
          <a:latin typeface="+mn-lt"/>
          <a:ea typeface="+mn-ea"/>
          <a:cs typeface="+mn-cs"/>
        </a:defRPr>
      </a:lvl7pPr>
      <a:lvl8pPr marL="1680210" algn="l" defTabSz="480060" rtl="0" eaLnBrk="1" latinLnBrk="0" hangingPunct="1">
        <a:defRPr sz="945" kern="1200">
          <a:solidFill>
            <a:schemeClr val="tx1"/>
          </a:solidFill>
          <a:latin typeface="+mn-lt"/>
          <a:ea typeface="+mn-ea"/>
          <a:cs typeface="+mn-cs"/>
        </a:defRPr>
      </a:lvl8pPr>
      <a:lvl9pPr marL="1920240" algn="l" defTabSz="480060" rtl="0" eaLnBrk="1" latinLnBrk="0" hangingPunct="1">
        <a:defRPr sz="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31.jpeg"/><Relationship Id="rId4" Type="http://schemas.openxmlformats.org/officeDocument/2006/relationships/image" Target="../media/image30.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jp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73100" y="597515"/>
            <a:ext cx="4036060" cy="1120877"/>
          </a:xfrm>
        </p:spPr>
        <p:txBody>
          <a:bodyPr>
            <a:noAutofit/>
          </a:bodyPr>
          <a:lstStyle/>
          <a:p>
            <a:pPr>
              <a:defRPr/>
            </a:pPr>
            <a:br>
              <a:rPr lang="en-US" altLang="zh-CN" sz="3405" dirty="0">
                <a:latin typeface="+mn-lt"/>
                <a:cs typeface="Tahoma" panose="020B0604030504040204" pitchFamily="34" charset="0"/>
              </a:rPr>
            </a:br>
            <a:r>
              <a:rPr lang="en-US" altLang="zh-CN" sz="2081" dirty="0">
                <a:latin typeface="+mn-lt"/>
                <a:cs typeface="Tahoma" panose="020B0604030504040204" pitchFamily="34" charset="0"/>
              </a:rPr>
              <a:t>Computer Organization and Design</a:t>
            </a:r>
            <a:br>
              <a:rPr lang="en-US" altLang="zh-CN" sz="2081" dirty="0">
                <a:latin typeface="+mn-lt"/>
                <a:cs typeface="Tahoma" panose="020B0604030504040204" pitchFamily="34" charset="0"/>
              </a:rPr>
            </a:br>
            <a:br>
              <a:rPr lang="en-US" altLang="zh-CN" sz="2081" dirty="0">
                <a:latin typeface="+mn-lt"/>
                <a:cs typeface="Tahoma" panose="020B0604030504040204" pitchFamily="34" charset="0"/>
              </a:rPr>
            </a:br>
            <a:r>
              <a:rPr lang="en-US" altLang="zh-CN" sz="2081" dirty="0">
                <a:latin typeface="+mn-lt"/>
                <a:cs typeface="Tahoma" panose="020B0604030504040204" pitchFamily="34" charset="0"/>
              </a:rPr>
              <a:t>Memory Hierarchy</a:t>
            </a:r>
            <a:br>
              <a:rPr lang="en-US" altLang="zh-CN" sz="2081" dirty="0">
                <a:latin typeface="+mn-lt"/>
                <a:cs typeface="Tahoma" panose="020B0604030504040204" pitchFamily="34" charset="0"/>
              </a:rPr>
            </a:br>
            <a:r>
              <a:rPr lang="zh-CN" altLang="en-US" sz="1513" dirty="0">
                <a:solidFill>
                  <a:srgbClr val="FF0000"/>
                </a:solidFill>
              </a:rPr>
              <a:t>大容量与高速度：开发存储器层次结构</a:t>
            </a:r>
            <a:endParaRPr lang="en-US" altLang="zh-CN" sz="2081" dirty="0">
              <a:solidFill>
                <a:srgbClr val="FF0000"/>
              </a:solidFill>
              <a:cs typeface="Tahoma" panose="020B0604030504040204" pitchFamily="34" charset="0"/>
            </a:endParaRPr>
          </a:p>
        </p:txBody>
      </p:sp>
      <p:sp>
        <p:nvSpPr>
          <p:cNvPr id="20" name="Subtitle 19"/>
          <p:cNvSpPr>
            <a:spLocks noGrp="1"/>
          </p:cNvSpPr>
          <p:nvPr>
            <p:ph type="subTitle" idx="1"/>
          </p:nvPr>
        </p:nvSpPr>
        <p:spPr>
          <a:xfrm>
            <a:off x="720725" y="1882058"/>
            <a:ext cx="4324350" cy="915508"/>
          </a:xfrm>
        </p:spPr>
        <p:txBody>
          <a:bodyPr>
            <a:noAutofit/>
          </a:bodyPr>
          <a:lstStyle/>
          <a:p>
            <a:pPr eaLnBrk="1" hangingPunct="1">
              <a:defRPr/>
            </a:pPr>
            <a:r>
              <a:rPr lang="en-US" altLang="zh-CN" sz="1892" b="1" dirty="0">
                <a:ea typeface="ＭＳ Ｐゴシック" panose="020B0600070205080204" pitchFamily="34" charset="-128"/>
                <a:cs typeface="Tahoma" panose="020B0604030504040204" pitchFamily="34" charset="0"/>
              </a:rPr>
              <a:t>XM Guo</a:t>
            </a:r>
          </a:p>
          <a:p>
            <a:pPr eaLnBrk="1" hangingPunct="1">
              <a:lnSpc>
                <a:spcPct val="120000"/>
              </a:lnSpc>
              <a:defRPr/>
            </a:pPr>
            <a:r>
              <a:rPr lang="en-US" altLang="zh-CN" sz="1513" b="1" dirty="0">
                <a:ea typeface="ＭＳ Ｐゴシック" panose="020B0600070205080204" pitchFamily="34" charset="-128"/>
                <a:cs typeface="Tahoma" panose="020B0604030504040204" pitchFamily="34" charset="0"/>
              </a:rPr>
              <a:t> 2022</a:t>
            </a:r>
          </a:p>
        </p:txBody>
      </p:sp>
    </p:spTree>
    <p:extLst>
      <p:ext uri="{BB962C8B-B14F-4D97-AF65-F5344CB8AC3E}">
        <p14:creationId xmlns:p14="http://schemas.microsoft.com/office/powerpoint/2010/main" val="4007814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876" y="731942"/>
            <a:ext cx="3519440" cy="2495860"/>
          </a:xfrm>
          <a:prstGeom prst="rect">
            <a:avLst/>
          </a:prstGeom>
        </p:spPr>
        <p:txBody>
          <a:bodyPr vert="horz" wrap="square" lIns="0" tIns="45006" rIns="0" bIns="0" rtlCol="0">
            <a:spAutoFit/>
          </a:bodyPr>
          <a:lstStyle/>
          <a:p>
            <a:pPr marL="157020" indent="-150686">
              <a:lnSpc>
                <a:spcPct val="150000"/>
              </a:lnSpc>
              <a:spcBef>
                <a:spcPts val="354"/>
              </a:spcBef>
              <a:buChar char="•"/>
              <a:tabLst>
                <a:tab pos="157020" algn="l"/>
                <a:tab pos="157353" algn="l"/>
              </a:tabLst>
            </a:pPr>
            <a:r>
              <a:rPr lang="zh-CN" altLang="en-US" sz="1200" dirty="0">
                <a:latin typeface="微软雅黑" panose="020B0503020204020204" pitchFamily="34" charset="-122"/>
                <a:ea typeface="微软雅黑" panose="020B0503020204020204" pitchFamily="34" charset="-122"/>
                <a:cs typeface="Tahoma"/>
              </a:rPr>
              <a:t>写使能地有效</a:t>
            </a:r>
            <a:r>
              <a:rPr sz="1200" spc="-3" dirty="0">
                <a:latin typeface="微软雅黑" panose="020B0503020204020204" pitchFamily="34" charset="-122"/>
                <a:ea typeface="微软雅黑" panose="020B0503020204020204" pitchFamily="34" charset="-122"/>
                <a:cs typeface="Tahoma"/>
              </a:rPr>
              <a:t> </a:t>
            </a:r>
            <a:r>
              <a:rPr sz="1200" spc="-5" dirty="0">
                <a:latin typeface="微软雅黑" panose="020B0503020204020204" pitchFamily="34" charset="-122"/>
                <a:ea typeface="微软雅黑" panose="020B0503020204020204" pitchFamily="34" charset="-122"/>
                <a:cs typeface="Tahoma"/>
              </a:rPr>
              <a:t>(WE_L)</a:t>
            </a:r>
            <a:endParaRPr sz="1200" dirty="0">
              <a:latin typeface="微软雅黑" panose="020B0503020204020204" pitchFamily="34" charset="-122"/>
              <a:ea typeface="微软雅黑" panose="020B0503020204020204" pitchFamily="34" charset="-122"/>
              <a:cs typeface="Tahoma"/>
            </a:endParaRPr>
          </a:p>
          <a:p>
            <a:pPr marL="157020" indent="-150686">
              <a:lnSpc>
                <a:spcPct val="150000"/>
              </a:lnSpc>
              <a:spcBef>
                <a:spcPts val="305"/>
              </a:spcBef>
              <a:buChar char="•"/>
              <a:tabLst>
                <a:tab pos="157020" algn="l"/>
                <a:tab pos="157353" algn="l"/>
              </a:tabLst>
            </a:pPr>
            <a:r>
              <a:rPr sz="1200" dirty="0">
                <a:latin typeface="微软雅黑" panose="020B0503020204020204" pitchFamily="34" charset="-122"/>
                <a:ea typeface="微软雅黑" panose="020B0503020204020204" pitchFamily="34" charset="-122"/>
                <a:cs typeface="Tahoma"/>
              </a:rPr>
              <a:t>Din</a:t>
            </a:r>
            <a:r>
              <a:rPr sz="1200" spc="-16" dirty="0">
                <a:latin typeface="微软雅黑" panose="020B0503020204020204" pitchFamily="34" charset="-122"/>
                <a:ea typeface="微软雅黑" panose="020B0503020204020204" pitchFamily="34" charset="-122"/>
                <a:cs typeface="Tahoma"/>
              </a:rPr>
              <a:t> </a:t>
            </a:r>
            <a:r>
              <a:rPr lang="zh-CN" altLang="en-US" sz="1200" spc="-16" dirty="0">
                <a:latin typeface="微软雅黑" panose="020B0503020204020204" pitchFamily="34" charset="-122"/>
                <a:ea typeface="微软雅黑" panose="020B0503020204020204" pitchFamily="34" charset="-122"/>
                <a:cs typeface="Tahoma"/>
              </a:rPr>
              <a:t>和 </a:t>
            </a:r>
            <a:r>
              <a:rPr sz="1200" dirty="0" err="1">
                <a:latin typeface="微软雅黑" panose="020B0503020204020204" pitchFamily="34" charset="-122"/>
                <a:ea typeface="微软雅黑" panose="020B0503020204020204" pitchFamily="34" charset="-122"/>
                <a:cs typeface="Tahoma"/>
              </a:rPr>
              <a:t>Dout</a:t>
            </a:r>
            <a:r>
              <a:rPr sz="1200" spc="-18" dirty="0">
                <a:latin typeface="微软雅黑" panose="020B0503020204020204" pitchFamily="34" charset="-122"/>
                <a:ea typeface="微软雅黑" panose="020B0503020204020204" pitchFamily="34" charset="-122"/>
                <a:cs typeface="Tahoma"/>
              </a:rPr>
              <a:t> </a:t>
            </a:r>
            <a:r>
              <a:rPr lang="zh-CN" altLang="en-US" sz="1200" spc="-18" dirty="0">
                <a:latin typeface="微软雅黑" panose="020B0503020204020204" pitchFamily="34" charset="-122"/>
                <a:ea typeface="微软雅黑" panose="020B0503020204020204" pitchFamily="34" charset="-122"/>
                <a:cs typeface="Tahoma"/>
              </a:rPr>
              <a:t>用一根线</a:t>
            </a:r>
            <a:r>
              <a:rPr sz="1200" spc="-11" dirty="0">
                <a:latin typeface="微软雅黑" panose="020B0503020204020204" pitchFamily="34" charset="-122"/>
                <a:ea typeface="微软雅黑" panose="020B0503020204020204" pitchFamily="34" charset="-122"/>
                <a:cs typeface="Tahoma"/>
              </a:rPr>
              <a:t> </a:t>
            </a:r>
            <a:r>
              <a:rPr sz="1200" dirty="0">
                <a:latin typeface="微软雅黑" panose="020B0503020204020204" pitchFamily="34" charset="-122"/>
                <a:ea typeface="微软雅黑" panose="020B0503020204020204" pitchFamily="34" charset="-122"/>
                <a:cs typeface="Tahoma"/>
              </a:rPr>
              <a:t>(D)</a:t>
            </a:r>
            <a:r>
              <a:rPr sz="1200" spc="-3" dirty="0">
                <a:latin typeface="微软雅黑" panose="020B0503020204020204" pitchFamily="34" charset="-122"/>
                <a:ea typeface="微软雅黑" panose="020B0503020204020204" pitchFamily="34" charset="-122"/>
                <a:cs typeface="Tahoma"/>
              </a:rPr>
              <a:t> </a:t>
            </a:r>
            <a:r>
              <a:rPr lang="zh-CN" altLang="en-US" sz="1200" spc="-3" dirty="0">
                <a:latin typeface="微软雅黑" panose="020B0503020204020204" pitchFamily="34" charset="-122"/>
                <a:ea typeface="微软雅黑" panose="020B0503020204020204" pitchFamily="34" charset="-122"/>
                <a:cs typeface="Tahoma"/>
              </a:rPr>
              <a:t>节约引脚</a:t>
            </a:r>
            <a:r>
              <a:rPr sz="1200" spc="-5" dirty="0">
                <a:latin typeface="微软雅黑" panose="020B0503020204020204" pitchFamily="34" charset="-122"/>
                <a:ea typeface="微软雅黑" panose="020B0503020204020204" pitchFamily="34" charset="-122"/>
                <a:cs typeface="Tahoma"/>
              </a:rPr>
              <a:t>:</a:t>
            </a:r>
            <a:endParaRPr sz="1200" dirty="0">
              <a:latin typeface="微软雅黑" panose="020B0503020204020204" pitchFamily="34" charset="-122"/>
              <a:ea typeface="微软雅黑" panose="020B0503020204020204" pitchFamily="34" charset="-122"/>
              <a:cs typeface="Tahoma"/>
            </a:endParaRPr>
          </a:p>
          <a:p>
            <a:pPr marL="366713" lvl="1" indent="-120015">
              <a:lnSpc>
                <a:spcPct val="150000"/>
              </a:lnSpc>
              <a:spcBef>
                <a:spcPts val="252"/>
              </a:spcBef>
              <a:buChar char="•"/>
              <a:tabLst>
                <a:tab pos="366713" algn="l"/>
              </a:tabLst>
            </a:pPr>
            <a:r>
              <a:rPr lang="zh-CN" altLang="en-US" sz="1000" dirty="0">
                <a:latin typeface="微软雅黑" panose="020B0503020204020204" pitchFamily="34" charset="-122"/>
                <a:ea typeface="微软雅黑" panose="020B0503020204020204" pitchFamily="34" charset="-122"/>
                <a:cs typeface="Tahoma"/>
              </a:rPr>
              <a:t>增加输出允许信号</a:t>
            </a:r>
            <a:r>
              <a:rPr sz="1000" dirty="0">
                <a:latin typeface="微软雅黑" panose="020B0503020204020204" pitchFamily="34" charset="-122"/>
                <a:ea typeface="微软雅黑" panose="020B0503020204020204" pitchFamily="34" charset="-122"/>
                <a:cs typeface="Tahoma"/>
              </a:rPr>
              <a:t>(OE_L)</a:t>
            </a:r>
            <a:r>
              <a:rPr sz="1000" spc="-16" dirty="0">
                <a:latin typeface="微软雅黑" panose="020B0503020204020204" pitchFamily="34" charset="-122"/>
                <a:ea typeface="微软雅黑" panose="020B0503020204020204" pitchFamily="34" charset="-122"/>
                <a:cs typeface="Tahoma"/>
              </a:rPr>
              <a:t> </a:t>
            </a:r>
            <a:endParaRPr sz="1000" dirty="0">
              <a:latin typeface="微软雅黑" panose="020B0503020204020204" pitchFamily="34" charset="-122"/>
              <a:ea typeface="微软雅黑" panose="020B0503020204020204" pitchFamily="34" charset="-122"/>
              <a:cs typeface="Tahoma"/>
            </a:endParaRPr>
          </a:p>
          <a:p>
            <a:pPr marL="366713" lvl="1" indent="-120015">
              <a:lnSpc>
                <a:spcPct val="150000"/>
              </a:lnSpc>
              <a:spcBef>
                <a:spcPts val="254"/>
              </a:spcBef>
              <a:buChar char="•"/>
              <a:tabLst>
                <a:tab pos="366713" algn="l"/>
              </a:tabLst>
            </a:pPr>
            <a:r>
              <a:rPr sz="1000" dirty="0">
                <a:latin typeface="微软雅黑" panose="020B0503020204020204" pitchFamily="34" charset="-122"/>
                <a:ea typeface="微软雅黑" panose="020B0503020204020204" pitchFamily="34" charset="-122"/>
                <a:cs typeface="Tahoma"/>
              </a:rPr>
              <a:t>WE_L</a:t>
            </a:r>
            <a:r>
              <a:rPr sz="1000" spc="-16" dirty="0">
                <a:latin typeface="微软雅黑" panose="020B0503020204020204" pitchFamily="34" charset="-122"/>
                <a:ea typeface="微软雅黑" panose="020B0503020204020204" pitchFamily="34" charset="-122"/>
                <a:cs typeface="Tahoma"/>
              </a:rPr>
              <a:t> </a:t>
            </a:r>
            <a:r>
              <a:rPr lang="zh-CN" altLang="en-US" sz="1000" spc="-16" dirty="0">
                <a:latin typeface="微软雅黑" panose="020B0503020204020204" pitchFamily="34" charset="-122"/>
                <a:ea typeface="微软雅黑" panose="020B0503020204020204" pitchFamily="34" charset="-122"/>
                <a:cs typeface="Tahoma"/>
              </a:rPr>
              <a:t>为低</a:t>
            </a:r>
            <a:r>
              <a:rPr sz="1000" spc="-24"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(Low),</a:t>
            </a:r>
            <a:r>
              <a:rPr sz="1000" spc="-16"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OE_L</a:t>
            </a:r>
            <a:r>
              <a:rPr sz="1000" spc="-5" dirty="0">
                <a:latin typeface="微软雅黑" panose="020B0503020204020204" pitchFamily="34" charset="-122"/>
                <a:ea typeface="微软雅黑" panose="020B0503020204020204" pitchFamily="34" charset="-122"/>
                <a:cs typeface="Tahoma"/>
              </a:rPr>
              <a:t> </a:t>
            </a:r>
            <a:r>
              <a:rPr lang="zh-CN" altLang="en-US" sz="1000" spc="-5" dirty="0">
                <a:latin typeface="微软雅黑" panose="020B0503020204020204" pitchFamily="34" charset="-122"/>
                <a:ea typeface="微软雅黑" panose="020B0503020204020204" pitchFamily="34" charset="-122"/>
                <a:cs typeface="Tahoma"/>
              </a:rPr>
              <a:t>为高</a:t>
            </a:r>
            <a:r>
              <a:rPr sz="1000" spc="-24" dirty="0">
                <a:latin typeface="微软雅黑" panose="020B0503020204020204" pitchFamily="34" charset="-122"/>
                <a:ea typeface="微软雅黑" panose="020B0503020204020204" pitchFamily="34" charset="-122"/>
                <a:cs typeface="Tahoma"/>
              </a:rPr>
              <a:t> </a:t>
            </a:r>
            <a:r>
              <a:rPr sz="1000" spc="-5" dirty="0">
                <a:latin typeface="微软雅黑" panose="020B0503020204020204" pitchFamily="34" charset="-122"/>
                <a:ea typeface="微软雅黑" panose="020B0503020204020204" pitchFamily="34" charset="-122"/>
                <a:cs typeface="Tahoma"/>
              </a:rPr>
              <a:t>(High)</a:t>
            </a:r>
            <a:endParaRPr sz="1000" dirty="0">
              <a:latin typeface="微软雅黑" panose="020B0503020204020204" pitchFamily="34" charset="-122"/>
              <a:ea typeface="微软雅黑" panose="020B0503020204020204" pitchFamily="34" charset="-122"/>
              <a:cs typeface="Tahoma"/>
            </a:endParaRPr>
          </a:p>
          <a:p>
            <a:pPr marL="606743" lvl="2" indent="-120348">
              <a:lnSpc>
                <a:spcPct val="150000"/>
              </a:lnSpc>
              <a:spcBef>
                <a:spcPts val="252"/>
              </a:spcBef>
              <a:buChar char="•"/>
              <a:tabLst>
                <a:tab pos="607076" algn="l"/>
              </a:tabLst>
            </a:pPr>
            <a:r>
              <a:rPr sz="1000" dirty="0">
                <a:latin typeface="微软雅黑" panose="020B0503020204020204" pitchFamily="34" charset="-122"/>
                <a:ea typeface="微软雅黑" panose="020B0503020204020204" pitchFamily="34" charset="-122"/>
                <a:cs typeface="Tahoma"/>
              </a:rPr>
              <a:t>D</a:t>
            </a:r>
            <a:r>
              <a:rPr sz="1000" spc="-3" dirty="0">
                <a:latin typeface="微软雅黑" panose="020B0503020204020204" pitchFamily="34" charset="-122"/>
                <a:ea typeface="微软雅黑" panose="020B0503020204020204" pitchFamily="34" charset="-122"/>
                <a:cs typeface="Tahoma"/>
              </a:rPr>
              <a:t> </a:t>
            </a:r>
            <a:r>
              <a:rPr lang="zh-CN" altLang="en-US" sz="1000" spc="-3" dirty="0">
                <a:latin typeface="微软雅黑" panose="020B0503020204020204" pitchFamily="34" charset="-122"/>
                <a:ea typeface="微软雅黑" panose="020B0503020204020204" pitchFamily="34" charset="-122"/>
                <a:cs typeface="Tahoma"/>
              </a:rPr>
              <a:t>作为数据输入引脚</a:t>
            </a:r>
            <a:endParaRPr sz="1000" dirty="0">
              <a:latin typeface="微软雅黑" panose="020B0503020204020204" pitchFamily="34" charset="-122"/>
              <a:ea typeface="微软雅黑" panose="020B0503020204020204" pitchFamily="34" charset="-122"/>
              <a:cs typeface="Tahoma"/>
            </a:endParaRPr>
          </a:p>
          <a:p>
            <a:pPr marL="366713" lvl="1" indent="-120015">
              <a:lnSpc>
                <a:spcPct val="150000"/>
              </a:lnSpc>
              <a:spcBef>
                <a:spcPts val="252"/>
              </a:spcBef>
              <a:buChar char="•"/>
              <a:tabLst>
                <a:tab pos="366713" algn="l"/>
              </a:tabLst>
            </a:pPr>
            <a:r>
              <a:rPr sz="1000" dirty="0">
                <a:latin typeface="微软雅黑" panose="020B0503020204020204" pitchFamily="34" charset="-122"/>
                <a:ea typeface="微软雅黑" panose="020B0503020204020204" pitchFamily="34" charset="-122"/>
                <a:cs typeface="Tahoma"/>
              </a:rPr>
              <a:t>WE_L</a:t>
            </a:r>
            <a:r>
              <a:rPr sz="1000" spc="-13" dirty="0">
                <a:latin typeface="微软雅黑" panose="020B0503020204020204" pitchFamily="34" charset="-122"/>
                <a:ea typeface="微软雅黑" panose="020B0503020204020204" pitchFamily="34" charset="-122"/>
                <a:cs typeface="Tahoma"/>
              </a:rPr>
              <a:t> </a:t>
            </a:r>
            <a:r>
              <a:rPr lang="zh-CN" altLang="en-US" sz="1000" spc="-13" dirty="0">
                <a:latin typeface="微软雅黑" panose="020B0503020204020204" pitchFamily="34" charset="-122"/>
                <a:ea typeface="微软雅黑" panose="020B0503020204020204" pitchFamily="34" charset="-122"/>
                <a:cs typeface="Tahoma"/>
              </a:rPr>
              <a:t>为高</a:t>
            </a:r>
            <a:r>
              <a:rPr sz="1000" spc="-26"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(High),</a:t>
            </a:r>
            <a:r>
              <a:rPr sz="1000" spc="-24"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OE_L</a:t>
            </a:r>
            <a:r>
              <a:rPr sz="1000" spc="-5" dirty="0">
                <a:latin typeface="微软雅黑" panose="020B0503020204020204" pitchFamily="34" charset="-122"/>
                <a:ea typeface="微软雅黑" panose="020B0503020204020204" pitchFamily="34" charset="-122"/>
                <a:cs typeface="Tahoma"/>
              </a:rPr>
              <a:t> </a:t>
            </a:r>
            <a:r>
              <a:rPr lang="zh-CN" altLang="en-US" sz="1000" spc="-5" dirty="0">
                <a:latin typeface="微软雅黑" panose="020B0503020204020204" pitchFamily="34" charset="-122"/>
                <a:ea typeface="微软雅黑" panose="020B0503020204020204" pitchFamily="34" charset="-122"/>
                <a:cs typeface="Tahoma"/>
              </a:rPr>
              <a:t>为低</a:t>
            </a:r>
            <a:r>
              <a:rPr sz="1000" spc="-21" dirty="0">
                <a:latin typeface="微软雅黑" panose="020B0503020204020204" pitchFamily="34" charset="-122"/>
                <a:ea typeface="微软雅黑" panose="020B0503020204020204" pitchFamily="34" charset="-122"/>
                <a:cs typeface="Tahoma"/>
              </a:rPr>
              <a:t> </a:t>
            </a:r>
            <a:r>
              <a:rPr sz="1000" spc="-5" dirty="0">
                <a:latin typeface="微软雅黑" panose="020B0503020204020204" pitchFamily="34" charset="-122"/>
                <a:ea typeface="微软雅黑" panose="020B0503020204020204" pitchFamily="34" charset="-122"/>
                <a:cs typeface="Tahoma"/>
              </a:rPr>
              <a:t>(Low)</a:t>
            </a:r>
            <a:endParaRPr sz="1000" dirty="0">
              <a:latin typeface="微软雅黑" panose="020B0503020204020204" pitchFamily="34" charset="-122"/>
              <a:ea typeface="微软雅黑" panose="020B0503020204020204" pitchFamily="34" charset="-122"/>
              <a:cs typeface="Tahoma"/>
            </a:endParaRPr>
          </a:p>
          <a:p>
            <a:pPr marL="606743" lvl="2" indent="-120348">
              <a:lnSpc>
                <a:spcPct val="150000"/>
              </a:lnSpc>
              <a:spcBef>
                <a:spcPts val="252"/>
              </a:spcBef>
              <a:buChar char="•"/>
              <a:tabLst>
                <a:tab pos="607076" algn="l"/>
              </a:tabLst>
            </a:pPr>
            <a:r>
              <a:rPr sz="1000" dirty="0">
                <a:latin typeface="微软雅黑" panose="020B0503020204020204" pitchFamily="34" charset="-122"/>
                <a:ea typeface="微软雅黑" panose="020B0503020204020204" pitchFamily="34" charset="-122"/>
                <a:cs typeface="Tahoma"/>
              </a:rPr>
              <a:t>D </a:t>
            </a:r>
            <a:r>
              <a:rPr lang="zh-CN" altLang="en-US" sz="1000" dirty="0">
                <a:latin typeface="微软雅黑" panose="020B0503020204020204" pitchFamily="34" charset="-122"/>
                <a:ea typeface="微软雅黑" panose="020B0503020204020204" pitchFamily="34" charset="-122"/>
                <a:cs typeface="Tahoma"/>
              </a:rPr>
              <a:t>作为数据输出引脚</a:t>
            </a:r>
            <a:endParaRPr sz="1000" dirty="0">
              <a:latin typeface="微软雅黑" panose="020B0503020204020204" pitchFamily="34" charset="-122"/>
              <a:ea typeface="微软雅黑" panose="020B0503020204020204" pitchFamily="34" charset="-122"/>
              <a:cs typeface="Tahoma"/>
            </a:endParaRPr>
          </a:p>
          <a:p>
            <a:pPr marL="366713" lvl="1" indent="-120015">
              <a:lnSpc>
                <a:spcPct val="150000"/>
              </a:lnSpc>
              <a:spcBef>
                <a:spcPts val="252"/>
              </a:spcBef>
              <a:buChar char="•"/>
              <a:tabLst>
                <a:tab pos="366713" algn="l"/>
              </a:tabLst>
            </a:pPr>
            <a:r>
              <a:rPr lang="zh-CN" altLang="en-US" sz="1000" spc="-3" dirty="0">
                <a:latin typeface="微软雅黑" panose="020B0503020204020204" pitchFamily="34" charset="-122"/>
                <a:ea typeface="微软雅黑" panose="020B0503020204020204" pitchFamily="34" charset="-122"/>
                <a:cs typeface="Tahoma"/>
              </a:rPr>
              <a:t>两个信号</a:t>
            </a:r>
            <a:r>
              <a:rPr sz="1000" spc="-3"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WE_L</a:t>
            </a:r>
            <a:r>
              <a:rPr sz="1000" spc="-16"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and</a:t>
            </a:r>
            <a:r>
              <a:rPr sz="1000" spc="-11"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OE_L</a:t>
            </a:r>
            <a:r>
              <a:rPr sz="1000" spc="-5" dirty="0">
                <a:latin typeface="微软雅黑" panose="020B0503020204020204" pitchFamily="34" charset="-122"/>
                <a:ea typeface="微软雅黑" panose="020B0503020204020204" pitchFamily="34" charset="-122"/>
                <a:cs typeface="Tahoma"/>
              </a:rPr>
              <a:t> </a:t>
            </a:r>
            <a:r>
              <a:rPr lang="zh-CN" altLang="en-US" sz="1000" dirty="0">
                <a:latin typeface="微软雅黑" panose="020B0503020204020204" pitchFamily="34" charset="-122"/>
                <a:ea typeface="微软雅黑" panose="020B0503020204020204" pitchFamily="34" charset="-122"/>
                <a:cs typeface="Tahoma"/>
              </a:rPr>
              <a:t>都为低不允许</a:t>
            </a:r>
            <a:r>
              <a:rPr sz="1000" spc="-5" dirty="0">
                <a:latin typeface="微软雅黑" panose="020B0503020204020204" pitchFamily="34" charset="-122"/>
                <a:ea typeface="微软雅黑" panose="020B0503020204020204" pitchFamily="34" charset="-122"/>
                <a:cs typeface="Tahoma"/>
              </a:rPr>
              <a:t>:</a:t>
            </a:r>
            <a:endParaRPr sz="1000" dirty="0">
              <a:latin typeface="微软雅黑" panose="020B0503020204020204" pitchFamily="34" charset="-122"/>
              <a:ea typeface="微软雅黑" panose="020B0503020204020204" pitchFamily="34" charset="-122"/>
              <a:cs typeface="Tahoma"/>
            </a:endParaRPr>
          </a:p>
          <a:p>
            <a:pPr marL="606743" lvl="2" indent="-120348">
              <a:lnSpc>
                <a:spcPct val="150000"/>
              </a:lnSpc>
              <a:spcBef>
                <a:spcPts val="252"/>
              </a:spcBef>
              <a:buChar char="•"/>
              <a:tabLst>
                <a:tab pos="607076" algn="l"/>
                <a:tab pos="1800558" algn="l"/>
              </a:tabLst>
            </a:pPr>
            <a:r>
              <a:rPr sz="1000" dirty="0">
                <a:latin typeface="微软雅黑" panose="020B0503020204020204" pitchFamily="34" charset="-122"/>
                <a:ea typeface="微软雅黑" panose="020B0503020204020204" pitchFamily="34" charset="-122"/>
                <a:cs typeface="Tahoma"/>
              </a:rPr>
              <a:t>Result</a:t>
            </a:r>
            <a:r>
              <a:rPr sz="1000" spc="-16" dirty="0">
                <a:latin typeface="微软雅黑" panose="020B0503020204020204" pitchFamily="34" charset="-122"/>
                <a:ea typeface="微软雅黑" panose="020B0503020204020204" pitchFamily="34" charset="-122"/>
                <a:cs typeface="Tahoma"/>
              </a:rPr>
              <a:t> </a:t>
            </a:r>
            <a:r>
              <a:rPr sz="1000" dirty="0">
                <a:latin typeface="微软雅黑" panose="020B0503020204020204" pitchFamily="34" charset="-122"/>
                <a:ea typeface="微软雅黑" panose="020B0503020204020204" pitchFamily="34" charset="-122"/>
                <a:cs typeface="Tahoma"/>
              </a:rPr>
              <a:t>is</a:t>
            </a:r>
            <a:r>
              <a:rPr sz="1000" spc="5" dirty="0">
                <a:latin typeface="微软雅黑" panose="020B0503020204020204" pitchFamily="34" charset="-122"/>
                <a:ea typeface="微软雅黑" panose="020B0503020204020204" pitchFamily="34" charset="-122"/>
                <a:cs typeface="Tahoma"/>
              </a:rPr>
              <a:t> </a:t>
            </a:r>
            <a:r>
              <a:rPr sz="1000" spc="-5" dirty="0">
                <a:latin typeface="微软雅黑" panose="020B0503020204020204" pitchFamily="34" charset="-122"/>
                <a:ea typeface="微软雅黑" panose="020B0503020204020204" pitchFamily="34" charset="-122"/>
                <a:cs typeface="Tahoma"/>
              </a:rPr>
              <a:t>unknown.</a:t>
            </a:r>
            <a:r>
              <a:rPr sz="1000" dirty="0">
                <a:latin typeface="微软雅黑" panose="020B0503020204020204" pitchFamily="34" charset="-122"/>
                <a:ea typeface="微软雅黑" panose="020B0503020204020204" pitchFamily="34" charset="-122"/>
                <a:cs typeface="Tahoma"/>
              </a:rPr>
              <a:t>	</a:t>
            </a:r>
            <a:r>
              <a:rPr sz="1000" dirty="0">
                <a:solidFill>
                  <a:srgbClr val="FF0909"/>
                </a:solidFill>
                <a:latin typeface="微软雅黑" panose="020B0503020204020204" pitchFamily="34" charset="-122"/>
                <a:ea typeface="微软雅黑" panose="020B0503020204020204" pitchFamily="34" charset="-122"/>
                <a:cs typeface="Tahoma"/>
              </a:rPr>
              <a:t>Don’t</a:t>
            </a:r>
            <a:r>
              <a:rPr sz="1000" spc="-13" dirty="0">
                <a:solidFill>
                  <a:srgbClr val="FF0909"/>
                </a:solidFill>
                <a:latin typeface="微软雅黑" panose="020B0503020204020204" pitchFamily="34" charset="-122"/>
                <a:ea typeface="微软雅黑" panose="020B0503020204020204" pitchFamily="34" charset="-122"/>
                <a:cs typeface="Tahoma"/>
              </a:rPr>
              <a:t> </a:t>
            </a:r>
            <a:r>
              <a:rPr sz="1000" dirty="0">
                <a:solidFill>
                  <a:srgbClr val="FF0909"/>
                </a:solidFill>
                <a:latin typeface="微软雅黑" panose="020B0503020204020204" pitchFamily="34" charset="-122"/>
                <a:ea typeface="微软雅黑" panose="020B0503020204020204" pitchFamily="34" charset="-122"/>
                <a:cs typeface="Tahoma"/>
              </a:rPr>
              <a:t>do</a:t>
            </a:r>
            <a:r>
              <a:rPr sz="1000" spc="-8" dirty="0">
                <a:solidFill>
                  <a:srgbClr val="FF0909"/>
                </a:solidFill>
                <a:latin typeface="微软雅黑" panose="020B0503020204020204" pitchFamily="34" charset="-122"/>
                <a:ea typeface="微软雅黑" panose="020B0503020204020204" pitchFamily="34" charset="-122"/>
                <a:cs typeface="Tahoma"/>
              </a:rPr>
              <a:t> </a:t>
            </a:r>
            <a:r>
              <a:rPr sz="1000" spc="-5" dirty="0">
                <a:solidFill>
                  <a:srgbClr val="FF0909"/>
                </a:solidFill>
                <a:latin typeface="微软雅黑" panose="020B0503020204020204" pitchFamily="34" charset="-122"/>
                <a:ea typeface="微软雅黑" panose="020B0503020204020204" pitchFamily="34" charset="-122"/>
                <a:cs typeface="Tahoma"/>
              </a:rPr>
              <a:t>that!!!</a:t>
            </a:r>
            <a:endParaRPr sz="1000" dirty="0">
              <a:latin typeface="微软雅黑" panose="020B0503020204020204" pitchFamily="34" charset="-122"/>
              <a:ea typeface="微软雅黑" panose="020B0503020204020204" pitchFamily="34" charset="-122"/>
              <a:cs typeface="Tahoma"/>
            </a:endParaRPr>
          </a:p>
        </p:txBody>
      </p:sp>
      <p:sp>
        <p:nvSpPr>
          <p:cNvPr id="3" name="object 3"/>
          <p:cNvSpPr txBox="1"/>
          <p:nvPr/>
        </p:nvSpPr>
        <p:spPr>
          <a:xfrm>
            <a:off x="3493497" y="625328"/>
            <a:ext cx="90345" cy="135662"/>
          </a:xfrm>
          <a:prstGeom prst="rect">
            <a:avLst/>
          </a:prstGeom>
        </p:spPr>
        <p:txBody>
          <a:bodyPr vert="horz" wrap="square" lIns="0" tIns="6334" rIns="0" bIns="0" rtlCol="0">
            <a:spAutoFit/>
          </a:bodyPr>
          <a:lstStyle/>
          <a:p>
            <a:pPr marL="6668">
              <a:spcBef>
                <a:spcPts val="50"/>
              </a:spcBef>
            </a:pPr>
            <a:r>
              <a:rPr sz="840" spc="-3" dirty="0">
                <a:solidFill>
                  <a:srgbClr val="3118CA"/>
                </a:solidFill>
                <a:latin typeface="Times New Roman"/>
                <a:cs typeface="Times New Roman"/>
              </a:rPr>
              <a:t>A</a:t>
            </a:r>
            <a:endParaRPr sz="840">
              <a:latin typeface="Times New Roman"/>
              <a:cs typeface="Times New Roman"/>
            </a:endParaRPr>
          </a:p>
        </p:txBody>
      </p:sp>
      <p:sp>
        <p:nvSpPr>
          <p:cNvPr id="4" name="object 4"/>
          <p:cNvSpPr txBox="1"/>
          <p:nvPr/>
        </p:nvSpPr>
        <p:spPr>
          <a:xfrm>
            <a:off x="5334060" y="1174664"/>
            <a:ext cx="90345" cy="135662"/>
          </a:xfrm>
          <a:prstGeom prst="rect">
            <a:avLst/>
          </a:prstGeom>
        </p:spPr>
        <p:txBody>
          <a:bodyPr vert="horz" wrap="square" lIns="0" tIns="6334" rIns="0" bIns="0" rtlCol="0">
            <a:spAutoFit/>
          </a:bodyPr>
          <a:lstStyle/>
          <a:p>
            <a:pPr marL="6668">
              <a:spcBef>
                <a:spcPts val="50"/>
              </a:spcBef>
            </a:pPr>
            <a:r>
              <a:rPr sz="840" spc="-3" dirty="0">
                <a:solidFill>
                  <a:srgbClr val="3118CA"/>
                </a:solidFill>
                <a:latin typeface="Times New Roman"/>
                <a:cs typeface="Times New Roman"/>
              </a:rPr>
              <a:t>D</a:t>
            </a:r>
            <a:endParaRPr sz="840">
              <a:latin typeface="Times New Roman"/>
              <a:cs typeface="Times New Roman"/>
            </a:endParaRPr>
          </a:p>
        </p:txBody>
      </p:sp>
      <p:sp>
        <p:nvSpPr>
          <p:cNvPr id="5" name="object 5"/>
          <p:cNvSpPr/>
          <p:nvPr/>
        </p:nvSpPr>
        <p:spPr>
          <a:xfrm>
            <a:off x="4773524" y="1226030"/>
            <a:ext cx="533400" cy="40005"/>
          </a:xfrm>
          <a:custGeom>
            <a:avLst/>
            <a:gdLst/>
            <a:ahLst/>
            <a:cxnLst/>
            <a:rect l="l" t="t" r="r" b="b"/>
            <a:pathLst>
              <a:path w="1016000" h="76200">
                <a:moveTo>
                  <a:pt x="76200" y="0"/>
                </a:moveTo>
                <a:lnTo>
                  <a:pt x="0" y="38100"/>
                </a:lnTo>
                <a:lnTo>
                  <a:pt x="76200" y="76200"/>
                </a:lnTo>
                <a:lnTo>
                  <a:pt x="76200" y="50800"/>
                </a:lnTo>
                <a:lnTo>
                  <a:pt x="63500" y="50800"/>
                </a:lnTo>
                <a:lnTo>
                  <a:pt x="63500" y="25400"/>
                </a:lnTo>
                <a:lnTo>
                  <a:pt x="76200" y="25400"/>
                </a:lnTo>
                <a:lnTo>
                  <a:pt x="76200" y="0"/>
                </a:lnTo>
                <a:close/>
              </a:path>
              <a:path w="1016000" h="76200">
                <a:moveTo>
                  <a:pt x="939800" y="0"/>
                </a:moveTo>
                <a:lnTo>
                  <a:pt x="939800" y="76200"/>
                </a:lnTo>
                <a:lnTo>
                  <a:pt x="990600" y="50800"/>
                </a:lnTo>
                <a:lnTo>
                  <a:pt x="952500" y="50800"/>
                </a:lnTo>
                <a:lnTo>
                  <a:pt x="952500" y="25400"/>
                </a:lnTo>
                <a:lnTo>
                  <a:pt x="990600" y="25400"/>
                </a:lnTo>
                <a:lnTo>
                  <a:pt x="939800" y="0"/>
                </a:lnTo>
                <a:close/>
              </a:path>
              <a:path w="1016000" h="76200">
                <a:moveTo>
                  <a:pt x="76200" y="25400"/>
                </a:moveTo>
                <a:lnTo>
                  <a:pt x="63500" y="25400"/>
                </a:lnTo>
                <a:lnTo>
                  <a:pt x="63500" y="50800"/>
                </a:lnTo>
                <a:lnTo>
                  <a:pt x="76200" y="50800"/>
                </a:lnTo>
                <a:lnTo>
                  <a:pt x="76200" y="25400"/>
                </a:lnTo>
                <a:close/>
              </a:path>
              <a:path w="1016000" h="76200">
                <a:moveTo>
                  <a:pt x="939800" y="25400"/>
                </a:moveTo>
                <a:lnTo>
                  <a:pt x="76200" y="25400"/>
                </a:lnTo>
                <a:lnTo>
                  <a:pt x="76200" y="50800"/>
                </a:lnTo>
                <a:lnTo>
                  <a:pt x="939800" y="50800"/>
                </a:lnTo>
                <a:lnTo>
                  <a:pt x="939800" y="25400"/>
                </a:lnTo>
                <a:close/>
              </a:path>
              <a:path w="1016000" h="76200">
                <a:moveTo>
                  <a:pt x="990600" y="25400"/>
                </a:moveTo>
                <a:lnTo>
                  <a:pt x="952500" y="25400"/>
                </a:lnTo>
                <a:lnTo>
                  <a:pt x="952500" y="50800"/>
                </a:lnTo>
                <a:lnTo>
                  <a:pt x="990600" y="50800"/>
                </a:lnTo>
                <a:lnTo>
                  <a:pt x="1016000" y="38100"/>
                </a:lnTo>
                <a:lnTo>
                  <a:pt x="990600" y="25400"/>
                </a:lnTo>
                <a:close/>
              </a:path>
            </a:pathLst>
          </a:custGeom>
          <a:solidFill>
            <a:srgbClr val="3118CA"/>
          </a:solidFill>
        </p:spPr>
        <p:txBody>
          <a:bodyPr wrap="square" lIns="0" tIns="0" rIns="0" bIns="0" rtlCol="0"/>
          <a:lstStyle/>
          <a:p>
            <a:endParaRPr sz="945"/>
          </a:p>
        </p:txBody>
      </p:sp>
      <p:sp>
        <p:nvSpPr>
          <p:cNvPr id="6" name="object 6"/>
          <p:cNvSpPr/>
          <p:nvPr/>
        </p:nvSpPr>
        <p:spPr>
          <a:xfrm>
            <a:off x="3466694" y="1310241"/>
            <a:ext cx="466725" cy="40005"/>
          </a:xfrm>
          <a:custGeom>
            <a:avLst/>
            <a:gdLst/>
            <a:ahLst/>
            <a:cxnLst/>
            <a:rect l="l" t="t" r="r" b="b"/>
            <a:pathLst>
              <a:path w="889000" h="76200">
                <a:moveTo>
                  <a:pt x="812800" y="50798"/>
                </a:moveTo>
                <a:lnTo>
                  <a:pt x="812800" y="76200"/>
                </a:lnTo>
                <a:lnTo>
                  <a:pt x="863600" y="50800"/>
                </a:lnTo>
                <a:lnTo>
                  <a:pt x="812800" y="50798"/>
                </a:lnTo>
                <a:close/>
              </a:path>
              <a:path w="889000" h="76200">
                <a:moveTo>
                  <a:pt x="812800" y="25398"/>
                </a:moveTo>
                <a:lnTo>
                  <a:pt x="812800" y="50798"/>
                </a:lnTo>
                <a:lnTo>
                  <a:pt x="825500" y="50800"/>
                </a:lnTo>
                <a:lnTo>
                  <a:pt x="825500" y="25400"/>
                </a:lnTo>
                <a:lnTo>
                  <a:pt x="812800" y="25398"/>
                </a:lnTo>
                <a:close/>
              </a:path>
              <a:path w="889000" h="76200">
                <a:moveTo>
                  <a:pt x="812800" y="0"/>
                </a:moveTo>
                <a:lnTo>
                  <a:pt x="812800" y="25398"/>
                </a:lnTo>
                <a:lnTo>
                  <a:pt x="825500" y="25400"/>
                </a:lnTo>
                <a:lnTo>
                  <a:pt x="825500" y="50800"/>
                </a:lnTo>
                <a:lnTo>
                  <a:pt x="863603" y="50798"/>
                </a:lnTo>
                <a:lnTo>
                  <a:pt x="889000" y="38100"/>
                </a:lnTo>
                <a:lnTo>
                  <a:pt x="812800" y="0"/>
                </a:lnTo>
                <a:close/>
              </a:path>
              <a:path w="889000" h="76200">
                <a:moveTo>
                  <a:pt x="0" y="25273"/>
                </a:moveTo>
                <a:lnTo>
                  <a:pt x="0" y="50673"/>
                </a:lnTo>
                <a:lnTo>
                  <a:pt x="812800" y="50798"/>
                </a:lnTo>
                <a:lnTo>
                  <a:pt x="812800" y="25398"/>
                </a:lnTo>
                <a:lnTo>
                  <a:pt x="0" y="25273"/>
                </a:lnTo>
                <a:close/>
              </a:path>
            </a:pathLst>
          </a:custGeom>
          <a:solidFill>
            <a:srgbClr val="3118CA"/>
          </a:solidFill>
        </p:spPr>
        <p:txBody>
          <a:bodyPr wrap="square" lIns="0" tIns="0" rIns="0" bIns="0" rtlCol="0"/>
          <a:lstStyle/>
          <a:p>
            <a:endParaRPr sz="945"/>
          </a:p>
        </p:txBody>
      </p:sp>
      <p:sp>
        <p:nvSpPr>
          <p:cNvPr id="7" name="object 7"/>
          <p:cNvSpPr/>
          <p:nvPr/>
        </p:nvSpPr>
        <p:spPr>
          <a:xfrm>
            <a:off x="3506699" y="760972"/>
            <a:ext cx="426720" cy="40005"/>
          </a:xfrm>
          <a:custGeom>
            <a:avLst/>
            <a:gdLst/>
            <a:ahLst/>
            <a:cxnLst/>
            <a:rect l="l" t="t" r="r" b="b"/>
            <a:pathLst>
              <a:path w="812800" h="76200">
                <a:moveTo>
                  <a:pt x="736600" y="0"/>
                </a:moveTo>
                <a:lnTo>
                  <a:pt x="736600" y="76200"/>
                </a:lnTo>
                <a:lnTo>
                  <a:pt x="787400" y="50800"/>
                </a:lnTo>
                <a:lnTo>
                  <a:pt x="749300" y="50800"/>
                </a:lnTo>
                <a:lnTo>
                  <a:pt x="749300" y="25400"/>
                </a:lnTo>
                <a:lnTo>
                  <a:pt x="787400" y="25400"/>
                </a:lnTo>
                <a:lnTo>
                  <a:pt x="736600" y="0"/>
                </a:lnTo>
                <a:close/>
              </a:path>
              <a:path w="812800" h="76200">
                <a:moveTo>
                  <a:pt x="736600" y="25400"/>
                </a:moveTo>
                <a:lnTo>
                  <a:pt x="0" y="25400"/>
                </a:lnTo>
                <a:lnTo>
                  <a:pt x="0" y="50800"/>
                </a:lnTo>
                <a:lnTo>
                  <a:pt x="736600" y="50800"/>
                </a:lnTo>
                <a:lnTo>
                  <a:pt x="736600" y="25400"/>
                </a:lnTo>
                <a:close/>
              </a:path>
              <a:path w="812800" h="76200">
                <a:moveTo>
                  <a:pt x="787400" y="25400"/>
                </a:moveTo>
                <a:lnTo>
                  <a:pt x="749300" y="25400"/>
                </a:lnTo>
                <a:lnTo>
                  <a:pt x="749300" y="50800"/>
                </a:lnTo>
                <a:lnTo>
                  <a:pt x="787400" y="50800"/>
                </a:lnTo>
                <a:lnTo>
                  <a:pt x="812800" y="38100"/>
                </a:lnTo>
                <a:lnTo>
                  <a:pt x="787400" y="25400"/>
                </a:lnTo>
                <a:close/>
              </a:path>
            </a:pathLst>
          </a:custGeom>
          <a:solidFill>
            <a:srgbClr val="3118CA"/>
          </a:solidFill>
        </p:spPr>
        <p:txBody>
          <a:bodyPr wrap="square" lIns="0" tIns="0" rIns="0" bIns="0" rtlCol="0"/>
          <a:lstStyle/>
          <a:p>
            <a:endParaRPr sz="945"/>
          </a:p>
        </p:txBody>
      </p:sp>
      <p:sp>
        <p:nvSpPr>
          <p:cNvPr id="8" name="object 8"/>
          <p:cNvSpPr txBox="1"/>
          <p:nvPr/>
        </p:nvSpPr>
        <p:spPr>
          <a:xfrm>
            <a:off x="3949700" y="731942"/>
            <a:ext cx="817937" cy="665182"/>
          </a:xfrm>
          <a:prstGeom prst="rect">
            <a:avLst/>
          </a:prstGeom>
          <a:ln w="25400">
            <a:solidFill>
              <a:srgbClr val="3118CA"/>
            </a:solidFill>
          </a:ln>
        </p:spPr>
        <p:txBody>
          <a:bodyPr vert="horz" wrap="square" lIns="0" tIns="2667" rIns="0" bIns="0" rtlCol="0">
            <a:spAutoFit/>
          </a:bodyPr>
          <a:lstStyle/>
          <a:p>
            <a:pPr>
              <a:spcBef>
                <a:spcPts val="21"/>
              </a:spcBef>
            </a:pPr>
            <a:endParaRPr sz="945" dirty="0">
              <a:latin typeface="Times New Roman"/>
              <a:cs typeface="Times New Roman"/>
            </a:endParaRPr>
          </a:p>
          <a:p>
            <a:pPr marL="233695" marR="194358" indent="-40005">
              <a:lnSpc>
                <a:spcPct val="99500"/>
              </a:lnSpc>
            </a:pPr>
            <a:r>
              <a:rPr sz="840" b="1" dirty="0">
                <a:latin typeface="Times New Roman"/>
                <a:cs typeface="Times New Roman"/>
              </a:rPr>
              <a:t>2</a:t>
            </a:r>
            <a:r>
              <a:rPr sz="840" b="1" spc="-5" dirty="0">
                <a:latin typeface="Times New Roman"/>
                <a:cs typeface="Times New Roman"/>
              </a:rPr>
              <a:t> </a:t>
            </a:r>
            <a:r>
              <a:rPr sz="1103" b="1" baseline="25793" dirty="0">
                <a:solidFill>
                  <a:srgbClr val="3118CA"/>
                </a:solidFill>
                <a:latin typeface="Times New Roman"/>
                <a:cs typeface="Times New Roman"/>
              </a:rPr>
              <a:t>N</a:t>
            </a:r>
            <a:r>
              <a:rPr sz="1103" b="1" spc="-130" baseline="25793" dirty="0">
                <a:solidFill>
                  <a:srgbClr val="3118CA"/>
                </a:solidFill>
                <a:latin typeface="Times New Roman"/>
                <a:cs typeface="Times New Roman"/>
              </a:rPr>
              <a:t> </a:t>
            </a:r>
            <a:r>
              <a:rPr sz="840" b="1" spc="-5" dirty="0">
                <a:solidFill>
                  <a:srgbClr val="3118CA"/>
                </a:solidFill>
                <a:latin typeface="Times New Roman"/>
                <a:cs typeface="Times New Roman"/>
              </a:rPr>
              <a:t>words </a:t>
            </a:r>
            <a:r>
              <a:rPr sz="840" b="1" dirty="0">
                <a:solidFill>
                  <a:srgbClr val="3118CA"/>
                </a:solidFill>
                <a:latin typeface="Times New Roman"/>
                <a:cs typeface="Times New Roman"/>
              </a:rPr>
              <a:t>x</a:t>
            </a:r>
            <a:r>
              <a:rPr sz="840" b="1" spc="197" dirty="0">
                <a:solidFill>
                  <a:srgbClr val="3118CA"/>
                </a:solidFill>
                <a:latin typeface="Times New Roman"/>
                <a:cs typeface="Times New Roman"/>
              </a:rPr>
              <a:t> </a:t>
            </a:r>
            <a:r>
              <a:rPr sz="840" b="1" dirty="0">
                <a:solidFill>
                  <a:srgbClr val="3118CA"/>
                </a:solidFill>
                <a:latin typeface="Times New Roman"/>
                <a:cs typeface="Times New Roman"/>
              </a:rPr>
              <a:t>M</a:t>
            </a:r>
            <a:r>
              <a:rPr sz="840" b="1" spc="3" dirty="0">
                <a:solidFill>
                  <a:srgbClr val="3118CA"/>
                </a:solidFill>
                <a:latin typeface="Times New Roman"/>
                <a:cs typeface="Times New Roman"/>
              </a:rPr>
              <a:t> </a:t>
            </a:r>
            <a:r>
              <a:rPr sz="840" b="1" spc="-13" dirty="0">
                <a:solidFill>
                  <a:srgbClr val="3118CA"/>
                </a:solidFill>
                <a:latin typeface="Times New Roman"/>
                <a:cs typeface="Times New Roman"/>
              </a:rPr>
              <a:t>bit </a:t>
            </a:r>
            <a:r>
              <a:rPr sz="840" b="1" spc="-11" dirty="0">
                <a:solidFill>
                  <a:srgbClr val="3118CA"/>
                </a:solidFill>
                <a:latin typeface="Times New Roman"/>
                <a:cs typeface="Times New Roman"/>
              </a:rPr>
              <a:t>SRAM</a:t>
            </a:r>
            <a:endParaRPr sz="840" dirty="0">
              <a:latin typeface="Times New Roman"/>
              <a:cs typeface="Times New Roman"/>
            </a:endParaRPr>
          </a:p>
        </p:txBody>
      </p:sp>
      <p:sp>
        <p:nvSpPr>
          <p:cNvPr id="9" name="object 9"/>
          <p:cNvSpPr/>
          <p:nvPr/>
        </p:nvSpPr>
        <p:spPr>
          <a:xfrm>
            <a:off x="3656717" y="700164"/>
            <a:ext cx="86678" cy="119348"/>
          </a:xfrm>
          <a:custGeom>
            <a:avLst/>
            <a:gdLst/>
            <a:ahLst/>
            <a:cxnLst/>
            <a:rect l="l" t="t" r="r" b="b"/>
            <a:pathLst>
              <a:path w="165100" h="227330">
                <a:moveTo>
                  <a:pt x="165100" y="0"/>
                </a:moveTo>
                <a:lnTo>
                  <a:pt x="0" y="226949"/>
                </a:lnTo>
              </a:path>
            </a:pathLst>
          </a:custGeom>
          <a:ln w="12700">
            <a:solidFill>
              <a:srgbClr val="3118CA"/>
            </a:solidFill>
          </a:ln>
        </p:spPr>
        <p:txBody>
          <a:bodyPr wrap="square" lIns="0" tIns="0" rIns="0" bIns="0" rtlCol="0"/>
          <a:lstStyle/>
          <a:p>
            <a:endParaRPr sz="945"/>
          </a:p>
        </p:txBody>
      </p:sp>
      <p:sp>
        <p:nvSpPr>
          <p:cNvPr id="10" name="object 10"/>
          <p:cNvSpPr/>
          <p:nvPr/>
        </p:nvSpPr>
        <p:spPr>
          <a:xfrm>
            <a:off x="4976882" y="1165223"/>
            <a:ext cx="86678" cy="119348"/>
          </a:xfrm>
          <a:custGeom>
            <a:avLst/>
            <a:gdLst/>
            <a:ahLst/>
            <a:cxnLst/>
            <a:rect l="l" t="t" r="r" b="b"/>
            <a:pathLst>
              <a:path w="165100" h="227330">
                <a:moveTo>
                  <a:pt x="165100" y="0"/>
                </a:moveTo>
                <a:lnTo>
                  <a:pt x="0" y="226949"/>
                </a:lnTo>
              </a:path>
            </a:pathLst>
          </a:custGeom>
          <a:ln w="12700">
            <a:solidFill>
              <a:srgbClr val="3118CA"/>
            </a:solidFill>
          </a:ln>
        </p:spPr>
        <p:txBody>
          <a:bodyPr wrap="square" lIns="0" tIns="0" rIns="0" bIns="0" rtlCol="0"/>
          <a:lstStyle/>
          <a:p>
            <a:endParaRPr sz="945"/>
          </a:p>
        </p:txBody>
      </p:sp>
      <p:sp>
        <p:nvSpPr>
          <p:cNvPr id="11" name="object 11"/>
          <p:cNvSpPr txBox="1"/>
          <p:nvPr/>
        </p:nvSpPr>
        <p:spPr>
          <a:xfrm>
            <a:off x="4934010" y="1273103"/>
            <a:ext cx="96679" cy="120177"/>
          </a:xfrm>
          <a:prstGeom prst="rect">
            <a:avLst/>
          </a:prstGeom>
        </p:spPr>
        <p:txBody>
          <a:bodyPr vert="horz" wrap="square" lIns="0" tIns="7001" rIns="0" bIns="0" rtlCol="0">
            <a:spAutoFit/>
          </a:bodyPr>
          <a:lstStyle/>
          <a:p>
            <a:pPr marL="6668">
              <a:spcBef>
                <a:spcPts val="55"/>
              </a:spcBef>
            </a:pPr>
            <a:r>
              <a:rPr sz="735" dirty="0">
                <a:solidFill>
                  <a:srgbClr val="3118CA"/>
                </a:solidFill>
                <a:latin typeface="Times New Roman"/>
                <a:cs typeface="Times New Roman"/>
              </a:rPr>
              <a:t>M</a:t>
            </a:r>
            <a:endParaRPr sz="735">
              <a:latin typeface="Times New Roman"/>
              <a:cs typeface="Times New Roman"/>
            </a:endParaRPr>
          </a:p>
        </p:txBody>
      </p:sp>
      <p:sp>
        <p:nvSpPr>
          <p:cNvPr id="12" name="object 12"/>
          <p:cNvSpPr txBox="1"/>
          <p:nvPr/>
        </p:nvSpPr>
        <p:spPr>
          <a:xfrm>
            <a:off x="3453492" y="769679"/>
            <a:ext cx="297037" cy="545326"/>
          </a:xfrm>
          <a:prstGeom prst="rect">
            <a:avLst/>
          </a:prstGeom>
        </p:spPr>
        <p:txBody>
          <a:bodyPr vert="horz" wrap="square" lIns="0" tIns="45006" rIns="0" bIns="0" rtlCol="0">
            <a:spAutoFit/>
          </a:bodyPr>
          <a:lstStyle/>
          <a:p>
            <a:pPr marR="31671" algn="r">
              <a:spcBef>
                <a:spcPts val="354"/>
              </a:spcBef>
            </a:pPr>
            <a:r>
              <a:rPr sz="735" dirty="0">
                <a:solidFill>
                  <a:srgbClr val="3118CA"/>
                </a:solidFill>
                <a:latin typeface="Times New Roman"/>
                <a:cs typeface="Times New Roman"/>
              </a:rPr>
              <a:t>N</a:t>
            </a:r>
            <a:endParaRPr sz="735">
              <a:latin typeface="Times New Roman"/>
              <a:cs typeface="Times New Roman"/>
            </a:endParaRPr>
          </a:p>
          <a:p>
            <a:pPr marR="2667" algn="r">
              <a:spcBef>
                <a:spcPts val="344"/>
              </a:spcBef>
            </a:pPr>
            <a:r>
              <a:rPr sz="840" spc="-11" dirty="0">
                <a:solidFill>
                  <a:srgbClr val="3118CA"/>
                </a:solidFill>
                <a:latin typeface="Times New Roman"/>
                <a:cs typeface="Times New Roman"/>
              </a:rPr>
              <a:t>WE_L</a:t>
            </a:r>
            <a:endParaRPr sz="840">
              <a:latin typeface="Times New Roman"/>
              <a:cs typeface="Times New Roman"/>
            </a:endParaRPr>
          </a:p>
          <a:p>
            <a:pPr marR="25670" algn="r">
              <a:spcBef>
                <a:spcPts val="651"/>
              </a:spcBef>
            </a:pPr>
            <a:r>
              <a:rPr sz="840" spc="-11" dirty="0">
                <a:solidFill>
                  <a:srgbClr val="3118CA"/>
                </a:solidFill>
                <a:latin typeface="Times New Roman"/>
                <a:cs typeface="Times New Roman"/>
              </a:rPr>
              <a:t>OE_L</a:t>
            </a:r>
            <a:endParaRPr sz="840">
              <a:latin typeface="Times New Roman"/>
              <a:cs typeface="Times New Roman"/>
            </a:endParaRPr>
          </a:p>
        </p:txBody>
      </p:sp>
      <p:sp>
        <p:nvSpPr>
          <p:cNvPr id="13" name="object 13"/>
          <p:cNvSpPr/>
          <p:nvPr/>
        </p:nvSpPr>
        <p:spPr>
          <a:xfrm>
            <a:off x="3466694" y="1099348"/>
            <a:ext cx="466725" cy="40005"/>
          </a:xfrm>
          <a:custGeom>
            <a:avLst/>
            <a:gdLst/>
            <a:ahLst/>
            <a:cxnLst/>
            <a:rect l="l" t="t" r="r" b="b"/>
            <a:pathLst>
              <a:path w="889000" h="76200">
                <a:moveTo>
                  <a:pt x="812800" y="0"/>
                </a:moveTo>
                <a:lnTo>
                  <a:pt x="812800" y="76200"/>
                </a:lnTo>
                <a:lnTo>
                  <a:pt x="863600" y="50800"/>
                </a:lnTo>
                <a:lnTo>
                  <a:pt x="825500" y="50800"/>
                </a:lnTo>
                <a:lnTo>
                  <a:pt x="825500" y="25400"/>
                </a:lnTo>
                <a:lnTo>
                  <a:pt x="863600" y="25400"/>
                </a:lnTo>
                <a:lnTo>
                  <a:pt x="812800" y="0"/>
                </a:lnTo>
                <a:close/>
              </a:path>
              <a:path w="889000" h="76200">
                <a:moveTo>
                  <a:pt x="812800" y="25400"/>
                </a:moveTo>
                <a:lnTo>
                  <a:pt x="0" y="25400"/>
                </a:lnTo>
                <a:lnTo>
                  <a:pt x="0" y="50800"/>
                </a:lnTo>
                <a:lnTo>
                  <a:pt x="812800" y="50800"/>
                </a:lnTo>
                <a:lnTo>
                  <a:pt x="812800" y="25400"/>
                </a:lnTo>
                <a:close/>
              </a:path>
              <a:path w="889000" h="76200">
                <a:moveTo>
                  <a:pt x="863600" y="25400"/>
                </a:moveTo>
                <a:lnTo>
                  <a:pt x="825500" y="25400"/>
                </a:lnTo>
                <a:lnTo>
                  <a:pt x="825500" y="50800"/>
                </a:lnTo>
                <a:lnTo>
                  <a:pt x="863600" y="50800"/>
                </a:lnTo>
                <a:lnTo>
                  <a:pt x="889000" y="38100"/>
                </a:lnTo>
                <a:lnTo>
                  <a:pt x="863600" y="25400"/>
                </a:lnTo>
                <a:close/>
              </a:path>
            </a:pathLst>
          </a:custGeom>
          <a:solidFill>
            <a:srgbClr val="3118CA"/>
          </a:solidFill>
        </p:spPr>
        <p:txBody>
          <a:bodyPr wrap="square" lIns="0" tIns="0" rIns="0" bIns="0" rtlCol="0"/>
          <a:lstStyle/>
          <a:p>
            <a:endParaRPr sz="945"/>
          </a:p>
        </p:txBody>
      </p:sp>
      <p:grpSp>
        <p:nvGrpSpPr>
          <p:cNvPr id="14" name="object 14"/>
          <p:cNvGrpSpPr/>
          <p:nvPr/>
        </p:nvGrpSpPr>
        <p:grpSpPr>
          <a:xfrm>
            <a:off x="482600" y="0"/>
            <a:ext cx="4800600" cy="553069"/>
            <a:chOff x="0" y="0"/>
            <a:chExt cx="9144000" cy="1053465"/>
          </a:xfrm>
          <a:solidFill>
            <a:schemeClr val="bg1"/>
          </a:solidFill>
        </p:grpSpPr>
        <p:pic>
          <p:nvPicPr>
            <p:cNvPr id="15" name="object 15"/>
            <p:cNvPicPr/>
            <p:nvPr/>
          </p:nvPicPr>
          <p:blipFill>
            <a:blip r:embed="rId2" cstate="print"/>
            <a:stretch>
              <a:fillRect/>
            </a:stretch>
          </p:blipFill>
          <p:spPr>
            <a:xfrm>
              <a:off x="0" y="0"/>
              <a:ext cx="9144000" cy="1053084"/>
            </a:xfrm>
            <a:prstGeom prst="rect">
              <a:avLst/>
            </a:prstGeom>
            <a:grpFill/>
          </p:spPr>
        </p:pic>
        <p:pic>
          <p:nvPicPr>
            <p:cNvPr id="16" name="object 16"/>
            <p:cNvPicPr/>
            <p:nvPr/>
          </p:nvPicPr>
          <p:blipFill>
            <a:blip r:embed="rId3" cstate="print"/>
            <a:stretch>
              <a:fillRect/>
            </a:stretch>
          </p:blipFill>
          <p:spPr>
            <a:xfrm>
              <a:off x="1479803" y="131063"/>
              <a:ext cx="6281928" cy="832104"/>
            </a:xfrm>
            <a:prstGeom prst="rect">
              <a:avLst/>
            </a:prstGeom>
            <a:grpFill/>
          </p:spPr>
        </p:pic>
        <p:sp>
          <p:nvSpPr>
            <p:cNvPr id="17" name="object 17"/>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grpFill/>
          </p:spPr>
          <p:txBody>
            <a:bodyPr wrap="square" lIns="0" tIns="0" rIns="0" bIns="0" rtlCol="0"/>
            <a:lstStyle/>
            <a:p>
              <a:endParaRPr sz="945"/>
            </a:p>
          </p:txBody>
        </p:sp>
      </p:grpSp>
      <p:sp>
        <p:nvSpPr>
          <p:cNvPr id="18" name="object 18"/>
          <p:cNvSpPr txBox="1">
            <a:spLocks noGrp="1"/>
          </p:cNvSpPr>
          <p:nvPr>
            <p:ph type="title"/>
          </p:nvPr>
        </p:nvSpPr>
        <p:spPr>
          <a:xfrm>
            <a:off x="825500" y="122675"/>
            <a:ext cx="3505200" cy="252617"/>
          </a:xfrm>
          <a:prstGeom prst="rect">
            <a:avLst/>
          </a:prstGeom>
        </p:spPr>
        <p:txBody>
          <a:bodyPr vert="horz" wrap="square" lIns="0" tIns="6334" rIns="0" bIns="0" rtlCol="0" anchor="ctr">
            <a:spAutoFit/>
          </a:bodyPr>
          <a:lstStyle/>
          <a:p>
            <a:pPr marL="6668">
              <a:lnSpc>
                <a:spcPct val="100000"/>
              </a:lnSpc>
              <a:spcBef>
                <a:spcPts val="50"/>
              </a:spcBef>
            </a:pPr>
            <a:r>
              <a:rPr sz="1600" dirty="0"/>
              <a:t>Logic</a:t>
            </a:r>
            <a:r>
              <a:rPr sz="1600" spc="-34" dirty="0"/>
              <a:t> </a:t>
            </a:r>
            <a:r>
              <a:rPr sz="1600" dirty="0"/>
              <a:t>Diagram</a:t>
            </a:r>
            <a:r>
              <a:rPr sz="1600" spc="-34" dirty="0"/>
              <a:t> </a:t>
            </a:r>
            <a:r>
              <a:rPr sz="1600" dirty="0"/>
              <a:t>of</a:t>
            </a:r>
            <a:r>
              <a:rPr sz="1600" spc="-37" dirty="0"/>
              <a:t> </a:t>
            </a:r>
            <a:r>
              <a:rPr sz="1600" dirty="0"/>
              <a:t>a</a:t>
            </a:r>
            <a:r>
              <a:rPr sz="1600" spc="-39" dirty="0"/>
              <a:t> </a:t>
            </a:r>
            <a:r>
              <a:rPr sz="1600" dirty="0"/>
              <a:t>Typical</a:t>
            </a:r>
            <a:r>
              <a:rPr sz="1600" spc="-21" dirty="0"/>
              <a:t> </a:t>
            </a:r>
            <a:r>
              <a:rPr sz="1600" spc="-11" dirty="0"/>
              <a:t>SRAM</a:t>
            </a:r>
          </a:p>
        </p:txBody>
      </p:sp>
    </p:spTree>
    <p:extLst>
      <p:ext uri="{BB962C8B-B14F-4D97-AF65-F5344CB8AC3E}">
        <p14:creationId xmlns:p14="http://schemas.microsoft.com/office/powerpoint/2010/main" val="126855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34">
            <a:extLst>
              <a:ext uri="{FF2B5EF4-FFF2-40B4-BE49-F238E27FC236}">
                <a16:creationId xmlns:a16="http://schemas.microsoft.com/office/drawing/2014/main" id="{21463B5C-7A3B-443F-B42B-8ACBD636FBB9}"/>
              </a:ext>
            </a:extLst>
          </p:cNvPr>
          <p:cNvSpPr txBox="1">
            <a:spLocks noChangeArrowheads="1"/>
          </p:cNvSpPr>
          <p:nvPr/>
        </p:nvSpPr>
        <p:spPr bwMode="auto">
          <a:xfrm>
            <a:off x="375002" y="222774"/>
            <a:ext cx="2182445" cy="325154"/>
          </a:xfrm>
          <a:prstGeom prst="rect">
            <a:avLst/>
          </a:prstGeom>
          <a:noFill/>
          <a:ln>
            <a:noFill/>
          </a:ln>
          <a:effectLst>
            <a:outerShdw sy="50000" kx="2453608"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spcBef>
                <a:spcPct val="50000"/>
              </a:spcBef>
            </a:pPr>
            <a:r>
              <a:rPr kumimoji="1" lang="en-US" altLang="zh-CN" sz="1513" b="1" dirty="0">
                <a:solidFill>
                  <a:srgbClr val="C00000"/>
                </a:solidFill>
                <a:latin typeface="微软雅黑" panose="020B0503020204020204" pitchFamily="34" charset="-122"/>
                <a:ea typeface="微软雅黑" panose="020B0503020204020204" pitchFamily="34" charset="-122"/>
              </a:rPr>
              <a:t>SRAM</a:t>
            </a:r>
            <a:r>
              <a:rPr kumimoji="1" lang="zh-CN" altLang="en-US" sz="1513" b="1" dirty="0">
                <a:solidFill>
                  <a:srgbClr val="C00000"/>
                </a:solidFill>
                <a:latin typeface="微软雅黑" panose="020B0503020204020204" pitchFamily="34" charset="-122"/>
                <a:ea typeface="微软雅黑" panose="020B0503020204020204" pitchFamily="34" charset="-122"/>
              </a:rPr>
              <a:t>的基本结构</a:t>
            </a:r>
          </a:p>
        </p:txBody>
      </p:sp>
      <p:pic>
        <p:nvPicPr>
          <p:cNvPr id="2" name="图片 1">
            <a:extLst>
              <a:ext uri="{FF2B5EF4-FFF2-40B4-BE49-F238E27FC236}">
                <a16:creationId xmlns:a16="http://schemas.microsoft.com/office/drawing/2014/main" id="{E84A859B-F0AC-4062-9DB7-906DA894CEA9}"/>
              </a:ext>
            </a:extLst>
          </p:cNvPr>
          <p:cNvPicPr>
            <a:picLocks noChangeAspect="1"/>
          </p:cNvPicPr>
          <p:nvPr/>
        </p:nvPicPr>
        <p:blipFill>
          <a:blip r:embed="rId2"/>
          <a:stretch>
            <a:fillRect/>
          </a:stretch>
        </p:blipFill>
        <p:spPr>
          <a:xfrm>
            <a:off x="292100" y="733425"/>
            <a:ext cx="3949700" cy="2408501"/>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3E3BE4BA-A0D5-43C9-8CFE-0992EEE8E369}"/>
              </a:ext>
            </a:extLst>
          </p:cNvPr>
          <p:cNvSpPr>
            <a:spLocks noGrp="1" noRot="1" noChangeArrowheads="1"/>
          </p:cNvSpPr>
          <p:nvPr>
            <p:ph type="title"/>
          </p:nvPr>
        </p:nvSpPr>
        <p:spPr>
          <a:xfrm>
            <a:off x="720725" y="178594"/>
            <a:ext cx="3675698" cy="364867"/>
          </a:xfrm>
        </p:spPr>
        <p:txBody>
          <a:bodyPr/>
          <a:lstStyle/>
          <a:p>
            <a:r>
              <a:rPr lang="zh-CN" altLang="en-US" dirty="0">
                <a:latin typeface="宋体" panose="02010600030101010101" pitchFamily="2" charset="-122"/>
              </a:rPr>
              <a:t>存储矩阵</a:t>
            </a:r>
          </a:p>
        </p:txBody>
      </p:sp>
      <p:sp>
        <p:nvSpPr>
          <p:cNvPr id="578563" name="Rectangle 3">
            <a:extLst>
              <a:ext uri="{FF2B5EF4-FFF2-40B4-BE49-F238E27FC236}">
                <a16:creationId xmlns:a16="http://schemas.microsoft.com/office/drawing/2014/main" id="{C637BEE2-CE3F-46B8-B7A0-3B55F955B02C}"/>
              </a:ext>
            </a:extLst>
          </p:cNvPr>
          <p:cNvSpPr>
            <a:spLocks noGrp="1" noRot="1" noChangeArrowheads="1"/>
          </p:cNvSpPr>
          <p:nvPr>
            <p:ph type="body" idx="1"/>
          </p:nvPr>
        </p:nvSpPr>
        <p:spPr>
          <a:xfrm>
            <a:off x="201929" y="1444805"/>
            <a:ext cx="2412943" cy="1659482"/>
          </a:xfrm>
        </p:spPr>
        <p:txBody>
          <a:bodyPr>
            <a:normAutofit/>
          </a:bodyPr>
          <a:lstStyle/>
          <a:p>
            <a:pPr marL="216210" lvl="1" indent="0">
              <a:lnSpc>
                <a:spcPct val="150000"/>
              </a:lnSpc>
              <a:buNone/>
            </a:pPr>
            <a:r>
              <a:rPr lang="zh-CN" altLang="en-US" dirty="0">
                <a:solidFill>
                  <a:srgbClr val="7030A0"/>
                </a:solidFill>
              </a:rPr>
              <a:t>字结构</a:t>
            </a:r>
            <a:r>
              <a:rPr lang="en-US" altLang="zh-CN" dirty="0">
                <a:solidFill>
                  <a:srgbClr val="7030A0"/>
                </a:solidFill>
              </a:rPr>
              <a:t>:</a:t>
            </a:r>
            <a:r>
              <a:rPr lang="zh-CN" altLang="en-US" dirty="0">
                <a:solidFill>
                  <a:srgbClr val="7030A0"/>
                </a:solidFill>
              </a:rPr>
              <a:t>同一芯片存放</a:t>
            </a:r>
          </a:p>
          <a:p>
            <a:pPr lvl="1">
              <a:lnSpc>
                <a:spcPct val="150000"/>
              </a:lnSpc>
              <a:buFont typeface="Wingdings" panose="05000000000000000000" pitchFamily="2" charset="2"/>
              <a:buNone/>
            </a:pPr>
            <a:r>
              <a:rPr lang="zh-CN" altLang="en-US" dirty="0">
                <a:solidFill>
                  <a:srgbClr val="7030A0"/>
                </a:solidFill>
              </a:rPr>
              <a:t>一个字的多位，如</a:t>
            </a:r>
            <a:r>
              <a:rPr lang="en-US" altLang="zh-CN" dirty="0">
                <a:solidFill>
                  <a:srgbClr val="7030A0"/>
                </a:solidFill>
              </a:rPr>
              <a:t>8</a:t>
            </a:r>
            <a:r>
              <a:rPr lang="zh-CN" altLang="en-US" dirty="0">
                <a:solidFill>
                  <a:srgbClr val="7030A0"/>
                </a:solidFill>
              </a:rPr>
              <a:t>位。</a:t>
            </a:r>
          </a:p>
          <a:p>
            <a:pPr lvl="1">
              <a:lnSpc>
                <a:spcPct val="150000"/>
              </a:lnSpc>
              <a:buFont typeface="Wingdings" panose="05000000000000000000" pitchFamily="2" charset="2"/>
              <a:buNone/>
            </a:pPr>
            <a:endParaRPr lang="en-US" altLang="zh-CN" dirty="0"/>
          </a:p>
          <a:p>
            <a:pPr lvl="1">
              <a:lnSpc>
                <a:spcPct val="150000"/>
              </a:lnSpc>
            </a:pPr>
            <a:r>
              <a:rPr lang="zh-CN" altLang="en-US" dirty="0">
                <a:solidFill>
                  <a:srgbClr val="0070C0"/>
                </a:solidFill>
              </a:rPr>
              <a:t>位结构</a:t>
            </a:r>
            <a:r>
              <a:rPr lang="en-US" altLang="zh-CN" dirty="0">
                <a:solidFill>
                  <a:srgbClr val="0070C0"/>
                </a:solidFill>
              </a:rPr>
              <a:t>:</a:t>
            </a:r>
            <a:r>
              <a:rPr lang="zh-CN" altLang="en-US" dirty="0">
                <a:solidFill>
                  <a:srgbClr val="0070C0"/>
                </a:solidFill>
              </a:rPr>
              <a:t>同一芯片存放多个字的同一位</a:t>
            </a:r>
            <a:r>
              <a:rPr lang="en-US" altLang="zh-CN" dirty="0">
                <a:solidFill>
                  <a:srgbClr val="0070C0"/>
                </a:solidFill>
              </a:rPr>
              <a:t>.</a:t>
            </a:r>
          </a:p>
          <a:p>
            <a:pPr lvl="1">
              <a:lnSpc>
                <a:spcPct val="150000"/>
              </a:lnSpc>
              <a:buFont typeface="Wingdings" panose="05000000000000000000" pitchFamily="2" charset="2"/>
              <a:buNone/>
            </a:pPr>
            <a:endParaRPr lang="en-US" altLang="zh-CN" dirty="0">
              <a:solidFill>
                <a:srgbClr val="0070C0"/>
              </a:solidFill>
            </a:endParaRPr>
          </a:p>
        </p:txBody>
      </p:sp>
      <p:sp>
        <p:nvSpPr>
          <p:cNvPr id="578564" name="Text Box 4">
            <a:extLst>
              <a:ext uri="{FF2B5EF4-FFF2-40B4-BE49-F238E27FC236}">
                <a16:creationId xmlns:a16="http://schemas.microsoft.com/office/drawing/2014/main" id="{0C1DDE81-451E-4CD4-8417-BFDBF0E5AC12}"/>
              </a:ext>
            </a:extLst>
          </p:cNvPr>
          <p:cNvSpPr txBox="1">
            <a:spLocks noChangeArrowheads="1"/>
          </p:cNvSpPr>
          <p:nvPr/>
        </p:nvSpPr>
        <p:spPr bwMode="auto">
          <a:xfrm>
            <a:off x="441242" y="496163"/>
            <a:ext cx="4324350" cy="58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eaLnBrk="0" hangingPunct="0">
              <a:lnSpc>
                <a:spcPct val="150000"/>
              </a:lnSpc>
            </a:pPr>
            <a:r>
              <a:rPr lang="zh-CN" altLang="en-US" sz="1135" dirty="0">
                <a:solidFill>
                  <a:prstClr val="black"/>
                </a:solidFill>
                <a:latin typeface="微软雅黑" panose="020B0503020204020204" pitchFamily="34" charset="-122"/>
                <a:ea typeface="微软雅黑" panose="020B0503020204020204" pitchFamily="34" charset="-122"/>
              </a:rPr>
              <a:t>存储器中需要将许多基本单元电路按一定的顺序排列成阵列形式</a:t>
            </a:r>
            <a:r>
              <a:rPr lang="en-US" altLang="zh-CN" sz="1135" dirty="0">
                <a:solidFill>
                  <a:prstClr val="black"/>
                </a:solidFill>
                <a:latin typeface="微软雅黑" panose="020B0503020204020204" pitchFamily="34" charset="-122"/>
                <a:ea typeface="微软雅黑" panose="020B0503020204020204" pitchFamily="34" charset="-122"/>
              </a:rPr>
              <a:t>,</a:t>
            </a:r>
            <a:r>
              <a:rPr lang="zh-CN" altLang="en-US" sz="1135" dirty="0">
                <a:solidFill>
                  <a:prstClr val="black"/>
                </a:solidFill>
                <a:latin typeface="微软雅黑" panose="020B0503020204020204" pitchFamily="34" charset="-122"/>
                <a:ea typeface="微软雅黑" panose="020B0503020204020204" pitchFamily="34" charset="-122"/>
              </a:rPr>
              <a:t>这样的阵列称为存储矩阵</a:t>
            </a:r>
            <a:r>
              <a:rPr lang="en-US" altLang="zh-CN" sz="1135" dirty="0">
                <a:solidFill>
                  <a:prstClr val="black"/>
                </a:solidFill>
                <a:latin typeface="微软雅黑" panose="020B0503020204020204" pitchFamily="34" charset="-122"/>
                <a:ea typeface="微软雅黑" panose="020B0503020204020204" pitchFamily="34" charset="-122"/>
              </a:rPr>
              <a:t>.</a:t>
            </a:r>
            <a:r>
              <a:rPr lang="zh-CN" altLang="en-US" sz="1135" dirty="0">
                <a:solidFill>
                  <a:prstClr val="black"/>
                </a:solidFill>
                <a:latin typeface="微软雅黑" panose="020B0503020204020204" pitchFamily="34" charset="-122"/>
                <a:ea typeface="微软雅黑" panose="020B0503020204020204" pitchFamily="34" charset="-122"/>
              </a:rPr>
              <a:t>排列方式</a:t>
            </a:r>
            <a:r>
              <a:rPr lang="en-US" altLang="zh-CN" sz="1135" dirty="0">
                <a:solidFill>
                  <a:prstClr val="black"/>
                </a:solidFill>
                <a:latin typeface="微软雅黑" panose="020B0503020204020204" pitchFamily="34" charset="-122"/>
                <a:ea typeface="微软雅黑" panose="020B0503020204020204" pitchFamily="34" charset="-122"/>
              </a:rPr>
              <a:t>:</a:t>
            </a:r>
            <a:r>
              <a:rPr lang="zh-CN" altLang="en-US" sz="1135" b="1" dirty="0">
                <a:solidFill>
                  <a:srgbClr val="7030A0"/>
                </a:solidFill>
                <a:latin typeface="微软雅黑" panose="020B0503020204020204" pitchFamily="34" charset="-122"/>
                <a:ea typeface="微软雅黑" panose="020B0503020204020204" pitchFamily="34" charset="-122"/>
              </a:rPr>
              <a:t>字结构</a:t>
            </a:r>
            <a:r>
              <a:rPr lang="zh-CN" altLang="en-US" sz="1135" dirty="0">
                <a:solidFill>
                  <a:prstClr val="black"/>
                </a:solidFill>
                <a:latin typeface="微软雅黑" panose="020B0503020204020204" pitchFamily="34" charset="-122"/>
                <a:ea typeface="微软雅黑" panose="020B0503020204020204" pitchFamily="34" charset="-122"/>
              </a:rPr>
              <a:t>和</a:t>
            </a:r>
            <a:r>
              <a:rPr lang="zh-CN" altLang="en-US" sz="1135" b="1" dirty="0">
                <a:solidFill>
                  <a:srgbClr val="0070C0"/>
                </a:solidFill>
                <a:latin typeface="微软雅黑" panose="020B0503020204020204" pitchFamily="34" charset="-122"/>
                <a:ea typeface="微软雅黑" panose="020B0503020204020204" pitchFamily="34" charset="-122"/>
              </a:rPr>
              <a:t>位结构</a:t>
            </a:r>
            <a:r>
              <a:rPr lang="en-US" altLang="zh-CN" sz="1135" dirty="0">
                <a:solidFill>
                  <a:prstClr val="black"/>
                </a:solidFill>
                <a:latin typeface="微软雅黑" panose="020B0503020204020204" pitchFamily="34" charset="-122"/>
                <a:ea typeface="微软雅黑" panose="020B0503020204020204" pitchFamily="34" charset="-122"/>
              </a:rPr>
              <a:t>.</a:t>
            </a:r>
            <a:endParaRPr kumimoji="1" lang="en-US" altLang="zh-CN" sz="1135" dirty="0">
              <a:solidFill>
                <a:prstClr val="black"/>
              </a:solidFill>
              <a:latin typeface="微软雅黑" panose="020B0503020204020204" pitchFamily="34" charset="-122"/>
              <a:ea typeface="微软雅黑" panose="020B0503020204020204" pitchFamily="34" charset="-122"/>
            </a:endParaRPr>
          </a:p>
        </p:txBody>
      </p:sp>
      <p:grpSp>
        <p:nvGrpSpPr>
          <p:cNvPr id="578565" name="Group 5">
            <a:extLst>
              <a:ext uri="{FF2B5EF4-FFF2-40B4-BE49-F238E27FC236}">
                <a16:creationId xmlns:a16="http://schemas.microsoft.com/office/drawing/2014/main" id="{B5179F64-257E-48FA-A79D-C5DE77749C55}"/>
              </a:ext>
            </a:extLst>
          </p:cNvPr>
          <p:cNvGrpSpPr>
            <a:grpSpLocks/>
          </p:cNvGrpSpPr>
          <p:nvPr/>
        </p:nvGrpSpPr>
        <p:grpSpPr bwMode="auto">
          <a:xfrm>
            <a:off x="4083356" y="1219141"/>
            <a:ext cx="961717" cy="2177190"/>
            <a:chOff x="4671" y="1392"/>
            <a:chExt cx="1281" cy="2900"/>
          </a:xfrm>
        </p:grpSpPr>
        <p:sp>
          <p:nvSpPr>
            <p:cNvPr id="578566" name="Text Box 6">
              <a:extLst>
                <a:ext uri="{FF2B5EF4-FFF2-40B4-BE49-F238E27FC236}">
                  <a16:creationId xmlns:a16="http://schemas.microsoft.com/office/drawing/2014/main" id="{E9D929E6-09D6-4397-A098-F3EA9751B81F}"/>
                </a:ext>
              </a:extLst>
            </p:cNvPr>
            <p:cNvSpPr txBox="1">
              <a:spLocks noChangeArrowheads="1"/>
            </p:cNvSpPr>
            <p:nvPr/>
          </p:nvSpPr>
          <p:spPr bwMode="auto">
            <a:xfrm>
              <a:off x="4728" y="3163"/>
              <a:ext cx="81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zh-CN" sz="946" dirty="0">
                  <a:solidFill>
                    <a:prstClr val="black"/>
                  </a:solidFill>
                  <a:latin typeface="Times New Roman" panose="02020603050405020304" pitchFamily="18" charset="0"/>
                  <a:ea typeface="宋体" panose="02010600030101010101" pitchFamily="2" charset="-122"/>
                </a:rPr>
                <a:t>1022</a:t>
              </a:r>
            </a:p>
          </p:txBody>
        </p:sp>
        <p:sp>
          <p:nvSpPr>
            <p:cNvPr id="578567" name="Text Box 7">
              <a:extLst>
                <a:ext uri="{FF2B5EF4-FFF2-40B4-BE49-F238E27FC236}">
                  <a16:creationId xmlns:a16="http://schemas.microsoft.com/office/drawing/2014/main" id="{A1E2B99A-A081-4AD4-AC12-64CB4EE61D80}"/>
                </a:ext>
              </a:extLst>
            </p:cNvPr>
            <p:cNvSpPr txBox="1">
              <a:spLocks noChangeArrowheads="1"/>
            </p:cNvSpPr>
            <p:nvPr/>
          </p:nvSpPr>
          <p:spPr bwMode="auto">
            <a:xfrm>
              <a:off x="4671" y="3586"/>
              <a:ext cx="81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zh-CN" sz="946" dirty="0">
                  <a:solidFill>
                    <a:prstClr val="black"/>
                  </a:solidFill>
                  <a:latin typeface="Times New Roman" panose="02020603050405020304" pitchFamily="18" charset="0"/>
                  <a:ea typeface="宋体" panose="02010600030101010101" pitchFamily="2" charset="-122"/>
                </a:rPr>
                <a:t>1023</a:t>
              </a:r>
            </a:p>
          </p:txBody>
        </p:sp>
        <p:grpSp>
          <p:nvGrpSpPr>
            <p:cNvPr id="578568" name="Group 8">
              <a:extLst>
                <a:ext uri="{FF2B5EF4-FFF2-40B4-BE49-F238E27FC236}">
                  <a16:creationId xmlns:a16="http://schemas.microsoft.com/office/drawing/2014/main" id="{091EFEBF-34A4-497A-98D9-95CCA0AA5BEC}"/>
                </a:ext>
              </a:extLst>
            </p:cNvPr>
            <p:cNvGrpSpPr>
              <a:grpSpLocks/>
            </p:cNvGrpSpPr>
            <p:nvPr/>
          </p:nvGrpSpPr>
          <p:grpSpPr bwMode="auto">
            <a:xfrm>
              <a:off x="4992" y="1392"/>
              <a:ext cx="960" cy="2900"/>
              <a:chOff x="4752" y="1440"/>
              <a:chExt cx="960" cy="2900"/>
            </a:xfrm>
          </p:grpSpPr>
          <p:sp>
            <p:nvSpPr>
              <p:cNvPr id="578569" name="Rectangle 9">
                <a:extLst>
                  <a:ext uri="{FF2B5EF4-FFF2-40B4-BE49-F238E27FC236}">
                    <a16:creationId xmlns:a16="http://schemas.microsoft.com/office/drawing/2014/main" id="{9F9432B6-ABC2-40B2-B655-4462DF77B353}"/>
                  </a:ext>
                </a:extLst>
              </p:cNvPr>
              <p:cNvSpPr>
                <a:spLocks noChangeArrowheads="1"/>
              </p:cNvSpPr>
              <p:nvPr/>
            </p:nvSpPr>
            <p:spPr bwMode="auto">
              <a:xfrm>
                <a:off x="4944" y="1440"/>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70" name="Rectangle 10">
                <a:extLst>
                  <a:ext uri="{FF2B5EF4-FFF2-40B4-BE49-F238E27FC236}">
                    <a16:creationId xmlns:a16="http://schemas.microsoft.com/office/drawing/2014/main" id="{60F984EB-602C-4663-A388-59F0D2865AE6}"/>
                  </a:ext>
                </a:extLst>
              </p:cNvPr>
              <p:cNvSpPr>
                <a:spLocks noChangeArrowheads="1"/>
              </p:cNvSpPr>
              <p:nvPr/>
            </p:nvSpPr>
            <p:spPr bwMode="auto">
              <a:xfrm>
                <a:off x="4944" y="1881"/>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71" name="Rectangle 11">
                <a:extLst>
                  <a:ext uri="{FF2B5EF4-FFF2-40B4-BE49-F238E27FC236}">
                    <a16:creationId xmlns:a16="http://schemas.microsoft.com/office/drawing/2014/main" id="{4E34EB1B-BDD9-470D-BAA4-4C7F6B97C67C}"/>
                  </a:ext>
                </a:extLst>
              </p:cNvPr>
              <p:cNvSpPr>
                <a:spLocks noChangeArrowheads="1"/>
              </p:cNvSpPr>
              <p:nvPr/>
            </p:nvSpPr>
            <p:spPr bwMode="auto">
              <a:xfrm>
                <a:off x="4944" y="2323"/>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72" name="Rectangle 12">
                <a:extLst>
                  <a:ext uri="{FF2B5EF4-FFF2-40B4-BE49-F238E27FC236}">
                    <a16:creationId xmlns:a16="http://schemas.microsoft.com/office/drawing/2014/main" id="{FD4E249E-0580-4FE3-8A02-071860E87B2E}"/>
                  </a:ext>
                </a:extLst>
              </p:cNvPr>
              <p:cNvSpPr>
                <a:spLocks noChangeArrowheads="1"/>
              </p:cNvSpPr>
              <p:nvPr/>
            </p:nvSpPr>
            <p:spPr bwMode="auto">
              <a:xfrm>
                <a:off x="4944" y="3206"/>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73" name="Rectangle 13">
                <a:extLst>
                  <a:ext uri="{FF2B5EF4-FFF2-40B4-BE49-F238E27FC236}">
                    <a16:creationId xmlns:a16="http://schemas.microsoft.com/office/drawing/2014/main" id="{CAACF04E-0E4F-49E3-B03E-98388A5999D8}"/>
                  </a:ext>
                </a:extLst>
              </p:cNvPr>
              <p:cNvSpPr>
                <a:spLocks noChangeArrowheads="1"/>
              </p:cNvSpPr>
              <p:nvPr/>
            </p:nvSpPr>
            <p:spPr bwMode="auto">
              <a:xfrm>
                <a:off x="4944" y="3648"/>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74" name="Text Box 14">
                <a:extLst>
                  <a:ext uri="{FF2B5EF4-FFF2-40B4-BE49-F238E27FC236}">
                    <a16:creationId xmlns:a16="http://schemas.microsoft.com/office/drawing/2014/main" id="{ADF8D95C-7388-45DF-9524-42D8D435306F}"/>
                  </a:ext>
                </a:extLst>
              </p:cNvPr>
              <p:cNvSpPr txBox="1">
                <a:spLocks noChangeArrowheads="1"/>
              </p:cNvSpPr>
              <p:nvPr/>
            </p:nvSpPr>
            <p:spPr bwMode="auto">
              <a:xfrm>
                <a:off x="4752" y="1440"/>
                <a:ext cx="144"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zh-CN" sz="1135">
                    <a:solidFill>
                      <a:prstClr val="black"/>
                    </a:solidFill>
                    <a:latin typeface="Times New Roman" panose="02020603050405020304" pitchFamily="18" charset="0"/>
                    <a:ea typeface="宋体" panose="02010600030101010101" pitchFamily="2" charset="-122"/>
                  </a:rPr>
                  <a:t>1</a:t>
                </a:r>
              </a:p>
            </p:txBody>
          </p:sp>
          <p:sp>
            <p:nvSpPr>
              <p:cNvPr id="578575" name="Text Box 15">
                <a:extLst>
                  <a:ext uri="{FF2B5EF4-FFF2-40B4-BE49-F238E27FC236}">
                    <a16:creationId xmlns:a16="http://schemas.microsoft.com/office/drawing/2014/main" id="{EE0AA35B-7714-4897-AF99-D903EC28B0E6}"/>
                  </a:ext>
                </a:extLst>
              </p:cNvPr>
              <p:cNvSpPr txBox="1">
                <a:spLocks noChangeArrowheads="1"/>
              </p:cNvSpPr>
              <p:nvPr/>
            </p:nvSpPr>
            <p:spPr bwMode="auto">
              <a:xfrm>
                <a:off x="4752" y="1872"/>
                <a:ext cx="144"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zh-CN" sz="1135">
                    <a:solidFill>
                      <a:prstClr val="black"/>
                    </a:solidFill>
                    <a:latin typeface="Times New Roman" panose="02020603050405020304" pitchFamily="18" charset="0"/>
                    <a:ea typeface="宋体" panose="02010600030101010101" pitchFamily="2" charset="-122"/>
                  </a:rPr>
                  <a:t>2</a:t>
                </a:r>
              </a:p>
            </p:txBody>
          </p:sp>
          <p:sp>
            <p:nvSpPr>
              <p:cNvPr id="578576" name="Text Box 16">
                <a:extLst>
                  <a:ext uri="{FF2B5EF4-FFF2-40B4-BE49-F238E27FC236}">
                    <a16:creationId xmlns:a16="http://schemas.microsoft.com/office/drawing/2014/main" id="{662955E6-CEF0-4579-83B2-A4A78D371DD7}"/>
                  </a:ext>
                </a:extLst>
              </p:cNvPr>
              <p:cNvSpPr txBox="1">
                <a:spLocks noChangeArrowheads="1"/>
              </p:cNvSpPr>
              <p:nvPr/>
            </p:nvSpPr>
            <p:spPr bwMode="auto">
              <a:xfrm>
                <a:off x="4752" y="2304"/>
                <a:ext cx="144"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zh-CN" sz="1135">
                    <a:solidFill>
                      <a:prstClr val="black"/>
                    </a:solidFill>
                    <a:latin typeface="Times New Roman" panose="02020603050405020304" pitchFamily="18" charset="0"/>
                    <a:ea typeface="宋体" panose="02010600030101010101" pitchFamily="2" charset="-122"/>
                  </a:rPr>
                  <a:t>3</a:t>
                </a:r>
              </a:p>
            </p:txBody>
          </p:sp>
          <p:sp>
            <p:nvSpPr>
              <p:cNvPr id="578577" name="Line 17">
                <a:extLst>
                  <a:ext uri="{FF2B5EF4-FFF2-40B4-BE49-F238E27FC236}">
                    <a16:creationId xmlns:a16="http://schemas.microsoft.com/office/drawing/2014/main" id="{F1EE6764-32F8-49E8-926B-D393F198D019}"/>
                  </a:ext>
                </a:extLst>
              </p:cNvPr>
              <p:cNvSpPr>
                <a:spLocks noChangeShapeType="1"/>
              </p:cNvSpPr>
              <p:nvPr/>
            </p:nvSpPr>
            <p:spPr bwMode="auto">
              <a:xfrm>
                <a:off x="5136" y="2736"/>
                <a:ext cx="0" cy="336"/>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78" name="Text Box 18">
                <a:extLst>
                  <a:ext uri="{FF2B5EF4-FFF2-40B4-BE49-F238E27FC236}">
                    <a16:creationId xmlns:a16="http://schemas.microsoft.com/office/drawing/2014/main" id="{74CB5C99-D450-40CE-A7CB-C2D0A66B769F}"/>
                  </a:ext>
                </a:extLst>
              </p:cNvPr>
              <p:cNvSpPr txBox="1">
                <a:spLocks noChangeArrowheads="1"/>
              </p:cNvSpPr>
              <p:nvPr/>
            </p:nvSpPr>
            <p:spPr bwMode="auto">
              <a:xfrm>
                <a:off x="4800" y="3984"/>
                <a:ext cx="91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zh-CN" altLang="en-US" sz="1135">
                    <a:solidFill>
                      <a:prstClr val="black"/>
                    </a:solidFill>
                    <a:latin typeface="Times New Roman" panose="02020603050405020304" pitchFamily="18" charset="0"/>
                    <a:ea typeface="宋体" panose="02010600030101010101" pitchFamily="2" charset="-122"/>
                  </a:rPr>
                  <a:t>位结构</a:t>
                </a:r>
              </a:p>
            </p:txBody>
          </p:sp>
        </p:grpSp>
      </p:grpSp>
      <p:grpSp>
        <p:nvGrpSpPr>
          <p:cNvPr id="578579" name="Group 19">
            <a:extLst>
              <a:ext uri="{FF2B5EF4-FFF2-40B4-BE49-F238E27FC236}">
                <a16:creationId xmlns:a16="http://schemas.microsoft.com/office/drawing/2014/main" id="{5CA7E0FA-1270-4D9F-B24B-B2E05E2C9E62}"/>
              </a:ext>
            </a:extLst>
          </p:cNvPr>
          <p:cNvGrpSpPr>
            <a:grpSpLocks/>
          </p:cNvGrpSpPr>
          <p:nvPr/>
        </p:nvGrpSpPr>
        <p:grpSpPr bwMode="auto">
          <a:xfrm>
            <a:off x="2453468" y="1150822"/>
            <a:ext cx="1909921" cy="1528538"/>
            <a:chOff x="2208" y="1440"/>
            <a:chExt cx="2544" cy="2036"/>
          </a:xfrm>
        </p:grpSpPr>
        <p:grpSp>
          <p:nvGrpSpPr>
            <p:cNvPr id="578580" name="Group 20">
              <a:extLst>
                <a:ext uri="{FF2B5EF4-FFF2-40B4-BE49-F238E27FC236}">
                  <a16:creationId xmlns:a16="http://schemas.microsoft.com/office/drawing/2014/main" id="{0283389D-8ADC-4A8C-9AFB-3DC7A555F1DF}"/>
                </a:ext>
              </a:extLst>
            </p:cNvPr>
            <p:cNvGrpSpPr>
              <a:grpSpLocks/>
            </p:cNvGrpSpPr>
            <p:nvPr/>
          </p:nvGrpSpPr>
          <p:grpSpPr bwMode="auto">
            <a:xfrm>
              <a:off x="2208" y="1728"/>
              <a:ext cx="2400" cy="1353"/>
              <a:chOff x="2208" y="1728"/>
              <a:chExt cx="2400" cy="1353"/>
            </a:xfrm>
          </p:grpSpPr>
          <p:grpSp>
            <p:nvGrpSpPr>
              <p:cNvPr id="578581" name="Group 21">
                <a:extLst>
                  <a:ext uri="{FF2B5EF4-FFF2-40B4-BE49-F238E27FC236}">
                    <a16:creationId xmlns:a16="http://schemas.microsoft.com/office/drawing/2014/main" id="{73B3DF60-3EC4-4184-8841-02532DB9AD9C}"/>
                  </a:ext>
                </a:extLst>
              </p:cNvPr>
              <p:cNvGrpSpPr>
                <a:grpSpLocks/>
              </p:cNvGrpSpPr>
              <p:nvPr/>
            </p:nvGrpSpPr>
            <p:grpSpPr bwMode="auto">
              <a:xfrm>
                <a:off x="2640" y="1728"/>
                <a:ext cx="1968" cy="240"/>
                <a:chOff x="2640" y="1728"/>
                <a:chExt cx="1968" cy="240"/>
              </a:xfrm>
            </p:grpSpPr>
            <p:sp>
              <p:nvSpPr>
                <p:cNvPr id="578582" name="Rectangle 22">
                  <a:extLst>
                    <a:ext uri="{FF2B5EF4-FFF2-40B4-BE49-F238E27FC236}">
                      <a16:creationId xmlns:a16="http://schemas.microsoft.com/office/drawing/2014/main" id="{61A23229-4EDE-4ADA-A144-D9178E28CDB4}"/>
                    </a:ext>
                  </a:extLst>
                </p:cNvPr>
                <p:cNvSpPr>
                  <a:spLocks noChangeArrowheads="1"/>
                </p:cNvSpPr>
                <p:nvPr/>
              </p:nvSpPr>
              <p:spPr bwMode="auto">
                <a:xfrm>
                  <a:off x="2640"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83" name="Rectangle 23">
                  <a:extLst>
                    <a:ext uri="{FF2B5EF4-FFF2-40B4-BE49-F238E27FC236}">
                      <a16:creationId xmlns:a16="http://schemas.microsoft.com/office/drawing/2014/main" id="{A19A72D7-B08C-4811-93F4-B3FB02B39AAC}"/>
                    </a:ext>
                  </a:extLst>
                </p:cNvPr>
                <p:cNvSpPr>
                  <a:spLocks noChangeArrowheads="1"/>
                </p:cNvSpPr>
                <p:nvPr/>
              </p:nvSpPr>
              <p:spPr bwMode="auto">
                <a:xfrm>
                  <a:off x="3168"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84" name="Rectangle 24">
                  <a:extLst>
                    <a:ext uri="{FF2B5EF4-FFF2-40B4-BE49-F238E27FC236}">
                      <a16:creationId xmlns:a16="http://schemas.microsoft.com/office/drawing/2014/main" id="{9F254819-B840-4BB2-B704-64348DA54BF9}"/>
                    </a:ext>
                  </a:extLst>
                </p:cNvPr>
                <p:cNvSpPr>
                  <a:spLocks noChangeArrowheads="1"/>
                </p:cNvSpPr>
                <p:nvPr/>
              </p:nvSpPr>
              <p:spPr bwMode="auto">
                <a:xfrm>
                  <a:off x="4224"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85" name="Line 25">
                  <a:extLst>
                    <a:ext uri="{FF2B5EF4-FFF2-40B4-BE49-F238E27FC236}">
                      <a16:creationId xmlns:a16="http://schemas.microsoft.com/office/drawing/2014/main" id="{D1BE47AD-D590-4465-9EF2-18A37105039C}"/>
                    </a:ext>
                  </a:extLst>
                </p:cNvPr>
                <p:cNvSpPr>
                  <a:spLocks noChangeShapeType="1"/>
                </p:cNvSpPr>
                <p:nvPr/>
              </p:nvSpPr>
              <p:spPr bwMode="auto">
                <a:xfrm>
                  <a:off x="3648" y="1824"/>
                  <a:ext cx="480"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grpSp>
          <p:grpSp>
            <p:nvGrpSpPr>
              <p:cNvPr id="578586" name="Group 26">
                <a:extLst>
                  <a:ext uri="{FF2B5EF4-FFF2-40B4-BE49-F238E27FC236}">
                    <a16:creationId xmlns:a16="http://schemas.microsoft.com/office/drawing/2014/main" id="{F6FEA3E9-31CF-4D8D-8454-BFC7D91AC583}"/>
                  </a:ext>
                </a:extLst>
              </p:cNvPr>
              <p:cNvGrpSpPr>
                <a:grpSpLocks/>
              </p:cNvGrpSpPr>
              <p:nvPr/>
            </p:nvGrpSpPr>
            <p:grpSpPr bwMode="auto">
              <a:xfrm>
                <a:off x="2640" y="2064"/>
                <a:ext cx="1968" cy="240"/>
                <a:chOff x="2640" y="1728"/>
                <a:chExt cx="1968" cy="240"/>
              </a:xfrm>
            </p:grpSpPr>
            <p:sp>
              <p:nvSpPr>
                <p:cNvPr id="578587" name="Rectangle 27">
                  <a:extLst>
                    <a:ext uri="{FF2B5EF4-FFF2-40B4-BE49-F238E27FC236}">
                      <a16:creationId xmlns:a16="http://schemas.microsoft.com/office/drawing/2014/main" id="{CAD9819F-7315-4684-AECD-D4682A1494C5}"/>
                    </a:ext>
                  </a:extLst>
                </p:cNvPr>
                <p:cNvSpPr>
                  <a:spLocks noChangeArrowheads="1"/>
                </p:cNvSpPr>
                <p:nvPr/>
              </p:nvSpPr>
              <p:spPr bwMode="auto">
                <a:xfrm>
                  <a:off x="2640"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88" name="Rectangle 28">
                  <a:extLst>
                    <a:ext uri="{FF2B5EF4-FFF2-40B4-BE49-F238E27FC236}">
                      <a16:creationId xmlns:a16="http://schemas.microsoft.com/office/drawing/2014/main" id="{BDCAA2BE-8E80-46BE-9B72-12EA676D8CB9}"/>
                    </a:ext>
                  </a:extLst>
                </p:cNvPr>
                <p:cNvSpPr>
                  <a:spLocks noChangeArrowheads="1"/>
                </p:cNvSpPr>
                <p:nvPr/>
              </p:nvSpPr>
              <p:spPr bwMode="auto">
                <a:xfrm>
                  <a:off x="3168"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89" name="Rectangle 29">
                  <a:extLst>
                    <a:ext uri="{FF2B5EF4-FFF2-40B4-BE49-F238E27FC236}">
                      <a16:creationId xmlns:a16="http://schemas.microsoft.com/office/drawing/2014/main" id="{D460C8E1-15FB-42DE-824B-C46DF127B146}"/>
                    </a:ext>
                  </a:extLst>
                </p:cNvPr>
                <p:cNvSpPr>
                  <a:spLocks noChangeArrowheads="1"/>
                </p:cNvSpPr>
                <p:nvPr/>
              </p:nvSpPr>
              <p:spPr bwMode="auto">
                <a:xfrm>
                  <a:off x="4224"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90" name="Line 30">
                  <a:extLst>
                    <a:ext uri="{FF2B5EF4-FFF2-40B4-BE49-F238E27FC236}">
                      <a16:creationId xmlns:a16="http://schemas.microsoft.com/office/drawing/2014/main" id="{E56DF0B8-D000-4802-8C15-0C1998ECF11C}"/>
                    </a:ext>
                  </a:extLst>
                </p:cNvPr>
                <p:cNvSpPr>
                  <a:spLocks noChangeShapeType="1"/>
                </p:cNvSpPr>
                <p:nvPr/>
              </p:nvSpPr>
              <p:spPr bwMode="auto">
                <a:xfrm>
                  <a:off x="3648" y="1824"/>
                  <a:ext cx="480"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grpSp>
          <p:grpSp>
            <p:nvGrpSpPr>
              <p:cNvPr id="578591" name="Group 31">
                <a:extLst>
                  <a:ext uri="{FF2B5EF4-FFF2-40B4-BE49-F238E27FC236}">
                    <a16:creationId xmlns:a16="http://schemas.microsoft.com/office/drawing/2014/main" id="{51F0D676-CC59-4EAE-9750-A7D90D5CFDD7}"/>
                  </a:ext>
                </a:extLst>
              </p:cNvPr>
              <p:cNvGrpSpPr>
                <a:grpSpLocks/>
              </p:cNvGrpSpPr>
              <p:nvPr/>
            </p:nvGrpSpPr>
            <p:grpSpPr bwMode="auto">
              <a:xfrm>
                <a:off x="2640" y="2736"/>
                <a:ext cx="1968" cy="240"/>
                <a:chOff x="2640" y="1728"/>
                <a:chExt cx="1968" cy="240"/>
              </a:xfrm>
            </p:grpSpPr>
            <p:sp>
              <p:nvSpPr>
                <p:cNvPr id="578592" name="Rectangle 32">
                  <a:extLst>
                    <a:ext uri="{FF2B5EF4-FFF2-40B4-BE49-F238E27FC236}">
                      <a16:creationId xmlns:a16="http://schemas.microsoft.com/office/drawing/2014/main" id="{B9ADA881-1F61-4F6F-B0A0-14910DA7F6F9}"/>
                    </a:ext>
                  </a:extLst>
                </p:cNvPr>
                <p:cNvSpPr>
                  <a:spLocks noChangeArrowheads="1"/>
                </p:cNvSpPr>
                <p:nvPr/>
              </p:nvSpPr>
              <p:spPr bwMode="auto">
                <a:xfrm>
                  <a:off x="2640"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93" name="Rectangle 33">
                  <a:extLst>
                    <a:ext uri="{FF2B5EF4-FFF2-40B4-BE49-F238E27FC236}">
                      <a16:creationId xmlns:a16="http://schemas.microsoft.com/office/drawing/2014/main" id="{C37D6769-9D1F-4C4E-9280-FC8BA8D08AD0}"/>
                    </a:ext>
                  </a:extLst>
                </p:cNvPr>
                <p:cNvSpPr>
                  <a:spLocks noChangeArrowheads="1"/>
                </p:cNvSpPr>
                <p:nvPr/>
              </p:nvSpPr>
              <p:spPr bwMode="auto">
                <a:xfrm>
                  <a:off x="3168"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94" name="Rectangle 34">
                  <a:extLst>
                    <a:ext uri="{FF2B5EF4-FFF2-40B4-BE49-F238E27FC236}">
                      <a16:creationId xmlns:a16="http://schemas.microsoft.com/office/drawing/2014/main" id="{60AC1C82-7A4E-4193-AFF4-62BBCD9AE1DD}"/>
                    </a:ext>
                  </a:extLst>
                </p:cNvPr>
                <p:cNvSpPr>
                  <a:spLocks noChangeArrowheads="1"/>
                </p:cNvSpPr>
                <p:nvPr/>
              </p:nvSpPr>
              <p:spPr bwMode="auto">
                <a:xfrm>
                  <a:off x="4224" y="1728"/>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95" name="Line 35">
                  <a:extLst>
                    <a:ext uri="{FF2B5EF4-FFF2-40B4-BE49-F238E27FC236}">
                      <a16:creationId xmlns:a16="http://schemas.microsoft.com/office/drawing/2014/main" id="{EC4EFC65-F3A8-4E3C-A925-DEA08F711C7F}"/>
                    </a:ext>
                  </a:extLst>
                </p:cNvPr>
                <p:cNvSpPr>
                  <a:spLocks noChangeShapeType="1"/>
                </p:cNvSpPr>
                <p:nvPr/>
              </p:nvSpPr>
              <p:spPr bwMode="auto">
                <a:xfrm>
                  <a:off x="3648" y="1824"/>
                  <a:ext cx="480"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grpSp>
          <p:sp>
            <p:nvSpPr>
              <p:cNvPr id="578596" name="Line 36">
                <a:extLst>
                  <a:ext uri="{FF2B5EF4-FFF2-40B4-BE49-F238E27FC236}">
                    <a16:creationId xmlns:a16="http://schemas.microsoft.com/office/drawing/2014/main" id="{3833F519-B4C4-43F7-A01F-37FD751149C2}"/>
                  </a:ext>
                </a:extLst>
              </p:cNvPr>
              <p:cNvSpPr>
                <a:spLocks noChangeShapeType="1"/>
              </p:cNvSpPr>
              <p:nvPr/>
            </p:nvSpPr>
            <p:spPr bwMode="auto">
              <a:xfrm>
                <a:off x="2832" y="2352"/>
                <a:ext cx="0" cy="28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97" name="Line 37">
                <a:extLst>
                  <a:ext uri="{FF2B5EF4-FFF2-40B4-BE49-F238E27FC236}">
                    <a16:creationId xmlns:a16="http://schemas.microsoft.com/office/drawing/2014/main" id="{AAED3687-D3CC-430E-A85F-899B80F81B65}"/>
                  </a:ext>
                </a:extLst>
              </p:cNvPr>
              <p:cNvSpPr>
                <a:spLocks noChangeShapeType="1"/>
              </p:cNvSpPr>
              <p:nvPr/>
            </p:nvSpPr>
            <p:spPr bwMode="auto">
              <a:xfrm>
                <a:off x="3360" y="2352"/>
                <a:ext cx="0" cy="28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98" name="Line 38">
                <a:extLst>
                  <a:ext uri="{FF2B5EF4-FFF2-40B4-BE49-F238E27FC236}">
                    <a16:creationId xmlns:a16="http://schemas.microsoft.com/office/drawing/2014/main" id="{4AAB4BFC-66F1-42E9-B490-5BFBC8F636A8}"/>
                  </a:ext>
                </a:extLst>
              </p:cNvPr>
              <p:cNvSpPr>
                <a:spLocks noChangeShapeType="1"/>
              </p:cNvSpPr>
              <p:nvPr/>
            </p:nvSpPr>
            <p:spPr bwMode="auto">
              <a:xfrm>
                <a:off x="4416" y="2352"/>
                <a:ext cx="0" cy="28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578599" name="Text Box 39">
                <a:extLst>
                  <a:ext uri="{FF2B5EF4-FFF2-40B4-BE49-F238E27FC236}">
                    <a16:creationId xmlns:a16="http://schemas.microsoft.com/office/drawing/2014/main" id="{EF4A34B1-7ECE-4B1B-AB0B-32489499FFEB}"/>
                  </a:ext>
                </a:extLst>
              </p:cNvPr>
              <p:cNvSpPr txBox="1">
                <a:spLocks noChangeArrowheads="1"/>
              </p:cNvSpPr>
              <p:nvPr/>
            </p:nvSpPr>
            <p:spPr bwMode="auto">
              <a:xfrm>
                <a:off x="2352" y="1728"/>
                <a:ext cx="19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zh-CN" sz="1135">
                    <a:solidFill>
                      <a:prstClr val="black"/>
                    </a:solidFill>
                    <a:latin typeface="Times New Roman" panose="02020603050405020304" pitchFamily="18" charset="0"/>
                    <a:ea typeface="宋体" panose="02010600030101010101" pitchFamily="2" charset="-122"/>
                  </a:rPr>
                  <a:t>0</a:t>
                </a:r>
              </a:p>
            </p:txBody>
          </p:sp>
          <p:sp>
            <p:nvSpPr>
              <p:cNvPr id="578600" name="Text Box 40">
                <a:extLst>
                  <a:ext uri="{FF2B5EF4-FFF2-40B4-BE49-F238E27FC236}">
                    <a16:creationId xmlns:a16="http://schemas.microsoft.com/office/drawing/2014/main" id="{850D56D2-9FA4-4F76-B89B-1896C025E436}"/>
                  </a:ext>
                </a:extLst>
              </p:cNvPr>
              <p:cNvSpPr txBox="1">
                <a:spLocks noChangeArrowheads="1"/>
              </p:cNvSpPr>
              <p:nvPr/>
            </p:nvSpPr>
            <p:spPr bwMode="auto">
              <a:xfrm>
                <a:off x="2352" y="2064"/>
                <a:ext cx="19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zh-CN" sz="1135" dirty="0">
                    <a:solidFill>
                      <a:prstClr val="black"/>
                    </a:solidFill>
                    <a:latin typeface="Times New Roman" panose="02020603050405020304" pitchFamily="18" charset="0"/>
                    <a:ea typeface="宋体" panose="02010600030101010101" pitchFamily="2" charset="-122"/>
                  </a:rPr>
                  <a:t>1</a:t>
                </a:r>
              </a:p>
            </p:txBody>
          </p:sp>
          <p:sp>
            <p:nvSpPr>
              <p:cNvPr id="578601" name="Text Box 41">
                <a:extLst>
                  <a:ext uri="{FF2B5EF4-FFF2-40B4-BE49-F238E27FC236}">
                    <a16:creationId xmlns:a16="http://schemas.microsoft.com/office/drawing/2014/main" id="{785C5E69-F015-4AAC-A68C-79F25AAD6946}"/>
                  </a:ext>
                </a:extLst>
              </p:cNvPr>
              <p:cNvSpPr txBox="1">
                <a:spLocks noChangeArrowheads="1"/>
              </p:cNvSpPr>
              <p:nvPr/>
            </p:nvSpPr>
            <p:spPr bwMode="auto">
              <a:xfrm>
                <a:off x="2208" y="2725"/>
                <a:ext cx="576"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32420">
                  <a:spcBef>
                    <a:spcPct val="50000"/>
                  </a:spcBef>
                </a:pPr>
                <a:r>
                  <a:rPr kumimoji="1" lang="en-US" altLang="zh-CN" sz="1100" dirty="0">
                    <a:solidFill>
                      <a:prstClr val="black"/>
                    </a:solidFill>
                    <a:latin typeface="Times New Roman" panose="02020603050405020304" pitchFamily="18" charset="0"/>
                    <a:ea typeface="宋体" panose="02010600030101010101" pitchFamily="2" charset="-122"/>
                  </a:rPr>
                  <a:t>127</a:t>
                </a:r>
              </a:p>
            </p:txBody>
          </p:sp>
        </p:grpSp>
        <p:sp>
          <p:nvSpPr>
            <p:cNvPr id="578602" name="Text Box 42">
              <a:extLst>
                <a:ext uri="{FF2B5EF4-FFF2-40B4-BE49-F238E27FC236}">
                  <a16:creationId xmlns:a16="http://schemas.microsoft.com/office/drawing/2014/main" id="{A0253475-120B-4E4E-A03D-7B997C7ACDC0}"/>
                </a:ext>
              </a:extLst>
            </p:cNvPr>
            <p:cNvSpPr txBox="1">
              <a:spLocks noChangeArrowheads="1"/>
            </p:cNvSpPr>
            <p:nvPr/>
          </p:nvSpPr>
          <p:spPr bwMode="auto">
            <a:xfrm>
              <a:off x="3120" y="3120"/>
              <a:ext cx="1200"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zh-CN" altLang="en-US" sz="1135">
                  <a:solidFill>
                    <a:prstClr val="black"/>
                  </a:solidFill>
                  <a:latin typeface="Times New Roman" panose="02020603050405020304" pitchFamily="18" charset="0"/>
                  <a:ea typeface="宋体" panose="02010600030101010101" pitchFamily="2" charset="-122"/>
                </a:rPr>
                <a:t>字结构</a:t>
              </a:r>
            </a:p>
          </p:txBody>
        </p:sp>
        <p:sp>
          <p:nvSpPr>
            <p:cNvPr id="578603" name="Text Box 43">
              <a:extLst>
                <a:ext uri="{FF2B5EF4-FFF2-40B4-BE49-F238E27FC236}">
                  <a16:creationId xmlns:a16="http://schemas.microsoft.com/office/drawing/2014/main" id="{76CA6934-CDF1-499B-8296-6D4903545800}"/>
                </a:ext>
              </a:extLst>
            </p:cNvPr>
            <p:cNvSpPr txBox="1">
              <a:spLocks noChangeArrowheads="1"/>
            </p:cNvSpPr>
            <p:nvPr/>
          </p:nvSpPr>
          <p:spPr bwMode="auto">
            <a:xfrm>
              <a:off x="2640" y="1440"/>
              <a:ext cx="2112"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spcBef>
                  <a:spcPct val="50000"/>
                </a:spcBef>
              </a:pPr>
              <a:r>
                <a:rPr kumimoji="1" lang="en-US" altLang="en-US" sz="1135">
                  <a:solidFill>
                    <a:prstClr val="black"/>
                  </a:solidFill>
                  <a:latin typeface="Times New Roman" panose="02020603050405020304" pitchFamily="18" charset="0"/>
                  <a:ea typeface="宋体" panose="02010600030101010101" pitchFamily="2" charset="-122"/>
                </a:rPr>
                <a:t>D7       D6                 D0</a:t>
              </a:r>
              <a:endParaRPr kumimoji="1" lang="en-US" altLang="zh-CN" sz="1135">
                <a:solidFill>
                  <a:prstClr val="black"/>
                </a:solidFill>
                <a:latin typeface="Times New Roman" panose="02020603050405020304" pitchFamily="18" charset="0"/>
                <a:ea typeface="宋体" panose="02010600030101010101" pitchFamily="2" charset="-122"/>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578563">
                                            <p:txEl>
                                              <p:pRg st="0" end="0"/>
                                            </p:txEl>
                                          </p:spTgt>
                                        </p:tgtEl>
                                        <p:attrNameLst>
                                          <p:attrName>style.visibility</p:attrName>
                                        </p:attrNameLst>
                                      </p:cBhvr>
                                      <p:to>
                                        <p:strVal val="visible"/>
                                      </p:to>
                                    </p:set>
                                    <p:animEffect transition="in" filter="slide(fromBottom)">
                                      <p:cBhvr>
                                        <p:cTn id="11" dur="500"/>
                                        <p:tgtEl>
                                          <p:spTgt spid="578563">
                                            <p:txEl>
                                              <p:pRg st="0" end="0"/>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578563">
                                            <p:txEl>
                                              <p:pRg st="1" end="1"/>
                                            </p:txEl>
                                          </p:spTgt>
                                        </p:tgtEl>
                                        <p:attrNameLst>
                                          <p:attrName>style.visibility</p:attrName>
                                        </p:attrNameLst>
                                      </p:cBhvr>
                                      <p:to>
                                        <p:strVal val="visible"/>
                                      </p:to>
                                    </p:set>
                                    <p:animEffect transition="in" filter="slide(fromBottom)">
                                      <p:cBhvr>
                                        <p:cTn id="14" dur="500"/>
                                        <p:tgtEl>
                                          <p:spTgt spid="57856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578579"/>
                                        </p:tgtEl>
                                        <p:attrNameLst>
                                          <p:attrName>style.visibility</p:attrName>
                                        </p:attrNameLst>
                                      </p:cBhvr>
                                      <p:to>
                                        <p:strVal val="visible"/>
                                      </p:to>
                                    </p:set>
                                    <p:animEffect transition="in" filter="slide(fromBottom)">
                                      <p:cBhvr>
                                        <p:cTn id="19" dur="500"/>
                                        <p:tgtEl>
                                          <p:spTgt spid="57857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578563">
                                            <p:txEl>
                                              <p:pRg st="3" end="3"/>
                                            </p:txEl>
                                          </p:spTgt>
                                        </p:tgtEl>
                                        <p:attrNameLst>
                                          <p:attrName>style.visibility</p:attrName>
                                        </p:attrNameLst>
                                      </p:cBhvr>
                                      <p:to>
                                        <p:strVal val="visible"/>
                                      </p:to>
                                    </p:set>
                                    <p:animEffect transition="in" filter="slide(fromBottom)">
                                      <p:cBhvr>
                                        <p:cTn id="24" dur="500"/>
                                        <p:tgtEl>
                                          <p:spTgt spid="578563">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578565"/>
                                        </p:tgtEl>
                                        <p:attrNameLst>
                                          <p:attrName>style.visibility</p:attrName>
                                        </p:attrNameLst>
                                      </p:cBhvr>
                                      <p:to>
                                        <p:strVal val="visible"/>
                                      </p:to>
                                    </p:set>
                                    <p:animEffect transition="in" filter="slide(fromBottom)">
                                      <p:cBhvr>
                                        <p:cTn id="29"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a:extLst>
              <a:ext uri="{FF2B5EF4-FFF2-40B4-BE49-F238E27FC236}">
                <a16:creationId xmlns:a16="http://schemas.microsoft.com/office/drawing/2014/main" id="{3BB01A1F-B37F-534E-B723-EE9D36C6DF6F}"/>
              </a:ext>
            </a:extLst>
          </p:cNvPr>
          <p:cNvSpPr>
            <a:spLocks noGrp="1"/>
          </p:cNvSpPr>
          <p:nvPr>
            <p:ph type="title"/>
          </p:nvPr>
        </p:nvSpPr>
        <p:spPr/>
        <p:txBody>
          <a:bodyPr>
            <a:normAutofit fontScale="90000"/>
          </a:bodyPr>
          <a:lstStyle/>
          <a:p>
            <a:r>
              <a:rPr lang="en-US" altLang="en-US" dirty="0">
                <a:ea typeface="ＭＳ Ｐゴシック" panose="020B0600070205080204" pitchFamily="34" charset="-128"/>
              </a:rPr>
              <a:t>SRAM</a:t>
            </a:r>
            <a:r>
              <a:rPr lang="zh-CN" altLang="en-US" dirty="0">
                <a:ea typeface="ＭＳ Ｐゴシック" panose="020B0600070205080204" pitchFamily="34" charset="-128"/>
              </a:rPr>
              <a:t>延时</a:t>
            </a:r>
            <a:endParaRPr lang="en-US" altLang="en-US" dirty="0">
              <a:ea typeface="ＭＳ Ｐゴシック" panose="020B0600070205080204" pitchFamily="34" charset="-128"/>
            </a:endParaRPr>
          </a:p>
        </p:txBody>
      </p:sp>
      <p:sp>
        <p:nvSpPr>
          <p:cNvPr id="177154" name="Content Placeholder 2">
            <a:extLst>
              <a:ext uri="{FF2B5EF4-FFF2-40B4-BE49-F238E27FC236}">
                <a16:creationId xmlns:a16="http://schemas.microsoft.com/office/drawing/2014/main" id="{FE4DBBE6-8E4A-F647-8DEF-67E6B87F417C}"/>
              </a:ext>
            </a:extLst>
          </p:cNvPr>
          <p:cNvSpPr>
            <a:spLocks noGrp="1"/>
          </p:cNvSpPr>
          <p:nvPr>
            <p:ph idx="1"/>
          </p:nvPr>
        </p:nvSpPr>
        <p:spPr>
          <a:xfrm>
            <a:off x="602615" y="523399"/>
            <a:ext cx="4520565" cy="2727008"/>
          </a:xfrm>
        </p:spPr>
        <p:txBody>
          <a:bodyPr/>
          <a:lstStyle/>
          <a:p>
            <a:endParaRPr lang="en-US" altLang="en-US">
              <a:ea typeface="ＭＳ Ｐゴシック" panose="020B0600070205080204" pitchFamily="34" charset="-128"/>
            </a:endParaRPr>
          </a:p>
        </p:txBody>
      </p:sp>
      <p:sp>
        <p:nvSpPr>
          <p:cNvPr id="177156" name="Rectangle 4">
            <a:extLst>
              <a:ext uri="{FF2B5EF4-FFF2-40B4-BE49-F238E27FC236}">
                <a16:creationId xmlns:a16="http://schemas.microsoft.com/office/drawing/2014/main" id="{283AEB54-BF4B-9248-AF17-B249039D26FE}"/>
              </a:ext>
            </a:extLst>
          </p:cNvPr>
          <p:cNvSpPr>
            <a:spLocks noChangeArrowheads="1"/>
          </p:cNvSpPr>
          <p:nvPr/>
        </p:nvSpPr>
        <p:spPr bwMode="auto">
          <a:xfrm>
            <a:off x="1511062" y="1960245"/>
            <a:ext cx="1160145" cy="1080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bit-cell array</a:t>
            </a:r>
          </a:p>
          <a:p>
            <a:pPr algn="ctr" defTabSz="480060" fontAlgn="base">
              <a:lnSpc>
                <a:spcPct val="90000"/>
              </a:lnSpc>
              <a:spcBef>
                <a:spcPct val="0"/>
              </a:spcBef>
              <a:spcAft>
                <a:spcPct val="0"/>
              </a:spcAft>
              <a:buClrTx/>
              <a:buSzTx/>
              <a:buNone/>
              <a:defRPr/>
            </a:pPr>
            <a:endParaRPr lang="en-US" altLang="en-US" sz="945">
              <a:solidFill>
                <a:srgbClr val="5F5F5F"/>
              </a:solidFill>
              <a:latin typeface="Arial" panose="020B0604020202020204" pitchFamily="34" charset="0"/>
            </a:endParaRPr>
          </a:p>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2</a:t>
            </a:r>
            <a:r>
              <a:rPr lang="en-US" altLang="en-US" sz="945" baseline="30000">
                <a:solidFill>
                  <a:srgbClr val="5F5F5F"/>
                </a:solidFill>
                <a:latin typeface="Arial" panose="020B0604020202020204" pitchFamily="34" charset="0"/>
              </a:rPr>
              <a:t>n</a:t>
            </a:r>
            <a:r>
              <a:rPr lang="en-US" altLang="en-US" sz="945">
                <a:solidFill>
                  <a:srgbClr val="5F5F5F"/>
                </a:solidFill>
                <a:latin typeface="Arial" panose="020B0604020202020204" pitchFamily="34" charset="0"/>
              </a:rPr>
              <a:t> row x 2</a:t>
            </a:r>
            <a:r>
              <a:rPr lang="en-US" altLang="en-US" sz="945" baseline="30000">
                <a:solidFill>
                  <a:srgbClr val="5F5F5F"/>
                </a:solidFill>
                <a:latin typeface="Arial" panose="020B0604020202020204" pitchFamily="34" charset="0"/>
              </a:rPr>
              <a:t>m</a:t>
            </a:r>
            <a:r>
              <a:rPr lang="en-US" altLang="en-US" sz="945">
                <a:solidFill>
                  <a:srgbClr val="5F5F5F"/>
                </a:solidFill>
                <a:latin typeface="Arial" panose="020B0604020202020204" pitchFamily="34" charset="0"/>
              </a:rPr>
              <a:t>-col</a:t>
            </a:r>
          </a:p>
          <a:p>
            <a:pPr algn="ctr" defTabSz="480060" fontAlgn="base">
              <a:lnSpc>
                <a:spcPct val="90000"/>
              </a:lnSpc>
              <a:spcBef>
                <a:spcPct val="0"/>
              </a:spcBef>
              <a:spcAft>
                <a:spcPct val="0"/>
              </a:spcAft>
              <a:buClrTx/>
              <a:buSzTx/>
              <a:buNone/>
              <a:defRPr/>
            </a:pPr>
            <a:endParaRPr lang="en-US" altLang="en-US" sz="945">
              <a:solidFill>
                <a:srgbClr val="5F5F5F"/>
              </a:solidFill>
              <a:latin typeface="Arial" panose="020B0604020202020204" pitchFamily="34" charset="0"/>
            </a:endParaRPr>
          </a:p>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(n</a:t>
            </a:r>
            <a:r>
              <a:rPr lang="en-US" altLang="en-US" sz="945">
                <a:solidFill>
                  <a:srgbClr val="5F5F5F"/>
                </a:solidFill>
                <a:latin typeface="Arial" panose="020B0604020202020204" pitchFamily="34" charset="0"/>
                <a:sym typeface="Symbol" pitchFamily="2" charset="2"/>
              </a:rPr>
              <a:t></a:t>
            </a:r>
            <a:r>
              <a:rPr lang="en-US" altLang="en-US" sz="945">
                <a:solidFill>
                  <a:srgbClr val="5F5F5F"/>
                </a:solidFill>
                <a:latin typeface="Arial" panose="020B0604020202020204" pitchFamily="34" charset="0"/>
              </a:rPr>
              <a:t>m to minimize</a:t>
            </a:r>
          </a:p>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overall latency)</a:t>
            </a:r>
          </a:p>
        </p:txBody>
      </p:sp>
      <p:sp>
        <p:nvSpPr>
          <p:cNvPr id="177157" name="AutoShape 5">
            <a:extLst>
              <a:ext uri="{FF2B5EF4-FFF2-40B4-BE49-F238E27FC236}">
                <a16:creationId xmlns:a16="http://schemas.microsoft.com/office/drawing/2014/main" id="{97CD7EA3-52EC-C349-BDE8-9836EE784156}"/>
              </a:ext>
            </a:extLst>
          </p:cNvPr>
          <p:cNvSpPr>
            <a:spLocks noChangeArrowheads="1"/>
          </p:cNvSpPr>
          <p:nvPr/>
        </p:nvSpPr>
        <p:spPr bwMode="auto">
          <a:xfrm>
            <a:off x="1511062" y="3200400"/>
            <a:ext cx="1160145" cy="12001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328 w 21600"/>
              <a:gd name="T13" fmla="*/ 2328 h 21600"/>
              <a:gd name="T14" fmla="*/ 19272 w 21600"/>
              <a:gd name="T15" fmla="*/ 19272 h 21600"/>
            </a:gdLst>
            <a:ahLst/>
            <a:cxnLst>
              <a:cxn ang="T8">
                <a:pos x="T0" y="T1"/>
              </a:cxn>
              <a:cxn ang="T9">
                <a:pos x="T2" y="T3"/>
              </a:cxn>
              <a:cxn ang="T10">
                <a:pos x="T4" y="T5"/>
              </a:cxn>
              <a:cxn ang="T11">
                <a:pos x="T6" y="T7"/>
              </a:cxn>
            </a:cxnLst>
            <a:rect l="T12" t="T13" r="T14" b="T15"/>
            <a:pathLst>
              <a:path w="21600" h="21600">
                <a:moveTo>
                  <a:pt x="0" y="0"/>
                </a:moveTo>
                <a:lnTo>
                  <a:pt x="1055" y="21600"/>
                </a:lnTo>
                <a:lnTo>
                  <a:pt x="20545"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sense amp and mux</a:t>
            </a:r>
          </a:p>
        </p:txBody>
      </p:sp>
      <p:sp>
        <p:nvSpPr>
          <p:cNvPr id="177158" name="Line 6">
            <a:extLst>
              <a:ext uri="{FF2B5EF4-FFF2-40B4-BE49-F238E27FC236}">
                <a16:creationId xmlns:a16="http://schemas.microsoft.com/office/drawing/2014/main" id="{A649B7DA-A475-2C47-942E-985D682EEFA4}"/>
              </a:ext>
            </a:extLst>
          </p:cNvPr>
          <p:cNvSpPr>
            <a:spLocks noChangeShapeType="1"/>
          </p:cNvSpPr>
          <p:nvPr/>
        </p:nvSpPr>
        <p:spPr bwMode="auto">
          <a:xfrm>
            <a:off x="2111137" y="3040380"/>
            <a:ext cx="0" cy="16002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59" name="AutoShape 7">
            <a:extLst>
              <a:ext uri="{FF2B5EF4-FFF2-40B4-BE49-F238E27FC236}">
                <a16:creationId xmlns:a16="http://schemas.microsoft.com/office/drawing/2014/main" id="{06B3F3EC-35DD-514A-A658-BC07DEC33B0F}"/>
              </a:ext>
            </a:extLst>
          </p:cNvPr>
          <p:cNvSpPr>
            <a:spLocks noChangeArrowheads="1"/>
          </p:cNvSpPr>
          <p:nvPr/>
        </p:nvSpPr>
        <p:spPr bwMode="auto">
          <a:xfrm rot="5400000">
            <a:off x="710962" y="2440305"/>
            <a:ext cx="1080135" cy="12001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972 w 21600"/>
              <a:gd name="T13" fmla="*/ 2972 h 21600"/>
              <a:gd name="T14" fmla="*/ 18628 w 21600"/>
              <a:gd name="T15" fmla="*/ 18628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0" name="Line 8">
            <a:extLst>
              <a:ext uri="{FF2B5EF4-FFF2-40B4-BE49-F238E27FC236}">
                <a16:creationId xmlns:a16="http://schemas.microsoft.com/office/drawing/2014/main" id="{68A66A8D-1B4F-7849-8940-980D4826AEF7}"/>
              </a:ext>
            </a:extLst>
          </p:cNvPr>
          <p:cNvSpPr>
            <a:spLocks noChangeShapeType="1"/>
          </p:cNvSpPr>
          <p:nvPr/>
        </p:nvSpPr>
        <p:spPr bwMode="auto">
          <a:xfrm>
            <a:off x="1311037" y="2520315"/>
            <a:ext cx="200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1" name="Line 9">
            <a:extLst>
              <a:ext uri="{FF2B5EF4-FFF2-40B4-BE49-F238E27FC236}">
                <a16:creationId xmlns:a16="http://schemas.microsoft.com/office/drawing/2014/main" id="{6130B7BB-6C67-9546-B867-66283E9663FE}"/>
              </a:ext>
            </a:extLst>
          </p:cNvPr>
          <p:cNvSpPr>
            <a:spLocks noChangeShapeType="1"/>
          </p:cNvSpPr>
          <p:nvPr/>
        </p:nvSpPr>
        <p:spPr bwMode="auto">
          <a:xfrm flipV="1">
            <a:off x="1391047" y="2480310"/>
            <a:ext cx="40005" cy="8001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2" name="Line 10">
            <a:extLst>
              <a:ext uri="{FF2B5EF4-FFF2-40B4-BE49-F238E27FC236}">
                <a16:creationId xmlns:a16="http://schemas.microsoft.com/office/drawing/2014/main" id="{97C23B16-DAF2-2541-848E-B7EFE9BC004E}"/>
              </a:ext>
            </a:extLst>
          </p:cNvPr>
          <p:cNvSpPr>
            <a:spLocks noChangeShapeType="1"/>
          </p:cNvSpPr>
          <p:nvPr/>
        </p:nvSpPr>
        <p:spPr bwMode="auto">
          <a:xfrm flipV="1">
            <a:off x="2071132" y="3120390"/>
            <a:ext cx="80010" cy="4000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3" name="Line 11">
            <a:extLst>
              <a:ext uri="{FF2B5EF4-FFF2-40B4-BE49-F238E27FC236}">
                <a16:creationId xmlns:a16="http://schemas.microsoft.com/office/drawing/2014/main" id="{3041ECDE-FAF9-CF4A-B237-1DDB766395C5}"/>
              </a:ext>
            </a:extLst>
          </p:cNvPr>
          <p:cNvSpPr>
            <a:spLocks noChangeShapeType="1"/>
          </p:cNvSpPr>
          <p:nvPr/>
        </p:nvSpPr>
        <p:spPr bwMode="auto">
          <a:xfrm>
            <a:off x="590947" y="2520315"/>
            <a:ext cx="600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4" name="Freeform 12">
            <a:extLst>
              <a:ext uri="{FF2B5EF4-FFF2-40B4-BE49-F238E27FC236}">
                <a16:creationId xmlns:a16="http://schemas.microsoft.com/office/drawing/2014/main" id="{57BC5DC3-B714-A244-A109-1C75CCE229CD}"/>
              </a:ext>
            </a:extLst>
          </p:cNvPr>
          <p:cNvSpPr>
            <a:spLocks/>
          </p:cNvSpPr>
          <p:nvPr/>
        </p:nvSpPr>
        <p:spPr bwMode="auto">
          <a:xfrm>
            <a:off x="842645" y="2520315"/>
            <a:ext cx="708422" cy="720090"/>
          </a:xfrm>
          <a:custGeom>
            <a:avLst/>
            <a:gdLst>
              <a:gd name="T0" fmla="*/ 0 w 960"/>
              <a:gd name="T1" fmla="*/ 0 h 864"/>
              <a:gd name="T2" fmla="*/ 0 w 960"/>
              <a:gd name="T3" fmla="*/ 2147483646 h 864"/>
              <a:gd name="T4" fmla="*/ 2147483646 w 960"/>
              <a:gd name="T5" fmla="*/ 2147483646 h 864"/>
              <a:gd name="T6" fmla="*/ 0 60000 65536"/>
              <a:gd name="T7" fmla="*/ 0 60000 65536"/>
              <a:gd name="T8" fmla="*/ 0 60000 65536"/>
              <a:gd name="T9" fmla="*/ 0 w 960"/>
              <a:gd name="T10" fmla="*/ 0 h 864"/>
              <a:gd name="T11" fmla="*/ 960 w 960"/>
              <a:gd name="T12" fmla="*/ 864 h 864"/>
            </a:gdLst>
            <a:ahLst/>
            <a:cxnLst>
              <a:cxn ang="T6">
                <a:pos x="T0" y="T1"/>
              </a:cxn>
              <a:cxn ang="T7">
                <a:pos x="T2" y="T3"/>
              </a:cxn>
              <a:cxn ang="T8">
                <a:pos x="T4" y="T5"/>
              </a:cxn>
            </a:cxnLst>
            <a:rect l="T9" t="T10" r="T11" b="T12"/>
            <a:pathLst>
              <a:path w="960" h="864">
                <a:moveTo>
                  <a:pt x="0" y="0"/>
                </a:moveTo>
                <a:lnTo>
                  <a:pt x="0" y="864"/>
                </a:lnTo>
                <a:lnTo>
                  <a:pt x="960" y="86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5" name="Line 13">
            <a:extLst>
              <a:ext uri="{FF2B5EF4-FFF2-40B4-BE49-F238E27FC236}">
                <a16:creationId xmlns:a16="http://schemas.microsoft.com/office/drawing/2014/main" id="{B4107177-0755-164E-AC6D-6456D5209A1C}"/>
              </a:ext>
            </a:extLst>
          </p:cNvPr>
          <p:cNvSpPr>
            <a:spLocks noChangeShapeType="1"/>
          </p:cNvSpPr>
          <p:nvPr/>
        </p:nvSpPr>
        <p:spPr bwMode="auto">
          <a:xfrm flipV="1">
            <a:off x="1022668" y="2480310"/>
            <a:ext cx="40005" cy="80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6" name="Line 14">
            <a:extLst>
              <a:ext uri="{FF2B5EF4-FFF2-40B4-BE49-F238E27FC236}">
                <a16:creationId xmlns:a16="http://schemas.microsoft.com/office/drawing/2014/main" id="{FD2F58BB-3F0F-514F-8841-B5A48DB0669B}"/>
              </a:ext>
            </a:extLst>
          </p:cNvPr>
          <p:cNvSpPr>
            <a:spLocks noChangeShapeType="1"/>
          </p:cNvSpPr>
          <p:nvPr/>
        </p:nvSpPr>
        <p:spPr bwMode="auto">
          <a:xfrm flipV="1">
            <a:off x="1111012" y="3200400"/>
            <a:ext cx="40005" cy="80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67" name="Rectangle 15">
            <a:extLst>
              <a:ext uri="{FF2B5EF4-FFF2-40B4-BE49-F238E27FC236}">
                <a16:creationId xmlns:a16="http://schemas.microsoft.com/office/drawing/2014/main" id="{A2483148-A7CE-6B48-ABD7-74A069660D53}"/>
              </a:ext>
            </a:extLst>
          </p:cNvPr>
          <p:cNvSpPr>
            <a:spLocks noChangeArrowheads="1"/>
          </p:cNvSpPr>
          <p:nvPr/>
        </p:nvSpPr>
        <p:spPr bwMode="auto">
          <a:xfrm>
            <a:off x="2083797" y="3040380"/>
            <a:ext cx="811441"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2</a:t>
            </a:r>
            <a:r>
              <a:rPr lang="en-US" altLang="en-US" sz="945" i="1" baseline="30000">
                <a:solidFill>
                  <a:srgbClr val="5F5F5F"/>
                </a:solidFill>
                <a:latin typeface="Arial" panose="020B0604020202020204" pitchFamily="34" charset="0"/>
              </a:rPr>
              <a:t>m</a:t>
            </a:r>
            <a:r>
              <a:rPr lang="en-US" altLang="en-US" sz="945" i="1">
                <a:solidFill>
                  <a:srgbClr val="5F5F5F"/>
                </a:solidFill>
                <a:latin typeface="Arial" panose="020B0604020202020204" pitchFamily="34" charset="0"/>
              </a:rPr>
              <a:t> diff pairs</a:t>
            </a:r>
          </a:p>
        </p:txBody>
      </p:sp>
      <p:sp>
        <p:nvSpPr>
          <p:cNvPr id="177168" name="Rectangle 16">
            <a:extLst>
              <a:ext uri="{FF2B5EF4-FFF2-40B4-BE49-F238E27FC236}">
                <a16:creationId xmlns:a16="http://schemas.microsoft.com/office/drawing/2014/main" id="{2350A6FC-FB08-0549-8077-B3D261D6C456}"/>
              </a:ext>
            </a:extLst>
          </p:cNvPr>
          <p:cNvSpPr>
            <a:spLocks noChangeArrowheads="1"/>
          </p:cNvSpPr>
          <p:nvPr/>
        </p:nvSpPr>
        <p:spPr bwMode="auto">
          <a:xfrm>
            <a:off x="1261361" y="2280285"/>
            <a:ext cx="296877"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2</a:t>
            </a:r>
            <a:r>
              <a:rPr lang="en-US" altLang="en-US" sz="945" i="1" baseline="30000">
                <a:solidFill>
                  <a:srgbClr val="5F5F5F"/>
                </a:solidFill>
                <a:latin typeface="Arial" panose="020B0604020202020204" pitchFamily="34" charset="0"/>
              </a:rPr>
              <a:t>n</a:t>
            </a:r>
            <a:endParaRPr lang="en-US" altLang="en-US" sz="945" i="1">
              <a:solidFill>
                <a:srgbClr val="5F5F5F"/>
              </a:solidFill>
              <a:latin typeface="Arial" panose="020B0604020202020204" pitchFamily="34" charset="0"/>
            </a:endParaRPr>
          </a:p>
        </p:txBody>
      </p:sp>
      <p:sp>
        <p:nvSpPr>
          <p:cNvPr id="177169" name="Rectangle 17">
            <a:extLst>
              <a:ext uri="{FF2B5EF4-FFF2-40B4-BE49-F238E27FC236}">
                <a16:creationId xmlns:a16="http://schemas.microsoft.com/office/drawing/2014/main" id="{EEB3944C-9687-364A-B12D-CD091BDD60E0}"/>
              </a:ext>
            </a:extLst>
          </p:cNvPr>
          <p:cNvSpPr>
            <a:spLocks noChangeArrowheads="1"/>
          </p:cNvSpPr>
          <p:nvPr/>
        </p:nvSpPr>
        <p:spPr bwMode="auto">
          <a:xfrm>
            <a:off x="920008" y="2320290"/>
            <a:ext cx="251993"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n</a:t>
            </a:r>
          </a:p>
        </p:txBody>
      </p:sp>
      <p:sp>
        <p:nvSpPr>
          <p:cNvPr id="177170" name="Rectangle 18">
            <a:extLst>
              <a:ext uri="{FF2B5EF4-FFF2-40B4-BE49-F238E27FC236}">
                <a16:creationId xmlns:a16="http://schemas.microsoft.com/office/drawing/2014/main" id="{A7E5A721-6202-3747-A518-41320DA70790}"/>
              </a:ext>
            </a:extLst>
          </p:cNvPr>
          <p:cNvSpPr>
            <a:spLocks noChangeArrowheads="1"/>
          </p:cNvSpPr>
          <p:nvPr/>
        </p:nvSpPr>
        <p:spPr bwMode="auto">
          <a:xfrm>
            <a:off x="1006523" y="3022044"/>
            <a:ext cx="285656"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m</a:t>
            </a:r>
          </a:p>
        </p:txBody>
      </p:sp>
      <p:sp>
        <p:nvSpPr>
          <p:cNvPr id="177171" name="Line 19">
            <a:extLst>
              <a:ext uri="{FF2B5EF4-FFF2-40B4-BE49-F238E27FC236}">
                <a16:creationId xmlns:a16="http://schemas.microsoft.com/office/drawing/2014/main" id="{39B2DA51-581B-884B-967E-C7AE531DAB0B}"/>
              </a:ext>
            </a:extLst>
          </p:cNvPr>
          <p:cNvSpPr>
            <a:spLocks noChangeShapeType="1"/>
          </p:cNvSpPr>
          <p:nvPr/>
        </p:nvSpPr>
        <p:spPr bwMode="auto">
          <a:xfrm>
            <a:off x="2111137" y="3320415"/>
            <a:ext cx="0" cy="16002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72" name="Line 20">
            <a:extLst>
              <a:ext uri="{FF2B5EF4-FFF2-40B4-BE49-F238E27FC236}">
                <a16:creationId xmlns:a16="http://schemas.microsoft.com/office/drawing/2014/main" id="{A89DDFBB-D6A6-E146-860D-BE8DD844F3CE}"/>
              </a:ext>
            </a:extLst>
          </p:cNvPr>
          <p:cNvSpPr>
            <a:spLocks noChangeShapeType="1"/>
          </p:cNvSpPr>
          <p:nvPr/>
        </p:nvSpPr>
        <p:spPr bwMode="auto">
          <a:xfrm flipV="1">
            <a:off x="2071132" y="3373755"/>
            <a:ext cx="80010" cy="400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73" name="Rectangle 21">
            <a:extLst>
              <a:ext uri="{FF2B5EF4-FFF2-40B4-BE49-F238E27FC236}">
                <a16:creationId xmlns:a16="http://schemas.microsoft.com/office/drawing/2014/main" id="{DC19306E-7019-1B4E-981D-49629F052FEF}"/>
              </a:ext>
            </a:extLst>
          </p:cNvPr>
          <p:cNvSpPr>
            <a:spLocks noChangeArrowheads="1"/>
          </p:cNvSpPr>
          <p:nvPr/>
        </p:nvSpPr>
        <p:spPr bwMode="auto">
          <a:xfrm>
            <a:off x="2086820" y="3302079"/>
            <a:ext cx="251993"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1</a:t>
            </a:r>
          </a:p>
        </p:txBody>
      </p:sp>
      <p:grpSp>
        <p:nvGrpSpPr>
          <p:cNvPr id="177174" name="Group 22">
            <a:extLst>
              <a:ext uri="{FF2B5EF4-FFF2-40B4-BE49-F238E27FC236}">
                <a16:creationId xmlns:a16="http://schemas.microsoft.com/office/drawing/2014/main" id="{18F20982-FC80-3D46-8253-11FB4398B48E}"/>
              </a:ext>
            </a:extLst>
          </p:cNvPr>
          <p:cNvGrpSpPr>
            <a:grpSpLocks/>
          </p:cNvGrpSpPr>
          <p:nvPr/>
        </p:nvGrpSpPr>
        <p:grpSpPr bwMode="auto">
          <a:xfrm>
            <a:off x="1442720" y="1000125"/>
            <a:ext cx="600075" cy="520065"/>
            <a:chOff x="3600" y="960"/>
            <a:chExt cx="864" cy="816"/>
          </a:xfrm>
        </p:grpSpPr>
        <p:grpSp>
          <p:nvGrpSpPr>
            <p:cNvPr id="177192" name="Group 23">
              <a:extLst>
                <a:ext uri="{FF2B5EF4-FFF2-40B4-BE49-F238E27FC236}">
                  <a16:creationId xmlns:a16="http://schemas.microsoft.com/office/drawing/2014/main" id="{E228900A-6D6C-104F-8B66-3DECA7870635}"/>
                </a:ext>
              </a:extLst>
            </p:cNvPr>
            <p:cNvGrpSpPr>
              <a:grpSpLocks/>
            </p:cNvGrpSpPr>
            <p:nvPr/>
          </p:nvGrpSpPr>
          <p:grpSpPr bwMode="auto">
            <a:xfrm>
              <a:off x="3840" y="960"/>
              <a:ext cx="384" cy="384"/>
              <a:chOff x="3600" y="960"/>
              <a:chExt cx="384" cy="384"/>
            </a:xfrm>
          </p:grpSpPr>
          <p:sp>
            <p:nvSpPr>
              <p:cNvPr id="177197" name="AutoShape 24">
                <a:extLst>
                  <a:ext uri="{FF2B5EF4-FFF2-40B4-BE49-F238E27FC236}">
                    <a16:creationId xmlns:a16="http://schemas.microsoft.com/office/drawing/2014/main" id="{92317783-7E25-6B4A-A7D9-7F61F4A80D8A}"/>
                  </a:ext>
                </a:extLst>
              </p:cNvPr>
              <p:cNvSpPr>
                <a:spLocks noChangeArrowheads="1"/>
              </p:cNvSpPr>
              <p:nvPr/>
            </p:nvSpPr>
            <p:spPr bwMode="auto">
              <a:xfrm rot="5400000">
                <a:off x="3552" y="1008"/>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7198" name="Oval 25">
                <a:extLst>
                  <a:ext uri="{FF2B5EF4-FFF2-40B4-BE49-F238E27FC236}">
                    <a16:creationId xmlns:a16="http://schemas.microsoft.com/office/drawing/2014/main" id="{164A8309-5249-C544-9467-F74BF9997EDA}"/>
                  </a:ext>
                </a:extLst>
              </p:cNvPr>
              <p:cNvSpPr>
                <a:spLocks noChangeArrowheads="1"/>
              </p:cNvSpPr>
              <p:nvPr/>
            </p:nvSpPr>
            <p:spPr bwMode="auto">
              <a:xfrm>
                <a:off x="3888" y="1104"/>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grpSp>
        <p:sp>
          <p:nvSpPr>
            <p:cNvPr id="177193" name="AutoShape 26">
              <a:extLst>
                <a:ext uri="{FF2B5EF4-FFF2-40B4-BE49-F238E27FC236}">
                  <a16:creationId xmlns:a16="http://schemas.microsoft.com/office/drawing/2014/main" id="{72D11AFA-89AC-3743-AF37-CD3E409638E0}"/>
                </a:ext>
              </a:extLst>
            </p:cNvPr>
            <p:cNvSpPr>
              <a:spLocks noChangeArrowheads="1"/>
            </p:cNvSpPr>
            <p:nvPr/>
          </p:nvSpPr>
          <p:spPr bwMode="auto">
            <a:xfrm rot="16200000" flipH="1">
              <a:off x="3888" y="1440"/>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7194" name="Oval 27">
              <a:extLst>
                <a:ext uri="{FF2B5EF4-FFF2-40B4-BE49-F238E27FC236}">
                  <a16:creationId xmlns:a16="http://schemas.microsoft.com/office/drawing/2014/main" id="{1144E661-7774-F14A-9328-32C8D37FDA09}"/>
                </a:ext>
              </a:extLst>
            </p:cNvPr>
            <p:cNvSpPr>
              <a:spLocks noChangeArrowheads="1"/>
            </p:cNvSpPr>
            <p:nvPr/>
          </p:nvSpPr>
          <p:spPr bwMode="auto">
            <a:xfrm flipH="1">
              <a:off x="3840" y="1536"/>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7195" name="Freeform 28">
              <a:extLst>
                <a:ext uri="{FF2B5EF4-FFF2-40B4-BE49-F238E27FC236}">
                  <a16:creationId xmlns:a16="http://schemas.microsoft.com/office/drawing/2014/main" id="{E1779710-0F53-A246-9B05-2F3FA84E8735}"/>
                </a:ext>
              </a:extLst>
            </p:cNvPr>
            <p:cNvSpPr>
              <a:spLocks/>
            </p:cNvSpPr>
            <p:nvPr/>
          </p:nvSpPr>
          <p:spPr bwMode="auto">
            <a:xfrm>
              <a:off x="4224"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96" name="Freeform 29">
              <a:extLst>
                <a:ext uri="{FF2B5EF4-FFF2-40B4-BE49-F238E27FC236}">
                  <a16:creationId xmlns:a16="http://schemas.microsoft.com/office/drawing/2014/main" id="{3937AC0A-E620-D947-8D81-6175CDE504A2}"/>
                </a:ext>
              </a:extLst>
            </p:cNvPr>
            <p:cNvSpPr>
              <a:spLocks/>
            </p:cNvSpPr>
            <p:nvPr/>
          </p:nvSpPr>
          <p:spPr bwMode="auto">
            <a:xfrm flipH="1">
              <a:off x="3600"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grpSp>
      <p:sp>
        <p:nvSpPr>
          <p:cNvPr id="177175" name="Freeform 30">
            <a:extLst>
              <a:ext uri="{FF2B5EF4-FFF2-40B4-BE49-F238E27FC236}">
                <a16:creationId xmlns:a16="http://schemas.microsoft.com/office/drawing/2014/main" id="{F1E29278-CDCD-0145-9662-619E48A816B7}"/>
              </a:ext>
            </a:extLst>
          </p:cNvPr>
          <p:cNvSpPr>
            <a:spLocks/>
          </p:cNvSpPr>
          <p:nvPr/>
        </p:nvSpPr>
        <p:spPr bwMode="auto">
          <a:xfrm>
            <a:off x="1002665" y="1160145"/>
            <a:ext cx="440055" cy="120015"/>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76" name="Freeform 31">
            <a:extLst>
              <a:ext uri="{FF2B5EF4-FFF2-40B4-BE49-F238E27FC236}">
                <a16:creationId xmlns:a16="http://schemas.microsoft.com/office/drawing/2014/main" id="{16B49E3F-E57E-324E-9DAB-81B48AE30934}"/>
              </a:ext>
            </a:extLst>
          </p:cNvPr>
          <p:cNvSpPr>
            <a:spLocks/>
          </p:cNvSpPr>
          <p:nvPr/>
        </p:nvSpPr>
        <p:spPr bwMode="auto">
          <a:xfrm flipH="1">
            <a:off x="2042795" y="1160145"/>
            <a:ext cx="440055" cy="120015"/>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77" name="Line 32">
            <a:extLst>
              <a:ext uri="{FF2B5EF4-FFF2-40B4-BE49-F238E27FC236}">
                <a16:creationId xmlns:a16="http://schemas.microsoft.com/office/drawing/2014/main" id="{C0D2B06B-BF4C-E640-8792-929359F5BE45}"/>
              </a:ext>
            </a:extLst>
          </p:cNvPr>
          <p:cNvSpPr>
            <a:spLocks noChangeShapeType="1"/>
          </p:cNvSpPr>
          <p:nvPr/>
        </p:nvSpPr>
        <p:spPr bwMode="auto">
          <a:xfrm>
            <a:off x="1122680" y="1120140"/>
            <a:ext cx="1600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78" name="Oval 33">
            <a:extLst>
              <a:ext uri="{FF2B5EF4-FFF2-40B4-BE49-F238E27FC236}">
                <a16:creationId xmlns:a16="http://schemas.microsoft.com/office/drawing/2014/main" id="{BA39C9AB-1610-0E43-ACA8-32EF180999B2}"/>
              </a:ext>
            </a:extLst>
          </p:cNvPr>
          <p:cNvSpPr>
            <a:spLocks noChangeArrowheads="1"/>
          </p:cNvSpPr>
          <p:nvPr/>
        </p:nvSpPr>
        <p:spPr bwMode="auto">
          <a:xfrm flipH="1">
            <a:off x="1162685" y="1040130"/>
            <a:ext cx="80010" cy="8001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7179" name="Oval 34">
            <a:extLst>
              <a:ext uri="{FF2B5EF4-FFF2-40B4-BE49-F238E27FC236}">
                <a16:creationId xmlns:a16="http://schemas.microsoft.com/office/drawing/2014/main" id="{C5CF8710-0179-D345-B772-F110F32272CB}"/>
              </a:ext>
            </a:extLst>
          </p:cNvPr>
          <p:cNvSpPr>
            <a:spLocks noChangeArrowheads="1"/>
          </p:cNvSpPr>
          <p:nvPr/>
        </p:nvSpPr>
        <p:spPr bwMode="auto">
          <a:xfrm flipH="1">
            <a:off x="2242820" y="1040130"/>
            <a:ext cx="80010" cy="8001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7180" name="Line 35">
            <a:extLst>
              <a:ext uri="{FF2B5EF4-FFF2-40B4-BE49-F238E27FC236}">
                <a16:creationId xmlns:a16="http://schemas.microsoft.com/office/drawing/2014/main" id="{EB1688C7-B109-6149-AD51-B099F0D2AC16}"/>
              </a:ext>
            </a:extLst>
          </p:cNvPr>
          <p:cNvSpPr>
            <a:spLocks noChangeShapeType="1"/>
          </p:cNvSpPr>
          <p:nvPr/>
        </p:nvSpPr>
        <p:spPr bwMode="auto">
          <a:xfrm>
            <a:off x="1002665" y="560070"/>
            <a:ext cx="0" cy="112014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81" name="Line 36">
            <a:extLst>
              <a:ext uri="{FF2B5EF4-FFF2-40B4-BE49-F238E27FC236}">
                <a16:creationId xmlns:a16="http://schemas.microsoft.com/office/drawing/2014/main" id="{431CDFA5-2C26-564F-B513-5AEAFC1244F3}"/>
              </a:ext>
            </a:extLst>
          </p:cNvPr>
          <p:cNvSpPr>
            <a:spLocks noChangeShapeType="1"/>
          </p:cNvSpPr>
          <p:nvPr/>
        </p:nvSpPr>
        <p:spPr bwMode="auto">
          <a:xfrm>
            <a:off x="2482850" y="560070"/>
            <a:ext cx="0" cy="112014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82" name="Line 37">
            <a:extLst>
              <a:ext uri="{FF2B5EF4-FFF2-40B4-BE49-F238E27FC236}">
                <a16:creationId xmlns:a16="http://schemas.microsoft.com/office/drawing/2014/main" id="{418C8ECA-4798-2746-A567-B689F6A2642F}"/>
              </a:ext>
            </a:extLst>
          </p:cNvPr>
          <p:cNvSpPr>
            <a:spLocks noChangeShapeType="1"/>
          </p:cNvSpPr>
          <p:nvPr/>
        </p:nvSpPr>
        <p:spPr bwMode="auto">
          <a:xfrm>
            <a:off x="642620" y="840105"/>
            <a:ext cx="224028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83" name="Line 38">
            <a:extLst>
              <a:ext uri="{FF2B5EF4-FFF2-40B4-BE49-F238E27FC236}">
                <a16:creationId xmlns:a16="http://schemas.microsoft.com/office/drawing/2014/main" id="{B5474E94-DB97-D347-8E60-D82C822F2063}"/>
              </a:ext>
            </a:extLst>
          </p:cNvPr>
          <p:cNvSpPr>
            <a:spLocks noChangeShapeType="1"/>
          </p:cNvSpPr>
          <p:nvPr/>
        </p:nvSpPr>
        <p:spPr bwMode="auto">
          <a:xfrm>
            <a:off x="1202690" y="840105"/>
            <a:ext cx="0" cy="2000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84" name="Line 39">
            <a:extLst>
              <a:ext uri="{FF2B5EF4-FFF2-40B4-BE49-F238E27FC236}">
                <a16:creationId xmlns:a16="http://schemas.microsoft.com/office/drawing/2014/main" id="{04C4E6DF-7844-CD43-9D31-E75F31120052}"/>
              </a:ext>
            </a:extLst>
          </p:cNvPr>
          <p:cNvSpPr>
            <a:spLocks noChangeShapeType="1"/>
          </p:cNvSpPr>
          <p:nvPr/>
        </p:nvSpPr>
        <p:spPr bwMode="auto">
          <a:xfrm>
            <a:off x="2282825" y="840105"/>
            <a:ext cx="0" cy="2000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85" name="Line 40">
            <a:extLst>
              <a:ext uri="{FF2B5EF4-FFF2-40B4-BE49-F238E27FC236}">
                <a16:creationId xmlns:a16="http://schemas.microsoft.com/office/drawing/2014/main" id="{57871F4E-2EAC-524D-813B-F7C2D5D6C4A9}"/>
              </a:ext>
            </a:extLst>
          </p:cNvPr>
          <p:cNvSpPr>
            <a:spLocks noChangeShapeType="1"/>
          </p:cNvSpPr>
          <p:nvPr/>
        </p:nvSpPr>
        <p:spPr bwMode="auto">
          <a:xfrm>
            <a:off x="2202815" y="1120140"/>
            <a:ext cx="1600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86" name="Text Box 41">
            <a:extLst>
              <a:ext uri="{FF2B5EF4-FFF2-40B4-BE49-F238E27FC236}">
                <a16:creationId xmlns:a16="http://schemas.microsoft.com/office/drawing/2014/main" id="{85109B6E-AFD1-4F4E-8FB4-63F1E3BC2C24}"/>
              </a:ext>
            </a:extLst>
          </p:cNvPr>
          <p:cNvSpPr txBox="1">
            <a:spLocks noChangeArrowheads="1"/>
          </p:cNvSpPr>
          <p:nvPr/>
        </p:nvSpPr>
        <p:spPr bwMode="auto">
          <a:xfrm>
            <a:off x="1295529" y="670918"/>
            <a:ext cx="777777"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row enable</a:t>
            </a:r>
          </a:p>
        </p:txBody>
      </p:sp>
      <p:sp>
        <p:nvSpPr>
          <p:cNvPr id="177187" name="Text Box 42">
            <a:extLst>
              <a:ext uri="{FF2B5EF4-FFF2-40B4-BE49-F238E27FC236}">
                <a16:creationId xmlns:a16="http://schemas.microsoft.com/office/drawing/2014/main" id="{D2F89666-30DD-F347-B44E-BA631CE16BB0}"/>
              </a:ext>
            </a:extLst>
          </p:cNvPr>
          <p:cNvSpPr txBox="1">
            <a:spLocks noChangeArrowheads="1"/>
          </p:cNvSpPr>
          <p:nvPr/>
        </p:nvSpPr>
        <p:spPr bwMode="auto">
          <a:xfrm rot="-5400000">
            <a:off x="662457" y="1166059"/>
            <a:ext cx="502061"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bitline</a:t>
            </a:r>
          </a:p>
        </p:txBody>
      </p:sp>
      <p:sp>
        <p:nvSpPr>
          <p:cNvPr id="177188" name="Text Box 43">
            <a:extLst>
              <a:ext uri="{FF2B5EF4-FFF2-40B4-BE49-F238E27FC236}">
                <a16:creationId xmlns:a16="http://schemas.microsoft.com/office/drawing/2014/main" id="{38B520C2-E180-F54E-86E1-E329A7742BDD}"/>
              </a:ext>
            </a:extLst>
          </p:cNvPr>
          <p:cNvSpPr txBox="1">
            <a:spLocks noChangeArrowheads="1"/>
          </p:cNvSpPr>
          <p:nvPr/>
        </p:nvSpPr>
        <p:spPr bwMode="auto">
          <a:xfrm rot="-5400000">
            <a:off x="2287334" y="1162725"/>
            <a:ext cx="569388"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_bitline</a:t>
            </a:r>
          </a:p>
        </p:txBody>
      </p:sp>
      <p:sp>
        <p:nvSpPr>
          <p:cNvPr id="177189" name="Line 44">
            <a:extLst>
              <a:ext uri="{FF2B5EF4-FFF2-40B4-BE49-F238E27FC236}">
                <a16:creationId xmlns:a16="http://schemas.microsoft.com/office/drawing/2014/main" id="{AB08816B-F482-1248-81F9-7177AD40A4E8}"/>
              </a:ext>
            </a:extLst>
          </p:cNvPr>
          <p:cNvSpPr>
            <a:spLocks noChangeShapeType="1"/>
          </p:cNvSpPr>
          <p:nvPr/>
        </p:nvSpPr>
        <p:spPr bwMode="auto">
          <a:xfrm flipV="1">
            <a:off x="662623" y="2480310"/>
            <a:ext cx="40005" cy="80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7190" name="Rectangle 45">
            <a:extLst>
              <a:ext uri="{FF2B5EF4-FFF2-40B4-BE49-F238E27FC236}">
                <a16:creationId xmlns:a16="http://schemas.microsoft.com/office/drawing/2014/main" id="{D833564A-4D83-0F40-9C56-DEE68DF90699}"/>
              </a:ext>
            </a:extLst>
          </p:cNvPr>
          <p:cNvSpPr>
            <a:spLocks noChangeArrowheads="1"/>
          </p:cNvSpPr>
          <p:nvPr/>
        </p:nvSpPr>
        <p:spPr bwMode="auto">
          <a:xfrm>
            <a:off x="489204" y="2301954"/>
            <a:ext cx="423514"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n+m</a:t>
            </a:r>
          </a:p>
        </p:txBody>
      </p:sp>
      <p:sp>
        <p:nvSpPr>
          <p:cNvPr id="59431" name="Rectangle 3">
            <a:extLst>
              <a:ext uri="{FF2B5EF4-FFF2-40B4-BE49-F238E27FC236}">
                <a16:creationId xmlns:a16="http://schemas.microsoft.com/office/drawing/2014/main" id="{C22803DC-5A73-AF41-9C91-84C1D767FF40}"/>
              </a:ext>
            </a:extLst>
          </p:cNvPr>
          <p:cNvSpPr txBox="1">
            <a:spLocks noChangeArrowheads="1"/>
          </p:cNvSpPr>
          <p:nvPr/>
        </p:nvSpPr>
        <p:spPr bwMode="auto">
          <a:xfrm>
            <a:off x="2847896" y="505063"/>
            <a:ext cx="2536984"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508000" indent="-169863">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eaLnBrk="0" fontAlgn="base" hangingPunct="0">
              <a:lnSpc>
                <a:spcPts val="1260"/>
              </a:lnSpc>
              <a:spcBef>
                <a:spcPts val="263"/>
              </a:spcBef>
              <a:spcAft>
                <a:spcPct val="0"/>
              </a:spcAft>
              <a:buClrTx/>
              <a:buSzPct val="80000"/>
              <a:buNone/>
              <a:defRPr/>
            </a:pPr>
            <a:r>
              <a:rPr lang="en-US" altLang="en-US" sz="945" dirty="0">
                <a:solidFill>
                  <a:srgbClr val="000000"/>
                </a:solidFill>
                <a:latin typeface="微软雅黑" panose="020B0503020204020204" pitchFamily="34" charset="-122"/>
                <a:ea typeface="微软雅黑" panose="020B0503020204020204" pitchFamily="34" charset="-122"/>
              </a:rPr>
              <a:t> </a:t>
            </a:r>
            <a:r>
              <a:rPr lang="zh-CN" altLang="en-US" sz="945" dirty="0">
                <a:solidFill>
                  <a:srgbClr val="000000"/>
                </a:solidFill>
                <a:latin typeface="微软雅黑" panose="020B0503020204020204" pitchFamily="34" charset="-122"/>
                <a:ea typeface="微软雅黑" panose="020B0503020204020204" pitchFamily="34" charset="-122"/>
              </a:rPr>
              <a:t>读过程</a:t>
            </a:r>
            <a:endParaRPr lang="en-US" altLang="en-US" sz="945"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945" dirty="0">
                <a:solidFill>
                  <a:srgbClr val="000000"/>
                </a:solidFill>
                <a:latin typeface="微软雅黑" panose="020B0503020204020204" pitchFamily="34" charset="-122"/>
                <a:ea typeface="微软雅黑" panose="020B0503020204020204" pitchFamily="34" charset="-122"/>
              </a:rPr>
              <a:t>1. </a:t>
            </a:r>
            <a:r>
              <a:rPr lang="zh-CN" altLang="en-US" sz="945" dirty="0">
                <a:solidFill>
                  <a:srgbClr val="000000"/>
                </a:solidFill>
                <a:latin typeface="微软雅黑" panose="020B0503020204020204" pitchFamily="34" charset="-122"/>
                <a:ea typeface="微软雅黑" panose="020B0503020204020204" pitchFamily="34" charset="-122"/>
              </a:rPr>
              <a:t>地址译码</a:t>
            </a:r>
            <a:endParaRPr lang="en-US" altLang="en-US" sz="945"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945" dirty="0">
                <a:solidFill>
                  <a:srgbClr val="000000"/>
                </a:solidFill>
                <a:latin typeface="微软雅黑" panose="020B0503020204020204" pitchFamily="34" charset="-122"/>
                <a:ea typeface="微软雅黑" panose="020B0503020204020204" pitchFamily="34" charset="-122"/>
              </a:rPr>
              <a:t>2. </a:t>
            </a:r>
            <a:r>
              <a:rPr lang="zh-CN" altLang="en-US" sz="945" dirty="0">
                <a:solidFill>
                  <a:srgbClr val="000000"/>
                </a:solidFill>
                <a:latin typeface="微软雅黑" panose="020B0503020204020204" pitchFamily="34" charset="-122"/>
                <a:ea typeface="微软雅黑" panose="020B0503020204020204" pitchFamily="34" charset="-122"/>
              </a:rPr>
              <a:t>驱动行选</a:t>
            </a:r>
            <a:endParaRPr lang="en-US" altLang="en-US" sz="945"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945" dirty="0">
                <a:solidFill>
                  <a:srgbClr val="000000"/>
                </a:solidFill>
                <a:latin typeface="微软雅黑" panose="020B0503020204020204" pitchFamily="34" charset="-122"/>
                <a:ea typeface="微软雅黑" panose="020B0503020204020204" pitchFamily="34" charset="-122"/>
              </a:rPr>
              <a:t>3. </a:t>
            </a:r>
            <a:r>
              <a:rPr lang="zh-CN" altLang="en-US" sz="945" dirty="0">
                <a:solidFill>
                  <a:srgbClr val="000000"/>
                </a:solidFill>
                <a:latin typeface="微软雅黑" panose="020B0503020204020204" pitchFamily="34" charset="-122"/>
                <a:ea typeface="微软雅黑" panose="020B0503020204020204" pitchFamily="34" charset="-122"/>
              </a:rPr>
              <a:t>选中的位线单元驱动位线</a:t>
            </a:r>
            <a:endParaRPr lang="en-US" altLang="en-US" sz="945"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945" dirty="0">
                <a:solidFill>
                  <a:srgbClr val="000000"/>
                </a:solidFill>
                <a:latin typeface="微软雅黑" panose="020B0503020204020204" pitchFamily="34" charset="-122"/>
                <a:ea typeface="微软雅黑" panose="020B0503020204020204" pitchFamily="34" charset="-122"/>
              </a:rPr>
              <a:t>	  (</a:t>
            </a:r>
            <a:r>
              <a:rPr lang="zh-CN" altLang="en-US" sz="945" dirty="0">
                <a:solidFill>
                  <a:srgbClr val="000000"/>
                </a:solidFill>
                <a:latin typeface="微软雅黑" panose="020B0503020204020204" pitchFamily="34" charset="-122"/>
                <a:ea typeface="微软雅黑" panose="020B0503020204020204" pitchFamily="34" charset="-122"/>
              </a:rPr>
              <a:t>整个行一起读取</a:t>
            </a:r>
            <a:r>
              <a:rPr lang="en-US" altLang="en-US" sz="945" dirty="0">
                <a:solidFill>
                  <a:srgbClr val="000000"/>
                </a:solidFill>
                <a:latin typeface="微软雅黑" panose="020B0503020204020204" pitchFamily="34" charset="-122"/>
                <a:ea typeface="微软雅黑" panose="020B0503020204020204" pitchFamily="34" charset="-122"/>
              </a:rPr>
              <a:t>)</a:t>
            </a: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945" dirty="0">
                <a:solidFill>
                  <a:srgbClr val="000000"/>
                </a:solidFill>
                <a:latin typeface="微软雅黑" panose="020B0503020204020204" pitchFamily="34" charset="-122"/>
                <a:ea typeface="微软雅黑" panose="020B0503020204020204" pitchFamily="34" charset="-122"/>
              </a:rPr>
              <a:t>4. </a:t>
            </a:r>
            <a:r>
              <a:rPr lang="zh-CN" altLang="en-US" sz="945" dirty="0">
                <a:solidFill>
                  <a:srgbClr val="000000"/>
                </a:solidFill>
                <a:latin typeface="微软雅黑" panose="020B0503020204020204" pitchFamily="34" charset="-122"/>
                <a:ea typeface="微软雅黑" panose="020B0503020204020204" pitchFamily="34" charset="-122"/>
              </a:rPr>
              <a:t>列选</a:t>
            </a:r>
            <a:endParaRPr lang="en-US" altLang="en-US" sz="945"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945" dirty="0">
                <a:solidFill>
                  <a:srgbClr val="000000"/>
                </a:solidFill>
                <a:latin typeface="微软雅黑" panose="020B0503020204020204" pitchFamily="34" charset="-122"/>
                <a:ea typeface="微软雅黑" panose="020B0503020204020204" pitchFamily="34" charset="-122"/>
              </a:rPr>
              <a:t>     (</a:t>
            </a:r>
            <a:r>
              <a:rPr lang="zh-CN" altLang="en-US" sz="945" dirty="0">
                <a:solidFill>
                  <a:srgbClr val="000000"/>
                </a:solidFill>
                <a:latin typeface="微软雅黑" panose="020B0503020204020204" pitchFamily="34" charset="-122"/>
                <a:ea typeface="微软雅黑" panose="020B0503020204020204" pitchFamily="34" charset="-122"/>
              </a:rPr>
              <a:t>数据准备就绪</a:t>
            </a:r>
            <a:r>
              <a:rPr lang="en-US" altLang="en-US" sz="945" dirty="0">
                <a:solidFill>
                  <a:srgbClr val="000000"/>
                </a:solidFill>
                <a:latin typeface="微软雅黑" panose="020B0503020204020204" pitchFamily="34" charset="-122"/>
                <a:ea typeface="微软雅黑" panose="020B0503020204020204" pitchFamily="34" charset="-122"/>
              </a:rPr>
              <a:t>)</a:t>
            </a: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945" dirty="0">
                <a:solidFill>
                  <a:srgbClr val="000000"/>
                </a:solidFill>
                <a:latin typeface="微软雅黑" panose="020B0503020204020204" pitchFamily="34" charset="-122"/>
                <a:ea typeface="微软雅黑" panose="020B0503020204020204" pitchFamily="34" charset="-122"/>
              </a:rPr>
              <a:t>5. </a:t>
            </a:r>
            <a:r>
              <a:rPr lang="zh-CN" altLang="en-US" sz="945" dirty="0">
                <a:solidFill>
                  <a:srgbClr val="000000"/>
                </a:solidFill>
                <a:latin typeface="微软雅黑" panose="020B0503020204020204" pitchFamily="34" charset="-122"/>
                <a:ea typeface="微软雅黑" panose="020B0503020204020204" pitchFamily="34" charset="-122"/>
              </a:rPr>
              <a:t>位线准备下次读或写</a:t>
            </a:r>
            <a:endParaRPr lang="en-US" altLang="en-US" sz="945" dirty="0">
              <a:solidFill>
                <a:srgbClr val="000000"/>
              </a:solidFill>
              <a:latin typeface="微软雅黑" panose="020B0503020204020204" pitchFamily="34" charset="-122"/>
              <a:ea typeface="微软雅黑" panose="020B0503020204020204" pitchFamily="34" charset="-122"/>
            </a:endParaRPr>
          </a:p>
          <a:p>
            <a:pPr defTabSz="480060" eaLnBrk="0" fontAlgn="base" hangingPunct="0">
              <a:lnSpc>
                <a:spcPts val="1260"/>
              </a:lnSpc>
              <a:spcBef>
                <a:spcPts val="263"/>
              </a:spcBef>
              <a:spcAft>
                <a:spcPct val="0"/>
              </a:spcAft>
              <a:buClrTx/>
              <a:buSzPct val="80000"/>
              <a:buNone/>
              <a:defRPr/>
            </a:pPr>
            <a:r>
              <a:rPr lang="en-US" altLang="en-US" sz="945" i="1" dirty="0">
                <a:solidFill>
                  <a:srgbClr val="808080"/>
                </a:solidFill>
                <a:latin typeface="微软雅黑" panose="020B0503020204020204" pitchFamily="34" charset="-122"/>
                <a:ea typeface="微软雅黑" panose="020B0503020204020204" pitchFamily="34" charset="-122"/>
              </a:rPr>
              <a:t>  </a:t>
            </a:r>
            <a:endParaRPr lang="en-US" altLang="en-US" sz="945" dirty="0">
              <a:solidFill>
                <a:srgbClr val="808080"/>
              </a:solidFill>
              <a:latin typeface="微软雅黑" panose="020B0503020204020204" pitchFamily="34" charset="-122"/>
              <a:ea typeface="微软雅黑" panose="020B0503020204020204" pitchFamily="34" charset="-122"/>
            </a:endParaRPr>
          </a:p>
          <a:p>
            <a:pPr defTabSz="480060" eaLnBrk="0" fontAlgn="base" hangingPunct="0">
              <a:lnSpc>
                <a:spcPts val="1260"/>
              </a:lnSpc>
              <a:spcBef>
                <a:spcPts val="263"/>
              </a:spcBef>
              <a:spcAft>
                <a:spcPct val="0"/>
              </a:spcAft>
              <a:buClrTx/>
              <a:buSzPct val="80000"/>
              <a:buNone/>
              <a:defRPr/>
            </a:pPr>
            <a:r>
              <a:rPr lang="en-US" altLang="en-US" sz="945" dirty="0">
                <a:solidFill>
                  <a:srgbClr val="000000"/>
                </a:solidFill>
                <a:latin typeface="微软雅黑" panose="020B0503020204020204" pitchFamily="34" charset="-122"/>
                <a:ea typeface="微软雅黑" panose="020B0503020204020204" pitchFamily="34" charset="-122"/>
              </a:rPr>
              <a:t> </a:t>
            </a:r>
            <a:r>
              <a:rPr lang="zh-CN" altLang="en-US" sz="945" dirty="0">
                <a:solidFill>
                  <a:srgbClr val="000000"/>
                </a:solidFill>
                <a:latin typeface="微软雅黑" panose="020B0503020204020204" pitchFamily="34" charset="-122"/>
                <a:ea typeface="微软雅黑" panose="020B0503020204020204" pitchFamily="34" charset="-122"/>
              </a:rPr>
              <a:t>访问延迟主要在第</a:t>
            </a:r>
            <a:r>
              <a:rPr lang="en-US" altLang="zh-CN" sz="945" dirty="0">
                <a:solidFill>
                  <a:srgbClr val="000000"/>
                </a:solidFill>
                <a:latin typeface="微软雅黑" panose="020B0503020204020204" pitchFamily="34" charset="-122"/>
                <a:ea typeface="微软雅黑" panose="020B0503020204020204" pitchFamily="34" charset="-122"/>
              </a:rPr>
              <a:t>2</a:t>
            </a:r>
            <a:r>
              <a:rPr lang="zh-CN" altLang="en-US" sz="945" dirty="0">
                <a:solidFill>
                  <a:srgbClr val="000000"/>
                </a:solidFill>
                <a:latin typeface="微软雅黑" panose="020B0503020204020204" pitchFamily="34" charset="-122"/>
                <a:ea typeface="微软雅黑" panose="020B0503020204020204" pitchFamily="34" charset="-122"/>
              </a:rPr>
              <a:t>、</a:t>
            </a:r>
            <a:r>
              <a:rPr lang="en-US" altLang="zh-CN" sz="945" dirty="0">
                <a:solidFill>
                  <a:srgbClr val="000000"/>
                </a:solidFill>
                <a:latin typeface="微软雅黑" panose="020B0503020204020204" pitchFamily="34" charset="-122"/>
                <a:ea typeface="微软雅黑" panose="020B0503020204020204" pitchFamily="34" charset="-122"/>
              </a:rPr>
              <a:t>3</a:t>
            </a:r>
            <a:r>
              <a:rPr lang="zh-CN" altLang="en-US" sz="945" dirty="0">
                <a:solidFill>
                  <a:srgbClr val="000000"/>
                </a:solidFill>
                <a:latin typeface="微软雅黑" panose="020B0503020204020204" pitchFamily="34" charset="-122"/>
                <a:ea typeface="微软雅黑" panose="020B0503020204020204" pitchFamily="34" charset="-122"/>
              </a:rPr>
              <a:t>和</a:t>
            </a:r>
            <a:r>
              <a:rPr lang="en-US" altLang="zh-CN" sz="945" dirty="0">
                <a:solidFill>
                  <a:srgbClr val="000000"/>
                </a:solidFill>
                <a:latin typeface="微软雅黑" panose="020B0503020204020204" pitchFamily="34" charset="-122"/>
                <a:ea typeface="微软雅黑" panose="020B0503020204020204" pitchFamily="34" charset="-122"/>
              </a:rPr>
              <a:t>5</a:t>
            </a:r>
            <a:r>
              <a:rPr lang="zh-CN" altLang="en-US" sz="945" dirty="0">
                <a:solidFill>
                  <a:srgbClr val="000000"/>
                </a:solidFill>
                <a:latin typeface="微软雅黑" panose="020B0503020204020204" pitchFamily="34" charset="-122"/>
                <a:ea typeface="微软雅黑" panose="020B0503020204020204" pitchFamily="34" charset="-122"/>
              </a:rPr>
              <a:t>步</a:t>
            </a:r>
            <a:endParaRPr lang="en-US" altLang="zh-CN" sz="945"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FontTx/>
              <a:buChar char="-"/>
              <a:defRPr/>
            </a:pPr>
            <a:r>
              <a:rPr lang="en-US" altLang="en-US" sz="945" dirty="0">
                <a:solidFill>
                  <a:srgbClr val="000000"/>
                </a:solidFill>
                <a:latin typeface="微软雅黑" panose="020B0503020204020204" pitchFamily="34" charset="-122"/>
                <a:ea typeface="微软雅黑" panose="020B0503020204020204" pitchFamily="34" charset="-122"/>
              </a:rPr>
              <a:t>step 2 </a:t>
            </a:r>
            <a:r>
              <a:rPr lang="zh-CN" altLang="en-US" sz="945" dirty="0">
                <a:solidFill>
                  <a:srgbClr val="000000"/>
                </a:solidFill>
                <a:latin typeface="微软雅黑" panose="020B0503020204020204" pitchFamily="34" charset="-122"/>
                <a:ea typeface="微软雅黑" panose="020B0503020204020204" pitchFamily="34" charset="-122"/>
              </a:rPr>
              <a:t>与</a:t>
            </a:r>
            <a:r>
              <a:rPr lang="en-US" altLang="en-US" sz="945" dirty="0">
                <a:solidFill>
                  <a:srgbClr val="000000"/>
                </a:solidFill>
                <a:latin typeface="微软雅黑" panose="020B0503020204020204" pitchFamily="34" charset="-122"/>
                <a:ea typeface="微软雅黑" panose="020B0503020204020204" pitchFamily="34" charset="-122"/>
              </a:rPr>
              <a:t> 2</a:t>
            </a:r>
            <a:r>
              <a:rPr lang="en-US" altLang="en-US" sz="945" baseline="30000" dirty="0">
                <a:solidFill>
                  <a:srgbClr val="000000"/>
                </a:solidFill>
                <a:latin typeface="微软雅黑" panose="020B0503020204020204" pitchFamily="34" charset="-122"/>
                <a:ea typeface="微软雅黑" panose="020B0503020204020204" pitchFamily="34" charset="-122"/>
              </a:rPr>
              <a:t>m</a:t>
            </a:r>
            <a:r>
              <a:rPr lang="zh-CN" altLang="en-US" sz="945" dirty="0">
                <a:solidFill>
                  <a:srgbClr val="000000"/>
                </a:solidFill>
                <a:latin typeface="微软雅黑" panose="020B0503020204020204" pitchFamily="34" charset="-122"/>
                <a:ea typeface="微软雅黑" panose="020B0503020204020204" pitchFamily="34" charset="-122"/>
              </a:rPr>
              <a:t>成正比</a:t>
            </a:r>
            <a:endParaRPr lang="en-US" altLang="en-US" sz="945" baseline="30000"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FontTx/>
              <a:buChar char="-"/>
              <a:defRPr/>
            </a:pPr>
            <a:r>
              <a:rPr lang="en-US" altLang="en-US" sz="945" dirty="0">
                <a:solidFill>
                  <a:srgbClr val="000000"/>
                </a:solidFill>
                <a:latin typeface="微软雅黑" panose="020B0503020204020204" pitchFamily="34" charset="-122"/>
                <a:ea typeface="微软雅黑" panose="020B0503020204020204" pitchFamily="34" charset="-122"/>
              </a:rPr>
              <a:t>step 3 and 5 </a:t>
            </a:r>
            <a:r>
              <a:rPr lang="zh-CN" altLang="en-US" sz="945" dirty="0">
                <a:solidFill>
                  <a:srgbClr val="000000"/>
                </a:solidFill>
                <a:latin typeface="微软雅黑" panose="020B0503020204020204" pitchFamily="34" charset="-122"/>
                <a:ea typeface="微软雅黑" panose="020B0503020204020204" pitchFamily="34" charset="-122"/>
              </a:rPr>
              <a:t>与</a:t>
            </a:r>
            <a:r>
              <a:rPr lang="en-US" altLang="en-US" sz="945" dirty="0">
                <a:solidFill>
                  <a:srgbClr val="000000"/>
                </a:solidFill>
                <a:latin typeface="微软雅黑" panose="020B0503020204020204" pitchFamily="34" charset="-122"/>
                <a:ea typeface="微软雅黑" panose="020B0503020204020204" pitchFamily="34" charset="-122"/>
              </a:rPr>
              <a:t> 2</a:t>
            </a:r>
            <a:r>
              <a:rPr lang="en-US" altLang="en-US" sz="945" baseline="30000" dirty="0">
                <a:solidFill>
                  <a:srgbClr val="000000"/>
                </a:solidFill>
                <a:latin typeface="微软雅黑" panose="020B0503020204020204" pitchFamily="34" charset="-122"/>
                <a:ea typeface="微软雅黑" panose="020B0503020204020204" pitchFamily="34" charset="-122"/>
              </a:rPr>
              <a:t>n</a:t>
            </a:r>
            <a:r>
              <a:rPr lang="zh-CN" altLang="en-US" sz="945" dirty="0">
                <a:solidFill>
                  <a:srgbClr val="000000"/>
                </a:solidFill>
                <a:latin typeface="微软雅黑" panose="020B0503020204020204" pitchFamily="34" charset="-122"/>
                <a:ea typeface="微软雅黑" panose="020B0503020204020204" pitchFamily="34" charset="-122"/>
              </a:rPr>
              <a:t>成正比</a:t>
            </a:r>
            <a:endParaRPr lang="en-US" altLang="en-US" sz="945" baseline="30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333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141488"/>
            <a:ext cx="2330149" cy="252162"/>
          </a:xfrm>
          <a:prstGeom prst="rect">
            <a:avLst/>
          </a:prstGeom>
        </p:spPr>
        <p:txBody>
          <a:bodyPr vert="horz" wrap="square" lIns="0" tIns="5883" rIns="0" bIns="0" rtlCol="0">
            <a:spAutoFit/>
          </a:bodyPr>
          <a:lstStyle/>
          <a:p>
            <a:pPr marL="5883">
              <a:spcBef>
                <a:spcPts val="46"/>
              </a:spcBef>
            </a:pPr>
            <a:r>
              <a:rPr sz="1600" b="1" spc="-2" dirty="0">
                <a:solidFill>
                  <a:srgbClr val="C00000"/>
                </a:solidFill>
                <a:latin typeface="微软雅黑" panose="020B0503020204020204" pitchFamily="34" charset="-122"/>
                <a:ea typeface="微软雅黑" panose="020B0503020204020204" pitchFamily="34" charset="-122"/>
              </a:rPr>
              <a:t>Typical SRAM Timing</a:t>
            </a:r>
          </a:p>
        </p:txBody>
      </p:sp>
      <p:grpSp>
        <p:nvGrpSpPr>
          <p:cNvPr id="4" name="object 4"/>
          <p:cNvGrpSpPr/>
          <p:nvPr/>
        </p:nvGrpSpPr>
        <p:grpSpPr>
          <a:xfrm>
            <a:off x="764346" y="1534770"/>
            <a:ext cx="4168168" cy="1641676"/>
            <a:chOff x="455814" y="3313155"/>
            <a:chExt cx="8997950" cy="3543935"/>
          </a:xfrm>
        </p:grpSpPr>
        <p:pic>
          <p:nvPicPr>
            <p:cNvPr id="5" name="object 5"/>
            <p:cNvPicPr/>
            <p:nvPr/>
          </p:nvPicPr>
          <p:blipFill>
            <a:blip r:embed="rId2" cstate="print"/>
            <a:stretch>
              <a:fillRect/>
            </a:stretch>
          </p:blipFill>
          <p:spPr>
            <a:xfrm>
              <a:off x="617739" y="3313155"/>
              <a:ext cx="8836023" cy="3376772"/>
            </a:xfrm>
            <a:prstGeom prst="rect">
              <a:avLst/>
            </a:prstGeom>
          </p:spPr>
        </p:pic>
        <p:sp>
          <p:nvSpPr>
            <p:cNvPr id="6" name="object 6"/>
            <p:cNvSpPr/>
            <p:nvPr/>
          </p:nvSpPr>
          <p:spPr>
            <a:xfrm>
              <a:off x="455814" y="6226378"/>
              <a:ext cx="520700" cy="630555"/>
            </a:xfrm>
            <a:custGeom>
              <a:avLst/>
              <a:gdLst/>
              <a:ahLst/>
              <a:cxnLst/>
              <a:rect l="l" t="t" r="r" b="b"/>
              <a:pathLst>
                <a:path w="520700" h="630554">
                  <a:moveTo>
                    <a:pt x="520699" y="0"/>
                  </a:moveTo>
                  <a:lnTo>
                    <a:pt x="0" y="0"/>
                  </a:lnTo>
                  <a:lnTo>
                    <a:pt x="0" y="630236"/>
                  </a:lnTo>
                  <a:lnTo>
                    <a:pt x="520699" y="630236"/>
                  </a:lnTo>
                  <a:lnTo>
                    <a:pt x="520699" y="0"/>
                  </a:lnTo>
                  <a:close/>
                </a:path>
              </a:pathLst>
            </a:custGeom>
            <a:solidFill>
              <a:srgbClr val="FFFFFF"/>
            </a:solidFill>
          </p:spPr>
          <p:txBody>
            <a:bodyPr wrap="square" lIns="0" tIns="0" rIns="0" bIns="0" rtlCol="0"/>
            <a:lstStyle/>
            <a:p>
              <a:pPr defTabSz="423550"/>
              <a:endParaRPr sz="834">
                <a:solidFill>
                  <a:prstClr val="black"/>
                </a:solidFill>
                <a:latin typeface="Calibri"/>
              </a:endParaRPr>
            </a:p>
          </p:txBody>
        </p:sp>
      </p:grpSp>
      <p:pic>
        <p:nvPicPr>
          <p:cNvPr id="7" name="object 7"/>
          <p:cNvPicPr/>
          <p:nvPr/>
        </p:nvPicPr>
        <p:blipFill>
          <a:blip r:embed="rId3" cstate="print"/>
          <a:stretch>
            <a:fillRect/>
          </a:stretch>
        </p:blipFill>
        <p:spPr>
          <a:xfrm>
            <a:off x="1696080" y="538397"/>
            <a:ext cx="2148798" cy="798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68300" y="170752"/>
            <a:ext cx="3428999" cy="323222"/>
          </a:xfrm>
          <a:prstGeom prst="rect">
            <a:avLst/>
          </a:prstGeom>
        </p:spPr>
        <p:txBody>
          <a:bodyPr vert="horz" wrap="square" lIns="0" tIns="15296" rIns="0" bIns="0" rtlCol="0" anchor="ctr">
            <a:spAutoFit/>
          </a:bodyPr>
          <a:lstStyle/>
          <a:p>
            <a:pPr marL="5883" marR="2353">
              <a:lnSpc>
                <a:spcPct val="100000"/>
              </a:lnSpc>
              <a:spcBef>
                <a:spcPts val="120"/>
              </a:spcBef>
            </a:pPr>
            <a:r>
              <a:rPr sz="2000" dirty="0"/>
              <a:t>Dynamic</a:t>
            </a:r>
            <a:r>
              <a:rPr sz="2000" spc="-25" dirty="0"/>
              <a:t> </a:t>
            </a:r>
            <a:r>
              <a:rPr sz="2000" dirty="0"/>
              <a:t>RAM</a:t>
            </a:r>
            <a:r>
              <a:rPr sz="2000" spc="-23" dirty="0"/>
              <a:t> </a:t>
            </a:r>
            <a:r>
              <a:rPr sz="2000" dirty="0"/>
              <a:t>Cell </a:t>
            </a:r>
            <a:r>
              <a:rPr sz="2000" spc="-354" dirty="0"/>
              <a:t> </a:t>
            </a:r>
            <a:r>
              <a:rPr sz="2000" dirty="0"/>
              <a:t>DRAM</a:t>
            </a:r>
          </a:p>
        </p:txBody>
      </p:sp>
      <p:pic>
        <p:nvPicPr>
          <p:cNvPr id="2" name="图片 1">
            <a:extLst>
              <a:ext uri="{FF2B5EF4-FFF2-40B4-BE49-F238E27FC236}">
                <a16:creationId xmlns:a16="http://schemas.microsoft.com/office/drawing/2014/main" id="{374BA998-26BB-4787-9FB9-B08A12138EC0}"/>
              </a:ext>
            </a:extLst>
          </p:cNvPr>
          <p:cNvPicPr>
            <a:picLocks noChangeAspect="1"/>
          </p:cNvPicPr>
          <p:nvPr/>
        </p:nvPicPr>
        <p:blipFill>
          <a:blip r:embed="rId2"/>
          <a:stretch>
            <a:fillRect/>
          </a:stretch>
        </p:blipFill>
        <p:spPr>
          <a:xfrm>
            <a:off x="3187700" y="1012249"/>
            <a:ext cx="2124640" cy="1575952"/>
          </a:xfrm>
          <a:prstGeom prst="rect">
            <a:avLst/>
          </a:prstGeom>
        </p:spPr>
      </p:pic>
      <p:sp>
        <p:nvSpPr>
          <p:cNvPr id="34" name="Rectangle 2">
            <a:extLst>
              <a:ext uri="{FF2B5EF4-FFF2-40B4-BE49-F238E27FC236}">
                <a16:creationId xmlns:a16="http://schemas.microsoft.com/office/drawing/2014/main" id="{ED4E55C6-02A0-47EB-ADEF-E9A34C55F950}"/>
              </a:ext>
            </a:extLst>
          </p:cNvPr>
          <p:cNvSpPr>
            <a:spLocks noChangeArrowheads="1"/>
          </p:cNvSpPr>
          <p:nvPr/>
        </p:nvSpPr>
        <p:spPr bwMode="auto">
          <a:xfrm>
            <a:off x="3068920" y="642917"/>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dirty="0">
                <a:solidFill>
                  <a:schemeClr val="tx1"/>
                </a:solidFill>
                <a:latin typeface="微软雅黑" panose="020B0503020204020204" pitchFamily="34" charset="-122"/>
                <a:ea typeface="微软雅黑" panose="020B0503020204020204" pitchFamily="34" charset="-122"/>
              </a:rPr>
              <a:t>DRAM</a:t>
            </a:r>
            <a:r>
              <a:rPr kumimoji="1" lang="zh-CN" altLang="en-US" dirty="0">
                <a:solidFill>
                  <a:schemeClr val="tx1"/>
                </a:solidFill>
                <a:latin typeface="微软雅黑" panose="020B0503020204020204" pitchFamily="34" charset="-122"/>
                <a:ea typeface="微软雅黑" panose="020B0503020204020204" pitchFamily="34" charset="-122"/>
              </a:rPr>
              <a:t>存储元电路</a:t>
            </a:r>
          </a:p>
        </p:txBody>
      </p:sp>
      <p:sp>
        <p:nvSpPr>
          <p:cNvPr id="35" name="Text Box 30">
            <a:extLst>
              <a:ext uri="{FF2B5EF4-FFF2-40B4-BE49-F238E27FC236}">
                <a16:creationId xmlns:a16="http://schemas.microsoft.com/office/drawing/2014/main" id="{219B4668-23C7-4F2C-A960-54B8103BC44D}"/>
              </a:ext>
            </a:extLst>
          </p:cNvPr>
          <p:cNvSpPr txBox="1">
            <a:spLocks noChangeArrowheads="1"/>
          </p:cNvSpPr>
          <p:nvPr/>
        </p:nvSpPr>
        <p:spPr bwMode="auto">
          <a:xfrm>
            <a:off x="596900" y="1419225"/>
            <a:ext cx="2286000"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50000"/>
              </a:lnSpc>
              <a:spcBef>
                <a:spcPct val="50000"/>
              </a:spcBef>
            </a:pPr>
            <a:r>
              <a:rPr kumimoji="1" lang="zh-CN" altLang="en-US" sz="1600" dirty="0">
                <a:solidFill>
                  <a:schemeClr val="accent2"/>
                </a:solidFill>
                <a:latin typeface="微软雅黑" panose="020B0503020204020204" pitchFamily="34" charset="-122"/>
                <a:ea typeface="微软雅黑" panose="020B0503020204020204" pitchFamily="34" charset="-122"/>
              </a:rPr>
              <a:t>通过电容 </a:t>
            </a:r>
            <a:r>
              <a:rPr kumimoji="1" lang="en-US" altLang="zh-CN" sz="1600" dirty="0">
                <a:solidFill>
                  <a:srgbClr val="FF0000"/>
                </a:solidFill>
                <a:latin typeface="微软雅黑" panose="020B0503020204020204" pitchFamily="34" charset="-122"/>
                <a:ea typeface="微软雅黑" panose="020B0503020204020204" pitchFamily="34" charset="-122"/>
              </a:rPr>
              <a:t>C</a:t>
            </a:r>
            <a:r>
              <a:rPr kumimoji="1" lang="en-US" altLang="zh-CN" sz="1600" baseline="-25000" dirty="0">
                <a:solidFill>
                  <a:srgbClr val="FF0000"/>
                </a:solidFill>
                <a:latin typeface="微软雅黑" panose="020B0503020204020204" pitchFamily="34" charset="-122"/>
                <a:ea typeface="微软雅黑" panose="020B0503020204020204" pitchFamily="34" charset="-122"/>
              </a:rPr>
              <a:t>S</a:t>
            </a:r>
            <a:r>
              <a:rPr kumimoji="1" lang="en-US" altLang="zh-CN" sz="1600" baseline="-25000" dirty="0">
                <a:solidFill>
                  <a:schemeClr val="accent2"/>
                </a:solidFill>
                <a:latin typeface="微软雅黑" panose="020B0503020204020204" pitchFamily="34" charset="-122"/>
                <a:ea typeface="微软雅黑" panose="020B0503020204020204" pitchFamily="34" charset="-122"/>
              </a:rPr>
              <a:t> </a:t>
            </a:r>
            <a:r>
              <a:rPr kumimoji="1" lang="zh-CN" altLang="en-US" sz="1600" dirty="0">
                <a:solidFill>
                  <a:schemeClr val="accent2"/>
                </a:solidFill>
                <a:latin typeface="微软雅黑" panose="020B0503020204020204" pitchFamily="34" charset="-122"/>
                <a:ea typeface="微软雅黑" panose="020B0503020204020204" pitchFamily="34" charset="-122"/>
              </a:rPr>
              <a:t>有无存电荷区分信号 </a:t>
            </a:r>
            <a:r>
              <a:rPr kumimoji="1" lang="en-US" altLang="zh-CN" sz="1600" dirty="0">
                <a:solidFill>
                  <a:srgbClr val="FF0000"/>
                </a:solidFill>
                <a:latin typeface="微软雅黑" panose="020B0503020204020204" pitchFamily="34" charset="-122"/>
                <a:ea typeface="微软雅黑" panose="020B0503020204020204" pitchFamily="34" charset="-122"/>
              </a:rPr>
              <a:t>0</a:t>
            </a:r>
            <a:r>
              <a:rPr kumimoji="1" lang="zh-CN" altLang="en-US" sz="1600" dirty="0">
                <a:solidFill>
                  <a:schemeClr val="accent2"/>
                </a:solidFill>
                <a:latin typeface="微软雅黑" panose="020B0503020204020204" pitchFamily="34" charset="-122"/>
                <a:ea typeface="微软雅黑" panose="020B0503020204020204" pitchFamily="34" charset="-122"/>
              </a:rPr>
              <a:t>、</a:t>
            </a:r>
            <a:r>
              <a:rPr kumimoji="1" lang="en-US" altLang="zh-CN" sz="1600" dirty="0">
                <a:solidFill>
                  <a:srgbClr val="FF0000"/>
                </a:solidFill>
                <a:latin typeface="微软雅黑" panose="020B0503020204020204" pitchFamily="34" charset="-122"/>
                <a:ea typeface="微软雅黑" panose="020B0503020204020204" pitchFamily="34" charset="-122"/>
              </a:rPr>
              <a:t>1</a:t>
            </a:r>
          </a:p>
        </p:txBody>
      </p:sp>
      <p:sp>
        <p:nvSpPr>
          <p:cNvPr id="36" name="object 4">
            <a:extLst>
              <a:ext uri="{FF2B5EF4-FFF2-40B4-BE49-F238E27FC236}">
                <a16:creationId xmlns:a16="http://schemas.microsoft.com/office/drawing/2014/main" id="{E40D20B5-FC13-4D8D-AF3D-6555BFC86476}"/>
              </a:ext>
            </a:extLst>
          </p:cNvPr>
          <p:cNvSpPr txBox="1"/>
          <p:nvPr/>
        </p:nvSpPr>
        <p:spPr>
          <a:xfrm>
            <a:off x="392053" y="771756"/>
            <a:ext cx="2717398" cy="281567"/>
          </a:xfrm>
          <a:prstGeom prst="rect">
            <a:avLst/>
          </a:prstGeom>
        </p:spPr>
        <p:txBody>
          <a:bodyPr vert="horz" wrap="square" lIns="0" tIns="35004" rIns="0" bIns="0" rtlCol="0">
            <a:spAutoFit/>
          </a:bodyPr>
          <a:lstStyle/>
          <a:p>
            <a:pPr marL="5883">
              <a:spcBef>
                <a:spcPts val="276"/>
              </a:spcBef>
              <a:buClr>
                <a:srgbClr val="3333CC"/>
              </a:buClr>
              <a:tabLst>
                <a:tab pos="164420" algn="l"/>
                <a:tab pos="164714" algn="l"/>
              </a:tabLst>
            </a:pPr>
            <a:r>
              <a:rPr lang="zh-CN" altLang="en-US" sz="1600" spc="-2" dirty="0">
                <a:latin typeface="微软雅黑" panose="020B0503020204020204" pitchFamily="34" charset="-122"/>
                <a:ea typeface="微软雅黑" panose="020B0503020204020204" pitchFamily="34" charset="-122"/>
                <a:cs typeface="Tahoma"/>
              </a:rPr>
              <a:t>慢</a:t>
            </a:r>
            <a:r>
              <a:rPr sz="1600" spc="-2" dirty="0">
                <a:latin typeface="微软雅黑" panose="020B0503020204020204" pitchFamily="34" charset="-122"/>
                <a:ea typeface="微软雅黑" panose="020B0503020204020204" pitchFamily="34" charset="-122"/>
                <a:cs typeface="Tahoma"/>
              </a:rPr>
              <a:t>, </a:t>
            </a:r>
            <a:r>
              <a:rPr lang="zh-CN" altLang="en-US" sz="1600" spc="-2" dirty="0">
                <a:latin typeface="微软雅黑" panose="020B0503020204020204" pitchFamily="34" charset="-122"/>
                <a:ea typeface="微软雅黑" panose="020B0503020204020204" pitchFamily="34" charset="-122"/>
                <a:cs typeface="Tahoma"/>
              </a:rPr>
              <a:t>便宜</a:t>
            </a:r>
            <a:r>
              <a:rPr sz="1600" spc="-2" dirty="0">
                <a:latin typeface="微软雅黑" panose="020B0503020204020204" pitchFamily="34" charset="-122"/>
                <a:ea typeface="微软雅黑" panose="020B0503020204020204" pitchFamily="34" charset="-122"/>
                <a:cs typeface="Tahoma"/>
              </a:rPr>
              <a:t>,</a:t>
            </a:r>
            <a:r>
              <a:rPr lang="zh-CN" altLang="en-US" sz="1600" spc="-2" dirty="0">
                <a:latin typeface="微软雅黑" panose="020B0503020204020204" pitchFamily="34" charset="-122"/>
                <a:ea typeface="微软雅黑" panose="020B0503020204020204" pitchFamily="34" charset="-122"/>
                <a:cs typeface="Tahoma"/>
              </a:rPr>
              <a:t>比</a:t>
            </a:r>
            <a:r>
              <a:rPr sz="1600" spc="-2" dirty="0">
                <a:latin typeface="微软雅黑" panose="020B0503020204020204" pitchFamily="34" charset="-122"/>
                <a:ea typeface="微软雅黑" panose="020B0503020204020204" pitchFamily="34" charset="-122"/>
                <a:cs typeface="Tahoma"/>
              </a:rPr>
              <a:t>SRAM</a:t>
            </a:r>
            <a:r>
              <a:rPr lang="zh-CN" altLang="en-US" sz="1600" spc="-2" dirty="0">
                <a:latin typeface="微软雅黑" panose="020B0503020204020204" pitchFamily="34" charset="-122"/>
                <a:ea typeface="微软雅黑" panose="020B0503020204020204" pitchFamily="34" charset="-122"/>
                <a:cs typeface="Tahoma"/>
              </a:rPr>
              <a:t>集成度高</a:t>
            </a:r>
            <a:endParaRPr sz="1600" dirty="0">
              <a:latin typeface="微软雅黑" panose="020B0503020204020204" pitchFamily="34" charset="-122"/>
              <a:ea typeface="微软雅黑" panose="020B0503020204020204" pitchFamily="34" charset="-122"/>
              <a:cs typeface="Tahoma"/>
            </a:endParaRPr>
          </a:p>
        </p:txBody>
      </p:sp>
      <p:sp>
        <p:nvSpPr>
          <p:cNvPr id="37" name="Text Box 44">
            <a:extLst>
              <a:ext uri="{FF2B5EF4-FFF2-40B4-BE49-F238E27FC236}">
                <a16:creationId xmlns:a16="http://schemas.microsoft.com/office/drawing/2014/main" id="{6D79876B-ACA2-42A6-8271-B5213AED4BA7}"/>
              </a:ext>
            </a:extLst>
          </p:cNvPr>
          <p:cNvSpPr txBox="1">
            <a:spLocks noChangeArrowheads="1"/>
          </p:cNvSpPr>
          <p:nvPr/>
        </p:nvSpPr>
        <p:spPr bwMode="auto">
          <a:xfrm>
            <a:off x="292101" y="2564108"/>
            <a:ext cx="2667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1600" dirty="0">
                <a:solidFill>
                  <a:schemeClr val="tx1"/>
                </a:solidFill>
                <a:latin typeface="楷体_GB2312" pitchFamily="1" charset="-122"/>
              </a:rPr>
              <a:t>读出时数据线有电流为 </a:t>
            </a:r>
            <a:r>
              <a:rPr kumimoji="1" lang="zh-CN" altLang="en-US" sz="1600" dirty="0">
                <a:latin typeface="宋体" panose="02010600030101010101" pitchFamily="2" charset="-122"/>
              </a:rPr>
              <a:t>“</a:t>
            </a:r>
            <a:r>
              <a:rPr kumimoji="1" lang="en-US" altLang="zh-CN" sz="1600" dirty="0">
                <a:latin typeface="楷体_GB2312" pitchFamily="1" charset="-122"/>
              </a:rPr>
              <a:t>1</a:t>
            </a:r>
            <a:r>
              <a:rPr kumimoji="1" lang="en-US" altLang="zh-CN" sz="1600" dirty="0">
                <a:latin typeface="宋体" panose="02010600030101010101" pitchFamily="2" charset="-122"/>
              </a:rPr>
              <a:t>”</a:t>
            </a:r>
            <a:endParaRPr kumimoji="1" lang="en-US" altLang="zh-CN" sz="1600" dirty="0">
              <a:latin typeface="楷体_GB2312" pitchFamily="1" charset="-122"/>
            </a:endParaRPr>
          </a:p>
        </p:txBody>
      </p:sp>
      <p:sp>
        <p:nvSpPr>
          <p:cNvPr id="38" name="Text Box 45">
            <a:extLst>
              <a:ext uri="{FF2B5EF4-FFF2-40B4-BE49-F238E27FC236}">
                <a16:creationId xmlns:a16="http://schemas.microsoft.com/office/drawing/2014/main" id="{00773D77-D937-4ACB-90BD-C0E08366219D}"/>
              </a:ext>
            </a:extLst>
          </p:cNvPr>
          <p:cNvSpPr txBox="1">
            <a:spLocks noChangeArrowheads="1"/>
          </p:cNvSpPr>
          <p:nvPr/>
        </p:nvSpPr>
        <p:spPr bwMode="auto">
          <a:xfrm>
            <a:off x="292099" y="2947444"/>
            <a:ext cx="28956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1600" dirty="0">
                <a:solidFill>
                  <a:schemeClr val="tx1"/>
                </a:solidFill>
                <a:latin typeface="楷体_GB2312" pitchFamily="1" charset="-122"/>
              </a:rPr>
              <a:t>读出时数据线无电流为 </a:t>
            </a:r>
            <a:r>
              <a:rPr kumimoji="1" lang="zh-CN" altLang="en-US" sz="1600" dirty="0">
                <a:latin typeface="宋体" panose="02010600030101010101" pitchFamily="2" charset="-122"/>
              </a:rPr>
              <a:t>“</a:t>
            </a:r>
            <a:r>
              <a:rPr kumimoji="1" lang="en-US" altLang="zh-CN" sz="1600" dirty="0">
                <a:latin typeface="楷体_GB2312" pitchFamily="1" charset="-122"/>
              </a:rPr>
              <a:t>0</a:t>
            </a:r>
            <a:r>
              <a:rPr kumimoji="1" lang="en-US" altLang="zh-CN" sz="1600" dirty="0">
                <a:latin typeface="宋体" panose="02010600030101010101" pitchFamily="2" charset="-122"/>
              </a:rPr>
              <a:t>”</a:t>
            </a:r>
            <a:endParaRPr kumimoji="1" lang="en-US" altLang="zh-CN" sz="1600" dirty="0">
              <a:latin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linds(horizontal)">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3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0" name="Rectangle 4">
            <a:extLst>
              <a:ext uri="{FF2B5EF4-FFF2-40B4-BE49-F238E27FC236}">
                <a16:creationId xmlns:a16="http://schemas.microsoft.com/office/drawing/2014/main" id="{083CDFFF-83A3-4374-86E0-A6812600504E}"/>
              </a:ext>
            </a:extLst>
          </p:cNvPr>
          <p:cNvSpPr>
            <a:spLocks noChangeArrowheads="1"/>
          </p:cNvSpPr>
          <p:nvPr/>
        </p:nvSpPr>
        <p:spPr bwMode="auto">
          <a:xfrm>
            <a:off x="368300" y="574445"/>
            <a:ext cx="2362200" cy="290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162157" indent="-162157" defTabSz="432420">
              <a:lnSpc>
                <a:spcPct val="150000"/>
              </a:lnSpc>
              <a:buClr>
                <a:srgbClr val="0563C1"/>
              </a:buClr>
              <a:buNone/>
            </a:pPr>
            <a:r>
              <a:rPr lang="en-US" altLang="zh-CN" sz="1100" dirty="0">
                <a:solidFill>
                  <a:prstClr val="black"/>
                </a:solidFill>
                <a:ea typeface="楷体_GB2312" pitchFamily="1" charset="-122"/>
              </a:rPr>
              <a:t>            </a:t>
            </a:r>
            <a:r>
              <a:rPr lang="zh-CN" altLang="en-US" sz="1100" dirty="0">
                <a:solidFill>
                  <a:prstClr val="black"/>
                </a:solidFill>
                <a:ea typeface="楷体_GB2312" pitchFamily="1" charset="-122"/>
              </a:rPr>
              <a:t>由于</a:t>
            </a:r>
            <a:r>
              <a:rPr lang="en-US" altLang="zh-CN" sz="1100" dirty="0">
                <a:solidFill>
                  <a:prstClr val="black"/>
                </a:solidFill>
                <a:ea typeface="楷体_GB2312" pitchFamily="1" charset="-122"/>
              </a:rPr>
              <a:t>DRAM</a:t>
            </a:r>
            <a:r>
              <a:rPr lang="zh-CN" altLang="en-US" sz="1100" dirty="0">
                <a:solidFill>
                  <a:prstClr val="black"/>
                </a:solidFill>
                <a:ea typeface="楷体_GB2312" pitchFamily="1" charset="-122"/>
              </a:rPr>
              <a:t>芯片集成度高，容量大，为了减少芯片引脚数量，行地址和列地址共用地址线，行地址由行地址选通信号               送入存储芯片，列地址由列地址选通信号        送入存储芯片。</a:t>
            </a:r>
          </a:p>
          <a:p>
            <a:pPr marL="162157" indent="-162157" defTabSz="432420">
              <a:lnSpc>
                <a:spcPct val="150000"/>
              </a:lnSpc>
              <a:buClr>
                <a:srgbClr val="0563C1"/>
              </a:buClr>
              <a:buNone/>
            </a:pPr>
            <a:r>
              <a:rPr lang="zh-CN" altLang="en-US" sz="1100" dirty="0">
                <a:solidFill>
                  <a:prstClr val="black"/>
                </a:solidFill>
                <a:ea typeface="楷体_GB2312" pitchFamily="1" charset="-122"/>
              </a:rPr>
              <a:t>         由于采用了地址复用技术，因此，</a:t>
            </a:r>
            <a:r>
              <a:rPr lang="en-US" altLang="zh-CN" sz="1100" dirty="0">
                <a:solidFill>
                  <a:prstClr val="black"/>
                </a:solidFill>
                <a:ea typeface="楷体_GB2312" pitchFamily="1" charset="-122"/>
              </a:rPr>
              <a:t>DRAM</a:t>
            </a:r>
            <a:r>
              <a:rPr lang="zh-CN" altLang="en-US" sz="1100" dirty="0">
                <a:solidFill>
                  <a:prstClr val="black"/>
                </a:solidFill>
                <a:ea typeface="楷体_GB2312" pitchFamily="1" charset="-122"/>
              </a:rPr>
              <a:t>芯片每增加一条地址线，实际上是增加了两位地址，也即增加了</a:t>
            </a:r>
            <a:r>
              <a:rPr lang="en-US" altLang="zh-CN" sz="1100" dirty="0">
                <a:solidFill>
                  <a:prstClr val="black"/>
                </a:solidFill>
                <a:ea typeface="楷体_GB2312" pitchFamily="1" charset="-122"/>
              </a:rPr>
              <a:t>4</a:t>
            </a:r>
            <a:r>
              <a:rPr lang="zh-CN" altLang="en-US" sz="1100" dirty="0">
                <a:solidFill>
                  <a:prstClr val="black"/>
                </a:solidFill>
                <a:ea typeface="楷体_GB2312" pitchFamily="1" charset="-122"/>
              </a:rPr>
              <a:t>倍的容量。</a:t>
            </a:r>
          </a:p>
        </p:txBody>
      </p:sp>
      <p:graphicFrame>
        <p:nvGraphicFramePr>
          <p:cNvPr id="541701" name="Object 5">
            <a:extLst>
              <a:ext uri="{FF2B5EF4-FFF2-40B4-BE49-F238E27FC236}">
                <a16:creationId xmlns:a16="http://schemas.microsoft.com/office/drawing/2014/main" id="{3D76CC85-2901-46A2-8A72-78575138B150}"/>
              </a:ext>
            </a:extLst>
          </p:cNvPr>
          <p:cNvGraphicFramePr>
            <a:graphicFrameLocks noChangeAspect="1"/>
          </p:cNvGraphicFramePr>
          <p:nvPr>
            <p:extLst>
              <p:ext uri="{D42A27DB-BD31-4B8C-83A1-F6EECF244321}">
                <p14:modId xmlns:p14="http://schemas.microsoft.com/office/powerpoint/2010/main" val="1590417332"/>
              </p:ext>
            </p:extLst>
          </p:nvPr>
        </p:nvGraphicFramePr>
        <p:xfrm>
          <a:off x="2047255" y="1373582"/>
          <a:ext cx="306388" cy="228600"/>
        </p:xfrm>
        <a:graphic>
          <a:graphicData uri="http://schemas.openxmlformats.org/presentationml/2006/ole">
            <mc:AlternateContent xmlns:mc="http://schemas.openxmlformats.org/markup-compatibility/2006">
              <mc:Choice xmlns:v="urn:schemas-microsoft-com:vml" Requires="v">
                <p:oleObj spid="_x0000_s1144" r:id="rId3" imgW="291973" imgH="190417" progId="Equation.3">
                  <p:embed/>
                </p:oleObj>
              </mc:Choice>
              <mc:Fallback>
                <p:oleObj r:id="rId3" imgW="291973" imgH="190417" progId="Equation.3">
                  <p:embed/>
                  <p:pic>
                    <p:nvPicPr>
                      <p:cNvPr id="541701" name="Object 5">
                        <a:extLst>
                          <a:ext uri="{FF2B5EF4-FFF2-40B4-BE49-F238E27FC236}">
                            <a16:creationId xmlns:a16="http://schemas.microsoft.com/office/drawing/2014/main" id="{3D76CC85-2901-46A2-8A72-78575138B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255" y="1373582"/>
                        <a:ext cx="306388" cy="228600"/>
                      </a:xfrm>
                      <a:prstGeom prst="rect">
                        <a:avLst/>
                      </a:prstGeom>
                      <a:noFill/>
                      <a:extLst/>
                    </p:spPr>
                  </p:pic>
                </p:oleObj>
              </mc:Fallback>
            </mc:AlternateContent>
          </a:graphicData>
        </a:graphic>
      </p:graphicFrame>
      <p:graphicFrame>
        <p:nvGraphicFramePr>
          <p:cNvPr id="541702" name="Object 6">
            <a:extLst>
              <a:ext uri="{FF2B5EF4-FFF2-40B4-BE49-F238E27FC236}">
                <a16:creationId xmlns:a16="http://schemas.microsoft.com/office/drawing/2014/main" id="{2BC158B3-6375-4AEE-918B-C0318B154928}"/>
              </a:ext>
            </a:extLst>
          </p:cNvPr>
          <p:cNvGraphicFramePr>
            <a:graphicFrameLocks noChangeAspect="1"/>
          </p:cNvGraphicFramePr>
          <p:nvPr>
            <p:extLst>
              <p:ext uri="{D42A27DB-BD31-4B8C-83A1-F6EECF244321}">
                <p14:modId xmlns:p14="http://schemas.microsoft.com/office/powerpoint/2010/main" val="3993752496"/>
              </p:ext>
            </p:extLst>
          </p:nvPr>
        </p:nvGraphicFramePr>
        <p:xfrm>
          <a:off x="1209158" y="1876425"/>
          <a:ext cx="307975" cy="198438"/>
        </p:xfrm>
        <a:graphic>
          <a:graphicData uri="http://schemas.openxmlformats.org/presentationml/2006/ole">
            <mc:AlternateContent xmlns:mc="http://schemas.openxmlformats.org/markup-compatibility/2006">
              <mc:Choice xmlns:v="urn:schemas-microsoft-com:vml" Requires="v">
                <p:oleObj spid="_x0000_s1145" r:id="rId5" imgW="291973" imgH="190417" progId="Equation.3">
                  <p:embed/>
                </p:oleObj>
              </mc:Choice>
              <mc:Fallback>
                <p:oleObj r:id="rId5" imgW="291973" imgH="190417" progId="Equation.3">
                  <p:embed/>
                  <p:pic>
                    <p:nvPicPr>
                      <p:cNvPr id="541702" name="Object 6">
                        <a:extLst>
                          <a:ext uri="{FF2B5EF4-FFF2-40B4-BE49-F238E27FC236}">
                            <a16:creationId xmlns:a16="http://schemas.microsoft.com/office/drawing/2014/main" id="{2BC158B3-6375-4AEE-918B-C0318B1549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9158" y="1876425"/>
                        <a:ext cx="307975"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1703" name="Text Box 7">
            <a:extLst>
              <a:ext uri="{FF2B5EF4-FFF2-40B4-BE49-F238E27FC236}">
                <a16:creationId xmlns:a16="http://schemas.microsoft.com/office/drawing/2014/main" id="{834AE699-194A-4208-A7BB-D78802F8EB82}"/>
              </a:ext>
            </a:extLst>
          </p:cNvPr>
          <p:cNvSpPr txBox="1">
            <a:spLocks noChangeArrowheads="1"/>
          </p:cNvSpPr>
          <p:nvPr/>
        </p:nvSpPr>
        <p:spPr bwMode="auto">
          <a:xfrm>
            <a:off x="497751" y="177223"/>
            <a:ext cx="3747770" cy="338554"/>
          </a:xfrm>
          <a:prstGeom prst="rect">
            <a:avLst/>
          </a:prstGeom>
          <a:noFill/>
          <a:ln>
            <a:noFill/>
          </a:ln>
          <a:effectLst/>
          <a:extLst>
            <a:ext uri="{909E8E84-426E-40DD-AFC4-6F175D3DCCD1}">
              <a14:hiddenFill xmlns:a14="http://schemas.microsoft.com/office/drawing/2010/main">
                <a:solidFill>
                  <a:srgbClr val="FFB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16210" indent="-216210" defTabSz="432420">
              <a:spcBef>
                <a:spcPct val="50000"/>
              </a:spcBef>
            </a:pPr>
            <a:r>
              <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动态 </a:t>
            </a:r>
            <a:r>
              <a:rPr lang="en-US" altLang="zh-CN"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RAM </a:t>
            </a:r>
            <a:r>
              <a:rPr lang="zh-CN" altLang="en-US" sz="16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芯片结构</a:t>
            </a:r>
          </a:p>
        </p:txBody>
      </p:sp>
      <p:pic>
        <p:nvPicPr>
          <p:cNvPr id="2" name="图片 1">
            <a:extLst>
              <a:ext uri="{FF2B5EF4-FFF2-40B4-BE49-F238E27FC236}">
                <a16:creationId xmlns:a16="http://schemas.microsoft.com/office/drawing/2014/main" id="{74DB1AEC-253C-4569-B7C1-637C65B2A371}"/>
              </a:ext>
            </a:extLst>
          </p:cNvPr>
          <p:cNvPicPr>
            <a:picLocks noChangeAspect="1"/>
          </p:cNvPicPr>
          <p:nvPr/>
        </p:nvPicPr>
        <p:blipFill>
          <a:blip r:embed="rId7"/>
          <a:stretch>
            <a:fillRect/>
          </a:stretch>
        </p:blipFill>
        <p:spPr>
          <a:xfrm>
            <a:off x="2806700" y="366476"/>
            <a:ext cx="2667000" cy="2421250"/>
          </a:xfrm>
          <a:prstGeom prst="rect">
            <a:avLst/>
          </a:prstGeom>
        </p:spPr>
      </p:pic>
      <p:sp>
        <p:nvSpPr>
          <p:cNvPr id="3" name="矩形 2">
            <a:extLst>
              <a:ext uri="{FF2B5EF4-FFF2-40B4-BE49-F238E27FC236}">
                <a16:creationId xmlns:a16="http://schemas.microsoft.com/office/drawing/2014/main" id="{B8036CCC-E5EB-44A9-8914-C7B7422FECDA}"/>
              </a:ext>
            </a:extLst>
          </p:cNvPr>
          <p:cNvSpPr/>
          <p:nvPr/>
        </p:nvSpPr>
        <p:spPr>
          <a:xfrm>
            <a:off x="3064421" y="2714625"/>
            <a:ext cx="2362200" cy="616836"/>
          </a:xfrm>
          <a:prstGeom prst="rect">
            <a:avLst/>
          </a:prstGeom>
        </p:spPr>
        <p:txBody>
          <a:bodyPr wrap="square">
            <a:spAutoFit/>
          </a:bodyPr>
          <a:lstStyle/>
          <a:p>
            <a:pPr>
              <a:lnSpc>
                <a:spcPct val="150000"/>
              </a:lnSpc>
            </a:pPr>
            <a:r>
              <a:rPr lang="en-US" altLang="zh-CN" sz="1200" dirty="0">
                <a:solidFill>
                  <a:prstClr val="black"/>
                </a:solidFill>
                <a:ea typeface="楷体_GB2312" pitchFamily="1" charset="-122"/>
              </a:rPr>
              <a:t>DRAM</a:t>
            </a:r>
            <a:r>
              <a:rPr lang="zh-CN" altLang="en-US" sz="1200" dirty="0">
                <a:solidFill>
                  <a:prstClr val="black"/>
                </a:solidFill>
                <a:ea typeface="楷体_GB2312" pitchFamily="1" charset="-122"/>
              </a:rPr>
              <a:t>芯片把地址线分成两部分，行地址、列地址</a:t>
            </a:r>
            <a:endParaRPr lang="zh-CN" altLang="en-US" sz="12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1700">
                                            <p:txEl>
                                              <p:pRg st="1" end="1"/>
                                            </p:txEl>
                                          </p:spTgt>
                                        </p:tgtEl>
                                        <p:attrNameLst>
                                          <p:attrName>style.visibility</p:attrName>
                                        </p:attrNameLst>
                                      </p:cBhvr>
                                      <p:to>
                                        <p:strVal val="visible"/>
                                      </p:to>
                                    </p:set>
                                    <p:animEffect transition="in" filter="blinds(horizontal)">
                                      <p:cBhvr>
                                        <p:cTn id="7" dur="500"/>
                                        <p:tgtEl>
                                          <p:spTgt spid="541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a:extLst>
              <a:ext uri="{FF2B5EF4-FFF2-40B4-BE49-F238E27FC236}">
                <a16:creationId xmlns:a16="http://schemas.microsoft.com/office/drawing/2014/main" id="{281F7101-ACA7-594F-8CD6-871F34F9D3E6}"/>
              </a:ext>
            </a:extLst>
          </p:cNvPr>
          <p:cNvSpPr>
            <a:spLocks noGrp="1"/>
          </p:cNvSpPr>
          <p:nvPr>
            <p:ph type="title"/>
          </p:nvPr>
        </p:nvSpPr>
        <p:spPr>
          <a:xfrm>
            <a:off x="602615" y="0"/>
            <a:ext cx="4680585" cy="560070"/>
          </a:xfrm>
        </p:spPr>
        <p:txBody>
          <a:bodyPr/>
          <a:lstStyle/>
          <a:p>
            <a:r>
              <a:rPr lang="en-US" altLang="en-US" dirty="0">
                <a:ea typeface="ＭＳ Ｐゴシック" panose="020B0600070205080204" pitchFamily="34" charset="-128"/>
              </a:rPr>
              <a:t>DRAM</a:t>
            </a:r>
          </a:p>
        </p:txBody>
      </p:sp>
      <p:sp>
        <p:nvSpPr>
          <p:cNvPr id="178179" name="Slide Number Placeholder 3">
            <a:extLst>
              <a:ext uri="{FF2B5EF4-FFF2-40B4-BE49-F238E27FC236}">
                <a16:creationId xmlns:a16="http://schemas.microsoft.com/office/drawing/2014/main" id="{4495462F-DB11-FF45-927B-A37B1FE820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1260">
                <a:solidFill>
                  <a:schemeClr val="tx1"/>
                </a:solidFill>
                <a:latin typeface="Tahoma" panose="020B0604030504040204" pitchFamily="34" charset="0"/>
                <a:ea typeface="ＭＳ Ｐゴシック" panose="020B0600070205080204" pitchFamily="34" charset="-128"/>
              </a:defRPr>
            </a:lvl1pPr>
            <a:lvl2pPr marL="390049" indent="-150019">
              <a:spcBef>
                <a:spcPct val="20000"/>
              </a:spcBef>
              <a:buClr>
                <a:schemeClr val="accent2"/>
              </a:buClr>
              <a:buSzPct val="60000"/>
              <a:buFont typeface="Wingdings" pitchFamily="2" charset="2"/>
              <a:buChar char="q"/>
              <a:defRPr sz="1155">
                <a:solidFill>
                  <a:schemeClr val="tx1"/>
                </a:solidFill>
                <a:latin typeface="Tahoma" panose="020B0604030504040204" pitchFamily="34" charset="0"/>
                <a:ea typeface="ＭＳ Ｐゴシック" panose="020B0600070205080204" pitchFamily="34" charset="-128"/>
              </a:defRPr>
            </a:lvl2pPr>
            <a:lvl3pPr marL="600075" indent="-120015">
              <a:spcBef>
                <a:spcPct val="20000"/>
              </a:spcBef>
              <a:buClr>
                <a:schemeClr val="accent1"/>
              </a:buClr>
              <a:buSzPct val="65000"/>
              <a:buFont typeface="Wingdings" pitchFamily="2" charset="2"/>
              <a:buChar char="n"/>
              <a:defRPr sz="1050">
                <a:solidFill>
                  <a:schemeClr val="tx1"/>
                </a:solidFill>
                <a:latin typeface="Tahoma" panose="020B0604030504040204" pitchFamily="34" charset="0"/>
                <a:ea typeface="ＭＳ Ｐゴシック" panose="020B0600070205080204" pitchFamily="34" charset="-128"/>
              </a:defRPr>
            </a:lvl3pPr>
            <a:lvl4pPr marL="840105" indent="-120015">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080135" indent="-120015">
              <a:spcBef>
                <a:spcPct val="20000"/>
              </a:spcBef>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5pPr>
            <a:lvl6pPr marL="132016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6pPr>
            <a:lvl7pPr marL="156019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7pPr>
            <a:lvl8pPr marL="180022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8pPr>
            <a:lvl9pPr marL="204025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9pPr>
          </a:lstStyle>
          <a:p>
            <a:pPr algn="r" defTabSz="480060" fontAlgn="base">
              <a:spcBef>
                <a:spcPct val="0"/>
              </a:spcBef>
              <a:spcAft>
                <a:spcPct val="0"/>
              </a:spcAft>
              <a:buClrTx/>
              <a:buSzTx/>
              <a:buNone/>
              <a:defRPr/>
            </a:pPr>
            <a:endParaRPr lang="en-US" altLang="en-US" sz="840" dirty="0">
              <a:solidFill>
                <a:srgbClr val="000000"/>
              </a:solidFill>
              <a:latin typeface="Garamond" panose="02020404030301010803" pitchFamily="18" charset="0"/>
            </a:endParaRPr>
          </a:p>
        </p:txBody>
      </p:sp>
      <p:sp>
        <p:nvSpPr>
          <p:cNvPr id="178180" name="Freeform 4">
            <a:extLst>
              <a:ext uri="{FF2B5EF4-FFF2-40B4-BE49-F238E27FC236}">
                <a16:creationId xmlns:a16="http://schemas.microsoft.com/office/drawing/2014/main" id="{A647054D-3A0D-C94F-8D42-912B629880A4}"/>
              </a:ext>
            </a:extLst>
          </p:cNvPr>
          <p:cNvSpPr>
            <a:spLocks/>
          </p:cNvSpPr>
          <p:nvPr/>
        </p:nvSpPr>
        <p:spPr bwMode="auto">
          <a:xfrm>
            <a:off x="1087676" y="906780"/>
            <a:ext cx="440055" cy="120015"/>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81" name="Line 5">
            <a:extLst>
              <a:ext uri="{FF2B5EF4-FFF2-40B4-BE49-F238E27FC236}">
                <a16:creationId xmlns:a16="http://schemas.microsoft.com/office/drawing/2014/main" id="{B75D7FAD-FD01-1443-8B6F-4F5D1F769D38}"/>
              </a:ext>
            </a:extLst>
          </p:cNvPr>
          <p:cNvSpPr>
            <a:spLocks noChangeShapeType="1"/>
          </p:cNvSpPr>
          <p:nvPr/>
        </p:nvSpPr>
        <p:spPr bwMode="auto">
          <a:xfrm>
            <a:off x="1207691" y="866775"/>
            <a:ext cx="1600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82" name="Oval 6">
            <a:extLst>
              <a:ext uri="{FF2B5EF4-FFF2-40B4-BE49-F238E27FC236}">
                <a16:creationId xmlns:a16="http://schemas.microsoft.com/office/drawing/2014/main" id="{52D8A279-0509-3A40-98CF-DB174AAC5DF4}"/>
              </a:ext>
            </a:extLst>
          </p:cNvPr>
          <p:cNvSpPr>
            <a:spLocks noChangeArrowheads="1"/>
          </p:cNvSpPr>
          <p:nvPr/>
        </p:nvSpPr>
        <p:spPr bwMode="auto">
          <a:xfrm flipH="1">
            <a:off x="1247696" y="786765"/>
            <a:ext cx="80010" cy="8001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8183" name="Line 7">
            <a:extLst>
              <a:ext uri="{FF2B5EF4-FFF2-40B4-BE49-F238E27FC236}">
                <a16:creationId xmlns:a16="http://schemas.microsoft.com/office/drawing/2014/main" id="{1192C20F-3B94-E54A-A830-FCD581E60622}"/>
              </a:ext>
            </a:extLst>
          </p:cNvPr>
          <p:cNvSpPr>
            <a:spLocks noChangeShapeType="1"/>
          </p:cNvSpPr>
          <p:nvPr/>
        </p:nvSpPr>
        <p:spPr bwMode="auto">
          <a:xfrm>
            <a:off x="1087676" y="306705"/>
            <a:ext cx="0" cy="112014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84" name="Line 8">
            <a:extLst>
              <a:ext uri="{FF2B5EF4-FFF2-40B4-BE49-F238E27FC236}">
                <a16:creationId xmlns:a16="http://schemas.microsoft.com/office/drawing/2014/main" id="{AE12C55C-BEE4-CD42-A183-41FC3FA1E361}"/>
              </a:ext>
            </a:extLst>
          </p:cNvPr>
          <p:cNvSpPr>
            <a:spLocks noChangeShapeType="1"/>
          </p:cNvSpPr>
          <p:nvPr/>
        </p:nvSpPr>
        <p:spPr bwMode="auto">
          <a:xfrm>
            <a:off x="727631" y="586740"/>
            <a:ext cx="1035129"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85" name="Line 9">
            <a:extLst>
              <a:ext uri="{FF2B5EF4-FFF2-40B4-BE49-F238E27FC236}">
                <a16:creationId xmlns:a16="http://schemas.microsoft.com/office/drawing/2014/main" id="{0677A4F1-F5FB-DD47-8FDA-8EDAB31D4319}"/>
              </a:ext>
            </a:extLst>
          </p:cNvPr>
          <p:cNvSpPr>
            <a:spLocks noChangeShapeType="1"/>
          </p:cNvSpPr>
          <p:nvPr/>
        </p:nvSpPr>
        <p:spPr bwMode="auto">
          <a:xfrm>
            <a:off x="1287701" y="586740"/>
            <a:ext cx="0" cy="2000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86" name="Text Box 10">
            <a:extLst>
              <a:ext uri="{FF2B5EF4-FFF2-40B4-BE49-F238E27FC236}">
                <a16:creationId xmlns:a16="http://schemas.microsoft.com/office/drawing/2014/main" id="{66DDB263-7A23-4D47-8E56-4C4F796156F1}"/>
              </a:ext>
            </a:extLst>
          </p:cNvPr>
          <p:cNvSpPr txBox="1">
            <a:spLocks noChangeArrowheads="1"/>
          </p:cNvSpPr>
          <p:nvPr/>
        </p:nvSpPr>
        <p:spPr bwMode="auto">
          <a:xfrm>
            <a:off x="1380539" y="417553"/>
            <a:ext cx="777777"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row enable</a:t>
            </a:r>
          </a:p>
        </p:txBody>
      </p:sp>
      <p:sp>
        <p:nvSpPr>
          <p:cNvPr id="178187" name="Text Box 11">
            <a:extLst>
              <a:ext uri="{FF2B5EF4-FFF2-40B4-BE49-F238E27FC236}">
                <a16:creationId xmlns:a16="http://schemas.microsoft.com/office/drawing/2014/main" id="{CE8F8126-6692-CF47-A870-39385EC529F0}"/>
              </a:ext>
            </a:extLst>
          </p:cNvPr>
          <p:cNvSpPr txBox="1">
            <a:spLocks noChangeArrowheads="1"/>
          </p:cNvSpPr>
          <p:nvPr/>
        </p:nvSpPr>
        <p:spPr bwMode="auto">
          <a:xfrm rot="-5400000">
            <a:off x="712137" y="912694"/>
            <a:ext cx="569388"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_bitline</a:t>
            </a:r>
          </a:p>
        </p:txBody>
      </p:sp>
      <p:sp>
        <p:nvSpPr>
          <p:cNvPr id="178188" name="Rectangle 12">
            <a:extLst>
              <a:ext uri="{FF2B5EF4-FFF2-40B4-BE49-F238E27FC236}">
                <a16:creationId xmlns:a16="http://schemas.microsoft.com/office/drawing/2014/main" id="{172C634B-B6EB-9D4A-956E-DA04C1535EB9}"/>
              </a:ext>
            </a:extLst>
          </p:cNvPr>
          <p:cNvSpPr>
            <a:spLocks noChangeArrowheads="1"/>
          </p:cNvSpPr>
          <p:nvPr/>
        </p:nvSpPr>
        <p:spPr bwMode="auto">
          <a:xfrm>
            <a:off x="1511062" y="1586865"/>
            <a:ext cx="1160145" cy="1080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bit-cell array</a:t>
            </a:r>
          </a:p>
          <a:p>
            <a:pPr algn="ctr" defTabSz="480060" fontAlgn="base">
              <a:lnSpc>
                <a:spcPct val="90000"/>
              </a:lnSpc>
              <a:spcBef>
                <a:spcPct val="0"/>
              </a:spcBef>
              <a:spcAft>
                <a:spcPct val="0"/>
              </a:spcAft>
              <a:buClrTx/>
              <a:buSzTx/>
              <a:buNone/>
              <a:defRPr/>
            </a:pPr>
            <a:endParaRPr lang="en-US" altLang="en-US" sz="945">
              <a:solidFill>
                <a:srgbClr val="5F5F5F"/>
              </a:solidFill>
              <a:latin typeface="Arial" panose="020B0604020202020204" pitchFamily="34" charset="0"/>
            </a:endParaRPr>
          </a:p>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2</a:t>
            </a:r>
            <a:r>
              <a:rPr lang="en-US" altLang="en-US" sz="945" baseline="30000">
                <a:solidFill>
                  <a:srgbClr val="5F5F5F"/>
                </a:solidFill>
                <a:latin typeface="Arial" panose="020B0604020202020204" pitchFamily="34" charset="0"/>
              </a:rPr>
              <a:t>n</a:t>
            </a:r>
            <a:r>
              <a:rPr lang="en-US" altLang="en-US" sz="945">
                <a:solidFill>
                  <a:srgbClr val="5F5F5F"/>
                </a:solidFill>
                <a:latin typeface="Arial" panose="020B0604020202020204" pitchFamily="34" charset="0"/>
              </a:rPr>
              <a:t> row x 2</a:t>
            </a:r>
            <a:r>
              <a:rPr lang="en-US" altLang="en-US" sz="945" baseline="30000">
                <a:solidFill>
                  <a:srgbClr val="5F5F5F"/>
                </a:solidFill>
                <a:latin typeface="Arial" panose="020B0604020202020204" pitchFamily="34" charset="0"/>
              </a:rPr>
              <a:t>m</a:t>
            </a:r>
            <a:r>
              <a:rPr lang="en-US" altLang="en-US" sz="945">
                <a:solidFill>
                  <a:srgbClr val="5F5F5F"/>
                </a:solidFill>
                <a:latin typeface="Arial" panose="020B0604020202020204" pitchFamily="34" charset="0"/>
              </a:rPr>
              <a:t>-col</a:t>
            </a:r>
          </a:p>
          <a:p>
            <a:pPr algn="ctr" defTabSz="480060" fontAlgn="base">
              <a:lnSpc>
                <a:spcPct val="90000"/>
              </a:lnSpc>
              <a:spcBef>
                <a:spcPct val="0"/>
              </a:spcBef>
              <a:spcAft>
                <a:spcPct val="0"/>
              </a:spcAft>
              <a:buClrTx/>
              <a:buSzTx/>
              <a:buNone/>
              <a:defRPr/>
            </a:pPr>
            <a:endParaRPr lang="en-US" altLang="en-US" sz="945">
              <a:solidFill>
                <a:srgbClr val="5F5F5F"/>
              </a:solidFill>
              <a:latin typeface="Arial" panose="020B0604020202020204" pitchFamily="34" charset="0"/>
            </a:endParaRPr>
          </a:p>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(n</a:t>
            </a:r>
            <a:r>
              <a:rPr lang="en-US" altLang="en-US" sz="945">
                <a:solidFill>
                  <a:srgbClr val="5F5F5F"/>
                </a:solidFill>
                <a:latin typeface="Arial" panose="020B0604020202020204" pitchFamily="34" charset="0"/>
                <a:sym typeface="Symbol" pitchFamily="2" charset="2"/>
              </a:rPr>
              <a:t></a:t>
            </a:r>
            <a:r>
              <a:rPr lang="en-US" altLang="en-US" sz="945">
                <a:solidFill>
                  <a:srgbClr val="5F5F5F"/>
                </a:solidFill>
                <a:latin typeface="Arial" panose="020B0604020202020204" pitchFamily="34" charset="0"/>
              </a:rPr>
              <a:t>m to minimize</a:t>
            </a:r>
          </a:p>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overall latency)</a:t>
            </a:r>
          </a:p>
        </p:txBody>
      </p:sp>
      <p:sp>
        <p:nvSpPr>
          <p:cNvPr id="178189" name="AutoShape 13">
            <a:extLst>
              <a:ext uri="{FF2B5EF4-FFF2-40B4-BE49-F238E27FC236}">
                <a16:creationId xmlns:a16="http://schemas.microsoft.com/office/drawing/2014/main" id="{C22EBD8B-F4C1-FB4D-A563-E289C0F660AF}"/>
              </a:ext>
            </a:extLst>
          </p:cNvPr>
          <p:cNvSpPr>
            <a:spLocks noChangeArrowheads="1"/>
          </p:cNvSpPr>
          <p:nvPr/>
        </p:nvSpPr>
        <p:spPr bwMode="auto">
          <a:xfrm>
            <a:off x="1511062" y="2827020"/>
            <a:ext cx="1160145" cy="12001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328 w 21600"/>
              <a:gd name="T13" fmla="*/ 2328 h 21600"/>
              <a:gd name="T14" fmla="*/ 19272 w 21600"/>
              <a:gd name="T15" fmla="*/ 19272 h 21600"/>
            </a:gdLst>
            <a:ahLst/>
            <a:cxnLst>
              <a:cxn ang="T8">
                <a:pos x="T0" y="T1"/>
              </a:cxn>
              <a:cxn ang="T9">
                <a:pos x="T2" y="T3"/>
              </a:cxn>
              <a:cxn ang="T10">
                <a:pos x="T4" y="T5"/>
              </a:cxn>
              <a:cxn ang="T11">
                <a:pos x="T6" y="T7"/>
              </a:cxn>
            </a:cxnLst>
            <a:rect l="T12" t="T13" r="T14" b="T15"/>
            <a:pathLst>
              <a:path w="21600" h="21600">
                <a:moveTo>
                  <a:pt x="0" y="0"/>
                </a:moveTo>
                <a:lnTo>
                  <a:pt x="1055" y="21600"/>
                </a:lnTo>
                <a:lnTo>
                  <a:pt x="20545"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sense amp and mux</a:t>
            </a:r>
          </a:p>
        </p:txBody>
      </p:sp>
      <p:sp>
        <p:nvSpPr>
          <p:cNvPr id="178190" name="Line 14">
            <a:extLst>
              <a:ext uri="{FF2B5EF4-FFF2-40B4-BE49-F238E27FC236}">
                <a16:creationId xmlns:a16="http://schemas.microsoft.com/office/drawing/2014/main" id="{2951C39A-6552-ED45-A0E5-723797300873}"/>
              </a:ext>
            </a:extLst>
          </p:cNvPr>
          <p:cNvSpPr>
            <a:spLocks noChangeShapeType="1"/>
          </p:cNvSpPr>
          <p:nvPr/>
        </p:nvSpPr>
        <p:spPr bwMode="auto">
          <a:xfrm>
            <a:off x="2111137" y="2667000"/>
            <a:ext cx="0" cy="16002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1" name="AutoShape 15">
            <a:extLst>
              <a:ext uri="{FF2B5EF4-FFF2-40B4-BE49-F238E27FC236}">
                <a16:creationId xmlns:a16="http://schemas.microsoft.com/office/drawing/2014/main" id="{B10D0324-CFA0-7240-837D-724F8F352221}"/>
              </a:ext>
            </a:extLst>
          </p:cNvPr>
          <p:cNvSpPr>
            <a:spLocks noChangeArrowheads="1"/>
          </p:cNvSpPr>
          <p:nvPr/>
        </p:nvSpPr>
        <p:spPr bwMode="auto">
          <a:xfrm rot="5400000">
            <a:off x="710962" y="2066925"/>
            <a:ext cx="1080135" cy="12001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972 w 21600"/>
              <a:gd name="T13" fmla="*/ 2972 h 21600"/>
              <a:gd name="T14" fmla="*/ 18628 w 21600"/>
              <a:gd name="T15" fmla="*/ 18628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2" name="Line 16">
            <a:extLst>
              <a:ext uri="{FF2B5EF4-FFF2-40B4-BE49-F238E27FC236}">
                <a16:creationId xmlns:a16="http://schemas.microsoft.com/office/drawing/2014/main" id="{3A537A10-DCD8-364F-9833-E8640189BB62}"/>
              </a:ext>
            </a:extLst>
          </p:cNvPr>
          <p:cNvSpPr>
            <a:spLocks noChangeShapeType="1"/>
          </p:cNvSpPr>
          <p:nvPr/>
        </p:nvSpPr>
        <p:spPr bwMode="auto">
          <a:xfrm>
            <a:off x="1311037" y="2146935"/>
            <a:ext cx="200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3" name="Line 17">
            <a:extLst>
              <a:ext uri="{FF2B5EF4-FFF2-40B4-BE49-F238E27FC236}">
                <a16:creationId xmlns:a16="http://schemas.microsoft.com/office/drawing/2014/main" id="{C4AE6218-D68C-BD48-9D95-0C1D9D21D38C}"/>
              </a:ext>
            </a:extLst>
          </p:cNvPr>
          <p:cNvSpPr>
            <a:spLocks noChangeShapeType="1"/>
          </p:cNvSpPr>
          <p:nvPr/>
        </p:nvSpPr>
        <p:spPr bwMode="auto">
          <a:xfrm flipV="1">
            <a:off x="1391047" y="2106930"/>
            <a:ext cx="40005" cy="8001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4" name="Line 18">
            <a:extLst>
              <a:ext uri="{FF2B5EF4-FFF2-40B4-BE49-F238E27FC236}">
                <a16:creationId xmlns:a16="http://schemas.microsoft.com/office/drawing/2014/main" id="{6C30867F-943C-FC45-823B-224665B1255F}"/>
              </a:ext>
            </a:extLst>
          </p:cNvPr>
          <p:cNvSpPr>
            <a:spLocks noChangeShapeType="1"/>
          </p:cNvSpPr>
          <p:nvPr/>
        </p:nvSpPr>
        <p:spPr bwMode="auto">
          <a:xfrm flipV="1">
            <a:off x="2071132" y="2747010"/>
            <a:ext cx="80010" cy="4000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5" name="Line 19">
            <a:extLst>
              <a:ext uri="{FF2B5EF4-FFF2-40B4-BE49-F238E27FC236}">
                <a16:creationId xmlns:a16="http://schemas.microsoft.com/office/drawing/2014/main" id="{6F32EFAA-47CE-534E-9465-976706F2A3BD}"/>
              </a:ext>
            </a:extLst>
          </p:cNvPr>
          <p:cNvSpPr>
            <a:spLocks noChangeShapeType="1"/>
          </p:cNvSpPr>
          <p:nvPr/>
        </p:nvSpPr>
        <p:spPr bwMode="auto">
          <a:xfrm>
            <a:off x="590947" y="2146935"/>
            <a:ext cx="600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6" name="Freeform 20">
            <a:extLst>
              <a:ext uri="{FF2B5EF4-FFF2-40B4-BE49-F238E27FC236}">
                <a16:creationId xmlns:a16="http://schemas.microsoft.com/office/drawing/2014/main" id="{0751B198-586A-D84F-93B3-56F6916F98F3}"/>
              </a:ext>
            </a:extLst>
          </p:cNvPr>
          <p:cNvSpPr>
            <a:spLocks/>
          </p:cNvSpPr>
          <p:nvPr/>
        </p:nvSpPr>
        <p:spPr bwMode="auto">
          <a:xfrm>
            <a:off x="802640" y="2146935"/>
            <a:ext cx="748427" cy="720090"/>
          </a:xfrm>
          <a:custGeom>
            <a:avLst/>
            <a:gdLst>
              <a:gd name="T0" fmla="*/ 0 w 960"/>
              <a:gd name="T1" fmla="*/ 0 h 864"/>
              <a:gd name="T2" fmla="*/ 0 w 960"/>
              <a:gd name="T3" fmla="*/ 2147483646 h 864"/>
              <a:gd name="T4" fmla="*/ 2147483646 w 960"/>
              <a:gd name="T5" fmla="*/ 2147483646 h 864"/>
              <a:gd name="T6" fmla="*/ 0 60000 65536"/>
              <a:gd name="T7" fmla="*/ 0 60000 65536"/>
              <a:gd name="T8" fmla="*/ 0 60000 65536"/>
              <a:gd name="T9" fmla="*/ 0 w 960"/>
              <a:gd name="T10" fmla="*/ 0 h 864"/>
              <a:gd name="T11" fmla="*/ 960 w 960"/>
              <a:gd name="T12" fmla="*/ 864 h 864"/>
            </a:gdLst>
            <a:ahLst/>
            <a:cxnLst>
              <a:cxn ang="T6">
                <a:pos x="T0" y="T1"/>
              </a:cxn>
              <a:cxn ang="T7">
                <a:pos x="T2" y="T3"/>
              </a:cxn>
              <a:cxn ang="T8">
                <a:pos x="T4" y="T5"/>
              </a:cxn>
            </a:cxnLst>
            <a:rect l="T9" t="T10" r="T11" b="T12"/>
            <a:pathLst>
              <a:path w="960" h="864">
                <a:moveTo>
                  <a:pt x="0" y="0"/>
                </a:moveTo>
                <a:lnTo>
                  <a:pt x="0" y="864"/>
                </a:lnTo>
                <a:lnTo>
                  <a:pt x="960" y="86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7" name="Line 21">
            <a:extLst>
              <a:ext uri="{FF2B5EF4-FFF2-40B4-BE49-F238E27FC236}">
                <a16:creationId xmlns:a16="http://schemas.microsoft.com/office/drawing/2014/main" id="{AA3DA119-148B-1B47-BB10-FD717560F071}"/>
              </a:ext>
            </a:extLst>
          </p:cNvPr>
          <p:cNvSpPr>
            <a:spLocks noChangeShapeType="1"/>
          </p:cNvSpPr>
          <p:nvPr/>
        </p:nvSpPr>
        <p:spPr bwMode="auto">
          <a:xfrm flipV="1">
            <a:off x="1022668" y="2106930"/>
            <a:ext cx="40005" cy="80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8" name="Line 22">
            <a:extLst>
              <a:ext uri="{FF2B5EF4-FFF2-40B4-BE49-F238E27FC236}">
                <a16:creationId xmlns:a16="http://schemas.microsoft.com/office/drawing/2014/main" id="{41DE88AB-6494-124A-810D-2312C0A35C57}"/>
              </a:ext>
            </a:extLst>
          </p:cNvPr>
          <p:cNvSpPr>
            <a:spLocks noChangeShapeType="1"/>
          </p:cNvSpPr>
          <p:nvPr/>
        </p:nvSpPr>
        <p:spPr bwMode="auto">
          <a:xfrm flipV="1">
            <a:off x="1111012" y="2827020"/>
            <a:ext cx="40005" cy="80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199" name="Rectangle 23">
            <a:extLst>
              <a:ext uri="{FF2B5EF4-FFF2-40B4-BE49-F238E27FC236}">
                <a16:creationId xmlns:a16="http://schemas.microsoft.com/office/drawing/2014/main" id="{C804E718-C46B-A947-8FE3-7DA4D6C27CCF}"/>
              </a:ext>
            </a:extLst>
          </p:cNvPr>
          <p:cNvSpPr>
            <a:spLocks noChangeArrowheads="1"/>
          </p:cNvSpPr>
          <p:nvPr/>
        </p:nvSpPr>
        <p:spPr bwMode="auto">
          <a:xfrm>
            <a:off x="2078160" y="2667000"/>
            <a:ext cx="319318"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2</a:t>
            </a:r>
            <a:r>
              <a:rPr lang="en-US" altLang="en-US" sz="945" i="1" baseline="30000">
                <a:solidFill>
                  <a:srgbClr val="5F5F5F"/>
                </a:solidFill>
                <a:latin typeface="Arial" panose="020B0604020202020204" pitchFamily="34" charset="0"/>
              </a:rPr>
              <a:t>m</a:t>
            </a:r>
            <a:endParaRPr lang="en-US" altLang="en-US" sz="945" i="1">
              <a:solidFill>
                <a:srgbClr val="5F5F5F"/>
              </a:solidFill>
              <a:latin typeface="Arial" panose="020B0604020202020204" pitchFamily="34" charset="0"/>
            </a:endParaRPr>
          </a:p>
        </p:txBody>
      </p:sp>
      <p:sp>
        <p:nvSpPr>
          <p:cNvPr id="178200" name="Rectangle 24">
            <a:extLst>
              <a:ext uri="{FF2B5EF4-FFF2-40B4-BE49-F238E27FC236}">
                <a16:creationId xmlns:a16="http://schemas.microsoft.com/office/drawing/2014/main" id="{C6DE6AEB-19FF-E342-A58C-2C196D644BDB}"/>
              </a:ext>
            </a:extLst>
          </p:cNvPr>
          <p:cNvSpPr>
            <a:spLocks noChangeArrowheads="1"/>
          </p:cNvSpPr>
          <p:nvPr/>
        </p:nvSpPr>
        <p:spPr bwMode="auto">
          <a:xfrm>
            <a:off x="1261361" y="1906905"/>
            <a:ext cx="296877"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2</a:t>
            </a:r>
            <a:r>
              <a:rPr lang="en-US" altLang="en-US" sz="945" i="1" baseline="30000">
                <a:solidFill>
                  <a:srgbClr val="5F5F5F"/>
                </a:solidFill>
                <a:latin typeface="Arial" panose="020B0604020202020204" pitchFamily="34" charset="0"/>
              </a:rPr>
              <a:t>n</a:t>
            </a:r>
            <a:endParaRPr lang="en-US" altLang="en-US" sz="945" i="1">
              <a:solidFill>
                <a:srgbClr val="5F5F5F"/>
              </a:solidFill>
              <a:latin typeface="Arial" panose="020B0604020202020204" pitchFamily="34" charset="0"/>
            </a:endParaRPr>
          </a:p>
        </p:txBody>
      </p:sp>
      <p:sp>
        <p:nvSpPr>
          <p:cNvPr id="178201" name="Rectangle 25">
            <a:extLst>
              <a:ext uri="{FF2B5EF4-FFF2-40B4-BE49-F238E27FC236}">
                <a16:creationId xmlns:a16="http://schemas.microsoft.com/office/drawing/2014/main" id="{9CEFA7A5-D7E4-554E-9EF6-5EE5D2B568F7}"/>
              </a:ext>
            </a:extLst>
          </p:cNvPr>
          <p:cNvSpPr>
            <a:spLocks noChangeArrowheads="1"/>
          </p:cNvSpPr>
          <p:nvPr/>
        </p:nvSpPr>
        <p:spPr bwMode="auto">
          <a:xfrm>
            <a:off x="920008" y="1946910"/>
            <a:ext cx="251993"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n</a:t>
            </a:r>
          </a:p>
        </p:txBody>
      </p:sp>
      <p:sp>
        <p:nvSpPr>
          <p:cNvPr id="178202" name="Rectangle 26">
            <a:extLst>
              <a:ext uri="{FF2B5EF4-FFF2-40B4-BE49-F238E27FC236}">
                <a16:creationId xmlns:a16="http://schemas.microsoft.com/office/drawing/2014/main" id="{C573F5D9-3879-F14E-8FAB-DF3BBE3796FA}"/>
              </a:ext>
            </a:extLst>
          </p:cNvPr>
          <p:cNvSpPr>
            <a:spLocks noChangeArrowheads="1"/>
          </p:cNvSpPr>
          <p:nvPr/>
        </p:nvSpPr>
        <p:spPr bwMode="auto">
          <a:xfrm>
            <a:off x="1006523" y="2648664"/>
            <a:ext cx="285656"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m</a:t>
            </a:r>
          </a:p>
        </p:txBody>
      </p:sp>
      <p:sp>
        <p:nvSpPr>
          <p:cNvPr id="178203" name="Line 27">
            <a:extLst>
              <a:ext uri="{FF2B5EF4-FFF2-40B4-BE49-F238E27FC236}">
                <a16:creationId xmlns:a16="http://schemas.microsoft.com/office/drawing/2014/main" id="{72563344-0372-2445-9490-E89B46C8AD79}"/>
              </a:ext>
            </a:extLst>
          </p:cNvPr>
          <p:cNvSpPr>
            <a:spLocks noChangeShapeType="1"/>
          </p:cNvSpPr>
          <p:nvPr/>
        </p:nvSpPr>
        <p:spPr bwMode="auto">
          <a:xfrm>
            <a:off x="2111137" y="2947035"/>
            <a:ext cx="0" cy="16002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04" name="Line 28">
            <a:extLst>
              <a:ext uri="{FF2B5EF4-FFF2-40B4-BE49-F238E27FC236}">
                <a16:creationId xmlns:a16="http://schemas.microsoft.com/office/drawing/2014/main" id="{E35AC9EE-94E3-8F48-8E75-FD7A3BC90BC0}"/>
              </a:ext>
            </a:extLst>
          </p:cNvPr>
          <p:cNvSpPr>
            <a:spLocks noChangeShapeType="1"/>
          </p:cNvSpPr>
          <p:nvPr/>
        </p:nvSpPr>
        <p:spPr bwMode="auto">
          <a:xfrm flipV="1">
            <a:off x="2071132" y="3000375"/>
            <a:ext cx="80010" cy="400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05" name="Rectangle 29">
            <a:extLst>
              <a:ext uri="{FF2B5EF4-FFF2-40B4-BE49-F238E27FC236}">
                <a16:creationId xmlns:a16="http://schemas.microsoft.com/office/drawing/2014/main" id="{9AAEED2B-EBFC-1D4E-834E-805CEF1121AC}"/>
              </a:ext>
            </a:extLst>
          </p:cNvPr>
          <p:cNvSpPr>
            <a:spLocks noChangeArrowheads="1"/>
          </p:cNvSpPr>
          <p:nvPr/>
        </p:nvSpPr>
        <p:spPr bwMode="auto">
          <a:xfrm>
            <a:off x="2086820" y="2928699"/>
            <a:ext cx="251993"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1</a:t>
            </a:r>
          </a:p>
        </p:txBody>
      </p:sp>
      <p:sp>
        <p:nvSpPr>
          <p:cNvPr id="178206" name="Line 30">
            <a:extLst>
              <a:ext uri="{FF2B5EF4-FFF2-40B4-BE49-F238E27FC236}">
                <a16:creationId xmlns:a16="http://schemas.microsoft.com/office/drawing/2014/main" id="{E3DD88C9-652E-0C43-97D6-712980D0C258}"/>
              </a:ext>
            </a:extLst>
          </p:cNvPr>
          <p:cNvSpPr>
            <a:spLocks noChangeShapeType="1"/>
          </p:cNvSpPr>
          <p:nvPr/>
        </p:nvSpPr>
        <p:spPr bwMode="auto">
          <a:xfrm>
            <a:off x="1522730" y="1026795"/>
            <a:ext cx="834" cy="800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07" name="Line 31">
            <a:extLst>
              <a:ext uri="{FF2B5EF4-FFF2-40B4-BE49-F238E27FC236}">
                <a16:creationId xmlns:a16="http://schemas.microsoft.com/office/drawing/2014/main" id="{5DC3CBA0-8B02-1940-A5D2-0CC750329CCD}"/>
              </a:ext>
            </a:extLst>
          </p:cNvPr>
          <p:cNvSpPr>
            <a:spLocks noChangeShapeType="1"/>
          </p:cNvSpPr>
          <p:nvPr/>
        </p:nvSpPr>
        <p:spPr bwMode="auto">
          <a:xfrm>
            <a:off x="1442720" y="1106805"/>
            <a:ext cx="1600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08" name="Line 32">
            <a:extLst>
              <a:ext uri="{FF2B5EF4-FFF2-40B4-BE49-F238E27FC236}">
                <a16:creationId xmlns:a16="http://schemas.microsoft.com/office/drawing/2014/main" id="{CFFEA8DF-8FDD-5A4F-8CFB-87EFC09D3430}"/>
              </a:ext>
            </a:extLst>
          </p:cNvPr>
          <p:cNvSpPr>
            <a:spLocks noChangeShapeType="1"/>
          </p:cNvSpPr>
          <p:nvPr/>
        </p:nvSpPr>
        <p:spPr bwMode="auto">
          <a:xfrm>
            <a:off x="1442720" y="1146810"/>
            <a:ext cx="1600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09" name="Rectangle 33">
            <a:extLst>
              <a:ext uri="{FF2B5EF4-FFF2-40B4-BE49-F238E27FC236}">
                <a16:creationId xmlns:a16="http://schemas.microsoft.com/office/drawing/2014/main" id="{5928FB71-27C9-B141-BC92-058E43C7C427}"/>
              </a:ext>
            </a:extLst>
          </p:cNvPr>
          <p:cNvSpPr>
            <a:spLocks noChangeArrowheads="1"/>
          </p:cNvSpPr>
          <p:nvPr/>
        </p:nvSpPr>
        <p:spPr bwMode="auto">
          <a:xfrm>
            <a:off x="882650" y="1946910"/>
            <a:ext cx="80010" cy="400050"/>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8210" name="Rectangle 34">
            <a:extLst>
              <a:ext uri="{FF2B5EF4-FFF2-40B4-BE49-F238E27FC236}">
                <a16:creationId xmlns:a16="http://schemas.microsoft.com/office/drawing/2014/main" id="{CF9F4B7B-82F7-2C4B-A82E-B8D5BEB8C162}"/>
              </a:ext>
            </a:extLst>
          </p:cNvPr>
          <p:cNvSpPr>
            <a:spLocks noChangeArrowheads="1"/>
          </p:cNvSpPr>
          <p:nvPr/>
        </p:nvSpPr>
        <p:spPr bwMode="auto">
          <a:xfrm>
            <a:off x="882650" y="2667000"/>
            <a:ext cx="80010" cy="400050"/>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8211" name="Line 35">
            <a:extLst>
              <a:ext uri="{FF2B5EF4-FFF2-40B4-BE49-F238E27FC236}">
                <a16:creationId xmlns:a16="http://schemas.microsoft.com/office/drawing/2014/main" id="{930E322B-334E-6A4B-B100-F9C847A32030}"/>
              </a:ext>
            </a:extLst>
          </p:cNvPr>
          <p:cNvSpPr>
            <a:spLocks noChangeShapeType="1"/>
          </p:cNvSpPr>
          <p:nvPr/>
        </p:nvSpPr>
        <p:spPr bwMode="auto">
          <a:xfrm>
            <a:off x="1522730" y="1146810"/>
            <a:ext cx="0" cy="1200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12" name="AutoShape 36">
            <a:extLst>
              <a:ext uri="{FF2B5EF4-FFF2-40B4-BE49-F238E27FC236}">
                <a16:creationId xmlns:a16="http://schemas.microsoft.com/office/drawing/2014/main" id="{88B6F068-70F5-9E4B-949E-11A5853C5D64}"/>
              </a:ext>
            </a:extLst>
          </p:cNvPr>
          <p:cNvSpPr>
            <a:spLocks noChangeArrowheads="1"/>
          </p:cNvSpPr>
          <p:nvPr/>
        </p:nvSpPr>
        <p:spPr bwMode="auto">
          <a:xfrm flipV="1">
            <a:off x="1442720" y="1266825"/>
            <a:ext cx="160020" cy="120015"/>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defRPr/>
            </a:pPr>
            <a:endParaRPr lang="en-US" altLang="en-US" sz="945">
              <a:solidFill>
                <a:srgbClr val="000000"/>
              </a:solidFill>
              <a:latin typeface="Arial" panose="020B0604020202020204" pitchFamily="34" charset="0"/>
            </a:endParaRPr>
          </a:p>
        </p:txBody>
      </p:sp>
      <p:sp>
        <p:nvSpPr>
          <p:cNvPr id="178213" name="Line 37">
            <a:extLst>
              <a:ext uri="{FF2B5EF4-FFF2-40B4-BE49-F238E27FC236}">
                <a16:creationId xmlns:a16="http://schemas.microsoft.com/office/drawing/2014/main" id="{4E6C7539-3442-9647-B0F2-F17DDE0ABCB5}"/>
              </a:ext>
            </a:extLst>
          </p:cNvPr>
          <p:cNvSpPr>
            <a:spLocks noChangeShapeType="1"/>
          </p:cNvSpPr>
          <p:nvPr/>
        </p:nvSpPr>
        <p:spPr bwMode="auto">
          <a:xfrm>
            <a:off x="922655" y="1786890"/>
            <a:ext cx="0" cy="1600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14" name="Line 38">
            <a:extLst>
              <a:ext uri="{FF2B5EF4-FFF2-40B4-BE49-F238E27FC236}">
                <a16:creationId xmlns:a16="http://schemas.microsoft.com/office/drawing/2014/main" id="{6F3F99AE-CBAA-8840-BB33-B20A8B4992BF}"/>
              </a:ext>
            </a:extLst>
          </p:cNvPr>
          <p:cNvSpPr>
            <a:spLocks noChangeShapeType="1"/>
          </p:cNvSpPr>
          <p:nvPr/>
        </p:nvSpPr>
        <p:spPr bwMode="auto">
          <a:xfrm>
            <a:off x="922655" y="3067050"/>
            <a:ext cx="0" cy="1600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defRPr/>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78215" name="Rectangle 39">
            <a:extLst>
              <a:ext uri="{FF2B5EF4-FFF2-40B4-BE49-F238E27FC236}">
                <a16:creationId xmlns:a16="http://schemas.microsoft.com/office/drawing/2014/main" id="{1C3800DA-CBA8-744E-A138-76D9B7529AE1}"/>
              </a:ext>
            </a:extLst>
          </p:cNvPr>
          <p:cNvSpPr>
            <a:spLocks noChangeArrowheads="1"/>
          </p:cNvSpPr>
          <p:nvPr/>
        </p:nvSpPr>
        <p:spPr bwMode="auto">
          <a:xfrm>
            <a:off x="704422" y="1626870"/>
            <a:ext cx="433132"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RAS</a:t>
            </a:r>
          </a:p>
        </p:txBody>
      </p:sp>
      <p:sp>
        <p:nvSpPr>
          <p:cNvPr id="178216" name="Rectangle 40">
            <a:extLst>
              <a:ext uri="{FF2B5EF4-FFF2-40B4-BE49-F238E27FC236}">
                <a16:creationId xmlns:a16="http://schemas.microsoft.com/office/drawing/2014/main" id="{62930C39-0AF6-4A46-BFA7-EFEFC9B5FA3C}"/>
              </a:ext>
            </a:extLst>
          </p:cNvPr>
          <p:cNvSpPr>
            <a:spLocks noChangeArrowheads="1"/>
          </p:cNvSpPr>
          <p:nvPr/>
        </p:nvSpPr>
        <p:spPr bwMode="auto">
          <a:xfrm>
            <a:off x="677752" y="3267075"/>
            <a:ext cx="433132" cy="2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i="1">
                <a:solidFill>
                  <a:srgbClr val="5F5F5F"/>
                </a:solidFill>
                <a:latin typeface="Arial" panose="020B0604020202020204" pitchFamily="34" charset="0"/>
              </a:rPr>
              <a:t>CAS</a:t>
            </a:r>
          </a:p>
        </p:txBody>
      </p:sp>
      <p:sp>
        <p:nvSpPr>
          <p:cNvPr id="178217" name="Rectangle 41">
            <a:extLst>
              <a:ext uri="{FF2B5EF4-FFF2-40B4-BE49-F238E27FC236}">
                <a16:creationId xmlns:a16="http://schemas.microsoft.com/office/drawing/2014/main" id="{91B14F4C-3772-9E49-AECD-78A73312DD24}"/>
              </a:ext>
            </a:extLst>
          </p:cNvPr>
          <p:cNvSpPr>
            <a:spLocks noChangeArrowheads="1"/>
          </p:cNvSpPr>
          <p:nvPr/>
        </p:nvSpPr>
        <p:spPr bwMode="auto">
          <a:xfrm>
            <a:off x="1261850" y="3118724"/>
            <a:ext cx="1471878" cy="354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A DRAM die comprises </a:t>
            </a:r>
          </a:p>
          <a:p>
            <a:pPr algn="ctr" defTabSz="480060" fontAlgn="base">
              <a:lnSpc>
                <a:spcPct val="90000"/>
              </a:lnSpc>
              <a:spcBef>
                <a:spcPct val="0"/>
              </a:spcBef>
              <a:spcAft>
                <a:spcPct val="0"/>
              </a:spcAft>
              <a:buClrTx/>
              <a:buSzTx/>
              <a:buNone/>
              <a:defRPr/>
            </a:pPr>
            <a:r>
              <a:rPr lang="en-US" altLang="en-US" sz="945">
                <a:solidFill>
                  <a:srgbClr val="5F5F5F"/>
                </a:solidFill>
                <a:latin typeface="Arial" panose="020B0604020202020204" pitchFamily="34" charset="0"/>
              </a:rPr>
              <a:t>of multiple such arrays</a:t>
            </a:r>
          </a:p>
        </p:txBody>
      </p:sp>
      <p:sp>
        <p:nvSpPr>
          <p:cNvPr id="60458" name="Rectangle 3">
            <a:extLst>
              <a:ext uri="{FF2B5EF4-FFF2-40B4-BE49-F238E27FC236}">
                <a16:creationId xmlns:a16="http://schemas.microsoft.com/office/drawing/2014/main" id="{355A01A2-97FF-3642-8889-AB65CF4C7A8F}"/>
              </a:ext>
            </a:extLst>
          </p:cNvPr>
          <p:cNvSpPr txBox="1">
            <a:spLocks noChangeArrowheads="1"/>
          </p:cNvSpPr>
          <p:nvPr/>
        </p:nvSpPr>
        <p:spPr bwMode="auto">
          <a:xfrm>
            <a:off x="2996711" y="280035"/>
            <a:ext cx="2200275"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508000" indent="-169863">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eaLnBrk="0" fontAlgn="base" hangingPunct="0">
              <a:lnSpc>
                <a:spcPts val="1260"/>
              </a:lnSpc>
              <a:spcBef>
                <a:spcPts val="263"/>
              </a:spcBef>
              <a:spcAft>
                <a:spcPct val="0"/>
              </a:spcAft>
              <a:buClrTx/>
              <a:buSzPct val="80000"/>
              <a:buNone/>
              <a:defRPr/>
            </a:pPr>
            <a:r>
              <a:rPr lang="zh-CN" altLang="en-US" sz="1050" dirty="0">
                <a:solidFill>
                  <a:srgbClr val="000000"/>
                </a:solidFill>
                <a:latin typeface="微软雅黑" panose="020B0503020204020204" pitchFamily="34" charset="-122"/>
                <a:ea typeface="微软雅黑" panose="020B0503020204020204" pitchFamily="34" charset="-122"/>
              </a:rPr>
              <a:t>电容存电荷（</a:t>
            </a:r>
            <a:r>
              <a:rPr lang="en-US" altLang="zh-CN" sz="1050" dirty="0">
                <a:solidFill>
                  <a:srgbClr val="000000"/>
                </a:solidFill>
                <a:latin typeface="微软雅黑" panose="020B0503020204020204" pitchFamily="34" charset="-122"/>
                <a:ea typeface="微软雅黑" panose="020B0503020204020204" pitchFamily="34" charset="-122"/>
              </a:rPr>
              <a:t>1</a:t>
            </a:r>
            <a:r>
              <a:rPr lang="zh-CN" altLang="en-US" sz="1050" dirty="0">
                <a:solidFill>
                  <a:srgbClr val="000000"/>
                </a:solidFill>
                <a:latin typeface="微软雅黑" panose="020B0503020204020204" pitchFamily="34" charset="-122"/>
                <a:ea typeface="微软雅黑" panose="020B0503020204020204" pitchFamily="34" charset="-122"/>
              </a:rPr>
              <a:t>）或失去电荷（</a:t>
            </a:r>
            <a:r>
              <a:rPr lang="en-US" altLang="zh-CN" sz="1050" dirty="0">
                <a:solidFill>
                  <a:srgbClr val="000000"/>
                </a:solidFill>
                <a:latin typeface="微软雅黑" panose="020B0503020204020204" pitchFamily="34" charset="-122"/>
                <a:ea typeface="微软雅黑" panose="020B0503020204020204" pitchFamily="34" charset="-122"/>
              </a:rPr>
              <a:t>0</a:t>
            </a:r>
            <a:r>
              <a:rPr lang="zh-CN" altLang="en-US" sz="1050" dirty="0">
                <a:solidFill>
                  <a:srgbClr val="000000"/>
                </a:solidFill>
                <a:latin typeface="微软雅黑" panose="020B0503020204020204" pitchFamily="34" charset="-122"/>
                <a:ea typeface="微软雅黑" panose="020B0503020204020204" pitchFamily="34" charset="-122"/>
              </a:rPr>
              <a:t>）表示数据位（非恢复性）</a:t>
            </a:r>
            <a:endParaRPr lang="en-US" altLang="zh-CN" sz="1050" dirty="0">
              <a:solidFill>
                <a:srgbClr val="000000"/>
              </a:solidFill>
              <a:latin typeface="微软雅黑" panose="020B0503020204020204" pitchFamily="34" charset="-122"/>
              <a:ea typeface="微软雅黑" panose="020B0503020204020204" pitchFamily="34" charset="-122"/>
            </a:endParaRPr>
          </a:p>
          <a:p>
            <a:pPr defTabSz="480060" eaLnBrk="0" fontAlgn="base" hangingPunct="0">
              <a:lnSpc>
                <a:spcPts val="1260"/>
              </a:lnSpc>
              <a:spcBef>
                <a:spcPts val="263"/>
              </a:spcBef>
              <a:spcAft>
                <a:spcPct val="0"/>
              </a:spcAft>
              <a:buClrTx/>
              <a:buSzPct val="80000"/>
              <a:buNone/>
              <a:defRPr/>
            </a:pPr>
            <a:r>
              <a:rPr lang="zh-CN" altLang="en-US" sz="1050" dirty="0">
                <a:solidFill>
                  <a:srgbClr val="000000"/>
                </a:solidFill>
                <a:latin typeface="微软雅黑" panose="020B0503020204020204" pitchFamily="34" charset="-122"/>
                <a:ea typeface="微软雅黑" panose="020B0503020204020204" pitchFamily="34" charset="-122"/>
              </a:rPr>
              <a:t>位单元在读取时会失去电荷</a:t>
            </a:r>
            <a:endParaRPr lang="en-US" altLang="zh-CN" sz="1050" dirty="0">
              <a:solidFill>
                <a:srgbClr val="000000"/>
              </a:solidFill>
              <a:latin typeface="微软雅黑" panose="020B0503020204020204" pitchFamily="34" charset="-122"/>
              <a:ea typeface="微软雅黑" panose="020B0503020204020204" pitchFamily="34" charset="-122"/>
            </a:endParaRPr>
          </a:p>
          <a:p>
            <a:pPr defTabSz="480060" eaLnBrk="0" fontAlgn="base" hangingPunct="0">
              <a:lnSpc>
                <a:spcPts val="1260"/>
              </a:lnSpc>
              <a:spcBef>
                <a:spcPts val="263"/>
              </a:spcBef>
              <a:spcAft>
                <a:spcPct val="0"/>
              </a:spcAft>
              <a:buClrTx/>
              <a:buSzPct val="80000"/>
              <a:buNone/>
              <a:defRPr/>
            </a:pPr>
            <a:r>
              <a:rPr lang="zh-CN" altLang="en-US" sz="1050" dirty="0">
                <a:solidFill>
                  <a:srgbClr val="000000"/>
                </a:solidFill>
                <a:latin typeface="微软雅黑" panose="020B0503020204020204" pitchFamily="34" charset="-122"/>
                <a:ea typeface="微软雅黑" panose="020B0503020204020204" pitchFamily="34" charset="-122"/>
              </a:rPr>
              <a:t>位单元随时间也会失去电荷</a:t>
            </a:r>
            <a:endParaRPr lang="en-US" altLang="zh-CN" sz="1050" dirty="0">
              <a:solidFill>
                <a:srgbClr val="000000"/>
              </a:solidFill>
              <a:latin typeface="微软雅黑" panose="020B0503020204020204" pitchFamily="34" charset="-122"/>
              <a:ea typeface="微软雅黑" panose="020B0503020204020204" pitchFamily="34" charset="-122"/>
            </a:endParaRPr>
          </a:p>
          <a:p>
            <a:pPr defTabSz="480060" eaLnBrk="0" fontAlgn="base" hangingPunct="0">
              <a:lnSpc>
                <a:spcPts val="1260"/>
              </a:lnSpc>
              <a:spcBef>
                <a:spcPts val="263"/>
              </a:spcBef>
              <a:spcAft>
                <a:spcPct val="0"/>
              </a:spcAft>
              <a:buClrTx/>
              <a:buSzPct val="80000"/>
              <a:buNone/>
              <a:defRPr/>
            </a:pPr>
            <a:r>
              <a:rPr lang="zh-CN" altLang="en-US" sz="1050" dirty="0">
                <a:solidFill>
                  <a:srgbClr val="000000"/>
                </a:solidFill>
                <a:latin typeface="微软雅黑" panose="020B0503020204020204" pitchFamily="34" charset="-122"/>
                <a:ea typeface="微软雅黑" panose="020B0503020204020204" pitchFamily="34" charset="-122"/>
              </a:rPr>
              <a:t>读取过程</a:t>
            </a:r>
            <a:endParaRPr lang="en-US" altLang="en-US" sz="1050"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1050" dirty="0">
                <a:solidFill>
                  <a:srgbClr val="000000"/>
                </a:solidFill>
                <a:latin typeface="微软雅黑" panose="020B0503020204020204" pitchFamily="34" charset="-122"/>
                <a:ea typeface="微软雅黑" panose="020B0503020204020204" pitchFamily="34" charset="-122"/>
              </a:rPr>
              <a:t>1~3 </a:t>
            </a:r>
            <a:r>
              <a:rPr lang="zh-CN" altLang="en-US" sz="1050" dirty="0">
                <a:solidFill>
                  <a:srgbClr val="000000"/>
                </a:solidFill>
                <a:latin typeface="微软雅黑" panose="020B0503020204020204" pitchFamily="34" charset="-122"/>
                <a:ea typeface="微软雅黑" panose="020B0503020204020204" pitchFamily="34" charset="-122"/>
              </a:rPr>
              <a:t>与静态随机存储器一样</a:t>
            </a:r>
            <a:endParaRPr lang="en-US" altLang="zh-CN" sz="1050"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1050" dirty="0">
                <a:solidFill>
                  <a:srgbClr val="000000"/>
                </a:solidFill>
                <a:latin typeface="微软雅黑" panose="020B0503020204020204" pitchFamily="34" charset="-122"/>
                <a:ea typeface="微软雅黑" panose="020B0503020204020204" pitchFamily="34" charset="-122"/>
              </a:rPr>
              <a:t>4. </a:t>
            </a:r>
            <a:r>
              <a:rPr lang="zh-CN" altLang="en-US" sz="1050" dirty="0">
                <a:solidFill>
                  <a:srgbClr val="000000"/>
                </a:solidFill>
                <a:latin typeface="微软雅黑" panose="020B0503020204020204" pitchFamily="34" charset="-122"/>
                <a:ea typeface="微软雅黑" panose="020B0503020204020204" pitchFamily="34" charset="-122"/>
              </a:rPr>
              <a:t>触发器放大电路重新产生位线，数据通过选择器输出</a:t>
            </a:r>
            <a:endParaRPr lang="en-US" altLang="ja-JP" sz="1050"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r>
              <a:rPr lang="en-US" altLang="en-US" sz="1050" dirty="0">
                <a:solidFill>
                  <a:srgbClr val="000000"/>
                </a:solidFill>
                <a:latin typeface="微软雅黑" panose="020B0503020204020204" pitchFamily="34" charset="-122"/>
                <a:ea typeface="微软雅黑" panose="020B0503020204020204" pitchFamily="34" charset="-122"/>
              </a:rPr>
              <a:t>5. </a:t>
            </a:r>
            <a:r>
              <a:rPr lang="zh-CN" altLang="en-US" sz="1050" dirty="0">
                <a:solidFill>
                  <a:srgbClr val="000000"/>
                </a:solidFill>
                <a:latin typeface="微软雅黑" panose="020B0503020204020204" pitchFamily="34" charset="-122"/>
                <a:ea typeface="微软雅黑" panose="020B0503020204020204" pitchFamily="34" charset="-122"/>
              </a:rPr>
              <a:t>预充电所有位线</a:t>
            </a:r>
            <a:endParaRPr lang="en-US" altLang="en-US" sz="1050" dirty="0">
              <a:solidFill>
                <a:srgbClr val="000000"/>
              </a:solidFill>
              <a:latin typeface="微软雅黑" panose="020B0503020204020204" pitchFamily="34" charset="-122"/>
              <a:ea typeface="微软雅黑" panose="020B0503020204020204" pitchFamily="34" charset="-122"/>
            </a:endParaRPr>
          </a:p>
          <a:p>
            <a:pPr marL="266700" lvl="1" indent="-89178" defTabSz="480060" eaLnBrk="0" fontAlgn="base" hangingPunct="0">
              <a:lnSpc>
                <a:spcPts val="1155"/>
              </a:lnSpc>
              <a:spcBef>
                <a:spcPts val="263"/>
              </a:spcBef>
              <a:spcAft>
                <a:spcPct val="0"/>
              </a:spcAft>
              <a:buClr>
                <a:srgbClr val="003399"/>
              </a:buClr>
              <a:buSzPct val="40000"/>
              <a:buNone/>
              <a:defRPr/>
            </a:pPr>
            <a:endParaRPr lang="en-US" altLang="en-US" sz="1050" dirty="0">
              <a:solidFill>
                <a:srgbClr val="000000"/>
              </a:solidFill>
              <a:latin typeface="微软雅黑" panose="020B0503020204020204" pitchFamily="34" charset="-122"/>
              <a:ea typeface="微软雅黑" panose="020B0503020204020204" pitchFamily="34" charset="-122"/>
            </a:endParaRPr>
          </a:p>
          <a:p>
            <a:pPr defTabSz="480060" eaLnBrk="0" fontAlgn="base" hangingPunct="0">
              <a:lnSpc>
                <a:spcPts val="1260"/>
              </a:lnSpc>
              <a:spcBef>
                <a:spcPts val="263"/>
              </a:spcBef>
              <a:spcAft>
                <a:spcPct val="0"/>
              </a:spcAft>
              <a:buClrTx/>
              <a:buSzPct val="80000"/>
              <a:buNone/>
              <a:defRPr/>
            </a:pPr>
            <a:r>
              <a:rPr lang="zh-CN" altLang="en-US" sz="1050" dirty="0">
                <a:solidFill>
                  <a:srgbClr val="FF0000"/>
                </a:solidFill>
                <a:latin typeface="微软雅黑" panose="020B0503020204020204" pitchFamily="34" charset="-122"/>
                <a:ea typeface="微软雅黑" panose="020B0503020204020204" pitchFamily="34" charset="-122"/>
              </a:rPr>
              <a:t>刷新</a:t>
            </a:r>
            <a:r>
              <a:rPr lang="en-US" altLang="en-US" sz="1050" dirty="0">
                <a:solidFill>
                  <a:srgbClr val="000000"/>
                </a:solidFill>
                <a:latin typeface="微软雅黑" panose="020B0503020204020204" pitchFamily="34" charset="-122"/>
                <a:ea typeface="微软雅黑" panose="020B0503020204020204" pitchFamily="34" charset="-122"/>
              </a:rPr>
              <a:t>: DRAM </a:t>
            </a:r>
            <a:r>
              <a:rPr lang="zh-CN" altLang="en-US" sz="1050" dirty="0">
                <a:solidFill>
                  <a:srgbClr val="000000"/>
                </a:solidFill>
                <a:latin typeface="微软雅黑" panose="020B0503020204020204" pitchFamily="34" charset="-122"/>
                <a:ea typeface="微软雅黑" panose="020B0503020204020204" pitchFamily="34" charset="-122"/>
              </a:rPr>
              <a:t>控制器通过读取行再写入进行定期刷新</a:t>
            </a:r>
            <a:r>
              <a:rPr lang="en-US" altLang="en-US" sz="1050" dirty="0">
                <a:solidFill>
                  <a:srgbClr val="000000"/>
                </a:solidFill>
                <a:latin typeface="微软雅黑" panose="020B0503020204020204" pitchFamily="34" charset="-122"/>
                <a:ea typeface="微软雅黑" panose="020B0503020204020204" pitchFamily="34" charset="-122"/>
              </a:rPr>
              <a:t> (10s of </a:t>
            </a:r>
            <a:r>
              <a:rPr lang="en-US" altLang="en-US" sz="1050" dirty="0" err="1">
                <a:solidFill>
                  <a:srgbClr val="000000"/>
                </a:solidFill>
                <a:latin typeface="微软雅黑" panose="020B0503020204020204" pitchFamily="34" charset="-122"/>
                <a:ea typeface="微软雅黑" panose="020B0503020204020204" pitchFamily="34" charset="-122"/>
              </a:rPr>
              <a:t>ms</a:t>
            </a:r>
            <a:r>
              <a:rPr lang="en-US" altLang="en-US" sz="1050" dirty="0">
                <a:solidFill>
                  <a:srgbClr val="000000"/>
                </a:solidFill>
                <a:latin typeface="微软雅黑" panose="020B0503020204020204" pitchFamily="34" charset="-122"/>
                <a:ea typeface="微软雅黑" panose="020B0503020204020204" pitchFamily="34" charset="-122"/>
              </a:rPr>
              <a:t>) </a:t>
            </a:r>
          </a:p>
          <a:p>
            <a:pPr defTabSz="480060" eaLnBrk="0" fontAlgn="base" hangingPunct="0">
              <a:lnSpc>
                <a:spcPts val="1260"/>
              </a:lnSpc>
              <a:spcBef>
                <a:spcPts val="263"/>
              </a:spcBef>
              <a:spcAft>
                <a:spcPct val="0"/>
              </a:spcAft>
              <a:buClrTx/>
              <a:buSzPct val="80000"/>
              <a:buNone/>
              <a:defRPr/>
            </a:pPr>
            <a:endParaRPr lang="en-US" altLang="en-US" sz="1050" i="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930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100" y="188956"/>
            <a:ext cx="2514600" cy="221384"/>
          </a:xfrm>
          <a:prstGeom prst="rect">
            <a:avLst/>
          </a:prstGeom>
        </p:spPr>
        <p:txBody>
          <a:bodyPr vert="horz" wrap="square" lIns="0" tIns="5883" rIns="0" bIns="0" rtlCol="0" anchor="ctr">
            <a:spAutoFit/>
          </a:bodyPr>
          <a:lstStyle/>
          <a:p>
            <a:pPr marL="5883">
              <a:lnSpc>
                <a:spcPct val="100000"/>
              </a:lnSpc>
              <a:spcBef>
                <a:spcPts val="46"/>
              </a:spcBef>
            </a:pPr>
            <a:r>
              <a:rPr sz="1400" b="1" dirty="0">
                <a:solidFill>
                  <a:srgbClr val="C00000"/>
                </a:solidFill>
                <a:latin typeface="微软雅黑" panose="020B0503020204020204" pitchFamily="34" charset="-122"/>
              </a:rPr>
              <a:t>4Mx1</a:t>
            </a:r>
            <a:r>
              <a:rPr sz="1400" b="1" spc="-12" dirty="0">
                <a:solidFill>
                  <a:srgbClr val="C00000"/>
                </a:solidFill>
                <a:latin typeface="微软雅黑" panose="020B0503020204020204" pitchFamily="34" charset="-122"/>
              </a:rPr>
              <a:t> </a:t>
            </a:r>
            <a:r>
              <a:rPr sz="1400" b="1" dirty="0">
                <a:solidFill>
                  <a:srgbClr val="C00000"/>
                </a:solidFill>
                <a:latin typeface="微软雅黑" panose="020B0503020204020204" pitchFamily="34" charset="-122"/>
              </a:rPr>
              <a:t>DRAM</a:t>
            </a:r>
            <a:r>
              <a:rPr sz="1400" b="1" spc="-12" dirty="0">
                <a:solidFill>
                  <a:srgbClr val="C00000"/>
                </a:solidFill>
                <a:latin typeface="微软雅黑" panose="020B0503020204020204" pitchFamily="34" charset="-122"/>
              </a:rPr>
              <a:t> </a:t>
            </a:r>
            <a:r>
              <a:rPr sz="1400" b="1" spc="-2" dirty="0">
                <a:solidFill>
                  <a:srgbClr val="C00000"/>
                </a:solidFill>
                <a:latin typeface="微软雅黑" panose="020B0503020204020204" pitchFamily="34" charset="-122"/>
              </a:rPr>
              <a:t>Organization</a:t>
            </a:r>
          </a:p>
        </p:txBody>
      </p:sp>
      <p:grpSp>
        <p:nvGrpSpPr>
          <p:cNvPr id="4" name="object 4"/>
          <p:cNvGrpSpPr/>
          <p:nvPr/>
        </p:nvGrpSpPr>
        <p:grpSpPr>
          <a:xfrm>
            <a:off x="1174143" y="731544"/>
            <a:ext cx="3265114" cy="2351765"/>
            <a:chOff x="1267027" y="1560715"/>
            <a:chExt cx="7048500" cy="5076825"/>
          </a:xfrm>
        </p:grpSpPr>
        <p:pic>
          <p:nvPicPr>
            <p:cNvPr id="5" name="object 5"/>
            <p:cNvPicPr/>
            <p:nvPr/>
          </p:nvPicPr>
          <p:blipFill>
            <a:blip r:embed="rId2" cstate="print"/>
            <a:stretch>
              <a:fillRect/>
            </a:stretch>
          </p:blipFill>
          <p:spPr>
            <a:xfrm>
              <a:off x="1267027" y="1560715"/>
              <a:ext cx="7048499" cy="5076824"/>
            </a:xfrm>
            <a:prstGeom prst="rect">
              <a:avLst/>
            </a:prstGeom>
          </p:spPr>
        </p:pic>
        <p:sp>
          <p:nvSpPr>
            <p:cNvPr id="6" name="object 6"/>
            <p:cNvSpPr/>
            <p:nvPr/>
          </p:nvSpPr>
          <p:spPr>
            <a:xfrm>
              <a:off x="2714826" y="4771184"/>
              <a:ext cx="330835" cy="952500"/>
            </a:xfrm>
            <a:custGeom>
              <a:avLst/>
              <a:gdLst/>
              <a:ahLst/>
              <a:cxnLst/>
              <a:rect l="l" t="t" r="r" b="b"/>
              <a:pathLst>
                <a:path w="330835" h="952500">
                  <a:moveTo>
                    <a:pt x="0" y="951954"/>
                  </a:moveTo>
                  <a:lnTo>
                    <a:pt x="330601" y="0"/>
                  </a:lnTo>
                </a:path>
              </a:pathLst>
            </a:custGeom>
            <a:ln w="12700">
              <a:solidFill>
                <a:srgbClr val="FF2600"/>
              </a:solidFill>
            </a:ln>
          </p:spPr>
          <p:txBody>
            <a:bodyPr wrap="square" lIns="0" tIns="0" rIns="0" bIns="0" rtlCol="0"/>
            <a:lstStyle/>
            <a:p>
              <a:endParaRPr sz="834"/>
            </a:p>
          </p:txBody>
        </p:sp>
        <p:sp>
          <p:nvSpPr>
            <p:cNvPr id="7" name="object 7"/>
            <p:cNvSpPr/>
            <p:nvPr/>
          </p:nvSpPr>
          <p:spPr>
            <a:xfrm>
              <a:off x="2887456" y="4699202"/>
              <a:ext cx="216535" cy="254000"/>
            </a:xfrm>
            <a:custGeom>
              <a:avLst/>
              <a:gdLst/>
              <a:ahLst/>
              <a:cxnLst/>
              <a:rect l="l" t="t" r="r" b="b"/>
              <a:pathLst>
                <a:path w="216535" h="254000">
                  <a:moveTo>
                    <a:pt x="182970" y="0"/>
                  </a:moveTo>
                  <a:lnTo>
                    <a:pt x="0" y="178450"/>
                  </a:lnTo>
                  <a:lnTo>
                    <a:pt x="215948" y="253446"/>
                  </a:lnTo>
                  <a:lnTo>
                    <a:pt x="182970" y="0"/>
                  </a:lnTo>
                  <a:close/>
                </a:path>
              </a:pathLst>
            </a:custGeom>
            <a:solidFill>
              <a:srgbClr val="FF2600"/>
            </a:solidFill>
          </p:spPr>
          <p:txBody>
            <a:bodyPr wrap="square" lIns="0" tIns="0" rIns="0" bIns="0" rtlCol="0"/>
            <a:lstStyle/>
            <a:p>
              <a:endParaRPr sz="834"/>
            </a:p>
          </p:txBody>
        </p:sp>
      </p:grpSp>
      <p:sp>
        <p:nvSpPr>
          <p:cNvPr id="8" name="矩形 7">
            <a:extLst>
              <a:ext uri="{FF2B5EF4-FFF2-40B4-BE49-F238E27FC236}">
                <a16:creationId xmlns:a16="http://schemas.microsoft.com/office/drawing/2014/main" id="{A7675B56-C5C7-4FB1-8627-998AE431E481}"/>
              </a:ext>
            </a:extLst>
          </p:cNvPr>
          <p:cNvSpPr/>
          <p:nvPr/>
        </p:nvSpPr>
        <p:spPr>
          <a:xfrm>
            <a:off x="90290" y="581025"/>
            <a:ext cx="2099677" cy="617220"/>
          </a:xfrm>
          <a:prstGeom prst="rect">
            <a:avLst/>
          </a:prstGeom>
        </p:spPr>
        <p:txBody>
          <a:bodyPr wrap="none">
            <a:spAutoFit/>
          </a:bodyPr>
          <a:lstStyle/>
          <a:p>
            <a:pPr>
              <a:lnSpc>
                <a:spcPct val="150000"/>
              </a:lnSpc>
            </a:pPr>
            <a:r>
              <a:rPr lang="en-US" altLang="zh-CN" sz="1200" b="1" dirty="0">
                <a:solidFill>
                  <a:srgbClr val="7030A0"/>
                </a:solidFill>
                <a:latin typeface="微软雅黑" panose="020B0503020204020204" pitchFamily="34" charset="-122"/>
              </a:rPr>
              <a:t>4M=2^22,</a:t>
            </a:r>
            <a:r>
              <a:rPr lang="zh-CN" altLang="en-US" sz="1200" b="1" dirty="0">
                <a:solidFill>
                  <a:srgbClr val="7030A0"/>
                </a:solidFill>
                <a:latin typeface="微软雅黑" panose="020B0503020204020204" pitchFamily="34" charset="-122"/>
              </a:rPr>
              <a:t>需地址线</a:t>
            </a:r>
            <a:r>
              <a:rPr lang="en-US" altLang="zh-CN" sz="1200" b="1" dirty="0">
                <a:solidFill>
                  <a:srgbClr val="7030A0"/>
                </a:solidFill>
                <a:latin typeface="微软雅黑" panose="020B0503020204020204" pitchFamily="34" charset="-122"/>
              </a:rPr>
              <a:t>22</a:t>
            </a:r>
            <a:r>
              <a:rPr lang="zh-CN" altLang="en-US" sz="1200" b="1" dirty="0">
                <a:solidFill>
                  <a:srgbClr val="7030A0"/>
                </a:solidFill>
                <a:latin typeface="微软雅黑" panose="020B0503020204020204" pitchFamily="34" charset="-122"/>
              </a:rPr>
              <a:t>根</a:t>
            </a:r>
            <a:endParaRPr lang="en-US" altLang="zh-CN" sz="1200" b="1" dirty="0">
              <a:solidFill>
                <a:srgbClr val="7030A0"/>
              </a:solidFill>
              <a:latin typeface="微软雅黑" panose="020B0503020204020204" pitchFamily="34" charset="-122"/>
            </a:endParaRPr>
          </a:p>
          <a:p>
            <a:pPr>
              <a:lnSpc>
                <a:spcPct val="150000"/>
              </a:lnSpc>
            </a:pPr>
            <a:r>
              <a:rPr lang="zh-CN" altLang="en-US" sz="1200" b="1" spc="-12" dirty="0">
                <a:solidFill>
                  <a:srgbClr val="7030A0"/>
                </a:solidFill>
                <a:latin typeface="微软雅黑" panose="020B0503020204020204" pitchFamily="34" charset="-122"/>
              </a:rPr>
              <a:t>芯片上，</a:t>
            </a:r>
            <a:r>
              <a:rPr lang="en-US" altLang="zh-CN" sz="1200" b="1" spc="-12" dirty="0">
                <a:solidFill>
                  <a:srgbClr val="7030A0"/>
                </a:solidFill>
                <a:latin typeface="微软雅黑" panose="020B0503020204020204" pitchFamily="34" charset="-122"/>
              </a:rPr>
              <a:t>22/2=11</a:t>
            </a:r>
            <a:r>
              <a:rPr lang="zh-CN" altLang="en-US" sz="1200" b="1" spc="-12" dirty="0">
                <a:solidFill>
                  <a:srgbClr val="7030A0"/>
                </a:solidFill>
                <a:latin typeface="微软雅黑" panose="020B0503020204020204" pitchFamily="34" charset="-122"/>
              </a:rPr>
              <a:t>根地址线</a:t>
            </a:r>
            <a:r>
              <a:rPr lang="en-US" altLang="zh-CN" sz="1200" b="1" spc="-12" dirty="0">
                <a:solidFill>
                  <a:srgbClr val="7030A0"/>
                </a:solidFill>
                <a:latin typeface="微软雅黑" panose="020B0503020204020204" pitchFamily="34" charset="-122"/>
              </a:rPr>
              <a:t> </a:t>
            </a:r>
            <a:endParaRPr lang="zh-CN" altLang="en-US" sz="1200" dirty="0">
              <a:solidFill>
                <a:srgbClr val="7030A0"/>
              </a:solidFill>
            </a:endParaRPr>
          </a:p>
        </p:txBody>
      </p:sp>
      <p:sp>
        <p:nvSpPr>
          <p:cNvPr id="9" name="矩形 8">
            <a:extLst>
              <a:ext uri="{FF2B5EF4-FFF2-40B4-BE49-F238E27FC236}">
                <a16:creationId xmlns:a16="http://schemas.microsoft.com/office/drawing/2014/main" id="{ABA4549C-55FF-4920-9525-FB2728AEF6B5}"/>
              </a:ext>
            </a:extLst>
          </p:cNvPr>
          <p:cNvSpPr/>
          <p:nvPr/>
        </p:nvSpPr>
        <p:spPr>
          <a:xfrm>
            <a:off x="3492500" y="1419225"/>
            <a:ext cx="800219" cy="276999"/>
          </a:xfrm>
          <a:prstGeom prst="rect">
            <a:avLst/>
          </a:prstGeom>
        </p:spPr>
        <p:txBody>
          <a:bodyPr wrap="none">
            <a:spAutoFit/>
          </a:bodyPr>
          <a:lstStyle/>
          <a:p>
            <a:r>
              <a:rPr lang="zh-CN" altLang="en-US" sz="1200" dirty="0">
                <a:solidFill>
                  <a:prstClr val="black"/>
                </a:solidFill>
                <a:latin typeface="微软雅黑" panose="020B0503020204020204" pitchFamily="34" charset="-122"/>
                <a:ea typeface="微软雅黑" panose="020B0503020204020204" pitchFamily="34" charset="-122"/>
              </a:rPr>
              <a:t>存储矩阵</a:t>
            </a:r>
            <a:endParaRPr lang="zh-CN" altLang="en-US" sz="1200" dirty="0"/>
          </a:p>
        </p:txBody>
      </p:sp>
      <p:sp>
        <p:nvSpPr>
          <p:cNvPr id="10" name="矩形 9">
            <a:extLst>
              <a:ext uri="{FF2B5EF4-FFF2-40B4-BE49-F238E27FC236}">
                <a16:creationId xmlns:a16="http://schemas.microsoft.com/office/drawing/2014/main" id="{9C73988C-1FA9-4227-87E0-FDADACDBD286}"/>
              </a:ext>
            </a:extLst>
          </p:cNvPr>
          <p:cNvSpPr/>
          <p:nvPr/>
        </p:nvSpPr>
        <p:spPr>
          <a:xfrm>
            <a:off x="1282700" y="2623299"/>
            <a:ext cx="1650580" cy="261610"/>
          </a:xfrm>
          <a:prstGeom prst="rect">
            <a:avLst/>
          </a:prstGeom>
        </p:spPr>
        <p:txBody>
          <a:bodyPr wrap="none">
            <a:spAutoFit/>
          </a:bodyPr>
          <a:lstStyle/>
          <a:p>
            <a:r>
              <a:rPr lang="en-US" altLang="zh-CN" sz="1100" b="1" spc="-12" dirty="0">
                <a:solidFill>
                  <a:srgbClr val="7030A0"/>
                </a:solidFill>
                <a:latin typeface="微软雅黑" panose="020B0503020204020204" pitchFamily="34" charset="-122"/>
                <a:ea typeface="微软雅黑" panose="020B0503020204020204" pitchFamily="34" charset="-122"/>
              </a:rPr>
              <a:t>11</a:t>
            </a:r>
            <a:r>
              <a:rPr lang="zh-CN" altLang="en-US" sz="1100" b="1" spc="-12" dirty="0">
                <a:solidFill>
                  <a:srgbClr val="7030A0"/>
                </a:solidFill>
                <a:latin typeface="微软雅黑" panose="020B0503020204020204" pitchFamily="34" charset="-122"/>
                <a:ea typeface="微软雅黑" panose="020B0503020204020204" pitchFamily="34" charset="-122"/>
              </a:rPr>
              <a:t>根地址线，分时复用</a:t>
            </a:r>
            <a:r>
              <a:rPr lang="en-US" altLang="zh-CN" sz="1100" b="1" spc="-12" dirty="0">
                <a:solidFill>
                  <a:srgbClr val="7030A0"/>
                </a:solidFill>
                <a:latin typeface="微软雅黑" panose="020B0503020204020204" pitchFamily="34" charset="-122"/>
                <a:ea typeface="微软雅黑" panose="020B0503020204020204" pitchFamily="34" charset="-122"/>
              </a:rPr>
              <a:t> </a:t>
            </a:r>
            <a:endParaRPr lang="zh-CN" altLang="en-US" sz="11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E932179-7902-4B3E-8787-DB0CCC0145F9}"/>
              </a:ext>
            </a:extLst>
          </p:cNvPr>
          <p:cNvSpPr/>
          <p:nvPr/>
        </p:nvSpPr>
        <p:spPr>
          <a:xfrm>
            <a:off x="1477519" y="1532033"/>
            <a:ext cx="643381" cy="261610"/>
          </a:xfrm>
          <a:prstGeom prst="rect">
            <a:avLst/>
          </a:prstGeom>
        </p:spPr>
        <p:txBody>
          <a:bodyPr wrap="none">
            <a:spAutoFit/>
          </a:bodyPr>
          <a:lstStyle/>
          <a:p>
            <a:r>
              <a:rPr lang="zh-CN" altLang="en-US" sz="1100" b="1" spc="-12" dirty="0">
                <a:solidFill>
                  <a:srgbClr val="7030A0"/>
                </a:solidFill>
                <a:latin typeface="微软雅黑" panose="020B0503020204020204" pitchFamily="34" charset="-122"/>
                <a:ea typeface="微软雅黑" panose="020B0503020204020204" pitchFamily="34" charset="-122"/>
              </a:rPr>
              <a:t>行地址</a:t>
            </a:r>
            <a:r>
              <a:rPr lang="en-US" altLang="zh-CN" sz="1100" b="1" spc="-12" dirty="0">
                <a:solidFill>
                  <a:srgbClr val="7030A0"/>
                </a:solidFill>
                <a:latin typeface="微软雅黑" panose="020B0503020204020204" pitchFamily="34" charset="-122"/>
                <a:ea typeface="微软雅黑" panose="020B0503020204020204" pitchFamily="34" charset="-122"/>
              </a:rPr>
              <a:t> </a:t>
            </a:r>
            <a:endParaRPr lang="zh-CN" altLang="en-US" sz="11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47B4BC8-EFAC-4CC0-A8E7-5644075A97B0}"/>
              </a:ext>
            </a:extLst>
          </p:cNvPr>
          <p:cNvSpPr/>
          <p:nvPr/>
        </p:nvSpPr>
        <p:spPr>
          <a:xfrm>
            <a:off x="2120900" y="2148865"/>
            <a:ext cx="643381" cy="261610"/>
          </a:xfrm>
          <a:prstGeom prst="rect">
            <a:avLst/>
          </a:prstGeom>
        </p:spPr>
        <p:txBody>
          <a:bodyPr wrap="none">
            <a:spAutoFit/>
          </a:bodyPr>
          <a:lstStyle/>
          <a:p>
            <a:r>
              <a:rPr lang="zh-CN" altLang="en-US" sz="1100" b="1" spc="-12" dirty="0">
                <a:solidFill>
                  <a:srgbClr val="7030A0"/>
                </a:solidFill>
                <a:latin typeface="微软雅黑" panose="020B0503020204020204" pitchFamily="34" charset="-122"/>
                <a:ea typeface="微软雅黑" panose="020B0503020204020204" pitchFamily="34" charset="-122"/>
              </a:rPr>
              <a:t>列地址</a:t>
            </a:r>
            <a:r>
              <a:rPr lang="en-US" altLang="zh-CN" sz="1100" b="1" spc="-12" dirty="0">
                <a:solidFill>
                  <a:srgbClr val="7030A0"/>
                </a:solidFill>
                <a:latin typeface="微软雅黑" panose="020B0503020204020204" pitchFamily="34" charset="-122"/>
                <a:ea typeface="微软雅黑" panose="020B0503020204020204" pitchFamily="34" charset="-122"/>
              </a:rPr>
              <a:t> </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00" y="123825"/>
            <a:ext cx="4094422" cy="282939"/>
          </a:xfrm>
          <a:prstGeom prst="rect">
            <a:avLst/>
          </a:prstGeom>
        </p:spPr>
        <p:txBody>
          <a:bodyPr vert="horz" wrap="square" lIns="0" tIns="5883" rIns="0" bIns="0" rtlCol="0" anchor="ctr">
            <a:spAutoFit/>
          </a:bodyPr>
          <a:lstStyle/>
          <a:p>
            <a:pPr marL="5883">
              <a:lnSpc>
                <a:spcPct val="100000"/>
              </a:lnSpc>
              <a:spcBef>
                <a:spcPts val="46"/>
              </a:spcBef>
            </a:pPr>
            <a:r>
              <a:rPr sz="1800" dirty="0"/>
              <a:t>Logic</a:t>
            </a:r>
            <a:r>
              <a:rPr sz="1800" spc="-9" dirty="0"/>
              <a:t> </a:t>
            </a:r>
            <a:r>
              <a:rPr sz="1800" dirty="0"/>
              <a:t>Diagram</a:t>
            </a:r>
            <a:r>
              <a:rPr sz="1800" spc="-9" dirty="0"/>
              <a:t> </a:t>
            </a:r>
            <a:r>
              <a:rPr sz="1800" dirty="0"/>
              <a:t>of</a:t>
            </a:r>
            <a:r>
              <a:rPr sz="1800" spc="-9" dirty="0"/>
              <a:t> </a:t>
            </a:r>
            <a:r>
              <a:rPr sz="1800" dirty="0"/>
              <a:t>a</a:t>
            </a:r>
            <a:r>
              <a:rPr sz="1800" spc="-5" dirty="0"/>
              <a:t> </a:t>
            </a:r>
            <a:r>
              <a:rPr sz="1800" spc="-2" dirty="0"/>
              <a:t>Typical</a:t>
            </a:r>
            <a:r>
              <a:rPr sz="1800" spc="-7" dirty="0"/>
              <a:t> </a:t>
            </a:r>
            <a:r>
              <a:rPr sz="1800" dirty="0"/>
              <a:t>DRAM</a:t>
            </a:r>
          </a:p>
        </p:txBody>
      </p:sp>
      <p:sp>
        <p:nvSpPr>
          <p:cNvPr id="4" name="object 4"/>
          <p:cNvSpPr txBox="1"/>
          <p:nvPr/>
        </p:nvSpPr>
        <p:spPr>
          <a:xfrm>
            <a:off x="977900" y="1571625"/>
            <a:ext cx="3531912" cy="1666377"/>
          </a:xfrm>
          <a:prstGeom prst="rect">
            <a:avLst/>
          </a:prstGeom>
        </p:spPr>
        <p:txBody>
          <a:bodyPr vert="horz" wrap="square" lIns="0" tIns="34122" rIns="0" bIns="0" rtlCol="0">
            <a:spAutoFit/>
          </a:bodyPr>
          <a:lstStyle/>
          <a:p>
            <a:pPr marL="164714" indent="-158831">
              <a:lnSpc>
                <a:spcPct val="150000"/>
              </a:lnSpc>
              <a:spcBef>
                <a:spcPts val="269"/>
              </a:spcBef>
              <a:buClr>
                <a:srgbClr val="3333CC"/>
              </a:buClr>
              <a:buChar char="•"/>
              <a:tabLst>
                <a:tab pos="164420" algn="l"/>
                <a:tab pos="164714" algn="l"/>
              </a:tabLst>
            </a:pPr>
            <a:r>
              <a:rPr lang="zh-CN" altLang="en-US" sz="1200" dirty="0">
                <a:latin typeface="微软雅黑" panose="020B0503020204020204" pitchFamily="34" charset="-122"/>
                <a:ea typeface="微软雅黑" panose="020B0503020204020204" pitchFamily="34" charset="-122"/>
                <a:cs typeface="Tahoma"/>
              </a:rPr>
              <a:t>行和列地址共享地址线引脚</a:t>
            </a:r>
            <a:r>
              <a:rPr sz="1200" dirty="0">
                <a:latin typeface="微软雅黑" panose="020B0503020204020204" pitchFamily="34" charset="-122"/>
                <a:ea typeface="微软雅黑" panose="020B0503020204020204" pitchFamily="34" charset="-122"/>
                <a:cs typeface="Tahoma"/>
              </a:rPr>
              <a:t> (A)</a:t>
            </a:r>
          </a:p>
          <a:p>
            <a:pPr marL="350017" lvl="1" indent="-132359">
              <a:lnSpc>
                <a:spcPct val="150000"/>
              </a:lnSpc>
              <a:spcBef>
                <a:spcPts val="185"/>
              </a:spcBef>
              <a:buClr>
                <a:srgbClr val="3333CC"/>
              </a:buClr>
              <a:buChar char="•"/>
              <a:tabLst>
                <a:tab pos="349723" algn="l"/>
                <a:tab pos="350017" algn="l"/>
              </a:tabLst>
            </a:pPr>
            <a:r>
              <a:rPr sz="1000" spc="-2" dirty="0">
                <a:latin typeface="微软雅黑" panose="020B0503020204020204" pitchFamily="34" charset="-122"/>
                <a:ea typeface="微软雅黑" panose="020B0503020204020204" pitchFamily="34" charset="-122"/>
                <a:cs typeface="Tahoma"/>
              </a:rPr>
              <a:t>RAS_L </a:t>
            </a:r>
            <a:r>
              <a:rPr lang="zh-CN" altLang="en-US" sz="1000" spc="-2" dirty="0">
                <a:latin typeface="微软雅黑" panose="020B0503020204020204" pitchFamily="34" charset="-122"/>
                <a:ea typeface="微软雅黑" panose="020B0503020204020204" pitchFamily="34" charset="-122"/>
                <a:cs typeface="Tahoma"/>
              </a:rPr>
              <a:t>行选变低</a:t>
            </a:r>
            <a:r>
              <a:rPr sz="1000" dirty="0">
                <a:latin typeface="微软雅黑" panose="020B0503020204020204" pitchFamily="34" charset="-122"/>
                <a:ea typeface="微软雅黑" panose="020B0503020204020204" pitchFamily="34" charset="-122"/>
                <a:cs typeface="Tahoma"/>
              </a:rPr>
              <a:t>: </a:t>
            </a:r>
            <a:r>
              <a:rPr lang="zh-CN" altLang="en-US" sz="1000" dirty="0">
                <a:latin typeface="微软雅黑" panose="020B0503020204020204" pitchFamily="34" charset="-122"/>
                <a:ea typeface="微软雅黑" panose="020B0503020204020204" pitchFamily="34" charset="-122"/>
                <a:cs typeface="Tahoma"/>
              </a:rPr>
              <a:t>引脚</a:t>
            </a:r>
            <a:r>
              <a:rPr sz="1000" dirty="0">
                <a:latin typeface="微软雅黑" panose="020B0503020204020204" pitchFamily="34" charset="-122"/>
                <a:ea typeface="微软雅黑" panose="020B0503020204020204" pitchFamily="34" charset="-122"/>
                <a:cs typeface="Tahoma"/>
              </a:rPr>
              <a:t> A </a:t>
            </a:r>
            <a:r>
              <a:rPr lang="zh-CN" altLang="en-US" sz="1000" dirty="0">
                <a:latin typeface="微软雅黑" panose="020B0503020204020204" pitchFamily="34" charset="-122"/>
                <a:ea typeface="微软雅黑" panose="020B0503020204020204" pitchFamily="34" charset="-122"/>
                <a:cs typeface="Tahoma"/>
              </a:rPr>
              <a:t>锁存行地址</a:t>
            </a:r>
            <a:endParaRPr sz="1000" dirty="0">
              <a:latin typeface="微软雅黑" panose="020B0503020204020204" pitchFamily="34" charset="-122"/>
              <a:ea typeface="微软雅黑" panose="020B0503020204020204" pitchFamily="34" charset="-122"/>
              <a:cs typeface="Tahoma"/>
            </a:endParaRPr>
          </a:p>
          <a:p>
            <a:pPr marL="350017" lvl="1" indent="-132359">
              <a:lnSpc>
                <a:spcPct val="150000"/>
              </a:lnSpc>
              <a:spcBef>
                <a:spcPts val="232"/>
              </a:spcBef>
              <a:buClr>
                <a:srgbClr val="3333CC"/>
              </a:buClr>
              <a:buChar char="•"/>
              <a:tabLst>
                <a:tab pos="349723" algn="l"/>
                <a:tab pos="350017" algn="l"/>
              </a:tabLst>
            </a:pPr>
            <a:r>
              <a:rPr sz="1000" spc="-2" dirty="0">
                <a:latin typeface="微软雅黑" panose="020B0503020204020204" pitchFamily="34" charset="-122"/>
                <a:ea typeface="微软雅黑" panose="020B0503020204020204" pitchFamily="34" charset="-122"/>
                <a:cs typeface="Tahoma"/>
              </a:rPr>
              <a:t>CAS_L</a:t>
            </a:r>
            <a:r>
              <a:rPr sz="1000" dirty="0">
                <a:latin typeface="微软雅黑" panose="020B0503020204020204" pitchFamily="34" charset="-122"/>
                <a:ea typeface="微软雅黑" panose="020B0503020204020204" pitchFamily="34" charset="-122"/>
                <a:cs typeface="Tahoma"/>
              </a:rPr>
              <a:t> </a:t>
            </a:r>
            <a:r>
              <a:rPr sz="1000" spc="-2" dirty="0">
                <a:latin typeface="微软雅黑" panose="020B0503020204020204" pitchFamily="34" charset="-122"/>
                <a:ea typeface="微软雅黑" panose="020B0503020204020204" pitchFamily="34" charset="-122"/>
                <a:cs typeface="Tahoma"/>
              </a:rPr>
              <a:t>goes</a:t>
            </a:r>
            <a:r>
              <a:rPr sz="1000" dirty="0">
                <a:latin typeface="微软雅黑" panose="020B0503020204020204" pitchFamily="34" charset="-122"/>
                <a:ea typeface="微软雅黑" panose="020B0503020204020204" pitchFamily="34" charset="-122"/>
                <a:cs typeface="Tahoma"/>
              </a:rPr>
              <a:t> low</a:t>
            </a:r>
            <a:r>
              <a:rPr lang="zh-CN" altLang="en-US" sz="1000" dirty="0">
                <a:latin typeface="微软雅黑" panose="020B0503020204020204" pitchFamily="34" charset="-122"/>
                <a:ea typeface="微软雅黑" panose="020B0503020204020204" pitchFamily="34" charset="-122"/>
                <a:cs typeface="Tahoma"/>
              </a:rPr>
              <a:t>列选变低</a:t>
            </a:r>
            <a:r>
              <a:rPr sz="1000" dirty="0">
                <a:latin typeface="微软雅黑" panose="020B0503020204020204" pitchFamily="34" charset="-122"/>
                <a:ea typeface="微软雅黑" panose="020B0503020204020204" pitchFamily="34" charset="-122"/>
                <a:cs typeface="Tahoma"/>
              </a:rPr>
              <a:t>: </a:t>
            </a:r>
            <a:r>
              <a:rPr lang="zh-CN" altLang="en-US" sz="1000" dirty="0">
                <a:latin typeface="微软雅黑" panose="020B0503020204020204" pitchFamily="34" charset="-122"/>
                <a:ea typeface="微软雅黑" panose="020B0503020204020204" pitchFamily="34" charset="-122"/>
                <a:cs typeface="Tahoma"/>
              </a:rPr>
              <a:t>引脚</a:t>
            </a:r>
            <a:r>
              <a:rPr sz="1000" dirty="0">
                <a:latin typeface="微软雅黑" panose="020B0503020204020204" pitchFamily="34" charset="-122"/>
                <a:ea typeface="微软雅黑" panose="020B0503020204020204" pitchFamily="34" charset="-122"/>
                <a:cs typeface="Tahoma"/>
              </a:rPr>
              <a:t> A </a:t>
            </a:r>
            <a:r>
              <a:rPr lang="zh-CN" altLang="en-US" sz="1000" dirty="0">
                <a:latin typeface="微软雅黑" panose="020B0503020204020204" pitchFamily="34" charset="-122"/>
                <a:ea typeface="微软雅黑" panose="020B0503020204020204" pitchFamily="34" charset="-122"/>
                <a:cs typeface="Tahoma"/>
              </a:rPr>
              <a:t>锁存列地址</a:t>
            </a:r>
            <a:endParaRPr sz="1000" dirty="0">
              <a:latin typeface="微软雅黑" panose="020B0503020204020204" pitchFamily="34" charset="-122"/>
              <a:ea typeface="微软雅黑" panose="020B0503020204020204" pitchFamily="34" charset="-122"/>
              <a:cs typeface="Tahoma"/>
            </a:endParaRPr>
          </a:p>
          <a:p>
            <a:pPr marL="350017" lvl="1" indent="-132359">
              <a:lnSpc>
                <a:spcPct val="150000"/>
              </a:lnSpc>
              <a:spcBef>
                <a:spcPts val="232"/>
              </a:spcBef>
              <a:buClr>
                <a:srgbClr val="3333CC"/>
              </a:buClr>
              <a:buChar char="•"/>
              <a:tabLst>
                <a:tab pos="349723" algn="l"/>
                <a:tab pos="350017" algn="l"/>
              </a:tabLst>
            </a:pPr>
            <a:r>
              <a:rPr sz="1000" spc="-2" dirty="0">
                <a:latin typeface="微软雅黑" panose="020B0503020204020204" pitchFamily="34" charset="-122"/>
                <a:ea typeface="微软雅黑" panose="020B0503020204020204" pitchFamily="34" charset="-122"/>
                <a:cs typeface="Tahoma"/>
              </a:rPr>
              <a:t>RAS/CAS</a:t>
            </a:r>
            <a:r>
              <a:rPr sz="1000" spc="-5" dirty="0">
                <a:latin typeface="微软雅黑" panose="020B0503020204020204" pitchFamily="34" charset="-122"/>
                <a:ea typeface="微软雅黑" panose="020B0503020204020204" pitchFamily="34" charset="-122"/>
                <a:cs typeface="Tahoma"/>
              </a:rPr>
              <a:t> </a:t>
            </a:r>
            <a:r>
              <a:rPr sz="1000" spc="-2" dirty="0">
                <a:latin typeface="微软雅黑" panose="020B0503020204020204" pitchFamily="34" charset="-122"/>
                <a:ea typeface="微软雅黑" panose="020B0503020204020204" pitchFamily="34" charset="-122"/>
                <a:cs typeface="Tahoma"/>
              </a:rPr>
              <a:t>edge-sensitive</a:t>
            </a:r>
            <a:r>
              <a:rPr lang="zh-CN" altLang="en-US" sz="1000" spc="-2" dirty="0">
                <a:latin typeface="微软雅黑" panose="020B0503020204020204" pitchFamily="34" charset="-122"/>
                <a:ea typeface="微软雅黑" panose="020B0503020204020204" pitchFamily="34" charset="-122"/>
                <a:cs typeface="Tahoma"/>
              </a:rPr>
              <a:t>边沿触发</a:t>
            </a:r>
            <a:endParaRPr sz="1000" dirty="0">
              <a:latin typeface="微软雅黑" panose="020B0503020204020204" pitchFamily="34" charset="-122"/>
              <a:ea typeface="微软雅黑" panose="020B0503020204020204" pitchFamily="34" charset="-122"/>
              <a:cs typeface="Tahoma"/>
            </a:endParaRPr>
          </a:p>
          <a:p>
            <a:pPr marL="164714" indent="-158831">
              <a:lnSpc>
                <a:spcPct val="150000"/>
              </a:lnSpc>
              <a:spcBef>
                <a:spcPts val="276"/>
              </a:spcBef>
              <a:buClr>
                <a:srgbClr val="3333CC"/>
              </a:buClr>
              <a:buChar char="•"/>
              <a:tabLst>
                <a:tab pos="164420" algn="l"/>
                <a:tab pos="164714" algn="l"/>
              </a:tabLst>
            </a:pPr>
            <a:r>
              <a:rPr sz="1200" spc="-2" dirty="0">
                <a:latin typeface="微软雅黑" panose="020B0503020204020204" pitchFamily="34" charset="-122"/>
                <a:ea typeface="微软雅黑" panose="020B0503020204020204" pitchFamily="34" charset="-122"/>
                <a:cs typeface="Tahoma"/>
              </a:rPr>
              <a:t>Din </a:t>
            </a:r>
            <a:r>
              <a:rPr lang="zh-CN" altLang="en-US" sz="1200" dirty="0">
                <a:latin typeface="微软雅黑" panose="020B0503020204020204" pitchFamily="34" charset="-122"/>
                <a:ea typeface="微软雅黑" panose="020B0503020204020204" pitchFamily="34" charset="-122"/>
                <a:cs typeface="Tahoma"/>
              </a:rPr>
              <a:t>和</a:t>
            </a:r>
            <a:r>
              <a:rPr sz="1200" spc="-5" dirty="0">
                <a:latin typeface="微软雅黑" panose="020B0503020204020204" pitchFamily="34" charset="-122"/>
                <a:ea typeface="微软雅黑" panose="020B0503020204020204" pitchFamily="34" charset="-122"/>
                <a:cs typeface="Tahoma"/>
              </a:rPr>
              <a:t> </a:t>
            </a:r>
            <a:r>
              <a:rPr sz="1200" spc="-2" dirty="0" err="1">
                <a:latin typeface="微软雅黑" panose="020B0503020204020204" pitchFamily="34" charset="-122"/>
                <a:ea typeface="微软雅黑" panose="020B0503020204020204" pitchFamily="34" charset="-122"/>
                <a:cs typeface="Tahoma"/>
              </a:rPr>
              <a:t>Dout</a:t>
            </a:r>
            <a:r>
              <a:rPr sz="1200" spc="-2" dirty="0">
                <a:latin typeface="微软雅黑" panose="020B0503020204020204" pitchFamily="34" charset="-122"/>
                <a:ea typeface="微软雅黑" panose="020B0503020204020204" pitchFamily="34" charset="-122"/>
                <a:cs typeface="Tahoma"/>
              </a:rPr>
              <a:t> </a:t>
            </a:r>
            <a:r>
              <a:rPr lang="zh-CN" altLang="en-US" sz="1200" dirty="0">
                <a:latin typeface="微软雅黑" panose="020B0503020204020204" pitchFamily="34" charset="-122"/>
                <a:ea typeface="微软雅黑" panose="020B0503020204020204" pitchFamily="34" charset="-122"/>
                <a:cs typeface="Tahoma"/>
              </a:rPr>
              <a:t>数据输入和输出用同一引脚</a:t>
            </a:r>
            <a:r>
              <a:rPr sz="1200" spc="-2" dirty="0">
                <a:latin typeface="微软雅黑" panose="020B0503020204020204" pitchFamily="34" charset="-122"/>
                <a:ea typeface="微软雅黑" panose="020B0503020204020204" pitchFamily="34" charset="-122"/>
                <a:cs typeface="Tahoma"/>
              </a:rPr>
              <a:t>(D)</a:t>
            </a:r>
            <a:endParaRPr sz="1200" dirty="0">
              <a:latin typeface="微软雅黑" panose="020B0503020204020204" pitchFamily="34" charset="-122"/>
              <a:ea typeface="微软雅黑" panose="020B0503020204020204" pitchFamily="34" charset="-122"/>
              <a:cs typeface="Tahoma"/>
            </a:endParaRPr>
          </a:p>
          <a:p>
            <a:pPr marL="164714" marR="2353" indent="-158831">
              <a:lnSpc>
                <a:spcPct val="150000"/>
              </a:lnSpc>
              <a:spcBef>
                <a:spcPts val="220"/>
              </a:spcBef>
              <a:buClr>
                <a:srgbClr val="3333CC"/>
              </a:buClr>
              <a:buChar char="•"/>
              <a:tabLst>
                <a:tab pos="164420" algn="l"/>
                <a:tab pos="164714" algn="l"/>
              </a:tabLst>
            </a:pPr>
            <a:r>
              <a:rPr lang="zh-CN" altLang="en-US" sz="1200" spc="-2" dirty="0">
                <a:latin typeface="微软雅黑" panose="020B0503020204020204" pitchFamily="34" charset="-122"/>
                <a:ea typeface="微软雅黑" panose="020B0503020204020204" pitchFamily="34" charset="-122"/>
                <a:cs typeface="Tahoma"/>
              </a:rPr>
              <a:t>控制信号</a:t>
            </a:r>
            <a:r>
              <a:rPr sz="1200" spc="5" dirty="0">
                <a:latin typeface="微软雅黑" panose="020B0503020204020204" pitchFamily="34" charset="-122"/>
                <a:ea typeface="微软雅黑" panose="020B0503020204020204" pitchFamily="34" charset="-122"/>
                <a:cs typeface="Tahoma"/>
              </a:rPr>
              <a:t> </a:t>
            </a:r>
            <a:r>
              <a:rPr sz="1200" spc="-2" dirty="0">
                <a:latin typeface="微软雅黑" panose="020B0503020204020204" pitchFamily="34" charset="-122"/>
                <a:ea typeface="微软雅黑" panose="020B0503020204020204" pitchFamily="34" charset="-122"/>
                <a:cs typeface="Tahoma"/>
              </a:rPr>
              <a:t>(RAS_L,</a:t>
            </a:r>
            <a:r>
              <a:rPr sz="1200" spc="2" dirty="0">
                <a:latin typeface="微软雅黑" panose="020B0503020204020204" pitchFamily="34" charset="-122"/>
                <a:ea typeface="微软雅黑" panose="020B0503020204020204" pitchFamily="34" charset="-122"/>
                <a:cs typeface="Tahoma"/>
              </a:rPr>
              <a:t> </a:t>
            </a:r>
            <a:r>
              <a:rPr sz="1200" spc="-2" dirty="0">
                <a:latin typeface="微软雅黑" panose="020B0503020204020204" pitchFamily="34" charset="-122"/>
                <a:ea typeface="微软雅黑" panose="020B0503020204020204" pitchFamily="34" charset="-122"/>
                <a:cs typeface="Tahoma"/>
              </a:rPr>
              <a:t>CAS_L,</a:t>
            </a:r>
            <a:r>
              <a:rPr sz="1200" spc="5" dirty="0">
                <a:latin typeface="微软雅黑" panose="020B0503020204020204" pitchFamily="34" charset="-122"/>
                <a:ea typeface="微软雅黑" panose="020B0503020204020204" pitchFamily="34" charset="-122"/>
                <a:cs typeface="Tahoma"/>
              </a:rPr>
              <a:t> </a:t>
            </a:r>
            <a:r>
              <a:rPr sz="1200" spc="-2" dirty="0">
                <a:latin typeface="微软雅黑" panose="020B0503020204020204" pitchFamily="34" charset="-122"/>
                <a:ea typeface="微软雅黑" panose="020B0503020204020204" pitchFamily="34" charset="-122"/>
                <a:cs typeface="Tahoma"/>
              </a:rPr>
              <a:t>WE_L,</a:t>
            </a:r>
            <a:r>
              <a:rPr sz="1200" spc="2" dirty="0">
                <a:latin typeface="微软雅黑" panose="020B0503020204020204" pitchFamily="34" charset="-122"/>
                <a:ea typeface="微软雅黑" panose="020B0503020204020204" pitchFamily="34" charset="-122"/>
                <a:cs typeface="Tahoma"/>
              </a:rPr>
              <a:t> </a:t>
            </a:r>
            <a:r>
              <a:rPr sz="1200" spc="-2" dirty="0">
                <a:latin typeface="微软雅黑" panose="020B0503020204020204" pitchFamily="34" charset="-122"/>
                <a:ea typeface="微软雅黑" panose="020B0503020204020204" pitchFamily="34" charset="-122"/>
                <a:cs typeface="Tahoma"/>
              </a:rPr>
              <a:t>OE_L)</a:t>
            </a:r>
            <a:r>
              <a:rPr sz="1200" spc="5" dirty="0">
                <a:latin typeface="微软雅黑" panose="020B0503020204020204" pitchFamily="34" charset="-122"/>
                <a:ea typeface="微软雅黑" panose="020B0503020204020204" pitchFamily="34" charset="-122"/>
                <a:cs typeface="Tahoma"/>
              </a:rPr>
              <a:t> </a:t>
            </a:r>
            <a:r>
              <a:rPr lang="zh-CN" altLang="en-US" sz="1200" spc="-2" dirty="0">
                <a:latin typeface="微软雅黑" panose="020B0503020204020204" pitchFamily="34" charset="-122"/>
                <a:ea typeface="微软雅黑" panose="020B0503020204020204" pitchFamily="34" charset="-122"/>
                <a:cs typeface="Tahoma"/>
              </a:rPr>
              <a:t>低有效</a:t>
            </a:r>
            <a:endParaRPr sz="1200" dirty="0">
              <a:latin typeface="微软雅黑" panose="020B0503020204020204" pitchFamily="34" charset="-122"/>
              <a:ea typeface="微软雅黑" panose="020B0503020204020204" pitchFamily="34" charset="-122"/>
              <a:cs typeface="Tahoma"/>
            </a:endParaRPr>
          </a:p>
        </p:txBody>
      </p:sp>
      <p:pic>
        <p:nvPicPr>
          <p:cNvPr id="5" name="object 5"/>
          <p:cNvPicPr/>
          <p:nvPr/>
        </p:nvPicPr>
        <p:blipFill>
          <a:blip r:embed="rId2" cstate="print"/>
          <a:stretch>
            <a:fillRect/>
          </a:stretch>
        </p:blipFill>
        <p:spPr>
          <a:xfrm>
            <a:off x="1619600" y="587667"/>
            <a:ext cx="2448835" cy="7500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141154"/>
            <a:ext cx="3155535" cy="242007"/>
          </a:xfrm>
          <a:prstGeom prst="rect">
            <a:avLst/>
          </a:prstGeom>
        </p:spPr>
        <p:txBody>
          <a:bodyPr vert="horz" wrap="square" lIns="0" tIns="6177" rIns="0" bIns="0" rtlCol="0">
            <a:spAutoFit/>
          </a:bodyPr>
          <a:lstStyle/>
          <a:p>
            <a:pPr marL="5883">
              <a:spcBef>
                <a:spcPts val="49"/>
              </a:spcBef>
            </a:pPr>
            <a:r>
              <a:rPr spc="-30" dirty="0"/>
              <a:t>The</a:t>
            </a:r>
            <a:r>
              <a:rPr spc="5" dirty="0"/>
              <a:t> </a:t>
            </a:r>
            <a:r>
              <a:rPr spc="-58" dirty="0"/>
              <a:t>Memory</a:t>
            </a:r>
            <a:r>
              <a:rPr spc="9" dirty="0"/>
              <a:t> </a:t>
            </a:r>
            <a:r>
              <a:rPr spc="-35" dirty="0"/>
              <a:t>Abstraction</a:t>
            </a:r>
          </a:p>
        </p:txBody>
      </p:sp>
      <p:sp>
        <p:nvSpPr>
          <p:cNvPr id="13" name="object 13"/>
          <p:cNvSpPr txBox="1"/>
          <p:nvPr/>
        </p:nvSpPr>
        <p:spPr>
          <a:xfrm>
            <a:off x="528417" y="569290"/>
            <a:ext cx="3934609" cy="483209"/>
          </a:xfrm>
          <a:prstGeom prst="rect">
            <a:avLst/>
          </a:prstGeom>
        </p:spPr>
        <p:txBody>
          <a:bodyPr vert="horz" wrap="square" lIns="0" tIns="0" rIns="0" bIns="0" rtlCol="0">
            <a:spAutoFit/>
          </a:bodyPr>
          <a:lstStyle/>
          <a:p>
            <a:pPr marL="5883" marR="2353" defTabSz="423550">
              <a:lnSpc>
                <a:spcPct val="150000"/>
              </a:lnSpc>
            </a:pPr>
            <a:r>
              <a:rPr lang="zh-CN" altLang="en-US" sz="1112" spc="-32" dirty="0">
                <a:solidFill>
                  <a:prstClr val="black"/>
                </a:solidFill>
                <a:latin typeface="微软雅黑" panose="020B0503020204020204" pitchFamily="34" charset="-122"/>
                <a:ea typeface="微软雅黑" panose="020B0503020204020204" pitchFamily="34" charset="-122"/>
                <a:cs typeface="Tahoma"/>
              </a:rPr>
              <a:t>从概念上讲，内存是一个大的字节数组，可以通过指定起始地址和字节计数从程序中访问。</a:t>
            </a:r>
            <a:endParaRPr sz="1112" dirty="0">
              <a:solidFill>
                <a:prstClr val="black"/>
              </a:solidFill>
              <a:latin typeface="微软雅黑" panose="020B0503020204020204" pitchFamily="34" charset="-122"/>
              <a:ea typeface="微软雅黑" panose="020B0503020204020204" pitchFamily="34" charset="-122"/>
              <a:cs typeface="Tahoma"/>
            </a:endParaRPr>
          </a:p>
        </p:txBody>
      </p:sp>
      <p:graphicFrame>
        <p:nvGraphicFramePr>
          <p:cNvPr id="14" name="object 14"/>
          <p:cNvGraphicFramePr>
            <a:graphicFrameLocks noGrp="1"/>
          </p:cNvGraphicFramePr>
          <p:nvPr/>
        </p:nvGraphicFramePr>
        <p:xfrm>
          <a:off x="3631659" y="1111452"/>
          <a:ext cx="513594" cy="2203500"/>
        </p:xfrm>
        <a:graphic>
          <a:graphicData uri="http://schemas.openxmlformats.org/drawingml/2006/table">
            <a:tbl>
              <a:tblPr firstRow="1" bandRow="1">
                <a:tableStyleId>{2D5ABB26-0587-4C30-8999-92F81FD0307C}</a:tableStyleId>
              </a:tblPr>
              <a:tblGrid>
                <a:gridCol w="513594">
                  <a:extLst>
                    <a:ext uri="{9D8B030D-6E8A-4147-A177-3AD203B41FA5}">
                      <a16:colId xmlns:a16="http://schemas.microsoft.com/office/drawing/2014/main" val="20000"/>
                    </a:ext>
                  </a:extLst>
                </a:gridCol>
              </a:tblGrid>
              <a:tr h="660365">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91718">
                <a:tc>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91715">
                <a:tc>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238466">
                <a:tc>
                  <a:txBody>
                    <a:bodyPr/>
                    <a:lstStyle/>
                    <a:p>
                      <a:pPr marR="20320" algn="ctr">
                        <a:lnSpc>
                          <a:spcPts val="2625"/>
                        </a:lnSpc>
                      </a:pPr>
                      <a:r>
                        <a:rPr sz="1000" dirty="0">
                          <a:latin typeface="Times New Roman"/>
                          <a:cs typeface="Times New Roman"/>
                        </a:rPr>
                        <a:t>...</a:t>
                      </a: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91718">
                <a:tc>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990552">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bl>
          </a:graphicData>
        </a:graphic>
      </p:graphicFrame>
      <p:grpSp>
        <p:nvGrpSpPr>
          <p:cNvPr id="15" name="object 15"/>
          <p:cNvGrpSpPr/>
          <p:nvPr/>
        </p:nvGrpSpPr>
        <p:grpSpPr>
          <a:xfrm>
            <a:off x="2495887" y="1667868"/>
            <a:ext cx="653905" cy="27651"/>
            <a:chOff x="4193743" y="3600477"/>
            <a:chExt cx="1411605" cy="59690"/>
          </a:xfrm>
        </p:grpSpPr>
        <p:sp>
          <p:nvSpPr>
            <p:cNvPr id="16" name="object 16"/>
            <p:cNvSpPr/>
            <p:nvPr/>
          </p:nvSpPr>
          <p:spPr>
            <a:xfrm>
              <a:off x="4193743" y="3623581"/>
              <a:ext cx="1408430" cy="13335"/>
            </a:xfrm>
            <a:custGeom>
              <a:avLst/>
              <a:gdLst/>
              <a:ahLst/>
              <a:cxnLst/>
              <a:rect l="l" t="t" r="r" b="b"/>
              <a:pathLst>
                <a:path w="1408429" h="13335">
                  <a:moveTo>
                    <a:pt x="1407959" y="6599"/>
                  </a:moveTo>
                  <a:lnTo>
                    <a:pt x="1374967" y="0"/>
                  </a:lnTo>
                  <a:lnTo>
                    <a:pt x="0" y="0"/>
                  </a:lnTo>
                  <a:lnTo>
                    <a:pt x="0" y="13199"/>
                  </a:lnTo>
                  <a:lnTo>
                    <a:pt x="1374967" y="13199"/>
                  </a:lnTo>
                  <a:lnTo>
                    <a:pt x="1407959" y="6599"/>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7" name="object 17"/>
            <p:cNvSpPr/>
            <p:nvPr/>
          </p:nvSpPr>
          <p:spPr>
            <a:xfrm>
              <a:off x="5469712" y="3603777"/>
              <a:ext cx="132080" cy="53340"/>
            </a:xfrm>
            <a:custGeom>
              <a:avLst/>
              <a:gdLst/>
              <a:ahLst/>
              <a:cxnLst/>
              <a:rect l="l" t="t" r="r" b="b"/>
              <a:pathLst>
                <a:path w="132079" h="53339">
                  <a:moveTo>
                    <a:pt x="131991" y="26403"/>
                  </a:moveTo>
                  <a:lnTo>
                    <a:pt x="0" y="0"/>
                  </a:lnTo>
                  <a:lnTo>
                    <a:pt x="26390" y="26403"/>
                  </a:lnTo>
                  <a:lnTo>
                    <a:pt x="0" y="52806"/>
                  </a:lnTo>
                  <a:lnTo>
                    <a:pt x="131991" y="26403"/>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8" name="object 18"/>
            <p:cNvSpPr/>
            <p:nvPr/>
          </p:nvSpPr>
          <p:spPr>
            <a:xfrm>
              <a:off x="5469712" y="3603777"/>
              <a:ext cx="132080" cy="53340"/>
            </a:xfrm>
            <a:custGeom>
              <a:avLst/>
              <a:gdLst/>
              <a:ahLst/>
              <a:cxnLst/>
              <a:rect l="l" t="t" r="r" b="b"/>
              <a:pathLst>
                <a:path w="132079" h="53339">
                  <a:moveTo>
                    <a:pt x="0" y="52806"/>
                  </a:moveTo>
                  <a:lnTo>
                    <a:pt x="131991" y="26403"/>
                  </a:lnTo>
                  <a:lnTo>
                    <a:pt x="0" y="0"/>
                  </a:lnTo>
                  <a:lnTo>
                    <a:pt x="26390" y="26403"/>
                  </a:lnTo>
                  <a:lnTo>
                    <a:pt x="0" y="52806"/>
                  </a:lnTo>
                  <a:close/>
                </a:path>
              </a:pathLst>
            </a:custGeom>
            <a:ln w="6599">
              <a:solidFill>
                <a:srgbClr val="000000"/>
              </a:solidFill>
            </a:ln>
          </p:spPr>
          <p:txBody>
            <a:bodyPr wrap="square" lIns="0" tIns="0" rIns="0" bIns="0" rtlCol="0"/>
            <a:lstStyle/>
            <a:p>
              <a:pPr defTabSz="423550"/>
              <a:endParaRPr sz="834">
                <a:solidFill>
                  <a:prstClr val="black"/>
                </a:solidFill>
                <a:latin typeface="Calibri"/>
              </a:endParaRPr>
            </a:p>
          </p:txBody>
        </p:sp>
      </p:grpSp>
      <p:grpSp>
        <p:nvGrpSpPr>
          <p:cNvPr id="19" name="object 19"/>
          <p:cNvGrpSpPr/>
          <p:nvPr/>
        </p:nvGrpSpPr>
        <p:grpSpPr>
          <a:xfrm>
            <a:off x="2777664" y="2731795"/>
            <a:ext cx="64420" cy="27651"/>
            <a:chOff x="4802024" y="5897209"/>
            <a:chExt cx="139065" cy="59690"/>
          </a:xfrm>
        </p:grpSpPr>
        <p:sp>
          <p:nvSpPr>
            <p:cNvPr id="20" name="object 20"/>
            <p:cNvSpPr/>
            <p:nvPr/>
          </p:nvSpPr>
          <p:spPr>
            <a:xfrm>
              <a:off x="4805324" y="5900508"/>
              <a:ext cx="132080" cy="53340"/>
            </a:xfrm>
            <a:custGeom>
              <a:avLst/>
              <a:gdLst/>
              <a:ahLst/>
              <a:cxnLst/>
              <a:rect l="l" t="t" r="r" b="b"/>
              <a:pathLst>
                <a:path w="132079" h="53339">
                  <a:moveTo>
                    <a:pt x="132003" y="52793"/>
                  </a:moveTo>
                  <a:lnTo>
                    <a:pt x="105600" y="26390"/>
                  </a:lnTo>
                  <a:lnTo>
                    <a:pt x="132003" y="0"/>
                  </a:lnTo>
                  <a:lnTo>
                    <a:pt x="0" y="26390"/>
                  </a:lnTo>
                  <a:lnTo>
                    <a:pt x="132003" y="52793"/>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21" name="object 21"/>
            <p:cNvSpPr/>
            <p:nvPr/>
          </p:nvSpPr>
          <p:spPr>
            <a:xfrm>
              <a:off x="4805324" y="5900508"/>
              <a:ext cx="132080" cy="53340"/>
            </a:xfrm>
            <a:custGeom>
              <a:avLst/>
              <a:gdLst/>
              <a:ahLst/>
              <a:cxnLst/>
              <a:rect l="l" t="t" r="r" b="b"/>
              <a:pathLst>
                <a:path w="132079" h="53339">
                  <a:moveTo>
                    <a:pt x="132003" y="0"/>
                  </a:moveTo>
                  <a:lnTo>
                    <a:pt x="0" y="26390"/>
                  </a:lnTo>
                  <a:lnTo>
                    <a:pt x="132003" y="52793"/>
                  </a:lnTo>
                  <a:lnTo>
                    <a:pt x="105600" y="26390"/>
                  </a:lnTo>
                  <a:lnTo>
                    <a:pt x="132003" y="0"/>
                  </a:lnTo>
                  <a:close/>
                </a:path>
              </a:pathLst>
            </a:custGeom>
            <a:ln w="65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2" name="object 22"/>
          <p:cNvSpPr txBox="1"/>
          <p:nvPr/>
        </p:nvSpPr>
        <p:spPr>
          <a:xfrm>
            <a:off x="3370494" y="1743767"/>
            <a:ext cx="232970" cy="568593"/>
          </a:xfrm>
          <a:prstGeom prst="rect">
            <a:avLst/>
          </a:prstGeom>
        </p:spPr>
        <p:txBody>
          <a:bodyPr vert="horz" wrap="square" lIns="0" tIns="14708" rIns="0" bIns="0" rtlCol="0">
            <a:spAutoFit/>
          </a:bodyPr>
          <a:lstStyle/>
          <a:p>
            <a:pPr marL="5883" marR="2353" defTabSz="423550">
              <a:lnSpc>
                <a:spcPts val="866"/>
              </a:lnSpc>
              <a:spcBef>
                <a:spcPts val="116"/>
              </a:spcBef>
            </a:pPr>
            <a:r>
              <a:rPr sz="764" dirty="0">
                <a:solidFill>
                  <a:prstClr val="black"/>
                </a:solidFill>
                <a:latin typeface="Times New Roman"/>
                <a:cs typeface="Times New Roman"/>
              </a:rPr>
              <a:t>addr1  addr2</a:t>
            </a:r>
            <a:endParaRPr sz="764">
              <a:solidFill>
                <a:prstClr val="black"/>
              </a:solidFill>
              <a:latin typeface="Times New Roman"/>
              <a:cs typeface="Times New Roman"/>
            </a:endParaRPr>
          </a:p>
          <a:p>
            <a:pPr defTabSz="423550"/>
            <a:endParaRPr sz="834">
              <a:solidFill>
                <a:prstClr val="black"/>
              </a:solidFill>
              <a:latin typeface="Times New Roman"/>
              <a:cs typeface="Times New Roman"/>
            </a:endParaRPr>
          </a:p>
          <a:p>
            <a:pPr marL="5883" defTabSz="423550">
              <a:spcBef>
                <a:spcPts val="560"/>
              </a:spcBef>
            </a:pPr>
            <a:r>
              <a:rPr sz="764" dirty="0">
                <a:solidFill>
                  <a:prstClr val="black"/>
                </a:solidFill>
                <a:latin typeface="Times New Roman"/>
                <a:cs typeface="Times New Roman"/>
              </a:rPr>
              <a:t>addrk</a:t>
            </a:r>
            <a:endParaRPr sz="764">
              <a:solidFill>
                <a:prstClr val="black"/>
              </a:solidFill>
              <a:latin typeface="Times New Roman"/>
              <a:cs typeface="Times New Roman"/>
            </a:endParaRPr>
          </a:p>
        </p:txBody>
      </p:sp>
      <p:sp>
        <p:nvSpPr>
          <p:cNvPr id="23" name="object 23"/>
          <p:cNvSpPr txBox="1"/>
          <p:nvPr/>
        </p:nvSpPr>
        <p:spPr>
          <a:xfrm>
            <a:off x="1811299" y="1615361"/>
            <a:ext cx="561835" cy="123537"/>
          </a:xfrm>
          <a:prstGeom prst="rect">
            <a:avLst/>
          </a:prstGeom>
        </p:spPr>
        <p:txBody>
          <a:bodyPr vert="horz" wrap="square" lIns="0" tIns="5883" rIns="0" bIns="0" rtlCol="0">
            <a:spAutoFit/>
          </a:bodyPr>
          <a:lstStyle/>
          <a:p>
            <a:pPr marL="5883" defTabSz="423550">
              <a:spcBef>
                <a:spcPts val="46"/>
              </a:spcBef>
            </a:pPr>
            <a:r>
              <a:rPr sz="764" dirty="0">
                <a:solidFill>
                  <a:prstClr val="black"/>
                </a:solidFill>
                <a:latin typeface="Times New Roman"/>
                <a:cs typeface="Times New Roman"/>
              </a:rPr>
              <a:t>get(</a:t>
            </a:r>
            <a:r>
              <a:rPr sz="764" spc="-16" dirty="0">
                <a:solidFill>
                  <a:prstClr val="black"/>
                </a:solidFill>
                <a:latin typeface="Times New Roman"/>
                <a:cs typeface="Times New Roman"/>
              </a:rPr>
              <a:t> </a:t>
            </a:r>
            <a:r>
              <a:rPr sz="764" dirty="0">
                <a:solidFill>
                  <a:prstClr val="black"/>
                </a:solidFill>
                <a:latin typeface="Times New Roman"/>
                <a:cs typeface="Times New Roman"/>
              </a:rPr>
              <a:t>addr1,</a:t>
            </a:r>
            <a:r>
              <a:rPr sz="764" spc="-14" dirty="0">
                <a:solidFill>
                  <a:prstClr val="black"/>
                </a:solidFill>
                <a:latin typeface="Times New Roman"/>
                <a:cs typeface="Times New Roman"/>
              </a:rPr>
              <a:t> </a:t>
            </a:r>
            <a:r>
              <a:rPr sz="764" dirty="0">
                <a:solidFill>
                  <a:prstClr val="black"/>
                </a:solidFill>
                <a:latin typeface="Times New Roman"/>
                <a:cs typeface="Times New Roman"/>
              </a:rPr>
              <a:t>k</a:t>
            </a:r>
            <a:r>
              <a:rPr sz="764" spc="-14" dirty="0">
                <a:solidFill>
                  <a:prstClr val="black"/>
                </a:solidFill>
                <a:latin typeface="Times New Roman"/>
                <a:cs typeface="Times New Roman"/>
              </a:rPr>
              <a:t> </a:t>
            </a:r>
            <a:r>
              <a:rPr sz="764" dirty="0">
                <a:solidFill>
                  <a:prstClr val="black"/>
                </a:solidFill>
                <a:latin typeface="Times New Roman"/>
                <a:cs typeface="Times New Roman"/>
              </a:rPr>
              <a:t>)</a:t>
            </a:r>
            <a:endParaRPr sz="764">
              <a:solidFill>
                <a:prstClr val="black"/>
              </a:solidFill>
              <a:latin typeface="Times New Roman"/>
              <a:cs typeface="Times New Roman"/>
            </a:endParaRPr>
          </a:p>
        </p:txBody>
      </p:sp>
      <p:sp>
        <p:nvSpPr>
          <p:cNvPr id="24" name="object 24"/>
          <p:cNvSpPr txBox="1"/>
          <p:nvPr/>
        </p:nvSpPr>
        <p:spPr>
          <a:xfrm>
            <a:off x="1646209" y="2679282"/>
            <a:ext cx="1014539" cy="123537"/>
          </a:xfrm>
          <a:prstGeom prst="rect">
            <a:avLst/>
          </a:prstGeom>
        </p:spPr>
        <p:txBody>
          <a:bodyPr vert="horz" wrap="square" lIns="0" tIns="5883" rIns="0" bIns="0" rtlCol="0">
            <a:spAutoFit/>
          </a:bodyPr>
          <a:lstStyle/>
          <a:p>
            <a:pPr marL="5883" defTabSz="423550">
              <a:spcBef>
                <a:spcPts val="46"/>
              </a:spcBef>
            </a:pPr>
            <a:r>
              <a:rPr sz="764" dirty="0">
                <a:solidFill>
                  <a:prstClr val="black"/>
                </a:solidFill>
                <a:latin typeface="Times New Roman"/>
                <a:cs typeface="Times New Roman"/>
              </a:rPr>
              <a:t>[M(addr1),</a:t>
            </a:r>
            <a:r>
              <a:rPr sz="764" spc="-16" dirty="0">
                <a:solidFill>
                  <a:prstClr val="black"/>
                </a:solidFill>
                <a:latin typeface="Times New Roman"/>
                <a:cs typeface="Times New Roman"/>
              </a:rPr>
              <a:t> </a:t>
            </a:r>
            <a:r>
              <a:rPr sz="764" dirty="0">
                <a:solidFill>
                  <a:prstClr val="black"/>
                </a:solidFill>
                <a:latin typeface="Times New Roman"/>
                <a:cs typeface="Times New Roman"/>
              </a:rPr>
              <a:t>...</a:t>
            </a:r>
            <a:r>
              <a:rPr sz="764" spc="-14" dirty="0">
                <a:solidFill>
                  <a:prstClr val="black"/>
                </a:solidFill>
                <a:latin typeface="Times New Roman"/>
                <a:cs typeface="Times New Roman"/>
              </a:rPr>
              <a:t> </a:t>
            </a:r>
            <a:r>
              <a:rPr sz="764" dirty="0">
                <a:solidFill>
                  <a:prstClr val="black"/>
                </a:solidFill>
                <a:latin typeface="Times New Roman"/>
                <a:cs typeface="Times New Roman"/>
              </a:rPr>
              <a:t>,</a:t>
            </a:r>
            <a:r>
              <a:rPr sz="764" spc="-14" dirty="0">
                <a:solidFill>
                  <a:prstClr val="black"/>
                </a:solidFill>
                <a:latin typeface="Times New Roman"/>
                <a:cs typeface="Times New Roman"/>
              </a:rPr>
              <a:t> </a:t>
            </a:r>
            <a:r>
              <a:rPr sz="764" dirty="0">
                <a:solidFill>
                  <a:prstClr val="black"/>
                </a:solidFill>
                <a:latin typeface="Times New Roman"/>
                <a:cs typeface="Times New Roman"/>
              </a:rPr>
              <a:t>M(addrk)]</a:t>
            </a:r>
            <a:endParaRPr sz="764">
              <a:solidFill>
                <a:prstClr val="black"/>
              </a:solidFill>
              <a:latin typeface="Times New Roman"/>
              <a:cs typeface="Times New Roman"/>
            </a:endParaRPr>
          </a:p>
        </p:txBody>
      </p:sp>
      <p:sp>
        <p:nvSpPr>
          <p:cNvPr id="28" name="object 28"/>
          <p:cNvSpPr txBox="1"/>
          <p:nvPr/>
        </p:nvSpPr>
        <p:spPr>
          <a:xfrm>
            <a:off x="2064768" y="3497707"/>
            <a:ext cx="743917" cy="76944"/>
          </a:xfrm>
          <a:prstGeom prst="rect">
            <a:avLst/>
          </a:prstGeom>
        </p:spPr>
        <p:txBody>
          <a:bodyPr vert="horz" wrap="square" lIns="0" tIns="0" rIns="0" bIns="0" rtlCol="0">
            <a:spAutoFit/>
          </a:bodyPr>
          <a:lstStyle/>
          <a:p>
            <a:pPr marL="5883" defTabSz="423550">
              <a:lnSpc>
                <a:spcPts val="623"/>
              </a:lnSpc>
            </a:pPr>
            <a:r>
              <a:rPr sz="602" spc="-21" dirty="0">
                <a:solidFill>
                  <a:srgbClr val="FFFFFF"/>
                </a:solidFill>
                <a:latin typeface="Arial"/>
                <a:cs typeface="Arial"/>
              </a:rPr>
              <a:t>CS429</a:t>
            </a:r>
            <a:r>
              <a:rPr sz="602" spc="35" dirty="0">
                <a:solidFill>
                  <a:srgbClr val="FFFFFF"/>
                </a:solidFill>
                <a:latin typeface="Arial"/>
                <a:cs typeface="Arial"/>
              </a:rPr>
              <a:t> </a:t>
            </a:r>
            <a:r>
              <a:rPr sz="602" spc="-12" dirty="0">
                <a:solidFill>
                  <a:srgbClr val="FFFFFF"/>
                </a:solidFill>
                <a:latin typeface="Arial"/>
                <a:cs typeface="Arial"/>
              </a:rPr>
              <a:t>Slideset</a:t>
            </a:r>
            <a:r>
              <a:rPr sz="602" spc="37" dirty="0">
                <a:solidFill>
                  <a:srgbClr val="FFFFFF"/>
                </a:solidFill>
                <a:latin typeface="Arial"/>
                <a:cs typeface="Arial"/>
              </a:rPr>
              <a:t> </a:t>
            </a:r>
            <a:r>
              <a:rPr sz="602" spc="-5" dirty="0">
                <a:solidFill>
                  <a:srgbClr val="FFFFFF"/>
                </a:solidFill>
                <a:latin typeface="Arial"/>
                <a:cs typeface="Arial"/>
              </a:rPr>
              <a:t>17:</a:t>
            </a:r>
            <a:r>
              <a:rPr sz="602" spc="106" dirty="0">
                <a:solidFill>
                  <a:srgbClr val="FFFFFF"/>
                </a:solidFill>
                <a:latin typeface="Arial"/>
                <a:cs typeface="Arial"/>
              </a:rPr>
              <a:t> </a:t>
            </a:r>
            <a:fld id="{81D60167-4931-47E6-BA6A-407CBD079E47}" type="slidenum">
              <a:rPr sz="602" spc="-12" dirty="0">
                <a:solidFill>
                  <a:srgbClr val="FFFFFF"/>
                </a:solidFill>
                <a:latin typeface="Arial"/>
                <a:cs typeface="Arial"/>
              </a:rPr>
              <a:pPr marL="5883" defTabSz="423550">
                <a:lnSpc>
                  <a:spcPts val="623"/>
                </a:lnSpc>
              </a:pPr>
              <a:t>2</a:t>
            </a:fld>
            <a:endParaRPr sz="602">
              <a:solidFill>
                <a:prstClr val="black"/>
              </a:solidFill>
              <a:latin typeface="Arial"/>
              <a:cs typeface="Aria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4653" y="177772"/>
            <a:ext cx="3449747" cy="221384"/>
          </a:xfrm>
          <a:prstGeom prst="rect">
            <a:avLst/>
          </a:prstGeom>
        </p:spPr>
        <p:txBody>
          <a:bodyPr vert="horz" wrap="square" lIns="0" tIns="5883" rIns="0" bIns="0" rtlCol="0">
            <a:spAutoFit/>
          </a:bodyPr>
          <a:lstStyle/>
          <a:p>
            <a:pPr marL="5883">
              <a:spcBef>
                <a:spcPts val="46"/>
              </a:spcBef>
            </a:pPr>
            <a:r>
              <a:rPr sz="1400" b="1" dirty="0">
                <a:solidFill>
                  <a:srgbClr val="C00000"/>
                </a:solidFill>
                <a:latin typeface="微软雅黑" panose="020B0503020204020204" pitchFamily="34" charset="-122"/>
                <a:ea typeface="微软雅黑" panose="020B0503020204020204" pitchFamily="34" charset="-122"/>
              </a:rPr>
              <a:t>DRAM</a:t>
            </a:r>
            <a:r>
              <a:rPr sz="1400" b="1" spc="-16" dirty="0">
                <a:solidFill>
                  <a:srgbClr val="C00000"/>
                </a:solidFill>
                <a:latin typeface="微软雅黑" panose="020B0503020204020204" pitchFamily="34" charset="-122"/>
                <a:ea typeface="微软雅黑" panose="020B0503020204020204" pitchFamily="34" charset="-122"/>
              </a:rPr>
              <a:t> </a:t>
            </a:r>
            <a:r>
              <a:rPr sz="1400" b="1" dirty="0">
                <a:solidFill>
                  <a:srgbClr val="C00000"/>
                </a:solidFill>
                <a:latin typeface="微软雅黑" panose="020B0503020204020204" pitchFamily="34" charset="-122"/>
                <a:ea typeface="微软雅黑" panose="020B0503020204020204" pitchFamily="34" charset="-122"/>
              </a:rPr>
              <a:t>Read</a:t>
            </a:r>
            <a:r>
              <a:rPr sz="1400" b="1" spc="-19" dirty="0">
                <a:solidFill>
                  <a:srgbClr val="C00000"/>
                </a:solidFill>
                <a:latin typeface="微软雅黑" panose="020B0503020204020204" pitchFamily="34" charset="-122"/>
                <a:ea typeface="微软雅黑" panose="020B0503020204020204" pitchFamily="34" charset="-122"/>
              </a:rPr>
              <a:t> </a:t>
            </a:r>
            <a:r>
              <a:rPr sz="1400" b="1" spc="-2" dirty="0">
                <a:solidFill>
                  <a:srgbClr val="C00000"/>
                </a:solidFill>
                <a:latin typeface="微软雅黑" panose="020B0503020204020204" pitchFamily="34" charset="-122"/>
                <a:ea typeface="微软雅黑" panose="020B0503020204020204" pitchFamily="34" charset="-122"/>
              </a:rPr>
              <a:t>Timing</a:t>
            </a:r>
            <a:r>
              <a:rPr lang="en-US" altLang="zh-CN" sz="1400" b="1" spc="-2" dirty="0">
                <a:solidFill>
                  <a:srgbClr val="C00000"/>
                </a:solidFill>
                <a:latin typeface="微软雅黑" panose="020B0503020204020204" pitchFamily="34" charset="-122"/>
                <a:ea typeface="微软雅黑" panose="020B0503020204020204" pitchFamily="34" charset="-122"/>
              </a:rPr>
              <a:t> </a:t>
            </a:r>
            <a:r>
              <a:rPr lang="en-US" altLang="zh-CN" sz="1400" b="1" dirty="0">
                <a:solidFill>
                  <a:srgbClr val="C00000"/>
                </a:solidFill>
                <a:latin typeface="微软雅黑" panose="020B0503020204020204" pitchFamily="34" charset="-122"/>
                <a:ea typeface="微软雅黑" panose="020B0503020204020204" pitchFamily="34" charset="-122"/>
              </a:rPr>
              <a:t>DRAM</a:t>
            </a:r>
            <a:r>
              <a:rPr lang="zh-CN" altLang="en-US" sz="1400" b="1" spc="-2" dirty="0">
                <a:solidFill>
                  <a:srgbClr val="C00000"/>
                </a:solidFill>
                <a:latin typeface="微软雅黑" panose="020B0503020204020204" pitchFamily="34" charset="-122"/>
                <a:ea typeface="微软雅黑" panose="020B0503020204020204" pitchFamily="34" charset="-122"/>
              </a:rPr>
              <a:t>读时序图</a:t>
            </a:r>
            <a:endParaRPr sz="1400" b="1" spc="-2" dirty="0">
              <a:solidFill>
                <a:srgbClr val="C00000"/>
              </a:solidFill>
              <a:latin typeface="微软雅黑" panose="020B0503020204020204" pitchFamily="34" charset="-122"/>
              <a:ea typeface="微软雅黑" panose="020B0503020204020204" pitchFamily="34" charset="-122"/>
            </a:endParaRPr>
          </a:p>
        </p:txBody>
      </p:sp>
      <p:grpSp>
        <p:nvGrpSpPr>
          <p:cNvPr id="4" name="object 4"/>
          <p:cNvGrpSpPr/>
          <p:nvPr/>
        </p:nvGrpSpPr>
        <p:grpSpPr>
          <a:xfrm>
            <a:off x="870242" y="2358477"/>
            <a:ext cx="4024032" cy="117662"/>
            <a:chOff x="684414" y="5091315"/>
            <a:chExt cx="8686800" cy="254000"/>
          </a:xfrm>
        </p:grpSpPr>
        <p:sp>
          <p:nvSpPr>
            <p:cNvPr id="5" name="object 5"/>
            <p:cNvSpPr/>
            <p:nvPr/>
          </p:nvSpPr>
          <p:spPr>
            <a:xfrm>
              <a:off x="697114" y="5104015"/>
              <a:ext cx="1270000" cy="0"/>
            </a:xfrm>
            <a:custGeom>
              <a:avLst/>
              <a:gdLst/>
              <a:ahLst/>
              <a:cxnLst/>
              <a:rect l="l" t="t" r="r" b="b"/>
              <a:pathLst>
                <a:path w="1270000">
                  <a:moveTo>
                    <a:pt x="0" y="0"/>
                  </a:moveTo>
                  <a:lnTo>
                    <a:pt x="1269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 name="object 6"/>
            <p:cNvSpPr/>
            <p:nvPr/>
          </p:nvSpPr>
          <p:spPr>
            <a:xfrm>
              <a:off x="7631314" y="5332614"/>
              <a:ext cx="965200" cy="0"/>
            </a:xfrm>
            <a:custGeom>
              <a:avLst/>
              <a:gdLst/>
              <a:ahLst/>
              <a:cxnLst/>
              <a:rect l="l" t="t" r="r" b="b"/>
              <a:pathLst>
                <a:path w="965200">
                  <a:moveTo>
                    <a:pt x="0" y="0"/>
                  </a:moveTo>
                  <a:lnTo>
                    <a:pt x="9651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7" name="object 7"/>
            <p:cNvSpPr/>
            <p:nvPr/>
          </p:nvSpPr>
          <p:spPr>
            <a:xfrm>
              <a:off x="8774312" y="5104015"/>
              <a:ext cx="584200" cy="0"/>
            </a:xfrm>
            <a:custGeom>
              <a:avLst/>
              <a:gdLst/>
              <a:ahLst/>
              <a:cxnLst/>
              <a:rect l="l" t="t" r="r" b="b"/>
              <a:pathLst>
                <a:path w="584200">
                  <a:moveTo>
                    <a:pt x="0" y="0"/>
                  </a:moveTo>
                  <a:lnTo>
                    <a:pt x="5841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8" name="object 8"/>
          <p:cNvSpPr txBox="1"/>
          <p:nvPr/>
        </p:nvSpPr>
        <p:spPr>
          <a:xfrm>
            <a:off x="2946972" y="967127"/>
            <a:ext cx="80010"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A</a:t>
            </a:r>
            <a:endParaRPr sz="741">
              <a:solidFill>
                <a:prstClr val="black"/>
              </a:solidFill>
              <a:latin typeface="Times New Roman"/>
              <a:cs typeface="Times New Roman"/>
            </a:endParaRPr>
          </a:p>
        </p:txBody>
      </p:sp>
      <p:sp>
        <p:nvSpPr>
          <p:cNvPr id="9" name="object 9"/>
          <p:cNvSpPr txBox="1"/>
          <p:nvPr/>
        </p:nvSpPr>
        <p:spPr>
          <a:xfrm>
            <a:off x="4817794" y="1037724"/>
            <a:ext cx="80010"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D</a:t>
            </a:r>
            <a:endParaRPr sz="741">
              <a:solidFill>
                <a:prstClr val="black"/>
              </a:solidFill>
              <a:latin typeface="Times New Roman"/>
              <a:cs typeface="Times New Roman"/>
            </a:endParaRPr>
          </a:p>
        </p:txBody>
      </p:sp>
      <p:grpSp>
        <p:nvGrpSpPr>
          <p:cNvPr id="10" name="object 10"/>
          <p:cNvGrpSpPr/>
          <p:nvPr/>
        </p:nvGrpSpPr>
        <p:grpSpPr>
          <a:xfrm>
            <a:off x="4323615" y="1075963"/>
            <a:ext cx="470647" cy="35299"/>
            <a:chOff x="8139314" y="2322715"/>
            <a:chExt cx="1016000" cy="76200"/>
          </a:xfrm>
        </p:grpSpPr>
        <p:sp>
          <p:nvSpPr>
            <p:cNvPr id="11" name="object 11"/>
            <p:cNvSpPr/>
            <p:nvPr/>
          </p:nvSpPr>
          <p:spPr>
            <a:xfrm>
              <a:off x="8164715" y="2360815"/>
              <a:ext cx="965200" cy="0"/>
            </a:xfrm>
            <a:custGeom>
              <a:avLst/>
              <a:gdLst/>
              <a:ahLst/>
              <a:cxnLst/>
              <a:rect l="l" t="t" r="r" b="b"/>
              <a:pathLst>
                <a:path w="965200">
                  <a:moveTo>
                    <a:pt x="965199" y="0"/>
                  </a:moveTo>
                  <a:lnTo>
                    <a:pt x="0"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 name="object 12"/>
            <p:cNvSpPr/>
            <p:nvPr/>
          </p:nvSpPr>
          <p:spPr>
            <a:xfrm>
              <a:off x="8139303" y="2322715"/>
              <a:ext cx="1016000" cy="76835"/>
            </a:xfrm>
            <a:custGeom>
              <a:avLst/>
              <a:gdLst/>
              <a:ahLst/>
              <a:cxnLst/>
              <a:rect l="l" t="t" r="r" b="b"/>
              <a:pathLst>
                <a:path w="1016000" h="76835">
                  <a:moveTo>
                    <a:pt x="76200" y="12"/>
                  </a:moveTo>
                  <a:lnTo>
                    <a:pt x="0" y="38112"/>
                  </a:lnTo>
                  <a:lnTo>
                    <a:pt x="76200" y="76212"/>
                  </a:lnTo>
                  <a:lnTo>
                    <a:pt x="76200" y="12"/>
                  </a:lnTo>
                  <a:close/>
                </a:path>
                <a:path w="1016000" h="76835">
                  <a:moveTo>
                    <a:pt x="1016000" y="38100"/>
                  </a:moveTo>
                  <a:lnTo>
                    <a:pt x="939800" y="0"/>
                  </a:lnTo>
                  <a:lnTo>
                    <a:pt x="939800" y="76200"/>
                  </a:lnTo>
                  <a:lnTo>
                    <a:pt x="1016000" y="3810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grpSp>
      <p:sp>
        <p:nvSpPr>
          <p:cNvPr id="13" name="object 13"/>
          <p:cNvSpPr txBox="1"/>
          <p:nvPr/>
        </p:nvSpPr>
        <p:spPr>
          <a:xfrm>
            <a:off x="4288316" y="614141"/>
            <a:ext cx="242089"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O</a:t>
            </a:r>
            <a:r>
              <a:rPr sz="741" spc="-2" dirty="0">
                <a:solidFill>
                  <a:prstClr val="black"/>
                </a:solidFill>
                <a:latin typeface="Times New Roman"/>
                <a:cs typeface="Times New Roman"/>
              </a:rPr>
              <a:t>E</a:t>
            </a:r>
            <a:r>
              <a:rPr sz="741" dirty="0">
                <a:solidFill>
                  <a:prstClr val="black"/>
                </a:solidFill>
                <a:latin typeface="Times New Roman"/>
                <a:cs typeface="Times New Roman"/>
              </a:rPr>
              <a:t>_L</a:t>
            </a:r>
            <a:endParaRPr sz="741">
              <a:solidFill>
                <a:prstClr val="black"/>
              </a:solidFill>
              <a:latin typeface="Times New Roman"/>
              <a:cs typeface="Times New Roman"/>
            </a:endParaRPr>
          </a:p>
        </p:txBody>
      </p:sp>
      <p:grpSp>
        <p:nvGrpSpPr>
          <p:cNvPr id="14" name="object 14"/>
          <p:cNvGrpSpPr/>
          <p:nvPr/>
        </p:nvGrpSpPr>
        <p:grpSpPr>
          <a:xfrm>
            <a:off x="4135356" y="640615"/>
            <a:ext cx="35299" cy="270622"/>
            <a:chOff x="7732914" y="1382915"/>
            <a:chExt cx="76200" cy="584200"/>
          </a:xfrm>
        </p:grpSpPr>
        <p:sp>
          <p:nvSpPr>
            <p:cNvPr id="15" name="object 15"/>
            <p:cNvSpPr/>
            <p:nvPr/>
          </p:nvSpPr>
          <p:spPr>
            <a:xfrm>
              <a:off x="7771014"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16" name="object 16"/>
            <p:cNvSpPr/>
            <p:nvPr/>
          </p:nvSpPr>
          <p:spPr>
            <a:xfrm>
              <a:off x="7732914"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grpSp>
        <p:nvGrpSpPr>
          <p:cNvPr id="17" name="object 17"/>
          <p:cNvGrpSpPr/>
          <p:nvPr/>
        </p:nvGrpSpPr>
        <p:grpSpPr>
          <a:xfrm>
            <a:off x="2923440" y="1023016"/>
            <a:ext cx="376518" cy="105896"/>
            <a:chOff x="5116715" y="2208415"/>
            <a:chExt cx="812800" cy="228600"/>
          </a:xfrm>
        </p:grpSpPr>
        <p:sp>
          <p:nvSpPr>
            <p:cNvPr id="18" name="object 18"/>
            <p:cNvSpPr/>
            <p:nvPr/>
          </p:nvSpPr>
          <p:spPr>
            <a:xfrm>
              <a:off x="5116715" y="2360815"/>
              <a:ext cx="787400" cy="0"/>
            </a:xfrm>
            <a:custGeom>
              <a:avLst/>
              <a:gdLst/>
              <a:ahLst/>
              <a:cxnLst/>
              <a:rect l="l" t="t" r="r" b="b"/>
              <a:pathLst>
                <a:path w="787400">
                  <a:moveTo>
                    <a:pt x="0" y="0"/>
                  </a:moveTo>
                  <a:lnTo>
                    <a:pt x="7873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9" name="object 19"/>
            <p:cNvSpPr/>
            <p:nvPr/>
          </p:nvSpPr>
          <p:spPr>
            <a:xfrm>
              <a:off x="5853315" y="2322715"/>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20" name="object 20"/>
            <p:cNvSpPr/>
            <p:nvPr/>
          </p:nvSpPr>
          <p:spPr>
            <a:xfrm>
              <a:off x="5402463" y="2214765"/>
              <a:ext cx="165100" cy="215900"/>
            </a:xfrm>
            <a:custGeom>
              <a:avLst/>
              <a:gdLst/>
              <a:ahLst/>
              <a:cxnLst/>
              <a:rect l="l" t="t" r="r" b="b"/>
              <a:pathLst>
                <a:path w="165100" h="215900">
                  <a:moveTo>
                    <a:pt x="165100" y="0"/>
                  </a:moveTo>
                  <a:lnTo>
                    <a:pt x="0" y="215900"/>
                  </a:lnTo>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1" name="object 21"/>
          <p:cNvSpPr txBox="1"/>
          <p:nvPr/>
        </p:nvSpPr>
        <p:spPr>
          <a:xfrm>
            <a:off x="3311724" y="923004"/>
            <a:ext cx="1016303" cy="279539"/>
          </a:xfrm>
          <a:prstGeom prst="rect">
            <a:avLst/>
          </a:prstGeom>
          <a:ln w="25399">
            <a:solidFill>
              <a:srgbClr val="000000"/>
            </a:solidFill>
          </a:ln>
        </p:spPr>
        <p:txBody>
          <a:bodyPr vert="horz" wrap="square" lIns="0" tIns="54713" rIns="0" bIns="0" rtlCol="0">
            <a:spAutoFit/>
          </a:bodyPr>
          <a:lstStyle/>
          <a:p>
            <a:pPr marL="376489" marR="310015" indent="-29413" defTabSz="423550">
              <a:lnSpc>
                <a:spcPts val="880"/>
              </a:lnSpc>
              <a:spcBef>
                <a:spcPts val="431"/>
              </a:spcBef>
            </a:pPr>
            <a:r>
              <a:rPr sz="741" b="1" dirty="0">
                <a:solidFill>
                  <a:prstClr val="black"/>
                </a:solidFill>
                <a:latin typeface="Times New Roman"/>
                <a:cs typeface="Times New Roman"/>
              </a:rPr>
              <a:t>256K</a:t>
            </a:r>
            <a:r>
              <a:rPr sz="741" b="1" spc="-25" dirty="0">
                <a:solidFill>
                  <a:prstClr val="black"/>
                </a:solidFill>
                <a:latin typeface="Times New Roman"/>
                <a:cs typeface="Times New Roman"/>
              </a:rPr>
              <a:t> </a:t>
            </a:r>
            <a:r>
              <a:rPr sz="741" b="1" dirty="0">
                <a:solidFill>
                  <a:prstClr val="black"/>
                </a:solidFill>
                <a:latin typeface="Times New Roman"/>
                <a:cs typeface="Times New Roman"/>
              </a:rPr>
              <a:t>x</a:t>
            </a:r>
            <a:r>
              <a:rPr sz="741" b="1" spc="-23" dirty="0">
                <a:solidFill>
                  <a:prstClr val="black"/>
                </a:solidFill>
                <a:latin typeface="Times New Roman"/>
                <a:cs typeface="Times New Roman"/>
              </a:rPr>
              <a:t> </a:t>
            </a:r>
            <a:r>
              <a:rPr sz="741" b="1" dirty="0">
                <a:solidFill>
                  <a:prstClr val="black"/>
                </a:solidFill>
                <a:latin typeface="Times New Roman"/>
                <a:cs typeface="Times New Roman"/>
              </a:rPr>
              <a:t>8 </a:t>
            </a:r>
            <a:r>
              <a:rPr sz="741" b="1" spc="-181" dirty="0">
                <a:solidFill>
                  <a:prstClr val="black"/>
                </a:solidFill>
                <a:latin typeface="Times New Roman"/>
                <a:cs typeface="Times New Roman"/>
              </a:rPr>
              <a:t> </a:t>
            </a:r>
            <a:r>
              <a:rPr sz="741" b="1" spc="-2" dirty="0">
                <a:solidFill>
                  <a:prstClr val="black"/>
                </a:solidFill>
                <a:latin typeface="Times New Roman"/>
                <a:cs typeface="Times New Roman"/>
              </a:rPr>
              <a:t>DRAM</a:t>
            </a:r>
            <a:endParaRPr sz="741">
              <a:solidFill>
                <a:prstClr val="black"/>
              </a:solidFill>
              <a:latin typeface="Times New Roman"/>
              <a:cs typeface="Times New Roman"/>
            </a:endParaRPr>
          </a:p>
        </p:txBody>
      </p:sp>
      <p:sp>
        <p:nvSpPr>
          <p:cNvPr id="22" name="object 22"/>
          <p:cNvSpPr/>
          <p:nvPr/>
        </p:nvSpPr>
        <p:spPr>
          <a:xfrm>
            <a:off x="4503049" y="1025957"/>
            <a:ext cx="76480" cy="100013"/>
          </a:xfrm>
          <a:custGeom>
            <a:avLst/>
            <a:gdLst/>
            <a:ahLst/>
            <a:cxnLst/>
            <a:rect l="l" t="t" r="r" b="b"/>
            <a:pathLst>
              <a:path w="165100" h="215900">
                <a:moveTo>
                  <a:pt x="165100" y="0"/>
                </a:moveTo>
                <a:lnTo>
                  <a:pt x="0" y="215900"/>
                </a:lnTo>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23" name="object 23"/>
          <p:cNvSpPr txBox="1"/>
          <p:nvPr/>
        </p:nvSpPr>
        <p:spPr>
          <a:xfrm>
            <a:off x="3017569" y="1119352"/>
            <a:ext cx="52948" cy="105648"/>
          </a:xfrm>
          <a:prstGeom prst="rect">
            <a:avLst/>
          </a:prstGeom>
        </p:spPr>
        <p:txBody>
          <a:bodyPr vert="horz" wrap="square" lIns="0" tIns="5883" rIns="0" bIns="0" rtlCol="0">
            <a:spAutoFit/>
          </a:bodyPr>
          <a:lstStyle/>
          <a:p>
            <a:pPr marL="5883" defTabSz="423550">
              <a:spcBef>
                <a:spcPts val="46"/>
              </a:spcBef>
            </a:pPr>
            <a:r>
              <a:rPr sz="648" dirty="0">
                <a:solidFill>
                  <a:prstClr val="black"/>
                </a:solidFill>
                <a:latin typeface="Times New Roman"/>
                <a:cs typeface="Times New Roman"/>
              </a:rPr>
              <a:t>9</a:t>
            </a:r>
            <a:endParaRPr sz="648">
              <a:solidFill>
                <a:prstClr val="black"/>
              </a:solidFill>
              <a:latin typeface="Times New Roman"/>
              <a:cs typeface="Times New Roman"/>
            </a:endParaRPr>
          </a:p>
        </p:txBody>
      </p:sp>
      <p:sp>
        <p:nvSpPr>
          <p:cNvPr id="24" name="object 24"/>
          <p:cNvSpPr txBox="1"/>
          <p:nvPr/>
        </p:nvSpPr>
        <p:spPr>
          <a:xfrm>
            <a:off x="4464809" y="1119352"/>
            <a:ext cx="52948" cy="105648"/>
          </a:xfrm>
          <a:prstGeom prst="rect">
            <a:avLst/>
          </a:prstGeom>
        </p:spPr>
        <p:txBody>
          <a:bodyPr vert="horz" wrap="square" lIns="0" tIns="5883" rIns="0" bIns="0" rtlCol="0">
            <a:spAutoFit/>
          </a:bodyPr>
          <a:lstStyle/>
          <a:p>
            <a:pPr marL="5883" defTabSz="423550">
              <a:spcBef>
                <a:spcPts val="46"/>
              </a:spcBef>
            </a:pPr>
            <a:r>
              <a:rPr sz="648" dirty="0">
                <a:solidFill>
                  <a:prstClr val="black"/>
                </a:solidFill>
                <a:latin typeface="Times New Roman"/>
                <a:cs typeface="Times New Roman"/>
              </a:rPr>
              <a:t>8</a:t>
            </a:r>
            <a:endParaRPr sz="648">
              <a:solidFill>
                <a:prstClr val="black"/>
              </a:solidFill>
              <a:latin typeface="Times New Roman"/>
              <a:cs typeface="Times New Roman"/>
            </a:endParaRPr>
          </a:p>
        </p:txBody>
      </p:sp>
      <p:sp>
        <p:nvSpPr>
          <p:cNvPr id="25" name="object 25"/>
          <p:cNvSpPr txBox="1"/>
          <p:nvPr/>
        </p:nvSpPr>
        <p:spPr>
          <a:xfrm>
            <a:off x="3900032" y="614141"/>
            <a:ext cx="262680" cy="119946"/>
          </a:xfrm>
          <a:prstGeom prst="rect">
            <a:avLst/>
          </a:prstGeom>
        </p:spPr>
        <p:txBody>
          <a:bodyPr vert="horz" wrap="square" lIns="0" tIns="5883" rIns="0" bIns="0" rtlCol="0">
            <a:spAutoFit/>
          </a:bodyPr>
          <a:lstStyle/>
          <a:p>
            <a:pPr marL="5883" defTabSz="423550">
              <a:spcBef>
                <a:spcPts val="46"/>
              </a:spcBef>
            </a:pPr>
            <a:r>
              <a:rPr sz="741" spc="-2" dirty="0">
                <a:solidFill>
                  <a:prstClr val="black"/>
                </a:solidFill>
                <a:latin typeface="Times New Roman"/>
                <a:cs typeface="Times New Roman"/>
              </a:rPr>
              <a:t>WE</a:t>
            </a:r>
            <a:r>
              <a:rPr sz="741" dirty="0">
                <a:solidFill>
                  <a:prstClr val="black"/>
                </a:solidFill>
                <a:latin typeface="Times New Roman"/>
                <a:cs typeface="Times New Roman"/>
              </a:rPr>
              <a:t>_L</a:t>
            </a:r>
            <a:endParaRPr sz="741">
              <a:solidFill>
                <a:prstClr val="black"/>
              </a:solidFill>
              <a:latin typeface="Times New Roman"/>
              <a:cs typeface="Times New Roman"/>
            </a:endParaRPr>
          </a:p>
        </p:txBody>
      </p:sp>
      <p:grpSp>
        <p:nvGrpSpPr>
          <p:cNvPr id="26" name="object 26"/>
          <p:cNvGrpSpPr/>
          <p:nvPr/>
        </p:nvGrpSpPr>
        <p:grpSpPr>
          <a:xfrm>
            <a:off x="4241251" y="640615"/>
            <a:ext cx="35299" cy="270622"/>
            <a:chOff x="7961514" y="1382915"/>
            <a:chExt cx="76200" cy="584200"/>
          </a:xfrm>
        </p:grpSpPr>
        <p:sp>
          <p:nvSpPr>
            <p:cNvPr id="27" name="object 27"/>
            <p:cNvSpPr/>
            <p:nvPr/>
          </p:nvSpPr>
          <p:spPr>
            <a:xfrm>
              <a:off x="7999614"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28" name="object 28"/>
            <p:cNvSpPr/>
            <p:nvPr/>
          </p:nvSpPr>
          <p:spPr>
            <a:xfrm>
              <a:off x="7961514"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sp>
        <p:nvSpPr>
          <p:cNvPr id="29" name="object 29"/>
          <p:cNvSpPr txBox="1"/>
          <p:nvPr/>
        </p:nvSpPr>
        <p:spPr>
          <a:xfrm>
            <a:off x="3511749" y="614141"/>
            <a:ext cx="299743"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CAS_L</a:t>
            </a:r>
            <a:endParaRPr sz="741">
              <a:solidFill>
                <a:prstClr val="black"/>
              </a:solidFill>
              <a:latin typeface="Times New Roman"/>
              <a:cs typeface="Times New Roman"/>
            </a:endParaRPr>
          </a:p>
        </p:txBody>
      </p:sp>
      <p:grpSp>
        <p:nvGrpSpPr>
          <p:cNvPr id="30" name="object 30"/>
          <p:cNvGrpSpPr/>
          <p:nvPr/>
        </p:nvGrpSpPr>
        <p:grpSpPr>
          <a:xfrm>
            <a:off x="3358788" y="640615"/>
            <a:ext cx="35299" cy="270622"/>
            <a:chOff x="6056514" y="1382915"/>
            <a:chExt cx="76200" cy="584200"/>
          </a:xfrm>
        </p:grpSpPr>
        <p:sp>
          <p:nvSpPr>
            <p:cNvPr id="31" name="object 31"/>
            <p:cNvSpPr/>
            <p:nvPr/>
          </p:nvSpPr>
          <p:spPr>
            <a:xfrm>
              <a:off x="6094614"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32" name="object 32"/>
            <p:cNvSpPr/>
            <p:nvPr/>
          </p:nvSpPr>
          <p:spPr>
            <a:xfrm>
              <a:off x="6056514"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sp>
        <p:nvSpPr>
          <p:cNvPr id="33" name="object 33"/>
          <p:cNvSpPr txBox="1"/>
          <p:nvPr/>
        </p:nvSpPr>
        <p:spPr>
          <a:xfrm>
            <a:off x="3052868" y="614141"/>
            <a:ext cx="299743"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RAS_L</a:t>
            </a:r>
            <a:endParaRPr sz="741">
              <a:solidFill>
                <a:prstClr val="black"/>
              </a:solidFill>
              <a:latin typeface="Times New Roman"/>
              <a:cs typeface="Times New Roman"/>
            </a:endParaRPr>
          </a:p>
        </p:txBody>
      </p:sp>
      <p:grpSp>
        <p:nvGrpSpPr>
          <p:cNvPr id="34" name="object 34"/>
          <p:cNvGrpSpPr/>
          <p:nvPr/>
        </p:nvGrpSpPr>
        <p:grpSpPr>
          <a:xfrm>
            <a:off x="3464683" y="640615"/>
            <a:ext cx="35299" cy="270622"/>
            <a:chOff x="6285114" y="1382915"/>
            <a:chExt cx="76200" cy="584200"/>
          </a:xfrm>
        </p:grpSpPr>
        <p:sp>
          <p:nvSpPr>
            <p:cNvPr id="35" name="object 35"/>
            <p:cNvSpPr/>
            <p:nvPr/>
          </p:nvSpPr>
          <p:spPr>
            <a:xfrm>
              <a:off x="6323214"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36" name="object 36"/>
            <p:cNvSpPr/>
            <p:nvPr/>
          </p:nvSpPr>
          <p:spPr>
            <a:xfrm>
              <a:off x="6285114"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sp>
        <p:nvSpPr>
          <p:cNvPr id="37" name="object 37"/>
          <p:cNvSpPr txBox="1"/>
          <p:nvPr/>
        </p:nvSpPr>
        <p:spPr>
          <a:xfrm>
            <a:off x="864359" y="2379068"/>
            <a:ext cx="257679" cy="119946"/>
          </a:xfrm>
          <a:prstGeom prst="rect">
            <a:avLst/>
          </a:prstGeom>
        </p:spPr>
        <p:txBody>
          <a:bodyPr vert="horz" wrap="square" lIns="0" tIns="5883" rIns="0" bIns="0" rtlCol="0">
            <a:spAutoFit/>
          </a:bodyPr>
          <a:lstStyle/>
          <a:p>
            <a:pPr marL="5883" defTabSz="423550">
              <a:spcBef>
                <a:spcPts val="46"/>
              </a:spcBef>
            </a:pPr>
            <a:r>
              <a:rPr sz="741" b="1" spc="-2" dirty="0">
                <a:solidFill>
                  <a:prstClr val="black"/>
                </a:solidFill>
                <a:latin typeface="Times New Roman"/>
                <a:cs typeface="Times New Roman"/>
              </a:rPr>
              <a:t>O</a:t>
            </a:r>
            <a:r>
              <a:rPr sz="741" b="1" dirty="0">
                <a:solidFill>
                  <a:prstClr val="black"/>
                </a:solidFill>
                <a:latin typeface="Times New Roman"/>
                <a:cs typeface="Times New Roman"/>
              </a:rPr>
              <a:t>E_L</a:t>
            </a:r>
            <a:endParaRPr sz="741">
              <a:solidFill>
                <a:prstClr val="black"/>
              </a:solidFill>
              <a:latin typeface="Times New Roman"/>
              <a:cs typeface="Times New Roman"/>
            </a:endParaRPr>
          </a:p>
        </p:txBody>
      </p:sp>
      <p:grpSp>
        <p:nvGrpSpPr>
          <p:cNvPr id="38" name="object 38"/>
          <p:cNvGrpSpPr/>
          <p:nvPr/>
        </p:nvGrpSpPr>
        <p:grpSpPr>
          <a:xfrm>
            <a:off x="870242" y="1893713"/>
            <a:ext cx="4024032" cy="300038"/>
            <a:chOff x="684414" y="4088015"/>
            <a:chExt cx="8686800" cy="647700"/>
          </a:xfrm>
        </p:grpSpPr>
        <p:sp>
          <p:nvSpPr>
            <p:cNvPr id="39" name="object 39"/>
            <p:cNvSpPr/>
            <p:nvPr/>
          </p:nvSpPr>
          <p:spPr>
            <a:xfrm>
              <a:off x="697114" y="4113415"/>
              <a:ext cx="203200" cy="0"/>
            </a:xfrm>
            <a:custGeom>
              <a:avLst/>
              <a:gdLst/>
              <a:ahLst/>
              <a:cxnLst/>
              <a:rect l="l" t="t" r="r" b="b"/>
              <a:pathLst>
                <a:path w="203200">
                  <a:moveTo>
                    <a:pt x="0" y="0"/>
                  </a:moveTo>
                  <a:lnTo>
                    <a:pt x="203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0" name="object 40"/>
            <p:cNvSpPr/>
            <p:nvPr/>
          </p:nvSpPr>
          <p:spPr>
            <a:xfrm>
              <a:off x="925714"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1" name="object 41"/>
            <p:cNvSpPr/>
            <p:nvPr/>
          </p:nvSpPr>
          <p:spPr>
            <a:xfrm>
              <a:off x="925714"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2" name="object 42"/>
            <p:cNvSpPr/>
            <p:nvPr/>
          </p:nvSpPr>
          <p:spPr>
            <a:xfrm>
              <a:off x="1078114" y="4113415"/>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3" name="object 43"/>
            <p:cNvSpPr/>
            <p:nvPr/>
          </p:nvSpPr>
          <p:spPr>
            <a:xfrm>
              <a:off x="1078114" y="4418214"/>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4" name="object 44"/>
            <p:cNvSpPr/>
            <p:nvPr/>
          </p:nvSpPr>
          <p:spPr>
            <a:xfrm>
              <a:off x="2373514" y="4126115"/>
              <a:ext cx="127000" cy="279400"/>
            </a:xfrm>
            <a:custGeom>
              <a:avLst/>
              <a:gdLst/>
              <a:ahLst/>
              <a:cxnLst/>
              <a:rect l="l" t="t" r="r" b="b"/>
              <a:pathLst>
                <a:path w="127000" h="279400">
                  <a:moveTo>
                    <a:pt x="0" y="0"/>
                  </a:moveTo>
                  <a:lnTo>
                    <a:pt x="127000"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5" name="object 45"/>
            <p:cNvSpPr/>
            <p:nvPr/>
          </p:nvSpPr>
          <p:spPr>
            <a:xfrm>
              <a:off x="2373514" y="4100715"/>
              <a:ext cx="127000" cy="330200"/>
            </a:xfrm>
            <a:custGeom>
              <a:avLst/>
              <a:gdLst/>
              <a:ahLst/>
              <a:cxnLst/>
              <a:rect l="l" t="t" r="r" b="b"/>
              <a:pathLst>
                <a:path w="127000" h="330200">
                  <a:moveTo>
                    <a:pt x="0" y="330199"/>
                  </a:moveTo>
                  <a:lnTo>
                    <a:pt x="12700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6" name="object 46"/>
            <p:cNvSpPr/>
            <p:nvPr/>
          </p:nvSpPr>
          <p:spPr>
            <a:xfrm>
              <a:off x="1459114" y="4723014"/>
              <a:ext cx="7899400" cy="0"/>
            </a:xfrm>
            <a:custGeom>
              <a:avLst/>
              <a:gdLst/>
              <a:ahLst/>
              <a:cxnLst/>
              <a:rect l="l" t="t" r="r" b="b"/>
              <a:pathLst>
                <a:path w="7899400">
                  <a:moveTo>
                    <a:pt x="0" y="0"/>
                  </a:moveTo>
                  <a:lnTo>
                    <a:pt x="7899397"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7" name="object 47"/>
            <p:cNvSpPr/>
            <p:nvPr/>
          </p:nvSpPr>
          <p:spPr>
            <a:xfrm>
              <a:off x="4126114" y="4113415"/>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8" name="object 48"/>
            <p:cNvSpPr/>
            <p:nvPr/>
          </p:nvSpPr>
          <p:spPr>
            <a:xfrm>
              <a:off x="4126114" y="4418214"/>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49" name="object 49"/>
          <p:cNvSpPr txBox="1"/>
          <p:nvPr/>
        </p:nvSpPr>
        <p:spPr>
          <a:xfrm>
            <a:off x="2523390" y="1920187"/>
            <a:ext cx="215909"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Junk</a:t>
            </a:r>
            <a:endParaRPr sz="741">
              <a:solidFill>
                <a:prstClr val="black"/>
              </a:solidFill>
              <a:latin typeface="Times New Roman"/>
              <a:cs typeface="Times New Roman"/>
            </a:endParaRPr>
          </a:p>
        </p:txBody>
      </p:sp>
      <p:sp>
        <p:nvSpPr>
          <p:cNvPr id="50" name="object 50"/>
          <p:cNvSpPr/>
          <p:nvPr/>
        </p:nvSpPr>
        <p:spPr>
          <a:xfrm>
            <a:off x="1293824" y="1275988"/>
            <a:ext cx="0" cy="1788459"/>
          </a:xfrm>
          <a:custGeom>
            <a:avLst/>
            <a:gdLst/>
            <a:ahLst/>
            <a:cxnLst/>
            <a:rect l="l" t="t" r="r" b="b"/>
            <a:pathLst>
              <a:path h="3860800">
                <a:moveTo>
                  <a:pt x="0" y="0"/>
                </a:moveTo>
                <a:lnTo>
                  <a:pt x="0" y="38607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51" name="object 51"/>
          <p:cNvSpPr txBox="1"/>
          <p:nvPr/>
        </p:nvSpPr>
        <p:spPr>
          <a:xfrm>
            <a:off x="1358538" y="2732053"/>
            <a:ext cx="505946"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ad</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a:t>
            </a:r>
            <a:r>
              <a:rPr sz="741" b="1" spc="-2" dirty="0">
                <a:solidFill>
                  <a:prstClr val="black"/>
                </a:solidFill>
                <a:latin typeface="Times New Roman"/>
                <a:cs typeface="Times New Roman"/>
              </a:rPr>
              <a:t>cce</a:t>
            </a:r>
            <a:r>
              <a:rPr sz="741" b="1" dirty="0">
                <a:solidFill>
                  <a:prstClr val="black"/>
                </a:solidFill>
                <a:latin typeface="Times New Roman"/>
                <a:cs typeface="Times New Roman"/>
              </a:rPr>
              <a:t>ss</a:t>
            </a:r>
            <a:endParaRPr sz="741">
              <a:solidFill>
                <a:prstClr val="black"/>
              </a:solidFill>
              <a:latin typeface="Times New Roman"/>
              <a:cs typeface="Times New Roman"/>
            </a:endParaRPr>
          </a:p>
        </p:txBody>
      </p:sp>
      <p:sp>
        <p:nvSpPr>
          <p:cNvPr id="52" name="object 52"/>
          <p:cNvSpPr txBox="1"/>
          <p:nvPr/>
        </p:nvSpPr>
        <p:spPr>
          <a:xfrm>
            <a:off x="1505616" y="2843831"/>
            <a:ext cx="219439" cy="119946"/>
          </a:xfrm>
          <a:prstGeom prst="rect">
            <a:avLst/>
          </a:prstGeom>
        </p:spPr>
        <p:txBody>
          <a:bodyPr vert="horz" wrap="square" lIns="0" tIns="5883" rIns="0" bIns="0" rtlCol="0">
            <a:spAutoFit/>
          </a:bodyPr>
          <a:lstStyle/>
          <a:p>
            <a:pPr marL="5883" defTabSz="423550">
              <a:spcBef>
                <a:spcPts val="46"/>
              </a:spcBef>
            </a:pPr>
            <a:r>
              <a:rPr sz="741" b="1" spc="-14" dirty="0">
                <a:solidFill>
                  <a:prstClr val="black"/>
                </a:solidFill>
                <a:latin typeface="Times New Roman"/>
                <a:cs typeface="Times New Roman"/>
              </a:rPr>
              <a:t>T</a:t>
            </a:r>
            <a:r>
              <a:rPr sz="741" b="1" spc="-2" dirty="0">
                <a:solidFill>
                  <a:prstClr val="black"/>
                </a:solidFill>
                <a:latin typeface="Times New Roman"/>
                <a:cs typeface="Times New Roman"/>
              </a:rPr>
              <a:t>i</a:t>
            </a:r>
            <a:r>
              <a:rPr sz="741" b="1" dirty="0">
                <a:solidFill>
                  <a:prstClr val="black"/>
                </a:solidFill>
                <a:latin typeface="Times New Roman"/>
                <a:cs typeface="Times New Roman"/>
              </a:rPr>
              <a:t>me</a:t>
            </a:r>
            <a:endParaRPr sz="741">
              <a:solidFill>
                <a:prstClr val="black"/>
              </a:solidFill>
              <a:latin typeface="Times New Roman"/>
              <a:cs typeface="Times New Roman"/>
            </a:endParaRPr>
          </a:p>
        </p:txBody>
      </p:sp>
      <p:sp>
        <p:nvSpPr>
          <p:cNvPr id="53" name="object 53"/>
          <p:cNvSpPr txBox="1"/>
          <p:nvPr/>
        </p:nvSpPr>
        <p:spPr>
          <a:xfrm>
            <a:off x="3285250" y="2732053"/>
            <a:ext cx="610959" cy="119946"/>
          </a:xfrm>
          <a:prstGeom prst="rect">
            <a:avLst/>
          </a:prstGeom>
        </p:spPr>
        <p:txBody>
          <a:bodyPr vert="horz" wrap="square" lIns="0" tIns="5883" rIns="0" bIns="0" rtlCol="0">
            <a:spAutoFit/>
          </a:bodyPr>
          <a:lstStyle/>
          <a:p>
            <a:pPr marL="5883" defTabSz="423550">
              <a:spcBef>
                <a:spcPts val="46"/>
              </a:spcBef>
            </a:pPr>
            <a:r>
              <a:rPr sz="741" b="1" spc="-2" dirty="0">
                <a:solidFill>
                  <a:prstClr val="black"/>
                </a:solidFill>
                <a:latin typeface="Times New Roman"/>
                <a:cs typeface="Times New Roman"/>
              </a:rPr>
              <a:t>Output</a:t>
            </a:r>
            <a:r>
              <a:rPr sz="741" b="1" spc="-19" dirty="0">
                <a:solidFill>
                  <a:prstClr val="black"/>
                </a:solidFill>
                <a:latin typeface="Times New Roman"/>
                <a:cs typeface="Times New Roman"/>
              </a:rPr>
              <a:t> </a:t>
            </a:r>
            <a:r>
              <a:rPr sz="741" b="1" spc="-2" dirty="0">
                <a:solidFill>
                  <a:prstClr val="black"/>
                </a:solidFill>
                <a:latin typeface="Times New Roman"/>
                <a:cs typeface="Times New Roman"/>
              </a:rPr>
              <a:t>Enable</a:t>
            </a:r>
            <a:endParaRPr sz="741">
              <a:solidFill>
                <a:prstClr val="black"/>
              </a:solidFill>
              <a:latin typeface="Times New Roman"/>
              <a:cs typeface="Times New Roman"/>
            </a:endParaRPr>
          </a:p>
        </p:txBody>
      </p:sp>
      <p:sp>
        <p:nvSpPr>
          <p:cNvPr id="54" name="object 54"/>
          <p:cNvSpPr txBox="1"/>
          <p:nvPr/>
        </p:nvSpPr>
        <p:spPr>
          <a:xfrm>
            <a:off x="3467626" y="2843831"/>
            <a:ext cx="242089"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D</a:t>
            </a:r>
            <a:r>
              <a:rPr sz="741" b="1" spc="-2" dirty="0">
                <a:solidFill>
                  <a:prstClr val="black"/>
                </a:solidFill>
                <a:latin typeface="Times New Roman"/>
                <a:cs typeface="Times New Roman"/>
              </a:rPr>
              <a:t>el</a:t>
            </a:r>
            <a:r>
              <a:rPr sz="741" b="1" dirty="0">
                <a:solidFill>
                  <a:prstClr val="black"/>
                </a:solidFill>
                <a:latin typeface="Times New Roman"/>
                <a:cs typeface="Times New Roman"/>
              </a:rPr>
              <a:t>ay</a:t>
            </a:r>
            <a:endParaRPr sz="741">
              <a:solidFill>
                <a:prstClr val="black"/>
              </a:solidFill>
              <a:latin typeface="Times New Roman"/>
              <a:cs typeface="Times New Roman"/>
            </a:endParaRPr>
          </a:p>
        </p:txBody>
      </p:sp>
      <p:grpSp>
        <p:nvGrpSpPr>
          <p:cNvPr id="55" name="object 55"/>
          <p:cNvGrpSpPr/>
          <p:nvPr/>
        </p:nvGrpSpPr>
        <p:grpSpPr>
          <a:xfrm>
            <a:off x="870242" y="1681922"/>
            <a:ext cx="2823882" cy="129428"/>
            <a:chOff x="684414" y="3630815"/>
            <a:chExt cx="6096000" cy="279400"/>
          </a:xfrm>
        </p:grpSpPr>
        <p:sp>
          <p:nvSpPr>
            <p:cNvPr id="56" name="object 56"/>
            <p:cNvSpPr/>
            <p:nvPr/>
          </p:nvSpPr>
          <p:spPr>
            <a:xfrm>
              <a:off x="697114" y="3656215"/>
              <a:ext cx="2108200" cy="0"/>
            </a:xfrm>
            <a:custGeom>
              <a:avLst/>
              <a:gdLst/>
              <a:ahLst/>
              <a:cxnLst/>
              <a:rect l="l" t="t" r="r" b="b"/>
              <a:pathLst>
                <a:path w="2108200">
                  <a:moveTo>
                    <a:pt x="0" y="0"/>
                  </a:moveTo>
                  <a:lnTo>
                    <a:pt x="2108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57" name="object 57"/>
            <p:cNvSpPr/>
            <p:nvPr/>
          </p:nvSpPr>
          <p:spPr>
            <a:xfrm>
              <a:off x="2830714" y="3668915"/>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58" name="object 58"/>
            <p:cNvSpPr/>
            <p:nvPr/>
          </p:nvSpPr>
          <p:spPr>
            <a:xfrm>
              <a:off x="2983114" y="3884815"/>
              <a:ext cx="1651000" cy="0"/>
            </a:xfrm>
            <a:custGeom>
              <a:avLst/>
              <a:gdLst/>
              <a:ahLst/>
              <a:cxnLst/>
              <a:rect l="l" t="t" r="r" b="b"/>
              <a:pathLst>
                <a:path w="1651000">
                  <a:moveTo>
                    <a:pt x="0" y="0"/>
                  </a:moveTo>
                  <a:lnTo>
                    <a:pt x="1650999" y="1"/>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59" name="object 59"/>
            <p:cNvSpPr/>
            <p:nvPr/>
          </p:nvSpPr>
          <p:spPr>
            <a:xfrm>
              <a:off x="4659514" y="3643515"/>
              <a:ext cx="127000" cy="254000"/>
            </a:xfrm>
            <a:custGeom>
              <a:avLst/>
              <a:gdLst/>
              <a:ahLst/>
              <a:cxnLst/>
              <a:rect l="l" t="t" r="r" b="b"/>
              <a:pathLst>
                <a:path w="127000" h="254000">
                  <a:moveTo>
                    <a:pt x="0" y="253999"/>
                  </a:moveTo>
                  <a:lnTo>
                    <a:pt x="127000"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60" name="object 60"/>
            <p:cNvSpPr/>
            <p:nvPr/>
          </p:nvSpPr>
          <p:spPr>
            <a:xfrm>
              <a:off x="4811914" y="3656215"/>
              <a:ext cx="1955800" cy="0"/>
            </a:xfrm>
            <a:custGeom>
              <a:avLst/>
              <a:gdLst/>
              <a:ahLst/>
              <a:cxnLst/>
              <a:rect l="l" t="t" r="r" b="b"/>
              <a:pathLst>
                <a:path w="1955800">
                  <a:moveTo>
                    <a:pt x="0" y="0"/>
                  </a:moveTo>
                  <a:lnTo>
                    <a:pt x="19557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61" name="object 61"/>
          <p:cNvSpPr txBox="1"/>
          <p:nvPr/>
        </p:nvSpPr>
        <p:spPr>
          <a:xfrm>
            <a:off x="864359" y="1708396"/>
            <a:ext cx="753035" cy="590331"/>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CAS_L</a:t>
            </a:r>
            <a:endParaRPr sz="741">
              <a:solidFill>
                <a:prstClr val="black"/>
              </a:solidFill>
              <a:latin typeface="Times New Roman"/>
              <a:cs typeface="Times New Roman"/>
            </a:endParaRPr>
          </a:p>
          <a:p>
            <a:pPr defTabSz="423550">
              <a:spcBef>
                <a:spcPts val="5"/>
              </a:spcBef>
            </a:pPr>
            <a:endParaRPr sz="672">
              <a:solidFill>
                <a:prstClr val="black"/>
              </a:solidFill>
              <a:latin typeface="Times New Roman"/>
              <a:cs typeface="Times New Roman"/>
            </a:endParaRPr>
          </a:p>
          <a:p>
            <a:pPr marL="5883" defTabSz="423550">
              <a:tabLst>
                <a:tab pos="217364" algn="l"/>
              </a:tabLst>
            </a:pPr>
            <a:r>
              <a:rPr sz="741" b="1" u="heavy" dirty="0">
                <a:solidFill>
                  <a:prstClr val="black"/>
                </a:solidFill>
                <a:uFill>
                  <a:solidFill>
                    <a:srgbClr val="000000"/>
                  </a:solidFill>
                </a:uFill>
                <a:latin typeface="Times New Roman"/>
                <a:cs typeface="Times New Roman"/>
              </a:rPr>
              <a:t>A</a:t>
            </a:r>
            <a:r>
              <a:rPr sz="741" b="1" u="heavy" spc="65" dirty="0">
                <a:solidFill>
                  <a:prstClr val="black"/>
                </a:solidFill>
                <a:uFill>
                  <a:solidFill>
                    <a:srgbClr val="000000"/>
                  </a:solidFill>
                </a:uFill>
                <a:latin typeface="Times New Roman"/>
                <a:cs typeface="Times New Roman"/>
              </a:rPr>
              <a:t> </a:t>
            </a:r>
            <a:r>
              <a:rPr sz="741" b="1" dirty="0">
                <a:solidFill>
                  <a:prstClr val="black"/>
                </a:solidFill>
                <a:latin typeface="Times New Roman"/>
                <a:cs typeface="Times New Roman"/>
              </a:rPr>
              <a:t>	Row</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a:p>
            <a:pPr defTabSz="423550">
              <a:spcBef>
                <a:spcPts val="19"/>
              </a:spcBef>
            </a:pPr>
            <a:endParaRPr sz="903">
              <a:solidFill>
                <a:prstClr val="black"/>
              </a:solidFill>
              <a:latin typeface="Times New Roman"/>
              <a:cs typeface="Times New Roman"/>
            </a:endParaRPr>
          </a:p>
          <a:p>
            <a:pPr marL="5883" defTabSz="423550"/>
            <a:r>
              <a:rPr sz="741" b="1" u="heavy" dirty="0">
                <a:solidFill>
                  <a:prstClr val="black"/>
                </a:solidFill>
                <a:uFill>
                  <a:solidFill>
                    <a:srgbClr val="000000"/>
                  </a:solidFill>
                </a:uFill>
                <a:latin typeface="Times New Roman"/>
                <a:cs typeface="Times New Roman"/>
              </a:rPr>
              <a:t>WE_L</a:t>
            </a:r>
            <a:endParaRPr sz="741">
              <a:solidFill>
                <a:prstClr val="black"/>
              </a:solidFill>
              <a:latin typeface="Times New Roman"/>
              <a:cs typeface="Times New Roman"/>
            </a:endParaRPr>
          </a:p>
        </p:txBody>
      </p:sp>
      <p:grpSp>
        <p:nvGrpSpPr>
          <p:cNvPr id="62" name="object 62"/>
          <p:cNvGrpSpPr/>
          <p:nvPr/>
        </p:nvGrpSpPr>
        <p:grpSpPr>
          <a:xfrm>
            <a:off x="870242" y="1434832"/>
            <a:ext cx="4024032" cy="129428"/>
            <a:chOff x="684414" y="3097415"/>
            <a:chExt cx="8686800" cy="279400"/>
          </a:xfrm>
        </p:grpSpPr>
        <p:sp>
          <p:nvSpPr>
            <p:cNvPr id="63" name="object 63"/>
            <p:cNvSpPr/>
            <p:nvPr/>
          </p:nvSpPr>
          <p:spPr>
            <a:xfrm>
              <a:off x="697114" y="3122815"/>
              <a:ext cx="812800" cy="0"/>
            </a:xfrm>
            <a:custGeom>
              <a:avLst/>
              <a:gdLst/>
              <a:ahLst/>
              <a:cxnLst/>
              <a:rect l="l" t="t" r="r" b="b"/>
              <a:pathLst>
                <a:path w="812800">
                  <a:moveTo>
                    <a:pt x="0" y="0"/>
                  </a:moveTo>
                  <a:lnTo>
                    <a:pt x="8127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4" name="object 64"/>
            <p:cNvSpPr/>
            <p:nvPr/>
          </p:nvSpPr>
          <p:spPr>
            <a:xfrm>
              <a:off x="1535314" y="3135515"/>
              <a:ext cx="127000" cy="203200"/>
            </a:xfrm>
            <a:custGeom>
              <a:avLst/>
              <a:gdLst/>
              <a:ahLst/>
              <a:cxnLst/>
              <a:rect l="l" t="t" r="r" b="b"/>
              <a:pathLst>
                <a:path w="127000" h="203200">
                  <a:moveTo>
                    <a:pt x="0" y="0"/>
                  </a:moveTo>
                  <a:lnTo>
                    <a:pt x="127000" y="2031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5" name="object 65"/>
            <p:cNvSpPr/>
            <p:nvPr/>
          </p:nvSpPr>
          <p:spPr>
            <a:xfrm>
              <a:off x="1687714" y="3351415"/>
              <a:ext cx="2946400" cy="0"/>
            </a:xfrm>
            <a:custGeom>
              <a:avLst/>
              <a:gdLst/>
              <a:ahLst/>
              <a:cxnLst/>
              <a:rect l="l" t="t" r="r" b="b"/>
              <a:pathLst>
                <a:path w="2946400">
                  <a:moveTo>
                    <a:pt x="0" y="0"/>
                  </a:moveTo>
                  <a:lnTo>
                    <a:pt x="2946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6" name="object 66"/>
            <p:cNvSpPr/>
            <p:nvPr/>
          </p:nvSpPr>
          <p:spPr>
            <a:xfrm>
              <a:off x="4659514" y="3110115"/>
              <a:ext cx="127000" cy="254000"/>
            </a:xfrm>
            <a:custGeom>
              <a:avLst/>
              <a:gdLst/>
              <a:ahLst/>
              <a:cxnLst/>
              <a:rect l="l" t="t" r="r" b="b"/>
              <a:pathLst>
                <a:path w="127000" h="254000">
                  <a:moveTo>
                    <a:pt x="0" y="253999"/>
                  </a:moveTo>
                  <a:lnTo>
                    <a:pt x="12700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7" name="object 67"/>
            <p:cNvSpPr/>
            <p:nvPr/>
          </p:nvSpPr>
          <p:spPr>
            <a:xfrm>
              <a:off x="4811914" y="3122815"/>
              <a:ext cx="660400" cy="0"/>
            </a:xfrm>
            <a:custGeom>
              <a:avLst/>
              <a:gdLst/>
              <a:ahLst/>
              <a:cxnLst/>
              <a:rect l="l" t="t" r="r" b="b"/>
              <a:pathLst>
                <a:path w="660400">
                  <a:moveTo>
                    <a:pt x="0" y="0"/>
                  </a:moveTo>
                  <a:lnTo>
                    <a:pt x="660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8" name="object 68"/>
            <p:cNvSpPr/>
            <p:nvPr/>
          </p:nvSpPr>
          <p:spPr>
            <a:xfrm>
              <a:off x="5497713" y="3135515"/>
              <a:ext cx="127000" cy="203200"/>
            </a:xfrm>
            <a:custGeom>
              <a:avLst/>
              <a:gdLst/>
              <a:ahLst/>
              <a:cxnLst/>
              <a:rect l="l" t="t" r="r" b="b"/>
              <a:pathLst>
                <a:path w="127000" h="203200">
                  <a:moveTo>
                    <a:pt x="0" y="0"/>
                  </a:moveTo>
                  <a:lnTo>
                    <a:pt x="126999" y="2031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9" name="object 69"/>
            <p:cNvSpPr/>
            <p:nvPr/>
          </p:nvSpPr>
          <p:spPr>
            <a:xfrm>
              <a:off x="5650113" y="3351415"/>
              <a:ext cx="2946400" cy="0"/>
            </a:xfrm>
            <a:custGeom>
              <a:avLst/>
              <a:gdLst/>
              <a:ahLst/>
              <a:cxnLst/>
              <a:rect l="l" t="t" r="r" b="b"/>
              <a:pathLst>
                <a:path w="2946400">
                  <a:moveTo>
                    <a:pt x="0" y="0"/>
                  </a:moveTo>
                  <a:lnTo>
                    <a:pt x="2946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0" name="object 70"/>
            <p:cNvSpPr/>
            <p:nvPr/>
          </p:nvSpPr>
          <p:spPr>
            <a:xfrm>
              <a:off x="8621912" y="3110115"/>
              <a:ext cx="127000" cy="254000"/>
            </a:xfrm>
            <a:custGeom>
              <a:avLst/>
              <a:gdLst/>
              <a:ahLst/>
              <a:cxnLst/>
              <a:rect l="l" t="t" r="r" b="b"/>
              <a:pathLst>
                <a:path w="127000" h="254000">
                  <a:moveTo>
                    <a:pt x="0" y="2539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1" name="object 71"/>
            <p:cNvSpPr/>
            <p:nvPr/>
          </p:nvSpPr>
          <p:spPr>
            <a:xfrm>
              <a:off x="8774312" y="3122815"/>
              <a:ext cx="584200" cy="0"/>
            </a:xfrm>
            <a:custGeom>
              <a:avLst/>
              <a:gdLst/>
              <a:ahLst/>
              <a:cxnLst/>
              <a:rect l="l" t="t" r="r" b="b"/>
              <a:pathLst>
                <a:path w="584200">
                  <a:moveTo>
                    <a:pt x="0" y="0"/>
                  </a:moveTo>
                  <a:lnTo>
                    <a:pt x="584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72" name="object 72"/>
          <p:cNvSpPr txBox="1"/>
          <p:nvPr/>
        </p:nvSpPr>
        <p:spPr>
          <a:xfrm>
            <a:off x="1817420" y="1920187"/>
            <a:ext cx="49918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Col</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p:txBody>
      </p:sp>
      <p:grpSp>
        <p:nvGrpSpPr>
          <p:cNvPr id="73" name="object 73"/>
          <p:cNvGrpSpPr/>
          <p:nvPr/>
        </p:nvGrpSpPr>
        <p:grpSpPr>
          <a:xfrm>
            <a:off x="1717406" y="1893713"/>
            <a:ext cx="1835524" cy="164726"/>
            <a:chOff x="2513214" y="4088015"/>
            <a:chExt cx="3962400" cy="355600"/>
          </a:xfrm>
        </p:grpSpPr>
        <p:sp>
          <p:nvSpPr>
            <p:cNvPr id="74" name="object 74"/>
            <p:cNvSpPr/>
            <p:nvPr/>
          </p:nvSpPr>
          <p:spPr>
            <a:xfrm>
              <a:off x="3973714"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5" name="object 75"/>
            <p:cNvSpPr/>
            <p:nvPr/>
          </p:nvSpPr>
          <p:spPr>
            <a:xfrm>
              <a:off x="3973714"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6" name="object 76"/>
            <p:cNvSpPr/>
            <p:nvPr/>
          </p:nvSpPr>
          <p:spPr>
            <a:xfrm>
              <a:off x="2525914" y="4418214"/>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7" name="object 77"/>
            <p:cNvSpPr/>
            <p:nvPr/>
          </p:nvSpPr>
          <p:spPr>
            <a:xfrm>
              <a:off x="2525914" y="4113415"/>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8" name="object 78"/>
            <p:cNvSpPr/>
            <p:nvPr/>
          </p:nvSpPr>
          <p:spPr>
            <a:xfrm>
              <a:off x="4888114"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9" name="object 79"/>
            <p:cNvSpPr/>
            <p:nvPr/>
          </p:nvSpPr>
          <p:spPr>
            <a:xfrm>
              <a:off x="4888114"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0" name="object 80"/>
            <p:cNvSpPr/>
            <p:nvPr/>
          </p:nvSpPr>
          <p:spPr>
            <a:xfrm>
              <a:off x="5040514" y="4113415"/>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1" name="object 81"/>
            <p:cNvSpPr/>
            <p:nvPr/>
          </p:nvSpPr>
          <p:spPr>
            <a:xfrm>
              <a:off x="5040514" y="4418214"/>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2" name="object 82"/>
            <p:cNvSpPr/>
            <p:nvPr/>
          </p:nvSpPr>
          <p:spPr>
            <a:xfrm>
              <a:off x="6335913"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3" name="object 83"/>
            <p:cNvSpPr/>
            <p:nvPr/>
          </p:nvSpPr>
          <p:spPr>
            <a:xfrm>
              <a:off x="6335913"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84" name="object 84"/>
          <p:cNvSpPr txBox="1"/>
          <p:nvPr/>
        </p:nvSpPr>
        <p:spPr>
          <a:xfrm>
            <a:off x="2911674" y="1920187"/>
            <a:ext cx="541244"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Row</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p:txBody>
      </p:sp>
      <p:sp>
        <p:nvSpPr>
          <p:cNvPr id="85" name="object 85"/>
          <p:cNvSpPr txBox="1"/>
          <p:nvPr/>
        </p:nvSpPr>
        <p:spPr>
          <a:xfrm>
            <a:off x="4394211" y="1920187"/>
            <a:ext cx="500063" cy="119946"/>
          </a:xfrm>
          <a:prstGeom prst="rect">
            <a:avLst/>
          </a:prstGeom>
        </p:spPr>
        <p:txBody>
          <a:bodyPr vert="horz" wrap="square" lIns="0" tIns="5883" rIns="0" bIns="0" rtlCol="0">
            <a:spAutoFit/>
          </a:bodyPr>
          <a:lstStyle/>
          <a:p>
            <a:pPr marL="5883" defTabSz="423550">
              <a:spcBef>
                <a:spcPts val="46"/>
              </a:spcBef>
              <a:tabLst>
                <a:tab pos="329134" algn="l"/>
                <a:tab pos="493848" algn="l"/>
              </a:tabLst>
            </a:pPr>
            <a:r>
              <a:rPr sz="741" b="1" dirty="0">
                <a:solidFill>
                  <a:prstClr val="black"/>
                </a:solidFill>
                <a:latin typeface="Times New Roman"/>
                <a:cs typeface="Times New Roman"/>
              </a:rPr>
              <a:t>Junk	</a:t>
            </a:r>
            <a:r>
              <a:rPr sz="741" b="1" u="heavy" dirty="0">
                <a:solidFill>
                  <a:prstClr val="black"/>
                </a:solidFill>
                <a:uFill>
                  <a:solidFill>
                    <a:srgbClr val="000000"/>
                  </a:solidFill>
                </a:uFill>
                <a:latin typeface="Times New Roman"/>
                <a:cs typeface="Times New Roman"/>
              </a:rPr>
              <a:t> 	</a:t>
            </a:r>
            <a:endParaRPr sz="741">
              <a:solidFill>
                <a:prstClr val="black"/>
              </a:solidFill>
              <a:latin typeface="Times New Roman"/>
              <a:cs typeface="Times New Roman"/>
            </a:endParaRPr>
          </a:p>
        </p:txBody>
      </p:sp>
      <p:sp>
        <p:nvSpPr>
          <p:cNvPr id="86" name="object 86"/>
          <p:cNvSpPr txBox="1"/>
          <p:nvPr/>
        </p:nvSpPr>
        <p:spPr>
          <a:xfrm>
            <a:off x="3652943" y="1920187"/>
            <a:ext cx="49918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Col</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p:txBody>
      </p:sp>
      <p:grpSp>
        <p:nvGrpSpPr>
          <p:cNvPr id="87" name="object 87"/>
          <p:cNvGrpSpPr/>
          <p:nvPr/>
        </p:nvGrpSpPr>
        <p:grpSpPr>
          <a:xfrm>
            <a:off x="870242" y="1270105"/>
            <a:ext cx="4024032" cy="1800225"/>
            <a:chOff x="684414" y="2741815"/>
            <a:chExt cx="8686800" cy="3886200"/>
          </a:xfrm>
        </p:grpSpPr>
        <p:sp>
          <p:nvSpPr>
            <p:cNvPr id="88" name="object 88"/>
            <p:cNvSpPr/>
            <p:nvPr/>
          </p:nvSpPr>
          <p:spPr>
            <a:xfrm>
              <a:off x="7936112"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9" name="object 89"/>
            <p:cNvSpPr/>
            <p:nvPr/>
          </p:nvSpPr>
          <p:spPr>
            <a:xfrm>
              <a:off x="7936112"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0" name="object 90"/>
            <p:cNvSpPr/>
            <p:nvPr/>
          </p:nvSpPr>
          <p:spPr>
            <a:xfrm>
              <a:off x="6488312" y="4418214"/>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1" name="object 91"/>
            <p:cNvSpPr/>
            <p:nvPr/>
          </p:nvSpPr>
          <p:spPr>
            <a:xfrm>
              <a:off x="6488312" y="4113415"/>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2" name="object 92"/>
            <p:cNvSpPr/>
            <p:nvPr/>
          </p:nvSpPr>
          <p:spPr>
            <a:xfrm>
              <a:off x="6793112" y="3668915"/>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93" name="object 93"/>
            <p:cNvSpPr/>
            <p:nvPr/>
          </p:nvSpPr>
          <p:spPr>
            <a:xfrm>
              <a:off x="6945514" y="3884815"/>
              <a:ext cx="1651000" cy="0"/>
            </a:xfrm>
            <a:custGeom>
              <a:avLst/>
              <a:gdLst/>
              <a:ahLst/>
              <a:cxnLst/>
              <a:rect l="l" t="t" r="r" b="b"/>
              <a:pathLst>
                <a:path w="1651000">
                  <a:moveTo>
                    <a:pt x="0" y="0"/>
                  </a:moveTo>
                  <a:lnTo>
                    <a:pt x="1650999" y="1"/>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94" name="object 94"/>
            <p:cNvSpPr/>
            <p:nvPr/>
          </p:nvSpPr>
          <p:spPr>
            <a:xfrm>
              <a:off x="8621912" y="3643515"/>
              <a:ext cx="127000" cy="254000"/>
            </a:xfrm>
            <a:custGeom>
              <a:avLst/>
              <a:gdLst/>
              <a:ahLst/>
              <a:cxnLst/>
              <a:rect l="l" t="t" r="r" b="b"/>
              <a:pathLst>
                <a:path w="127000" h="254000">
                  <a:moveTo>
                    <a:pt x="0" y="253999"/>
                  </a:moveTo>
                  <a:lnTo>
                    <a:pt x="1269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95" name="object 95"/>
            <p:cNvSpPr/>
            <p:nvPr/>
          </p:nvSpPr>
          <p:spPr>
            <a:xfrm>
              <a:off x="8774312" y="3656215"/>
              <a:ext cx="584200" cy="0"/>
            </a:xfrm>
            <a:custGeom>
              <a:avLst/>
              <a:gdLst/>
              <a:ahLst/>
              <a:cxnLst/>
              <a:rect l="l" t="t" r="r" b="b"/>
              <a:pathLst>
                <a:path w="584200">
                  <a:moveTo>
                    <a:pt x="0" y="0"/>
                  </a:moveTo>
                  <a:lnTo>
                    <a:pt x="584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6" name="object 96"/>
            <p:cNvSpPr/>
            <p:nvPr/>
          </p:nvSpPr>
          <p:spPr>
            <a:xfrm>
              <a:off x="2894214" y="3592715"/>
              <a:ext cx="0" cy="2641600"/>
            </a:xfrm>
            <a:custGeom>
              <a:avLst/>
              <a:gdLst/>
              <a:ahLst/>
              <a:cxnLst/>
              <a:rect l="l" t="t" r="r" b="b"/>
              <a:pathLst>
                <a:path h="2641600">
                  <a:moveTo>
                    <a:pt x="0" y="0"/>
                  </a:moveTo>
                  <a:lnTo>
                    <a:pt x="0" y="26415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7" name="object 97"/>
            <p:cNvSpPr/>
            <p:nvPr/>
          </p:nvSpPr>
          <p:spPr>
            <a:xfrm>
              <a:off x="4037214" y="3973715"/>
              <a:ext cx="0" cy="660400"/>
            </a:xfrm>
            <a:custGeom>
              <a:avLst/>
              <a:gdLst/>
              <a:ahLst/>
              <a:cxnLst/>
              <a:rect l="l" t="t" r="r" b="b"/>
              <a:pathLst>
                <a:path h="660400">
                  <a:moveTo>
                    <a:pt x="0" y="0"/>
                  </a:moveTo>
                  <a:lnTo>
                    <a:pt x="1"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8" name="object 98"/>
            <p:cNvSpPr/>
            <p:nvPr/>
          </p:nvSpPr>
          <p:spPr>
            <a:xfrm>
              <a:off x="5561214" y="2754515"/>
              <a:ext cx="0" cy="3860800"/>
            </a:xfrm>
            <a:custGeom>
              <a:avLst/>
              <a:gdLst/>
              <a:ahLst/>
              <a:cxnLst/>
              <a:rect l="l" t="t" r="r" b="b"/>
              <a:pathLst>
                <a:path h="3860800">
                  <a:moveTo>
                    <a:pt x="0" y="0"/>
                  </a:moveTo>
                  <a:lnTo>
                    <a:pt x="1" y="38607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9" name="object 99"/>
            <p:cNvSpPr/>
            <p:nvPr/>
          </p:nvSpPr>
          <p:spPr>
            <a:xfrm>
              <a:off x="6856614" y="3592715"/>
              <a:ext cx="0" cy="1041400"/>
            </a:xfrm>
            <a:custGeom>
              <a:avLst/>
              <a:gdLst/>
              <a:ahLst/>
              <a:cxnLst/>
              <a:rect l="l" t="t" r="r" b="b"/>
              <a:pathLst>
                <a:path h="1041400">
                  <a:moveTo>
                    <a:pt x="0" y="0"/>
                  </a:moveTo>
                  <a:lnTo>
                    <a:pt x="0" y="1041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0" name="object 100"/>
            <p:cNvSpPr/>
            <p:nvPr/>
          </p:nvSpPr>
          <p:spPr>
            <a:xfrm>
              <a:off x="7999612" y="3973715"/>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1" name="object 101"/>
            <p:cNvSpPr/>
            <p:nvPr/>
          </p:nvSpPr>
          <p:spPr>
            <a:xfrm>
              <a:off x="8088512" y="4113415"/>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2" name="object 102"/>
            <p:cNvSpPr/>
            <p:nvPr/>
          </p:nvSpPr>
          <p:spPr>
            <a:xfrm>
              <a:off x="8088512" y="4418214"/>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3" name="object 103"/>
            <p:cNvSpPr/>
            <p:nvPr/>
          </p:nvSpPr>
          <p:spPr>
            <a:xfrm>
              <a:off x="8850512"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4" name="object 104"/>
            <p:cNvSpPr/>
            <p:nvPr/>
          </p:nvSpPr>
          <p:spPr>
            <a:xfrm>
              <a:off x="8850512"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5" name="object 105"/>
            <p:cNvSpPr/>
            <p:nvPr/>
          </p:nvSpPr>
          <p:spPr>
            <a:xfrm>
              <a:off x="4723012" y="3592715"/>
              <a:ext cx="0" cy="3022600"/>
            </a:xfrm>
            <a:custGeom>
              <a:avLst/>
              <a:gdLst/>
              <a:ahLst/>
              <a:cxnLst/>
              <a:rect l="l" t="t" r="r" b="b"/>
              <a:pathLst>
                <a:path h="3022600">
                  <a:moveTo>
                    <a:pt x="0" y="0"/>
                  </a:moveTo>
                  <a:lnTo>
                    <a:pt x="1" y="30225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6" name="object 106"/>
            <p:cNvSpPr/>
            <p:nvPr/>
          </p:nvSpPr>
          <p:spPr>
            <a:xfrm>
              <a:off x="8685412" y="3592715"/>
              <a:ext cx="0" cy="2946400"/>
            </a:xfrm>
            <a:custGeom>
              <a:avLst/>
              <a:gdLst/>
              <a:ahLst/>
              <a:cxnLst/>
              <a:rect l="l" t="t" r="r" b="b"/>
              <a:pathLst>
                <a:path h="2946400">
                  <a:moveTo>
                    <a:pt x="0" y="0"/>
                  </a:moveTo>
                  <a:lnTo>
                    <a:pt x="0" y="2946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7" name="object 107"/>
            <p:cNvSpPr/>
            <p:nvPr/>
          </p:nvSpPr>
          <p:spPr>
            <a:xfrm>
              <a:off x="9002912" y="4113415"/>
              <a:ext cx="355600" cy="0"/>
            </a:xfrm>
            <a:custGeom>
              <a:avLst/>
              <a:gdLst/>
              <a:ahLst/>
              <a:cxnLst/>
              <a:rect l="l" t="t" r="r" b="b"/>
              <a:pathLst>
                <a:path w="355600">
                  <a:moveTo>
                    <a:pt x="0" y="0"/>
                  </a:moveTo>
                  <a:lnTo>
                    <a:pt x="355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8" name="object 108"/>
            <p:cNvSpPr/>
            <p:nvPr/>
          </p:nvSpPr>
          <p:spPr>
            <a:xfrm>
              <a:off x="1306714" y="4710314"/>
              <a:ext cx="127000" cy="254000"/>
            </a:xfrm>
            <a:custGeom>
              <a:avLst/>
              <a:gdLst/>
              <a:ahLst/>
              <a:cxnLst/>
              <a:rect l="l" t="t" r="r" b="b"/>
              <a:pathLst>
                <a:path w="127000" h="254000">
                  <a:moveTo>
                    <a:pt x="0" y="2539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9" name="object 109"/>
            <p:cNvSpPr/>
            <p:nvPr/>
          </p:nvSpPr>
          <p:spPr>
            <a:xfrm>
              <a:off x="4659514" y="5091314"/>
              <a:ext cx="127000" cy="254000"/>
            </a:xfrm>
            <a:custGeom>
              <a:avLst/>
              <a:gdLst/>
              <a:ahLst/>
              <a:cxnLst/>
              <a:rect l="l" t="t" r="r" b="b"/>
              <a:pathLst>
                <a:path w="127000" h="254000">
                  <a:moveTo>
                    <a:pt x="0" y="253999"/>
                  </a:moveTo>
                  <a:lnTo>
                    <a:pt x="127000"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0" name="object 110"/>
            <p:cNvSpPr/>
            <p:nvPr/>
          </p:nvSpPr>
          <p:spPr>
            <a:xfrm>
              <a:off x="2437014" y="3973715"/>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1" name="object 111"/>
            <p:cNvSpPr/>
            <p:nvPr/>
          </p:nvSpPr>
          <p:spPr>
            <a:xfrm>
              <a:off x="989214" y="3973715"/>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2" name="object 112"/>
            <p:cNvSpPr/>
            <p:nvPr/>
          </p:nvSpPr>
          <p:spPr>
            <a:xfrm>
              <a:off x="8621912" y="5091314"/>
              <a:ext cx="127000" cy="254000"/>
            </a:xfrm>
            <a:custGeom>
              <a:avLst/>
              <a:gdLst/>
              <a:ahLst/>
              <a:cxnLst/>
              <a:rect l="l" t="t" r="r" b="b"/>
              <a:pathLst>
                <a:path w="127000" h="254000">
                  <a:moveTo>
                    <a:pt x="0" y="253999"/>
                  </a:moveTo>
                  <a:lnTo>
                    <a:pt x="1269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3" name="object 113"/>
            <p:cNvSpPr/>
            <p:nvPr/>
          </p:nvSpPr>
          <p:spPr>
            <a:xfrm>
              <a:off x="7478912" y="5116714"/>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4" name="object 114"/>
            <p:cNvSpPr/>
            <p:nvPr/>
          </p:nvSpPr>
          <p:spPr>
            <a:xfrm>
              <a:off x="4811914" y="5104015"/>
              <a:ext cx="2641600" cy="0"/>
            </a:xfrm>
            <a:custGeom>
              <a:avLst/>
              <a:gdLst/>
              <a:ahLst/>
              <a:cxnLst/>
              <a:rect l="l" t="t" r="r" b="b"/>
              <a:pathLst>
                <a:path w="2641600">
                  <a:moveTo>
                    <a:pt x="0" y="0"/>
                  </a:moveTo>
                  <a:lnTo>
                    <a:pt x="2641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5" name="object 115"/>
            <p:cNvSpPr/>
            <p:nvPr/>
          </p:nvSpPr>
          <p:spPr>
            <a:xfrm>
              <a:off x="2144914" y="5332614"/>
              <a:ext cx="2489200" cy="0"/>
            </a:xfrm>
            <a:custGeom>
              <a:avLst/>
              <a:gdLst/>
              <a:ahLst/>
              <a:cxnLst/>
              <a:rect l="l" t="t" r="r" b="b"/>
              <a:pathLst>
                <a:path w="2489200">
                  <a:moveTo>
                    <a:pt x="0" y="0"/>
                  </a:moveTo>
                  <a:lnTo>
                    <a:pt x="24891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6" name="object 116"/>
            <p:cNvSpPr/>
            <p:nvPr/>
          </p:nvSpPr>
          <p:spPr>
            <a:xfrm>
              <a:off x="1992514" y="5116714"/>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7" name="object 117"/>
            <p:cNvSpPr/>
            <p:nvPr/>
          </p:nvSpPr>
          <p:spPr>
            <a:xfrm>
              <a:off x="697114" y="5561214"/>
              <a:ext cx="1498600" cy="0"/>
            </a:xfrm>
            <a:custGeom>
              <a:avLst/>
              <a:gdLst/>
              <a:ahLst/>
              <a:cxnLst/>
              <a:rect l="l" t="t" r="r" b="b"/>
              <a:pathLst>
                <a:path w="1498600">
                  <a:moveTo>
                    <a:pt x="0" y="0"/>
                  </a:moveTo>
                  <a:lnTo>
                    <a:pt x="1498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8" name="object 118"/>
            <p:cNvSpPr/>
            <p:nvPr/>
          </p:nvSpPr>
          <p:spPr>
            <a:xfrm>
              <a:off x="697114" y="5866014"/>
              <a:ext cx="1498600" cy="0"/>
            </a:xfrm>
            <a:custGeom>
              <a:avLst/>
              <a:gdLst/>
              <a:ahLst/>
              <a:cxnLst/>
              <a:rect l="l" t="t" r="r" b="b"/>
              <a:pathLst>
                <a:path w="1498600">
                  <a:moveTo>
                    <a:pt x="0" y="0"/>
                  </a:moveTo>
                  <a:lnTo>
                    <a:pt x="1498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9" name="object 119"/>
            <p:cNvSpPr/>
            <p:nvPr/>
          </p:nvSpPr>
          <p:spPr>
            <a:xfrm>
              <a:off x="2221114" y="5573914"/>
              <a:ext cx="127000" cy="279400"/>
            </a:xfrm>
            <a:custGeom>
              <a:avLst/>
              <a:gdLst/>
              <a:ahLst/>
              <a:cxnLst/>
              <a:rect l="l" t="t" r="r" b="b"/>
              <a:pathLst>
                <a:path w="127000" h="279400">
                  <a:moveTo>
                    <a:pt x="0" y="0"/>
                  </a:moveTo>
                  <a:lnTo>
                    <a:pt x="126999"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0" name="object 120"/>
            <p:cNvSpPr/>
            <p:nvPr/>
          </p:nvSpPr>
          <p:spPr>
            <a:xfrm>
              <a:off x="2221114" y="5548514"/>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1" name="object 121"/>
            <p:cNvSpPr/>
            <p:nvPr/>
          </p:nvSpPr>
          <p:spPr>
            <a:xfrm>
              <a:off x="3745114" y="5561214"/>
              <a:ext cx="1117600" cy="0"/>
            </a:xfrm>
            <a:custGeom>
              <a:avLst/>
              <a:gdLst/>
              <a:ahLst/>
              <a:cxnLst/>
              <a:rect l="l" t="t" r="r" b="b"/>
              <a:pathLst>
                <a:path w="1117600">
                  <a:moveTo>
                    <a:pt x="0" y="0"/>
                  </a:moveTo>
                  <a:lnTo>
                    <a:pt x="1117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2" name="object 122"/>
            <p:cNvSpPr/>
            <p:nvPr/>
          </p:nvSpPr>
          <p:spPr>
            <a:xfrm>
              <a:off x="3745114" y="5866014"/>
              <a:ext cx="1117600" cy="0"/>
            </a:xfrm>
            <a:custGeom>
              <a:avLst/>
              <a:gdLst/>
              <a:ahLst/>
              <a:cxnLst/>
              <a:rect l="l" t="t" r="r" b="b"/>
              <a:pathLst>
                <a:path w="1117600">
                  <a:moveTo>
                    <a:pt x="0" y="0"/>
                  </a:moveTo>
                  <a:lnTo>
                    <a:pt x="1117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3" name="object 123"/>
            <p:cNvSpPr/>
            <p:nvPr/>
          </p:nvSpPr>
          <p:spPr>
            <a:xfrm>
              <a:off x="3592714" y="5573914"/>
              <a:ext cx="127000" cy="279400"/>
            </a:xfrm>
            <a:custGeom>
              <a:avLst/>
              <a:gdLst/>
              <a:ahLst/>
              <a:cxnLst/>
              <a:rect l="l" t="t" r="r" b="b"/>
              <a:pathLst>
                <a:path w="127000" h="279400">
                  <a:moveTo>
                    <a:pt x="0" y="0"/>
                  </a:moveTo>
                  <a:lnTo>
                    <a:pt x="127000"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4" name="object 124"/>
            <p:cNvSpPr/>
            <p:nvPr/>
          </p:nvSpPr>
          <p:spPr>
            <a:xfrm>
              <a:off x="3592714" y="5548514"/>
              <a:ext cx="127000" cy="330200"/>
            </a:xfrm>
            <a:custGeom>
              <a:avLst/>
              <a:gdLst/>
              <a:ahLst/>
              <a:cxnLst/>
              <a:rect l="l" t="t" r="r" b="b"/>
              <a:pathLst>
                <a:path w="127000" h="330200">
                  <a:moveTo>
                    <a:pt x="0" y="330199"/>
                  </a:moveTo>
                  <a:lnTo>
                    <a:pt x="12700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5" name="object 125"/>
            <p:cNvSpPr/>
            <p:nvPr/>
          </p:nvSpPr>
          <p:spPr>
            <a:xfrm>
              <a:off x="2373514" y="5866014"/>
              <a:ext cx="1193800" cy="0"/>
            </a:xfrm>
            <a:custGeom>
              <a:avLst/>
              <a:gdLst/>
              <a:ahLst/>
              <a:cxnLst/>
              <a:rect l="l" t="t" r="r" b="b"/>
              <a:pathLst>
                <a:path w="1193800">
                  <a:moveTo>
                    <a:pt x="0" y="0"/>
                  </a:moveTo>
                  <a:lnTo>
                    <a:pt x="11937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6" name="object 126"/>
            <p:cNvSpPr/>
            <p:nvPr/>
          </p:nvSpPr>
          <p:spPr>
            <a:xfrm>
              <a:off x="2373514" y="5561214"/>
              <a:ext cx="1193800" cy="0"/>
            </a:xfrm>
            <a:custGeom>
              <a:avLst/>
              <a:gdLst/>
              <a:ahLst/>
              <a:cxnLst/>
              <a:rect l="l" t="t" r="r" b="b"/>
              <a:pathLst>
                <a:path w="1193800">
                  <a:moveTo>
                    <a:pt x="0" y="0"/>
                  </a:moveTo>
                  <a:lnTo>
                    <a:pt x="11937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7" name="object 127"/>
            <p:cNvSpPr/>
            <p:nvPr/>
          </p:nvSpPr>
          <p:spPr>
            <a:xfrm>
              <a:off x="3656214" y="5421514"/>
              <a:ext cx="0" cy="812800"/>
            </a:xfrm>
            <a:custGeom>
              <a:avLst/>
              <a:gdLst/>
              <a:ahLst/>
              <a:cxnLst/>
              <a:rect l="l" t="t" r="r" b="b"/>
              <a:pathLst>
                <a:path h="812800">
                  <a:moveTo>
                    <a:pt x="0" y="0"/>
                  </a:moveTo>
                  <a:lnTo>
                    <a:pt x="1" y="8127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8" name="object 128"/>
            <p:cNvSpPr/>
            <p:nvPr/>
          </p:nvSpPr>
          <p:spPr>
            <a:xfrm>
              <a:off x="4888114" y="5573914"/>
              <a:ext cx="127000" cy="279400"/>
            </a:xfrm>
            <a:custGeom>
              <a:avLst/>
              <a:gdLst/>
              <a:ahLst/>
              <a:cxnLst/>
              <a:rect l="l" t="t" r="r" b="b"/>
              <a:pathLst>
                <a:path w="127000" h="279400">
                  <a:moveTo>
                    <a:pt x="0" y="0"/>
                  </a:moveTo>
                  <a:lnTo>
                    <a:pt x="126999"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9" name="object 129"/>
            <p:cNvSpPr/>
            <p:nvPr/>
          </p:nvSpPr>
          <p:spPr>
            <a:xfrm>
              <a:off x="4888114" y="5548514"/>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0" name="object 130"/>
            <p:cNvSpPr/>
            <p:nvPr/>
          </p:nvSpPr>
          <p:spPr>
            <a:xfrm>
              <a:off x="5040514" y="5866014"/>
              <a:ext cx="2641600" cy="0"/>
            </a:xfrm>
            <a:custGeom>
              <a:avLst/>
              <a:gdLst/>
              <a:ahLst/>
              <a:cxnLst/>
              <a:rect l="l" t="t" r="r" b="b"/>
              <a:pathLst>
                <a:path w="2641600">
                  <a:moveTo>
                    <a:pt x="0" y="0"/>
                  </a:moveTo>
                  <a:lnTo>
                    <a:pt x="2641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1" name="object 131"/>
            <p:cNvSpPr/>
            <p:nvPr/>
          </p:nvSpPr>
          <p:spPr>
            <a:xfrm>
              <a:off x="5040514" y="5561214"/>
              <a:ext cx="2641600" cy="0"/>
            </a:xfrm>
            <a:custGeom>
              <a:avLst/>
              <a:gdLst/>
              <a:ahLst/>
              <a:cxnLst/>
              <a:rect l="l" t="t" r="r" b="b"/>
              <a:pathLst>
                <a:path w="2641600">
                  <a:moveTo>
                    <a:pt x="0" y="0"/>
                  </a:moveTo>
                  <a:lnTo>
                    <a:pt x="2641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2" name="object 132"/>
            <p:cNvSpPr/>
            <p:nvPr/>
          </p:nvSpPr>
          <p:spPr>
            <a:xfrm>
              <a:off x="7707512" y="5573914"/>
              <a:ext cx="127000" cy="279400"/>
            </a:xfrm>
            <a:custGeom>
              <a:avLst/>
              <a:gdLst/>
              <a:ahLst/>
              <a:cxnLst/>
              <a:rect l="l" t="t" r="r" b="b"/>
              <a:pathLst>
                <a:path w="127000" h="279400">
                  <a:moveTo>
                    <a:pt x="0" y="0"/>
                  </a:moveTo>
                  <a:lnTo>
                    <a:pt x="127000"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3" name="object 133"/>
            <p:cNvSpPr/>
            <p:nvPr/>
          </p:nvSpPr>
          <p:spPr>
            <a:xfrm>
              <a:off x="7707512" y="5548514"/>
              <a:ext cx="127000" cy="330200"/>
            </a:xfrm>
            <a:custGeom>
              <a:avLst/>
              <a:gdLst/>
              <a:ahLst/>
              <a:cxnLst/>
              <a:rect l="l" t="t" r="r" b="b"/>
              <a:pathLst>
                <a:path w="127000" h="330200">
                  <a:moveTo>
                    <a:pt x="0" y="330199"/>
                  </a:moveTo>
                  <a:lnTo>
                    <a:pt x="12700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4" name="object 134"/>
            <p:cNvSpPr/>
            <p:nvPr/>
          </p:nvSpPr>
          <p:spPr>
            <a:xfrm>
              <a:off x="7771012" y="5497714"/>
              <a:ext cx="0" cy="812800"/>
            </a:xfrm>
            <a:custGeom>
              <a:avLst/>
              <a:gdLst/>
              <a:ahLst/>
              <a:cxnLst/>
              <a:rect l="l" t="t" r="r" b="b"/>
              <a:pathLst>
                <a:path h="812800">
                  <a:moveTo>
                    <a:pt x="0" y="0"/>
                  </a:moveTo>
                  <a:lnTo>
                    <a:pt x="0" y="8127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5" name="object 135"/>
            <p:cNvSpPr/>
            <p:nvPr/>
          </p:nvSpPr>
          <p:spPr>
            <a:xfrm>
              <a:off x="7542412" y="4964314"/>
              <a:ext cx="0" cy="1270000"/>
            </a:xfrm>
            <a:custGeom>
              <a:avLst/>
              <a:gdLst/>
              <a:ahLst/>
              <a:cxnLst/>
              <a:rect l="l" t="t" r="r" b="b"/>
              <a:pathLst>
                <a:path h="1270000">
                  <a:moveTo>
                    <a:pt x="0" y="0"/>
                  </a:moveTo>
                  <a:lnTo>
                    <a:pt x="0" y="12699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6" name="object 136"/>
            <p:cNvSpPr/>
            <p:nvPr/>
          </p:nvSpPr>
          <p:spPr>
            <a:xfrm>
              <a:off x="7859912" y="5561214"/>
              <a:ext cx="1498600" cy="0"/>
            </a:xfrm>
            <a:custGeom>
              <a:avLst/>
              <a:gdLst/>
              <a:ahLst/>
              <a:cxnLst/>
              <a:rect l="l" t="t" r="r" b="b"/>
              <a:pathLst>
                <a:path w="1498600">
                  <a:moveTo>
                    <a:pt x="0" y="0"/>
                  </a:moveTo>
                  <a:lnTo>
                    <a:pt x="1498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7" name="object 137"/>
            <p:cNvSpPr/>
            <p:nvPr/>
          </p:nvSpPr>
          <p:spPr>
            <a:xfrm>
              <a:off x="7859912" y="5866014"/>
              <a:ext cx="1498600" cy="0"/>
            </a:xfrm>
            <a:custGeom>
              <a:avLst/>
              <a:gdLst/>
              <a:ahLst/>
              <a:cxnLst/>
              <a:rect l="l" t="t" r="r" b="b"/>
              <a:pathLst>
                <a:path w="1498600">
                  <a:moveTo>
                    <a:pt x="0" y="0"/>
                  </a:moveTo>
                  <a:lnTo>
                    <a:pt x="1498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38" name="object 138"/>
          <p:cNvSpPr txBox="1"/>
          <p:nvPr/>
        </p:nvSpPr>
        <p:spPr>
          <a:xfrm>
            <a:off x="4570705" y="2590859"/>
            <a:ext cx="38593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Data</a:t>
            </a:r>
            <a:r>
              <a:rPr sz="741" b="1" spc="-35" dirty="0">
                <a:solidFill>
                  <a:prstClr val="black"/>
                </a:solidFill>
                <a:latin typeface="Times New Roman"/>
                <a:cs typeface="Times New Roman"/>
              </a:rPr>
              <a:t> </a:t>
            </a:r>
            <a:r>
              <a:rPr sz="741" b="1" spc="-2" dirty="0">
                <a:solidFill>
                  <a:prstClr val="black"/>
                </a:solidFill>
                <a:latin typeface="Times New Roman"/>
                <a:cs typeface="Times New Roman"/>
              </a:rPr>
              <a:t>Out</a:t>
            </a:r>
            <a:endParaRPr sz="741">
              <a:solidFill>
                <a:prstClr val="black"/>
              </a:solidFill>
              <a:latin typeface="Times New Roman"/>
              <a:cs typeface="Times New Roman"/>
            </a:endParaRPr>
          </a:p>
        </p:txBody>
      </p:sp>
      <p:grpSp>
        <p:nvGrpSpPr>
          <p:cNvPr id="139" name="object 139"/>
          <p:cNvGrpSpPr/>
          <p:nvPr/>
        </p:nvGrpSpPr>
        <p:grpSpPr>
          <a:xfrm>
            <a:off x="1888016" y="2840889"/>
            <a:ext cx="364751" cy="35299"/>
            <a:chOff x="2881514" y="6132714"/>
            <a:chExt cx="787400" cy="76200"/>
          </a:xfrm>
        </p:grpSpPr>
        <p:sp>
          <p:nvSpPr>
            <p:cNvPr id="140" name="object 140"/>
            <p:cNvSpPr/>
            <p:nvPr/>
          </p:nvSpPr>
          <p:spPr>
            <a:xfrm>
              <a:off x="2906914" y="6170814"/>
              <a:ext cx="736600" cy="0"/>
            </a:xfrm>
            <a:custGeom>
              <a:avLst/>
              <a:gdLst/>
              <a:ahLst/>
              <a:cxnLst/>
              <a:rect l="l" t="t" r="r" b="b"/>
              <a:pathLst>
                <a:path w="736600">
                  <a:moveTo>
                    <a:pt x="736599" y="0"/>
                  </a:moveTo>
                  <a:lnTo>
                    <a:pt x="0"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41" name="object 141"/>
            <p:cNvSpPr/>
            <p:nvPr/>
          </p:nvSpPr>
          <p:spPr>
            <a:xfrm>
              <a:off x="2881503" y="6132715"/>
              <a:ext cx="787400" cy="76200"/>
            </a:xfrm>
            <a:custGeom>
              <a:avLst/>
              <a:gdLst/>
              <a:ahLst/>
              <a:cxnLst/>
              <a:rect l="l" t="t" r="r" b="b"/>
              <a:pathLst>
                <a:path w="787400" h="76200">
                  <a:moveTo>
                    <a:pt x="76200" y="0"/>
                  </a:moveTo>
                  <a:lnTo>
                    <a:pt x="0" y="38100"/>
                  </a:lnTo>
                  <a:lnTo>
                    <a:pt x="76200" y="76200"/>
                  </a:lnTo>
                  <a:lnTo>
                    <a:pt x="76200" y="0"/>
                  </a:lnTo>
                  <a:close/>
                </a:path>
                <a:path w="787400" h="76200">
                  <a:moveTo>
                    <a:pt x="787400" y="38100"/>
                  </a:moveTo>
                  <a:lnTo>
                    <a:pt x="711200" y="0"/>
                  </a:lnTo>
                  <a:lnTo>
                    <a:pt x="711200" y="76200"/>
                  </a:lnTo>
                  <a:lnTo>
                    <a:pt x="787400" y="38100"/>
                  </a:lnTo>
                  <a:close/>
                </a:path>
              </a:pathLst>
            </a:custGeom>
            <a:solidFill>
              <a:srgbClr val="00F900"/>
            </a:solidFill>
          </p:spPr>
          <p:txBody>
            <a:bodyPr wrap="square" lIns="0" tIns="0" rIns="0" bIns="0" rtlCol="0"/>
            <a:lstStyle/>
            <a:p>
              <a:pPr defTabSz="423550"/>
              <a:endParaRPr sz="834">
                <a:solidFill>
                  <a:prstClr val="black"/>
                </a:solidFill>
                <a:latin typeface="Calibri"/>
              </a:endParaRPr>
            </a:p>
          </p:txBody>
        </p:sp>
      </p:grpSp>
      <p:sp>
        <p:nvSpPr>
          <p:cNvPr id="142" name="object 142"/>
          <p:cNvSpPr txBox="1"/>
          <p:nvPr/>
        </p:nvSpPr>
        <p:spPr>
          <a:xfrm>
            <a:off x="864359" y="1221276"/>
            <a:ext cx="1861997" cy="362229"/>
          </a:xfrm>
          <a:prstGeom prst="rect">
            <a:avLst/>
          </a:prstGeom>
        </p:spPr>
        <p:txBody>
          <a:bodyPr vert="horz" wrap="square" lIns="0" tIns="69420" rIns="0" bIns="0" rtlCol="0">
            <a:spAutoFit/>
          </a:bodyPr>
          <a:lstStyle/>
          <a:p>
            <a:pPr marL="852983" defTabSz="423550">
              <a:spcBef>
                <a:spcPts val="547"/>
              </a:spcBef>
            </a:pPr>
            <a:r>
              <a:rPr sz="741" b="1" dirty="0">
                <a:solidFill>
                  <a:prstClr val="black"/>
                </a:solidFill>
                <a:latin typeface="Times New Roman"/>
                <a:cs typeface="Times New Roman"/>
              </a:rPr>
              <a:t>DRAM</a:t>
            </a:r>
            <a:r>
              <a:rPr sz="741" b="1" spc="-12" dirty="0">
                <a:solidFill>
                  <a:prstClr val="black"/>
                </a:solidFill>
                <a:latin typeface="Times New Roman"/>
                <a:cs typeface="Times New Roman"/>
              </a:rPr>
              <a:t> </a:t>
            </a:r>
            <a:r>
              <a:rPr sz="741" b="1" spc="-2" dirty="0">
                <a:solidFill>
                  <a:prstClr val="black"/>
                </a:solidFill>
                <a:latin typeface="Times New Roman"/>
                <a:cs typeface="Times New Roman"/>
              </a:rPr>
              <a:t>Read</a:t>
            </a:r>
            <a:r>
              <a:rPr sz="741" b="1" spc="-9" dirty="0">
                <a:solidFill>
                  <a:prstClr val="black"/>
                </a:solidFill>
                <a:latin typeface="Times New Roman"/>
                <a:cs typeface="Times New Roman"/>
              </a:rPr>
              <a:t> </a:t>
            </a:r>
            <a:r>
              <a:rPr sz="741" b="1" spc="-2" dirty="0">
                <a:solidFill>
                  <a:prstClr val="black"/>
                </a:solidFill>
                <a:latin typeface="Times New Roman"/>
                <a:cs typeface="Times New Roman"/>
              </a:rPr>
              <a:t>Cycle</a:t>
            </a:r>
            <a:r>
              <a:rPr sz="741" b="1" spc="-23" dirty="0">
                <a:solidFill>
                  <a:prstClr val="black"/>
                </a:solidFill>
                <a:latin typeface="Times New Roman"/>
                <a:cs typeface="Times New Roman"/>
              </a:rPr>
              <a:t> </a:t>
            </a:r>
            <a:r>
              <a:rPr sz="741" b="1" spc="-5" dirty="0">
                <a:solidFill>
                  <a:prstClr val="black"/>
                </a:solidFill>
                <a:latin typeface="Times New Roman"/>
                <a:cs typeface="Times New Roman"/>
              </a:rPr>
              <a:t>Time</a:t>
            </a:r>
            <a:endParaRPr sz="741">
              <a:solidFill>
                <a:prstClr val="black"/>
              </a:solidFill>
              <a:latin typeface="Times New Roman"/>
              <a:cs typeface="Times New Roman"/>
            </a:endParaRPr>
          </a:p>
          <a:p>
            <a:pPr marL="5883" defTabSz="423550">
              <a:spcBef>
                <a:spcPts val="500"/>
              </a:spcBef>
            </a:pPr>
            <a:r>
              <a:rPr sz="741" b="1" dirty="0">
                <a:solidFill>
                  <a:prstClr val="black"/>
                </a:solidFill>
                <a:latin typeface="Times New Roman"/>
                <a:cs typeface="Times New Roman"/>
              </a:rPr>
              <a:t>RAS_L</a:t>
            </a:r>
            <a:endParaRPr sz="741">
              <a:solidFill>
                <a:prstClr val="black"/>
              </a:solidFill>
              <a:latin typeface="Times New Roman"/>
              <a:cs typeface="Times New Roman"/>
            </a:endParaRPr>
          </a:p>
        </p:txBody>
      </p:sp>
      <p:grpSp>
        <p:nvGrpSpPr>
          <p:cNvPr id="143" name="object 143"/>
          <p:cNvGrpSpPr/>
          <p:nvPr/>
        </p:nvGrpSpPr>
        <p:grpSpPr>
          <a:xfrm>
            <a:off x="1023202" y="1323053"/>
            <a:ext cx="3547502" cy="1694329"/>
            <a:chOff x="1014614" y="2856115"/>
            <a:chExt cx="7658100" cy="3657600"/>
          </a:xfrm>
        </p:grpSpPr>
        <p:sp>
          <p:nvSpPr>
            <p:cNvPr id="144" name="object 144"/>
            <p:cNvSpPr/>
            <p:nvPr/>
          </p:nvSpPr>
          <p:spPr>
            <a:xfrm>
              <a:off x="4710314" y="2894215"/>
              <a:ext cx="838200" cy="0"/>
            </a:xfrm>
            <a:custGeom>
              <a:avLst/>
              <a:gdLst/>
              <a:ahLst/>
              <a:cxnLst/>
              <a:rect l="l" t="t" r="r" b="b"/>
              <a:pathLst>
                <a:path w="838200">
                  <a:moveTo>
                    <a:pt x="838199" y="0"/>
                  </a:moveTo>
                  <a:lnTo>
                    <a:pt x="0"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5" name="object 145"/>
            <p:cNvSpPr/>
            <p:nvPr/>
          </p:nvSpPr>
          <p:spPr>
            <a:xfrm>
              <a:off x="5497714" y="2856115"/>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46" name="object 146"/>
            <p:cNvSpPr/>
            <p:nvPr/>
          </p:nvSpPr>
          <p:spPr>
            <a:xfrm>
              <a:off x="1636914" y="2894215"/>
              <a:ext cx="787400" cy="0"/>
            </a:xfrm>
            <a:custGeom>
              <a:avLst/>
              <a:gdLst/>
              <a:ahLst/>
              <a:cxnLst/>
              <a:rect l="l" t="t" r="r" b="b"/>
              <a:pathLst>
                <a:path w="787400">
                  <a:moveTo>
                    <a:pt x="0" y="0"/>
                  </a:moveTo>
                  <a:lnTo>
                    <a:pt x="7873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7" name="object 147"/>
            <p:cNvSpPr/>
            <p:nvPr/>
          </p:nvSpPr>
          <p:spPr>
            <a:xfrm>
              <a:off x="1611514" y="2856115"/>
              <a:ext cx="76200" cy="76200"/>
            </a:xfrm>
            <a:custGeom>
              <a:avLst/>
              <a:gdLst/>
              <a:ahLst/>
              <a:cxnLst/>
              <a:rect l="l" t="t" r="r" b="b"/>
              <a:pathLst>
                <a:path w="76200" h="76200">
                  <a:moveTo>
                    <a:pt x="76199" y="0"/>
                  </a:moveTo>
                  <a:lnTo>
                    <a:pt x="0" y="38100"/>
                  </a:lnTo>
                  <a:lnTo>
                    <a:pt x="76199" y="76200"/>
                  </a:lnTo>
                  <a:lnTo>
                    <a:pt x="76199"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48" name="object 148"/>
            <p:cNvSpPr/>
            <p:nvPr/>
          </p:nvSpPr>
          <p:spPr>
            <a:xfrm>
              <a:off x="1014614" y="4570614"/>
              <a:ext cx="558800" cy="0"/>
            </a:xfrm>
            <a:custGeom>
              <a:avLst/>
              <a:gdLst/>
              <a:ahLst/>
              <a:cxnLst/>
              <a:rect l="l" t="t" r="r" b="b"/>
              <a:pathLst>
                <a:path w="558800">
                  <a:moveTo>
                    <a:pt x="0" y="0"/>
                  </a:moveTo>
                  <a:lnTo>
                    <a:pt x="5587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49" name="object 149"/>
            <p:cNvSpPr/>
            <p:nvPr/>
          </p:nvSpPr>
          <p:spPr>
            <a:xfrm>
              <a:off x="2462414" y="4570614"/>
              <a:ext cx="406400" cy="0"/>
            </a:xfrm>
            <a:custGeom>
              <a:avLst/>
              <a:gdLst/>
              <a:ahLst/>
              <a:cxnLst/>
              <a:rect l="l" t="t" r="r" b="b"/>
              <a:pathLst>
                <a:path w="406400">
                  <a:moveTo>
                    <a:pt x="0" y="0"/>
                  </a:moveTo>
                  <a:lnTo>
                    <a:pt x="4063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50" name="object 150"/>
            <p:cNvSpPr/>
            <p:nvPr/>
          </p:nvSpPr>
          <p:spPr>
            <a:xfrm>
              <a:off x="6424813" y="4570614"/>
              <a:ext cx="406400" cy="0"/>
            </a:xfrm>
            <a:custGeom>
              <a:avLst/>
              <a:gdLst/>
              <a:ahLst/>
              <a:cxnLst/>
              <a:rect l="l" t="t" r="r" b="b"/>
              <a:pathLst>
                <a:path w="406400">
                  <a:moveTo>
                    <a:pt x="0" y="0"/>
                  </a:moveTo>
                  <a:lnTo>
                    <a:pt x="4063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51" name="object 151"/>
            <p:cNvSpPr/>
            <p:nvPr/>
          </p:nvSpPr>
          <p:spPr>
            <a:xfrm>
              <a:off x="6399413" y="3973715"/>
              <a:ext cx="0" cy="660400"/>
            </a:xfrm>
            <a:custGeom>
              <a:avLst/>
              <a:gdLst/>
              <a:ahLst/>
              <a:cxnLst/>
              <a:rect l="l" t="t" r="r" b="b"/>
              <a:pathLst>
                <a:path h="660400">
                  <a:moveTo>
                    <a:pt x="0" y="0"/>
                  </a:moveTo>
                  <a:lnTo>
                    <a:pt x="1"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52" name="object 152"/>
            <p:cNvSpPr/>
            <p:nvPr/>
          </p:nvSpPr>
          <p:spPr>
            <a:xfrm>
              <a:off x="4951613" y="3973715"/>
              <a:ext cx="0" cy="660400"/>
            </a:xfrm>
            <a:custGeom>
              <a:avLst/>
              <a:gdLst/>
              <a:ahLst/>
              <a:cxnLst/>
              <a:rect l="l" t="t" r="r" b="b"/>
              <a:pathLst>
                <a:path h="660400">
                  <a:moveTo>
                    <a:pt x="0" y="0"/>
                  </a:moveTo>
                  <a:lnTo>
                    <a:pt x="1"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53" name="object 153"/>
            <p:cNvSpPr/>
            <p:nvPr/>
          </p:nvSpPr>
          <p:spPr>
            <a:xfrm>
              <a:off x="4977014" y="4570614"/>
              <a:ext cx="558800" cy="0"/>
            </a:xfrm>
            <a:custGeom>
              <a:avLst/>
              <a:gdLst/>
              <a:ahLst/>
              <a:cxnLst/>
              <a:rect l="l" t="t" r="r" b="b"/>
              <a:pathLst>
                <a:path w="558800">
                  <a:moveTo>
                    <a:pt x="0" y="0"/>
                  </a:moveTo>
                  <a:lnTo>
                    <a:pt x="5587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54" name="object 154"/>
            <p:cNvSpPr/>
            <p:nvPr/>
          </p:nvSpPr>
          <p:spPr>
            <a:xfrm>
              <a:off x="1624214" y="4570614"/>
              <a:ext cx="787400" cy="0"/>
            </a:xfrm>
            <a:custGeom>
              <a:avLst/>
              <a:gdLst/>
              <a:ahLst/>
              <a:cxnLst/>
              <a:rect l="l" t="t" r="r" b="b"/>
              <a:pathLst>
                <a:path w="787400">
                  <a:moveTo>
                    <a:pt x="0" y="0"/>
                  </a:moveTo>
                  <a:lnTo>
                    <a:pt x="7873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55" name="object 155"/>
            <p:cNvSpPr/>
            <p:nvPr/>
          </p:nvSpPr>
          <p:spPr>
            <a:xfrm>
              <a:off x="2919614" y="4570614"/>
              <a:ext cx="1092200" cy="0"/>
            </a:xfrm>
            <a:custGeom>
              <a:avLst/>
              <a:gdLst/>
              <a:ahLst/>
              <a:cxnLst/>
              <a:rect l="l" t="t" r="r" b="b"/>
              <a:pathLst>
                <a:path w="1092200">
                  <a:moveTo>
                    <a:pt x="0" y="0"/>
                  </a:moveTo>
                  <a:lnTo>
                    <a:pt x="10921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56" name="object 156"/>
            <p:cNvSpPr/>
            <p:nvPr/>
          </p:nvSpPr>
          <p:spPr>
            <a:xfrm>
              <a:off x="6882012" y="4570614"/>
              <a:ext cx="1092200" cy="0"/>
            </a:xfrm>
            <a:custGeom>
              <a:avLst/>
              <a:gdLst/>
              <a:ahLst/>
              <a:cxnLst/>
              <a:rect l="l" t="t" r="r" b="b"/>
              <a:pathLst>
                <a:path w="1092200">
                  <a:moveTo>
                    <a:pt x="0" y="0"/>
                  </a:moveTo>
                  <a:lnTo>
                    <a:pt x="10921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57" name="object 157"/>
            <p:cNvSpPr/>
            <p:nvPr/>
          </p:nvSpPr>
          <p:spPr>
            <a:xfrm>
              <a:off x="5586614" y="4570614"/>
              <a:ext cx="787400" cy="0"/>
            </a:xfrm>
            <a:custGeom>
              <a:avLst/>
              <a:gdLst/>
              <a:ahLst/>
              <a:cxnLst/>
              <a:rect l="l" t="t" r="r" b="b"/>
              <a:pathLst>
                <a:path w="787400">
                  <a:moveTo>
                    <a:pt x="0" y="0"/>
                  </a:moveTo>
                  <a:lnTo>
                    <a:pt x="7873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58" name="object 158"/>
            <p:cNvSpPr/>
            <p:nvPr/>
          </p:nvSpPr>
          <p:spPr>
            <a:xfrm>
              <a:off x="1636914" y="6475614"/>
              <a:ext cx="3048000" cy="0"/>
            </a:xfrm>
            <a:custGeom>
              <a:avLst/>
              <a:gdLst/>
              <a:ahLst/>
              <a:cxnLst/>
              <a:rect l="l" t="t" r="r" b="b"/>
              <a:pathLst>
                <a:path w="3048000">
                  <a:moveTo>
                    <a:pt x="0" y="0"/>
                  </a:moveTo>
                  <a:lnTo>
                    <a:pt x="3047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59" name="object 159"/>
            <p:cNvSpPr/>
            <p:nvPr/>
          </p:nvSpPr>
          <p:spPr>
            <a:xfrm>
              <a:off x="1611503" y="6437515"/>
              <a:ext cx="3098800" cy="76200"/>
            </a:xfrm>
            <a:custGeom>
              <a:avLst/>
              <a:gdLst/>
              <a:ahLst/>
              <a:cxnLst/>
              <a:rect l="l" t="t" r="r" b="b"/>
              <a:pathLst>
                <a:path w="3098800" h="76200">
                  <a:moveTo>
                    <a:pt x="76200" y="0"/>
                  </a:moveTo>
                  <a:lnTo>
                    <a:pt x="0" y="38100"/>
                  </a:lnTo>
                  <a:lnTo>
                    <a:pt x="76200" y="76200"/>
                  </a:lnTo>
                  <a:lnTo>
                    <a:pt x="76200" y="0"/>
                  </a:lnTo>
                  <a:close/>
                </a:path>
                <a:path w="3098800" h="76200">
                  <a:moveTo>
                    <a:pt x="3098800" y="38100"/>
                  </a:moveTo>
                  <a:lnTo>
                    <a:pt x="3022600" y="0"/>
                  </a:lnTo>
                  <a:lnTo>
                    <a:pt x="3022600" y="76200"/>
                  </a:lnTo>
                  <a:lnTo>
                    <a:pt x="3098800" y="3810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60" name="object 160"/>
            <p:cNvSpPr/>
            <p:nvPr/>
          </p:nvSpPr>
          <p:spPr>
            <a:xfrm>
              <a:off x="5599314" y="6475614"/>
              <a:ext cx="3048000" cy="0"/>
            </a:xfrm>
            <a:custGeom>
              <a:avLst/>
              <a:gdLst/>
              <a:ahLst/>
              <a:cxnLst/>
              <a:rect l="l" t="t" r="r" b="b"/>
              <a:pathLst>
                <a:path w="3048000">
                  <a:moveTo>
                    <a:pt x="0" y="0"/>
                  </a:moveTo>
                  <a:lnTo>
                    <a:pt x="3047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61" name="object 161"/>
            <p:cNvSpPr/>
            <p:nvPr/>
          </p:nvSpPr>
          <p:spPr>
            <a:xfrm>
              <a:off x="5573903" y="6437515"/>
              <a:ext cx="3098800" cy="76200"/>
            </a:xfrm>
            <a:custGeom>
              <a:avLst/>
              <a:gdLst/>
              <a:ahLst/>
              <a:cxnLst/>
              <a:rect l="l" t="t" r="r" b="b"/>
              <a:pathLst>
                <a:path w="3098800" h="76200">
                  <a:moveTo>
                    <a:pt x="76200" y="0"/>
                  </a:moveTo>
                  <a:lnTo>
                    <a:pt x="0" y="38100"/>
                  </a:lnTo>
                  <a:lnTo>
                    <a:pt x="76200" y="76200"/>
                  </a:lnTo>
                  <a:lnTo>
                    <a:pt x="76200" y="0"/>
                  </a:lnTo>
                  <a:close/>
                </a:path>
                <a:path w="3098800" h="76200">
                  <a:moveTo>
                    <a:pt x="3098800" y="38100"/>
                  </a:moveTo>
                  <a:lnTo>
                    <a:pt x="3022600" y="0"/>
                  </a:lnTo>
                  <a:lnTo>
                    <a:pt x="3022600" y="76200"/>
                  </a:lnTo>
                  <a:lnTo>
                    <a:pt x="3098800" y="3810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62" name="object 162"/>
            <p:cNvSpPr/>
            <p:nvPr/>
          </p:nvSpPr>
          <p:spPr>
            <a:xfrm>
              <a:off x="7021712" y="6170814"/>
              <a:ext cx="482600" cy="0"/>
            </a:xfrm>
            <a:custGeom>
              <a:avLst/>
              <a:gdLst/>
              <a:ahLst/>
              <a:cxnLst/>
              <a:rect l="l" t="t" r="r" b="b"/>
              <a:pathLst>
                <a:path w="482600">
                  <a:moveTo>
                    <a:pt x="0" y="0"/>
                  </a:moveTo>
                  <a:lnTo>
                    <a:pt x="482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63" name="object 163"/>
            <p:cNvSpPr/>
            <p:nvPr/>
          </p:nvSpPr>
          <p:spPr>
            <a:xfrm>
              <a:off x="7453513" y="613271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64" name="object 164"/>
            <p:cNvSpPr/>
            <p:nvPr/>
          </p:nvSpPr>
          <p:spPr>
            <a:xfrm>
              <a:off x="7783712" y="6170814"/>
              <a:ext cx="533400" cy="0"/>
            </a:xfrm>
            <a:custGeom>
              <a:avLst/>
              <a:gdLst/>
              <a:ahLst/>
              <a:cxnLst/>
              <a:rect l="l" t="t" r="r" b="b"/>
              <a:pathLst>
                <a:path w="533400">
                  <a:moveTo>
                    <a:pt x="533400" y="0"/>
                  </a:moveTo>
                  <a:lnTo>
                    <a:pt x="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65" name="object 165"/>
            <p:cNvSpPr/>
            <p:nvPr/>
          </p:nvSpPr>
          <p:spPr>
            <a:xfrm>
              <a:off x="7758312" y="613271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66" name="object 166"/>
            <p:cNvSpPr/>
            <p:nvPr/>
          </p:nvSpPr>
          <p:spPr>
            <a:xfrm>
              <a:off x="2576714" y="6170814"/>
              <a:ext cx="330200" cy="0"/>
            </a:xfrm>
            <a:custGeom>
              <a:avLst/>
              <a:gdLst/>
              <a:ahLst/>
              <a:cxnLst/>
              <a:rect l="l" t="t" r="r" b="b"/>
              <a:pathLst>
                <a:path w="330200">
                  <a:moveTo>
                    <a:pt x="330199" y="0"/>
                  </a:moveTo>
                  <a:lnTo>
                    <a:pt x="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67" name="object 167"/>
          <p:cNvSpPr txBox="1"/>
          <p:nvPr/>
        </p:nvSpPr>
        <p:spPr>
          <a:xfrm>
            <a:off x="864359" y="2590859"/>
            <a:ext cx="1133671" cy="119946"/>
          </a:xfrm>
          <a:prstGeom prst="rect">
            <a:avLst/>
          </a:prstGeom>
        </p:spPr>
        <p:txBody>
          <a:bodyPr vert="horz" wrap="square" lIns="0" tIns="5883" rIns="0" bIns="0" rtlCol="0">
            <a:spAutoFit/>
          </a:bodyPr>
          <a:lstStyle/>
          <a:p>
            <a:pPr marL="5883" defTabSz="423550">
              <a:spcBef>
                <a:spcPts val="46"/>
              </a:spcBef>
              <a:tabLst>
                <a:tab pos="252659" algn="l"/>
                <a:tab pos="923280" algn="l"/>
              </a:tabLst>
            </a:pPr>
            <a:r>
              <a:rPr sz="741" b="1" dirty="0">
                <a:solidFill>
                  <a:prstClr val="black"/>
                </a:solidFill>
                <a:latin typeface="Times New Roman"/>
                <a:cs typeface="Times New Roman"/>
              </a:rPr>
              <a:t>D	</a:t>
            </a:r>
            <a:r>
              <a:rPr sz="741" b="1" spc="-2" dirty="0">
                <a:solidFill>
                  <a:prstClr val="black"/>
                </a:solidFill>
                <a:latin typeface="Times New Roman"/>
                <a:cs typeface="Times New Roman"/>
              </a:rPr>
              <a:t>Hi</a:t>
            </a:r>
            <a:r>
              <a:rPr sz="741" b="1" dirty="0">
                <a:solidFill>
                  <a:prstClr val="black"/>
                </a:solidFill>
                <a:latin typeface="Times New Roman"/>
                <a:cs typeface="Times New Roman"/>
              </a:rPr>
              <a:t>gh Z	Junk</a:t>
            </a:r>
            <a:endParaRPr sz="741">
              <a:solidFill>
                <a:prstClr val="black"/>
              </a:solidFill>
              <a:latin typeface="Times New Roman"/>
              <a:cs typeface="Times New Roman"/>
            </a:endParaRPr>
          </a:p>
        </p:txBody>
      </p:sp>
      <p:sp>
        <p:nvSpPr>
          <p:cNvPr id="168" name="object 168"/>
          <p:cNvSpPr txBox="1"/>
          <p:nvPr/>
        </p:nvSpPr>
        <p:spPr>
          <a:xfrm>
            <a:off x="864359" y="3085038"/>
            <a:ext cx="1965834" cy="119946"/>
          </a:xfrm>
          <a:prstGeom prst="rect">
            <a:avLst/>
          </a:prstGeom>
        </p:spPr>
        <p:txBody>
          <a:bodyPr vert="horz" wrap="square" lIns="0" tIns="5883" rIns="0" bIns="0" rtlCol="0">
            <a:spAutoFit/>
          </a:bodyPr>
          <a:lstStyle/>
          <a:p>
            <a:pPr marL="5883" defTabSz="423550">
              <a:spcBef>
                <a:spcPts val="46"/>
              </a:spcBef>
            </a:pPr>
            <a:r>
              <a:rPr sz="741" b="1" spc="-2" dirty="0">
                <a:solidFill>
                  <a:prstClr val="black"/>
                </a:solidFill>
                <a:latin typeface="Times New Roman"/>
                <a:cs typeface="Times New Roman"/>
              </a:rPr>
              <a:t>Early</a:t>
            </a:r>
            <a:r>
              <a:rPr sz="741" b="1" dirty="0">
                <a:solidFill>
                  <a:prstClr val="black"/>
                </a:solidFill>
                <a:latin typeface="Times New Roman"/>
                <a:cs typeface="Times New Roman"/>
              </a:rPr>
              <a:t> </a:t>
            </a:r>
            <a:r>
              <a:rPr sz="741" b="1" spc="-2" dirty="0">
                <a:solidFill>
                  <a:prstClr val="black"/>
                </a:solidFill>
                <a:latin typeface="Times New Roman"/>
                <a:cs typeface="Times New Roman"/>
              </a:rPr>
              <a:t>Read</a:t>
            </a:r>
            <a:r>
              <a:rPr sz="741" b="1" dirty="0">
                <a:solidFill>
                  <a:prstClr val="black"/>
                </a:solidFill>
                <a:latin typeface="Times New Roman"/>
                <a:cs typeface="Times New Roman"/>
              </a:rPr>
              <a:t> </a:t>
            </a:r>
            <a:r>
              <a:rPr sz="741" b="1" spc="-2" dirty="0">
                <a:solidFill>
                  <a:prstClr val="black"/>
                </a:solidFill>
                <a:latin typeface="Times New Roman"/>
                <a:cs typeface="Times New Roman"/>
              </a:rPr>
              <a:t>Cycle:</a:t>
            </a:r>
            <a:r>
              <a:rPr sz="741" b="1" dirty="0">
                <a:solidFill>
                  <a:prstClr val="black"/>
                </a:solidFill>
                <a:latin typeface="Times New Roman"/>
                <a:cs typeface="Times New Roman"/>
              </a:rPr>
              <a:t> </a:t>
            </a:r>
            <a:r>
              <a:rPr sz="741" b="1" spc="-2" dirty="0">
                <a:solidFill>
                  <a:prstClr val="black"/>
                </a:solidFill>
                <a:latin typeface="Times New Roman"/>
                <a:cs typeface="Times New Roman"/>
              </a:rPr>
              <a:t>OE_L</a:t>
            </a:r>
            <a:r>
              <a:rPr sz="741" b="1" spc="-39" dirty="0">
                <a:solidFill>
                  <a:prstClr val="black"/>
                </a:solidFill>
                <a:latin typeface="Times New Roman"/>
                <a:cs typeface="Times New Roman"/>
              </a:rPr>
              <a:t> </a:t>
            </a:r>
            <a:r>
              <a:rPr sz="741" b="1" spc="-2" dirty="0">
                <a:solidFill>
                  <a:prstClr val="black"/>
                </a:solidFill>
                <a:latin typeface="Times New Roman"/>
                <a:cs typeface="Times New Roman"/>
              </a:rPr>
              <a:t>asserted</a:t>
            </a:r>
            <a:r>
              <a:rPr sz="741" b="1" dirty="0">
                <a:solidFill>
                  <a:prstClr val="black"/>
                </a:solidFill>
                <a:latin typeface="Times New Roman"/>
                <a:cs typeface="Times New Roman"/>
              </a:rPr>
              <a:t> </a:t>
            </a:r>
            <a:r>
              <a:rPr sz="741" b="1" spc="-5" dirty="0">
                <a:solidFill>
                  <a:prstClr val="black"/>
                </a:solidFill>
                <a:latin typeface="Times New Roman"/>
                <a:cs typeface="Times New Roman"/>
              </a:rPr>
              <a:t>before</a:t>
            </a:r>
            <a:r>
              <a:rPr sz="741" b="1" spc="-2" dirty="0">
                <a:solidFill>
                  <a:prstClr val="black"/>
                </a:solidFill>
                <a:latin typeface="Times New Roman"/>
                <a:cs typeface="Times New Roman"/>
              </a:rPr>
              <a:t> </a:t>
            </a:r>
            <a:r>
              <a:rPr sz="741" b="1" dirty="0">
                <a:solidFill>
                  <a:prstClr val="black"/>
                </a:solidFill>
                <a:latin typeface="Times New Roman"/>
                <a:cs typeface="Times New Roman"/>
              </a:rPr>
              <a:t>CAS_L</a:t>
            </a:r>
            <a:endParaRPr sz="741">
              <a:solidFill>
                <a:prstClr val="black"/>
              </a:solidFill>
              <a:latin typeface="Times New Roman"/>
              <a:cs typeface="Times New Roman"/>
            </a:endParaRPr>
          </a:p>
        </p:txBody>
      </p:sp>
      <p:sp>
        <p:nvSpPr>
          <p:cNvPr id="169" name="object 169"/>
          <p:cNvSpPr txBox="1"/>
          <p:nvPr/>
        </p:nvSpPr>
        <p:spPr>
          <a:xfrm>
            <a:off x="3017570" y="3085038"/>
            <a:ext cx="1861115"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Late</a:t>
            </a:r>
            <a:r>
              <a:rPr sz="741" b="1" spc="-5" dirty="0">
                <a:solidFill>
                  <a:prstClr val="black"/>
                </a:solidFill>
                <a:latin typeface="Times New Roman"/>
                <a:cs typeface="Times New Roman"/>
              </a:rPr>
              <a:t> </a:t>
            </a:r>
            <a:r>
              <a:rPr sz="741" b="1" spc="-2" dirty="0">
                <a:solidFill>
                  <a:prstClr val="black"/>
                </a:solidFill>
                <a:latin typeface="Times New Roman"/>
                <a:cs typeface="Times New Roman"/>
              </a:rPr>
              <a:t>Read</a:t>
            </a:r>
            <a:r>
              <a:rPr sz="741" b="1" dirty="0">
                <a:solidFill>
                  <a:prstClr val="black"/>
                </a:solidFill>
                <a:latin typeface="Times New Roman"/>
                <a:cs typeface="Times New Roman"/>
              </a:rPr>
              <a:t> </a:t>
            </a:r>
            <a:r>
              <a:rPr sz="741" b="1" spc="-2" dirty="0">
                <a:solidFill>
                  <a:prstClr val="black"/>
                </a:solidFill>
                <a:latin typeface="Times New Roman"/>
                <a:cs typeface="Times New Roman"/>
              </a:rPr>
              <a:t>Cycle:</a:t>
            </a:r>
            <a:r>
              <a:rPr sz="741" b="1" dirty="0">
                <a:solidFill>
                  <a:prstClr val="black"/>
                </a:solidFill>
                <a:latin typeface="Times New Roman"/>
                <a:cs typeface="Times New Roman"/>
              </a:rPr>
              <a:t> </a:t>
            </a:r>
            <a:r>
              <a:rPr sz="741" b="1" spc="-2" dirty="0">
                <a:solidFill>
                  <a:prstClr val="black"/>
                </a:solidFill>
                <a:latin typeface="Times New Roman"/>
                <a:cs typeface="Times New Roman"/>
              </a:rPr>
              <a:t>OE_L</a:t>
            </a:r>
            <a:r>
              <a:rPr sz="741" b="1" spc="-44" dirty="0">
                <a:solidFill>
                  <a:prstClr val="black"/>
                </a:solidFill>
                <a:latin typeface="Times New Roman"/>
                <a:cs typeface="Times New Roman"/>
              </a:rPr>
              <a:t> </a:t>
            </a:r>
            <a:r>
              <a:rPr sz="741" b="1" spc="-2" dirty="0">
                <a:solidFill>
                  <a:prstClr val="black"/>
                </a:solidFill>
                <a:latin typeface="Times New Roman"/>
                <a:cs typeface="Times New Roman"/>
              </a:rPr>
              <a:t>asserted</a:t>
            </a:r>
            <a:r>
              <a:rPr sz="741" b="1" dirty="0">
                <a:solidFill>
                  <a:prstClr val="black"/>
                </a:solidFill>
                <a:latin typeface="Times New Roman"/>
                <a:cs typeface="Times New Roman"/>
              </a:rPr>
              <a:t> </a:t>
            </a:r>
            <a:r>
              <a:rPr sz="741" b="1" spc="-2" dirty="0">
                <a:solidFill>
                  <a:prstClr val="black"/>
                </a:solidFill>
                <a:latin typeface="Times New Roman"/>
                <a:cs typeface="Times New Roman"/>
              </a:rPr>
              <a:t>after</a:t>
            </a:r>
            <a:r>
              <a:rPr sz="741" b="1" spc="-14" dirty="0">
                <a:solidFill>
                  <a:prstClr val="black"/>
                </a:solidFill>
                <a:latin typeface="Times New Roman"/>
                <a:cs typeface="Times New Roman"/>
              </a:rPr>
              <a:t> </a:t>
            </a:r>
            <a:r>
              <a:rPr sz="741" b="1" dirty="0">
                <a:solidFill>
                  <a:prstClr val="black"/>
                </a:solidFill>
                <a:latin typeface="Times New Roman"/>
                <a:cs typeface="Times New Roman"/>
              </a:rPr>
              <a:t>CAS_L</a:t>
            </a:r>
            <a:endParaRPr sz="741">
              <a:solidFill>
                <a:prstClr val="black"/>
              </a:solidFill>
              <a:latin typeface="Times New Roman"/>
              <a:cs typeface="Times New Roman"/>
            </a:endParaRPr>
          </a:p>
        </p:txBody>
      </p:sp>
      <p:sp>
        <p:nvSpPr>
          <p:cNvPr id="170" name="object 170"/>
          <p:cNvSpPr txBox="1"/>
          <p:nvPr/>
        </p:nvSpPr>
        <p:spPr>
          <a:xfrm>
            <a:off x="2346898" y="2590859"/>
            <a:ext cx="38593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Data</a:t>
            </a:r>
            <a:r>
              <a:rPr sz="741" b="1" spc="-35" dirty="0">
                <a:solidFill>
                  <a:prstClr val="black"/>
                </a:solidFill>
                <a:latin typeface="Times New Roman"/>
                <a:cs typeface="Times New Roman"/>
              </a:rPr>
              <a:t> </a:t>
            </a:r>
            <a:r>
              <a:rPr sz="741" b="1" spc="-2" dirty="0">
                <a:solidFill>
                  <a:prstClr val="black"/>
                </a:solidFill>
                <a:latin typeface="Times New Roman"/>
                <a:cs typeface="Times New Roman"/>
              </a:rPr>
              <a:t>Out</a:t>
            </a:r>
            <a:endParaRPr sz="741">
              <a:solidFill>
                <a:prstClr val="black"/>
              </a:solidFill>
              <a:latin typeface="Times New Roman"/>
              <a:cs typeface="Times New Roman"/>
            </a:endParaRPr>
          </a:p>
        </p:txBody>
      </p:sp>
      <p:sp>
        <p:nvSpPr>
          <p:cNvPr id="171" name="object 171"/>
          <p:cNvSpPr txBox="1"/>
          <p:nvPr/>
        </p:nvSpPr>
        <p:spPr>
          <a:xfrm>
            <a:off x="3405853" y="2590859"/>
            <a:ext cx="297096" cy="119946"/>
          </a:xfrm>
          <a:prstGeom prst="rect">
            <a:avLst/>
          </a:prstGeom>
        </p:spPr>
        <p:txBody>
          <a:bodyPr vert="horz" wrap="square" lIns="0" tIns="5883" rIns="0" bIns="0" rtlCol="0">
            <a:spAutoFit/>
          </a:bodyPr>
          <a:lstStyle/>
          <a:p>
            <a:pPr marL="5883" defTabSz="423550">
              <a:spcBef>
                <a:spcPts val="46"/>
              </a:spcBef>
            </a:pPr>
            <a:r>
              <a:rPr sz="741" b="1" spc="-2" dirty="0">
                <a:solidFill>
                  <a:prstClr val="black"/>
                </a:solidFill>
                <a:latin typeface="Times New Roman"/>
                <a:cs typeface="Times New Roman"/>
              </a:rPr>
              <a:t>High</a:t>
            </a:r>
            <a:r>
              <a:rPr sz="741" b="1" spc="-35" dirty="0">
                <a:solidFill>
                  <a:prstClr val="black"/>
                </a:solidFill>
                <a:latin typeface="Times New Roman"/>
                <a:cs typeface="Times New Roman"/>
              </a:rPr>
              <a:t> </a:t>
            </a:r>
            <a:r>
              <a:rPr sz="741" b="1" dirty="0">
                <a:solidFill>
                  <a:prstClr val="black"/>
                </a:solidFill>
                <a:latin typeface="Times New Roman"/>
                <a:cs typeface="Times New Roman"/>
              </a:rPr>
              <a:t>Z</a:t>
            </a:r>
            <a:endParaRPr sz="741">
              <a:solidFill>
                <a:prstClr val="black"/>
              </a:solidFill>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7553" y="183670"/>
            <a:ext cx="3251283" cy="221384"/>
          </a:xfrm>
          <a:prstGeom prst="rect">
            <a:avLst/>
          </a:prstGeom>
        </p:spPr>
        <p:txBody>
          <a:bodyPr vert="horz" wrap="square" lIns="0" tIns="5883" rIns="0" bIns="0" rtlCol="0">
            <a:spAutoFit/>
          </a:bodyPr>
          <a:lstStyle/>
          <a:p>
            <a:pPr marL="5883">
              <a:spcBef>
                <a:spcPts val="46"/>
              </a:spcBef>
            </a:pPr>
            <a:r>
              <a:rPr sz="1400" b="1" dirty="0">
                <a:solidFill>
                  <a:srgbClr val="C00000"/>
                </a:solidFill>
                <a:latin typeface="微软雅黑" panose="020B0503020204020204" pitchFamily="34" charset="-122"/>
                <a:ea typeface="微软雅黑" panose="020B0503020204020204" pitchFamily="34" charset="-122"/>
              </a:rPr>
              <a:t>DRAM Write Timing</a:t>
            </a:r>
            <a:r>
              <a:rPr lang="en-US" altLang="zh-CN" sz="1400" b="1" dirty="0">
                <a:solidFill>
                  <a:srgbClr val="C00000"/>
                </a:solidFill>
                <a:latin typeface="微软雅黑" panose="020B0503020204020204" pitchFamily="34" charset="-122"/>
                <a:ea typeface="微软雅黑" panose="020B0503020204020204" pitchFamily="34" charset="-122"/>
              </a:rPr>
              <a:t> DRAM</a:t>
            </a:r>
            <a:r>
              <a:rPr lang="zh-CN" altLang="en-US" sz="1400" b="1" spc="-2" dirty="0">
                <a:solidFill>
                  <a:srgbClr val="C00000"/>
                </a:solidFill>
                <a:latin typeface="微软雅黑" panose="020B0503020204020204" pitchFamily="34" charset="-122"/>
                <a:ea typeface="微软雅黑" panose="020B0503020204020204" pitchFamily="34" charset="-122"/>
              </a:rPr>
              <a:t>写时序图</a:t>
            </a:r>
            <a:endParaRPr sz="1400" b="1" dirty="0">
              <a:solidFill>
                <a:srgbClr val="C00000"/>
              </a:solidFill>
              <a:latin typeface="微软雅黑" panose="020B0503020204020204" pitchFamily="34" charset="-122"/>
              <a:ea typeface="微软雅黑" panose="020B0503020204020204" pitchFamily="34" charset="-122"/>
            </a:endParaRPr>
          </a:p>
        </p:txBody>
      </p:sp>
      <p:grpSp>
        <p:nvGrpSpPr>
          <p:cNvPr id="4" name="object 4"/>
          <p:cNvGrpSpPr/>
          <p:nvPr/>
        </p:nvGrpSpPr>
        <p:grpSpPr>
          <a:xfrm>
            <a:off x="870242" y="2358477"/>
            <a:ext cx="4024032" cy="117662"/>
            <a:chOff x="684414" y="5091315"/>
            <a:chExt cx="8686800" cy="254000"/>
          </a:xfrm>
        </p:grpSpPr>
        <p:sp>
          <p:nvSpPr>
            <p:cNvPr id="5" name="object 5"/>
            <p:cNvSpPr/>
            <p:nvPr/>
          </p:nvSpPr>
          <p:spPr>
            <a:xfrm>
              <a:off x="697114" y="5104015"/>
              <a:ext cx="1270000" cy="0"/>
            </a:xfrm>
            <a:custGeom>
              <a:avLst/>
              <a:gdLst/>
              <a:ahLst/>
              <a:cxnLst/>
              <a:rect l="l" t="t" r="r" b="b"/>
              <a:pathLst>
                <a:path w="1270000">
                  <a:moveTo>
                    <a:pt x="0" y="0"/>
                  </a:moveTo>
                  <a:lnTo>
                    <a:pt x="1269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 name="object 6"/>
            <p:cNvSpPr/>
            <p:nvPr/>
          </p:nvSpPr>
          <p:spPr>
            <a:xfrm>
              <a:off x="7631314" y="5332614"/>
              <a:ext cx="965200" cy="0"/>
            </a:xfrm>
            <a:custGeom>
              <a:avLst/>
              <a:gdLst/>
              <a:ahLst/>
              <a:cxnLst/>
              <a:rect l="l" t="t" r="r" b="b"/>
              <a:pathLst>
                <a:path w="965200">
                  <a:moveTo>
                    <a:pt x="0" y="0"/>
                  </a:moveTo>
                  <a:lnTo>
                    <a:pt x="9651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7" name="object 7"/>
            <p:cNvSpPr/>
            <p:nvPr/>
          </p:nvSpPr>
          <p:spPr>
            <a:xfrm>
              <a:off x="8774312" y="5104015"/>
              <a:ext cx="584200" cy="0"/>
            </a:xfrm>
            <a:custGeom>
              <a:avLst/>
              <a:gdLst/>
              <a:ahLst/>
              <a:cxnLst/>
              <a:rect l="l" t="t" r="r" b="b"/>
              <a:pathLst>
                <a:path w="584200">
                  <a:moveTo>
                    <a:pt x="0" y="0"/>
                  </a:moveTo>
                  <a:lnTo>
                    <a:pt x="5841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8" name="object 8"/>
          <p:cNvSpPr txBox="1"/>
          <p:nvPr/>
        </p:nvSpPr>
        <p:spPr>
          <a:xfrm>
            <a:off x="2982270" y="967127"/>
            <a:ext cx="80010"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A</a:t>
            </a:r>
            <a:endParaRPr sz="741">
              <a:solidFill>
                <a:prstClr val="black"/>
              </a:solidFill>
              <a:latin typeface="Times New Roman"/>
              <a:cs typeface="Times New Roman"/>
            </a:endParaRPr>
          </a:p>
        </p:txBody>
      </p:sp>
      <p:sp>
        <p:nvSpPr>
          <p:cNvPr id="9" name="object 9"/>
          <p:cNvSpPr txBox="1"/>
          <p:nvPr/>
        </p:nvSpPr>
        <p:spPr>
          <a:xfrm>
            <a:off x="4853093" y="1037724"/>
            <a:ext cx="80010"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D</a:t>
            </a:r>
            <a:endParaRPr sz="741">
              <a:solidFill>
                <a:prstClr val="black"/>
              </a:solidFill>
              <a:latin typeface="Times New Roman"/>
              <a:cs typeface="Times New Roman"/>
            </a:endParaRPr>
          </a:p>
        </p:txBody>
      </p:sp>
      <p:grpSp>
        <p:nvGrpSpPr>
          <p:cNvPr id="10" name="object 10"/>
          <p:cNvGrpSpPr/>
          <p:nvPr/>
        </p:nvGrpSpPr>
        <p:grpSpPr>
          <a:xfrm>
            <a:off x="4358913" y="1075963"/>
            <a:ext cx="470647" cy="35299"/>
            <a:chOff x="8215513" y="2322715"/>
            <a:chExt cx="1016000" cy="76200"/>
          </a:xfrm>
        </p:grpSpPr>
        <p:sp>
          <p:nvSpPr>
            <p:cNvPr id="11" name="object 11"/>
            <p:cNvSpPr/>
            <p:nvPr/>
          </p:nvSpPr>
          <p:spPr>
            <a:xfrm>
              <a:off x="8240913" y="2360815"/>
              <a:ext cx="965200" cy="0"/>
            </a:xfrm>
            <a:custGeom>
              <a:avLst/>
              <a:gdLst/>
              <a:ahLst/>
              <a:cxnLst/>
              <a:rect l="l" t="t" r="r" b="b"/>
              <a:pathLst>
                <a:path w="965200">
                  <a:moveTo>
                    <a:pt x="965199" y="0"/>
                  </a:moveTo>
                  <a:lnTo>
                    <a:pt x="0"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 name="object 12"/>
            <p:cNvSpPr/>
            <p:nvPr/>
          </p:nvSpPr>
          <p:spPr>
            <a:xfrm>
              <a:off x="8215503" y="2322715"/>
              <a:ext cx="1016000" cy="76835"/>
            </a:xfrm>
            <a:custGeom>
              <a:avLst/>
              <a:gdLst/>
              <a:ahLst/>
              <a:cxnLst/>
              <a:rect l="l" t="t" r="r" b="b"/>
              <a:pathLst>
                <a:path w="1016000" h="76835">
                  <a:moveTo>
                    <a:pt x="76200" y="12"/>
                  </a:moveTo>
                  <a:lnTo>
                    <a:pt x="0" y="38112"/>
                  </a:lnTo>
                  <a:lnTo>
                    <a:pt x="76200" y="76212"/>
                  </a:lnTo>
                  <a:lnTo>
                    <a:pt x="76200" y="12"/>
                  </a:lnTo>
                  <a:close/>
                </a:path>
                <a:path w="1016000" h="76835">
                  <a:moveTo>
                    <a:pt x="1016000" y="38100"/>
                  </a:moveTo>
                  <a:lnTo>
                    <a:pt x="939800" y="0"/>
                  </a:lnTo>
                  <a:lnTo>
                    <a:pt x="939800" y="76200"/>
                  </a:lnTo>
                  <a:lnTo>
                    <a:pt x="1016000" y="3810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grpSp>
      <p:sp>
        <p:nvSpPr>
          <p:cNvPr id="13" name="object 13"/>
          <p:cNvSpPr txBox="1"/>
          <p:nvPr/>
        </p:nvSpPr>
        <p:spPr>
          <a:xfrm>
            <a:off x="4323615" y="614141"/>
            <a:ext cx="242089"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O</a:t>
            </a:r>
            <a:r>
              <a:rPr sz="741" spc="-2" dirty="0">
                <a:solidFill>
                  <a:prstClr val="black"/>
                </a:solidFill>
                <a:latin typeface="Times New Roman"/>
                <a:cs typeface="Times New Roman"/>
              </a:rPr>
              <a:t>E</a:t>
            </a:r>
            <a:r>
              <a:rPr sz="741" dirty="0">
                <a:solidFill>
                  <a:prstClr val="black"/>
                </a:solidFill>
                <a:latin typeface="Times New Roman"/>
                <a:cs typeface="Times New Roman"/>
              </a:rPr>
              <a:t>_L</a:t>
            </a:r>
            <a:endParaRPr sz="741">
              <a:solidFill>
                <a:prstClr val="black"/>
              </a:solidFill>
              <a:latin typeface="Times New Roman"/>
              <a:cs typeface="Times New Roman"/>
            </a:endParaRPr>
          </a:p>
        </p:txBody>
      </p:sp>
      <p:grpSp>
        <p:nvGrpSpPr>
          <p:cNvPr id="14" name="object 14"/>
          <p:cNvGrpSpPr/>
          <p:nvPr/>
        </p:nvGrpSpPr>
        <p:grpSpPr>
          <a:xfrm>
            <a:off x="4170654" y="640615"/>
            <a:ext cx="35299" cy="270622"/>
            <a:chOff x="7809114" y="1382915"/>
            <a:chExt cx="76200" cy="584200"/>
          </a:xfrm>
        </p:grpSpPr>
        <p:sp>
          <p:nvSpPr>
            <p:cNvPr id="15" name="object 15"/>
            <p:cNvSpPr/>
            <p:nvPr/>
          </p:nvSpPr>
          <p:spPr>
            <a:xfrm>
              <a:off x="7847214"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16" name="object 16"/>
            <p:cNvSpPr/>
            <p:nvPr/>
          </p:nvSpPr>
          <p:spPr>
            <a:xfrm>
              <a:off x="7809114"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grpSp>
        <p:nvGrpSpPr>
          <p:cNvPr id="17" name="object 17"/>
          <p:cNvGrpSpPr/>
          <p:nvPr/>
        </p:nvGrpSpPr>
        <p:grpSpPr>
          <a:xfrm>
            <a:off x="2958737" y="1023016"/>
            <a:ext cx="376518" cy="105896"/>
            <a:chOff x="5192913" y="2208415"/>
            <a:chExt cx="812800" cy="228600"/>
          </a:xfrm>
        </p:grpSpPr>
        <p:sp>
          <p:nvSpPr>
            <p:cNvPr id="18" name="object 18"/>
            <p:cNvSpPr/>
            <p:nvPr/>
          </p:nvSpPr>
          <p:spPr>
            <a:xfrm>
              <a:off x="5192913" y="2360815"/>
              <a:ext cx="787400" cy="0"/>
            </a:xfrm>
            <a:custGeom>
              <a:avLst/>
              <a:gdLst/>
              <a:ahLst/>
              <a:cxnLst/>
              <a:rect l="l" t="t" r="r" b="b"/>
              <a:pathLst>
                <a:path w="787400">
                  <a:moveTo>
                    <a:pt x="0" y="0"/>
                  </a:moveTo>
                  <a:lnTo>
                    <a:pt x="7873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9" name="object 19"/>
            <p:cNvSpPr/>
            <p:nvPr/>
          </p:nvSpPr>
          <p:spPr>
            <a:xfrm>
              <a:off x="5929513" y="2322715"/>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20" name="object 20"/>
            <p:cNvSpPr/>
            <p:nvPr/>
          </p:nvSpPr>
          <p:spPr>
            <a:xfrm>
              <a:off x="5478664" y="2214765"/>
              <a:ext cx="165100" cy="215900"/>
            </a:xfrm>
            <a:custGeom>
              <a:avLst/>
              <a:gdLst/>
              <a:ahLst/>
              <a:cxnLst/>
              <a:rect l="l" t="t" r="r" b="b"/>
              <a:pathLst>
                <a:path w="165100" h="215900">
                  <a:moveTo>
                    <a:pt x="165099" y="0"/>
                  </a:moveTo>
                  <a:lnTo>
                    <a:pt x="0" y="215900"/>
                  </a:lnTo>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1" name="object 21"/>
          <p:cNvSpPr txBox="1"/>
          <p:nvPr/>
        </p:nvSpPr>
        <p:spPr>
          <a:xfrm>
            <a:off x="3347022" y="923004"/>
            <a:ext cx="1016303" cy="279539"/>
          </a:xfrm>
          <a:prstGeom prst="rect">
            <a:avLst/>
          </a:prstGeom>
          <a:ln w="25399">
            <a:solidFill>
              <a:srgbClr val="000000"/>
            </a:solidFill>
          </a:ln>
        </p:spPr>
        <p:txBody>
          <a:bodyPr vert="horz" wrap="square" lIns="0" tIns="54713" rIns="0" bIns="0" rtlCol="0">
            <a:spAutoFit/>
          </a:bodyPr>
          <a:lstStyle/>
          <a:p>
            <a:pPr marL="376489" marR="310015" indent="-29413" defTabSz="423550">
              <a:lnSpc>
                <a:spcPts val="880"/>
              </a:lnSpc>
              <a:spcBef>
                <a:spcPts val="431"/>
              </a:spcBef>
            </a:pPr>
            <a:r>
              <a:rPr sz="741" b="1" dirty="0">
                <a:solidFill>
                  <a:prstClr val="black"/>
                </a:solidFill>
                <a:latin typeface="Times New Roman"/>
                <a:cs typeface="Times New Roman"/>
              </a:rPr>
              <a:t>256K</a:t>
            </a:r>
            <a:r>
              <a:rPr sz="741" b="1" spc="-25" dirty="0">
                <a:solidFill>
                  <a:prstClr val="black"/>
                </a:solidFill>
                <a:latin typeface="Times New Roman"/>
                <a:cs typeface="Times New Roman"/>
              </a:rPr>
              <a:t> </a:t>
            </a:r>
            <a:r>
              <a:rPr sz="741" b="1" dirty="0">
                <a:solidFill>
                  <a:prstClr val="black"/>
                </a:solidFill>
                <a:latin typeface="Times New Roman"/>
                <a:cs typeface="Times New Roman"/>
              </a:rPr>
              <a:t>x</a:t>
            </a:r>
            <a:r>
              <a:rPr sz="741" b="1" spc="-23" dirty="0">
                <a:solidFill>
                  <a:prstClr val="black"/>
                </a:solidFill>
                <a:latin typeface="Times New Roman"/>
                <a:cs typeface="Times New Roman"/>
              </a:rPr>
              <a:t> </a:t>
            </a:r>
            <a:r>
              <a:rPr sz="741" b="1" dirty="0">
                <a:solidFill>
                  <a:prstClr val="black"/>
                </a:solidFill>
                <a:latin typeface="Times New Roman"/>
                <a:cs typeface="Times New Roman"/>
              </a:rPr>
              <a:t>8 </a:t>
            </a:r>
            <a:r>
              <a:rPr sz="741" b="1" spc="-181" dirty="0">
                <a:solidFill>
                  <a:prstClr val="black"/>
                </a:solidFill>
                <a:latin typeface="Times New Roman"/>
                <a:cs typeface="Times New Roman"/>
              </a:rPr>
              <a:t> </a:t>
            </a:r>
            <a:r>
              <a:rPr sz="741" b="1" spc="-2" dirty="0">
                <a:solidFill>
                  <a:prstClr val="black"/>
                </a:solidFill>
                <a:latin typeface="Times New Roman"/>
                <a:cs typeface="Times New Roman"/>
              </a:rPr>
              <a:t>DRAM</a:t>
            </a:r>
            <a:endParaRPr sz="741">
              <a:solidFill>
                <a:prstClr val="black"/>
              </a:solidFill>
              <a:latin typeface="Times New Roman"/>
              <a:cs typeface="Times New Roman"/>
            </a:endParaRPr>
          </a:p>
        </p:txBody>
      </p:sp>
      <p:sp>
        <p:nvSpPr>
          <p:cNvPr id="22" name="object 22"/>
          <p:cNvSpPr/>
          <p:nvPr/>
        </p:nvSpPr>
        <p:spPr>
          <a:xfrm>
            <a:off x="4538346" y="1025957"/>
            <a:ext cx="76480" cy="100013"/>
          </a:xfrm>
          <a:custGeom>
            <a:avLst/>
            <a:gdLst/>
            <a:ahLst/>
            <a:cxnLst/>
            <a:rect l="l" t="t" r="r" b="b"/>
            <a:pathLst>
              <a:path w="165100" h="215900">
                <a:moveTo>
                  <a:pt x="165099" y="0"/>
                </a:moveTo>
                <a:lnTo>
                  <a:pt x="0" y="215900"/>
                </a:lnTo>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23" name="object 23"/>
          <p:cNvSpPr txBox="1"/>
          <p:nvPr/>
        </p:nvSpPr>
        <p:spPr>
          <a:xfrm>
            <a:off x="3052867" y="1119352"/>
            <a:ext cx="52948" cy="105648"/>
          </a:xfrm>
          <a:prstGeom prst="rect">
            <a:avLst/>
          </a:prstGeom>
        </p:spPr>
        <p:txBody>
          <a:bodyPr vert="horz" wrap="square" lIns="0" tIns="5883" rIns="0" bIns="0" rtlCol="0">
            <a:spAutoFit/>
          </a:bodyPr>
          <a:lstStyle/>
          <a:p>
            <a:pPr marL="5883" defTabSz="423550">
              <a:spcBef>
                <a:spcPts val="46"/>
              </a:spcBef>
            </a:pPr>
            <a:r>
              <a:rPr sz="648" dirty="0">
                <a:solidFill>
                  <a:prstClr val="black"/>
                </a:solidFill>
                <a:latin typeface="Times New Roman"/>
                <a:cs typeface="Times New Roman"/>
              </a:rPr>
              <a:t>9</a:t>
            </a:r>
            <a:endParaRPr sz="648">
              <a:solidFill>
                <a:prstClr val="black"/>
              </a:solidFill>
              <a:latin typeface="Times New Roman"/>
              <a:cs typeface="Times New Roman"/>
            </a:endParaRPr>
          </a:p>
        </p:txBody>
      </p:sp>
      <p:sp>
        <p:nvSpPr>
          <p:cNvPr id="24" name="object 24"/>
          <p:cNvSpPr txBox="1"/>
          <p:nvPr/>
        </p:nvSpPr>
        <p:spPr>
          <a:xfrm>
            <a:off x="4500107" y="1119352"/>
            <a:ext cx="52948" cy="105648"/>
          </a:xfrm>
          <a:prstGeom prst="rect">
            <a:avLst/>
          </a:prstGeom>
        </p:spPr>
        <p:txBody>
          <a:bodyPr vert="horz" wrap="square" lIns="0" tIns="5883" rIns="0" bIns="0" rtlCol="0">
            <a:spAutoFit/>
          </a:bodyPr>
          <a:lstStyle/>
          <a:p>
            <a:pPr marL="5883" defTabSz="423550">
              <a:spcBef>
                <a:spcPts val="46"/>
              </a:spcBef>
            </a:pPr>
            <a:r>
              <a:rPr sz="648" dirty="0">
                <a:solidFill>
                  <a:prstClr val="black"/>
                </a:solidFill>
                <a:latin typeface="Times New Roman"/>
                <a:cs typeface="Times New Roman"/>
              </a:rPr>
              <a:t>8</a:t>
            </a:r>
            <a:endParaRPr sz="648">
              <a:solidFill>
                <a:prstClr val="black"/>
              </a:solidFill>
              <a:latin typeface="Times New Roman"/>
              <a:cs typeface="Times New Roman"/>
            </a:endParaRPr>
          </a:p>
        </p:txBody>
      </p:sp>
      <p:sp>
        <p:nvSpPr>
          <p:cNvPr id="25" name="object 25"/>
          <p:cNvSpPr txBox="1"/>
          <p:nvPr/>
        </p:nvSpPr>
        <p:spPr>
          <a:xfrm>
            <a:off x="3935331" y="614141"/>
            <a:ext cx="262680" cy="119946"/>
          </a:xfrm>
          <a:prstGeom prst="rect">
            <a:avLst/>
          </a:prstGeom>
        </p:spPr>
        <p:txBody>
          <a:bodyPr vert="horz" wrap="square" lIns="0" tIns="5883" rIns="0" bIns="0" rtlCol="0">
            <a:spAutoFit/>
          </a:bodyPr>
          <a:lstStyle/>
          <a:p>
            <a:pPr marL="5883" defTabSz="423550">
              <a:spcBef>
                <a:spcPts val="46"/>
              </a:spcBef>
            </a:pPr>
            <a:r>
              <a:rPr sz="741" spc="-2" dirty="0">
                <a:solidFill>
                  <a:prstClr val="black"/>
                </a:solidFill>
                <a:latin typeface="Times New Roman"/>
                <a:cs typeface="Times New Roman"/>
              </a:rPr>
              <a:t>WE</a:t>
            </a:r>
            <a:r>
              <a:rPr sz="741" dirty="0">
                <a:solidFill>
                  <a:prstClr val="black"/>
                </a:solidFill>
                <a:latin typeface="Times New Roman"/>
                <a:cs typeface="Times New Roman"/>
              </a:rPr>
              <a:t>_L</a:t>
            </a:r>
            <a:endParaRPr sz="741">
              <a:solidFill>
                <a:prstClr val="black"/>
              </a:solidFill>
              <a:latin typeface="Times New Roman"/>
              <a:cs typeface="Times New Roman"/>
            </a:endParaRPr>
          </a:p>
        </p:txBody>
      </p:sp>
      <p:grpSp>
        <p:nvGrpSpPr>
          <p:cNvPr id="26" name="object 26"/>
          <p:cNvGrpSpPr/>
          <p:nvPr/>
        </p:nvGrpSpPr>
        <p:grpSpPr>
          <a:xfrm>
            <a:off x="4276550" y="640615"/>
            <a:ext cx="35299" cy="270622"/>
            <a:chOff x="8037714" y="1382915"/>
            <a:chExt cx="76200" cy="584200"/>
          </a:xfrm>
        </p:grpSpPr>
        <p:sp>
          <p:nvSpPr>
            <p:cNvPr id="27" name="object 27"/>
            <p:cNvSpPr/>
            <p:nvPr/>
          </p:nvSpPr>
          <p:spPr>
            <a:xfrm>
              <a:off x="8075814"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28" name="object 28"/>
            <p:cNvSpPr/>
            <p:nvPr/>
          </p:nvSpPr>
          <p:spPr>
            <a:xfrm>
              <a:off x="8037714"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sp>
        <p:nvSpPr>
          <p:cNvPr id="29" name="object 29"/>
          <p:cNvSpPr txBox="1"/>
          <p:nvPr/>
        </p:nvSpPr>
        <p:spPr>
          <a:xfrm>
            <a:off x="3547047" y="614141"/>
            <a:ext cx="299743"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CAS_L</a:t>
            </a:r>
            <a:endParaRPr sz="741">
              <a:solidFill>
                <a:prstClr val="black"/>
              </a:solidFill>
              <a:latin typeface="Times New Roman"/>
              <a:cs typeface="Times New Roman"/>
            </a:endParaRPr>
          </a:p>
        </p:txBody>
      </p:sp>
      <p:grpSp>
        <p:nvGrpSpPr>
          <p:cNvPr id="30" name="object 30"/>
          <p:cNvGrpSpPr/>
          <p:nvPr/>
        </p:nvGrpSpPr>
        <p:grpSpPr>
          <a:xfrm>
            <a:off x="3394086" y="640615"/>
            <a:ext cx="35299" cy="270622"/>
            <a:chOff x="6132713" y="1382915"/>
            <a:chExt cx="76200" cy="584200"/>
          </a:xfrm>
        </p:grpSpPr>
        <p:sp>
          <p:nvSpPr>
            <p:cNvPr id="31" name="object 31"/>
            <p:cNvSpPr/>
            <p:nvPr/>
          </p:nvSpPr>
          <p:spPr>
            <a:xfrm>
              <a:off x="6170813"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32" name="object 32"/>
            <p:cNvSpPr/>
            <p:nvPr/>
          </p:nvSpPr>
          <p:spPr>
            <a:xfrm>
              <a:off x="6132713"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sp>
        <p:nvSpPr>
          <p:cNvPr id="33" name="object 33"/>
          <p:cNvSpPr txBox="1"/>
          <p:nvPr/>
        </p:nvSpPr>
        <p:spPr>
          <a:xfrm>
            <a:off x="3088166" y="614141"/>
            <a:ext cx="299743" cy="119946"/>
          </a:xfrm>
          <a:prstGeom prst="rect">
            <a:avLst/>
          </a:prstGeom>
        </p:spPr>
        <p:txBody>
          <a:bodyPr vert="horz" wrap="square" lIns="0" tIns="5883" rIns="0" bIns="0" rtlCol="0">
            <a:spAutoFit/>
          </a:bodyPr>
          <a:lstStyle/>
          <a:p>
            <a:pPr marL="5883" defTabSz="423550">
              <a:spcBef>
                <a:spcPts val="46"/>
              </a:spcBef>
            </a:pPr>
            <a:r>
              <a:rPr sz="741" dirty="0">
                <a:solidFill>
                  <a:prstClr val="black"/>
                </a:solidFill>
                <a:latin typeface="Times New Roman"/>
                <a:cs typeface="Times New Roman"/>
              </a:rPr>
              <a:t>RAS_L</a:t>
            </a:r>
            <a:endParaRPr sz="741">
              <a:solidFill>
                <a:prstClr val="black"/>
              </a:solidFill>
              <a:latin typeface="Times New Roman"/>
              <a:cs typeface="Times New Roman"/>
            </a:endParaRPr>
          </a:p>
        </p:txBody>
      </p:sp>
      <p:grpSp>
        <p:nvGrpSpPr>
          <p:cNvPr id="34" name="object 34"/>
          <p:cNvGrpSpPr/>
          <p:nvPr/>
        </p:nvGrpSpPr>
        <p:grpSpPr>
          <a:xfrm>
            <a:off x="3499982" y="640615"/>
            <a:ext cx="35299" cy="270622"/>
            <a:chOff x="6361313" y="1382915"/>
            <a:chExt cx="76200" cy="584200"/>
          </a:xfrm>
        </p:grpSpPr>
        <p:sp>
          <p:nvSpPr>
            <p:cNvPr id="35" name="object 35"/>
            <p:cNvSpPr/>
            <p:nvPr/>
          </p:nvSpPr>
          <p:spPr>
            <a:xfrm>
              <a:off x="6399413" y="1382915"/>
              <a:ext cx="0" cy="558800"/>
            </a:xfrm>
            <a:custGeom>
              <a:avLst/>
              <a:gdLst/>
              <a:ahLst/>
              <a:cxnLst/>
              <a:rect l="l" t="t" r="r" b="b"/>
              <a:pathLst>
                <a:path h="558800">
                  <a:moveTo>
                    <a:pt x="0" y="0"/>
                  </a:moveTo>
                  <a:lnTo>
                    <a:pt x="0" y="558799"/>
                  </a:lnTo>
                </a:path>
              </a:pathLst>
            </a:custGeom>
            <a:ln w="25399">
              <a:solidFill>
                <a:srgbClr val="434DD6"/>
              </a:solidFill>
            </a:ln>
          </p:spPr>
          <p:txBody>
            <a:bodyPr wrap="square" lIns="0" tIns="0" rIns="0" bIns="0" rtlCol="0"/>
            <a:lstStyle/>
            <a:p>
              <a:pPr defTabSz="423550"/>
              <a:endParaRPr sz="834">
                <a:solidFill>
                  <a:prstClr val="black"/>
                </a:solidFill>
                <a:latin typeface="Calibri"/>
              </a:endParaRPr>
            </a:p>
          </p:txBody>
        </p:sp>
        <p:sp>
          <p:nvSpPr>
            <p:cNvPr id="36" name="object 36"/>
            <p:cNvSpPr/>
            <p:nvPr/>
          </p:nvSpPr>
          <p:spPr>
            <a:xfrm>
              <a:off x="6361313" y="1890915"/>
              <a:ext cx="76200" cy="76200"/>
            </a:xfrm>
            <a:custGeom>
              <a:avLst/>
              <a:gdLst/>
              <a:ahLst/>
              <a:cxnLst/>
              <a:rect l="l" t="t" r="r" b="b"/>
              <a:pathLst>
                <a:path w="76200" h="76200">
                  <a:moveTo>
                    <a:pt x="76200" y="0"/>
                  </a:moveTo>
                  <a:lnTo>
                    <a:pt x="0" y="0"/>
                  </a:lnTo>
                  <a:lnTo>
                    <a:pt x="38100" y="76200"/>
                  </a:lnTo>
                  <a:lnTo>
                    <a:pt x="7620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grpSp>
      <p:sp>
        <p:nvSpPr>
          <p:cNvPr id="37" name="object 37"/>
          <p:cNvSpPr txBox="1"/>
          <p:nvPr/>
        </p:nvSpPr>
        <p:spPr>
          <a:xfrm>
            <a:off x="864360" y="2379068"/>
            <a:ext cx="278564"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WE_L</a:t>
            </a:r>
            <a:endParaRPr sz="741">
              <a:solidFill>
                <a:prstClr val="black"/>
              </a:solidFill>
              <a:latin typeface="Times New Roman"/>
              <a:cs typeface="Times New Roman"/>
            </a:endParaRPr>
          </a:p>
        </p:txBody>
      </p:sp>
      <p:grpSp>
        <p:nvGrpSpPr>
          <p:cNvPr id="38" name="object 38"/>
          <p:cNvGrpSpPr/>
          <p:nvPr/>
        </p:nvGrpSpPr>
        <p:grpSpPr>
          <a:xfrm>
            <a:off x="870242" y="1893713"/>
            <a:ext cx="4024032" cy="300038"/>
            <a:chOff x="684414" y="4088015"/>
            <a:chExt cx="8686800" cy="647700"/>
          </a:xfrm>
        </p:grpSpPr>
        <p:sp>
          <p:nvSpPr>
            <p:cNvPr id="39" name="object 39"/>
            <p:cNvSpPr/>
            <p:nvPr/>
          </p:nvSpPr>
          <p:spPr>
            <a:xfrm>
              <a:off x="697114" y="4113415"/>
              <a:ext cx="203200" cy="0"/>
            </a:xfrm>
            <a:custGeom>
              <a:avLst/>
              <a:gdLst/>
              <a:ahLst/>
              <a:cxnLst/>
              <a:rect l="l" t="t" r="r" b="b"/>
              <a:pathLst>
                <a:path w="203200">
                  <a:moveTo>
                    <a:pt x="0" y="0"/>
                  </a:moveTo>
                  <a:lnTo>
                    <a:pt x="203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0" name="object 40"/>
            <p:cNvSpPr/>
            <p:nvPr/>
          </p:nvSpPr>
          <p:spPr>
            <a:xfrm>
              <a:off x="925714"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1" name="object 41"/>
            <p:cNvSpPr/>
            <p:nvPr/>
          </p:nvSpPr>
          <p:spPr>
            <a:xfrm>
              <a:off x="925714"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2" name="object 42"/>
            <p:cNvSpPr/>
            <p:nvPr/>
          </p:nvSpPr>
          <p:spPr>
            <a:xfrm>
              <a:off x="1078114" y="4113415"/>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3" name="object 43"/>
            <p:cNvSpPr/>
            <p:nvPr/>
          </p:nvSpPr>
          <p:spPr>
            <a:xfrm>
              <a:off x="1078114" y="4418214"/>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4" name="object 44"/>
            <p:cNvSpPr/>
            <p:nvPr/>
          </p:nvSpPr>
          <p:spPr>
            <a:xfrm>
              <a:off x="2373514" y="4126115"/>
              <a:ext cx="127000" cy="279400"/>
            </a:xfrm>
            <a:custGeom>
              <a:avLst/>
              <a:gdLst/>
              <a:ahLst/>
              <a:cxnLst/>
              <a:rect l="l" t="t" r="r" b="b"/>
              <a:pathLst>
                <a:path w="127000" h="279400">
                  <a:moveTo>
                    <a:pt x="0" y="0"/>
                  </a:moveTo>
                  <a:lnTo>
                    <a:pt x="127000"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5" name="object 45"/>
            <p:cNvSpPr/>
            <p:nvPr/>
          </p:nvSpPr>
          <p:spPr>
            <a:xfrm>
              <a:off x="2373514" y="4100715"/>
              <a:ext cx="127000" cy="330200"/>
            </a:xfrm>
            <a:custGeom>
              <a:avLst/>
              <a:gdLst/>
              <a:ahLst/>
              <a:cxnLst/>
              <a:rect l="l" t="t" r="r" b="b"/>
              <a:pathLst>
                <a:path w="127000" h="330200">
                  <a:moveTo>
                    <a:pt x="0" y="330199"/>
                  </a:moveTo>
                  <a:lnTo>
                    <a:pt x="12700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6" name="object 46"/>
            <p:cNvSpPr/>
            <p:nvPr/>
          </p:nvSpPr>
          <p:spPr>
            <a:xfrm>
              <a:off x="1459114" y="4723014"/>
              <a:ext cx="7899400" cy="0"/>
            </a:xfrm>
            <a:custGeom>
              <a:avLst/>
              <a:gdLst/>
              <a:ahLst/>
              <a:cxnLst/>
              <a:rect l="l" t="t" r="r" b="b"/>
              <a:pathLst>
                <a:path w="7899400">
                  <a:moveTo>
                    <a:pt x="0" y="0"/>
                  </a:moveTo>
                  <a:lnTo>
                    <a:pt x="7899397"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7" name="object 47"/>
            <p:cNvSpPr/>
            <p:nvPr/>
          </p:nvSpPr>
          <p:spPr>
            <a:xfrm>
              <a:off x="4126114" y="4113415"/>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48" name="object 48"/>
            <p:cNvSpPr/>
            <p:nvPr/>
          </p:nvSpPr>
          <p:spPr>
            <a:xfrm>
              <a:off x="4126114" y="4418214"/>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49" name="object 49"/>
          <p:cNvSpPr txBox="1"/>
          <p:nvPr/>
        </p:nvSpPr>
        <p:spPr>
          <a:xfrm>
            <a:off x="2523390" y="1920187"/>
            <a:ext cx="215909"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Junk</a:t>
            </a:r>
            <a:endParaRPr sz="741">
              <a:solidFill>
                <a:prstClr val="black"/>
              </a:solidFill>
              <a:latin typeface="Times New Roman"/>
              <a:cs typeface="Times New Roman"/>
            </a:endParaRPr>
          </a:p>
        </p:txBody>
      </p:sp>
      <p:sp>
        <p:nvSpPr>
          <p:cNvPr id="50" name="object 50"/>
          <p:cNvSpPr/>
          <p:nvPr/>
        </p:nvSpPr>
        <p:spPr>
          <a:xfrm>
            <a:off x="1293824" y="1275988"/>
            <a:ext cx="0" cy="1717862"/>
          </a:xfrm>
          <a:custGeom>
            <a:avLst/>
            <a:gdLst/>
            <a:ahLst/>
            <a:cxnLst/>
            <a:rect l="l" t="t" r="r" b="b"/>
            <a:pathLst>
              <a:path h="3708400">
                <a:moveTo>
                  <a:pt x="0" y="0"/>
                </a:moveTo>
                <a:lnTo>
                  <a:pt x="0" y="3708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51" name="object 51"/>
          <p:cNvSpPr txBox="1"/>
          <p:nvPr/>
        </p:nvSpPr>
        <p:spPr>
          <a:xfrm>
            <a:off x="1976998" y="2802650"/>
            <a:ext cx="688321"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WR</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a:t>
            </a:r>
            <a:r>
              <a:rPr sz="741" b="1" spc="-2" dirty="0">
                <a:solidFill>
                  <a:prstClr val="black"/>
                </a:solidFill>
                <a:latin typeface="Times New Roman"/>
                <a:cs typeface="Times New Roman"/>
              </a:rPr>
              <a:t>cce</a:t>
            </a:r>
            <a:r>
              <a:rPr sz="741" b="1" dirty="0">
                <a:solidFill>
                  <a:prstClr val="black"/>
                </a:solidFill>
                <a:latin typeface="Times New Roman"/>
                <a:cs typeface="Times New Roman"/>
              </a:rPr>
              <a:t>ss</a:t>
            </a:r>
            <a:r>
              <a:rPr sz="741" b="1" spc="-14" dirty="0">
                <a:solidFill>
                  <a:prstClr val="black"/>
                </a:solidFill>
                <a:latin typeface="Times New Roman"/>
                <a:cs typeface="Times New Roman"/>
              </a:rPr>
              <a:t> T</a:t>
            </a:r>
            <a:r>
              <a:rPr sz="741" b="1" spc="-2" dirty="0">
                <a:solidFill>
                  <a:prstClr val="black"/>
                </a:solidFill>
                <a:latin typeface="Times New Roman"/>
                <a:cs typeface="Times New Roman"/>
              </a:rPr>
              <a:t>i</a:t>
            </a:r>
            <a:r>
              <a:rPr sz="741" b="1" dirty="0">
                <a:solidFill>
                  <a:prstClr val="black"/>
                </a:solidFill>
                <a:latin typeface="Times New Roman"/>
                <a:cs typeface="Times New Roman"/>
              </a:rPr>
              <a:t>me</a:t>
            </a:r>
            <a:endParaRPr sz="741">
              <a:solidFill>
                <a:prstClr val="black"/>
              </a:solidFill>
              <a:latin typeface="Times New Roman"/>
              <a:cs typeface="Times New Roman"/>
            </a:endParaRPr>
          </a:p>
        </p:txBody>
      </p:sp>
      <p:sp>
        <p:nvSpPr>
          <p:cNvPr id="52" name="object 52"/>
          <p:cNvSpPr txBox="1"/>
          <p:nvPr/>
        </p:nvSpPr>
        <p:spPr>
          <a:xfrm>
            <a:off x="3318342" y="2802650"/>
            <a:ext cx="688321"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WR</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a:t>
            </a:r>
            <a:r>
              <a:rPr sz="741" b="1" spc="-2" dirty="0">
                <a:solidFill>
                  <a:prstClr val="black"/>
                </a:solidFill>
                <a:latin typeface="Times New Roman"/>
                <a:cs typeface="Times New Roman"/>
              </a:rPr>
              <a:t>cce</a:t>
            </a:r>
            <a:r>
              <a:rPr sz="741" b="1" dirty="0">
                <a:solidFill>
                  <a:prstClr val="black"/>
                </a:solidFill>
                <a:latin typeface="Times New Roman"/>
                <a:cs typeface="Times New Roman"/>
              </a:rPr>
              <a:t>ss</a:t>
            </a:r>
            <a:r>
              <a:rPr sz="741" b="1" spc="-14" dirty="0">
                <a:solidFill>
                  <a:prstClr val="black"/>
                </a:solidFill>
                <a:latin typeface="Times New Roman"/>
                <a:cs typeface="Times New Roman"/>
              </a:rPr>
              <a:t> T</a:t>
            </a:r>
            <a:r>
              <a:rPr sz="741" b="1" spc="-2" dirty="0">
                <a:solidFill>
                  <a:prstClr val="black"/>
                </a:solidFill>
                <a:latin typeface="Times New Roman"/>
                <a:cs typeface="Times New Roman"/>
              </a:rPr>
              <a:t>i</a:t>
            </a:r>
            <a:r>
              <a:rPr sz="741" b="1" dirty="0">
                <a:solidFill>
                  <a:prstClr val="black"/>
                </a:solidFill>
                <a:latin typeface="Times New Roman"/>
                <a:cs typeface="Times New Roman"/>
              </a:rPr>
              <a:t>me</a:t>
            </a:r>
            <a:endParaRPr sz="741">
              <a:solidFill>
                <a:prstClr val="black"/>
              </a:solidFill>
              <a:latin typeface="Times New Roman"/>
              <a:cs typeface="Times New Roman"/>
            </a:endParaRPr>
          </a:p>
        </p:txBody>
      </p:sp>
      <p:grpSp>
        <p:nvGrpSpPr>
          <p:cNvPr id="53" name="object 53"/>
          <p:cNvGrpSpPr/>
          <p:nvPr/>
        </p:nvGrpSpPr>
        <p:grpSpPr>
          <a:xfrm>
            <a:off x="870242" y="1681922"/>
            <a:ext cx="2823882" cy="129428"/>
            <a:chOff x="684414" y="3630815"/>
            <a:chExt cx="6096000" cy="279400"/>
          </a:xfrm>
        </p:grpSpPr>
        <p:sp>
          <p:nvSpPr>
            <p:cNvPr id="54" name="object 54"/>
            <p:cNvSpPr/>
            <p:nvPr/>
          </p:nvSpPr>
          <p:spPr>
            <a:xfrm>
              <a:off x="697114" y="3656215"/>
              <a:ext cx="2108200" cy="0"/>
            </a:xfrm>
            <a:custGeom>
              <a:avLst/>
              <a:gdLst/>
              <a:ahLst/>
              <a:cxnLst/>
              <a:rect l="l" t="t" r="r" b="b"/>
              <a:pathLst>
                <a:path w="2108200">
                  <a:moveTo>
                    <a:pt x="0" y="0"/>
                  </a:moveTo>
                  <a:lnTo>
                    <a:pt x="2108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55" name="object 55"/>
            <p:cNvSpPr/>
            <p:nvPr/>
          </p:nvSpPr>
          <p:spPr>
            <a:xfrm>
              <a:off x="2830714" y="3668915"/>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56" name="object 56"/>
            <p:cNvSpPr/>
            <p:nvPr/>
          </p:nvSpPr>
          <p:spPr>
            <a:xfrm>
              <a:off x="2983114" y="3884815"/>
              <a:ext cx="1651000" cy="0"/>
            </a:xfrm>
            <a:custGeom>
              <a:avLst/>
              <a:gdLst/>
              <a:ahLst/>
              <a:cxnLst/>
              <a:rect l="l" t="t" r="r" b="b"/>
              <a:pathLst>
                <a:path w="1651000">
                  <a:moveTo>
                    <a:pt x="0" y="0"/>
                  </a:moveTo>
                  <a:lnTo>
                    <a:pt x="1650999" y="1"/>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57" name="object 57"/>
            <p:cNvSpPr/>
            <p:nvPr/>
          </p:nvSpPr>
          <p:spPr>
            <a:xfrm>
              <a:off x="4659514" y="3643515"/>
              <a:ext cx="127000" cy="254000"/>
            </a:xfrm>
            <a:custGeom>
              <a:avLst/>
              <a:gdLst/>
              <a:ahLst/>
              <a:cxnLst/>
              <a:rect l="l" t="t" r="r" b="b"/>
              <a:pathLst>
                <a:path w="127000" h="254000">
                  <a:moveTo>
                    <a:pt x="0" y="253999"/>
                  </a:moveTo>
                  <a:lnTo>
                    <a:pt x="127000"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58" name="object 58"/>
            <p:cNvSpPr/>
            <p:nvPr/>
          </p:nvSpPr>
          <p:spPr>
            <a:xfrm>
              <a:off x="4811914" y="3656215"/>
              <a:ext cx="1955800" cy="0"/>
            </a:xfrm>
            <a:custGeom>
              <a:avLst/>
              <a:gdLst/>
              <a:ahLst/>
              <a:cxnLst/>
              <a:rect l="l" t="t" r="r" b="b"/>
              <a:pathLst>
                <a:path w="1955800">
                  <a:moveTo>
                    <a:pt x="0" y="0"/>
                  </a:moveTo>
                  <a:lnTo>
                    <a:pt x="19557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59" name="object 59"/>
          <p:cNvSpPr txBox="1"/>
          <p:nvPr/>
        </p:nvSpPr>
        <p:spPr>
          <a:xfrm>
            <a:off x="864359" y="1708396"/>
            <a:ext cx="753035" cy="590331"/>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CAS_L</a:t>
            </a:r>
            <a:endParaRPr sz="741">
              <a:solidFill>
                <a:prstClr val="black"/>
              </a:solidFill>
              <a:latin typeface="Times New Roman"/>
              <a:cs typeface="Times New Roman"/>
            </a:endParaRPr>
          </a:p>
          <a:p>
            <a:pPr defTabSz="423550">
              <a:spcBef>
                <a:spcPts val="5"/>
              </a:spcBef>
            </a:pPr>
            <a:endParaRPr sz="672">
              <a:solidFill>
                <a:prstClr val="black"/>
              </a:solidFill>
              <a:latin typeface="Times New Roman"/>
              <a:cs typeface="Times New Roman"/>
            </a:endParaRPr>
          </a:p>
          <a:p>
            <a:pPr marL="5883" defTabSz="423550">
              <a:tabLst>
                <a:tab pos="217364" algn="l"/>
              </a:tabLst>
            </a:pPr>
            <a:r>
              <a:rPr sz="741" b="1" u="heavy" dirty="0">
                <a:solidFill>
                  <a:prstClr val="black"/>
                </a:solidFill>
                <a:uFill>
                  <a:solidFill>
                    <a:srgbClr val="000000"/>
                  </a:solidFill>
                </a:uFill>
                <a:latin typeface="Times New Roman"/>
                <a:cs typeface="Times New Roman"/>
              </a:rPr>
              <a:t>A</a:t>
            </a:r>
            <a:r>
              <a:rPr sz="741" b="1" u="heavy" spc="65" dirty="0">
                <a:solidFill>
                  <a:prstClr val="black"/>
                </a:solidFill>
                <a:uFill>
                  <a:solidFill>
                    <a:srgbClr val="000000"/>
                  </a:solidFill>
                </a:uFill>
                <a:latin typeface="Times New Roman"/>
                <a:cs typeface="Times New Roman"/>
              </a:rPr>
              <a:t> </a:t>
            </a:r>
            <a:r>
              <a:rPr sz="741" b="1" dirty="0">
                <a:solidFill>
                  <a:prstClr val="black"/>
                </a:solidFill>
                <a:latin typeface="Times New Roman"/>
                <a:cs typeface="Times New Roman"/>
              </a:rPr>
              <a:t>	Row</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a:p>
            <a:pPr defTabSz="423550">
              <a:spcBef>
                <a:spcPts val="19"/>
              </a:spcBef>
            </a:pPr>
            <a:endParaRPr sz="903">
              <a:solidFill>
                <a:prstClr val="black"/>
              </a:solidFill>
              <a:latin typeface="Times New Roman"/>
              <a:cs typeface="Times New Roman"/>
            </a:endParaRPr>
          </a:p>
          <a:p>
            <a:pPr marL="5883" defTabSz="423550"/>
            <a:r>
              <a:rPr sz="741" b="1" u="heavy" spc="-2" dirty="0">
                <a:solidFill>
                  <a:prstClr val="black"/>
                </a:solidFill>
                <a:uFill>
                  <a:solidFill>
                    <a:srgbClr val="000000"/>
                  </a:solidFill>
                </a:uFill>
                <a:latin typeface="Times New Roman"/>
                <a:cs typeface="Times New Roman"/>
              </a:rPr>
              <a:t>OE_L</a:t>
            </a:r>
            <a:r>
              <a:rPr sz="741" b="1" u="heavy" spc="-37" dirty="0">
                <a:solidFill>
                  <a:prstClr val="black"/>
                </a:solidFill>
                <a:uFill>
                  <a:solidFill>
                    <a:srgbClr val="000000"/>
                  </a:solidFill>
                </a:uFill>
                <a:latin typeface="Times New Roman"/>
                <a:cs typeface="Times New Roman"/>
              </a:rPr>
              <a:t> </a:t>
            </a:r>
            <a:endParaRPr sz="741">
              <a:solidFill>
                <a:prstClr val="black"/>
              </a:solidFill>
              <a:latin typeface="Times New Roman"/>
              <a:cs typeface="Times New Roman"/>
            </a:endParaRPr>
          </a:p>
        </p:txBody>
      </p:sp>
      <p:grpSp>
        <p:nvGrpSpPr>
          <p:cNvPr id="60" name="object 60"/>
          <p:cNvGrpSpPr/>
          <p:nvPr/>
        </p:nvGrpSpPr>
        <p:grpSpPr>
          <a:xfrm>
            <a:off x="870242" y="1434832"/>
            <a:ext cx="2223807" cy="129428"/>
            <a:chOff x="684414" y="3097415"/>
            <a:chExt cx="4800600" cy="279400"/>
          </a:xfrm>
        </p:grpSpPr>
        <p:sp>
          <p:nvSpPr>
            <p:cNvPr id="61" name="object 61"/>
            <p:cNvSpPr/>
            <p:nvPr/>
          </p:nvSpPr>
          <p:spPr>
            <a:xfrm>
              <a:off x="697114" y="3122815"/>
              <a:ext cx="812800" cy="0"/>
            </a:xfrm>
            <a:custGeom>
              <a:avLst/>
              <a:gdLst/>
              <a:ahLst/>
              <a:cxnLst/>
              <a:rect l="l" t="t" r="r" b="b"/>
              <a:pathLst>
                <a:path w="812800">
                  <a:moveTo>
                    <a:pt x="0" y="0"/>
                  </a:moveTo>
                  <a:lnTo>
                    <a:pt x="8127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2" name="object 62"/>
            <p:cNvSpPr/>
            <p:nvPr/>
          </p:nvSpPr>
          <p:spPr>
            <a:xfrm>
              <a:off x="1535314" y="3135515"/>
              <a:ext cx="127000" cy="203200"/>
            </a:xfrm>
            <a:custGeom>
              <a:avLst/>
              <a:gdLst/>
              <a:ahLst/>
              <a:cxnLst/>
              <a:rect l="l" t="t" r="r" b="b"/>
              <a:pathLst>
                <a:path w="127000" h="203200">
                  <a:moveTo>
                    <a:pt x="0" y="0"/>
                  </a:moveTo>
                  <a:lnTo>
                    <a:pt x="127000" y="2031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3" name="object 63"/>
            <p:cNvSpPr/>
            <p:nvPr/>
          </p:nvSpPr>
          <p:spPr>
            <a:xfrm>
              <a:off x="1687714" y="3351415"/>
              <a:ext cx="2946400" cy="0"/>
            </a:xfrm>
            <a:custGeom>
              <a:avLst/>
              <a:gdLst/>
              <a:ahLst/>
              <a:cxnLst/>
              <a:rect l="l" t="t" r="r" b="b"/>
              <a:pathLst>
                <a:path w="2946400">
                  <a:moveTo>
                    <a:pt x="0" y="0"/>
                  </a:moveTo>
                  <a:lnTo>
                    <a:pt x="2946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4" name="object 64"/>
            <p:cNvSpPr/>
            <p:nvPr/>
          </p:nvSpPr>
          <p:spPr>
            <a:xfrm>
              <a:off x="4659514" y="3110115"/>
              <a:ext cx="127000" cy="254000"/>
            </a:xfrm>
            <a:custGeom>
              <a:avLst/>
              <a:gdLst/>
              <a:ahLst/>
              <a:cxnLst/>
              <a:rect l="l" t="t" r="r" b="b"/>
              <a:pathLst>
                <a:path w="127000" h="254000">
                  <a:moveTo>
                    <a:pt x="0" y="253999"/>
                  </a:moveTo>
                  <a:lnTo>
                    <a:pt x="127000"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5" name="object 65"/>
            <p:cNvSpPr/>
            <p:nvPr/>
          </p:nvSpPr>
          <p:spPr>
            <a:xfrm>
              <a:off x="4811914" y="3122815"/>
              <a:ext cx="660400" cy="0"/>
            </a:xfrm>
            <a:custGeom>
              <a:avLst/>
              <a:gdLst/>
              <a:ahLst/>
              <a:cxnLst/>
              <a:rect l="l" t="t" r="r" b="b"/>
              <a:pathLst>
                <a:path w="660400">
                  <a:moveTo>
                    <a:pt x="0" y="0"/>
                  </a:moveTo>
                  <a:lnTo>
                    <a:pt x="660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66" name="object 66"/>
          <p:cNvSpPr txBox="1"/>
          <p:nvPr/>
        </p:nvSpPr>
        <p:spPr>
          <a:xfrm>
            <a:off x="864359" y="1461306"/>
            <a:ext cx="310039"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RAS_L</a:t>
            </a:r>
            <a:endParaRPr sz="741">
              <a:solidFill>
                <a:prstClr val="black"/>
              </a:solidFill>
              <a:latin typeface="Times New Roman"/>
              <a:cs typeface="Times New Roman"/>
            </a:endParaRPr>
          </a:p>
        </p:txBody>
      </p:sp>
      <p:grpSp>
        <p:nvGrpSpPr>
          <p:cNvPr id="67" name="object 67"/>
          <p:cNvGrpSpPr/>
          <p:nvPr/>
        </p:nvGrpSpPr>
        <p:grpSpPr>
          <a:xfrm>
            <a:off x="3094049" y="1434832"/>
            <a:ext cx="1800225" cy="129428"/>
            <a:chOff x="5485013" y="3097415"/>
            <a:chExt cx="3886200" cy="279400"/>
          </a:xfrm>
        </p:grpSpPr>
        <p:sp>
          <p:nvSpPr>
            <p:cNvPr id="68" name="object 68"/>
            <p:cNvSpPr/>
            <p:nvPr/>
          </p:nvSpPr>
          <p:spPr>
            <a:xfrm>
              <a:off x="5497713" y="3135515"/>
              <a:ext cx="127000" cy="203200"/>
            </a:xfrm>
            <a:custGeom>
              <a:avLst/>
              <a:gdLst/>
              <a:ahLst/>
              <a:cxnLst/>
              <a:rect l="l" t="t" r="r" b="b"/>
              <a:pathLst>
                <a:path w="127000" h="203200">
                  <a:moveTo>
                    <a:pt x="0" y="0"/>
                  </a:moveTo>
                  <a:lnTo>
                    <a:pt x="126999" y="2031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69" name="object 69"/>
            <p:cNvSpPr/>
            <p:nvPr/>
          </p:nvSpPr>
          <p:spPr>
            <a:xfrm>
              <a:off x="5650113" y="3351415"/>
              <a:ext cx="2946400" cy="0"/>
            </a:xfrm>
            <a:custGeom>
              <a:avLst/>
              <a:gdLst/>
              <a:ahLst/>
              <a:cxnLst/>
              <a:rect l="l" t="t" r="r" b="b"/>
              <a:pathLst>
                <a:path w="2946400">
                  <a:moveTo>
                    <a:pt x="0" y="0"/>
                  </a:moveTo>
                  <a:lnTo>
                    <a:pt x="2946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0" name="object 70"/>
            <p:cNvSpPr/>
            <p:nvPr/>
          </p:nvSpPr>
          <p:spPr>
            <a:xfrm>
              <a:off x="8621912" y="3110115"/>
              <a:ext cx="127000" cy="254000"/>
            </a:xfrm>
            <a:custGeom>
              <a:avLst/>
              <a:gdLst/>
              <a:ahLst/>
              <a:cxnLst/>
              <a:rect l="l" t="t" r="r" b="b"/>
              <a:pathLst>
                <a:path w="127000" h="254000">
                  <a:moveTo>
                    <a:pt x="0" y="2539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1" name="object 71"/>
            <p:cNvSpPr/>
            <p:nvPr/>
          </p:nvSpPr>
          <p:spPr>
            <a:xfrm>
              <a:off x="8774312" y="3122815"/>
              <a:ext cx="584200" cy="0"/>
            </a:xfrm>
            <a:custGeom>
              <a:avLst/>
              <a:gdLst/>
              <a:ahLst/>
              <a:cxnLst/>
              <a:rect l="l" t="t" r="r" b="b"/>
              <a:pathLst>
                <a:path w="584200">
                  <a:moveTo>
                    <a:pt x="0" y="0"/>
                  </a:moveTo>
                  <a:lnTo>
                    <a:pt x="584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72" name="object 72"/>
          <p:cNvSpPr txBox="1"/>
          <p:nvPr/>
        </p:nvSpPr>
        <p:spPr>
          <a:xfrm>
            <a:off x="1817420" y="1920187"/>
            <a:ext cx="49918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Col</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p:txBody>
      </p:sp>
      <p:grpSp>
        <p:nvGrpSpPr>
          <p:cNvPr id="73" name="object 73"/>
          <p:cNvGrpSpPr/>
          <p:nvPr/>
        </p:nvGrpSpPr>
        <p:grpSpPr>
          <a:xfrm>
            <a:off x="1717406" y="1893713"/>
            <a:ext cx="1835524" cy="164726"/>
            <a:chOff x="2513214" y="4088015"/>
            <a:chExt cx="3962400" cy="355600"/>
          </a:xfrm>
        </p:grpSpPr>
        <p:sp>
          <p:nvSpPr>
            <p:cNvPr id="74" name="object 74"/>
            <p:cNvSpPr/>
            <p:nvPr/>
          </p:nvSpPr>
          <p:spPr>
            <a:xfrm>
              <a:off x="3973714"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5" name="object 75"/>
            <p:cNvSpPr/>
            <p:nvPr/>
          </p:nvSpPr>
          <p:spPr>
            <a:xfrm>
              <a:off x="3973714"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6" name="object 76"/>
            <p:cNvSpPr/>
            <p:nvPr/>
          </p:nvSpPr>
          <p:spPr>
            <a:xfrm>
              <a:off x="2525914" y="4418214"/>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7" name="object 77"/>
            <p:cNvSpPr/>
            <p:nvPr/>
          </p:nvSpPr>
          <p:spPr>
            <a:xfrm>
              <a:off x="2525914" y="4113415"/>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8" name="object 78"/>
            <p:cNvSpPr/>
            <p:nvPr/>
          </p:nvSpPr>
          <p:spPr>
            <a:xfrm>
              <a:off x="4888114"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79" name="object 79"/>
            <p:cNvSpPr/>
            <p:nvPr/>
          </p:nvSpPr>
          <p:spPr>
            <a:xfrm>
              <a:off x="4888114"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0" name="object 80"/>
            <p:cNvSpPr/>
            <p:nvPr/>
          </p:nvSpPr>
          <p:spPr>
            <a:xfrm>
              <a:off x="5040514" y="4113415"/>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1" name="object 81"/>
            <p:cNvSpPr/>
            <p:nvPr/>
          </p:nvSpPr>
          <p:spPr>
            <a:xfrm>
              <a:off x="5040514" y="4418214"/>
              <a:ext cx="1270000" cy="0"/>
            </a:xfrm>
            <a:custGeom>
              <a:avLst/>
              <a:gdLst/>
              <a:ahLst/>
              <a:cxnLst/>
              <a:rect l="l" t="t" r="r" b="b"/>
              <a:pathLst>
                <a:path w="1270000">
                  <a:moveTo>
                    <a:pt x="0" y="0"/>
                  </a:moveTo>
                  <a:lnTo>
                    <a:pt x="12699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2" name="object 82"/>
            <p:cNvSpPr/>
            <p:nvPr/>
          </p:nvSpPr>
          <p:spPr>
            <a:xfrm>
              <a:off x="6335913"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3" name="object 83"/>
            <p:cNvSpPr/>
            <p:nvPr/>
          </p:nvSpPr>
          <p:spPr>
            <a:xfrm>
              <a:off x="6335913"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84" name="object 84"/>
          <p:cNvSpPr txBox="1"/>
          <p:nvPr/>
        </p:nvSpPr>
        <p:spPr>
          <a:xfrm>
            <a:off x="2911674" y="1920187"/>
            <a:ext cx="541244"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Row</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p:txBody>
      </p:sp>
      <p:sp>
        <p:nvSpPr>
          <p:cNvPr id="85" name="object 85"/>
          <p:cNvSpPr txBox="1"/>
          <p:nvPr/>
        </p:nvSpPr>
        <p:spPr>
          <a:xfrm>
            <a:off x="4394211" y="1920187"/>
            <a:ext cx="500063" cy="119946"/>
          </a:xfrm>
          <a:prstGeom prst="rect">
            <a:avLst/>
          </a:prstGeom>
        </p:spPr>
        <p:txBody>
          <a:bodyPr vert="horz" wrap="square" lIns="0" tIns="5883" rIns="0" bIns="0" rtlCol="0">
            <a:spAutoFit/>
          </a:bodyPr>
          <a:lstStyle/>
          <a:p>
            <a:pPr marL="5883" defTabSz="423550">
              <a:spcBef>
                <a:spcPts val="46"/>
              </a:spcBef>
              <a:tabLst>
                <a:tab pos="329134" algn="l"/>
                <a:tab pos="493848" algn="l"/>
              </a:tabLst>
            </a:pPr>
            <a:r>
              <a:rPr sz="741" b="1" dirty="0">
                <a:solidFill>
                  <a:prstClr val="black"/>
                </a:solidFill>
                <a:latin typeface="Times New Roman"/>
                <a:cs typeface="Times New Roman"/>
              </a:rPr>
              <a:t>Junk	</a:t>
            </a:r>
            <a:r>
              <a:rPr sz="741" b="1" u="heavy" dirty="0">
                <a:solidFill>
                  <a:prstClr val="black"/>
                </a:solidFill>
                <a:uFill>
                  <a:solidFill>
                    <a:srgbClr val="000000"/>
                  </a:solidFill>
                </a:uFill>
                <a:latin typeface="Times New Roman"/>
                <a:cs typeface="Times New Roman"/>
              </a:rPr>
              <a:t> 	</a:t>
            </a:r>
            <a:endParaRPr sz="741">
              <a:solidFill>
                <a:prstClr val="black"/>
              </a:solidFill>
              <a:latin typeface="Times New Roman"/>
              <a:cs typeface="Times New Roman"/>
            </a:endParaRPr>
          </a:p>
        </p:txBody>
      </p:sp>
      <p:sp>
        <p:nvSpPr>
          <p:cNvPr id="86" name="object 86"/>
          <p:cNvSpPr txBox="1"/>
          <p:nvPr/>
        </p:nvSpPr>
        <p:spPr>
          <a:xfrm>
            <a:off x="3652943" y="1920187"/>
            <a:ext cx="49918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Col</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Add</a:t>
            </a:r>
            <a:r>
              <a:rPr sz="741" b="1" spc="-14" dirty="0">
                <a:solidFill>
                  <a:prstClr val="black"/>
                </a:solidFill>
                <a:latin typeface="Times New Roman"/>
                <a:cs typeface="Times New Roman"/>
              </a:rPr>
              <a:t>r</a:t>
            </a:r>
            <a:r>
              <a:rPr sz="741" b="1" spc="-2" dirty="0">
                <a:solidFill>
                  <a:prstClr val="black"/>
                </a:solidFill>
                <a:latin typeface="Times New Roman"/>
                <a:cs typeface="Times New Roman"/>
              </a:rPr>
              <a:t>e</a:t>
            </a:r>
            <a:r>
              <a:rPr sz="741" b="1" dirty="0">
                <a:solidFill>
                  <a:prstClr val="black"/>
                </a:solidFill>
                <a:latin typeface="Times New Roman"/>
                <a:cs typeface="Times New Roman"/>
              </a:rPr>
              <a:t>ss</a:t>
            </a:r>
            <a:endParaRPr sz="741">
              <a:solidFill>
                <a:prstClr val="black"/>
              </a:solidFill>
              <a:latin typeface="Times New Roman"/>
              <a:cs typeface="Times New Roman"/>
            </a:endParaRPr>
          </a:p>
        </p:txBody>
      </p:sp>
      <p:grpSp>
        <p:nvGrpSpPr>
          <p:cNvPr id="87" name="object 87"/>
          <p:cNvGrpSpPr/>
          <p:nvPr/>
        </p:nvGrpSpPr>
        <p:grpSpPr>
          <a:xfrm>
            <a:off x="1005553" y="1270106"/>
            <a:ext cx="3888721" cy="1764926"/>
            <a:chOff x="976514" y="2741815"/>
            <a:chExt cx="8394700" cy="3810000"/>
          </a:xfrm>
        </p:grpSpPr>
        <p:sp>
          <p:nvSpPr>
            <p:cNvPr id="88" name="object 88"/>
            <p:cNvSpPr/>
            <p:nvPr/>
          </p:nvSpPr>
          <p:spPr>
            <a:xfrm>
              <a:off x="7936112"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89" name="object 89"/>
            <p:cNvSpPr/>
            <p:nvPr/>
          </p:nvSpPr>
          <p:spPr>
            <a:xfrm>
              <a:off x="7936112"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0" name="object 90"/>
            <p:cNvSpPr/>
            <p:nvPr/>
          </p:nvSpPr>
          <p:spPr>
            <a:xfrm>
              <a:off x="6488312" y="4418214"/>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1" name="object 91"/>
            <p:cNvSpPr/>
            <p:nvPr/>
          </p:nvSpPr>
          <p:spPr>
            <a:xfrm>
              <a:off x="6488312" y="4113415"/>
              <a:ext cx="1422400" cy="0"/>
            </a:xfrm>
            <a:custGeom>
              <a:avLst/>
              <a:gdLst/>
              <a:ahLst/>
              <a:cxnLst/>
              <a:rect l="l" t="t" r="r" b="b"/>
              <a:pathLst>
                <a:path w="1422400">
                  <a:moveTo>
                    <a:pt x="0" y="0"/>
                  </a:moveTo>
                  <a:lnTo>
                    <a:pt x="14223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2" name="object 92"/>
            <p:cNvSpPr/>
            <p:nvPr/>
          </p:nvSpPr>
          <p:spPr>
            <a:xfrm>
              <a:off x="6793112" y="3668915"/>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93" name="object 93"/>
            <p:cNvSpPr/>
            <p:nvPr/>
          </p:nvSpPr>
          <p:spPr>
            <a:xfrm>
              <a:off x="6945514" y="3884815"/>
              <a:ext cx="1651000" cy="0"/>
            </a:xfrm>
            <a:custGeom>
              <a:avLst/>
              <a:gdLst/>
              <a:ahLst/>
              <a:cxnLst/>
              <a:rect l="l" t="t" r="r" b="b"/>
              <a:pathLst>
                <a:path w="1651000">
                  <a:moveTo>
                    <a:pt x="0" y="0"/>
                  </a:moveTo>
                  <a:lnTo>
                    <a:pt x="1650999" y="1"/>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94" name="object 94"/>
            <p:cNvSpPr/>
            <p:nvPr/>
          </p:nvSpPr>
          <p:spPr>
            <a:xfrm>
              <a:off x="8621912" y="3643515"/>
              <a:ext cx="127000" cy="254000"/>
            </a:xfrm>
            <a:custGeom>
              <a:avLst/>
              <a:gdLst/>
              <a:ahLst/>
              <a:cxnLst/>
              <a:rect l="l" t="t" r="r" b="b"/>
              <a:pathLst>
                <a:path w="127000" h="254000">
                  <a:moveTo>
                    <a:pt x="0" y="253999"/>
                  </a:moveTo>
                  <a:lnTo>
                    <a:pt x="1269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95" name="object 95"/>
            <p:cNvSpPr/>
            <p:nvPr/>
          </p:nvSpPr>
          <p:spPr>
            <a:xfrm>
              <a:off x="8774312" y="3656215"/>
              <a:ext cx="584200" cy="0"/>
            </a:xfrm>
            <a:custGeom>
              <a:avLst/>
              <a:gdLst/>
              <a:ahLst/>
              <a:cxnLst/>
              <a:rect l="l" t="t" r="r" b="b"/>
              <a:pathLst>
                <a:path w="584200">
                  <a:moveTo>
                    <a:pt x="0" y="0"/>
                  </a:moveTo>
                  <a:lnTo>
                    <a:pt x="5841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6" name="object 96"/>
            <p:cNvSpPr/>
            <p:nvPr/>
          </p:nvSpPr>
          <p:spPr>
            <a:xfrm>
              <a:off x="2894214" y="3592715"/>
              <a:ext cx="0" cy="2641600"/>
            </a:xfrm>
            <a:custGeom>
              <a:avLst/>
              <a:gdLst/>
              <a:ahLst/>
              <a:cxnLst/>
              <a:rect l="l" t="t" r="r" b="b"/>
              <a:pathLst>
                <a:path h="2641600">
                  <a:moveTo>
                    <a:pt x="0" y="0"/>
                  </a:moveTo>
                  <a:lnTo>
                    <a:pt x="0" y="26415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7" name="object 97"/>
            <p:cNvSpPr/>
            <p:nvPr/>
          </p:nvSpPr>
          <p:spPr>
            <a:xfrm>
              <a:off x="4037214" y="3973715"/>
              <a:ext cx="0" cy="660400"/>
            </a:xfrm>
            <a:custGeom>
              <a:avLst/>
              <a:gdLst/>
              <a:ahLst/>
              <a:cxnLst/>
              <a:rect l="l" t="t" r="r" b="b"/>
              <a:pathLst>
                <a:path h="660400">
                  <a:moveTo>
                    <a:pt x="0" y="0"/>
                  </a:moveTo>
                  <a:lnTo>
                    <a:pt x="1"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8" name="object 98"/>
            <p:cNvSpPr/>
            <p:nvPr/>
          </p:nvSpPr>
          <p:spPr>
            <a:xfrm>
              <a:off x="5561214" y="2754515"/>
              <a:ext cx="0" cy="3784600"/>
            </a:xfrm>
            <a:custGeom>
              <a:avLst/>
              <a:gdLst/>
              <a:ahLst/>
              <a:cxnLst/>
              <a:rect l="l" t="t" r="r" b="b"/>
              <a:pathLst>
                <a:path h="3784600">
                  <a:moveTo>
                    <a:pt x="0" y="0"/>
                  </a:moveTo>
                  <a:lnTo>
                    <a:pt x="1" y="37845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99" name="object 99"/>
            <p:cNvSpPr/>
            <p:nvPr/>
          </p:nvSpPr>
          <p:spPr>
            <a:xfrm>
              <a:off x="6856614" y="3592715"/>
              <a:ext cx="0" cy="1041400"/>
            </a:xfrm>
            <a:custGeom>
              <a:avLst/>
              <a:gdLst/>
              <a:ahLst/>
              <a:cxnLst/>
              <a:rect l="l" t="t" r="r" b="b"/>
              <a:pathLst>
                <a:path h="1041400">
                  <a:moveTo>
                    <a:pt x="0" y="0"/>
                  </a:moveTo>
                  <a:lnTo>
                    <a:pt x="0" y="1041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0" name="object 100"/>
            <p:cNvSpPr/>
            <p:nvPr/>
          </p:nvSpPr>
          <p:spPr>
            <a:xfrm>
              <a:off x="7999612" y="3973715"/>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1" name="object 101"/>
            <p:cNvSpPr/>
            <p:nvPr/>
          </p:nvSpPr>
          <p:spPr>
            <a:xfrm>
              <a:off x="8088512" y="4113415"/>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2" name="object 102"/>
            <p:cNvSpPr/>
            <p:nvPr/>
          </p:nvSpPr>
          <p:spPr>
            <a:xfrm>
              <a:off x="8088512" y="4418214"/>
              <a:ext cx="736600" cy="0"/>
            </a:xfrm>
            <a:custGeom>
              <a:avLst/>
              <a:gdLst/>
              <a:ahLst/>
              <a:cxnLst/>
              <a:rect l="l" t="t" r="r" b="b"/>
              <a:pathLst>
                <a:path w="736600">
                  <a:moveTo>
                    <a:pt x="0" y="0"/>
                  </a:moveTo>
                  <a:lnTo>
                    <a:pt x="736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3" name="object 103"/>
            <p:cNvSpPr/>
            <p:nvPr/>
          </p:nvSpPr>
          <p:spPr>
            <a:xfrm>
              <a:off x="8850512" y="4126115"/>
              <a:ext cx="127000" cy="279400"/>
            </a:xfrm>
            <a:custGeom>
              <a:avLst/>
              <a:gdLst/>
              <a:ahLst/>
              <a:cxnLst/>
              <a:rect l="l" t="t" r="r" b="b"/>
              <a:pathLst>
                <a:path w="127000" h="279400">
                  <a:moveTo>
                    <a:pt x="0" y="0"/>
                  </a:moveTo>
                  <a:lnTo>
                    <a:pt x="126999" y="279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4" name="object 104"/>
            <p:cNvSpPr/>
            <p:nvPr/>
          </p:nvSpPr>
          <p:spPr>
            <a:xfrm>
              <a:off x="8850512" y="4100715"/>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5" name="object 105"/>
            <p:cNvSpPr/>
            <p:nvPr/>
          </p:nvSpPr>
          <p:spPr>
            <a:xfrm>
              <a:off x="4723013" y="3592715"/>
              <a:ext cx="0" cy="2870200"/>
            </a:xfrm>
            <a:custGeom>
              <a:avLst/>
              <a:gdLst/>
              <a:ahLst/>
              <a:cxnLst/>
              <a:rect l="l" t="t" r="r" b="b"/>
              <a:pathLst>
                <a:path h="2870200">
                  <a:moveTo>
                    <a:pt x="0" y="0"/>
                  </a:moveTo>
                  <a:lnTo>
                    <a:pt x="1" y="28701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6" name="object 106"/>
            <p:cNvSpPr/>
            <p:nvPr/>
          </p:nvSpPr>
          <p:spPr>
            <a:xfrm>
              <a:off x="8685412" y="3592715"/>
              <a:ext cx="0" cy="2870200"/>
            </a:xfrm>
            <a:custGeom>
              <a:avLst/>
              <a:gdLst/>
              <a:ahLst/>
              <a:cxnLst/>
              <a:rect l="l" t="t" r="r" b="b"/>
              <a:pathLst>
                <a:path h="2870200">
                  <a:moveTo>
                    <a:pt x="0" y="0"/>
                  </a:moveTo>
                  <a:lnTo>
                    <a:pt x="0" y="28701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7" name="object 107"/>
            <p:cNvSpPr/>
            <p:nvPr/>
          </p:nvSpPr>
          <p:spPr>
            <a:xfrm>
              <a:off x="9002912" y="4113415"/>
              <a:ext cx="355600" cy="0"/>
            </a:xfrm>
            <a:custGeom>
              <a:avLst/>
              <a:gdLst/>
              <a:ahLst/>
              <a:cxnLst/>
              <a:rect l="l" t="t" r="r" b="b"/>
              <a:pathLst>
                <a:path w="355600">
                  <a:moveTo>
                    <a:pt x="0" y="0"/>
                  </a:moveTo>
                  <a:lnTo>
                    <a:pt x="355599"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8" name="object 108"/>
            <p:cNvSpPr/>
            <p:nvPr/>
          </p:nvSpPr>
          <p:spPr>
            <a:xfrm>
              <a:off x="1306714" y="4710314"/>
              <a:ext cx="127000" cy="254000"/>
            </a:xfrm>
            <a:custGeom>
              <a:avLst/>
              <a:gdLst/>
              <a:ahLst/>
              <a:cxnLst/>
              <a:rect l="l" t="t" r="r" b="b"/>
              <a:pathLst>
                <a:path w="127000" h="254000">
                  <a:moveTo>
                    <a:pt x="0" y="2539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09" name="object 109"/>
            <p:cNvSpPr/>
            <p:nvPr/>
          </p:nvSpPr>
          <p:spPr>
            <a:xfrm>
              <a:off x="4659514" y="5091314"/>
              <a:ext cx="127000" cy="254000"/>
            </a:xfrm>
            <a:custGeom>
              <a:avLst/>
              <a:gdLst/>
              <a:ahLst/>
              <a:cxnLst/>
              <a:rect l="l" t="t" r="r" b="b"/>
              <a:pathLst>
                <a:path w="127000" h="254000">
                  <a:moveTo>
                    <a:pt x="0" y="253999"/>
                  </a:moveTo>
                  <a:lnTo>
                    <a:pt x="127000"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0" name="object 110"/>
            <p:cNvSpPr/>
            <p:nvPr/>
          </p:nvSpPr>
          <p:spPr>
            <a:xfrm>
              <a:off x="2437014" y="3973715"/>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1" name="object 111"/>
            <p:cNvSpPr/>
            <p:nvPr/>
          </p:nvSpPr>
          <p:spPr>
            <a:xfrm>
              <a:off x="989214" y="3973715"/>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2" name="object 112"/>
            <p:cNvSpPr/>
            <p:nvPr/>
          </p:nvSpPr>
          <p:spPr>
            <a:xfrm>
              <a:off x="8621912" y="5091314"/>
              <a:ext cx="127000" cy="254000"/>
            </a:xfrm>
            <a:custGeom>
              <a:avLst/>
              <a:gdLst/>
              <a:ahLst/>
              <a:cxnLst/>
              <a:rect l="l" t="t" r="r" b="b"/>
              <a:pathLst>
                <a:path w="127000" h="254000">
                  <a:moveTo>
                    <a:pt x="0" y="253999"/>
                  </a:moveTo>
                  <a:lnTo>
                    <a:pt x="1269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3" name="object 113"/>
            <p:cNvSpPr/>
            <p:nvPr/>
          </p:nvSpPr>
          <p:spPr>
            <a:xfrm>
              <a:off x="7478913" y="5116714"/>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4" name="object 114"/>
            <p:cNvSpPr/>
            <p:nvPr/>
          </p:nvSpPr>
          <p:spPr>
            <a:xfrm>
              <a:off x="4811914" y="5104015"/>
              <a:ext cx="2641600" cy="0"/>
            </a:xfrm>
            <a:custGeom>
              <a:avLst/>
              <a:gdLst/>
              <a:ahLst/>
              <a:cxnLst/>
              <a:rect l="l" t="t" r="r" b="b"/>
              <a:pathLst>
                <a:path w="2641600">
                  <a:moveTo>
                    <a:pt x="0" y="0"/>
                  </a:moveTo>
                  <a:lnTo>
                    <a:pt x="2641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15" name="object 115"/>
            <p:cNvSpPr/>
            <p:nvPr/>
          </p:nvSpPr>
          <p:spPr>
            <a:xfrm>
              <a:off x="2144914" y="5332614"/>
              <a:ext cx="2489200" cy="0"/>
            </a:xfrm>
            <a:custGeom>
              <a:avLst/>
              <a:gdLst/>
              <a:ahLst/>
              <a:cxnLst/>
              <a:rect l="l" t="t" r="r" b="b"/>
              <a:pathLst>
                <a:path w="2489200">
                  <a:moveTo>
                    <a:pt x="0" y="0"/>
                  </a:moveTo>
                  <a:lnTo>
                    <a:pt x="24891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16" name="object 116"/>
            <p:cNvSpPr/>
            <p:nvPr/>
          </p:nvSpPr>
          <p:spPr>
            <a:xfrm>
              <a:off x="1992514" y="5116714"/>
              <a:ext cx="127000" cy="203200"/>
            </a:xfrm>
            <a:custGeom>
              <a:avLst/>
              <a:gdLst/>
              <a:ahLst/>
              <a:cxnLst/>
              <a:rect l="l" t="t" r="r" b="b"/>
              <a:pathLst>
                <a:path w="127000" h="203200">
                  <a:moveTo>
                    <a:pt x="0" y="0"/>
                  </a:moveTo>
                  <a:lnTo>
                    <a:pt x="126999" y="203199"/>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grpSp>
      <p:sp>
        <p:nvSpPr>
          <p:cNvPr id="117" name="object 117"/>
          <p:cNvSpPr txBox="1"/>
          <p:nvPr/>
        </p:nvSpPr>
        <p:spPr>
          <a:xfrm>
            <a:off x="864359" y="2590859"/>
            <a:ext cx="8001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D</a:t>
            </a:r>
            <a:endParaRPr sz="741">
              <a:solidFill>
                <a:prstClr val="black"/>
              </a:solidFill>
              <a:latin typeface="Times New Roman"/>
              <a:cs typeface="Times New Roman"/>
            </a:endParaRPr>
          </a:p>
        </p:txBody>
      </p:sp>
      <p:grpSp>
        <p:nvGrpSpPr>
          <p:cNvPr id="118" name="object 118"/>
          <p:cNvGrpSpPr/>
          <p:nvPr/>
        </p:nvGrpSpPr>
        <p:grpSpPr>
          <a:xfrm>
            <a:off x="870242" y="2564385"/>
            <a:ext cx="2788584" cy="164726"/>
            <a:chOff x="684414" y="5535814"/>
            <a:chExt cx="6019800" cy="355600"/>
          </a:xfrm>
        </p:grpSpPr>
        <p:sp>
          <p:nvSpPr>
            <p:cNvPr id="119" name="object 119"/>
            <p:cNvSpPr/>
            <p:nvPr/>
          </p:nvSpPr>
          <p:spPr>
            <a:xfrm>
              <a:off x="697114" y="5561214"/>
              <a:ext cx="1498600" cy="0"/>
            </a:xfrm>
            <a:custGeom>
              <a:avLst/>
              <a:gdLst/>
              <a:ahLst/>
              <a:cxnLst/>
              <a:rect l="l" t="t" r="r" b="b"/>
              <a:pathLst>
                <a:path w="1498600">
                  <a:moveTo>
                    <a:pt x="0" y="0"/>
                  </a:moveTo>
                  <a:lnTo>
                    <a:pt x="1498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0" name="object 120"/>
            <p:cNvSpPr/>
            <p:nvPr/>
          </p:nvSpPr>
          <p:spPr>
            <a:xfrm>
              <a:off x="697114" y="5866014"/>
              <a:ext cx="1498600" cy="0"/>
            </a:xfrm>
            <a:custGeom>
              <a:avLst/>
              <a:gdLst/>
              <a:ahLst/>
              <a:cxnLst/>
              <a:rect l="l" t="t" r="r" b="b"/>
              <a:pathLst>
                <a:path w="1498600">
                  <a:moveTo>
                    <a:pt x="0" y="0"/>
                  </a:moveTo>
                  <a:lnTo>
                    <a:pt x="1498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1" name="object 121"/>
            <p:cNvSpPr/>
            <p:nvPr/>
          </p:nvSpPr>
          <p:spPr>
            <a:xfrm>
              <a:off x="2221114" y="5573914"/>
              <a:ext cx="127000" cy="279400"/>
            </a:xfrm>
            <a:custGeom>
              <a:avLst/>
              <a:gdLst/>
              <a:ahLst/>
              <a:cxnLst/>
              <a:rect l="l" t="t" r="r" b="b"/>
              <a:pathLst>
                <a:path w="127000" h="279400">
                  <a:moveTo>
                    <a:pt x="0" y="0"/>
                  </a:moveTo>
                  <a:lnTo>
                    <a:pt x="126999"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2" name="object 122"/>
            <p:cNvSpPr/>
            <p:nvPr/>
          </p:nvSpPr>
          <p:spPr>
            <a:xfrm>
              <a:off x="2221114" y="5548514"/>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3" name="object 123"/>
            <p:cNvSpPr/>
            <p:nvPr/>
          </p:nvSpPr>
          <p:spPr>
            <a:xfrm>
              <a:off x="3973714" y="5561214"/>
              <a:ext cx="2717800" cy="0"/>
            </a:xfrm>
            <a:custGeom>
              <a:avLst/>
              <a:gdLst/>
              <a:ahLst/>
              <a:cxnLst/>
              <a:rect l="l" t="t" r="r" b="b"/>
              <a:pathLst>
                <a:path w="2717800">
                  <a:moveTo>
                    <a:pt x="0" y="0"/>
                  </a:moveTo>
                  <a:lnTo>
                    <a:pt x="27177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4" name="object 124"/>
            <p:cNvSpPr/>
            <p:nvPr/>
          </p:nvSpPr>
          <p:spPr>
            <a:xfrm>
              <a:off x="3973714" y="5866014"/>
              <a:ext cx="2717800" cy="0"/>
            </a:xfrm>
            <a:custGeom>
              <a:avLst/>
              <a:gdLst/>
              <a:ahLst/>
              <a:cxnLst/>
              <a:rect l="l" t="t" r="r" b="b"/>
              <a:pathLst>
                <a:path w="2717800">
                  <a:moveTo>
                    <a:pt x="0" y="0"/>
                  </a:moveTo>
                  <a:lnTo>
                    <a:pt x="27177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25" name="object 125"/>
          <p:cNvSpPr txBox="1"/>
          <p:nvPr/>
        </p:nvSpPr>
        <p:spPr>
          <a:xfrm>
            <a:off x="1146748" y="2590859"/>
            <a:ext cx="215909"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Junk</a:t>
            </a:r>
            <a:endParaRPr sz="741">
              <a:solidFill>
                <a:prstClr val="black"/>
              </a:solidFill>
              <a:latin typeface="Times New Roman"/>
              <a:cs typeface="Times New Roman"/>
            </a:endParaRPr>
          </a:p>
        </p:txBody>
      </p:sp>
      <p:sp>
        <p:nvSpPr>
          <p:cNvPr id="126" name="object 126"/>
          <p:cNvSpPr txBox="1"/>
          <p:nvPr/>
        </p:nvSpPr>
        <p:spPr>
          <a:xfrm>
            <a:off x="2876375" y="2590859"/>
            <a:ext cx="215909"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Junk</a:t>
            </a:r>
            <a:endParaRPr sz="741">
              <a:solidFill>
                <a:prstClr val="black"/>
              </a:solidFill>
              <a:latin typeface="Times New Roman"/>
              <a:cs typeface="Times New Roman"/>
            </a:endParaRPr>
          </a:p>
        </p:txBody>
      </p:sp>
      <p:sp>
        <p:nvSpPr>
          <p:cNvPr id="127" name="object 127"/>
          <p:cNvSpPr txBox="1"/>
          <p:nvPr/>
        </p:nvSpPr>
        <p:spPr>
          <a:xfrm>
            <a:off x="1817420" y="2590859"/>
            <a:ext cx="317981"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Data</a:t>
            </a:r>
            <a:r>
              <a:rPr sz="741" b="1" spc="-37" dirty="0">
                <a:solidFill>
                  <a:prstClr val="black"/>
                </a:solidFill>
                <a:latin typeface="Times New Roman"/>
                <a:cs typeface="Times New Roman"/>
              </a:rPr>
              <a:t> </a:t>
            </a:r>
            <a:r>
              <a:rPr sz="741" b="1" dirty="0">
                <a:solidFill>
                  <a:prstClr val="black"/>
                </a:solidFill>
                <a:latin typeface="Times New Roman"/>
                <a:cs typeface="Times New Roman"/>
              </a:rPr>
              <a:t>In</a:t>
            </a:r>
            <a:endParaRPr sz="741">
              <a:solidFill>
                <a:prstClr val="black"/>
              </a:solidFill>
              <a:latin typeface="Times New Roman"/>
              <a:cs typeface="Times New Roman"/>
            </a:endParaRPr>
          </a:p>
        </p:txBody>
      </p:sp>
      <p:grpSp>
        <p:nvGrpSpPr>
          <p:cNvPr id="128" name="object 128"/>
          <p:cNvGrpSpPr/>
          <p:nvPr/>
        </p:nvGrpSpPr>
        <p:grpSpPr>
          <a:xfrm>
            <a:off x="1605628" y="2505553"/>
            <a:ext cx="2123795" cy="317687"/>
            <a:chOff x="2271914" y="5408814"/>
            <a:chExt cx="4584700" cy="685800"/>
          </a:xfrm>
        </p:grpSpPr>
        <p:sp>
          <p:nvSpPr>
            <p:cNvPr id="129" name="object 129"/>
            <p:cNvSpPr/>
            <p:nvPr/>
          </p:nvSpPr>
          <p:spPr>
            <a:xfrm>
              <a:off x="3821314" y="5573914"/>
              <a:ext cx="127000" cy="279400"/>
            </a:xfrm>
            <a:custGeom>
              <a:avLst/>
              <a:gdLst/>
              <a:ahLst/>
              <a:cxnLst/>
              <a:rect l="l" t="t" r="r" b="b"/>
              <a:pathLst>
                <a:path w="127000" h="279400">
                  <a:moveTo>
                    <a:pt x="0" y="0"/>
                  </a:moveTo>
                  <a:lnTo>
                    <a:pt x="126999"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0" name="object 130"/>
            <p:cNvSpPr/>
            <p:nvPr/>
          </p:nvSpPr>
          <p:spPr>
            <a:xfrm>
              <a:off x="3821314" y="5548514"/>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1" name="object 131"/>
            <p:cNvSpPr/>
            <p:nvPr/>
          </p:nvSpPr>
          <p:spPr>
            <a:xfrm>
              <a:off x="2373514" y="5866014"/>
              <a:ext cx="1422400" cy="0"/>
            </a:xfrm>
            <a:custGeom>
              <a:avLst/>
              <a:gdLst/>
              <a:ahLst/>
              <a:cxnLst/>
              <a:rect l="l" t="t" r="r" b="b"/>
              <a:pathLst>
                <a:path w="1422400">
                  <a:moveTo>
                    <a:pt x="0" y="0"/>
                  </a:moveTo>
                  <a:lnTo>
                    <a:pt x="14223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2" name="object 132"/>
            <p:cNvSpPr/>
            <p:nvPr/>
          </p:nvSpPr>
          <p:spPr>
            <a:xfrm>
              <a:off x="2373514" y="5561214"/>
              <a:ext cx="1422400" cy="0"/>
            </a:xfrm>
            <a:custGeom>
              <a:avLst/>
              <a:gdLst/>
              <a:ahLst/>
              <a:cxnLst/>
              <a:rect l="l" t="t" r="r" b="b"/>
              <a:pathLst>
                <a:path w="1422400">
                  <a:moveTo>
                    <a:pt x="0" y="0"/>
                  </a:moveTo>
                  <a:lnTo>
                    <a:pt x="14223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3" name="object 133"/>
            <p:cNvSpPr/>
            <p:nvPr/>
          </p:nvSpPr>
          <p:spPr>
            <a:xfrm>
              <a:off x="3884814" y="5421514"/>
              <a:ext cx="0" cy="660400"/>
            </a:xfrm>
            <a:custGeom>
              <a:avLst/>
              <a:gdLst/>
              <a:ahLst/>
              <a:cxnLst/>
              <a:rect l="l" t="t" r="r" b="b"/>
              <a:pathLst>
                <a:path h="660400">
                  <a:moveTo>
                    <a:pt x="0" y="0"/>
                  </a:moveTo>
                  <a:lnTo>
                    <a:pt x="1"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4" name="object 134"/>
            <p:cNvSpPr/>
            <p:nvPr/>
          </p:nvSpPr>
          <p:spPr>
            <a:xfrm>
              <a:off x="2284614" y="5421514"/>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5" name="object 135"/>
            <p:cNvSpPr/>
            <p:nvPr/>
          </p:nvSpPr>
          <p:spPr>
            <a:xfrm>
              <a:off x="6716914" y="5573914"/>
              <a:ext cx="127000" cy="279400"/>
            </a:xfrm>
            <a:custGeom>
              <a:avLst/>
              <a:gdLst/>
              <a:ahLst/>
              <a:cxnLst/>
              <a:rect l="l" t="t" r="r" b="b"/>
              <a:pathLst>
                <a:path w="127000" h="279400">
                  <a:moveTo>
                    <a:pt x="0" y="0"/>
                  </a:moveTo>
                  <a:lnTo>
                    <a:pt x="126999"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36" name="object 136"/>
            <p:cNvSpPr/>
            <p:nvPr/>
          </p:nvSpPr>
          <p:spPr>
            <a:xfrm>
              <a:off x="6716914" y="5548514"/>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37" name="object 137"/>
          <p:cNvSpPr txBox="1"/>
          <p:nvPr/>
        </p:nvSpPr>
        <p:spPr>
          <a:xfrm>
            <a:off x="3900032" y="2590859"/>
            <a:ext cx="317981"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Data</a:t>
            </a:r>
            <a:r>
              <a:rPr sz="741" b="1" spc="-37" dirty="0">
                <a:solidFill>
                  <a:prstClr val="black"/>
                </a:solidFill>
                <a:latin typeface="Times New Roman"/>
                <a:cs typeface="Times New Roman"/>
              </a:rPr>
              <a:t> </a:t>
            </a:r>
            <a:r>
              <a:rPr sz="741" b="1" dirty="0">
                <a:solidFill>
                  <a:prstClr val="black"/>
                </a:solidFill>
                <a:latin typeface="Times New Roman"/>
                <a:cs typeface="Times New Roman"/>
              </a:rPr>
              <a:t>In</a:t>
            </a:r>
            <a:endParaRPr sz="741">
              <a:solidFill>
                <a:prstClr val="black"/>
              </a:solidFill>
              <a:latin typeface="Times New Roman"/>
              <a:cs typeface="Times New Roman"/>
            </a:endParaRPr>
          </a:p>
        </p:txBody>
      </p:sp>
      <p:grpSp>
        <p:nvGrpSpPr>
          <p:cNvPr id="138" name="object 138"/>
          <p:cNvGrpSpPr/>
          <p:nvPr/>
        </p:nvGrpSpPr>
        <p:grpSpPr>
          <a:xfrm>
            <a:off x="3688241" y="2293762"/>
            <a:ext cx="1206033" cy="600075"/>
            <a:chOff x="6767713" y="4951614"/>
            <a:chExt cx="2603500" cy="1295400"/>
          </a:xfrm>
        </p:grpSpPr>
        <p:sp>
          <p:nvSpPr>
            <p:cNvPr id="139" name="object 139"/>
            <p:cNvSpPr/>
            <p:nvPr/>
          </p:nvSpPr>
          <p:spPr>
            <a:xfrm>
              <a:off x="6869313" y="5866014"/>
              <a:ext cx="1193800" cy="0"/>
            </a:xfrm>
            <a:custGeom>
              <a:avLst/>
              <a:gdLst/>
              <a:ahLst/>
              <a:cxnLst/>
              <a:rect l="l" t="t" r="r" b="b"/>
              <a:pathLst>
                <a:path w="1193800">
                  <a:moveTo>
                    <a:pt x="0" y="0"/>
                  </a:moveTo>
                  <a:lnTo>
                    <a:pt x="11937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0" name="object 140"/>
            <p:cNvSpPr/>
            <p:nvPr/>
          </p:nvSpPr>
          <p:spPr>
            <a:xfrm>
              <a:off x="6869313" y="5561214"/>
              <a:ext cx="1193800" cy="0"/>
            </a:xfrm>
            <a:custGeom>
              <a:avLst/>
              <a:gdLst/>
              <a:ahLst/>
              <a:cxnLst/>
              <a:rect l="l" t="t" r="r" b="b"/>
              <a:pathLst>
                <a:path w="1193800">
                  <a:moveTo>
                    <a:pt x="0" y="0"/>
                  </a:moveTo>
                  <a:lnTo>
                    <a:pt x="11937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1" name="object 141"/>
            <p:cNvSpPr/>
            <p:nvPr/>
          </p:nvSpPr>
          <p:spPr>
            <a:xfrm>
              <a:off x="6780413" y="5421514"/>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2" name="object 142"/>
            <p:cNvSpPr/>
            <p:nvPr/>
          </p:nvSpPr>
          <p:spPr>
            <a:xfrm>
              <a:off x="8088513" y="5573914"/>
              <a:ext cx="127000" cy="279400"/>
            </a:xfrm>
            <a:custGeom>
              <a:avLst/>
              <a:gdLst/>
              <a:ahLst/>
              <a:cxnLst/>
              <a:rect l="l" t="t" r="r" b="b"/>
              <a:pathLst>
                <a:path w="127000" h="279400">
                  <a:moveTo>
                    <a:pt x="0" y="0"/>
                  </a:moveTo>
                  <a:lnTo>
                    <a:pt x="126999" y="27940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3" name="object 143"/>
            <p:cNvSpPr/>
            <p:nvPr/>
          </p:nvSpPr>
          <p:spPr>
            <a:xfrm>
              <a:off x="8088513" y="5548514"/>
              <a:ext cx="127000" cy="330200"/>
            </a:xfrm>
            <a:custGeom>
              <a:avLst/>
              <a:gdLst/>
              <a:ahLst/>
              <a:cxnLst/>
              <a:rect l="l" t="t" r="r" b="b"/>
              <a:pathLst>
                <a:path w="127000" h="330200">
                  <a:moveTo>
                    <a:pt x="0" y="330199"/>
                  </a:moveTo>
                  <a:lnTo>
                    <a:pt x="126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4" name="object 144"/>
            <p:cNvSpPr/>
            <p:nvPr/>
          </p:nvSpPr>
          <p:spPr>
            <a:xfrm>
              <a:off x="8152013" y="5421514"/>
              <a:ext cx="0" cy="660400"/>
            </a:xfrm>
            <a:custGeom>
              <a:avLst/>
              <a:gdLst/>
              <a:ahLst/>
              <a:cxnLst/>
              <a:rect l="l" t="t" r="r" b="b"/>
              <a:pathLst>
                <a:path h="660400">
                  <a:moveTo>
                    <a:pt x="0" y="0"/>
                  </a:moveTo>
                  <a:lnTo>
                    <a:pt x="0"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5" name="object 145"/>
            <p:cNvSpPr/>
            <p:nvPr/>
          </p:nvSpPr>
          <p:spPr>
            <a:xfrm>
              <a:off x="7542413" y="4964314"/>
              <a:ext cx="0" cy="1270000"/>
            </a:xfrm>
            <a:custGeom>
              <a:avLst/>
              <a:gdLst/>
              <a:ahLst/>
              <a:cxnLst/>
              <a:rect l="l" t="t" r="r" b="b"/>
              <a:pathLst>
                <a:path h="1270000">
                  <a:moveTo>
                    <a:pt x="0" y="0"/>
                  </a:moveTo>
                  <a:lnTo>
                    <a:pt x="0" y="12699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6" name="object 146"/>
            <p:cNvSpPr/>
            <p:nvPr/>
          </p:nvSpPr>
          <p:spPr>
            <a:xfrm>
              <a:off x="8240913" y="5561214"/>
              <a:ext cx="1117600" cy="0"/>
            </a:xfrm>
            <a:custGeom>
              <a:avLst/>
              <a:gdLst/>
              <a:ahLst/>
              <a:cxnLst/>
              <a:rect l="l" t="t" r="r" b="b"/>
              <a:pathLst>
                <a:path w="1117600">
                  <a:moveTo>
                    <a:pt x="0" y="0"/>
                  </a:moveTo>
                  <a:lnTo>
                    <a:pt x="1117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47" name="object 147"/>
            <p:cNvSpPr/>
            <p:nvPr/>
          </p:nvSpPr>
          <p:spPr>
            <a:xfrm>
              <a:off x="8240913" y="5866014"/>
              <a:ext cx="1117600" cy="0"/>
            </a:xfrm>
            <a:custGeom>
              <a:avLst/>
              <a:gdLst/>
              <a:ahLst/>
              <a:cxnLst/>
              <a:rect l="l" t="t" r="r" b="b"/>
              <a:pathLst>
                <a:path w="1117600">
                  <a:moveTo>
                    <a:pt x="0" y="0"/>
                  </a:moveTo>
                  <a:lnTo>
                    <a:pt x="1117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48" name="object 148"/>
          <p:cNvSpPr txBox="1"/>
          <p:nvPr/>
        </p:nvSpPr>
        <p:spPr>
          <a:xfrm>
            <a:off x="4570704" y="2590859"/>
            <a:ext cx="215909"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Junk</a:t>
            </a:r>
            <a:endParaRPr sz="741">
              <a:solidFill>
                <a:prstClr val="black"/>
              </a:solidFill>
              <a:latin typeface="Times New Roman"/>
              <a:cs typeface="Times New Roman"/>
            </a:endParaRPr>
          </a:p>
        </p:txBody>
      </p:sp>
      <p:grpSp>
        <p:nvGrpSpPr>
          <p:cNvPr id="149" name="object 149"/>
          <p:cNvGrpSpPr/>
          <p:nvPr/>
        </p:nvGrpSpPr>
        <p:grpSpPr>
          <a:xfrm>
            <a:off x="1023202" y="1323053"/>
            <a:ext cx="3547502" cy="1659031"/>
            <a:chOff x="1014614" y="2856115"/>
            <a:chExt cx="7658100" cy="3581400"/>
          </a:xfrm>
        </p:grpSpPr>
        <p:sp>
          <p:nvSpPr>
            <p:cNvPr id="150" name="object 150"/>
            <p:cNvSpPr/>
            <p:nvPr/>
          </p:nvSpPr>
          <p:spPr>
            <a:xfrm>
              <a:off x="2430664" y="6170814"/>
              <a:ext cx="444500" cy="0"/>
            </a:xfrm>
            <a:custGeom>
              <a:avLst/>
              <a:gdLst/>
              <a:ahLst/>
              <a:cxnLst/>
              <a:rect l="l" t="t" r="r" b="b"/>
              <a:pathLst>
                <a:path w="444500">
                  <a:moveTo>
                    <a:pt x="444500" y="0"/>
                  </a:moveTo>
                  <a:lnTo>
                    <a:pt x="0" y="0"/>
                  </a:lnTo>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151" name="object 151"/>
            <p:cNvSpPr/>
            <p:nvPr/>
          </p:nvSpPr>
          <p:spPr>
            <a:xfrm>
              <a:off x="2824364" y="613271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52" name="object 152"/>
            <p:cNvSpPr/>
            <p:nvPr/>
          </p:nvSpPr>
          <p:spPr>
            <a:xfrm>
              <a:off x="4754764" y="6170814"/>
              <a:ext cx="419100" cy="0"/>
            </a:xfrm>
            <a:custGeom>
              <a:avLst/>
              <a:gdLst/>
              <a:ahLst/>
              <a:cxnLst/>
              <a:rect l="l" t="t" r="r" b="b"/>
              <a:pathLst>
                <a:path w="419100">
                  <a:moveTo>
                    <a:pt x="0" y="0"/>
                  </a:moveTo>
                  <a:lnTo>
                    <a:pt x="419099" y="0"/>
                  </a:lnTo>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153" name="object 153"/>
            <p:cNvSpPr/>
            <p:nvPr/>
          </p:nvSpPr>
          <p:spPr>
            <a:xfrm>
              <a:off x="4729364" y="613271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54" name="object 154"/>
            <p:cNvSpPr/>
            <p:nvPr/>
          </p:nvSpPr>
          <p:spPr>
            <a:xfrm>
              <a:off x="7580512" y="6170814"/>
              <a:ext cx="1066800" cy="0"/>
            </a:xfrm>
            <a:custGeom>
              <a:avLst/>
              <a:gdLst/>
              <a:ahLst/>
              <a:cxnLst/>
              <a:rect l="l" t="t" r="r" b="b"/>
              <a:pathLst>
                <a:path w="1066800">
                  <a:moveTo>
                    <a:pt x="0" y="0"/>
                  </a:moveTo>
                  <a:lnTo>
                    <a:pt x="10667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55" name="object 155"/>
            <p:cNvSpPr/>
            <p:nvPr/>
          </p:nvSpPr>
          <p:spPr>
            <a:xfrm>
              <a:off x="7555103" y="6132715"/>
              <a:ext cx="1117600" cy="76200"/>
            </a:xfrm>
            <a:custGeom>
              <a:avLst/>
              <a:gdLst/>
              <a:ahLst/>
              <a:cxnLst/>
              <a:rect l="l" t="t" r="r" b="b"/>
              <a:pathLst>
                <a:path w="1117600" h="76200">
                  <a:moveTo>
                    <a:pt x="76200" y="0"/>
                  </a:moveTo>
                  <a:lnTo>
                    <a:pt x="0" y="38100"/>
                  </a:lnTo>
                  <a:lnTo>
                    <a:pt x="76200" y="76200"/>
                  </a:lnTo>
                  <a:lnTo>
                    <a:pt x="76200" y="0"/>
                  </a:lnTo>
                  <a:close/>
                </a:path>
                <a:path w="1117600" h="76200">
                  <a:moveTo>
                    <a:pt x="1117600" y="38100"/>
                  </a:moveTo>
                  <a:lnTo>
                    <a:pt x="1041400" y="0"/>
                  </a:lnTo>
                  <a:lnTo>
                    <a:pt x="1041400" y="76200"/>
                  </a:lnTo>
                  <a:lnTo>
                    <a:pt x="1117600" y="38100"/>
                  </a:lnTo>
                  <a:close/>
                </a:path>
              </a:pathLst>
            </a:custGeom>
            <a:solidFill>
              <a:srgbClr val="00F900"/>
            </a:solidFill>
          </p:spPr>
          <p:txBody>
            <a:bodyPr wrap="square" lIns="0" tIns="0" rIns="0" bIns="0" rtlCol="0"/>
            <a:lstStyle/>
            <a:p>
              <a:pPr defTabSz="423550"/>
              <a:endParaRPr sz="834">
                <a:solidFill>
                  <a:prstClr val="black"/>
                </a:solidFill>
                <a:latin typeface="Calibri"/>
              </a:endParaRPr>
            </a:p>
          </p:txBody>
        </p:sp>
        <p:sp>
          <p:nvSpPr>
            <p:cNvPr id="156" name="object 156"/>
            <p:cNvSpPr/>
            <p:nvPr/>
          </p:nvSpPr>
          <p:spPr>
            <a:xfrm>
              <a:off x="4710314" y="2894215"/>
              <a:ext cx="838200" cy="0"/>
            </a:xfrm>
            <a:custGeom>
              <a:avLst/>
              <a:gdLst/>
              <a:ahLst/>
              <a:cxnLst/>
              <a:rect l="l" t="t" r="r" b="b"/>
              <a:pathLst>
                <a:path w="838200">
                  <a:moveTo>
                    <a:pt x="838199" y="0"/>
                  </a:moveTo>
                  <a:lnTo>
                    <a:pt x="0" y="1"/>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57" name="object 157"/>
            <p:cNvSpPr/>
            <p:nvPr/>
          </p:nvSpPr>
          <p:spPr>
            <a:xfrm>
              <a:off x="5497714" y="2856115"/>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58" name="object 158"/>
            <p:cNvSpPr/>
            <p:nvPr/>
          </p:nvSpPr>
          <p:spPr>
            <a:xfrm>
              <a:off x="1636914" y="2894215"/>
              <a:ext cx="863600" cy="0"/>
            </a:xfrm>
            <a:custGeom>
              <a:avLst/>
              <a:gdLst/>
              <a:ahLst/>
              <a:cxnLst/>
              <a:rect l="l" t="t" r="r" b="b"/>
              <a:pathLst>
                <a:path w="863600">
                  <a:moveTo>
                    <a:pt x="0" y="0"/>
                  </a:moveTo>
                  <a:lnTo>
                    <a:pt x="8635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59" name="object 159"/>
            <p:cNvSpPr/>
            <p:nvPr/>
          </p:nvSpPr>
          <p:spPr>
            <a:xfrm>
              <a:off x="1611514" y="2856115"/>
              <a:ext cx="76200" cy="76200"/>
            </a:xfrm>
            <a:custGeom>
              <a:avLst/>
              <a:gdLst/>
              <a:ahLst/>
              <a:cxnLst/>
              <a:rect l="l" t="t" r="r" b="b"/>
              <a:pathLst>
                <a:path w="76200" h="76200">
                  <a:moveTo>
                    <a:pt x="76199" y="0"/>
                  </a:moveTo>
                  <a:lnTo>
                    <a:pt x="0" y="38100"/>
                  </a:lnTo>
                  <a:lnTo>
                    <a:pt x="76199" y="76200"/>
                  </a:lnTo>
                  <a:lnTo>
                    <a:pt x="76199"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60" name="object 160"/>
            <p:cNvSpPr/>
            <p:nvPr/>
          </p:nvSpPr>
          <p:spPr>
            <a:xfrm>
              <a:off x="1014614" y="4570614"/>
              <a:ext cx="558800" cy="0"/>
            </a:xfrm>
            <a:custGeom>
              <a:avLst/>
              <a:gdLst/>
              <a:ahLst/>
              <a:cxnLst/>
              <a:rect l="l" t="t" r="r" b="b"/>
              <a:pathLst>
                <a:path w="558800">
                  <a:moveTo>
                    <a:pt x="0" y="0"/>
                  </a:moveTo>
                  <a:lnTo>
                    <a:pt x="5587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61" name="object 161"/>
            <p:cNvSpPr/>
            <p:nvPr/>
          </p:nvSpPr>
          <p:spPr>
            <a:xfrm>
              <a:off x="2462414" y="4570614"/>
              <a:ext cx="406400" cy="0"/>
            </a:xfrm>
            <a:custGeom>
              <a:avLst/>
              <a:gdLst/>
              <a:ahLst/>
              <a:cxnLst/>
              <a:rect l="l" t="t" r="r" b="b"/>
              <a:pathLst>
                <a:path w="406400">
                  <a:moveTo>
                    <a:pt x="0" y="0"/>
                  </a:moveTo>
                  <a:lnTo>
                    <a:pt x="4063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62" name="object 162"/>
            <p:cNvSpPr/>
            <p:nvPr/>
          </p:nvSpPr>
          <p:spPr>
            <a:xfrm>
              <a:off x="6424813" y="4570614"/>
              <a:ext cx="406400" cy="0"/>
            </a:xfrm>
            <a:custGeom>
              <a:avLst/>
              <a:gdLst/>
              <a:ahLst/>
              <a:cxnLst/>
              <a:rect l="l" t="t" r="r" b="b"/>
              <a:pathLst>
                <a:path w="406400">
                  <a:moveTo>
                    <a:pt x="0" y="0"/>
                  </a:moveTo>
                  <a:lnTo>
                    <a:pt x="4063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63" name="object 163"/>
            <p:cNvSpPr/>
            <p:nvPr/>
          </p:nvSpPr>
          <p:spPr>
            <a:xfrm>
              <a:off x="6399413" y="3973715"/>
              <a:ext cx="0" cy="660400"/>
            </a:xfrm>
            <a:custGeom>
              <a:avLst/>
              <a:gdLst/>
              <a:ahLst/>
              <a:cxnLst/>
              <a:rect l="l" t="t" r="r" b="b"/>
              <a:pathLst>
                <a:path h="660400">
                  <a:moveTo>
                    <a:pt x="0" y="0"/>
                  </a:moveTo>
                  <a:lnTo>
                    <a:pt x="1"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64" name="object 164"/>
            <p:cNvSpPr/>
            <p:nvPr/>
          </p:nvSpPr>
          <p:spPr>
            <a:xfrm>
              <a:off x="2310014" y="6018414"/>
              <a:ext cx="558800" cy="0"/>
            </a:xfrm>
            <a:custGeom>
              <a:avLst/>
              <a:gdLst/>
              <a:ahLst/>
              <a:cxnLst/>
              <a:rect l="l" t="t" r="r" b="b"/>
              <a:pathLst>
                <a:path w="558800">
                  <a:moveTo>
                    <a:pt x="0" y="0"/>
                  </a:moveTo>
                  <a:lnTo>
                    <a:pt x="5587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65" name="object 165"/>
            <p:cNvSpPr/>
            <p:nvPr/>
          </p:nvSpPr>
          <p:spPr>
            <a:xfrm>
              <a:off x="6805814" y="6018414"/>
              <a:ext cx="711200" cy="0"/>
            </a:xfrm>
            <a:custGeom>
              <a:avLst/>
              <a:gdLst/>
              <a:ahLst/>
              <a:cxnLst/>
              <a:rect l="l" t="t" r="r" b="b"/>
              <a:pathLst>
                <a:path w="711200">
                  <a:moveTo>
                    <a:pt x="0" y="0"/>
                  </a:moveTo>
                  <a:lnTo>
                    <a:pt x="7111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66" name="object 166"/>
            <p:cNvSpPr/>
            <p:nvPr/>
          </p:nvSpPr>
          <p:spPr>
            <a:xfrm>
              <a:off x="4951613" y="3973715"/>
              <a:ext cx="0" cy="660400"/>
            </a:xfrm>
            <a:custGeom>
              <a:avLst/>
              <a:gdLst/>
              <a:ahLst/>
              <a:cxnLst/>
              <a:rect l="l" t="t" r="r" b="b"/>
              <a:pathLst>
                <a:path h="660400">
                  <a:moveTo>
                    <a:pt x="0" y="0"/>
                  </a:moveTo>
                  <a:lnTo>
                    <a:pt x="1" y="6603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67" name="object 167"/>
            <p:cNvSpPr/>
            <p:nvPr/>
          </p:nvSpPr>
          <p:spPr>
            <a:xfrm>
              <a:off x="4977014" y="4570614"/>
              <a:ext cx="558800" cy="0"/>
            </a:xfrm>
            <a:custGeom>
              <a:avLst/>
              <a:gdLst/>
              <a:ahLst/>
              <a:cxnLst/>
              <a:rect l="l" t="t" r="r" b="b"/>
              <a:pathLst>
                <a:path w="558800">
                  <a:moveTo>
                    <a:pt x="0" y="0"/>
                  </a:moveTo>
                  <a:lnTo>
                    <a:pt x="558799" y="0"/>
                  </a:lnTo>
                </a:path>
              </a:pathLst>
            </a:custGeom>
            <a:ln w="50799">
              <a:solidFill>
                <a:srgbClr val="00D2A9"/>
              </a:solidFill>
            </a:ln>
          </p:spPr>
          <p:txBody>
            <a:bodyPr wrap="square" lIns="0" tIns="0" rIns="0" bIns="0" rtlCol="0"/>
            <a:lstStyle/>
            <a:p>
              <a:pPr defTabSz="423550"/>
              <a:endParaRPr sz="834">
                <a:solidFill>
                  <a:prstClr val="black"/>
                </a:solidFill>
                <a:latin typeface="Calibri"/>
              </a:endParaRPr>
            </a:p>
          </p:txBody>
        </p:sp>
        <p:sp>
          <p:nvSpPr>
            <p:cNvPr id="168" name="object 168"/>
            <p:cNvSpPr/>
            <p:nvPr/>
          </p:nvSpPr>
          <p:spPr>
            <a:xfrm>
              <a:off x="1624214" y="4570614"/>
              <a:ext cx="787400" cy="0"/>
            </a:xfrm>
            <a:custGeom>
              <a:avLst/>
              <a:gdLst/>
              <a:ahLst/>
              <a:cxnLst/>
              <a:rect l="l" t="t" r="r" b="b"/>
              <a:pathLst>
                <a:path w="787400">
                  <a:moveTo>
                    <a:pt x="0" y="0"/>
                  </a:moveTo>
                  <a:lnTo>
                    <a:pt x="7873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69" name="object 169"/>
            <p:cNvSpPr/>
            <p:nvPr/>
          </p:nvSpPr>
          <p:spPr>
            <a:xfrm>
              <a:off x="2919614" y="4570614"/>
              <a:ext cx="1092200" cy="0"/>
            </a:xfrm>
            <a:custGeom>
              <a:avLst/>
              <a:gdLst/>
              <a:ahLst/>
              <a:cxnLst/>
              <a:rect l="l" t="t" r="r" b="b"/>
              <a:pathLst>
                <a:path w="1092200">
                  <a:moveTo>
                    <a:pt x="0" y="0"/>
                  </a:moveTo>
                  <a:lnTo>
                    <a:pt x="10921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70" name="object 170"/>
            <p:cNvSpPr/>
            <p:nvPr/>
          </p:nvSpPr>
          <p:spPr>
            <a:xfrm>
              <a:off x="6882012" y="4570614"/>
              <a:ext cx="1092200" cy="0"/>
            </a:xfrm>
            <a:custGeom>
              <a:avLst/>
              <a:gdLst/>
              <a:ahLst/>
              <a:cxnLst/>
              <a:rect l="l" t="t" r="r" b="b"/>
              <a:pathLst>
                <a:path w="1092200">
                  <a:moveTo>
                    <a:pt x="0" y="0"/>
                  </a:moveTo>
                  <a:lnTo>
                    <a:pt x="10921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71" name="object 171"/>
            <p:cNvSpPr/>
            <p:nvPr/>
          </p:nvSpPr>
          <p:spPr>
            <a:xfrm>
              <a:off x="5586614" y="4570614"/>
              <a:ext cx="787400" cy="0"/>
            </a:xfrm>
            <a:custGeom>
              <a:avLst/>
              <a:gdLst/>
              <a:ahLst/>
              <a:cxnLst/>
              <a:rect l="l" t="t" r="r" b="b"/>
              <a:pathLst>
                <a:path w="787400">
                  <a:moveTo>
                    <a:pt x="0" y="0"/>
                  </a:moveTo>
                  <a:lnTo>
                    <a:pt x="7873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72" name="object 172"/>
            <p:cNvSpPr/>
            <p:nvPr/>
          </p:nvSpPr>
          <p:spPr>
            <a:xfrm>
              <a:off x="2919614" y="6018414"/>
              <a:ext cx="939800" cy="0"/>
            </a:xfrm>
            <a:custGeom>
              <a:avLst/>
              <a:gdLst/>
              <a:ahLst/>
              <a:cxnLst/>
              <a:rect l="l" t="t" r="r" b="b"/>
              <a:pathLst>
                <a:path w="939800">
                  <a:moveTo>
                    <a:pt x="0" y="0"/>
                  </a:moveTo>
                  <a:lnTo>
                    <a:pt x="9397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73" name="object 173"/>
            <p:cNvSpPr/>
            <p:nvPr/>
          </p:nvSpPr>
          <p:spPr>
            <a:xfrm>
              <a:off x="7567812" y="6018414"/>
              <a:ext cx="558800" cy="0"/>
            </a:xfrm>
            <a:custGeom>
              <a:avLst/>
              <a:gdLst/>
              <a:ahLst/>
              <a:cxnLst/>
              <a:rect l="l" t="t" r="r" b="b"/>
              <a:pathLst>
                <a:path w="558800">
                  <a:moveTo>
                    <a:pt x="0" y="0"/>
                  </a:moveTo>
                  <a:lnTo>
                    <a:pt x="558799" y="0"/>
                  </a:lnTo>
                </a:path>
              </a:pathLst>
            </a:custGeom>
            <a:ln w="50799">
              <a:solidFill>
                <a:srgbClr val="727272"/>
              </a:solidFill>
            </a:ln>
          </p:spPr>
          <p:txBody>
            <a:bodyPr wrap="square" lIns="0" tIns="0" rIns="0" bIns="0" rtlCol="0"/>
            <a:lstStyle/>
            <a:p>
              <a:pPr defTabSz="423550"/>
              <a:endParaRPr sz="834">
                <a:solidFill>
                  <a:prstClr val="black"/>
                </a:solidFill>
                <a:latin typeface="Calibri"/>
              </a:endParaRPr>
            </a:p>
          </p:txBody>
        </p:sp>
        <p:sp>
          <p:nvSpPr>
            <p:cNvPr id="174" name="object 174"/>
            <p:cNvSpPr/>
            <p:nvPr/>
          </p:nvSpPr>
          <p:spPr>
            <a:xfrm>
              <a:off x="1636914" y="6399414"/>
              <a:ext cx="3048000" cy="0"/>
            </a:xfrm>
            <a:custGeom>
              <a:avLst/>
              <a:gdLst/>
              <a:ahLst/>
              <a:cxnLst/>
              <a:rect l="l" t="t" r="r" b="b"/>
              <a:pathLst>
                <a:path w="3048000">
                  <a:moveTo>
                    <a:pt x="0" y="0"/>
                  </a:moveTo>
                  <a:lnTo>
                    <a:pt x="3047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75" name="object 175"/>
            <p:cNvSpPr/>
            <p:nvPr/>
          </p:nvSpPr>
          <p:spPr>
            <a:xfrm>
              <a:off x="1611503" y="6361315"/>
              <a:ext cx="3098800" cy="76200"/>
            </a:xfrm>
            <a:custGeom>
              <a:avLst/>
              <a:gdLst/>
              <a:ahLst/>
              <a:cxnLst/>
              <a:rect l="l" t="t" r="r" b="b"/>
              <a:pathLst>
                <a:path w="3098800" h="76200">
                  <a:moveTo>
                    <a:pt x="76200" y="0"/>
                  </a:moveTo>
                  <a:lnTo>
                    <a:pt x="0" y="38100"/>
                  </a:lnTo>
                  <a:lnTo>
                    <a:pt x="76200" y="76200"/>
                  </a:lnTo>
                  <a:lnTo>
                    <a:pt x="76200" y="0"/>
                  </a:lnTo>
                  <a:close/>
                </a:path>
                <a:path w="3098800" h="76200">
                  <a:moveTo>
                    <a:pt x="3098800" y="38100"/>
                  </a:moveTo>
                  <a:lnTo>
                    <a:pt x="3022600" y="0"/>
                  </a:lnTo>
                  <a:lnTo>
                    <a:pt x="3022600" y="76200"/>
                  </a:lnTo>
                  <a:lnTo>
                    <a:pt x="3098800" y="3810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76" name="object 176"/>
            <p:cNvSpPr/>
            <p:nvPr/>
          </p:nvSpPr>
          <p:spPr>
            <a:xfrm>
              <a:off x="5599314" y="6399414"/>
              <a:ext cx="3048000" cy="0"/>
            </a:xfrm>
            <a:custGeom>
              <a:avLst/>
              <a:gdLst/>
              <a:ahLst/>
              <a:cxnLst/>
              <a:rect l="l" t="t" r="r" b="b"/>
              <a:pathLst>
                <a:path w="3048000">
                  <a:moveTo>
                    <a:pt x="0" y="0"/>
                  </a:moveTo>
                  <a:lnTo>
                    <a:pt x="3047999"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77" name="object 177"/>
            <p:cNvSpPr/>
            <p:nvPr/>
          </p:nvSpPr>
          <p:spPr>
            <a:xfrm>
              <a:off x="5573903" y="6361315"/>
              <a:ext cx="3098800" cy="76200"/>
            </a:xfrm>
            <a:custGeom>
              <a:avLst/>
              <a:gdLst/>
              <a:ahLst/>
              <a:cxnLst/>
              <a:rect l="l" t="t" r="r" b="b"/>
              <a:pathLst>
                <a:path w="3098800" h="76200">
                  <a:moveTo>
                    <a:pt x="76200" y="0"/>
                  </a:moveTo>
                  <a:lnTo>
                    <a:pt x="0" y="38100"/>
                  </a:lnTo>
                  <a:lnTo>
                    <a:pt x="76200" y="76200"/>
                  </a:lnTo>
                  <a:lnTo>
                    <a:pt x="76200" y="0"/>
                  </a:lnTo>
                  <a:close/>
                </a:path>
                <a:path w="3098800" h="76200">
                  <a:moveTo>
                    <a:pt x="3098800" y="38100"/>
                  </a:moveTo>
                  <a:lnTo>
                    <a:pt x="3022600" y="0"/>
                  </a:lnTo>
                  <a:lnTo>
                    <a:pt x="3022600" y="76200"/>
                  </a:lnTo>
                  <a:lnTo>
                    <a:pt x="3098800" y="3810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78" name="object 178"/>
            <p:cNvSpPr/>
            <p:nvPr/>
          </p:nvSpPr>
          <p:spPr>
            <a:xfrm>
              <a:off x="2932314" y="6247014"/>
              <a:ext cx="1752600" cy="0"/>
            </a:xfrm>
            <a:custGeom>
              <a:avLst/>
              <a:gdLst/>
              <a:ahLst/>
              <a:cxnLst/>
              <a:rect l="l" t="t" r="r" b="b"/>
              <a:pathLst>
                <a:path w="1752600">
                  <a:moveTo>
                    <a:pt x="0" y="0"/>
                  </a:moveTo>
                  <a:lnTo>
                    <a:pt x="1752599" y="0"/>
                  </a:lnTo>
                </a:path>
              </a:pathLst>
            </a:custGeom>
            <a:ln w="25399">
              <a:solidFill>
                <a:srgbClr val="00F900"/>
              </a:solidFill>
            </a:ln>
          </p:spPr>
          <p:txBody>
            <a:bodyPr wrap="square" lIns="0" tIns="0" rIns="0" bIns="0" rtlCol="0"/>
            <a:lstStyle/>
            <a:p>
              <a:pPr defTabSz="423550"/>
              <a:endParaRPr sz="834">
                <a:solidFill>
                  <a:prstClr val="black"/>
                </a:solidFill>
                <a:latin typeface="Calibri"/>
              </a:endParaRPr>
            </a:p>
          </p:txBody>
        </p:sp>
        <p:sp>
          <p:nvSpPr>
            <p:cNvPr id="179" name="object 179"/>
            <p:cNvSpPr/>
            <p:nvPr/>
          </p:nvSpPr>
          <p:spPr>
            <a:xfrm>
              <a:off x="2906903" y="6208915"/>
              <a:ext cx="1803400" cy="76200"/>
            </a:xfrm>
            <a:custGeom>
              <a:avLst/>
              <a:gdLst/>
              <a:ahLst/>
              <a:cxnLst/>
              <a:rect l="l" t="t" r="r" b="b"/>
              <a:pathLst>
                <a:path w="1803400" h="76200">
                  <a:moveTo>
                    <a:pt x="76200" y="0"/>
                  </a:moveTo>
                  <a:lnTo>
                    <a:pt x="0" y="38100"/>
                  </a:lnTo>
                  <a:lnTo>
                    <a:pt x="76200" y="76200"/>
                  </a:lnTo>
                  <a:lnTo>
                    <a:pt x="76200" y="0"/>
                  </a:lnTo>
                  <a:close/>
                </a:path>
                <a:path w="1803400" h="76200">
                  <a:moveTo>
                    <a:pt x="1803400" y="38100"/>
                  </a:moveTo>
                  <a:lnTo>
                    <a:pt x="1727200" y="0"/>
                  </a:lnTo>
                  <a:lnTo>
                    <a:pt x="1727200" y="76200"/>
                  </a:lnTo>
                  <a:lnTo>
                    <a:pt x="1803400" y="38100"/>
                  </a:lnTo>
                  <a:close/>
                </a:path>
              </a:pathLst>
            </a:custGeom>
            <a:solidFill>
              <a:srgbClr val="00F900"/>
            </a:solidFill>
          </p:spPr>
          <p:txBody>
            <a:bodyPr wrap="square" lIns="0" tIns="0" rIns="0" bIns="0" rtlCol="0"/>
            <a:lstStyle/>
            <a:p>
              <a:pPr defTabSz="423550"/>
              <a:endParaRPr sz="834">
                <a:solidFill>
                  <a:prstClr val="black"/>
                </a:solidFill>
                <a:latin typeface="Calibri"/>
              </a:endParaRPr>
            </a:p>
          </p:txBody>
        </p:sp>
      </p:grpSp>
      <p:sp>
        <p:nvSpPr>
          <p:cNvPr id="180" name="object 180"/>
          <p:cNvSpPr txBox="1"/>
          <p:nvPr/>
        </p:nvSpPr>
        <p:spPr>
          <a:xfrm>
            <a:off x="1746823" y="1284813"/>
            <a:ext cx="966297"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DRAM</a:t>
            </a:r>
            <a:r>
              <a:rPr sz="741" b="1" spc="-25" dirty="0">
                <a:solidFill>
                  <a:prstClr val="black"/>
                </a:solidFill>
                <a:latin typeface="Times New Roman"/>
                <a:cs typeface="Times New Roman"/>
              </a:rPr>
              <a:t> </a:t>
            </a:r>
            <a:r>
              <a:rPr sz="741" b="1" dirty="0">
                <a:solidFill>
                  <a:prstClr val="black"/>
                </a:solidFill>
                <a:latin typeface="Times New Roman"/>
                <a:cs typeface="Times New Roman"/>
              </a:rPr>
              <a:t>WR</a:t>
            </a:r>
            <a:r>
              <a:rPr sz="741" b="1" spc="-12" dirty="0">
                <a:solidFill>
                  <a:prstClr val="black"/>
                </a:solidFill>
                <a:latin typeface="Times New Roman"/>
                <a:cs typeface="Times New Roman"/>
              </a:rPr>
              <a:t> </a:t>
            </a:r>
            <a:r>
              <a:rPr sz="741" b="1" spc="-2" dirty="0">
                <a:solidFill>
                  <a:prstClr val="black"/>
                </a:solidFill>
                <a:latin typeface="Times New Roman"/>
                <a:cs typeface="Times New Roman"/>
              </a:rPr>
              <a:t>Cycle</a:t>
            </a:r>
            <a:r>
              <a:rPr sz="741" b="1" spc="-25" dirty="0">
                <a:solidFill>
                  <a:prstClr val="black"/>
                </a:solidFill>
                <a:latin typeface="Times New Roman"/>
                <a:cs typeface="Times New Roman"/>
              </a:rPr>
              <a:t> </a:t>
            </a:r>
            <a:r>
              <a:rPr sz="741" b="1" spc="-5" dirty="0">
                <a:solidFill>
                  <a:prstClr val="black"/>
                </a:solidFill>
                <a:latin typeface="Times New Roman"/>
                <a:cs typeface="Times New Roman"/>
              </a:rPr>
              <a:t>Time</a:t>
            </a:r>
            <a:endParaRPr sz="741">
              <a:solidFill>
                <a:prstClr val="black"/>
              </a:solidFill>
              <a:latin typeface="Times New Roman"/>
              <a:cs typeface="Times New Roman"/>
            </a:endParaRPr>
          </a:p>
        </p:txBody>
      </p:sp>
      <p:sp>
        <p:nvSpPr>
          <p:cNvPr id="181" name="object 181"/>
          <p:cNvSpPr txBox="1"/>
          <p:nvPr/>
        </p:nvSpPr>
        <p:spPr>
          <a:xfrm>
            <a:off x="864359" y="3014441"/>
            <a:ext cx="1906709" cy="119946"/>
          </a:xfrm>
          <a:prstGeom prst="rect">
            <a:avLst/>
          </a:prstGeom>
        </p:spPr>
        <p:txBody>
          <a:bodyPr vert="horz" wrap="square" lIns="0" tIns="5883" rIns="0" bIns="0" rtlCol="0">
            <a:spAutoFit/>
          </a:bodyPr>
          <a:lstStyle/>
          <a:p>
            <a:pPr marL="5883" defTabSz="423550">
              <a:spcBef>
                <a:spcPts val="46"/>
              </a:spcBef>
            </a:pPr>
            <a:r>
              <a:rPr sz="741" b="1" spc="-2" dirty="0">
                <a:solidFill>
                  <a:prstClr val="black"/>
                </a:solidFill>
                <a:latin typeface="Times New Roman"/>
                <a:cs typeface="Times New Roman"/>
              </a:rPr>
              <a:t>Early</a:t>
            </a:r>
            <a:r>
              <a:rPr sz="741" b="1" spc="-16" dirty="0">
                <a:solidFill>
                  <a:prstClr val="black"/>
                </a:solidFill>
                <a:latin typeface="Times New Roman"/>
                <a:cs typeface="Times New Roman"/>
              </a:rPr>
              <a:t> </a:t>
            </a:r>
            <a:r>
              <a:rPr sz="741" b="1" spc="-7" dirty="0">
                <a:solidFill>
                  <a:prstClr val="black"/>
                </a:solidFill>
                <a:latin typeface="Times New Roman"/>
                <a:cs typeface="Times New Roman"/>
              </a:rPr>
              <a:t>Wr</a:t>
            </a:r>
            <a:r>
              <a:rPr sz="741" b="1" spc="-16" dirty="0">
                <a:solidFill>
                  <a:prstClr val="black"/>
                </a:solidFill>
                <a:latin typeface="Times New Roman"/>
                <a:cs typeface="Times New Roman"/>
              </a:rPr>
              <a:t> </a:t>
            </a:r>
            <a:r>
              <a:rPr sz="741" b="1" spc="-2" dirty="0">
                <a:solidFill>
                  <a:prstClr val="black"/>
                </a:solidFill>
                <a:latin typeface="Times New Roman"/>
                <a:cs typeface="Times New Roman"/>
              </a:rPr>
              <a:t>Cycle:</a:t>
            </a:r>
            <a:r>
              <a:rPr sz="741" b="1" spc="-14" dirty="0">
                <a:solidFill>
                  <a:prstClr val="black"/>
                </a:solidFill>
                <a:latin typeface="Times New Roman"/>
                <a:cs typeface="Times New Roman"/>
              </a:rPr>
              <a:t> </a:t>
            </a:r>
            <a:r>
              <a:rPr sz="741" b="1" dirty="0">
                <a:solidFill>
                  <a:prstClr val="black"/>
                </a:solidFill>
                <a:latin typeface="Times New Roman"/>
                <a:cs typeface="Times New Roman"/>
              </a:rPr>
              <a:t>WE_L</a:t>
            </a:r>
            <a:r>
              <a:rPr sz="741" b="1" spc="-44" dirty="0">
                <a:solidFill>
                  <a:prstClr val="black"/>
                </a:solidFill>
                <a:latin typeface="Times New Roman"/>
                <a:cs typeface="Times New Roman"/>
              </a:rPr>
              <a:t> </a:t>
            </a:r>
            <a:r>
              <a:rPr sz="741" b="1" spc="-2" dirty="0">
                <a:solidFill>
                  <a:prstClr val="black"/>
                </a:solidFill>
                <a:latin typeface="Times New Roman"/>
                <a:cs typeface="Times New Roman"/>
              </a:rPr>
              <a:t>asserted </a:t>
            </a:r>
            <a:r>
              <a:rPr sz="741" b="1" spc="-5" dirty="0">
                <a:solidFill>
                  <a:prstClr val="black"/>
                </a:solidFill>
                <a:latin typeface="Times New Roman"/>
                <a:cs typeface="Times New Roman"/>
              </a:rPr>
              <a:t>before</a:t>
            </a:r>
            <a:r>
              <a:rPr sz="741" b="1" spc="-2" dirty="0">
                <a:solidFill>
                  <a:prstClr val="black"/>
                </a:solidFill>
                <a:latin typeface="Times New Roman"/>
                <a:cs typeface="Times New Roman"/>
              </a:rPr>
              <a:t> </a:t>
            </a:r>
            <a:r>
              <a:rPr sz="741" b="1" dirty="0">
                <a:solidFill>
                  <a:prstClr val="black"/>
                </a:solidFill>
                <a:latin typeface="Times New Roman"/>
                <a:cs typeface="Times New Roman"/>
              </a:rPr>
              <a:t>CAS_L</a:t>
            </a:r>
            <a:endParaRPr sz="741">
              <a:solidFill>
                <a:prstClr val="black"/>
              </a:solidFill>
              <a:latin typeface="Times New Roman"/>
              <a:cs typeface="Times New Roman"/>
            </a:endParaRPr>
          </a:p>
        </p:txBody>
      </p:sp>
      <p:sp>
        <p:nvSpPr>
          <p:cNvPr id="182" name="object 182"/>
          <p:cNvSpPr txBox="1"/>
          <p:nvPr/>
        </p:nvSpPr>
        <p:spPr>
          <a:xfrm>
            <a:off x="3017569" y="3014441"/>
            <a:ext cx="1801990" cy="119946"/>
          </a:xfrm>
          <a:prstGeom prst="rect">
            <a:avLst/>
          </a:prstGeom>
        </p:spPr>
        <p:txBody>
          <a:bodyPr vert="horz" wrap="square" lIns="0" tIns="5883" rIns="0" bIns="0" rtlCol="0">
            <a:spAutoFit/>
          </a:bodyPr>
          <a:lstStyle/>
          <a:p>
            <a:pPr marL="5883" defTabSz="423550">
              <a:spcBef>
                <a:spcPts val="46"/>
              </a:spcBef>
            </a:pPr>
            <a:r>
              <a:rPr sz="741" b="1" dirty="0">
                <a:solidFill>
                  <a:prstClr val="black"/>
                </a:solidFill>
                <a:latin typeface="Times New Roman"/>
                <a:cs typeface="Times New Roman"/>
              </a:rPr>
              <a:t>Late</a:t>
            </a:r>
            <a:r>
              <a:rPr sz="741" b="1" spc="-19" dirty="0">
                <a:solidFill>
                  <a:prstClr val="black"/>
                </a:solidFill>
                <a:latin typeface="Times New Roman"/>
                <a:cs typeface="Times New Roman"/>
              </a:rPr>
              <a:t> </a:t>
            </a:r>
            <a:r>
              <a:rPr sz="741" b="1" spc="-7" dirty="0">
                <a:solidFill>
                  <a:prstClr val="black"/>
                </a:solidFill>
                <a:latin typeface="Times New Roman"/>
                <a:cs typeface="Times New Roman"/>
              </a:rPr>
              <a:t>Wr</a:t>
            </a:r>
            <a:r>
              <a:rPr sz="741" b="1" spc="-16" dirty="0">
                <a:solidFill>
                  <a:prstClr val="black"/>
                </a:solidFill>
                <a:latin typeface="Times New Roman"/>
                <a:cs typeface="Times New Roman"/>
              </a:rPr>
              <a:t> </a:t>
            </a:r>
            <a:r>
              <a:rPr sz="741" b="1" spc="-2" dirty="0">
                <a:solidFill>
                  <a:prstClr val="black"/>
                </a:solidFill>
                <a:latin typeface="Times New Roman"/>
                <a:cs typeface="Times New Roman"/>
              </a:rPr>
              <a:t>Cycle:</a:t>
            </a:r>
            <a:r>
              <a:rPr sz="741" b="1" spc="-16" dirty="0">
                <a:solidFill>
                  <a:prstClr val="black"/>
                </a:solidFill>
                <a:latin typeface="Times New Roman"/>
                <a:cs typeface="Times New Roman"/>
              </a:rPr>
              <a:t> </a:t>
            </a:r>
            <a:r>
              <a:rPr sz="741" b="1" dirty="0">
                <a:solidFill>
                  <a:prstClr val="black"/>
                </a:solidFill>
                <a:latin typeface="Times New Roman"/>
                <a:cs typeface="Times New Roman"/>
              </a:rPr>
              <a:t>WE_L</a:t>
            </a:r>
            <a:r>
              <a:rPr sz="741" b="1" spc="-44" dirty="0">
                <a:solidFill>
                  <a:prstClr val="black"/>
                </a:solidFill>
                <a:latin typeface="Times New Roman"/>
                <a:cs typeface="Times New Roman"/>
              </a:rPr>
              <a:t> </a:t>
            </a:r>
            <a:r>
              <a:rPr sz="741" b="1" spc="-2" dirty="0">
                <a:solidFill>
                  <a:prstClr val="black"/>
                </a:solidFill>
                <a:latin typeface="Times New Roman"/>
                <a:cs typeface="Times New Roman"/>
              </a:rPr>
              <a:t>asserted</a:t>
            </a:r>
            <a:r>
              <a:rPr sz="741" b="1" spc="-5" dirty="0">
                <a:solidFill>
                  <a:prstClr val="black"/>
                </a:solidFill>
                <a:latin typeface="Times New Roman"/>
                <a:cs typeface="Times New Roman"/>
              </a:rPr>
              <a:t> </a:t>
            </a:r>
            <a:r>
              <a:rPr sz="741" b="1" spc="-2" dirty="0">
                <a:solidFill>
                  <a:prstClr val="black"/>
                </a:solidFill>
                <a:latin typeface="Times New Roman"/>
                <a:cs typeface="Times New Roman"/>
              </a:rPr>
              <a:t>after</a:t>
            </a:r>
            <a:r>
              <a:rPr sz="741" b="1" spc="-16" dirty="0">
                <a:solidFill>
                  <a:prstClr val="black"/>
                </a:solidFill>
                <a:latin typeface="Times New Roman"/>
                <a:cs typeface="Times New Roman"/>
              </a:rPr>
              <a:t> </a:t>
            </a:r>
            <a:r>
              <a:rPr sz="741" b="1" dirty="0">
                <a:solidFill>
                  <a:prstClr val="black"/>
                </a:solidFill>
                <a:latin typeface="Times New Roman"/>
                <a:cs typeface="Times New Roman"/>
              </a:rPr>
              <a:t>CAS_L</a:t>
            </a:r>
            <a:endParaRPr sz="741">
              <a:solidFill>
                <a:prstClr val="black"/>
              </a:solidFill>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ED9DEC7-626E-4A12-9CE9-CA5421BF0AA4}"/>
              </a:ext>
            </a:extLst>
          </p:cNvPr>
          <p:cNvSpPr>
            <a:spLocks noGrp="1" noChangeArrowheads="1"/>
          </p:cNvSpPr>
          <p:nvPr>
            <p:ph type="title"/>
          </p:nvPr>
        </p:nvSpPr>
        <p:spPr>
          <a:xfrm>
            <a:off x="720725" y="234901"/>
            <a:ext cx="4039063" cy="376128"/>
          </a:xfrm>
        </p:spPr>
        <p:txBody>
          <a:bodyPr>
            <a:normAutofit/>
          </a:bodyPr>
          <a:lstStyle/>
          <a:p>
            <a:pPr algn="l" eaLnBrk="1" hangingPunct="1"/>
            <a:r>
              <a:rPr lang="en-US" altLang="zh-CN" sz="1513" b="1" dirty="0">
                <a:solidFill>
                  <a:srgbClr val="C00000"/>
                </a:solidFill>
                <a:latin typeface="微软雅黑" panose="020B0503020204020204" pitchFamily="34" charset="-122"/>
                <a:ea typeface="微软雅黑" panose="020B0503020204020204" pitchFamily="34" charset="-122"/>
              </a:rPr>
              <a:t>DRAM</a:t>
            </a:r>
            <a:r>
              <a:rPr lang="zh-CN" altLang="en-US" sz="1513" b="1" dirty="0">
                <a:solidFill>
                  <a:srgbClr val="C00000"/>
                </a:solidFill>
                <a:latin typeface="微软雅黑" panose="020B0503020204020204" pitchFamily="34" charset="-122"/>
                <a:ea typeface="微软雅黑" panose="020B0503020204020204" pitchFamily="34" charset="-122"/>
              </a:rPr>
              <a:t>的类型</a:t>
            </a:r>
          </a:p>
        </p:txBody>
      </p:sp>
      <p:sp>
        <p:nvSpPr>
          <p:cNvPr id="111620" name="Rectangle 4">
            <a:extLst>
              <a:ext uri="{FF2B5EF4-FFF2-40B4-BE49-F238E27FC236}">
                <a16:creationId xmlns:a16="http://schemas.microsoft.com/office/drawing/2014/main" id="{EFCB477A-363D-4B80-876F-1AFCCA6F626F}"/>
              </a:ext>
            </a:extLst>
          </p:cNvPr>
          <p:cNvSpPr>
            <a:spLocks noGrp="1" noChangeArrowheads="1"/>
          </p:cNvSpPr>
          <p:nvPr>
            <p:ph type="body" idx="1"/>
          </p:nvPr>
        </p:nvSpPr>
        <p:spPr>
          <a:xfrm>
            <a:off x="1009015" y="695113"/>
            <a:ext cx="3855879" cy="2594610"/>
          </a:xfrm>
          <a:noFill/>
        </p:spPr>
        <p:txBody>
          <a:bodyPr>
            <a:normAutofit/>
          </a:bodyPr>
          <a:lstStyle/>
          <a:p>
            <a:pPr eaLnBrk="1" hangingPunct="1">
              <a:lnSpc>
                <a:spcPct val="150000"/>
              </a:lnSpc>
            </a:pPr>
            <a:r>
              <a:rPr lang="zh-CN" altLang="en-US" sz="1135" dirty="0">
                <a:latin typeface="微软雅黑" panose="020B0503020204020204" pitchFamily="34" charset="-122"/>
                <a:ea typeface="微软雅黑" panose="020B0503020204020204" pitchFamily="34" charset="-122"/>
              </a:rPr>
              <a:t>除前述的基本</a:t>
            </a:r>
            <a:r>
              <a:rPr lang="en-US" altLang="zh-CN" sz="1135" dirty="0">
                <a:latin typeface="微软雅黑" panose="020B0503020204020204" pitchFamily="34" charset="-122"/>
                <a:ea typeface="微软雅黑" panose="020B0503020204020204" pitchFamily="34" charset="-122"/>
              </a:rPr>
              <a:t>DRAM</a:t>
            </a:r>
            <a:r>
              <a:rPr lang="zh-CN" altLang="en-US" sz="1135" dirty="0">
                <a:latin typeface="微软雅黑" panose="020B0503020204020204" pitchFamily="34" charset="-122"/>
                <a:ea typeface="微软雅黑" panose="020B0503020204020204" pitchFamily="34" charset="-122"/>
              </a:rPr>
              <a:t>外，</a:t>
            </a:r>
          </a:p>
          <a:p>
            <a:pPr eaLnBrk="1" hangingPunct="1">
              <a:lnSpc>
                <a:spcPct val="150000"/>
              </a:lnSpc>
            </a:pPr>
            <a:r>
              <a:rPr lang="zh-CN" altLang="en-US" sz="1135" dirty="0">
                <a:latin typeface="微软雅黑" panose="020B0503020204020204" pitchFamily="34" charset="-122"/>
                <a:ea typeface="微软雅黑" panose="020B0503020204020204" pitchFamily="34" charset="-122"/>
              </a:rPr>
              <a:t>为了提高</a:t>
            </a:r>
            <a:r>
              <a:rPr lang="en-US" altLang="zh-CN" sz="1135" dirty="0">
                <a:latin typeface="微软雅黑" panose="020B0503020204020204" pitchFamily="34" charset="-122"/>
                <a:ea typeface="微软雅黑" panose="020B0503020204020204" pitchFamily="34" charset="-122"/>
              </a:rPr>
              <a:t>DRAM</a:t>
            </a:r>
            <a:r>
              <a:rPr lang="zh-CN" altLang="en-US" sz="1135" dirty="0">
                <a:latin typeface="微软雅黑" panose="020B0503020204020204" pitchFamily="34" charset="-122"/>
                <a:ea typeface="微软雅黑" panose="020B0503020204020204" pitchFamily="34" charset="-122"/>
              </a:rPr>
              <a:t>的访问速度，出现了</a:t>
            </a:r>
            <a:r>
              <a:rPr lang="zh-CN" altLang="en-US" sz="1135" b="1" dirty="0">
                <a:solidFill>
                  <a:srgbClr val="FF0000"/>
                </a:solidFill>
                <a:latin typeface="微软雅黑" panose="020B0503020204020204" pitchFamily="34" charset="-122"/>
                <a:ea typeface="微软雅黑" panose="020B0503020204020204" pitchFamily="34" charset="-122"/>
              </a:rPr>
              <a:t>快速页</a:t>
            </a:r>
            <a:r>
              <a:rPr lang="zh-CN" altLang="en-US" sz="1135" b="1" dirty="0">
                <a:solidFill>
                  <a:srgbClr val="0000FF"/>
                </a:solidFill>
                <a:latin typeface="微软雅黑" panose="020B0503020204020204" pitchFamily="34" charset="-122"/>
                <a:ea typeface="微软雅黑" panose="020B0503020204020204" pitchFamily="34" charset="-122"/>
              </a:rPr>
              <a:t>模式</a:t>
            </a:r>
            <a:r>
              <a:rPr lang="en-US" altLang="zh-CN" sz="1135" dirty="0">
                <a:solidFill>
                  <a:srgbClr val="0000FF"/>
                </a:solidFill>
                <a:latin typeface="微软雅黑" panose="020B0503020204020204" pitchFamily="34" charset="-122"/>
                <a:ea typeface="微软雅黑" panose="020B0503020204020204" pitchFamily="34" charset="-122"/>
              </a:rPr>
              <a:t>DRAM(</a:t>
            </a:r>
            <a:r>
              <a:rPr lang="en-US" altLang="zh-CN" sz="1135" b="1" dirty="0">
                <a:solidFill>
                  <a:srgbClr val="FF0000"/>
                </a:solidFill>
                <a:latin typeface="微软雅黑" panose="020B0503020204020204" pitchFamily="34" charset="-122"/>
                <a:ea typeface="微软雅黑" panose="020B0503020204020204" pitchFamily="34" charset="-122"/>
              </a:rPr>
              <a:t>FPM</a:t>
            </a:r>
            <a:r>
              <a:rPr lang="en-US" altLang="zh-CN" sz="1135" b="1" dirty="0">
                <a:solidFill>
                  <a:srgbClr val="0000FF"/>
                </a:solidFill>
                <a:latin typeface="微软雅黑" panose="020B0503020204020204" pitchFamily="34" charset="-122"/>
                <a:ea typeface="微软雅黑" panose="020B0503020204020204" pitchFamily="34" charset="-122"/>
              </a:rPr>
              <a:t> </a:t>
            </a:r>
            <a:r>
              <a:rPr lang="en-US" altLang="zh-CN" sz="1135" b="1" dirty="0">
                <a:solidFill>
                  <a:srgbClr val="FF0000"/>
                </a:solidFill>
                <a:latin typeface="微软雅黑" panose="020B0503020204020204" pitchFamily="34" charset="-122"/>
                <a:ea typeface="微软雅黑" panose="020B0503020204020204" pitchFamily="34" charset="-122"/>
              </a:rPr>
              <a:t>DRAM</a:t>
            </a:r>
            <a:r>
              <a:rPr lang="en-US" altLang="zh-CN" sz="1135" dirty="0">
                <a:solidFill>
                  <a:srgbClr val="0000FF"/>
                </a:solidFill>
                <a:latin typeface="微软雅黑" panose="020B0503020204020204" pitchFamily="34" charset="-122"/>
                <a:ea typeface="微软雅黑" panose="020B0503020204020204" pitchFamily="34" charset="-122"/>
              </a:rPr>
              <a:t>—Fast</a:t>
            </a:r>
            <a:r>
              <a:rPr lang="en-US" altLang="zh-CN" sz="1135" dirty="0">
                <a:latin typeface="微软雅黑" panose="020B0503020204020204" pitchFamily="34" charset="-122"/>
                <a:ea typeface="微软雅黑" panose="020B0503020204020204" pitchFamily="34" charset="-122"/>
              </a:rPr>
              <a:t> Page Mode DRAM)</a:t>
            </a:r>
            <a:r>
              <a:rPr lang="zh-CN" altLang="en-US" sz="1135" dirty="0">
                <a:latin typeface="微软雅黑" panose="020B0503020204020204" pitchFamily="34" charset="-122"/>
                <a:ea typeface="微软雅黑" panose="020B0503020204020204" pitchFamily="34" charset="-122"/>
              </a:rPr>
              <a:t>、</a:t>
            </a:r>
          </a:p>
          <a:p>
            <a:pPr eaLnBrk="1" hangingPunct="1">
              <a:lnSpc>
                <a:spcPct val="150000"/>
              </a:lnSpc>
            </a:pPr>
            <a:r>
              <a:rPr lang="zh-CN" altLang="en-US" sz="1135" dirty="0">
                <a:solidFill>
                  <a:srgbClr val="0000FF"/>
                </a:solidFill>
                <a:latin typeface="微软雅黑" panose="020B0503020204020204" pitchFamily="34" charset="-122"/>
                <a:ea typeface="微软雅黑" panose="020B0503020204020204" pitchFamily="34" charset="-122"/>
              </a:rPr>
              <a:t>扩展数据输出</a:t>
            </a:r>
            <a:r>
              <a:rPr lang="en-US" altLang="zh-CN" sz="1135" dirty="0">
                <a:latin typeface="微软雅黑" panose="020B0503020204020204" pitchFamily="34" charset="-122"/>
                <a:ea typeface="微软雅黑" panose="020B0503020204020204" pitchFamily="34" charset="-122"/>
              </a:rPr>
              <a:t>DRAM (</a:t>
            </a:r>
            <a:r>
              <a:rPr lang="en-US" altLang="zh-CN" sz="1135" b="1" dirty="0">
                <a:solidFill>
                  <a:srgbClr val="FF0000"/>
                </a:solidFill>
                <a:latin typeface="微软雅黑" panose="020B0503020204020204" pitchFamily="34" charset="-122"/>
                <a:ea typeface="微软雅黑" panose="020B0503020204020204" pitchFamily="34" charset="-122"/>
              </a:rPr>
              <a:t>EDO DRAM-</a:t>
            </a:r>
            <a:r>
              <a:rPr lang="en-US" altLang="zh-CN" sz="1135" dirty="0">
                <a:latin typeface="微软雅黑" panose="020B0503020204020204" pitchFamily="34" charset="-122"/>
                <a:ea typeface="微软雅黑" panose="020B0503020204020204" pitchFamily="34" charset="-122"/>
              </a:rPr>
              <a:t>-Extended Data Output DRAM)</a:t>
            </a:r>
            <a:r>
              <a:rPr lang="zh-CN" altLang="en-US" sz="1135" dirty="0">
                <a:latin typeface="微软雅黑" panose="020B0503020204020204" pitchFamily="34" charset="-122"/>
                <a:ea typeface="微软雅黑" panose="020B0503020204020204" pitchFamily="34" charset="-122"/>
              </a:rPr>
              <a:t>、</a:t>
            </a:r>
          </a:p>
          <a:p>
            <a:pPr eaLnBrk="1" hangingPunct="1">
              <a:lnSpc>
                <a:spcPct val="150000"/>
              </a:lnSpc>
            </a:pPr>
            <a:r>
              <a:rPr lang="zh-CN" altLang="en-US" sz="1135" dirty="0">
                <a:solidFill>
                  <a:srgbClr val="0000FF"/>
                </a:solidFill>
                <a:latin typeface="微软雅黑" panose="020B0503020204020204" pitchFamily="34" charset="-122"/>
                <a:ea typeface="微软雅黑" panose="020B0503020204020204" pitchFamily="34" charset="-122"/>
              </a:rPr>
              <a:t>爆发式扩展数据输出</a:t>
            </a:r>
            <a:r>
              <a:rPr lang="en-US" altLang="zh-CN" sz="1135" dirty="0">
                <a:latin typeface="微软雅黑" panose="020B0503020204020204" pitchFamily="34" charset="-122"/>
                <a:ea typeface="微软雅黑" panose="020B0503020204020204" pitchFamily="34" charset="-122"/>
              </a:rPr>
              <a:t>DRAM(</a:t>
            </a:r>
            <a:r>
              <a:rPr lang="en-US" altLang="zh-CN" sz="1135" b="1" dirty="0">
                <a:solidFill>
                  <a:srgbClr val="FF0000"/>
                </a:solidFill>
                <a:latin typeface="微软雅黑" panose="020B0503020204020204" pitchFamily="34" charset="-122"/>
                <a:ea typeface="微软雅黑" panose="020B0503020204020204" pitchFamily="34" charset="-122"/>
              </a:rPr>
              <a:t>BEDO</a:t>
            </a:r>
            <a:r>
              <a:rPr lang="en-US" altLang="zh-CN" sz="1135" dirty="0">
                <a:latin typeface="微软雅黑" panose="020B0503020204020204" pitchFamily="34" charset="-122"/>
                <a:ea typeface="微软雅黑" panose="020B0503020204020204" pitchFamily="34" charset="-122"/>
              </a:rPr>
              <a:t> </a:t>
            </a:r>
            <a:r>
              <a:rPr lang="en-US" altLang="zh-CN" sz="1135" dirty="0">
                <a:solidFill>
                  <a:srgbClr val="FF0000"/>
                </a:solidFill>
                <a:latin typeface="微软雅黑" panose="020B0503020204020204" pitchFamily="34" charset="-122"/>
                <a:ea typeface="微软雅黑" panose="020B0503020204020204" pitchFamily="34" charset="-122"/>
              </a:rPr>
              <a:t>DRAM</a:t>
            </a:r>
            <a:r>
              <a:rPr lang="en-US" altLang="zh-CN" sz="1135" dirty="0">
                <a:latin typeface="微软雅黑" panose="020B0503020204020204" pitchFamily="34" charset="-122"/>
                <a:ea typeface="微软雅黑" panose="020B0503020204020204" pitchFamily="34" charset="-122"/>
              </a:rPr>
              <a:t>--Burst Extended Data Output DRAM)</a:t>
            </a:r>
            <a:r>
              <a:rPr lang="zh-CN" altLang="en-US" sz="1135" dirty="0">
                <a:latin typeface="微软雅黑" panose="020B0503020204020204" pitchFamily="34" charset="-122"/>
                <a:ea typeface="微软雅黑" panose="020B0503020204020204" pitchFamily="34" charset="-122"/>
              </a:rPr>
              <a:t>和</a:t>
            </a:r>
          </a:p>
          <a:p>
            <a:pPr eaLnBrk="1" hangingPunct="1">
              <a:lnSpc>
                <a:spcPct val="150000"/>
              </a:lnSpc>
            </a:pPr>
            <a:r>
              <a:rPr lang="zh-CN" altLang="en-US" sz="1135" dirty="0">
                <a:solidFill>
                  <a:srgbClr val="0000FF"/>
                </a:solidFill>
                <a:latin typeface="微软雅黑" panose="020B0503020204020204" pitchFamily="34" charset="-122"/>
                <a:ea typeface="微软雅黑" panose="020B0503020204020204" pitchFamily="34" charset="-122"/>
              </a:rPr>
              <a:t>同步</a:t>
            </a:r>
            <a:r>
              <a:rPr lang="en-US" altLang="zh-CN" sz="1135" dirty="0">
                <a:solidFill>
                  <a:srgbClr val="0000FF"/>
                </a:solidFill>
                <a:latin typeface="微软雅黑" panose="020B0503020204020204" pitchFamily="34" charset="-122"/>
                <a:ea typeface="微软雅黑" panose="020B0503020204020204" pitchFamily="34" charset="-122"/>
              </a:rPr>
              <a:t>DRAM (</a:t>
            </a:r>
            <a:r>
              <a:rPr lang="en-US" altLang="zh-CN" sz="1135" b="1" dirty="0">
                <a:solidFill>
                  <a:srgbClr val="FF0000"/>
                </a:solidFill>
                <a:latin typeface="微软雅黑" panose="020B0503020204020204" pitchFamily="34" charset="-122"/>
                <a:ea typeface="微软雅黑" panose="020B0503020204020204" pitchFamily="34" charset="-122"/>
              </a:rPr>
              <a:t>SDRAM</a:t>
            </a:r>
            <a:r>
              <a:rPr lang="en-US" altLang="zh-CN" sz="1135" dirty="0">
                <a:latin typeface="微软雅黑" panose="020B0503020204020204" pitchFamily="34" charset="-122"/>
                <a:ea typeface="微软雅黑" panose="020B0503020204020204" pitchFamily="34" charset="-122"/>
              </a:rPr>
              <a:t>--Synchronous DRAM)</a:t>
            </a:r>
            <a:r>
              <a:rPr lang="zh-CN" altLang="en-US" sz="1135"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anim calcmode="lin" valueType="num">
                                      <p:cBhvr>
                                        <p:cTn id="7" dur="500" fill="hold"/>
                                        <p:tgtEl>
                                          <p:spTgt spid="11162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162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1620">
                                            <p:txEl>
                                              <p:pRg st="1" end="1"/>
                                            </p:txEl>
                                          </p:spTgt>
                                        </p:tgtEl>
                                        <p:attrNameLst>
                                          <p:attrName>style.visibility</p:attrName>
                                        </p:attrNameLst>
                                      </p:cBhvr>
                                      <p:to>
                                        <p:strVal val="visible"/>
                                      </p:to>
                                    </p:set>
                                    <p:anim calcmode="lin" valueType="num">
                                      <p:cBhvr>
                                        <p:cTn id="13" dur="500" fill="hold"/>
                                        <p:tgtEl>
                                          <p:spTgt spid="11162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1620">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11620">
                                            <p:txEl>
                                              <p:pRg st="2" end="2"/>
                                            </p:txEl>
                                          </p:spTgt>
                                        </p:tgtEl>
                                        <p:attrNameLst>
                                          <p:attrName>style.visibility</p:attrName>
                                        </p:attrNameLst>
                                      </p:cBhvr>
                                      <p:to>
                                        <p:strVal val="visible"/>
                                      </p:to>
                                    </p:set>
                                    <p:anim calcmode="lin" valueType="num">
                                      <p:cBhvr>
                                        <p:cTn id="19" dur="500" fill="hold"/>
                                        <p:tgtEl>
                                          <p:spTgt spid="111620">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11620">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11620">
                                            <p:txEl>
                                              <p:pRg st="3" end="3"/>
                                            </p:txEl>
                                          </p:spTgt>
                                        </p:tgtEl>
                                        <p:attrNameLst>
                                          <p:attrName>style.visibility</p:attrName>
                                        </p:attrNameLst>
                                      </p:cBhvr>
                                      <p:to>
                                        <p:strVal val="visible"/>
                                      </p:to>
                                    </p:set>
                                    <p:anim calcmode="lin" valueType="num">
                                      <p:cBhvr>
                                        <p:cTn id="25" dur="500" fill="hold"/>
                                        <p:tgtEl>
                                          <p:spTgt spid="111620">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11620">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11620">
                                            <p:txEl>
                                              <p:pRg st="4" end="4"/>
                                            </p:txEl>
                                          </p:spTgt>
                                        </p:tgtEl>
                                        <p:attrNameLst>
                                          <p:attrName>style.visibility</p:attrName>
                                        </p:attrNameLst>
                                      </p:cBhvr>
                                      <p:to>
                                        <p:strVal val="visible"/>
                                      </p:to>
                                    </p:set>
                                    <p:anim calcmode="lin" valueType="num">
                                      <p:cBhvr>
                                        <p:cTn id="31" dur="500" fill="hold"/>
                                        <p:tgtEl>
                                          <p:spTgt spid="111620">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11620">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3897" y="1453672"/>
            <a:ext cx="2773885" cy="752158"/>
          </a:xfrm>
          <a:prstGeom prst="rect">
            <a:avLst/>
          </a:prstGeom>
        </p:spPr>
        <p:txBody>
          <a:bodyPr vert="horz" wrap="square" lIns="0" tIns="27651" rIns="0" bIns="0" rtlCol="0">
            <a:spAutoFit/>
          </a:bodyPr>
          <a:lstStyle/>
          <a:p>
            <a:pPr marL="5883" defTabSz="423550">
              <a:lnSpc>
                <a:spcPct val="150000"/>
              </a:lnSpc>
              <a:spcBef>
                <a:spcPts val="218"/>
              </a:spcBef>
              <a:buClr>
                <a:srgbClr val="3333CC"/>
              </a:buClr>
              <a:tabLst>
                <a:tab pos="137948" algn="l"/>
                <a:tab pos="138242" algn="l"/>
              </a:tabLst>
            </a:pPr>
            <a:r>
              <a:rPr lang="zh-CN" altLang="en-US" sz="1050" spc="-2" dirty="0">
                <a:solidFill>
                  <a:srgbClr val="7030A0"/>
                </a:solidFill>
                <a:latin typeface="微软雅黑" panose="020B0503020204020204" pitchFamily="34" charset="-122"/>
                <a:ea typeface="微软雅黑" panose="020B0503020204020204" pitchFamily="34" charset="-122"/>
                <a:cs typeface="Tahoma"/>
              </a:rPr>
              <a:t>一次行选，整个行被存到一个静态寄存器中，</a:t>
            </a:r>
            <a:r>
              <a:rPr lang="zh-CN" altLang="en-US" sz="1050" dirty="0">
                <a:solidFill>
                  <a:srgbClr val="7030A0"/>
                </a:solidFill>
                <a:latin typeface="仿宋_GB2312"/>
                <a:ea typeface="仿宋_GB2312"/>
                <a:cs typeface="仿宋_GB2312"/>
              </a:rPr>
              <a:t>其后可输入多个列地址，它们和行地址分别组成全地址，选中字存储单元并进行读或写操作</a:t>
            </a:r>
            <a:endParaRPr sz="1050" dirty="0">
              <a:solidFill>
                <a:srgbClr val="7030A0"/>
              </a:solidFill>
              <a:latin typeface="微软雅黑" panose="020B0503020204020204" pitchFamily="34" charset="-122"/>
              <a:ea typeface="微软雅黑" panose="020B0503020204020204" pitchFamily="34" charset="-122"/>
              <a:cs typeface="Tahoma"/>
            </a:endParaRPr>
          </a:p>
        </p:txBody>
      </p:sp>
      <p:sp>
        <p:nvSpPr>
          <p:cNvPr id="5" name="object 5"/>
          <p:cNvSpPr txBox="1"/>
          <p:nvPr/>
        </p:nvSpPr>
        <p:spPr>
          <a:xfrm>
            <a:off x="439483" y="695458"/>
            <a:ext cx="312098" cy="638678"/>
          </a:xfrm>
          <a:prstGeom prst="rect">
            <a:avLst/>
          </a:prstGeom>
        </p:spPr>
        <p:txBody>
          <a:bodyPr vert="horz" wrap="square" lIns="0" tIns="5883" rIns="0" bIns="0" rtlCol="0">
            <a:spAutoFit/>
          </a:bodyPr>
          <a:lstStyle/>
          <a:p>
            <a:pPr marL="5883" marR="2353" algn="just" defTabSz="423550">
              <a:lnSpc>
                <a:spcPct val="121000"/>
              </a:lnSpc>
              <a:spcBef>
                <a:spcPts val="46"/>
              </a:spcBef>
            </a:pPr>
            <a:r>
              <a:rPr sz="834" b="1" dirty="0">
                <a:solidFill>
                  <a:prstClr val="black"/>
                </a:solidFill>
                <a:latin typeface="Arial"/>
                <a:cs typeface="Arial"/>
              </a:rPr>
              <a:t>RAS# </a:t>
            </a:r>
            <a:r>
              <a:rPr sz="834" b="1" spc="-227" dirty="0">
                <a:solidFill>
                  <a:prstClr val="black"/>
                </a:solidFill>
                <a:latin typeface="Arial"/>
                <a:cs typeface="Arial"/>
              </a:rPr>
              <a:t> </a:t>
            </a:r>
            <a:r>
              <a:rPr sz="834" b="1" dirty="0">
                <a:solidFill>
                  <a:prstClr val="black"/>
                </a:solidFill>
                <a:latin typeface="Arial"/>
                <a:cs typeface="Arial"/>
              </a:rPr>
              <a:t>CAS# </a:t>
            </a:r>
            <a:r>
              <a:rPr sz="834" b="1" spc="-227" dirty="0">
                <a:solidFill>
                  <a:prstClr val="black"/>
                </a:solidFill>
                <a:latin typeface="Arial"/>
                <a:cs typeface="Arial"/>
              </a:rPr>
              <a:t> </a:t>
            </a:r>
            <a:r>
              <a:rPr sz="834" b="1" dirty="0">
                <a:solidFill>
                  <a:prstClr val="black"/>
                </a:solidFill>
                <a:latin typeface="Arial"/>
                <a:cs typeface="Arial"/>
              </a:rPr>
              <a:t>A[0:7]</a:t>
            </a:r>
            <a:endParaRPr sz="834">
              <a:solidFill>
                <a:prstClr val="black"/>
              </a:solidFill>
              <a:latin typeface="Arial"/>
              <a:cs typeface="Arial"/>
            </a:endParaRPr>
          </a:p>
          <a:p>
            <a:pPr marL="5883" defTabSz="423550">
              <a:spcBef>
                <a:spcPts val="250"/>
              </a:spcBef>
            </a:pPr>
            <a:r>
              <a:rPr sz="834" b="1" dirty="0">
                <a:solidFill>
                  <a:prstClr val="black"/>
                </a:solidFill>
                <a:latin typeface="Arial"/>
                <a:cs typeface="Arial"/>
              </a:rPr>
              <a:t>Data</a:t>
            </a:r>
            <a:endParaRPr sz="834">
              <a:solidFill>
                <a:prstClr val="black"/>
              </a:solidFill>
              <a:latin typeface="Arial"/>
              <a:cs typeface="Arial"/>
            </a:endParaRPr>
          </a:p>
        </p:txBody>
      </p:sp>
      <p:grpSp>
        <p:nvGrpSpPr>
          <p:cNvPr id="6" name="object 6"/>
          <p:cNvGrpSpPr/>
          <p:nvPr/>
        </p:nvGrpSpPr>
        <p:grpSpPr>
          <a:xfrm>
            <a:off x="817184" y="722524"/>
            <a:ext cx="3457491" cy="86776"/>
            <a:chOff x="1639470" y="2198890"/>
            <a:chExt cx="7463790" cy="187325"/>
          </a:xfrm>
        </p:grpSpPr>
        <p:sp>
          <p:nvSpPr>
            <p:cNvPr id="7" name="object 7"/>
            <p:cNvSpPr/>
            <p:nvPr/>
          </p:nvSpPr>
          <p:spPr>
            <a:xfrm>
              <a:off x="1648995" y="2210720"/>
              <a:ext cx="875030" cy="5080"/>
            </a:xfrm>
            <a:custGeom>
              <a:avLst/>
              <a:gdLst/>
              <a:ahLst/>
              <a:cxnLst/>
              <a:rect l="l" t="t" r="r" b="b"/>
              <a:pathLst>
                <a:path w="875030" h="5080">
                  <a:moveTo>
                    <a:pt x="0" y="4609"/>
                  </a:moveTo>
                  <a:lnTo>
                    <a:pt x="875002"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8" name="object 8"/>
            <p:cNvSpPr/>
            <p:nvPr/>
          </p:nvSpPr>
          <p:spPr>
            <a:xfrm>
              <a:off x="2524000" y="2208415"/>
              <a:ext cx="72390" cy="167640"/>
            </a:xfrm>
            <a:custGeom>
              <a:avLst/>
              <a:gdLst/>
              <a:ahLst/>
              <a:cxnLst/>
              <a:rect l="l" t="t" r="r" b="b"/>
              <a:pathLst>
                <a:path w="72389" h="167639">
                  <a:moveTo>
                    <a:pt x="0" y="0"/>
                  </a:moveTo>
                  <a:lnTo>
                    <a:pt x="71795"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9" name="object 9"/>
            <p:cNvSpPr/>
            <p:nvPr/>
          </p:nvSpPr>
          <p:spPr>
            <a:xfrm>
              <a:off x="2603273" y="2370898"/>
              <a:ext cx="6490335" cy="6350"/>
            </a:xfrm>
            <a:custGeom>
              <a:avLst/>
              <a:gdLst/>
              <a:ahLst/>
              <a:cxnLst/>
              <a:rect l="l" t="t" r="r" b="b"/>
              <a:pathLst>
                <a:path w="6490334" h="6350">
                  <a:moveTo>
                    <a:pt x="0" y="0"/>
                  </a:moveTo>
                  <a:lnTo>
                    <a:pt x="6489979"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grpSp>
        <p:nvGrpSpPr>
          <p:cNvPr id="10" name="object 10"/>
          <p:cNvGrpSpPr/>
          <p:nvPr/>
        </p:nvGrpSpPr>
        <p:grpSpPr>
          <a:xfrm>
            <a:off x="2475237" y="1190147"/>
            <a:ext cx="298567" cy="106190"/>
            <a:chOff x="5218757" y="3208360"/>
            <a:chExt cx="644525" cy="229235"/>
          </a:xfrm>
        </p:grpSpPr>
        <p:sp>
          <p:nvSpPr>
            <p:cNvPr id="11" name="object 11"/>
            <p:cNvSpPr/>
            <p:nvPr/>
          </p:nvSpPr>
          <p:spPr>
            <a:xfrm>
              <a:off x="5228282" y="3217885"/>
              <a:ext cx="625475" cy="210185"/>
            </a:xfrm>
            <a:custGeom>
              <a:avLst/>
              <a:gdLst/>
              <a:ahLst/>
              <a:cxnLst/>
              <a:rect l="l" t="t" r="r" b="b"/>
              <a:pathLst>
                <a:path w="625475" h="210185">
                  <a:moveTo>
                    <a:pt x="567502" y="0"/>
                  </a:moveTo>
                  <a:lnTo>
                    <a:pt x="57713" y="0"/>
                  </a:lnTo>
                  <a:lnTo>
                    <a:pt x="0" y="104865"/>
                  </a:lnTo>
                  <a:lnTo>
                    <a:pt x="57713" y="209730"/>
                  </a:lnTo>
                  <a:lnTo>
                    <a:pt x="567502" y="209730"/>
                  </a:lnTo>
                  <a:lnTo>
                    <a:pt x="625215" y="104865"/>
                  </a:lnTo>
                  <a:lnTo>
                    <a:pt x="567502"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sp>
          <p:nvSpPr>
            <p:cNvPr id="12" name="object 12"/>
            <p:cNvSpPr/>
            <p:nvPr/>
          </p:nvSpPr>
          <p:spPr>
            <a:xfrm>
              <a:off x="5228282" y="3217885"/>
              <a:ext cx="625475" cy="210185"/>
            </a:xfrm>
            <a:custGeom>
              <a:avLst/>
              <a:gdLst/>
              <a:ahLst/>
              <a:cxnLst/>
              <a:rect l="l" t="t" r="r" b="b"/>
              <a:pathLst>
                <a:path w="625475" h="210185">
                  <a:moveTo>
                    <a:pt x="0" y="104864"/>
                  </a:moveTo>
                  <a:lnTo>
                    <a:pt x="57713" y="0"/>
                  </a:lnTo>
                  <a:lnTo>
                    <a:pt x="567501" y="0"/>
                  </a:lnTo>
                  <a:lnTo>
                    <a:pt x="625215" y="104864"/>
                  </a:lnTo>
                  <a:lnTo>
                    <a:pt x="567501" y="209729"/>
                  </a:lnTo>
                  <a:lnTo>
                    <a:pt x="57713"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3" name="object 13"/>
          <p:cNvSpPr txBox="1"/>
          <p:nvPr/>
        </p:nvSpPr>
        <p:spPr>
          <a:xfrm>
            <a:off x="2500930" y="1194895"/>
            <a:ext cx="227676"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Data</a:t>
            </a:r>
            <a:r>
              <a:rPr sz="556" b="1" spc="-39" dirty="0">
                <a:solidFill>
                  <a:srgbClr val="FFFFFF"/>
                </a:solidFill>
                <a:latin typeface="Arial"/>
                <a:cs typeface="Arial"/>
              </a:rPr>
              <a:t> </a:t>
            </a:r>
            <a:r>
              <a:rPr sz="556" b="1" i="1" dirty="0">
                <a:solidFill>
                  <a:srgbClr val="FFFFFF"/>
                </a:solidFill>
                <a:latin typeface="Arial"/>
                <a:cs typeface="Arial"/>
              </a:rPr>
              <a:t>n</a:t>
            </a:r>
            <a:endParaRPr sz="556">
              <a:solidFill>
                <a:prstClr val="black"/>
              </a:solidFill>
              <a:latin typeface="Arial"/>
              <a:cs typeface="Arial"/>
            </a:endParaRPr>
          </a:p>
        </p:txBody>
      </p:sp>
      <p:grpSp>
        <p:nvGrpSpPr>
          <p:cNvPr id="14" name="object 14"/>
          <p:cNvGrpSpPr/>
          <p:nvPr/>
        </p:nvGrpSpPr>
        <p:grpSpPr>
          <a:xfrm>
            <a:off x="3060024" y="1190147"/>
            <a:ext cx="298567" cy="106190"/>
            <a:chOff x="6481155" y="3208360"/>
            <a:chExt cx="644525" cy="229235"/>
          </a:xfrm>
        </p:grpSpPr>
        <p:sp>
          <p:nvSpPr>
            <p:cNvPr id="15" name="object 15"/>
            <p:cNvSpPr/>
            <p:nvPr/>
          </p:nvSpPr>
          <p:spPr>
            <a:xfrm>
              <a:off x="6490680" y="3217885"/>
              <a:ext cx="625475" cy="210185"/>
            </a:xfrm>
            <a:custGeom>
              <a:avLst/>
              <a:gdLst/>
              <a:ahLst/>
              <a:cxnLst/>
              <a:rect l="l" t="t" r="r" b="b"/>
              <a:pathLst>
                <a:path w="625475" h="210185">
                  <a:moveTo>
                    <a:pt x="567502" y="0"/>
                  </a:moveTo>
                  <a:lnTo>
                    <a:pt x="57713" y="0"/>
                  </a:lnTo>
                  <a:lnTo>
                    <a:pt x="0" y="104865"/>
                  </a:lnTo>
                  <a:lnTo>
                    <a:pt x="57713" y="209730"/>
                  </a:lnTo>
                  <a:lnTo>
                    <a:pt x="567502" y="209730"/>
                  </a:lnTo>
                  <a:lnTo>
                    <a:pt x="625215" y="104865"/>
                  </a:lnTo>
                  <a:lnTo>
                    <a:pt x="567502" y="0"/>
                  </a:lnTo>
                  <a:close/>
                </a:path>
              </a:pathLst>
            </a:custGeom>
            <a:solidFill>
              <a:srgbClr val="FF9292"/>
            </a:solidFill>
          </p:spPr>
          <p:txBody>
            <a:bodyPr wrap="square" lIns="0" tIns="0" rIns="0" bIns="0" rtlCol="0"/>
            <a:lstStyle/>
            <a:p>
              <a:pPr defTabSz="423550"/>
              <a:endParaRPr sz="834">
                <a:solidFill>
                  <a:prstClr val="black"/>
                </a:solidFill>
                <a:latin typeface="Calibri"/>
              </a:endParaRPr>
            </a:p>
          </p:txBody>
        </p:sp>
        <p:sp>
          <p:nvSpPr>
            <p:cNvPr id="16" name="object 16"/>
            <p:cNvSpPr/>
            <p:nvPr/>
          </p:nvSpPr>
          <p:spPr>
            <a:xfrm>
              <a:off x="6490680" y="3217885"/>
              <a:ext cx="625475" cy="210185"/>
            </a:xfrm>
            <a:custGeom>
              <a:avLst/>
              <a:gdLst/>
              <a:ahLst/>
              <a:cxnLst/>
              <a:rect l="l" t="t" r="r" b="b"/>
              <a:pathLst>
                <a:path w="625475" h="210185">
                  <a:moveTo>
                    <a:pt x="0" y="104864"/>
                  </a:moveTo>
                  <a:lnTo>
                    <a:pt x="57714" y="0"/>
                  </a:lnTo>
                  <a:lnTo>
                    <a:pt x="567501" y="0"/>
                  </a:lnTo>
                  <a:lnTo>
                    <a:pt x="625215" y="104864"/>
                  </a:lnTo>
                  <a:lnTo>
                    <a:pt x="567501" y="209729"/>
                  </a:lnTo>
                  <a:lnTo>
                    <a:pt x="57714"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7" name="object 17"/>
          <p:cNvSpPr txBox="1"/>
          <p:nvPr/>
        </p:nvSpPr>
        <p:spPr>
          <a:xfrm>
            <a:off x="3103366" y="1194895"/>
            <a:ext cx="206202"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D</a:t>
            </a:r>
            <a:r>
              <a:rPr sz="556" b="1" spc="-37" dirty="0">
                <a:solidFill>
                  <a:srgbClr val="FFFFFF"/>
                </a:solidFill>
                <a:latin typeface="Arial"/>
                <a:cs typeface="Arial"/>
              </a:rPr>
              <a:t> </a:t>
            </a:r>
            <a:r>
              <a:rPr sz="556" b="1" i="1" dirty="0">
                <a:solidFill>
                  <a:srgbClr val="FFFFFF"/>
                </a:solidFill>
                <a:latin typeface="Arial"/>
                <a:cs typeface="Arial"/>
              </a:rPr>
              <a:t>n</a:t>
            </a:r>
            <a:r>
              <a:rPr sz="556" b="1" dirty="0">
                <a:solidFill>
                  <a:srgbClr val="FFFFFF"/>
                </a:solidFill>
                <a:latin typeface="Arial"/>
                <a:cs typeface="Arial"/>
              </a:rPr>
              <a:t>+1</a:t>
            </a:r>
            <a:endParaRPr sz="556">
              <a:solidFill>
                <a:prstClr val="black"/>
              </a:solidFill>
              <a:latin typeface="Arial"/>
              <a:cs typeface="Arial"/>
            </a:endParaRPr>
          </a:p>
        </p:txBody>
      </p:sp>
      <p:grpSp>
        <p:nvGrpSpPr>
          <p:cNvPr id="18" name="object 18"/>
          <p:cNvGrpSpPr/>
          <p:nvPr/>
        </p:nvGrpSpPr>
        <p:grpSpPr>
          <a:xfrm>
            <a:off x="1108193" y="1036408"/>
            <a:ext cx="300038" cy="106190"/>
            <a:chOff x="2267679" y="2876479"/>
            <a:chExt cx="647700" cy="229235"/>
          </a:xfrm>
        </p:grpSpPr>
        <p:sp>
          <p:nvSpPr>
            <p:cNvPr id="19" name="object 19"/>
            <p:cNvSpPr/>
            <p:nvPr/>
          </p:nvSpPr>
          <p:spPr>
            <a:xfrm>
              <a:off x="2277203" y="2886003"/>
              <a:ext cx="628650" cy="210185"/>
            </a:xfrm>
            <a:custGeom>
              <a:avLst/>
              <a:gdLst/>
              <a:ahLst/>
              <a:cxnLst/>
              <a:rect l="l" t="t" r="r" b="b"/>
              <a:pathLst>
                <a:path w="628650" h="210185">
                  <a:moveTo>
                    <a:pt x="570217" y="0"/>
                  </a:moveTo>
                  <a:lnTo>
                    <a:pt x="57990" y="0"/>
                  </a:lnTo>
                  <a:lnTo>
                    <a:pt x="0" y="104865"/>
                  </a:lnTo>
                  <a:lnTo>
                    <a:pt x="57990" y="209730"/>
                  </a:lnTo>
                  <a:lnTo>
                    <a:pt x="570217" y="209730"/>
                  </a:lnTo>
                  <a:lnTo>
                    <a:pt x="628206" y="104865"/>
                  </a:lnTo>
                  <a:lnTo>
                    <a:pt x="570217" y="0"/>
                  </a:lnTo>
                  <a:close/>
                </a:path>
              </a:pathLst>
            </a:custGeom>
            <a:solidFill>
              <a:srgbClr val="00D2A9"/>
            </a:solidFill>
          </p:spPr>
          <p:txBody>
            <a:bodyPr wrap="square" lIns="0" tIns="0" rIns="0" bIns="0" rtlCol="0"/>
            <a:lstStyle/>
            <a:p>
              <a:pPr defTabSz="423550"/>
              <a:endParaRPr sz="834">
                <a:solidFill>
                  <a:prstClr val="black"/>
                </a:solidFill>
                <a:latin typeface="Calibri"/>
              </a:endParaRPr>
            </a:p>
          </p:txBody>
        </p:sp>
        <p:sp>
          <p:nvSpPr>
            <p:cNvPr id="20" name="object 20"/>
            <p:cNvSpPr/>
            <p:nvPr/>
          </p:nvSpPr>
          <p:spPr>
            <a:xfrm>
              <a:off x="2277204" y="2886004"/>
              <a:ext cx="628650" cy="210185"/>
            </a:xfrm>
            <a:custGeom>
              <a:avLst/>
              <a:gdLst/>
              <a:ahLst/>
              <a:cxnLst/>
              <a:rect l="l" t="t" r="r" b="b"/>
              <a:pathLst>
                <a:path w="628650" h="210185">
                  <a:moveTo>
                    <a:pt x="0" y="104864"/>
                  </a:moveTo>
                  <a:lnTo>
                    <a:pt x="57990" y="0"/>
                  </a:lnTo>
                  <a:lnTo>
                    <a:pt x="570216" y="0"/>
                  </a:lnTo>
                  <a:lnTo>
                    <a:pt x="628206" y="104864"/>
                  </a:lnTo>
                  <a:lnTo>
                    <a:pt x="570216" y="209729"/>
                  </a:lnTo>
                  <a:lnTo>
                    <a:pt x="57990"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1" name="object 21"/>
          <p:cNvSpPr txBox="1"/>
          <p:nvPr/>
        </p:nvSpPr>
        <p:spPr>
          <a:xfrm>
            <a:off x="1175226" y="1041156"/>
            <a:ext cx="160902" cy="91477"/>
          </a:xfrm>
          <a:prstGeom prst="rect">
            <a:avLst/>
          </a:prstGeom>
        </p:spPr>
        <p:txBody>
          <a:bodyPr vert="horz" wrap="square" lIns="0" tIns="5883" rIns="0" bIns="0" rtlCol="0">
            <a:spAutoFit/>
          </a:bodyPr>
          <a:lstStyle/>
          <a:p>
            <a:pPr marL="5883" defTabSz="423550">
              <a:spcBef>
                <a:spcPts val="46"/>
              </a:spcBef>
            </a:pPr>
            <a:r>
              <a:rPr sz="556" b="1" spc="-2" dirty="0">
                <a:solidFill>
                  <a:srgbClr val="FFFFFF"/>
                </a:solidFill>
                <a:latin typeface="Arial"/>
                <a:cs typeface="Arial"/>
              </a:rPr>
              <a:t>Row</a:t>
            </a:r>
            <a:endParaRPr sz="556">
              <a:solidFill>
                <a:prstClr val="black"/>
              </a:solidFill>
              <a:latin typeface="Arial"/>
              <a:cs typeface="Arial"/>
            </a:endParaRPr>
          </a:p>
        </p:txBody>
      </p:sp>
      <p:grpSp>
        <p:nvGrpSpPr>
          <p:cNvPr id="22" name="object 22"/>
          <p:cNvGrpSpPr/>
          <p:nvPr/>
        </p:nvGrpSpPr>
        <p:grpSpPr>
          <a:xfrm>
            <a:off x="1404743" y="1036408"/>
            <a:ext cx="298567" cy="106190"/>
            <a:chOff x="2907851" y="2876479"/>
            <a:chExt cx="644525" cy="229235"/>
          </a:xfrm>
        </p:grpSpPr>
        <p:sp>
          <p:nvSpPr>
            <p:cNvPr id="23" name="object 23"/>
            <p:cNvSpPr/>
            <p:nvPr/>
          </p:nvSpPr>
          <p:spPr>
            <a:xfrm>
              <a:off x="2917376" y="2886003"/>
              <a:ext cx="625475" cy="210185"/>
            </a:xfrm>
            <a:custGeom>
              <a:avLst/>
              <a:gdLst/>
              <a:ahLst/>
              <a:cxnLst/>
              <a:rect l="l" t="t" r="r" b="b"/>
              <a:pathLst>
                <a:path w="625475" h="210185">
                  <a:moveTo>
                    <a:pt x="567502" y="0"/>
                  </a:moveTo>
                  <a:lnTo>
                    <a:pt x="57713" y="0"/>
                  </a:lnTo>
                  <a:lnTo>
                    <a:pt x="0" y="104865"/>
                  </a:lnTo>
                  <a:lnTo>
                    <a:pt x="57713" y="209730"/>
                  </a:lnTo>
                  <a:lnTo>
                    <a:pt x="567502" y="209730"/>
                  </a:lnTo>
                  <a:lnTo>
                    <a:pt x="625215" y="104865"/>
                  </a:lnTo>
                  <a:lnTo>
                    <a:pt x="567502"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24" name="object 24"/>
            <p:cNvSpPr/>
            <p:nvPr/>
          </p:nvSpPr>
          <p:spPr>
            <a:xfrm>
              <a:off x="2917376" y="2886004"/>
              <a:ext cx="625475" cy="210185"/>
            </a:xfrm>
            <a:custGeom>
              <a:avLst/>
              <a:gdLst/>
              <a:ahLst/>
              <a:cxnLst/>
              <a:rect l="l" t="t" r="r" b="b"/>
              <a:pathLst>
                <a:path w="625475" h="210185">
                  <a:moveTo>
                    <a:pt x="0" y="104864"/>
                  </a:moveTo>
                  <a:lnTo>
                    <a:pt x="57713" y="0"/>
                  </a:lnTo>
                  <a:lnTo>
                    <a:pt x="567501" y="0"/>
                  </a:lnTo>
                  <a:lnTo>
                    <a:pt x="625215" y="104864"/>
                  </a:lnTo>
                  <a:lnTo>
                    <a:pt x="567501" y="209729"/>
                  </a:lnTo>
                  <a:lnTo>
                    <a:pt x="57713"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5" name="object 25"/>
          <p:cNvSpPr txBox="1"/>
          <p:nvPr/>
        </p:nvSpPr>
        <p:spPr>
          <a:xfrm>
            <a:off x="1524566" y="1041156"/>
            <a:ext cx="59125"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X</a:t>
            </a:r>
            <a:endParaRPr sz="556">
              <a:solidFill>
                <a:prstClr val="black"/>
              </a:solidFill>
              <a:latin typeface="Arial"/>
              <a:cs typeface="Arial"/>
            </a:endParaRPr>
          </a:p>
        </p:txBody>
      </p:sp>
      <p:grpSp>
        <p:nvGrpSpPr>
          <p:cNvPr id="26" name="object 26"/>
          <p:cNvGrpSpPr/>
          <p:nvPr/>
        </p:nvGrpSpPr>
        <p:grpSpPr>
          <a:xfrm>
            <a:off x="1703373" y="1036408"/>
            <a:ext cx="300038" cy="106190"/>
            <a:chOff x="3552512" y="2876479"/>
            <a:chExt cx="647700" cy="229235"/>
          </a:xfrm>
        </p:grpSpPr>
        <p:sp>
          <p:nvSpPr>
            <p:cNvPr id="27" name="object 27"/>
            <p:cNvSpPr/>
            <p:nvPr/>
          </p:nvSpPr>
          <p:spPr>
            <a:xfrm>
              <a:off x="3562037" y="2886003"/>
              <a:ext cx="628650" cy="210185"/>
            </a:xfrm>
            <a:custGeom>
              <a:avLst/>
              <a:gdLst/>
              <a:ahLst/>
              <a:cxnLst/>
              <a:rect l="l" t="t" r="r" b="b"/>
              <a:pathLst>
                <a:path w="628650" h="210185">
                  <a:moveTo>
                    <a:pt x="570217" y="0"/>
                  </a:moveTo>
                  <a:lnTo>
                    <a:pt x="57990" y="0"/>
                  </a:lnTo>
                  <a:lnTo>
                    <a:pt x="0" y="104865"/>
                  </a:lnTo>
                  <a:lnTo>
                    <a:pt x="57990" y="209730"/>
                  </a:lnTo>
                  <a:lnTo>
                    <a:pt x="570217" y="209730"/>
                  </a:lnTo>
                  <a:lnTo>
                    <a:pt x="628208" y="104865"/>
                  </a:lnTo>
                  <a:lnTo>
                    <a:pt x="570217"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sp>
          <p:nvSpPr>
            <p:cNvPr id="28" name="object 28"/>
            <p:cNvSpPr/>
            <p:nvPr/>
          </p:nvSpPr>
          <p:spPr>
            <a:xfrm>
              <a:off x="3562037" y="2886004"/>
              <a:ext cx="628650" cy="210185"/>
            </a:xfrm>
            <a:custGeom>
              <a:avLst/>
              <a:gdLst/>
              <a:ahLst/>
              <a:cxnLst/>
              <a:rect l="l" t="t" r="r" b="b"/>
              <a:pathLst>
                <a:path w="628650" h="210185">
                  <a:moveTo>
                    <a:pt x="0" y="104864"/>
                  </a:moveTo>
                  <a:lnTo>
                    <a:pt x="57989" y="0"/>
                  </a:lnTo>
                  <a:lnTo>
                    <a:pt x="570216" y="0"/>
                  </a:lnTo>
                  <a:lnTo>
                    <a:pt x="628206" y="104864"/>
                  </a:lnTo>
                  <a:lnTo>
                    <a:pt x="570216" y="209729"/>
                  </a:lnTo>
                  <a:lnTo>
                    <a:pt x="57989"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9" name="object 29"/>
          <p:cNvSpPr txBox="1"/>
          <p:nvPr/>
        </p:nvSpPr>
        <p:spPr>
          <a:xfrm>
            <a:off x="1752757" y="1041156"/>
            <a:ext cx="188259" cy="91477"/>
          </a:xfrm>
          <a:prstGeom prst="rect">
            <a:avLst/>
          </a:prstGeom>
        </p:spPr>
        <p:txBody>
          <a:bodyPr vert="horz" wrap="square" lIns="0" tIns="5883" rIns="0" bIns="0" rtlCol="0">
            <a:spAutoFit/>
          </a:bodyPr>
          <a:lstStyle/>
          <a:p>
            <a:pPr marL="5883" defTabSz="423550">
              <a:spcBef>
                <a:spcPts val="46"/>
              </a:spcBef>
            </a:pPr>
            <a:r>
              <a:rPr sz="556" b="1" spc="-2" dirty="0">
                <a:solidFill>
                  <a:srgbClr val="FFFFFF"/>
                </a:solidFill>
                <a:latin typeface="Arial"/>
                <a:cs typeface="Arial"/>
              </a:rPr>
              <a:t>Col</a:t>
            </a:r>
            <a:r>
              <a:rPr sz="556" b="1" spc="-35" dirty="0">
                <a:solidFill>
                  <a:srgbClr val="FFFFFF"/>
                </a:solidFill>
                <a:latin typeface="Arial"/>
                <a:cs typeface="Arial"/>
              </a:rPr>
              <a:t> </a:t>
            </a:r>
            <a:r>
              <a:rPr sz="556" b="1" i="1" dirty="0">
                <a:solidFill>
                  <a:srgbClr val="FFFFFF"/>
                </a:solidFill>
                <a:latin typeface="Arial"/>
                <a:cs typeface="Arial"/>
              </a:rPr>
              <a:t>n</a:t>
            </a:r>
            <a:endParaRPr sz="556">
              <a:solidFill>
                <a:prstClr val="black"/>
              </a:solidFill>
              <a:latin typeface="Arial"/>
              <a:cs typeface="Arial"/>
            </a:endParaRPr>
          </a:p>
        </p:txBody>
      </p:sp>
      <p:grpSp>
        <p:nvGrpSpPr>
          <p:cNvPr id="30" name="object 30"/>
          <p:cNvGrpSpPr/>
          <p:nvPr/>
        </p:nvGrpSpPr>
        <p:grpSpPr>
          <a:xfrm>
            <a:off x="825500" y="1189079"/>
            <a:ext cx="3113624" cy="106190"/>
            <a:chOff x="1657420" y="3206055"/>
            <a:chExt cx="6721475" cy="229235"/>
          </a:xfrm>
        </p:grpSpPr>
        <p:sp>
          <p:nvSpPr>
            <p:cNvPr id="31" name="object 31"/>
            <p:cNvSpPr/>
            <p:nvPr/>
          </p:nvSpPr>
          <p:spPr>
            <a:xfrm>
              <a:off x="1666945" y="3316988"/>
              <a:ext cx="3588385" cy="0"/>
            </a:xfrm>
            <a:custGeom>
              <a:avLst/>
              <a:gdLst/>
              <a:ahLst/>
              <a:cxnLst/>
              <a:rect l="l" t="t" r="r" b="b"/>
              <a:pathLst>
                <a:path w="3588385">
                  <a:moveTo>
                    <a:pt x="3588259" y="0"/>
                  </a:moveTo>
                  <a:lnTo>
                    <a:pt x="0" y="1"/>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32" name="object 32"/>
            <p:cNvSpPr/>
            <p:nvPr/>
          </p:nvSpPr>
          <p:spPr>
            <a:xfrm>
              <a:off x="5843028" y="3307769"/>
              <a:ext cx="664210" cy="12065"/>
            </a:xfrm>
            <a:custGeom>
              <a:avLst/>
              <a:gdLst/>
              <a:ahLst/>
              <a:cxnLst/>
              <a:rect l="l" t="t" r="r" b="b"/>
              <a:pathLst>
                <a:path w="664209" h="12064">
                  <a:moveTo>
                    <a:pt x="664104" y="0"/>
                  </a:moveTo>
                  <a:lnTo>
                    <a:pt x="0" y="11524"/>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33" name="object 33"/>
            <p:cNvSpPr/>
            <p:nvPr/>
          </p:nvSpPr>
          <p:spPr>
            <a:xfrm>
              <a:off x="7115895" y="3307769"/>
              <a:ext cx="666115" cy="12065"/>
            </a:xfrm>
            <a:custGeom>
              <a:avLst/>
              <a:gdLst/>
              <a:ahLst/>
              <a:cxnLst/>
              <a:rect l="l" t="t" r="r" b="b"/>
              <a:pathLst>
                <a:path w="666115" h="12064">
                  <a:moveTo>
                    <a:pt x="665601" y="0"/>
                  </a:moveTo>
                  <a:lnTo>
                    <a:pt x="0" y="11524"/>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34" name="object 34"/>
            <p:cNvSpPr/>
            <p:nvPr/>
          </p:nvSpPr>
          <p:spPr>
            <a:xfrm>
              <a:off x="7742608" y="3215580"/>
              <a:ext cx="626745" cy="210185"/>
            </a:xfrm>
            <a:custGeom>
              <a:avLst/>
              <a:gdLst/>
              <a:ahLst/>
              <a:cxnLst/>
              <a:rect l="l" t="t" r="r" b="b"/>
              <a:pathLst>
                <a:path w="626745" h="210185">
                  <a:moveTo>
                    <a:pt x="568860" y="0"/>
                  </a:moveTo>
                  <a:lnTo>
                    <a:pt x="57852" y="0"/>
                  </a:lnTo>
                  <a:lnTo>
                    <a:pt x="0" y="104865"/>
                  </a:lnTo>
                  <a:lnTo>
                    <a:pt x="57852" y="209730"/>
                  </a:lnTo>
                  <a:lnTo>
                    <a:pt x="568860" y="209730"/>
                  </a:lnTo>
                  <a:lnTo>
                    <a:pt x="626711" y="104865"/>
                  </a:lnTo>
                  <a:lnTo>
                    <a:pt x="568860" y="0"/>
                  </a:lnTo>
                  <a:close/>
                </a:path>
              </a:pathLst>
            </a:custGeom>
            <a:solidFill>
              <a:srgbClr val="FFD479"/>
            </a:solidFill>
          </p:spPr>
          <p:txBody>
            <a:bodyPr wrap="square" lIns="0" tIns="0" rIns="0" bIns="0" rtlCol="0"/>
            <a:lstStyle/>
            <a:p>
              <a:pPr defTabSz="423550"/>
              <a:endParaRPr sz="834">
                <a:solidFill>
                  <a:prstClr val="black"/>
                </a:solidFill>
                <a:latin typeface="Calibri"/>
              </a:endParaRPr>
            </a:p>
          </p:txBody>
        </p:sp>
        <p:sp>
          <p:nvSpPr>
            <p:cNvPr id="35" name="object 35"/>
            <p:cNvSpPr/>
            <p:nvPr/>
          </p:nvSpPr>
          <p:spPr>
            <a:xfrm>
              <a:off x="7742608" y="3215580"/>
              <a:ext cx="626745" cy="210185"/>
            </a:xfrm>
            <a:custGeom>
              <a:avLst/>
              <a:gdLst/>
              <a:ahLst/>
              <a:cxnLst/>
              <a:rect l="l" t="t" r="r" b="b"/>
              <a:pathLst>
                <a:path w="626745" h="210185">
                  <a:moveTo>
                    <a:pt x="0" y="104864"/>
                  </a:moveTo>
                  <a:lnTo>
                    <a:pt x="57852" y="0"/>
                  </a:lnTo>
                  <a:lnTo>
                    <a:pt x="568859" y="0"/>
                  </a:lnTo>
                  <a:lnTo>
                    <a:pt x="626712" y="104864"/>
                  </a:lnTo>
                  <a:lnTo>
                    <a:pt x="568859" y="209729"/>
                  </a:lnTo>
                  <a:lnTo>
                    <a:pt x="57852"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grpSp>
        <p:nvGrpSpPr>
          <p:cNvPr id="36" name="object 36"/>
          <p:cNvGrpSpPr/>
          <p:nvPr/>
        </p:nvGrpSpPr>
        <p:grpSpPr>
          <a:xfrm>
            <a:off x="1998538" y="1036942"/>
            <a:ext cx="550069" cy="106190"/>
            <a:chOff x="4189694" y="2877632"/>
            <a:chExt cx="1187450" cy="229235"/>
          </a:xfrm>
        </p:grpSpPr>
        <p:sp>
          <p:nvSpPr>
            <p:cNvPr id="37" name="object 37"/>
            <p:cNvSpPr/>
            <p:nvPr/>
          </p:nvSpPr>
          <p:spPr>
            <a:xfrm>
              <a:off x="4199219" y="2887157"/>
              <a:ext cx="541655" cy="210185"/>
            </a:xfrm>
            <a:custGeom>
              <a:avLst/>
              <a:gdLst/>
              <a:ahLst/>
              <a:cxnLst/>
              <a:rect l="l" t="t" r="r" b="b"/>
              <a:pathLst>
                <a:path w="541654" h="210185">
                  <a:moveTo>
                    <a:pt x="491474" y="0"/>
                  </a:moveTo>
                  <a:lnTo>
                    <a:pt x="49982" y="0"/>
                  </a:lnTo>
                  <a:lnTo>
                    <a:pt x="0" y="104865"/>
                  </a:lnTo>
                  <a:lnTo>
                    <a:pt x="49982" y="209730"/>
                  </a:lnTo>
                  <a:lnTo>
                    <a:pt x="491474" y="209730"/>
                  </a:lnTo>
                  <a:lnTo>
                    <a:pt x="541455" y="104865"/>
                  </a:lnTo>
                  <a:lnTo>
                    <a:pt x="491474"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38" name="object 38"/>
            <p:cNvSpPr/>
            <p:nvPr/>
          </p:nvSpPr>
          <p:spPr>
            <a:xfrm>
              <a:off x="4199219" y="2887157"/>
              <a:ext cx="541655" cy="210185"/>
            </a:xfrm>
            <a:custGeom>
              <a:avLst/>
              <a:gdLst/>
              <a:ahLst/>
              <a:cxnLst/>
              <a:rect l="l" t="t" r="r" b="b"/>
              <a:pathLst>
                <a:path w="541654" h="210185">
                  <a:moveTo>
                    <a:pt x="0" y="104864"/>
                  </a:moveTo>
                  <a:lnTo>
                    <a:pt x="49981" y="0"/>
                  </a:lnTo>
                  <a:lnTo>
                    <a:pt x="491473" y="0"/>
                  </a:lnTo>
                  <a:lnTo>
                    <a:pt x="541454" y="104864"/>
                  </a:lnTo>
                  <a:lnTo>
                    <a:pt x="491473" y="209729"/>
                  </a:lnTo>
                  <a:lnTo>
                    <a:pt x="49981"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39" name="object 39"/>
            <p:cNvSpPr/>
            <p:nvPr/>
          </p:nvSpPr>
          <p:spPr>
            <a:xfrm>
              <a:off x="4740675" y="2887157"/>
              <a:ext cx="626745" cy="210185"/>
            </a:xfrm>
            <a:custGeom>
              <a:avLst/>
              <a:gdLst/>
              <a:ahLst/>
              <a:cxnLst/>
              <a:rect l="l" t="t" r="r" b="b"/>
              <a:pathLst>
                <a:path w="626745" h="210185">
                  <a:moveTo>
                    <a:pt x="568859" y="0"/>
                  </a:moveTo>
                  <a:lnTo>
                    <a:pt x="57851" y="0"/>
                  </a:lnTo>
                  <a:lnTo>
                    <a:pt x="0" y="104865"/>
                  </a:lnTo>
                  <a:lnTo>
                    <a:pt x="57851" y="209730"/>
                  </a:lnTo>
                  <a:lnTo>
                    <a:pt x="568859" y="209730"/>
                  </a:lnTo>
                  <a:lnTo>
                    <a:pt x="626710" y="104865"/>
                  </a:lnTo>
                  <a:lnTo>
                    <a:pt x="568859" y="0"/>
                  </a:lnTo>
                  <a:close/>
                </a:path>
              </a:pathLst>
            </a:custGeom>
            <a:solidFill>
              <a:srgbClr val="FF9292"/>
            </a:solidFill>
          </p:spPr>
          <p:txBody>
            <a:bodyPr wrap="square" lIns="0" tIns="0" rIns="0" bIns="0" rtlCol="0"/>
            <a:lstStyle/>
            <a:p>
              <a:pPr defTabSz="423550"/>
              <a:endParaRPr sz="834">
                <a:solidFill>
                  <a:prstClr val="black"/>
                </a:solidFill>
                <a:latin typeface="Calibri"/>
              </a:endParaRPr>
            </a:p>
          </p:txBody>
        </p:sp>
        <p:sp>
          <p:nvSpPr>
            <p:cNvPr id="40" name="object 40"/>
            <p:cNvSpPr/>
            <p:nvPr/>
          </p:nvSpPr>
          <p:spPr>
            <a:xfrm>
              <a:off x="4740675" y="2887157"/>
              <a:ext cx="626745" cy="210185"/>
            </a:xfrm>
            <a:custGeom>
              <a:avLst/>
              <a:gdLst/>
              <a:ahLst/>
              <a:cxnLst/>
              <a:rect l="l" t="t" r="r" b="b"/>
              <a:pathLst>
                <a:path w="626745" h="210185">
                  <a:moveTo>
                    <a:pt x="0" y="104864"/>
                  </a:moveTo>
                  <a:lnTo>
                    <a:pt x="57851" y="0"/>
                  </a:lnTo>
                  <a:lnTo>
                    <a:pt x="568859" y="0"/>
                  </a:lnTo>
                  <a:lnTo>
                    <a:pt x="626711" y="104864"/>
                  </a:lnTo>
                  <a:lnTo>
                    <a:pt x="568859" y="209729"/>
                  </a:lnTo>
                  <a:lnTo>
                    <a:pt x="57851"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41" name="object 41"/>
          <p:cNvSpPr txBox="1"/>
          <p:nvPr/>
        </p:nvSpPr>
        <p:spPr>
          <a:xfrm>
            <a:off x="2102168" y="1041690"/>
            <a:ext cx="437996" cy="91477"/>
          </a:xfrm>
          <a:prstGeom prst="rect">
            <a:avLst/>
          </a:prstGeom>
        </p:spPr>
        <p:txBody>
          <a:bodyPr vert="horz" wrap="square" lIns="0" tIns="5883" rIns="0" bIns="0" rtlCol="0">
            <a:spAutoFit/>
          </a:bodyPr>
          <a:lstStyle/>
          <a:p>
            <a:pPr marL="5883" defTabSz="423550">
              <a:spcBef>
                <a:spcPts val="46"/>
              </a:spcBef>
              <a:tabLst>
                <a:tab pos="155008" algn="l"/>
              </a:tabLst>
            </a:pPr>
            <a:r>
              <a:rPr sz="556" b="1" dirty="0">
                <a:solidFill>
                  <a:srgbClr val="FFFFFF"/>
                </a:solidFill>
                <a:latin typeface="Arial"/>
                <a:cs typeface="Arial"/>
              </a:rPr>
              <a:t>X	</a:t>
            </a:r>
            <a:r>
              <a:rPr sz="556" b="1" spc="-2" dirty="0">
                <a:solidFill>
                  <a:srgbClr val="FFFFFF"/>
                </a:solidFill>
                <a:latin typeface="Arial"/>
                <a:cs typeface="Arial"/>
              </a:rPr>
              <a:t>Col</a:t>
            </a:r>
            <a:r>
              <a:rPr sz="556" b="1" spc="116" dirty="0">
                <a:solidFill>
                  <a:srgbClr val="FFFFFF"/>
                </a:solidFill>
                <a:latin typeface="Arial"/>
                <a:cs typeface="Arial"/>
              </a:rPr>
              <a:t> </a:t>
            </a:r>
            <a:r>
              <a:rPr sz="556" b="1" i="1" dirty="0">
                <a:solidFill>
                  <a:srgbClr val="FFFFFF"/>
                </a:solidFill>
                <a:latin typeface="Arial"/>
                <a:cs typeface="Arial"/>
              </a:rPr>
              <a:t>n</a:t>
            </a:r>
            <a:r>
              <a:rPr sz="556" b="1" dirty="0">
                <a:solidFill>
                  <a:srgbClr val="FFFFFF"/>
                </a:solidFill>
                <a:latin typeface="Arial"/>
                <a:cs typeface="Arial"/>
              </a:rPr>
              <a:t>+1</a:t>
            </a:r>
            <a:endParaRPr sz="556">
              <a:solidFill>
                <a:prstClr val="black"/>
              </a:solidFill>
              <a:latin typeface="Arial"/>
              <a:cs typeface="Arial"/>
            </a:endParaRPr>
          </a:p>
        </p:txBody>
      </p:sp>
      <p:grpSp>
        <p:nvGrpSpPr>
          <p:cNvPr id="42" name="object 42"/>
          <p:cNvGrpSpPr/>
          <p:nvPr/>
        </p:nvGrpSpPr>
        <p:grpSpPr>
          <a:xfrm>
            <a:off x="814414" y="876264"/>
            <a:ext cx="3483082" cy="92364"/>
            <a:chOff x="1633489" y="2530771"/>
            <a:chExt cx="7519034" cy="199390"/>
          </a:xfrm>
        </p:grpSpPr>
        <p:sp>
          <p:nvSpPr>
            <p:cNvPr id="43" name="object 43"/>
            <p:cNvSpPr/>
            <p:nvPr/>
          </p:nvSpPr>
          <p:spPr>
            <a:xfrm>
              <a:off x="1643014" y="2542601"/>
              <a:ext cx="2160270" cy="6985"/>
            </a:xfrm>
            <a:custGeom>
              <a:avLst/>
              <a:gdLst/>
              <a:ahLst/>
              <a:cxnLst/>
              <a:rect l="l" t="t" r="r" b="b"/>
              <a:pathLst>
                <a:path w="2160270" h="6985">
                  <a:moveTo>
                    <a:pt x="0" y="6913"/>
                  </a:moveTo>
                  <a:lnTo>
                    <a:pt x="2159836"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4" name="object 44"/>
            <p:cNvSpPr/>
            <p:nvPr/>
          </p:nvSpPr>
          <p:spPr>
            <a:xfrm>
              <a:off x="3802851" y="2542599"/>
              <a:ext cx="71120" cy="167640"/>
            </a:xfrm>
            <a:custGeom>
              <a:avLst/>
              <a:gdLst/>
              <a:ahLst/>
              <a:cxnLst/>
              <a:rect l="l" t="t" r="r" b="b"/>
              <a:pathLst>
                <a:path w="71120" h="167639">
                  <a:moveTo>
                    <a:pt x="0" y="0"/>
                  </a:moveTo>
                  <a:lnTo>
                    <a:pt x="71046"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5" name="object 45"/>
            <p:cNvSpPr/>
            <p:nvPr/>
          </p:nvSpPr>
          <p:spPr>
            <a:xfrm>
              <a:off x="3882778" y="2705083"/>
              <a:ext cx="516890" cy="6350"/>
            </a:xfrm>
            <a:custGeom>
              <a:avLst/>
              <a:gdLst/>
              <a:ahLst/>
              <a:cxnLst/>
              <a:rect l="l" t="t" r="r" b="b"/>
              <a:pathLst>
                <a:path w="516889" h="6350">
                  <a:moveTo>
                    <a:pt x="0" y="0"/>
                  </a:moveTo>
                  <a:lnTo>
                    <a:pt x="516868"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6" name="object 46"/>
            <p:cNvSpPr/>
            <p:nvPr/>
          </p:nvSpPr>
          <p:spPr>
            <a:xfrm>
              <a:off x="4415633" y="2542599"/>
              <a:ext cx="69850" cy="167640"/>
            </a:xfrm>
            <a:custGeom>
              <a:avLst/>
              <a:gdLst/>
              <a:ahLst/>
              <a:cxnLst/>
              <a:rect l="l" t="t" r="r" b="b"/>
              <a:pathLst>
                <a:path w="69850" h="167639">
                  <a:moveTo>
                    <a:pt x="69270" y="0"/>
                  </a:moveTo>
                  <a:lnTo>
                    <a:pt x="0"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7" name="object 47"/>
            <p:cNvSpPr/>
            <p:nvPr/>
          </p:nvSpPr>
          <p:spPr>
            <a:xfrm>
              <a:off x="4479575" y="2544905"/>
              <a:ext cx="516890" cy="6350"/>
            </a:xfrm>
            <a:custGeom>
              <a:avLst/>
              <a:gdLst/>
              <a:ahLst/>
              <a:cxnLst/>
              <a:rect l="l" t="t" r="r" b="b"/>
              <a:pathLst>
                <a:path w="516889" h="6350">
                  <a:moveTo>
                    <a:pt x="0" y="0"/>
                  </a:moveTo>
                  <a:lnTo>
                    <a:pt x="516868"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8" name="object 48"/>
            <p:cNvSpPr/>
            <p:nvPr/>
          </p:nvSpPr>
          <p:spPr>
            <a:xfrm>
              <a:off x="4996445" y="2544905"/>
              <a:ext cx="71120" cy="167640"/>
            </a:xfrm>
            <a:custGeom>
              <a:avLst/>
              <a:gdLst/>
              <a:ahLst/>
              <a:cxnLst/>
              <a:rect l="l" t="t" r="r" b="b"/>
              <a:pathLst>
                <a:path w="71120" h="167639">
                  <a:moveTo>
                    <a:pt x="0" y="0"/>
                  </a:moveTo>
                  <a:lnTo>
                    <a:pt x="71046"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9" name="object 49"/>
            <p:cNvSpPr/>
            <p:nvPr/>
          </p:nvSpPr>
          <p:spPr>
            <a:xfrm>
              <a:off x="5076372" y="2707388"/>
              <a:ext cx="516890" cy="6350"/>
            </a:xfrm>
            <a:custGeom>
              <a:avLst/>
              <a:gdLst/>
              <a:ahLst/>
              <a:cxnLst/>
              <a:rect l="l" t="t" r="r" b="b"/>
              <a:pathLst>
                <a:path w="516889" h="6350">
                  <a:moveTo>
                    <a:pt x="0" y="0"/>
                  </a:moveTo>
                  <a:lnTo>
                    <a:pt x="516868"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0" name="object 50"/>
            <p:cNvSpPr/>
            <p:nvPr/>
          </p:nvSpPr>
          <p:spPr>
            <a:xfrm>
              <a:off x="5609227" y="2544905"/>
              <a:ext cx="69850" cy="167640"/>
            </a:xfrm>
            <a:custGeom>
              <a:avLst/>
              <a:gdLst/>
              <a:ahLst/>
              <a:cxnLst/>
              <a:rect l="l" t="t" r="r" b="b"/>
              <a:pathLst>
                <a:path w="69850" h="167639">
                  <a:moveTo>
                    <a:pt x="69270" y="0"/>
                  </a:moveTo>
                  <a:lnTo>
                    <a:pt x="0"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1" name="object 51"/>
            <p:cNvSpPr/>
            <p:nvPr/>
          </p:nvSpPr>
          <p:spPr>
            <a:xfrm>
              <a:off x="5673169" y="2547209"/>
              <a:ext cx="516890" cy="6350"/>
            </a:xfrm>
            <a:custGeom>
              <a:avLst/>
              <a:gdLst/>
              <a:ahLst/>
              <a:cxnLst/>
              <a:rect l="l" t="t" r="r" b="b"/>
              <a:pathLst>
                <a:path w="516889" h="6350">
                  <a:moveTo>
                    <a:pt x="0" y="0"/>
                  </a:moveTo>
                  <a:lnTo>
                    <a:pt x="516868"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2" name="object 52"/>
            <p:cNvSpPr/>
            <p:nvPr/>
          </p:nvSpPr>
          <p:spPr>
            <a:xfrm>
              <a:off x="6190038" y="2544905"/>
              <a:ext cx="71120" cy="167640"/>
            </a:xfrm>
            <a:custGeom>
              <a:avLst/>
              <a:gdLst/>
              <a:ahLst/>
              <a:cxnLst/>
              <a:rect l="l" t="t" r="r" b="b"/>
              <a:pathLst>
                <a:path w="71120" h="167639">
                  <a:moveTo>
                    <a:pt x="0" y="0"/>
                  </a:moveTo>
                  <a:lnTo>
                    <a:pt x="71046"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3" name="object 53"/>
            <p:cNvSpPr/>
            <p:nvPr/>
          </p:nvSpPr>
          <p:spPr>
            <a:xfrm>
              <a:off x="6269967" y="2707388"/>
              <a:ext cx="516890" cy="6350"/>
            </a:xfrm>
            <a:custGeom>
              <a:avLst/>
              <a:gdLst/>
              <a:ahLst/>
              <a:cxnLst/>
              <a:rect l="l" t="t" r="r" b="b"/>
              <a:pathLst>
                <a:path w="516890" h="6350">
                  <a:moveTo>
                    <a:pt x="0" y="0"/>
                  </a:moveTo>
                  <a:lnTo>
                    <a:pt x="516869"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4" name="object 54"/>
            <p:cNvSpPr/>
            <p:nvPr/>
          </p:nvSpPr>
          <p:spPr>
            <a:xfrm>
              <a:off x="6802820" y="2544905"/>
              <a:ext cx="69850" cy="167640"/>
            </a:xfrm>
            <a:custGeom>
              <a:avLst/>
              <a:gdLst/>
              <a:ahLst/>
              <a:cxnLst/>
              <a:rect l="l" t="t" r="r" b="b"/>
              <a:pathLst>
                <a:path w="69850" h="167639">
                  <a:moveTo>
                    <a:pt x="69270" y="0"/>
                  </a:moveTo>
                  <a:lnTo>
                    <a:pt x="0"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5" name="object 55"/>
            <p:cNvSpPr/>
            <p:nvPr/>
          </p:nvSpPr>
          <p:spPr>
            <a:xfrm>
              <a:off x="6866763" y="2547209"/>
              <a:ext cx="516890" cy="6350"/>
            </a:xfrm>
            <a:custGeom>
              <a:avLst/>
              <a:gdLst/>
              <a:ahLst/>
              <a:cxnLst/>
              <a:rect l="l" t="t" r="r" b="b"/>
              <a:pathLst>
                <a:path w="516890" h="6350">
                  <a:moveTo>
                    <a:pt x="0" y="0"/>
                  </a:moveTo>
                  <a:lnTo>
                    <a:pt x="516869"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6" name="object 56"/>
            <p:cNvSpPr/>
            <p:nvPr/>
          </p:nvSpPr>
          <p:spPr>
            <a:xfrm>
              <a:off x="7385128" y="2551820"/>
              <a:ext cx="71120" cy="167640"/>
            </a:xfrm>
            <a:custGeom>
              <a:avLst/>
              <a:gdLst/>
              <a:ahLst/>
              <a:cxnLst/>
              <a:rect l="l" t="t" r="r" b="b"/>
              <a:pathLst>
                <a:path w="71120" h="167639">
                  <a:moveTo>
                    <a:pt x="0" y="0"/>
                  </a:moveTo>
                  <a:lnTo>
                    <a:pt x="71046"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7" name="object 57"/>
            <p:cNvSpPr/>
            <p:nvPr/>
          </p:nvSpPr>
          <p:spPr>
            <a:xfrm>
              <a:off x="7465056" y="2714302"/>
              <a:ext cx="516890" cy="6350"/>
            </a:xfrm>
            <a:custGeom>
              <a:avLst/>
              <a:gdLst/>
              <a:ahLst/>
              <a:cxnLst/>
              <a:rect l="l" t="t" r="r" b="b"/>
              <a:pathLst>
                <a:path w="516890" h="6350">
                  <a:moveTo>
                    <a:pt x="0" y="0"/>
                  </a:moveTo>
                  <a:lnTo>
                    <a:pt x="516869"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8" name="object 58"/>
            <p:cNvSpPr/>
            <p:nvPr/>
          </p:nvSpPr>
          <p:spPr>
            <a:xfrm>
              <a:off x="7997911" y="2551820"/>
              <a:ext cx="69850" cy="167640"/>
            </a:xfrm>
            <a:custGeom>
              <a:avLst/>
              <a:gdLst/>
              <a:ahLst/>
              <a:cxnLst/>
              <a:rect l="l" t="t" r="r" b="b"/>
              <a:pathLst>
                <a:path w="69850" h="167639">
                  <a:moveTo>
                    <a:pt x="69270" y="0"/>
                  </a:moveTo>
                  <a:lnTo>
                    <a:pt x="0"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9" name="object 59"/>
            <p:cNvSpPr/>
            <p:nvPr/>
          </p:nvSpPr>
          <p:spPr>
            <a:xfrm>
              <a:off x="8061853" y="2554124"/>
              <a:ext cx="516890" cy="6350"/>
            </a:xfrm>
            <a:custGeom>
              <a:avLst/>
              <a:gdLst/>
              <a:ahLst/>
              <a:cxnLst/>
              <a:rect l="l" t="t" r="r" b="b"/>
              <a:pathLst>
                <a:path w="516890" h="6350">
                  <a:moveTo>
                    <a:pt x="0" y="0"/>
                  </a:moveTo>
                  <a:lnTo>
                    <a:pt x="516869"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0" name="object 60"/>
            <p:cNvSpPr/>
            <p:nvPr/>
          </p:nvSpPr>
          <p:spPr>
            <a:xfrm>
              <a:off x="8545815" y="2540296"/>
              <a:ext cx="72390" cy="167640"/>
            </a:xfrm>
            <a:custGeom>
              <a:avLst/>
              <a:gdLst/>
              <a:ahLst/>
              <a:cxnLst/>
              <a:rect l="l" t="t" r="r" b="b"/>
              <a:pathLst>
                <a:path w="72390" h="167639">
                  <a:moveTo>
                    <a:pt x="0" y="0"/>
                  </a:moveTo>
                  <a:lnTo>
                    <a:pt x="71794" y="16709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1" name="object 61"/>
            <p:cNvSpPr/>
            <p:nvPr/>
          </p:nvSpPr>
          <p:spPr>
            <a:xfrm>
              <a:off x="8625090" y="2702779"/>
              <a:ext cx="517525" cy="6350"/>
            </a:xfrm>
            <a:custGeom>
              <a:avLst/>
              <a:gdLst/>
              <a:ahLst/>
              <a:cxnLst/>
              <a:rect l="l" t="t" r="r" b="b"/>
              <a:pathLst>
                <a:path w="517525" h="6350">
                  <a:moveTo>
                    <a:pt x="0" y="0"/>
                  </a:moveTo>
                  <a:lnTo>
                    <a:pt x="517522" y="5762"/>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grpSp>
        <p:nvGrpSpPr>
          <p:cNvPr id="62" name="object 62"/>
          <p:cNvGrpSpPr/>
          <p:nvPr/>
        </p:nvGrpSpPr>
        <p:grpSpPr>
          <a:xfrm>
            <a:off x="2537595" y="1036408"/>
            <a:ext cx="550069" cy="106190"/>
            <a:chOff x="5353373" y="2876479"/>
            <a:chExt cx="1187450" cy="229235"/>
          </a:xfrm>
        </p:grpSpPr>
        <p:sp>
          <p:nvSpPr>
            <p:cNvPr id="63" name="object 63"/>
            <p:cNvSpPr/>
            <p:nvPr/>
          </p:nvSpPr>
          <p:spPr>
            <a:xfrm>
              <a:off x="5362898" y="2886003"/>
              <a:ext cx="541655" cy="210185"/>
            </a:xfrm>
            <a:custGeom>
              <a:avLst/>
              <a:gdLst/>
              <a:ahLst/>
              <a:cxnLst/>
              <a:rect l="l" t="t" r="r" b="b"/>
              <a:pathLst>
                <a:path w="541654" h="210185">
                  <a:moveTo>
                    <a:pt x="491473" y="0"/>
                  </a:moveTo>
                  <a:lnTo>
                    <a:pt x="49980" y="0"/>
                  </a:lnTo>
                  <a:lnTo>
                    <a:pt x="0" y="104865"/>
                  </a:lnTo>
                  <a:lnTo>
                    <a:pt x="49980" y="209730"/>
                  </a:lnTo>
                  <a:lnTo>
                    <a:pt x="491473" y="209730"/>
                  </a:lnTo>
                  <a:lnTo>
                    <a:pt x="541455" y="104865"/>
                  </a:lnTo>
                  <a:lnTo>
                    <a:pt x="491473"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64" name="object 64"/>
            <p:cNvSpPr/>
            <p:nvPr/>
          </p:nvSpPr>
          <p:spPr>
            <a:xfrm>
              <a:off x="5362898" y="2886004"/>
              <a:ext cx="541655" cy="210185"/>
            </a:xfrm>
            <a:custGeom>
              <a:avLst/>
              <a:gdLst/>
              <a:ahLst/>
              <a:cxnLst/>
              <a:rect l="l" t="t" r="r" b="b"/>
              <a:pathLst>
                <a:path w="541654" h="210185">
                  <a:moveTo>
                    <a:pt x="0" y="104864"/>
                  </a:moveTo>
                  <a:lnTo>
                    <a:pt x="49981" y="0"/>
                  </a:lnTo>
                  <a:lnTo>
                    <a:pt x="491473" y="0"/>
                  </a:lnTo>
                  <a:lnTo>
                    <a:pt x="541454" y="104864"/>
                  </a:lnTo>
                  <a:lnTo>
                    <a:pt x="491473" y="209729"/>
                  </a:lnTo>
                  <a:lnTo>
                    <a:pt x="49981"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5" name="object 65"/>
            <p:cNvSpPr/>
            <p:nvPr/>
          </p:nvSpPr>
          <p:spPr>
            <a:xfrm>
              <a:off x="5904354" y="2886003"/>
              <a:ext cx="626745" cy="210185"/>
            </a:xfrm>
            <a:custGeom>
              <a:avLst/>
              <a:gdLst/>
              <a:ahLst/>
              <a:cxnLst/>
              <a:rect l="l" t="t" r="r" b="b"/>
              <a:pathLst>
                <a:path w="626745" h="210185">
                  <a:moveTo>
                    <a:pt x="568859" y="0"/>
                  </a:moveTo>
                  <a:lnTo>
                    <a:pt x="57851" y="0"/>
                  </a:lnTo>
                  <a:lnTo>
                    <a:pt x="0" y="104865"/>
                  </a:lnTo>
                  <a:lnTo>
                    <a:pt x="57851" y="209730"/>
                  </a:lnTo>
                  <a:lnTo>
                    <a:pt x="568859" y="209730"/>
                  </a:lnTo>
                  <a:lnTo>
                    <a:pt x="626710" y="104865"/>
                  </a:lnTo>
                  <a:lnTo>
                    <a:pt x="568859" y="0"/>
                  </a:lnTo>
                  <a:close/>
                </a:path>
              </a:pathLst>
            </a:custGeom>
            <a:solidFill>
              <a:srgbClr val="FFD479"/>
            </a:solidFill>
          </p:spPr>
          <p:txBody>
            <a:bodyPr wrap="square" lIns="0" tIns="0" rIns="0" bIns="0" rtlCol="0"/>
            <a:lstStyle/>
            <a:p>
              <a:pPr defTabSz="423550"/>
              <a:endParaRPr sz="834">
                <a:solidFill>
                  <a:prstClr val="black"/>
                </a:solidFill>
                <a:latin typeface="Calibri"/>
              </a:endParaRPr>
            </a:p>
          </p:txBody>
        </p:sp>
        <p:sp>
          <p:nvSpPr>
            <p:cNvPr id="66" name="object 66"/>
            <p:cNvSpPr/>
            <p:nvPr/>
          </p:nvSpPr>
          <p:spPr>
            <a:xfrm>
              <a:off x="5904354" y="2886004"/>
              <a:ext cx="626745" cy="210185"/>
            </a:xfrm>
            <a:custGeom>
              <a:avLst/>
              <a:gdLst/>
              <a:ahLst/>
              <a:cxnLst/>
              <a:rect l="l" t="t" r="r" b="b"/>
              <a:pathLst>
                <a:path w="626745" h="210185">
                  <a:moveTo>
                    <a:pt x="0" y="104864"/>
                  </a:moveTo>
                  <a:lnTo>
                    <a:pt x="57851" y="0"/>
                  </a:lnTo>
                  <a:lnTo>
                    <a:pt x="568859" y="0"/>
                  </a:lnTo>
                  <a:lnTo>
                    <a:pt x="626711" y="104864"/>
                  </a:lnTo>
                  <a:lnTo>
                    <a:pt x="568859" y="209729"/>
                  </a:lnTo>
                  <a:lnTo>
                    <a:pt x="57851"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67" name="object 67"/>
          <p:cNvSpPr txBox="1"/>
          <p:nvPr/>
        </p:nvSpPr>
        <p:spPr>
          <a:xfrm>
            <a:off x="2641225" y="1041156"/>
            <a:ext cx="437996" cy="91477"/>
          </a:xfrm>
          <a:prstGeom prst="rect">
            <a:avLst/>
          </a:prstGeom>
        </p:spPr>
        <p:txBody>
          <a:bodyPr vert="horz" wrap="square" lIns="0" tIns="5883" rIns="0" bIns="0" rtlCol="0">
            <a:spAutoFit/>
          </a:bodyPr>
          <a:lstStyle/>
          <a:p>
            <a:pPr marL="5883" defTabSz="423550">
              <a:spcBef>
                <a:spcPts val="46"/>
              </a:spcBef>
              <a:tabLst>
                <a:tab pos="155008" algn="l"/>
              </a:tabLst>
            </a:pPr>
            <a:r>
              <a:rPr sz="556" b="1" dirty="0">
                <a:solidFill>
                  <a:srgbClr val="FFFFFF"/>
                </a:solidFill>
                <a:latin typeface="Arial"/>
                <a:cs typeface="Arial"/>
              </a:rPr>
              <a:t>X	</a:t>
            </a:r>
            <a:r>
              <a:rPr sz="556" b="1" spc="-2" dirty="0">
                <a:solidFill>
                  <a:srgbClr val="FFFFFF"/>
                </a:solidFill>
                <a:latin typeface="Arial"/>
                <a:cs typeface="Arial"/>
              </a:rPr>
              <a:t>Col</a:t>
            </a:r>
            <a:r>
              <a:rPr sz="556" b="1" spc="116" dirty="0">
                <a:solidFill>
                  <a:srgbClr val="FFFFFF"/>
                </a:solidFill>
                <a:latin typeface="Arial"/>
                <a:cs typeface="Arial"/>
              </a:rPr>
              <a:t> </a:t>
            </a:r>
            <a:r>
              <a:rPr sz="556" b="1" i="1" dirty="0">
                <a:solidFill>
                  <a:srgbClr val="FFFFFF"/>
                </a:solidFill>
                <a:latin typeface="Arial"/>
                <a:cs typeface="Arial"/>
              </a:rPr>
              <a:t>n</a:t>
            </a:r>
            <a:r>
              <a:rPr sz="556" b="1" dirty="0">
                <a:solidFill>
                  <a:srgbClr val="FFFFFF"/>
                </a:solidFill>
                <a:latin typeface="Arial"/>
                <a:cs typeface="Arial"/>
              </a:rPr>
              <a:t>+2</a:t>
            </a:r>
            <a:endParaRPr sz="556">
              <a:solidFill>
                <a:prstClr val="black"/>
              </a:solidFill>
              <a:latin typeface="Arial"/>
              <a:cs typeface="Arial"/>
            </a:endParaRPr>
          </a:p>
        </p:txBody>
      </p:sp>
      <p:grpSp>
        <p:nvGrpSpPr>
          <p:cNvPr id="68" name="object 68"/>
          <p:cNvGrpSpPr/>
          <p:nvPr/>
        </p:nvGrpSpPr>
        <p:grpSpPr>
          <a:xfrm>
            <a:off x="3072495" y="1031070"/>
            <a:ext cx="1168970" cy="106190"/>
            <a:chOff x="6508077" y="2864956"/>
            <a:chExt cx="2523490" cy="229235"/>
          </a:xfrm>
        </p:grpSpPr>
        <p:sp>
          <p:nvSpPr>
            <p:cNvPr id="69" name="object 69"/>
            <p:cNvSpPr/>
            <p:nvPr/>
          </p:nvSpPr>
          <p:spPr>
            <a:xfrm>
              <a:off x="6517603" y="2874481"/>
              <a:ext cx="2504440" cy="210185"/>
            </a:xfrm>
            <a:custGeom>
              <a:avLst/>
              <a:gdLst/>
              <a:ahLst/>
              <a:cxnLst/>
              <a:rect l="l" t="t" r="r" b="b"/>
              <a:pathLst>
                <a:path w="2504440" h="210185">
                  <a:moveTo>
                    <a:pt x="2445269" y="0"/>
                  </a:moveTo>
                  <a:lnTo>
                    <a:pt x="58586" y="0"/>
                  </a:lnTo>
                  <a:lnTo>
                    <a:pt x="0" y="104865"/>
                  </a:lnTo>
                  <a:lnTo>
                    <a:pt x="58586" y="209730"/>
                  </a:lnTo>
                  <a:lnTo>
                    <a:pt x="2445269" y="209730"/>
                  </a:lnTo>
                  <a:lnTo>
                    <a:pt x="2503855" y="104865"/>
                  </a:lnTo>
                  <a:lnTo>
                    <a:pt x="2445269"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70" name="object 70"/>
            <p:cNvSpPr/>
            <p:nvPr/>
          </p:nvSpPr>
          <p:spPr>
            <a:xfrm>
              <a:off x="6517602" y="2874481"/>
              <a:ext cx="2504440" cy="210185"/>
            </a:xfrm>
            <a:custGeom>
              <a:avLst/>
              <a:gdLst/>
              <a:ahLst/>
              <a:cxnLst/>
              <a:rect l="l" t="t" r="r" b="b"/>
              <a:pathLst>
                <a:path w="2504440" h="210185">
                  <a:moveTo>
                    <a:pt x="0" y="104864"/>
                  </a:moveTo>
                  <a:lnTo>
                    <a:pt x="58586" y="0"/>
                  </a:lnTo>
                  <a:lnTo>
                    <a:pt x="2445268" y="0"/>
                  </a:lnTo>
                  <a:lnTo>
                    <a:pt x="2503854" y="104864"/>
                  </a:lnTo>
                  <a:lnTo>
                    <a:pt x="2445268" y="209729"/>
                  </a:lnTo>
                  <a:lnTo>
                    <a:pt x="58586"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71" name="object 71"/>
          <p:cNvSpPr txBox="1"/>
          <p:nvPr/>
        </p:nvSpPr>
        <p:spPr>
          <a:xfrm>
            <a:off x="3629725" y="1035818"/>
            <a:ext cx="59125"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X</a:t>
            </a:r>
            <a:endParaRPr sz="556">
              <a:solidFill>
                <a:prstClr val="black"/>
              </a:solidFill>
              <a:latin typeface="Arial"/>
              <a:cs typeface="Arial"/>
            </a:endParaRPr>
          </a:p>
        </p:txBody>
      </p:sp>
      <p:sp>
        <p:nvSpPr>
          <p:cNvPr id="72" name="object 72"/>
          <p:cNvSpPr txBox="1"/>
          <p:nvPr/>
        </p:nvSpPr>
        <p:spPr>
          <a:xfrm>
            <a:off x="3683382" y="1193827"/>
            <a:ext cx="206202"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D</a:t>
            </a:r>
            <a:r>
              <a:rPr sz="556" b="1" spc="-37" dirty="0">
                <a:solidFill>
                  <a:srgbClr val="FFFFFF"/>
                </a:solidFill>
                <a:latin typeface="Arial"/>
                <a:cs typeface="Arial"/>
              </a:rPr>
              <a:t> </a:t>
            </a:r>
            <a:r>
              <a:rPr sz="556" b="1" i="1" dirty="0">
                <a:solidFill>
                  <a:srgbClr val="FFFFFF"/>
                </a:solidFill>
                <a:latin typeface="Arial"/>
                <a:cs typeface="Arial"/>
              </a:rPr>
              <a:t>n</a:t>
            </a:r>
            <a:r>
              <a:rPr sz="556" b="1" dirty="0">
                <a:solidFill>
                  <a:srgbClr val="FFFFFF"/>
                </a:solidFill>
                <a:latin typeface="Arial"/>
                <a:cs typeface="Arial"/>
              </a:rPr>
              <a:t>+2</a:t>
            </a:r>
            <a:endParaRPr sz="556">
              <a:solidFill>
                <a:prstClr val="black"/>
              </a:solidFill>
              <a:latin typeface="Arial"/>
              <a:cs typeface="Arial"/>
            </a:endParaRPr>
          </a:p>
        </p:txBody>
      </p:sp>
      <p:sp>
        <p:nvSpPr>
          <p:cNvPr id="73" name="object 73"/>
          <p:cNvSpPr/>
          <p:nvPr/>
        </p:nvSpPr>
        <p:spPr>
          <a:xfrm>
            <a:off x="3920831" y="1240467"/>
            <a:ext cx="349455" cy="1177"/>
          </a:xfrm>
          <a:custGeom>
            <a:avLst/>
            <a:gdLst/>
            <a:ahLst/>
            <a:cxnLst/>
            <a:rect l="l" t="t" r="r" b="b"/>
            <a:pathLst>
              <a:path w="754379" h="2539">
                <a:moveTo>
                  <a:pt x="753848" y="0"/>
                </a:moveTo>
                <a:lnTo>
                  <a:pt x="0" y="2304"/>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nvGrpSpPr>
          <p:cNvPr id="74" name="object 74"/>
          <p:cNvGrpSpPr/>
          <p:nvPr/>
        </p:nvGrpSpPr>
        <p:grpSpPr>
          <a:xfrm>
            <a:off x="814414" y="1039611"/>
            <a:ext cx="298567" cy="106190"/>
            <a:chOff x="1633489" y="2883393"/>
            <a:chExt cx="644525" cy="229235"/>
          </a:xfrm>
        </p:grpSpPr>
        <p:sp>
          <p:nvSpPr>
            <p:cNvPr id="75" name="object 75"/>
            <p:cNvSpPr/>
            <p:nvPr/>
          </p:nvSpPr>
          <p:spPr>
            <a:xfrm>
              <a:off x="1643014" y="2892919"/>
              <a:ext cx="625475" cy="210185"/>
            </a:xfrm>
            <a:custGeom>
              <a:avLst/>
              <a:gdLst/>
              <a:ahLst/>
              <a:cxnLst/>
              <a:rect l="l" t="t" r="r" b="b"/>
              <a:pathLst>
                <a:path w="625475" h="210185">
                  <a:moveTo>
                    <a:pt x="567502" y="0"/>
                  </a:moveTo>
                  <a:lnTo>
                    <a:pt x="57713" y="0"/>
                  </a:lnTo>
                  <a:lnTo>
                    <a:pt x="0" y="104865"/>
                  </a:lnTo>
                  <a:lnTo>
                    <a:pt x="57713" y="209730"/>
                  </a:lnTo>
                  <a:lnTo>
                    <a:pt x="567502" y="209730"/>
                  </a:lnTo>
                  <a:lnTo>
                    <a:pt x="625215" y="104865"/>
                  </a:lnTo>
                  <a:lnTo>
                    <a:pt x="567502"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76" name="object 76"/>
            <p:cNvSpPr/>
            <p:nvPr/>
          </p:nvSpPr>
          <p:spPr>
            <a:xfrm>
              <a:off x="1643014" y="2892918"/>
              <a:ext cx="625475" cy="210185"/>
            </a:xfrm>
            <a:custGeom>
              <a:avLst/>
              <a:gdLst/>
              <a:ahLst/>
              <a:cxnLst/>
              <a:rect l="l" t="t" r="r" b="b"/>
              <a:pathLst>
                <a:path w="625475" h="210185">
                  <a:moveTo>
                    <a:pt x="0" y="104864"/>
                  </a:moveTo>
                  <a:lnTo>
                    <a:pt x="57713" y="0"/>
                  </a:lnTo>
                  <a:lnTo>
                    <a:pt x="567501" y="0"/>
                  </a:lnTo>
                  <a:lnTo>
                    <a:pt x="625215" y="104864"/>
                  </a:lnTo>
                  <a:lnTo>
                    <a:pt x="567501" y="209729"/>
                  </a:lnTo>
                  <a:lnTo>
                    <a:pt x="57713" y="209729"/>
                  </a:lnTo>
                  <a:lnTo>
                    <a:pt x="0" y="10486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77" name="object 77"/>
          <p:cNvSpPr txBox="1"/>
          <p:nvPr/>
        </p:nvSpPr>
        <p:spPr>
          <a:xfrm>
            <a:off x="934236" y="1044359"/>
            <a:ext cx="59125"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X</a:t>
            </a:r>
            <a:endParaRPr sz="556">
              <a:solidFill>
                <a:prstClr val="black"/>
              </a:solidFill>
              <a:latin typeface="Arial"/>
              <a:cs typeface="Arial"/>
            </a:endParaRPr>
          </a:p>
        </p:txBody>
      </p:sp>
      <p:sp>
        <p:nvSpPr>
          <p:cNvPr id="80" name="Rectangle 118">
            <a:extLst>
              <a:ext uri="{FF2B5EF4-FFF2-40B4-BE49-F238E27FC236}">
                <a16:creationId xmlns:a16="http://schemas.microsoft.com/office/drawing/2014/main" id="{820E9E4E-C825-4B2C-8AEE-43DEC383981E}"/>
              </a:ext>
            </a:extLst>
          </p:cNvPr>
          <p:cNvSpPr>
            <a:spLocks noChangeArrowheads="1"/>
          </p:cNvSpPr>
          <p:nvPr/>
        </p:nvSpPr>
        <p:spPr bwMode="auto">
          <a:xfrm>
            <a:off x="208292" y="2334812"/>
            <a:ext cx="4238211" cy="90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87338" indent="-287338">
              <a:defRPr sz="2400">
                <a:solidFill>
                  <a:schemeClr val="tx1"/>
                </a:solidFill>
                <a:latin typeface="Times New Roman" panose="02020603050405020304" pitchFamily="18" charset="0"/>
              </a:defRPr>
            </a:lvl1pPr>
            <a:lvl2pPr marL="741363" indent="-246063">
              <a:defRPr sz="2400">
                <a:solidFill>
                  <a:schemeClr val="tx1"/>
                </a:solidFill>
                <a:latin typeface="Times New Roman" panose="02020603050405020304" pitchFamily="18" charset="0"/>
              </a:defRPr>
            </a:lvl2pPr>
            <a:lvl3pPr marL="1146175" indent="-176213">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0000"/>
              </a:spcBef>
              <a:buClr>
                <a:srgbClr val="5B9BD5"/>
              </a:buClr>
              <a:buSzPct val="75000"/>
              <a:buFont typeface="Wingdings" panose="05000000000000000000" pitchFamily="2" charset="2"/>
              <a:buChar char="q"/>
            </a:pPr>
            <a:r>
              <a:rPr lang="zh-CN" altLang="en-US" sz="1200" dirty="0">
                <a:solidFill>
                  <a:prstClr val="black"/>
                </a:solidFill>
                <a:latin typeface="微软雅黑" panose="020B0503020204020204" pitchFamily="34" charset="-122"/>
                <a:ea typeface="微软雅黑" panose="020B0503020204020204" pitchFamily="34" charset="-122"/>
              </a:rPr>
              <a:t>当一行被读到</a:t>
            </a:r>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b="1" dirty="0">
                <a:solidFill>
                  <a:srgbClr val="7030A0"/>
                </a:solidFill>
                <a:latin typeface="微软雅黑" panose="020B0503020204020204" pitchFamily="34" charset="-122"/>
                <a:ea typeface="微软雅黑" panose="020B0503020204020204" pitchFamily="34" charset="-122"/>
              </a:rPr>
              <a:t>SRAM “register”</a:t>
            </a:r>
            <a:r>
              <a:rPr lang="zh-CN" altLang="en-US" sz="1200" b="1" dirty="0">
                <a:solidFill>
                  <a:srgbClr val="7030A0"/>
                </a:solidFill>
                <a:latin typeface="微软雅黑" panose="020B0503020204020204" pitchFamily="34" charset="-122"/>
                <a:ea typeface="微软雅黑" panose="020B0503020204020204" pitchFamily="34" charset="-122"/>
              </a:rPr>
              <a:t>静态寄存器中后</a:t>
            </a:r>
            <a:endParaRPr lang="en-US" altLang="zh-CN" sz="1200" b="1" dirty="0">
              <a:solidFill>
                <a:srgbClr val="7030A0"/>
              </a:solidFill>
              <a:latin typeface="微软雅黑" panose="020B0503020204020204" pitchFamily="34" charset="-122"/>
              <a:ea typeface="微软雅黑" panose="020B0503020204020204" pitchFamily="34" charset="-122"/>
            </a:endParaRPr>
          </a:p>
          <a:p>
            <a:pPr lvl="1">
              <a:spcBef>
                <a:spcPct val="30000"/>
              </a:spcBef>
              <a:buClr>
                <a:srgbClr val="5B9BD5"/>
              </a:buClr>
              <a:buSzPct val="75000"/>
              <a:buFont typeface="Monotype Sorts" pitchFamily="2" charset="2"/>
              <a:buChar char="l"/>
            </a:pPr>
            <a:r>
              <a:rPr lang="zh-CN" altLang="en-US" sz="1200" dirty="0">
                <a:solidFill>
                  <a:prstClr val="black"/>
                </a:solidFill>
                <a:latin typeface="微软雅黑" panose="020B0503020204020204" pitchFamily="34" charset="-122"/>
                <a:ea typeface="微软雅黑" panose="020B0503020204020204" pitchFamily="34" charset="-122"/>
              </a:rPr>
              <a:t>只有列选</a:t>
            </a:r>
            <a:r>
              <a:rPr lang="en-US" altLang="zh-CN" sz="1200" dirty="0">
                <a:solidFill>
                  <a:prstClr val="black"/>
                </a:solidFill>
                <a:latin typeface="微软雅黑" panose="020B0503020204020204" pitchFamily="34" charset="-122"/>
                <a:ea typeface="微软雅黑" panose="020B0503020204020204" pitchFamily="34" charset="-122"/>
              </a:rPr>
              <a:t> CAS </a:t>
            </a:r>
            <a:r>
              <a:rPr lang="zh-CN" altLang="en-US" sz="1200" dirty="0">
                <a:solidFill>
                  <a:prstClr val="black"/>
                </a:solidFill>
                <a:latin typeface="微软雅黑" panose="020B0503020204020204" pitchFamily="34" charset="-122"/>
                <a:ea typeface="微软雅黑" panose="020B0503020204020204" pitchFamily="34" charset="-122"/>
              </a:rPr>
              <a:t>被需要，用来访问其它的在那行的</a:t>
            </a:r>
            <a:r>
              <a:rPr lang="en-US" altLang="zh-CN" sz="1200" dirty="0">
                <a:solidFill>
                  <a:prstClr val="black"/>
                </a:solidFill>
                <a:latin typeface="微软雅黑" panose="020B0503020204020204" pitchFamily="34" charset="-122"/>
                <a:ea typeface="微软雅黑" panose="020B0503020204020204" pitchFamily="34" charset="-122"/>
              </a:rPr>
              <a:t> N</a:t>
            </a:r>
            <a:r>
              <a:rPr lang="zh-CN" altLang="en-US" sz="1200" dirty="0">
                <a:solidFill>
                  <a:prstClr val="black"/>
                </a:solidFill>
                <a:latin typeface="微软雅黑" panose="020B0503020204020204" pitchFamily="34" charset="-122"/>
                <a:ea typeface="微软雅黑" panose="020B0503020204020204" pitchFamily="34" charset="-122"/>
              </a:rPr>
              <a:t>个字（</a:t>
            </a:r>
            <a:r>
              <a:rPr lang="en-US" altLang="zh-CN" sz="1200" dirty="0">
                <a:solidFill>
                  <a:prstClr val="black"/>
                </a:solidFill>
                <a:latin typeface="微软雅黑" panose="020B0503020204020204" pitchFamily="34" charset="-122"/>
                <a:ea typeface="微软雅黑" panose="020B0503020204020204" pitchFamily="34" charset="-122"/>
              </a:rPr>
              <a:t> M-bit </a:t>
            </a:r>
            <a:r>
              <a:rPr lang="zh-CN" altLang="en-US" sz="1200" dirty="0">
                <a:solidFill>
                  <a:prstClr val="black"/>
                </a:solidFill>
                <a:latin typeface="微软雅黑" panose="020B0503020204020204" pitchFamily="34" charset="-122"/>
                <a:ea typeface="微软雅黑" panose="020B0503020204020204" pitchFamily="34" charset="-122"/>
              </a:rPr>
              <a:t>）</a:t>
            </a:r>
            <a:endParaRPr lang="en-US" altLang="zh-CN" sz="1200" dirty="0">
              <a:solidFill>
                <a:prstClr val="black"/>
              </a:solidFill>
              <a:latin typeface="微软雅黑" panose="020B0503020204020204" pitchFamily="34" charset="-122"/>
              <a:ea typeface="微软雅黑" panose="020B0503020204020204" pitchFamily="34" charset="-122"/>
            </a:endParaRPr>
          </a:p>
          <a:p>
            <a:pPr lvl="1">
              <a:spcBef>
                <a:spcPct val="30000"/>
              </a:spcBef>
              <a:buClr>
                <a:srgbClr val="5B9BD5"/>
              </a:buClr>
              <a:buSzPct val="75000"/>
              <a:buFont typeface="Monotype Sorts" pitchFamily="2" charset="2"/>
              <a:buChar char="l"/>
            </a:pPr>
            <a:r>
              <a:rPr lang="zh-CN" altLang="en-US" sz="1200" dirty="0">
                <a:solidFill>
                  <a:prstClr val="black"/>
                </a:solidFill>
                <a:latin typeface="微软雅黑" panose="020B0503020204020204" pitchFamily="34" charset="-122"/>
                <a:ea typeface="微软雅黑" panose="020B0503020204020204" pitchFamily="34" charset="-122"/>
              </a:rPr>
              <a:t>在 列选</a:t>
            </a:r>
            <a:r>
              <a:rPr lang="en-US" altLang="zh-CN" sz="1200" dirty="0">
                <a:solidFill>
                  <a:prstClr val="black"/>
                </a:solidFill>
                <a:latin typeface="微软雅黑" panose="020B0503020204020204" pitchFamily="34" charset="-122"/>
                <a:ea typeface="微软雅黑" panose="020B0503020204020204" pitchFamily="34" charset="-122"/>
              </a:rPr>
              <a:t>CAS </a:t>
            </a:r>
            <a:r>
              <a:rPr lang="zh-CN" altLang="en-US" sz="1200" dirty="0">
                <a:solidFill>
                  <a:prstClr val="black"/>
                </a:solidFill>
                <a:latin typeface="微软雅黑" panose="020B0503020204020204" pitchFamily="34" charset="-122"/>
                <a:ea typeface="微软雅黑" panose="020B0503020204020204" pitchFamily="34" charset="-122"/>
              </a:rPr>
              <a:t>切换时， 行选</a:t>
            </a:r>
            <a:r>
              <a:rPr lang="en-US" altLang="zh-CN" sz="1200" dirty="0">
                <a:solidFill>
                  <a:prstClr val="black"/>
                </a:solidFill>
                <a:latin typeface="微软雅黑" panose="020B0503020204020204" pitchFamily="34" charset="-122"/>
                <a:ea typeface="微软雅黑" panose="020B0503020204020204" pitchFamily="34" charset="-122"/>
              </a:rPr>
              <a:t>RAS</a:t>
            </a:r>
            <a:r>
              <a:rPr lang="zh-CN" altLang="en-US" sz="1200" dirty="0">
                <a:solidFill>
                  <a:prstClr val="black"/>
                </a:solidFill>
                <a:latin typeface="微软雅黑" panose="020B0503020204020204" pitchFamily="34" charset="-122"/>
                <a:ea typeface="微软雅黑" panose="020B0503020204020204" pitchFamily="34" charset="-122"/>
              </a:rPr>
              <a:t>一直</a:t>
            </a:r>
            <a:r>
              <a:rPr lang="en-US" altLang="zh-CN" sz="1200" dirty="0">
                <a:solidFill>
                  <a:prstClr val="black"/>
                </a:solidFill>
                <a:latin typeface="微软雅黑" panose="020B0503020204020204" pitchFamily="34" charset="-122"/>
                <a:ea typeface="微软雅黑" panose="020B0503020204020204" pitchFamily="34" charset="-122"/>
              </a:rPr>
              <a:t> </a:t>
            </a:r>
            <a:r>
              <a:rPr lang="zh-CN" altLang="en-US" sz="1200" dirty="0">
                <a:solidFill>
                  <a:prstClr val="black"/>
                </a:solidFill>
                <a:latin typeface="微软雅黑" panose="020B0503020204020204" pitchFamily="34" charset="-122"/>
                <a:ea typeface="微软雅黑" panose="020B0503020204020204" pitchFamily="34" charset="-122"/>
              </a:rPr>
              <a:t>保持有效</a:t>
            </a:r>
            <a:endParaRPr lang="en-US" altLang="zh-CN" sz="1200" dirty="0">
              <a:solidFill>
                <a:prstClr val="black"/>
              </a:solidFill>
              <a:latin typeface="微软雅黑" panose="020B0503020204020204" pitchFamily="34" charset="-122"/>
              <a:ea typeface="微软雅黑" panose="020B0503020204020204" pitchFamily="34" charset="-122"/>
            </a:endParaRPr>
          </a:p>
        </p:txBody>
      </p:sp>
      <p:pic>
        <p:nvPicPr>
          <p:cNvPr id="81" name="图片 80">
            <a:extLst>
              <a:ext uri="{FF2B5EF4-FFF2-40B4-BE49-F238E27FC236}">
                <a16:creationId xmlns:a16="http://schemas.microsoft.com/office/drawing/2014/main" id="{FED23CB8-CE43-4CCF-BFB4-05BADCB67F29}"/>
              </a:ext>
            </a:extLst>
          </p:cNvPr>
          <p:cNvPicPr>
            <a:picLocks noChangeAspect="1"/>
          </p:cNvPicPr>
          <p:nvPr/>
        </p:nvPicPr>
        <p:blipFill>
          <a:blip r:embed="rId2"/>
          <a:stretch>
            <a:fillRect/>
          </a:stretch>
        </p:blipFill>
        <p:spPr>
          <a:xfrm>
            <a:off x="4235428" y="1632378"/>
            <a:ext cx="1428880" cy="1428880"/>
          </a:xfrm>
          <a:prstGeom prst="rect">
            <a:avLst/>
          </a:prstGeom>
        </p:spPr>
      </p:pic>
      <p:sp>
        <p:nvSpPr>
          <p:cNvPr id="83" name="矩形 82">
            <a:extLst>
              <a:ext uri="{FF2B5EF4-FFF2-40B4-BE49-F238E27FC236}">
                <a16:creationId xmlns:a16="http://schemas.microsoft.com/office/drawing/2014/main" id="{1DD66C86-AD4E-4D19-A02C-872A3B05DA60}"/>
              </a:ext>
            </a:extLst>
          </p:cNvPr>
          <p:cNvSpPr/>
          <p:nvPr/>
        </p:nvSpPr>
        <p:spPr>
          <a:xfrm>
            <a:off x="127817" y="13093"/>
            <a:ext cx="3691973" cy="418191"/>
          </a:xfrm>
          <a:prstGeom prst="rect">
            <a:avLst/>
          </a:prstGeom>
        </p:spPr>
        <p:txBody>
          <a:bodyPr wrap="square">
            <a:spAutoFit/>
          </a:bodyPr>
          <a:lstStyle/>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rPr>
              <a:t>快速页面模式</a:t>
            </a:r>
            <a:r>
              <a:rPr lang="en-US" altLang="zh-CN" sz="16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rPr>
              <a:t>- FPM DRAM </a:t>
            </a:r>
          </a:p>
        </p:txBody>
      </p:sp>
    </p:spTree>
    <p:extLst>
      <p:ext uri="{BB962C8B-B14F-4D97-AF65-F5344CB8AC3E}">
        <p14:creationId xmlns:p14="http://schemas.microsoft.com/office/powerpoint/2010/main" val="173012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500" name="Picture 4">
            <a:extLst>
              <a:ext uri="{FF2B5EF4-FFF2-40B4-BE49-F238E27FC236}">
                <a16:creationId xmlns:a16="http://schemas.microsoft.com/office/drawing/2014/main" id="{C3C11823-E78B-439D-A637-AFF21DA29E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13451"/>
          <a:stretch>
            <a:fillRect/>
          </a:stretch>
        </p:blipFill>
        <p:spPr bwMode="auto">
          <a:xfrm>
            <a:off x="496672" y="845909"/>
            <a:ext cx="3529228" cy="1387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4" name="Rectangle 8">
            <a:extLst>
              <a:ext uri="{FF2B5EF4-FFF2-40B4-BE49-F238E27FC236}">
                <a16:creationId xmlns:a16="http://schemas.microsoft.com/office/drawing/2014/main" id="{233C2C7E-0E8A-4C0B-B7F2-63B4A664B5E0}"/>
              </a:ext>
            </a:extLst>
          </p:cNvPr>
          <p:cNvSpPr>
            <a:spLocks noChangeArrowheads="1"/>
          </p:cNvSpPr>
          <p:nvPr/>
        </p:nvSpPr>
        <p:spPr bwMode="auto">
          <a:xfrm>
            <a:off x="444500" y="2409825"/>
            <a:ext cx="3452777" cy="79092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1050" dirty="0">
                <a:latin typeface="楷体_GB2312" pitchFamily="49" charset="-122"/>
                <a:ea typeface="楷体_GB2312" pitchFamily="49" charset="-122"/>
              </a:rPr>
              <a:t>以读操作为例，操作时序如图。注意，</a:t>
            </a:r>
            <a:r>
              <a:rPr lang="zh-CN" altLang="en-US" sz="1050" dirty="0">
                <a:solidFill>
                  <a:srgbClr val="0000FF"/>
                </a:solidFill>
                <a:latin typeface="楷体_GB2312" pitchFamily="49" charset="-122"/>
                <a:ea typeface="楷体_GB2312" pitchFamily="49" charset="-122"/>
              </a:rPr>
              <a:t>在</a:t>
            </a:r>
            <a:r>
              <a:rPr lang="en-US" altLang="zh-CN" sz="1050" dirty="0">
                <a:solidFill>
                  <a:srgbClr val="0000FF"/>
                </a:solidFill>
                <a:latin typeface="楷体_GB2312" pitchFamily="49" charset="-122"/>
                <a:ea typeface="楷体_GB2312" pitchFamily="49" charset="-122"/>
              </a:rPr>
              <a:t>FPM DRAM</a:t>
            </a:r>
            <a:r>
              <a:rPr lang="zh-CN" altLang="en-US" sz="1050" dirty="0">
                <a:solidFill>
                  <a:srgbClr val="0000FF"/>
                </a:solidFill>
                <a:latin typeface="楷体_GB2312" pitchFamily="49" charset="-122"/>
                <a:ea typeface="楷体_GB2312" pitchFamily="49" charset="-122"/>
              </a:rPr>
              <a:t>中，当列地址选通信号</a:t>
            </a:r>
            <a:r>
              <a:rPr lang="en-US" altLang="zh-CN" sz="1050" dirty="0">
                <a:solidFill>
                  <a:srgbClr val="0000FF"/>
                </a:solidFill>
                <a:latin typeface="楷体_GB2312" pitchFamily="49" charset="-122"/>
                <a:ea typeface="楷体_GB2312" pitchFamily="49" charset="-122"/>
              </a:rPr>
              <a:t>CAS</a:t>
            </a:r>
            <a:r>
              <a:rPr lang="zh-CN" altLang="en-US" sz="1050" dirty="0">
                <a:solidFill>
                  <a:srgbClr val="0000FF"/>
                </a:solidFill>
                <a:latin typeface="楷体_GB2312" pitchFamily="49" charset="-122"/>
                <a:ea typeface="楷体_GB2312" pitchFamily="49" charset="-122"/>
              </a:rPr>
              <a:t>无效时，没有输出数据</a:t>
            </a:r>
            <a:r>
              <a:rPr lang="zh-CN" altLang="en-US" sz="1050" dirty="0">
                <a:latin typeface="楷体_GB2312" pitchFamily="49" charset="-122"/>
                <a:ea typeface="楷体_GB2312" pitchFamily="49" charset="-122"/>
              </a:rPr>
              <a:t>，见图的</a:t>
            </a:r>
            <a:r>
              <a:rPr lang="zh-CN" altLang="en-US" sz="1050" dirty="0">
                <a:solidFill>
                  <a:srgbClr val="0000FF"/>
                </a:solidFill>
                <a:latin typeface="楷体_GB2312" pitchFamily="49" charset="-122"/>
                <a:ea typeface="楷体_GB2312" pitchFamily="49" charset="-122"/>
              </a:rPr>
              <a:t>倒数第二行波形。</a:t>
            </a:r>
          </a:p>
        </p:txBody>
      </p:sp>
      <p:sp>
        <p:nvSpPr>
          <p:cNvPr id="234505" name="Line 9">
            <a:extLst>
              <a:ext uri="{FF2B5EF4-FFF2-40B4-BE49-F238E27FC236}">
                <a16:creationId xmlns:a16="http://schemas.microsoft.com/office/drawing/2014/main" id="{B898C6DB-AA33-4F08-99EE-42FD64689525}"/>
              </a:ext>
            </a:extLst>
          </p:cNvPr>
          <p:cNvSpPr>
            <a:spLocks noChangeShapeType="1"/>
          </p:cNvSpPr>
          <p:nvPr/>
        </p:nvSpPr>
        <p:spPr bwMode="auto">
          <a:xfrm>
            <a:off x="1739900" y="885825"/>
            <a:ext cx="0" cy="1130748"/>
          </a:xfrm>
          <a:prstGeom prst="line">
            <a:avLst/>
          </a:prstGeom>
          <a:noFill/>
          <a:ln w="9525">
            <a:solidFill>
              <a:srgbClr val="CC3399"/>
            </a:solidFill>
            <a:round/>
            <a:headEnd/>
            <a:tailEnd/>
          </a:ln>
          <a:extLst>
            <a:ext uri="{909E8E84-426E-40DD-AFC4-6F175D3DCCD1}">
              <a14:hiddenFill xmlns:a14="http://schemas.microsoft.com/office/drawing/2010/main">
                <a:noFill/>
              </a14:hiddenFill>
            </a:ext>
          </a:extLst>
        </p:spPr>
        <p:txBody>
          <a:bodyPr/>
          <a:lstStyle/>
          <a:p>
            <a:endParaRPr lang="zh-CN" altLang="en-US" sz="851"/>
          </a:p>
        </p:txBody>
      </p:sp>
      <p:sp>
        <p:nvSpPr>
          <p:cNvPr id="234506" name="Line 10">
            <a:extLst>
              <a:ext uri="{FF2B5EF4-FFF2-40B4-BE49-F238E27FC236}">
                <a16:creationId xmlns:a16="http://schemas.microsoft.com/office/drawing/2014/main" id="{374B2DC1-CD40-4F25-BCF5-F96FACA9651C}"/>
              </a:ext>
            </a:extLst>
          </p:cNvPr>
          <p:cNvSpPr>
            <a:spLocks noChangeShapeType="1"/>
          </p:cNvSpPr>
          <p:nvPr/>
        </p:nvSpPr>
        <p:spPr bwMode="auto">
          <a:xfrm>
            <a:off x="1358900" y="914344"/>
            <a:ext cx="0" cy="1070530"/>
          </a:xfrm>
          <a:prstGeom prst="line">
            <a:avLst/>
          </a:prstGeom>
          <a:noFill/>
          <a:ln w="9525">
            <a:solidFill>
              <a:srgbClr val="CC3399"/>
            </a:solidFill>
            <a:round/>
            <a:headEnd/>
            <a:tailEnd/>
          </a:ln>
          <a:extLst>
            <a:ext uri="{909E8E84-426E-40DD-AFC4-6F175D3DCCD1}">
              <a14:hiddenFill xmlns:a14="http://schemas.microsoft.com/office/drawing/2010/main">
                <a:noFill/>
              </a14:hiddenFill>
            </a:ext>
          </a:extLst>
        </p:spPr>
        <p:txBody>
          <a:bodyPr/>
          <a:lstStyle/>
          <a:p>
            <a:endParaRPr lang="zh-CN" altLang="en-US" sz="851"/>
          </a:p>
        </p:txBody>
      </p:sp>
      <p:sp>
        <p:nvSpPr>
          <p:cNvPr id="234507" name="Line 11">
            <a:extLst>
              <a:ext uri="{FF2B5EF4-FFF2-40B4-BE49-F238E27FC236}">
                <a16:creationId xmlns:a16="http://schemas.microsoft.com/office/drawing/2014/main" id="{CD7FC073-5244-4E9F-ADE1-828D7CA3443F}"/>
              </a:ext>
            </a:extLst>
          </p:cNvPr>
          <p:cNvSpPr>
            <a:spLocks noChangeShapeType="1"/>
          </p:cNvSpPr>
          <p:nvPr/>
        </p:nvSpPr>
        <p:spPr bwMode="auto">
          <a:xfrm>
            <a:off x="1968500" y="914344"/>
            <a:ext cx="0" cy="1267100"/>
          </a:xfrm>
          <a:prstGeom prst="line">
            <a:avLst/>
          </a:prstGeom>
          <a:noFill/>
          <a:ln w="9525">
            <a:solidFill>
              <a:srgbClr val="CC3399"/>
            </a:solidFill>
            <a:round/>
            <a:headEnd/>
            <a:tailEnd/>
          </a:ln>
          <a:extLst>
            <a:ext uri="{909E8E84-426E-40DD-AFC4-6F175D3DCCD1}">
              <a14:hiddenFill xmlns:a14="http://schemas.microsoft.com/office/drawing/2010/main">
                <a:noFill/>
              </a14:hiddenFill>
            </a:ext>
          </a:extLst>
        </p:spPr>
        <p:txBody>
          <a:bodyPr/>
          <a:lstStyle/>
          <a:p>
            <a:endParaRPr lang="zh-CN" altLang="en-US" sz="851"/>
          </a:p>
        </p:txBody>
      </p:sp>
      <p:sp>
        <p:nvSpPr>
          <p:cNvPr id="10" name="Rectangle 6">
            <a:extLst>
              <a:ext uri="{FF2B5EF4-FFF2-40B4-BE49-F238E27FC236}">
                <a16:creationId xmlns:a16="http://schemas.microsoft.com/office/drawing/2014/main" id="{2148A691-914F-4F3C-84EE-FFCBFF2291A3}"/>
              </a:ext>
            </a:extLst>
          </p:cNvPr>
          <p:cNvSpPr>
            <a:spLocks noChangeArrowheads="1"/>
          </p:cNvSpPr>
          <p:nvPr/>
        </p:nvSpPr>
        <p:spPr bwMode="auto">
          <a:xfrm>
            <a:off x="63500" y="76322"/>
            <a:ext cx="5128992" cy="65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4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rPr>
              <a:t>扩展数据输出</a:t>
            </a:r>
            <a:r>
              <a:rPr lang="en-US" altLang="zh-CN" sz="14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rPr>
              <a:t>DRAM</a:t>
            </a:r>
            <a:r>
              <a:rPr lang="zh-CN" altLang="en-US" sz="14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sz="14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rPr>
              <a:t>EDO DRAM</a:t>
            </a:r>
            <a:r>
              <a:rPr lang="zh-CN" altLang="en-US" sz="12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200" b="1" dirty="0">
              <a:solidFill>
                <a:srgbClr val="C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FontTx/>
              <a:buNone/>
            </a:pPr>
            <a:endParaRPr lang="en-US" altLang="zh-CN" sz="1135" dirty="0">
              <a:latin typeface="楷体_GB2312" pitchFamily="49" charset="-122"/>
              <a:ea typeface="楷体_GB2312" pitchFamily="49" charset="-122"/>
            </a:endParaRPr>
          </a:p>
          <a:p>
            <a:pPr eaLnBrk="1" hangingPunct="1">
              <a:spcBef>
                <a:spcPct val="0"/>
              </a:spcBef>
              <a:buClrTx/>
              <a:buFontTx/>
              <a:buNone/>
            </a:pPr>
            <a:r>
              <a:rPr lang="zh-CN" altLang="en-US" sz="1135" dirty="0">
                <a:latin typeface="楷体_GB2312" pitchFamily="49" charset="-122"/>
                <a:ea typeface="楷体_GB2312" pitchFamily="49" charset="-122"/>
              </a:rPr>
              <a:t>可以</a:t>
            </a:r>
            <a:r>
              <a:rPr lang="zh-CN" altLang="en-US" sz="1135" dirty="0">
                <a:solidFill>
                  <a:srgbClr val="FF0000"/>
                </a:solidFill>
                <a:latin typeface="楷体_GB2312" pitchFamily="49" charset="-122"/>
                <a:ea typeface="楷体_GB2312" pitchFamily="49" charset="-122"/>
              </a:rPr>
              <a:t>扩展输出数据的有效时间</a:t>
            </a:r>
            <a:r>
              <a:rPr lang="zh-CN" altLang="en-US" sz="1135" dirty="0">
                <a:latin typeface="楷体_GB2312" pitchFamily="49" charset="-122"/>
                <a:ea typeface="楷体_GB2312" pitchFamily="49" charset="-122"/>
              </a:rPr>
              <a:t>，直到</a:t>
            </a:r>
            <a:r>
              <a:rPr lang="en-US" altLang="zh-CN" sz="1135" dirty="0">
                <a:latin typeface="楷体_GB2312" pitchFamily="49" charset="-122"/>
                <a:ea typeface="楷体_GB2312" pitchFamily="49" charset="-122"/>
              </a:rPr>
              <a:t>CAS</a:t>
            </a:r>
            <a:r>
              <a:rPr lang="zh-CN" altLang="en-US" sz="1135" dirty="0">
                <a:latin typeface="楷体_GB2312" pitchFamily="49" charset="-122"/>
                <a:ea typeface="楷体_GB2312" pitchFamily="49" charset="-122"/>
              </a:rPr>
              <a:t>再次有效为止，如图的最后一行波形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4500"/>
                                        </p:tgtEl>
                                        <p:attrNameLst>
                                          <p:attrName>style.visibility</p:attrName>
                                        </p:attrNameLst>
                                      </p:cBhvr>
                                      <p:to>
                                        <p:strVal val="visible"/>
                                      </p:to>
                                    </p:set>
                                    <p:animEffect transition="in" filter="box(in)">
                                      <p:cBhvr>
                                        <p:cTn id="13" dur="500"/>
                                        <p:tgtEl>
                                          <p:spTgt spid="2345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4504"/>
                                        </p:tgtEl>
                                        <p:attrNameLst>
                                          <p:attrName>style.visibility</p:attrName>
                                        </p:attrNameLst>
                                      </p:cBhvr>
                                      <p:to>
                                        <p:strVal val="visible"/>
                                      </p:to>
                                    </p:set>
                                    <p:animEffect transition="in" filter="blinds(horizontal)">
                                      <p:cBhvr>
                                        <p:cTn id="18" dur="500"/>
                                        <p:tgtEl>
                                          <p:spTgt spid="2345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34506"/>
                                        </p:tgtEl>
                                        <p:attrNameLst>
                                          <p:attrName>style.visibility</p:attrName>
                                        </p:attrNameLst>
                                      </p:cBhvr>
                                      <p:to>
                                        <p:strVal val="visible"/>
                                      </p:to>
                                    </p:set>
                                    <p:animEffect transition="in" filter="wipe(up)">
                                      <p:cBhvr>
                                        <p:cTn id="23" dur="500"/>
                                        <p:tgtEl>
                                          <p:spTgt spid="23450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34505"/>
                                        </p:tgtEl>
                                        <p:attrNameLst>
                                          <p:attrName>style.visibility</p:attrName>
                                        </p:attrNameLst>
                                      </p:cBhvr>
                                      <p:to>
                                        <p:strVal val="visible"/>
                                      </p:to>
                                    </p:set>
                                    <p:animEffect transition="in" filter="wipe(up)">
                                      <p:cBhvr>
                                        <p:cTn id="28" dur="500"/>
                                        <p:tgtEl>
                                          <p:spTgt spid="23450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34507"/>
                                        </p:tgtEl>
                                        <p:attrNameLst>
                                          <p:attrName>style.visibility</p:attrName>
                                        </p:attrNameLst>
                                      </p:cBhvr>
                                      <p:to>
                                        <p:strVal val="visible"/>
                                      </p:to>
                                    </p:set>
                                    <p:animEffect transition="in" filter="wipe(up)">
                                      <p:cBhvr>
                                        <p:cTn id="33" dur="500"/>
                                        <p:tgtEl>
                                          <p:spTgt spid="234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4331" y="247731"/>
            <a:ext cx="1022373" cy="258000"/>
          </a:xfrm>
          <a:prstGeom prst="rect">
            <a:avLst/>
          </a:prstGeom>
        </p:spPr>
      </p:pic>
      <p:sp>
        <p:nvSpPr>
          <p:cNvPr id="3" name="object 3"/>
          <p:cNvSpPr txBox="1">
            <a:spLocks noGrp="1"/>
          </p:cNvSpPr>
          <p:nvPr>
            <p:ph type="title"/>
          </p:nvPr>
        </p:nvSpPr>
        <p:spPr>
          <a:xfrm>
            <a:off x="1104030" y="267983"/>
            <a:ext cx="2939749" cy="205547"/>
          </a:xfrm>
          <a:prstGeom prst="rect">
            <a:avLst/>
          </a:prstGeom>
        </p:spPr>
        <p:txBody>
          <a:bodyPr vert="horz" wrap="square" lIns="0" tIns="5883" rIns="0" bIns="0" rtlCol="0">
            <a:spAutoFit/>
          </a:bodyPr>
          <a:lstStyle/>
          <a:p>
            <a:pPr marL="5883">
              <a:spcBef>
                <a:spcPts val="46"/>
              </a:spcBef>
            </a:pPr>
            <a:r>
              <a:rPr b="1" spc="-2" dirty="0">
                <a:solidFill>
                  <a:srgbClr val="C00000"/>
                </a:solidFill>
                <a:latin typeface="微软雅黑" panose="020B0503020204020204" pitchFamily="34" charset="-122"/>
                <a:ea typeface="微软雅黑" panose="020B0503020204020204" pitchFamily="34" charset="-122"/>
              </a:rPr>
              <a:t>Burst</a:t>
            </a:r>
            <a:r>
              <a:rPr b="1" spc="-35" dirty="0">
                <a:solidFill>
                  <a:srgbClr val="C00000"/>
                </a:solidFill>
                <a:latin typeface="微软雅黑" panose="020B0503020204020204" pitchFamily="34" charset="-122"/>
                <a:ea typeface="微软雅黑" panose="020B0503020204020204" pitchFamily="34" charset="-122"/>
              </a:rPr>
              <a:t> </a:t>
            </a:r>
            <a:r>
              <a:rPr b="1" dirty="0">
                <a:solidFill>
                  <a:srgbClr val="C00000"/>
                </a:solidFill>
                <a:latin typeface="微软雅黑" panose="020B0503020204020204" pitchFamily="34" charset="-122"/>
                <a:ea typeface="微软雅黑" panose="020B0503020204020204" pitchFamily="34" charset="-122"/>
              </a:rPr>
              <a:t>DRAM</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爆发式动态随机存储器</a:t>
            </a:r>
            <a:endParaRPr b="1" dirty="0">
              <a:solidFill>
                <a:srgbClr val="C00000"/>
              </a:solidFill>
              <a:latin typeface="微软雅黑" panose="020B0503020204020204" pitchFamily="34" charset="-122"/>
              <a:ea typeface="微软雅黑" panose="020B0503020204020204" pitchFamily="34" charset="-122"/>
            </a:endParaRPr>
          </a:p>
        </p:txBody>
      </p:sp>
      <p:sp>
        <p:nvSpPr>
          <p:cNvPr id="4" name="object 4"/>
          <p:cNvSpPr txBox="1"/>
          <p:nvPr/>
        </p:nvSpPr>
        <p:spPr>
          <a:xfrm>
            <a:off x="1221485" y="2014415"/>
            <a:ext cx="2028783" cy="190606"/>
          </a:xfrm>
          <a:prstGeom prst="rect">
            <a:avLst/>
          </a:prstGeom>
        </p:spPr>
        <p:txBody>
          <a:bodyPr vert="horz" wrap="square" lIns="0" tIns="5883" rIns="0" bIns="0" rtlCol="0">
            <a:spAutoFit/>
          </a:bodyPr>
          <a:lstStyle/>
          <a:p>
            <a:pPr marL="5883" defTabSz="423550">
              <a:spcBef>
                <a:spcPts val="46"/>
              </a:spcBef>
              <a:buClr>
                <a:srgbClr val="3333CC"/>
              </a:buClr>
              <a:tabLst>
                <a:tab pos="137948" algn="l"/>
                <a:tab pos="138242" algn="l"/>
              </a:tabLst>
            </a:pPr>
            <a:r>
              <a:rPr lang="zh-CN" altLang="en-US" sz="1200" dirty="0">
                <a:latin typeface="微软雅黑" panose="020B0503020204020204" pitchFamily="34" charset="-122"/>
                <a:ea typeface="微软雅黑" panose="020B0503020204020204" pitchFamily="34" charset="-122"/>
              </a:rPr>
              <a:t>自己生成一个连续的地址</a:t>
            </a:r>
            <a:endParaRPr sz="600" dirty="0">
              <a:solidFill>
                <a:prstClr val="black"/>
              </a:solidFill>
              <a:latin typeface="微软雅黑" panose="020B0503020204020204" pitchFamily="34" charset="-122"/>
              <a:ea typeface="微软雅黑" panose="020B0503020204020204" pitchFamily="34" charset="-122"/>
              <a:cs typeface="Tahoma"/>
            </a:endParaRPr>
          </a:p>
        </p:txBody>
      </p:sp>
      <p:sp>
        <p:nvSpPr>
          <p:cNvPr id="5" name="object 5"/>
          <p:cNvSpPr txBox="1"/>
          <p:nvPr/>
        </p:nvSpPr>
        <p:spPr>
          <a:xfrm>
            <a:off x="1075415" y="1017721"/>
            <a:ext cx="312098" cy="665801"/>
          </a:xfrm>
          <a:prstGeom prst="rect">
            <a:avLst/>
          </a:prstGeom>
        </p:spPr>
        <p:txBody>
          <a:bodyPr vert="horz" wrap="square" lIns="0" tIns="5883" rIns="0" bIns="0" rtlCol="0">
            <a:spAutoFit/>
          </a:bodyPr>
          <a:lstStyle/>
          <a:p>
            <a:pPr marL="5883" marR="2353" algn="just" defTabSz="423550">
              <a:lnSpc>
                <a:spcPct val="128499"/>
              </a:lnSpc>
              <a:spcBef>
                <a:spcPts val="46"/>
              </a:spcBef>
            </a:pPr>
            <a:r>
              <a:rPr sz="834" b="1" dirty="0">
                <a:solidFill>
                  <a:prstClr val="black"/>
                </a:solidFill>
                <a:latin typeface="Arial"/>
                <a:cs typeface="Arial"/>
              </a:rPr>
              <a:t>RAS# </a:t>
            </a:r>
            <a:r>
              <a:rPr sz="834" b="1" spc="-227" dirty="0">
                <a:solidFill>
                  <a:prstClr val="black"/>
                </a:solidFill>
                <a:latin typeface="Arial"/>
                <a:cs typeface="Arial"/>
              </a:rPr>
              <a:t> </a:t>
            </a:r>
            <a:r>
              <a:rPr sz="834" b="1" dirty="0">
                <a:solidFill>
                  <a:prstClr val="black"/>
                </a:solidFill>
                <a:latin typeface="Arial"/>
                <a:cs typeface="Arial"/>
              </a:rPr>
              <a:t>CAS# </a:t>
            </a:r>
            <a:r>
              <a:rPr sz="834" b="1" spc="-227" dirty="0">
                <a:solidFill>
                  <a:prstClr val="black"/>
                </a:solidFill>
                <a:latin typeface="Arial"/>
                <a:cs typeface="Arial"/>
              </a:rPr>
              <a:t> </a:t>
            </a:r>
            <a:r>
              <a:rPr sz="834" b="1" dirty="0">
                <a:solidFill>
                  <a:prstClr val="black"/>
                </a:solidFill>
                <a:latin typeface="Arial"/>
                <a:cs typeface="Arial"/>
              </a:rPr>
              <a:t>A[0:7]</a:t>
            </a:r>
            <a:endParaRPr sz="834">
              <a:solidFill>
                <a:prstClr val="black"/>
              </a:solidFill>
              <a:latin typeface="Arial"/>
              <a:cs typeface="Arial"/>
            </a:endParaRPr>
          </a:p>
          <a:p>
            <a:pPr marL="5883" defTabSz="423550">
              <a:spcBef>
                <a:spcPts val="331"/>
              </a:spcBef>
            </a:pPr>
            <a:r>
              <a:rPr sz="834" b="1" dirty="0">
                <a:solidFill>
                  <a:prstClr val="black"/>
                </a:solidFill>
                <a:latin typeface="Arial"/>
                <a:cs typeface="Arial"/>
              </a:rPr>
              <a:t>Data</a:t>
            </a:r>
            <a:endParaRPr sz="834">
              <a:solidFill>
                <a:prstClr val="black"/>
              </a:solidFill>
              <a:latin typeface="Arial"/>
              <a:cs typeface="Arial"/>
            </a:endParaRPr>
          </a:p>
        </p:txBody>
      </p:sp>
      <p:grpSp>
        <p:nvGrpSpPr>
          <p:cNvPr id="6" name="object 6"/>
          <p:cNvGrpSpPr/>
          <p:nvPr/>
        </p:nvGrpSpPr>
        <p:grpSpPr>
          <a:xfrm>
            <a:off x="1460022" y="1051696"/>
            <a:ext cx="3450431" cy="93541"/>
            <a:chOff x="1957590" y="2270328"/>
            <a:chExt cx="7448550" cy="201930"/>
          </a:xfrm>
        </p:grpSpPr>
        <p:sp>
          <p:nvSpPr>
            <p:cNvPr id="7" name="object 7"/>
            <p:cNvSpPr/>
            <p:nvPr/>
          </p:nvSpPr>
          <p:spPr>
            <a:xfrm>
              <a:off x="1967115" y="2279853"/>
              <a:ext cx="860425" cy="8255"/>
            </a:xfrm>
            <a:custGeom>
              <a:avLst/>
              <a:gdLst/>
              <a:ahLst/>
              <a:cxnLst/>
              <a:rect l="l" t="t" r="r" b="b"/>
              <a:pathLst>
                <a:path w="860425" h="8255">
                  <a:moveTo>
                    <a:pt x="0" y="0"/>
                  </a:moveTo>
                  <a:lnTo>
                    <a:pt x="860424" y="7937"/>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8" name="object 8"/>
            <p:cNvSpPr/>
            <p:nvPr/>
          </p:nvSpPr>
          <p:spPr>
            <a:xfrm>
              <a:off x="2827540" y="2284615"/>
              <a:ext cx="71755" cy="177800"/>
            </a:xfrm>
            <a:custGeom>
              <a:avLst/>
              <a:gdLst/>
              <a:ahLst/>
              <a:cxnLst/>
              <a:rect l="l" t="t" r="r" b="b"/>
              <a:pathLst>
                <a:path w="71755" h="177800">
                  <a:moveTo>
                    <a:pt x="0" y="0"/>
                  </a:moveTo>
                  <a:lnTo>
                    <a:pt x="71438" y="177799"/>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9" name="object 9"/>
            <p:cNvSpPr/>
            <p:nvPr/>
          </p:nvSpPr>
          <p:spPr>
            <a:xfrm>
              <a:off x="2906915" y="2451303"/>
              <a:ext cx="6489700" cy="6350"/>
            </a:xfrm>
            <a:custGeom>
              <a:avLst/>
              <a:gdLst/>
              <a:ahLst/>
              <a:cxnLst/>
              <a:rect l="l" t="t" r="r" b="b"/>
              <a:pathLst>
                <a:path w="6489700" h="6350">
                  <a:moveTo>
                    <a:pt x="0" y="6349"/>
                  </a:moveTo>
                  <a:lnTo>
                    <a:pt x="6489698"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grpSp>
        <p:nvGrpSpPr>
          <p:cNvPr id="10" name="object 10"/>
          <p:cNvGrpSpPr/>
          <p:nvPr/>
        </p:nvGrpSpPr>
        <p:grpSpPr>
          <a:xfrm>
            <a:off x="3110963" y="1551023"/>
            <a:ext cx="516241" cy="111779"/>
            <a:chOff x="5521526" y="3348240"/>
            <a:chExt cx="1114425" cy="241300"/>
          </a:xfrm>
        </p:grpSpPr>
        <p:sp>
          <p:nvSpPr>
            <p:cNvPr id="11" name="object 11"/>
            <p:cNvSpPr/>
            <p:nvPr/>
          </p:nvSpPr>
          <p:spPr>
            <a:xfrm>
              <a:off x="5531051" y="3357765"/>
              <a:ext cx="1095375" cy="222250"/>
            </a:xfrm>
            <a:custGeom>
              <a:avLst/>
              <a:gdLst/>
              <a:ahLst/>
              <a:cxnLst/>
              <a:rect l="l" t="t" r="r" b="b"/>
              <a:pathLst>
                <a:path w="1095375" h="222250">
                  <a:moveTo>
                    <a:pt x="1038222" y="0"/>
                  </a:moveTo>
                  <a:lnTo>
                    <a:pt x="57152" y="0"/>
                  </a:lnTo>
                  <a:lnTo>
                    <a:pt x="0" y="111125"/>
                  </a:lnTo>
                  <a:lnTo>
                    <a:pt x="57152" y="222250"/>
                  </a:lnTo>
                  <a:lnTo>
                    <a:pt x="1038222" y="222250"/>
                  </a:lnTo>
                  <a:lnTo>
                    <a:pt x="1095375" y="111125"/>
                  </a:lnTo>
                  <a:lnTo>
                    <a:pt x="1038222"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sp>
          <p:nvSpPr>
            <p:cNvPr id="12" name="object 12"/>
            <p:cNvSpPr/>
            <p:nvPr/>
          </p:nvSpPr>
          <p:spPr>
            <a:xfrm>
              <a:off x="5531051" y="3357765"/>
              <a:ext cx="1095375" cy="222250"/>
            </a:xfrm>
            <a:custGeom>
              <a:avLst/>
              <a:gdLst/>
              <a:ahLst/>
              <a:cxnLst/>
              <a:rect l="l" t="t" r="r" b="b"/>
              <a:pathLst>
                <a:path w="1095375" h="222250">
                  <a:moveTo>
                    <a:pt x="0" y="111124"/>
                  </a:moveTo>
                  <a:lnTo>
                    <a:pt x="57151" y="0"/>
                  </a:lnTo>
                  <a:lnTo>
                    <a:pt x="1038222" y="0"/>
                  </a:lnTo>
                  <a:lnTo>
                    <a:pt x="1095373" y="111124"/>
                  </a:lnTo>
                  <a:lnTo>
                    <a:pt x="1038222" y="222250"/>
                  </a:lnTo>
                  <a:lnTo>
                    <a:pt x="57151" y="222250"/>
                  </a:lnTo>
                  <a:lnTo>
                    <a:pt x="0" y="11112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3" name="object 13"/>
          <p:cNvSpPr txBox="1"/>
          <p:nvPr/>
        </p:nvSpPr>
        <p:spPr>
          <a:xfrm>
            <a:off x="3248848" y="1558670"/>
            <a:ext cx="227676"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Data</a:t>
            </a:r>
            <a:r>
              <a:rPr sz="556" b="1" spc="-39" dirty="0">
                <a:solidFill>
                  <a:srgbClr val="FFFFFF"/>
                </a:solidFill>
                <a:latin typeface="Arial"/>
                <a:cs typeface="Arial"/>
              </a:rPr>
              <a:t> </a:t>
            </a:r>
            <a:r>
              <a:rPr sz="556" b="1" i="1" dirty="0">
                <a:solidFill>
                  <a:srgbClr val="FFFFFF"/>
                </a:solidFill>
                <a:latin typeface="Arial"/>
                <a:cs typeface="Arial"/>
              </a:rPr>
              <a:t>n</a:t>
            </a:r>
            <a:endParaRPr sz="556">
              <a:solidFill>
                <a:prstClr val="black"/>
              </a:solidFill>
              <a:latin typeface="Arial"/>
              <a:cs typeface="Arial"/>
            </a:endParaRPr>
          </a:p>
        </p:txBody>
      </p:sp>
      <p:grpSp>
        <p:nvGrpSpPr>
          <p:cNvPr id="14" name="object 14"/>
          <p:cNvGrpSpPr/>
          <p:nvPr/>
        </p:nvGrpSpPr>
        <p:grpSpPr>
          <a:xfrm>
            <a:off x="3695595" y="1551023"/>
            <a:ext cx="531831" cy="111779"/>
            <a:chOff x="6783589" y="3348240"/>
            <a:chExt cx="1148080" cy="241300"/>
          </a:xfrm>
        </p:grpSpPr>
        <p:sp>
          <p:nvSpPr>
            <p:cNvPr id="15" name="object 15"/>
            <p:cNvSpPr/>
            <p:nvPr/>
          </p:nvSpPr>
          <p:spPr>
            <a:xfrm>
              <a:off x="6793114" y="3357765"/>
              <a:ext cx="1129030" cy="222250"/>
            </a:xfrm>
            <a:custGeom>
              <a:avLst/>
              <a:gdLst/>
              <a:ahLst/>
              <a:cxnLst/>
              <a:rect l="l" t="t" r="r" b="b"/>
              <a:pathLst>
                <a:path w="1129029" h="222250">
                  <a:moveTo>
                    <a:pt x="1081109" y="0"/>
                  </a:moveTo>
                  <a:lnTo>
                    <a:pt x="47604" y="0"/>
                  </a:lnTo>
                  <a:lnTo>
                    <a:pt x="0" y="111125"/>
                  </a:lnTo>
                  <a:lnTo>
                    <a:pt x="47604" y="222250"/>
                  </a:lnTo>
                  <a:lnTo>
                    <a:pt x="1081109" y="222250"/>
                  </a:lnTo>
                  <a:lnTo>
                    <a:pt x="1128712" y="111125"/>
                  </a:lnTo>
                  <a:lnTo>
                    <a:pt x="1081109" y="0"/>
                  </a:lnTo>
                  <a:close/>
                </a:path>
              </a:pathLst>
            </a:custGeom>
            <a:solidFill>
              <a:srgbClr val="FF9292"/>
            </a:solidFill>
          </p:spPr>
          <p:txBody>
            <a:bodyPr wrap="square" lIns="0" tIns="0" rIns="0" bIns="0" rtlCol="0"/>
            <a:lstStyle/>
            <a:p>
              <a:pPr defTabSz="423550"/>
              <a:endParaRPr sz="834">
                <a:solidFill>
                  <a:prstClr val="black"/>
                </a:solidFill>
                <a:latin typeface="Calibri"/>
              </a:endParaRPr>
            </a:p>
          </p:txBody>
        </p:sp>
        <p:sp>
          <p:nvSpPr>
            <p:cNvPr id="16" name="object 16"/>
            <p:cNvSpPr/>
            <p:nvPr/>
          </p:nvSpPr>
          <p:spPr>
            <a:xfrm>
              <a:off x="6793114" y="3357765"/>
              <a:ext cx="1129030" cy="222250"/>
            </a:xfrm>
            <a:custGeom>
              <a:avLst/>
              <a:gdLst/>
              <a:ahLst/>
              <a:cxnLst/>
              <a:rect l="l" t="t" r="r" b="b"/>
              <a:pathLst>
                <a:path w="1129029" h="222250">
                  <a:moveTo>
                    <a:pt x="0" y="111124"/>
                  </a:moveTo>
                  <a:lnTo>
                    <a:pt x="47604" y="0"/>
                  </a:lnTo>
                  <a:lnTo>
                    <a:pt x="1081107" y="0"/>
                  </a:lnTo>
                  <a:lnTo>
                    <a:pt x="1128711" y="111124"/>
                  </a:lnTo>
                  <a:lnTo>
                    <a:pt x="1081107" y="222250"/>
                  </a:lnTo>
                  <a:lnTo>
                    <a:pt x="47604" y="222250"/>
                  </a:lnTo>
                  <a:lnTo>
                    <a:pt x="0" y="11112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17" name="object 17"/>
          <p:cNvSpPr txBox="1"/>
          <p:nvPr/>
        </p:nvSpPr>
        <p:spPr>
          <a:xfrm>
            <a:off x="3809760" y="1558670"/>
            <a:ext cx="308274"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Data</a:t>
            </a:r>
            <a:r>
              <a:rPr sz="556" b="1" spc="-37" dirty="0">
                <a:solidFill>
                  <a:srgbClr val="FFFFFF"/>
                </a:solidFill>
                <a:latin typeface="Arial"/>
                <a:cs typeface="Arial"/>
              </a:rPr>
              <a:t> </a:t>
            </a:r>
            <a:r>
              <a:rPr sz="556" b="1" i="1" dirty="0">
                <a:solidFill>
                  <a:srgbClr val="FFFFFF"/>
                </a:solidFill>
                <a:latin typeface="Arial"/>
                <a:cs typeface="Arial"/>
              </a:rPr>
              <a:t>n</a:t>
            </a:r>
            <a:r>
              <a:rPr sz="556" b="1" dirty="0">
                <a:solidFill>
                  <a:srgbClr val="FFFFFF"/>
                </a:solidFill>
                <a:latin typeface="Arial"/>
                <a:cs typeface="Arial"/>
              </a:rPr>
              <a:t>+1</a:t>
            </a:r>
            <a:endParaRPr sz="556">
              <a:solidFill>
                <a:prstClr val="black"/>
              </a:solidFill>
              <a:latin typeface="Arial"/>
              <a:cs typeface="Arial"/>
            </a:endParaRPr>
          </a:p>
        </p:txBody>
      </p:sp>
      <p:grpSp>
        <p:nvGrpSpPr>
          <p:cNvPr id="18" name="object 18"/>
          <p:cNvGrpSpPr/>
          <p:nvPr/>
        </p:nvGrpSpPr>
        <p:grpSpPr>
          <a:xfrm>
            <a:off x="1743881" y="1387767"/>
            <a:ext cx="300038" cy="111779"/>
            <a:chOff x="2570365" y="2995815"/>
            <a:chExt cx="647700" cy="241300"/>
          </a:xfrm>
        </p:grpSpPr>
        <p:sp>
          <p:nvSpPr>
            <p:cNvPr id="19" name="object 19"/>
            <p:cNvSpPr/>
            <p:nvPr/>
          </p:nvSpPr>
          <p:spPr>
            <a:xfrm>
              <a:off x="2579890" y="3005340"/>
              <a:ext cx="628650" cy="222250"/>
            </a:xfrm>
            <a:custGeom>
              <a:avLst/>
              <a:gdLst/>
              <a:ahLst/>
              <a:cxnLst/>
              <a:rect l="l" t="t" r="r" b="b"/>
              <a:pathLst>
                <a:path w="628650" h="222250">
                  <a:moveTo>
                    <a:pt x="553328" y="0"/>
                  </a:moveTo>
                  <a:lnTo>
                    <a:pt x="75319" y="0"/>
                  </a:lnTo>
                  <a:lnTo>
                    <a:pt x="0" y="111125"/>
                  </a:lnTo>
                  <a:lnTo>
                    <a:pt x="75319" y="222250"/>
                  </a:lnTo>
                  <a:lnTo>
                    <a:pt x="553328" y="222250"/>
                  </a:lnTo>
                  <a:lnTo>
                    <a:pt x="628648" y="111125"/>
                  </a:lnTo>
                  <a:lnTo>
                    <a:pt x="553328" y="0"/>
                  </a:lnTo>
                  <a:close/>
                </a:path>
              </a:pathLst>
            </a:custGeom>
            <a:solidFill>
              <a:srgbClr val="00D2A9"/>
            </a:solidFill>
          </p:spPr>
          <p:txBody>
            <a:bodyPr wrap="square" lIns="0" tIns="0" rIns="0" bIns="0" rtlCol="0"/>
            <a:lstStyle/>
            <a:p>
              <a:pPr defTabSz="423550"/>
              <a:endParaRPr sz="834">
                <a:solidFill>
                  <a:prstClr val="black"/>
                </a:solidFill>
                <a:latin typeface="Calibri"/>
              </a:endParaRPr>
            </a:p>
          </p:txBody>
        </p:sp>
        <p:sp>
          <p:nvSpPr>
            <p:cNvPr id="20" name="object 20"/>
            <p:cNvSpPr/>
            <p:nvPr/>
          </p:nvSpPr>
          <p:spPr>
            <a:xfrm>
              <a:off x="2579890" y="3005340"/>
              <a:ext cx="628650" cy="222250"/>
            </a:xfrm>
            <a:custGeom>
              <a:avLst/>
              <a:gdLst/>
              <a:ahLst/>
              <a:cxnLst/>
              <a:rect l="l" t="t" r="r" b="b"/>
              <a:pathLst>
                <a:path w="628650" h="222250">
                  <a:moveTo>
                    <a:pt x="0" y="111125"/>
                  </a:moveTo>
                  <a:lnTo>
                    <a:pt x="75320" y="0"/>
                  </a:lnTo>
                  <a:lnTo>
                    <a:pt x="553328" y="0"/>
                  </a:lnTo>
                  <a:lnTo>
                    <a:pt x="628649" y="111125"/>
                  </a:lnTo>
                  <a:lnTo>
                    <a:pt x="553328" y="222249"/>
                  </a:lnTo>
                  <a:lnTo>
                    <a:pt x="75320" y="222249"/>
                  </a:lnTo>
                  <a:lnTo>
                    <a:pt x="0" y="111125"/>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1" name="object 21"/>
          <p:cNvSpPr txBox="1"/>
          <p:nvPr/>
        </p:nvSpPr>
        <p:spPr>
          <a:xfrm>
            <a:off x="1813607" y="1395415"/>
            <a:ext cx="160902" cy="91477"/>
          </a:xfrm>
          <a:prstGeom prst="rect">
            <a:avLst/>
          </a:prstGeom>
        </p:spPr>
        <p:txBody>
          <a:bodyPr vert="horz" wrap="square" lIns="0" tIns="5883" rIns="0" bIns="0" rtlCol="0">
            <a:spAutoFit/>
          </a:bodyPr>
          <a:lstStyle/>
          <a:p>
            <a:pPr marL="5883" defTabSz="423550">
              <a:spcBef>
                <a:spcPts val="46"/>
              </a:spcBef>
            </a:pPr>
            <a:r>
              <a:rPr sz="556" b="1" spc="-2" dirty="0">
                <a:solidFill>
                  <a:srgbClr val="FFFFFF"/>
                </a:solidFill>
                <a:latin typeface="Arial"/>
                <a:cs typeface="Arial"/>
              </a:rPr>
              <a:t>Row</a:t>
            </a:r>
            <a:endParaRPr sz="556">
              <a:solidFill>
                <a:prstClr val="black"/>
              </a:solidFill>
              <a:latin typeface="Arial"/>
              <a:cs typeface="Arial"/>
            </a:endParaRPr>
          </a:p>
        </p:txBody>
      </p:sp>
      <p:grpSp>
        <p:nvGrpSpPr>
          <p:cNvPr id="22" name="object 22"/>
          <p:cNvGrpSpPr/>
          <p:nvPr/>
        </p:nvGrpSpPr>
        <p:grpSpPr>
          <a:xfrm>
            <a:off x="2040977" y="1387767"/>
            <a:ext cx="297978" cy="111779"/>
            <a:chOff x="3211715" y="2995815"/>
            <a:chExt cx="643255" cy="241300"/>
          </a:xfrm>
        </p:grpSpPr>
        <p:sp>
          <p:nvSpPr>
            <p:cNvPr id="23" name="object 23"/>
            <p:cNvSpPr/>
            <p:nvPr/>
          </p:nvSpPr>
          <p:spPr>
            <a:xfrm>
              <a:off x="3221240" y="3005340"/>
              <a:ext cx="624205" cy="222250"/>
            </a:xfrm>
            <a:custGeom>
              <a:avLst/>
              <a:gdLst/>
              <a:ahLst/>
              <a:cxnLst/>
              <a:rect l="l" t="t" r="r" b="b"/>
              <a:pathLst>
                <a:path w="624204" h="222250">
                  <a:moveTo>
                    <a:pt x="549135" y="0"/>
                  </a:moveTo>
                  <a:lnTo>
                    <a:pt x="74750" y="0"/>
                  </a:lnTo>
                  <a:lnTo>
                    <a:pt x="0" y="111125"/>
                  </a:lnTo>
                  <a:lnTo>
                    <a:pt x="74750" y="222250"/>
                  </a:lnTo>
                  <a:lnTo>
                    <a:pt x="549135" y="222250"/>
                  </a:lnTo>
                  <a:lnTo>
                    <a:pt x="623887" y="111125"/>
                  </a:lnTo>
                  <a:lnTo>
                    <a:pt x="549135"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24" name="object 24"/>
            <p:cNvSpPr/>
            <p:nvPr/>
          </p:nvSpPr>
          <p:spPr>
            <a:xfrm>
              <a:off x="3221240" y="3005340"/>
              <a:ext cx="624205" cy="222250"/>
            </a:xfrm>
            <a:custGeom>
              <a:avLst/>
              <a:gdLst/>
              <a:ahLst/>
              <a:cxnLst/>
              <a:rect l="l" t="t" r="r" b="b"/>
              <a:pathLst>
                <a:path w="624204" h="222250">
                  <a:moveTo>
                    <a:pt x="0" y="111125"/>
                  </a:moveTo>
                  <a:lnTo>
                    <a:pt x="74752" y="0"/>
                  </a:lnTo>
                  <a:lnTo>
                    <a:pt x="549135" y="0"/>
                  </a:lnTo>
                  <a:lnTo>
                    <a:pt x="623887" y="111125"/>
                  </a:lnTo>
                  <a:lnTo>
                    <a:pt x="549135" y="222249"/>
                  </a:lnTo>
                  <a:lnTo>
                    <a:pt x="74752" y="222249"/>
                  </a:lnTo>
                  <a:lnTo>
                    <a:pt x="0" y="111125"/>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5" name="object 25"/>
          <p:cNvSpPr txBox="1"/>
          <p:nvPr/>
        </p:nvSpPr>
        <p:spPr>
          <a:xfrm>
            <a:off x="2163379" y="1395415"/>
            <a:ext cx="59125"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X</a:t>
            </a:r>
            <a:endParaRPr sz="556">
              <a:solidFill>
                <a:prstClr val="black"/>
              </a:solidFill>
              <a:latin typeface="Arial"/>
              <a:cs typeface="Arial"/>
            </a:endParaRPr>
          </a:p>
        </p:txBody>
      </p:sp>
      <p:grpSp>
        <p:nvGrpSpPr>
          <p:cNvPr id="26" name="object 26"/>
          <p:cNvGrpSpPr/>
          <p:nvPr/>
        </p:nvGrpSpPr>
        <p:grpSpPr>
          <a:xfrm>
            <a:off x="2339544" y="1387767"/>
            <a:ext cx="299449" cy="111779"/>
            <a:chOff x="3856240" y="2995815"/>
            <a:chExt cx="646430" cy="241300"/>
          </a:xfrm>
        </p:grpSpPr>
        <p:sp>
          <p:nvSpPr>
            <p:cNvPr id="27" name="object 27"/>
            <p:cNvSpPr/>
            <p:nvPr/>
          </p:nvSpPr>
          <p:spPr>
            <a:xfrm>
              <a:off x="3865765" y="3005340"/>
              <a:ext cx="627380" cy="222250"/>
            </a:xfrm>
            <a:custGeom>
              <a:avLst/>
              <a:gdLst/>
              <a:ahLst/>
              <a:cxnLst/>
              <a:rect l="l" t="t" r="r" b="b"/>
              <a:pathLst>
                <a:path w="627379" h="222250">
                  <a:moveTo>
                    <a:pt x="551930" y="0"/>
                  </a:moveTo>
                  <a:lnTo>
                    <a:pt x="75131" y="0"/>
                  </a:lnTo>
                  <a:lnTo>
                    <a:pt x="0" y="111125"/>
                  </a:lnTo>
                  <a:lnTo>
                    <a:pt x="75131" y="222250"/>
                  </a:lnTo>
                  <a:lnTo>
                    <a:pt x="551930" y="222250"/>
                  </a:lnTo>
                  <a:lnTo>
                    <a:pt x="627062" y="111125"/>
                  </a:lnTo>
                  <a:lnTo>
                    <a:pt x="551930" y="0"/>
                  </a:lnTo>
                  <a:close/>
                </a:path>
              </a:pathLst>
            </a:custGeom>
            <a:solidFill>
              <a:srgbClr val="434DD6"/>
            </a:solidFill>
          </p:spPr>
          <p:txBody>
            <a:bodyPr wrap="square" lIns="0" tIns="0" rIns="0" bIns="0" rtlCol="0"/>
            <a:lstStyle/>
            <a:p>
              <a:pPr defTabSz="423550"/>
              <a:endParaRPr sz="834">
                <a:solidFill>
                  <a:prstClr val="black"/>
                </a:solidFill>
                <a:latin typeface="Calibri"/>
              </a:endParaRPr>
            </a:p>
          </p:txBody>
        </p:sp>
        <p:sp>
          <p:nvSpPr>
            <p:cNvPr id="28" name="object 28"/>
            <p:cNvSpPr/>
            <p:nvPr/>
          </p:nvSpPr>
          <p:spPr>
            <a:xfrm>
              <a:off x="3865765" y="3005340"/>
              <a:ext cx="627380" cy="222250"/>
            </a:xfrm>
            <a:custGeom>
              <a:avLst/>
              <a:gdLst/>
              <a:ahLst/>
              <a:cxnLst/>
              <a:rect l="l" t="t" r="r" b="b"/>
              <a:pathLst>
                <a:path w="627379" h="222250">
                  <a:moveTo>
                    <a:pt x="0" y="111125"/>
                  </a:moveTo>
                  <a:lnTo>
                    <a:pt x="75131" y="0"/>
                  </a:lnTo>
                  <a:lnTo>
                    <a:pt x="551931" y="0"/>
                  </a:lnTo>
                  <a:lnTo>
                    <a:pt x="627062" y="111125"/>
                  </a:lnTo>
                  <a:lnTo>
                    <a:pt x="551931" y="222249"/>
                  </a:lnTo>
                  <a:lnTo>
                    <a:pt x="75131" y="222249"/>
                  </a:lnTo>
                  <a:lnTo>
                    <a:pt x="0" y="111125"/>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9" name="object 29"/>
          <p:cNvSpPr txBox="1"/>
          <p:nvPr/>
        </p:nvSpPr>
        <p:spPr>
          <a:xfrm>
            <a:off x="2385646" y="1395415"/>
            <a:ext cx="188259" cy="91477"/>
          </a:xfrm>
          <a:prstGeom prst="rect">
            <a:avLst/>
          </a:prstGeom>
        </p:spPr>
        <p:txBody>
          <a:bodyPr vert="horz" wrap="square" lIns="0" tIns="5883" rIns="0" bIns="0" rtlCol="0">
            <a:spAutoFit/>
          </a:bodyPr>
          <a:lstStyle/>
          <a:p>
            <a:pPr marL="5883" defTabSz="423550">
              <a:spcBef>
                <a:spcPts val="46"/>
              </a:spcBef>
            </a:pPr>
            <a:r>
              <a:rPr sz="556" b="1" spc="-2" dirty="0">
                <a:solidFill>
                  <a:srgbClr val="FFFFFF"/>
                </a:solidFill>
                <a:latin typeface="Arial"/>
                <a:cs typeface="Arial"/>
              </a:rPr>
              <a:t>Col</a:t>
            </a:r>
            <a:r>
              <a:rPr sz="556" b="1" spc="-35" dirty="0">
                <a:solidFill>
                  <a:srgbClr val="FFFFFF"/>
                </a:solidFill>
                <a:latin typeface="Arial"/>
                <a:cs typeface="Arial"/>
              </a:rPr>
              <a:t> </a:t>
            </a:r>
            <a:r>
              <a:rPr sz="556" b="1" i="1" dirty="0">
                <a:solidFill>
                  <a:srgbClr val="FFFFFF"/>
                </a:solidFill>
                <a:latin typeface="Arial"/>
                <a:cs typeface="Arial"/>
              </a:rPr>
              <a:t>n</a:t>
            </a:r>
            <a:endParaRPr sz="556">
              <a:solidFill>
                <a:prstClr val="black"/>
              </a:solidFill>
              <a:latin typeface="Arial"/>
              <a:cs typeface="Arial"/>
            </a:endParaRPr>
          </a:p>
        </p:txBody>
      </p:sp>
      <p:grpSp>
        <p:nvGrpSpPr>
          <p:cNvPr id="30" name="object 30"/>
          <p:cNvGrpSpPr/>
          <p:nvPr/>
        </p:nvGrpSpPr>
        <p:grpSpPr>
          <a:xfrm>
            <a:off x="1461493" y="1549552"/>
            <a:ext cx="3330710" cy="111779"/>
            <a:chOff x="1960765" y="3345065"/>
            <a:chExt cx="7190105" cy="241300"/>
          </a:xfrm>
        </p:grpSpPr>
        <p:sp>
          <p:nvSpPr>
            <p:cNvPr id="31" name="object 31"/>
            <p:cNvSpPr/>
            <p:nvPr/>
          </p:nvSpPr>
          <p:spPr>
            <a:xfrm>
              <a:off x="1970290" y="3462540"/>
              <a:ext cx="3587750" cy="0"/>
            </a:xfrm>
            <a:custGeom>
              <a:avLst/>
              <a:gdLst/>
              <a:ahLst/>
              <a:cxnLst/>
              <a:rect l="l" t="t" r="r" b="b"/>
              <a:pathLst>
                <a:path w="3587750">
                  <a:moveTo>
                    <a:pt x="3587748" y="0"/>
                  </a:moveTo>
                  <a:lnTo>
                    <a:pt x="0" y="1"/>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32" name="object 32"/>
            <p:cNvSpPr/>
            <p:nvPr/>
          </p:nvSpPr>
          <p:spPr>
            <a:xfrm>
              <a:off x="6616902" y="3456190"/>
              <a:ext cx="1478280" cy="0"/>
            </a:xfrm>
            <a:custGeom>
              <a:avLst/>
              <a:gdLst/>
              <a:ahLst/>
              <a:cxnLst/>
              <a:rect l="l" t="t" r="r" b="b"/>
              <a:pathLst>
                <a:path w="1478279">
                  <a:moveTo>
                    <a:pt x="0" y="0"/>
                  </a:moveTo>
                  <a:lnTo>
                    <a:pt x="203199" y="0"/>
                  </a:lnTo>
                </a:path>
                <a:path w="1478279">
                  <a:moveTo>
                    <a:pt x="1295399" y="0"/>
                  </a:moveTo>
                  <a:lnTo>
                    <a:pt x="1477962" y="0"/>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33" name="object 33"/>
            <p:cNvSpPr/>
            <p:nvPr/>
          </p:nvSpPr>
          <p:spPr>
            <a:xfrm>
              <a:off x="8045652" y="3354590"/>
              <a:ext cx="1095375" cy="222250"/>
            </a:xfrm>
            <a:custGeom>
              <a:avLst/>
              <a:gdLst/>
              <a:ahLst/>
              <a:cxnLst/>
              <a:rect l="l" t="t" r="r" b="b"/>
              <a:pathLst>
                <a:path w="1095375" h="222250">
                  <a:moveTo>
                    <a:pt x="1038222" y="0"/>
                  </a:moveTo>
                  <a:lnTo>
                    <a:pt x="57152" y="0"/>
                  </a:lnTo>
                  <a:lnTo>
                    <a:pt x="0" y="111125"/>
                  </a:lnTo>
                  <a:lnTo>
                    <a:pt x="57152" y="222250"/>
                  </a:lnTo>
                  <a:lnTo>
                    <a:pt x="1038222" y="222250"/>
                  </a:lnTo>
                  <a:lnTo>
                    <a:pt x="1095375" y="111125"/>
                  </a:lnTo>
                  <a:lnTo>
                    <a:pt x="1038222" y="0"/>
                  </a:lnTo>
                  <a:close/>
                </a:path>
              </a:pathLst>
            </a:custGeom>
            <a:solidFill>
              <a:srgbClr val="FFD479"/>
            </a:solidFill>
          </p:spPr>
          <p:txBody>
            <a:bodyPr wrap="square" lIns="0" tIns="0" rIns="0" bIns="0" rtlCol="0"/>
            <a:lstStyle/>
            <a:p>
              <a:pPr defTabSz="423550"/>
              <a:endParaRPr sz="834">
                <a:solidFill>
                  <a:prstClr val="black"/>
                </a:solidFill>
                <a:latin typeface="Calibri"/>
              </a:endParaRPr>
            </a:p>
          </p:txBody>
        </p:sp>
        <p:sp>
          <p:nvSpPr>
            <p:cNvPr id="34" name="object 34"/>
            <p:cNvSpPr/>
            <p:nvPr/>
          </p:nvSpPr>
          <p:spPr>
            <a:xfrm>
              <a:off x="8045651" y="3354590"/>
              <a:ext cx="1095375" cy="222250"/>
            </a:xfrm>
            <a:custGeom>
              <a:avLst/>
              <a:gdLst/>
              <a:ahLst/>
              <a:cxnLst/>
              <a:rect l="l" t="t" r="r" b="b"/>
              <a:pathLst>
                <a:path w="1095375" h="222250">
                  <a:moveTo>
                    <a:pt x="0" y="111124"/>
                  </a:moveTo>
                  <a:lnTo>
                    <a:pt x="57152" y="0"/>
                  </a:lnTo>
                  <a:lnTo>
                    <a:pt x="1038222" y="0"/>
                  </a:lnTo>
                  <a:lnTo>
                    <a:pt x="1095374" y="111124"/>
                  </a:lnTo>
                  <a:lnTo>
                    <a:pt x="1038222" y="222250"/>
                  </a:lnTo>
                  <a:lnTo>
                    <a:pt x="57152" y="222250"/>
                  </a:lnTo>
                  <a:lnTo>
                    <a:pt x="0" y="111124"/>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grpSp>
        <p:nvGrpSpPr>
          <p:cNvPr id="35" name="object 35"/>
          <p:cNvGrpSpPr/>
          <p:nvPr/>
        </p:nvGrpSpPr>
        <p:grpSpPr>
          <a:xfrm>
            <a:off x="2634433" y="1387767"/>
            <a:ext cx="2157623" cy="112661"/>
            <a:chOff x="4492826" y="2995815"/>
            <a:chExt cx="4657725" cy="243204"/>
          </a:xfrm>
        </p:grpSpPr>
        <p:sp>
          <p:nvSpPr>
            <p:cNvPr id="36" name="object 36"/>
            <p:cNvSpPr/>
            <p:nvPr/>
          </p:nvSpPr>
          <p:spPr>
            <a:xfrm>
              <a:off x="4502351" y="3005340"/>
              <a:ext cx="4638675" cy="224154"/>
            </a:xfrm>
            <a:custGeom>
              <a:avLst/>
              <a:gdLst/>
              <a:ahLst/>
              <a:cxnLst/>
              <a:rect l="l" t="t" r="r" b="b"/>
              <a:pathLst>
                <a:path w="4638675" h="224155">
                  <a:moveTo>
                    <a:pt x="4581335" y="0"/>
                  </a:moveTo>
                  <a:lnTo>
                    <a:pt x="57337" y="0"/>
                  </a:lnTo>
                  <a:lnTo>
                    <a:pt x="0" y="111918"/>
                  </a:lnTo>
                  <a:lnTo>
                    <a:pt x="57337" y="223836"/>
                  </a:lnTo>
                  <a:lnTo>
                    <a:pt x="4581335" y="223836"/>
                  </a:lnTo>
                  <a:lnTo>
                    <a:pt x="4638673" y="111918"/>
                  </a:lnTo>
                  <a:lnTo>
                    <a:pt x="4581335"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37" name="object 37"/>
            <p:cNvSpPr/>
            <p:nvPr/>
          </p:nvSpPr>
          <p:spPr>
            <a:xfrm>
              <a:off x="4502351" y="3005340"/>
              <a:ext cx="4638675" cy="224154"/>
            </a:xfrm>
            <a:custGeom>
              <a:avLst/>
              <a:gdLst/>
              <a:ahLst/>
              <a:cxnLst/>
              <a:rect l="l" t="t" r="r" b="b"/>
              <a:pathLst>
                <a:path w="4638675" h="224155">
                  <a:moveTo>
                    <a:pt x="0" y="111919"/>
                  </a:moveTo>
                  <a:lnTo>
                    <a:pt x="57337" y="0"/>
                  </a:lnTo>
                  <a:lnTo>
                    <a:pt x="4581335" y="0"/>
                  </a:lnTo>
                  <a:lnTo>
                    <a:pt x="4638672" y="111919"/>
                  </a:lnTo>
                  <a:lnTo>
                    <a:pt x="4581335" y="223837"/>
                  </a:lnTo>
                  <a:lnTo>
                    <a:pt x="57337" y="223837"/>
                  </a:lnTo>
                  <a:lnTo>
                    <a:pt x="0" y="111919"/>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38" name="object 38"/>
          <p:cNvSpPr txBox="1"/>
          <p:nvPr/>
        </p:nvSpPr>
        <p:spPr>
          <a:xfrm>
            <a:off x="3685696" y="1395783"/>
            <a:ext cx="59125"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X</a:t>
            </a:r>
            <a:endParaRPr sz="556">
              <a:solidFill>
                <a:prstClr val="black"/>
              </a:solidFill>
              <a:latin typeface="Arial"/>
              <a:cs typeface="Arial"/>
            </a:endParaRPr>
          </a:p>
        </p:txBody>
      </p:sp>
      <p:sp>
        <p:nvSpPr>
          <p:cNvPr id="39" name="object 39"/>
          <p:cNvSpPr txBox="1"/>
          <p:nvPr/>
        </p:nvSpPr>
        <p:spPr>
          <a:xfrm>
            <a:off x="4378401" y="1557200"/>
            <a:ext cx="308274"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Data</a:t>
            </a:r>
            <a:r>
              <a:rPr sz="556" b="1" spc="-37" dirty="0">
                <a:solidFill>
                  <a:srgbClr val="FFFFFF"/>
                </a:solidFill>
                <a:latin typeface="Arial"/>
                <a:cs typeface="Arial"/>
              </a:rPr>
              <a:t> </a:t>
            </a:r>
            <a:r>
              <a:rPr sz="556" b="1" i="1" dirty="0">
                <a:solidFill>
                  <a:srgbClr val="FFFFFF"/>
                </a:solidFill>
                <a:latin typeface="Arial"/>
                <a:cs typeface="Arial"/>
              </a:rPr>
              <a:t>n</a:t>
            </a:r>
            <a:r>
              <a:rPr sz="556" b="1" dirty="0">
                <a:solidFill>
                  <a:srgbClr val="FFFFFF"/>
                </a:solidFill>
                <a:latin typeface="Arial"/>
                <a:cs typeface="Arial"/>
              </a:rPr>
              <a:t>+2</a:t>
            </a:r>
            <a:endParaRPr sz="556">
              <a:solidFill>
                <a:prstClr val="black"/>
              </a:solidFill>
              <a:latin typeface="Arial"/>
              <a:cs typeface="Arial"/>
            </a:endParaRPr>
          </a:p>
        </p:txBody>
      </p:sp>
      <p:sp>
        <p:nvSpPr>
          <p:cNvPr id="40" name="object 40"/>
          <p:cNvSpPr/>
          <p:nvPr/>
        </p:nvSpPr>
        <p:spPr>
          <a:xfrm>
            <a:off x="4787642" y="1602500"/>
            <a:ext cx="118544" cy="1471"/>
          </a:xfrm>
          <a:custGeom>
            <a:avLst/>
            <a:gdLst/>
            <a:ahLst/>
            <a:cxnLst/>
            <a:rect l="l" t="t" r="r" b="b"/>
            <a:pathLst>
              <a:path w="255904" h="3175">
                <a:moveTo>
                  <a:pt x="255588" y="3174"/>
                </a:moveTo>
                <a:lnTo>
                  <a:pt x="0"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nvGrpSpPr>
          <p:cNvPr id="41" name="object 41"/>
          <p:cNvGrpSpPr/>
          <p:nvPr/>
        </p:nvGrpSpPr>
        <p:grpSpPr>
          <a:xfrm>
            <a:off x="1450461" y="1390709"/>
            <a:ext cx="298567" cy="112661"/>
            <a:chOff x="1936951" y="3002165"/>
            <a:chExt cx="644525" cy="243204"/>
          </a:xfrm>
        </p:grpSpPr>
        <p:sp>
          <p:nvSpPr>
            <p:cNvPr id="42" name="object 42"/>
            <p:cNvSpPr/>
            <p:nvPr/>
          </p:nvSpPr>
          <p:spPr>
            <a:xfrm>
              <a:off x="1946476" y="3011690"/>
              <a:ext cx="625475" cy="224154"/>
            </a:xfrm>
            <a:custGeom>
              <a:avLst/>
              <a:gdLst/>
              <a:ahLst/>
              <a:cxnLst/>
              <a:rect l="l" t="t" r="r" b="b"/>
              <a:pathLst>
                <a:path w="625475" h="224155">
                  <a:moveTo>
                    <a:pt x="550534" y="0"/>
                  </a:moveTo>
                  <a:lnTo>
                    <a:pt x="74941" y="0"/>
                  </a:lnTo>
                  <a:lnTo>
                    <a:pt x="0" y="111918"/>
                  </a:lnTo>
                  <a:lnTo>
                    <a:pt x="74941" y="223836"/>
                  </a:lnTo>
                  <a:lnTo>
                    <a:pt x="550534" y="223836"/>
                  </a:lnTo>
                  <a:lnTo>
                    <a:pt x="625475" y="111918"/>
                  </a:lnTo>
                  <a:lnTo>
                    <a:pt x="550534" y="0"/>
                  </a:lnTo>
                  <a:close/>
                </a:path>
              </a:pathLst>
            </a:custGeom>
            <a:solidFill>
              <a:srgbClr val="D5D5D5"/>
            </a:solidFill>
          </p:spPr>
          <p:txBody>
            <a:bodyPr wrap="square" lIns="0" tIns="0" rIns="0" bIns="0" rtlCol="0"/>
            <a:lstStyle/>
            <a:p>
              <a:pPr defTabSz="423550"/>
              <a:endParaRPr sz="834">
                <a:solidFill>
                  <a:prstClr val="black"/>
                </a:solidFill>
                <a:latin typeface="Calibri"/>
              </a:endParaRPr>
            </a:p>
          </p:txBody>
        </p:sp>
        <p:sp>
          <p:nvSpPr>
            <p:cNvPr id="43" name="object 43"/>
            <p:cNvSpPr/>
            <p:nvPr/>
          </p:nvSpPr>
          <p:spPr>
            <a:xfrm>
              <a:off x="1946476" y="3011690"/>
              <a:ext cx="625475" cy="224154"/>
            </a:xfrm>
            <a:custGeom>
              <a:avLst/>
              <a:gdLst/>
              <a:ahLst/>
              <a:cxnLst/>
              <a:rect l="l" t="t" r="r" b="b"/>
              <a:pathLst>
                <a:path w="625475" h="224155">
                  <a:moveTo>
                    <a:pt x="0" y="111919"/>
                  </a:moveTo>
                  <a:lnTo>
                    <a:pt x="74940" y="0"/>
                  </a:lnTo>
                  <a:lnTo>
                    <a:pt x="550533" y="0"/>
                  </a:lnTo>
                  <a:lnTo>
                    <a:pt x="625474" y="111919"/>
                  </a:lnTo>
                  <a:lnTo>
                    <a:pt x="550533" y="223837"/>
                  </a:lnTo>
                  <a:lnTo>
                    <a:pt x="74940" y="223837"/>
                  </a:lnTo>
                  <a:lnTo>
                    <a:pt x="0" y="111919"/>
                  </a:lnTo>
                  <a:close/>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44" name="object 44"/>
          <p:cNvSpPr txBox="1"/>
          <p:nvPr/>
        </p:nvSpPr>
        <p:spPr>
          <a:xfrm>
            <a:off x="1572954" y="1398724"/>
            <a:ext cx="59125" cy="91477"/>
          </a:xfrm>
          <a:prstGeom prst="rect">
            <a:avLst/>
          </a:prstGeom>
        </p:spPr>
        <p:txBody>
          <a:bodyPr vert="horz" wrap="square" lIns="0" tIns="5883" rIns="0" bIns="0" rtlCol="0">
            <a:spAutoFit/>
          </a:bodyPr>
          <a:lstStyle/>
          <a:p>
            <a:pPr marL="5883" defTabSz="423550">
              <a:spcBef>
                <a:spcPts val="46"/>
              </a:spcBef>
            </a:pPr>
            <a:r>
              <a:rPr sz="556" b="1" dirty="0">
                <a:solidFill>
                  <a:srgbClr val="FFFFFF"/>
                </a:solidFill>
                <a:latin typeface="Arial"/>
                <a:cs typeface="Arial"/>
              </a:rPr>
              <a:t>X</a:t>
            </a:r>
            <a:endParaRPr sz="556">
              <a:solidFill>
                <a:prstClr val="black"/>
              </a:solidFill>
              <a:latin typeface="Arial"/>
              <a:cs typeface="Arial"/>
            </a:endParaRPr>
          </a:p>
        </p:txBody>
      </p:sp>
      <p:grpSp>
        <p:nvGrpSpPr>
          <p:cNvPr id="45" name="object 45"/>
          <p:cNvGrpSpPr/>
          <p:nvPr/>
        </p:nvGrpSpPr>
        <p:grpSpPr>
          <a:xfrm>
            <a:off x="1450461" y="1215687"/>
            <a:ext cx="3478376" cy="103248"/>
            <a:chOff x="1936951" y="2624340"/>
            <a:chExt cx="7508875" cy="222885"/>
          </a:xfrm>
        </p:grpSpPr>
        <p:sp>
          <p:nvSpPr>
            <p:cNvPr id="46" name="object 46"/>
            <p:cNvSpPr/>
            <p:nvPr/>
          </p:nvSpPr>
          <p:spPr>
            <a:xfrm>
              <a:off x="1946476" y="2633865"/>
              <a:ext cx="2159000" cy="6350"/>
            </a:xfrm>
            <a:custGeom>
              <a:avLst/>
              <a:gdLst/>
              <a:ahLst/>
              <a:cxnLst/>
              <a:rect l="l" t="t" r="r" b="b"/>
              <a:pathLst>
                <a:path w="2159000" h="6350">
                  <a:moveTo>
                    <a:pt x="0" y="0"/>
                  </a:moveTo>
                  <a:lnTo>
                    <a:pt x="2158999" y="6349"/>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7" name="object 47"/>
            <p:cNvSpPr/>
            <p:nvPr/>
          </p:nvSpPr>
          <p:spPr>
            <a:xfrm>
              <a:off x="4104016" y="2650644"/>
              <a:ext cx="74295" cy="175895"/>
            </a:xfrm>
            <a:custGeom>
              <a:avLst/>
              <a:gdLst/>
              <a:ahLst/>
              <a:cxnLst/>
              <a:rect l="l" t="t" r="r" b="b"/>
              <a:pathLst>
                <a:path w="74295" h="175894">
                  <a:moveTo>
                    <a:pt x="0" y="0"/>
                  </a:moveTo>
                  <a:lnTo>
                    <a:pt x="74131" y="175314"/>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8" name="object 48"/>
            <p:cNvSpPr/>
            <p:nvPr/>
          </p:nvSpPr>
          <p:spPr>
            <a:xfrm>
              <a:off x="4186943" y="2818001"/>
              <a:ext cx="517525" cy="3175"/>
            </a:xfrm>
            <a:custGeom>
              <a:avLst/>
              <a:gdLst/>
              <a:ahLst/>
              <a:cxnLst/>
              <a:rect l="l" t="t" r="r" b="b"/>
              <a:pathLst>
                <a:path w="517525" h="3175">
                  <a:moveTo>
                    <a:pt x="0" y="2933"/>
                  </a:moveTo>
                  <a:lnTo>
                    <a:pt x="516985"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49" name="object 49"/>
            <p:cNvSpPr/>
            <p:nvPr/>
          </p:nvSpPr>
          <p:spPr>
            <a:xfrm>
              <a:off x="4719893" y="2638739"/>
              <a:ext cx="66675" cy="177800"/>
            </a:xfrm>
            <a:custGeom>
              <a:avLst/>
              <a:gdLst/>
              <a:ahLst/>
              <a:cxnLst/>
              <a:rect l="l" t="t" r="r" b="b"/>
              <a:pathLst>
                <a:path w="66675" h="177800">
                  <a:moveTo>
                    <a:pt x="66190" y="0"/>
                  </a:moveTo>
                  <a:lnTo>
                    <a:pt x="0" y="177764"/>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0" name="object 50"/>
            <p:cNvSpPr/>
            <p:nvPr/>
          </p:nvSpPr>
          <p:spPr>
            <a:xfrm>
              <a:off x="4780797" y="2638334"/>
              <a:ext cx="517525" cy="3175"/>
            </a:xfrm>
            <a:custGeom>
              <a:avLst/>
              <a:gdLst/>
              <a:ahLst/>
              <a:cxnLst/>
              <a:rect l="l" t="t" r="r" b="b"/>
              <a:pathLst>
                <a:path w="517525" h="3175">
                  <a:moveTo>
                    <a:pt x="0" y="2933"/>
                  </a:moveTo>
                  <a:lnTo>
                    <a:pt x="516985"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1" name="object 51"/>
            <p:cNvSpPr/>
            <p:nvPr/>
          </p:nvSpPr>
          <p:spPr>
            <a:xfrm>
              <a:off x="5299276" y="2641801"/>
              <a:ext cx="71120" cy="178435"/>
            </a:xfrm>
            <a:custGeom>
              <a:avLst/>
              <a:gdLst/>
              <a:ahLst/>
              <a:cxnLst/>
              <a:rect l="l" t="t" r="r" b="b"/>
              <a:pathLst>
                <a:path w="71120" h="178435">
                  <a:moveTo>
                    <a:pt x="0" y="0"/>
                  </a:moveTo>
                  <a:lnTo>
                    <a:pt x="71060" y="178158"/>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2" name="object 52"/>
            <p:cNvSpPr/>
            <p:nvPr/>
          </p:nvSpPr>
          <p:spPr>
            <a:xfrm>
              <a:off x="5379218" y="2815046"/>
              <a:ext cx="517525" cy="6350"/>
            </a:xfrm>
            <a:custGeom>
              <a:avLst/>
              <a:gdLst/>
              <a:ahLst/>
              <a:cxnLst/>
              <a:rect l="l" t="t" r="r" b="b"/>
              <a:pathLst>
                <a:path w="517525" h="6350">
                  <a:moveTo>
                    <a:pt x="0" y="0"/>
                  </a:moveTo>
                  <a:lnTo>
                    <a:pt x="516957" y="6143"/>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3" name="object 53"/>
            <p:cNvSpPr/>
            <p:nvPr/>
          </p:nvSpPr>
          <p:spPr>
            <a:xfrm>
              <a:off x="5912164" y="2641801"/>
              <a:ext cx="69850" cy="178435"/>
            </a:xfrm>
            <a:custGeom>
              <a:avLst/>
              <a:gdLst/>
              <a:ahLst/>
              <a:cxnLst/>
              <a:rect l="l" t="t" r="r" b="b"/>
              <a:pathLst>
                <a:path w="69850" h="178435">
                  <a:moveTo>
                    <a:pt x="69282" y="0"/>
                  </a:moveTo>
                  <a:lnTo>
                    <a:pt x="0" y="178158"/>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4" name="object 54"/>
            <p:cNvSpPr/>
            <p:nvPr/>
          </p:nvSpPr>
          <p:spPr>
            <a:xfrm>
              <a:off x="5976118" y="2644259"/>
              <a:ext cx="517525" cy="6350"/>
            </a:xfrm>
            <a:custGeom>
              <a:avLst/>
              <a:gdLst/>
              <a:ahLst/>
              <a:cxnLst/>
              <a:rect l="l" t="t" r="r" b="b"/>
              <a:pathLst>
                <a:path w="517525" h="6350">
                  <a:moveTo>
                    <a:pt x="0" y="0"/>
                  </a:moveTo>
                  <a:lnTo>
                    <a:pt x="516957" y="6143"/>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5" name="object 55"/>
            <p:cNvSpPr/>
            <p:nvPr/>
          </p:nvSpPr>
          <p:spPr>
            <a:xfrm>
              <a:off x="6493076" y="2641801"/>
              <a:ext cx="71120" cy="178435"/>
            </a:xfrm>
            <a:custGeom>
              <a:avLst/>
              <a:gdLst/>
              <a:ahLst/>
              <a:cxnLst/>
              <a:rect l="l" t="t" r="r" b="b"/>
              <a:pathLst>
                <a:path w="71120" h="178435">
                  <a:moveTo>
                    <a:pt x="0" y="0"/>
                  </a:moveTo>
                  <a:lnTo>
                    <a:pt x="71059" y="178158"/>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6" name="object 56"/>
            <p:cNvSpPr/>
            <p:nvPr/>
          </p:nvSpPr>
          <p:spPr>
            <a:xfrm>
              <a:off x="6573018" y="2815046"/>
              <a:ext cx="517525" cy="6350"/>
            </a:xfrm>
            <a:custGeom>
              <a:avLst/>
              <a:gdLst/>
              <a:ahLst/>
              <a:cxnLst/>
              <a:rect l="l" t="t" r="r" b="b"/>
              <a:pathLst>
                <a:path w="517525" h="6350">
                  <a:moveTo>
                    <a:pt x="0" y="0"/>
                  </a:moveTo>
                  <a:lnTo>
                    <a:pt x="516957" y="6143"/>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7" name="object 57"/>
            <p:cNvSpPr/>
            <p:nvPr/>
          </p:nvSpPr>
          <p:spPr>
            <a:xfrm>
              <a:off x="7105964" y="2641801"/>
              <a:ext cx="69850" cy="178435"/>
            </a:xfrm>
            <a:custGeom>
              <a:avLst/>
              <a:gdLst/>
              <a:ahLst/>
              <a:cxnLst/>
              <a:rect l="l" t="t" r="r" b="b"/>
              <a:pathLst>
                <a:path w="69850" h="178435">
                  <a:moveTo>
                    <a:pt x="69283" y="0"/>
                  </a:moveTo>
                  <a:lnTo>
                    <a:pt x="0" y="178158"/>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8" name="object 58"/>
            <p:cNvSpPr/>
            <p:nvPr/>
          </p:nvSpPr>
          <p:spPr>
            <a:xfrm>
              <a:off x="7169918" y="2644259"/>
              <a:ext cx="517525" cy="6350"/>
            </a:xfrm>
            <a:custGeom>
              <a:avLst/>
              <a:gdLst/>
              <a:ahLst/>
              <a:cxnLst/>
              <a:rect l="l" t="t" r="r" b="b"/>
              <a:pathLst>
                <a:path w="517525" h="6350">
                  <a:moveTo>
                    <a:pt x="0" y="0"/>
                  </a:moveTo>
                  <a:lnTo>
                    <a:pt x="516957" y="6143"/>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59" name="object 59"/>
            <p:cNvSpPr/>
            <p:nvPr/>
          </p:nvSpPr>
          <p:spPr>
            <a:xfrm>
              <a:off x="7686932" y="2659901"/>
              <a:ext cx="74930" cy="175260"/>
            </a:xfrm>
            <a:custGeom>
              <a:avLst/>
              <a:gdLst/>
              <a:ahLst/>
              <a:cxnLst/>
              <a:rect l="l" t="t" r="r" b="b"/>
              <a:pathLst>
                <a:path w="74929" h="175260">
                  <a:moveTo>
                    <a:pt x="0" y="0"/>
                  </a:moveTo>
                  <a:lnTo>
                    <a:pt x="74502" y="174938"/>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0" name="object 60"/>
            <p:cNvSpPr/>
            <p:nvPr/>
          </p:nvSpPr>
          <p:spPr>
            <a:xfrm>
              <a:off x="7780426" y="2828757"/>
              <a:ext cx="503555" cy="8890"/>
            </a:xfrm>
            <a:custGeom>
              <a:avLst/>
              <a:gdLst/>
              <a:ahLst/>
              <a:cxnLst/>
              <a:rect l="l" t="t" r="r" b="b"/>
              <a:pathLst>
                <a:path w="503554" h="8889">
                  <a:moveTo>
                    <a:pt x="0" y="0"/>
                  </a:moveTo>
                  <a:lnTo>
                    <a:pt x="503466" y="8676"/>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1" name="object 61"/>
            <p:cNvSpPr/>
            <p:nvPr/>
          </p:nvSpPr>
          <p:spPr>
            <a:xfrm>
              <a:off x="8301196" y="2647556"/>
              <a:ext cx="67310" cy="177800"/>
            </a:xfrm>
            <a:custGeom>
              <a:avLst/>
              <a:gdLst/>
              <a:ahLst/>
              <a:cxnLst/>
              <a:rect l="l" t="t" r="r" b="b"/>
              <a:pathLst>
                <a:path w="67309" h="177800">
                  <a:moveTo>
                    <a:pt x="66764" y="0"/>
                  </a:moveTo>
                  <a:lnTo>
                    <a:pt x="0" y="177404"/>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2" name="object 62"/>
            <p:cNvSpPr/>
            <p:nvPr/>
          </p:nvSpPr>
          <p:spPr>
            <a:xfrm>
              <a:off x="8363149" y="2646811"/>
              <a:ext cx="517525" cy="4445"/>
            </a:xfrm>
            <a:custGeom>
              <a:avLst/>
              <a:gdLst/>
              <a:ahLst/>
              <a:cxnLst/>
              <a:rect l="l" t="t" r="r" b="b"/>
              <a:pathLst>
                <a:path w="517525" h="4444">
                  <a:moveTo>
                    <a:pt x="0" y="4270"/>
                  </a:moveTo>
                  <a:lnTo>
                    <a:pt x="517528"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3" name="object 63"/>
            <p:cNvSpPr/>
            <p:nvPr/>
          </p:nvSpPr>
          <p:spPr>
            <a:xfrm>
              <a:off x="8848926" y="2637040"/>
              <a:ext cx="71755" cy="177800"/>
            </a:xfrm>
            <a:custGeom>
              <a:avLst/>
              <a:gdLst/>
              <a:ahLst/>
              <a:cxnLst/>
              <a:rect l="l" t="t" r="r" b="b"/>
              <a:pathLst>
                <a:path w="71754" h="177800">
                  <a:moveTo>
                    <a:pt x="0" y="0"/>
                  </a:moveTo>
                  <a:lnTo>
                    <a:pt x="71438" y="177799"/>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sp>
          <p:nvSpPr>
            <p:cNvPr id="64" name="object 64"/>
            <p:cNvSpPr/>
            <p:nvPr/>
          </p:nvSpPr>
          <p:spPr>
            <a:xfrm>
              <a:off x="8928301" y="2806901"/>
              <a:ext cx="508000" cy="3175"/>
            </a:xfrm>
            <a:custGeom>
              <a:avLst/>
              <a:gdLst/>
              <a:ahLst/>
              <a:cxnLst/>
              <a:rect l="l" t="t" r="r" b="b"/>
              <a:pathLst>
                <a:path w="508000" h="3175">
                  <a:moveTo>
                    <a:pt x="0" y="3174"/>
                  </a:moveTo>
                  <a:lnTo>
                    <a:pt x="507999" y="0"/>
                  </a:lnTo>
                </a:path>
              </a:pathLst>
            </a:custGeom>
            <a:ln w="1904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66" name="矩形 65">
            <a:extLst>
              <a:ext uri="{FF2B5EF4-FFF2-40B4-BE49-F238E27FC236}">
                <a16:creationId xmlns:a16="http://schemas.microsoft.com/office/drawing/2014/main" id="{8CEC6183-C7F7-4ADA-A32D-1F689818A06A}"/>
              </a:ext>
            </a:extLst>
          </p:cNvPr>
          <p:cNvSpPr/>
          <p:nvPr/>
        </p:nvSpPr>
        <p:spPr>
          <a:xfrm>
            <a:off x="880234" y="2392404"/>
            <a:ext cx="3718768" cy="700576"/>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地址突发功能允许从一个外部地址内部最多生成四个连续地址，节省了内存访问时间。</a:t>
            </a:r>
          </a:p>
        </p:txBody>
      </p:sp>
    </p:spTree>
    <p:extLst>
      <p:ext uri="{BB962C8B-B14F-4D97-AF65-F5344CB8AC3E}">
        <p14:creationId xmlns:p14="http://schemas.microsoft.com/office/powerpoint/2010/main" val="210376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4914" name="Rectangle 2">
            <a:extLst>
              <a:ext uri="{FF2B5EF4-FFF2-40B4-BE49-F238E27FC236}">
                <a16:creationId xmlns:a16="http://schemas.microsoft.com/office/drawing/2014/main" id="{FD1ABED5-4EC0-48E7-81EB-8BFC6D9765FD}"/>
              </a:ext>
            </a:extLst>
          </p:cNvPr>
          <p:cNvSpPr>
            <a:spLocks noChangeArrowheads="1"/>
          </p:cNvSpPr>
          <p:nvPr/>
        </p:nvSpPr>
        <p:spPr bwMode="auto">
          <a:xfrm>
            <a:off x="3465486" y="977398"/>
            <a:ext cx="780785" cy="780785"/>
          </a:xfrm>
          <a:prstGeom prst="rect">
            <a:avLst/>
          </a:prstGeom>
          <a:noFill/>
          <a:ln w="25400">
            <a:solidFill>
              <a:schemeClr val="tx1"/>
            </a:solidFill>
            <a:miter lim="800000"/>
            <a:headEnd/>
            <a:tailEnd/>
          </a:ln>
          <a:effectLst>
            <a:outerShdw dist="107763" dir="2700000" algn="ctr" rotWithShape="0">
              <a:schemeClr val="bg1"/>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851"/>
          </a:p>
        </p:txBody>
      </p:sp>
      <p:sp>
        <p:nvSpPr>
          <p:cNvPr id="1574915" name="Line 3">
            <a:extLst>
              <a:ext uri="{FF2B5EF4-FFF2-40B4-BE49-F238E27FC236}">
                <a16:creationId xmlns:a16="http://schemas.microsoft.com/office/drawing/2014/main" id="{30B197CA-1CAC-48F2-917F-A98139163811}"/>
              </a:ext>
            </a:extLst>
          </p:cNvPr>
          <p:cNvSpPr>
            <a:spLocks noChangeShapeType="1"/>
          </p:cNvSpPr>
          <p:nvPr/>
        </p:nvSpPr>
        <p:spPr bwMode="auto">
          <a:xfrm>
            <a:off x="3285305" y="971391"/>
            <a:ext cx="13213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16" name="Line 4">
            <a:extLst>
              <a:ext uri="{FF2B5EF4-FFF2-40B4-BE49-F238E27FC236}">
                <a16:creationId xmlns:a16="http://schemas.microsoft.com/office/drawing/2014/main" id="{39A26F8A-F7AB-4AC4-9EC1-A1BEFF84B93C}"/>
              </a:ext>
            </a:extLst>
          </p:cNvPr>
          <p:cNvSpPr>
            <a:spLocks noChangeShapeType="1"/>
          </p:cNvSpPr>
          <p:nvPr/>
        </p:nvSpPr>
        <p:spPr bwMode="auto">
          <a:xfrm>
            <a:off x="3291311" y="1764189"/>
            <a:ext cx="13213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17" name="Line 5">
            <a:extLst>
              <a:ext uri="{FF2B5EF4-FFF2-40B4-BE49-F238E27FC236}">
                <a16:creationId xmlns:a16="http://schemas.microsoft.com/office/drawing/2014/main" id="{67D234A1-3795-48C7-A3C5-09F486F72649}"/>
              </a:ext>
            </a:extLst>
          </p:cNvPr>
          <p:cNvSpPr>
            <a:spLocks noChangeShapeType="1"/>
          </p:cNvSpPr>
          <p:nvPr/>
        </p:nvSpPr>
        <p:spPr bwMode="auto">
          <a:xfrm flipV="1">
            <a:off x="3351371" y="1578002"/>
            <a:ext cx="0" cy="192193"/>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18" name="Line 6">
            <a:extLst>
              <a:ext uri="{FF2B5EF4-FFF2-40B4-BE49-F238E27FC236}">
                <a16:creationId xmlns:a16="http://schemas.microsoft.com/office/drawing/2014/main" id="{8C64195A-C234-40BF-9270-B51AC8F71AB0}"/>
              </a:ext>
            </a:extLst>
          </p:cNvPr>
          <p:cNvSpPr>
            <a:spLocks noChangeShapeType="1"/>
          </p:cNvSpPr>
          <p:nvPr/>
        </p:nvSpPr>
        <p:spPr bwMode="auto">
          <a:xfrm>
            <a:off x="3351371" y="977397"/>
            <a:ext cx="0" cy="168169"/>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19" name="Rectangle 7">
            <a:extLst>
              <a:ext uri="{FF2B5EF4-FFF2-40B4-BE49-F238E27FC236}">
                <a16:creationId xmlns:a16="http://schemas.microsoft.com/office/drawing/2014/main" id="{B77889D8-12A1-4F16-8B85-4076F0C7E234}"/>
              </a:ext>
            </a:extLst>
          </p:cNvPr>
          <p:cNvSpPr>
            <a:spLocks noChangeArrowheads="1"/>
          </p:cNvSpPr>
          <p:nvPr/>
        </p:nvSpPr>
        <p:spPr bwMode="auto">
          <a:xfrm rot="16200000">
            <a:off x="3164246" y="1283806"/>
            <a:ext cx="363742"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a:ea typeface="宋体" panose="02010600030101010101" pitchFamily="2" charset="-122"/>
              </a:rPr>
              <a:t>N rows</a:t>
            </a:r>
          </a:p>
        </p:txBody>
      </p:sp>
      <p:sp>
        <p:nvSpPr>
          <p:cNvPr id="1574920" name="Line 8">
            <a:extLst>
              <a:ext uri="{FF2B5EF4-FFF2-40B4-BE49-F238E27FC236}">
                <a16:creationId xmlns:a16="http://schemas.microsoft.com/office/drawing/2014/main" id="{025DEC2D-46F9-487C-88BD-124F9C3B9596}"/>
              </a:ext>
            </a:extLst>
          </p:cNvPr>
          <p:cNvSpPr>
            <a:spLocks noChangeShapeType="1"/>
          </p:cNvSpPr>
          <p:nvPr/>
        </p:nvSpPr>
        <p:spPr bwMode="auto">
          <a:xfrm>
            <a:off x="4429456" y="656074"/>
            <a:ext cx="0" cy="132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1" name="Line 9">
            <a:extLst>
              <a:ext uri="{FF2B5EF4-FFF2-40B4-BE49-F238E27FC236}">
                <a16:creationId xmlns:a16="http://schemas.microsoft.com/office/drawing/2014/main" id="{92B03819-FA6A-4F84-AACC-ABABBEE34501}"/>
              </a:ext>
            </a:extLst>
          </p:cNvPr>
          <p:cNvSpPr>
            <a:spLocks noChangeShapeType="1"/>
          </p:cNvSpPr>
          <p:nvPr/>
        </p:nvSpPr>
        <p:spPr bwMode="auto">
          <a:xfrm>
            <a:off x="3636658" y="656074"/>
            <a:ext cx="0" cy="132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2" name="Line 10">
            <a:extLst>
              <a:ext uri="{FF2B5EF4-FFF2-40B4-BE49-F238E27FC236}">
                <a16:creationId xmlns:a16="http://schemas.microsoft.com/office/drawing/2014/main" id="{84CD6BAB-750D-4DEB-A906-75CF88A9DDC4}"/>
              </a:ext>
            </a:extLst>
          </p:cNvPr>
          <p:cNvSpPr>
            <a:spLocks noChangeShapeType="1"/>
          </p:cNvSpPr>
          <p:nvPr/>
        </p:nvSpPr>
        <p:spPr bwMode="auto">
          <a:xfrm>
            <a:off x="3642664" y="722141"/>
            <a:ext cx="168169"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3" name="Line 11">
            <a:extLst>
              <a:ext uri="{FF2B5EF4-FFF2-40B4-BE49-F238E27FC236}">
                <a16:creationId xmlns:a16="http://schemas.microsoft.com/office/drawing/2014/main" id="{FE1327D9-687F-4239-85A8-7EE8C53FB3B7}"/>
              </a:ext>
            </a:extLst>
          </p:cNvPr>
          <p:cNvSpPr>
            <a:spLocks noChangeShapeType="1"/>
          </p:cNvSpPr>
          <p:nvPr/>
        </p:nvSpPr>
        <p:spPr bwMode="auto">
          <a:xfrm flipH="1">
            <a:off x="4243269" y="722141"/>
            <a:ext cx="192193"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4" name="Rectangle 12">
            <a:extLst>
              <a:ext uri="{FF2B5EF4-FFF2-40B4-BE49-F238E27FC236}">
                <a16:creationId xmlns:a16="http://schemas.microsoft.com/office/drawing/2014/main" id="{F8FFE04C-E0D2-40C4-810D-D5ED3E8C87CF}"/>
              </a:ext>
            </a:extLst>
          </p:cNvPr>
          <p:cNvSpPr>
            <a:spLocks noChangeArrowheads="1"/>
          </p:cNvSpPr>
          <p:nvPr/>
        </p:nvSpPr>
        <p:spPr bwMode="auto">
          <a:xfrm>
            <a:off x="3839363" y="637306"/>
            <a:ext cx="325270"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a:ea typeface="宋体" panose="02010600030101010101" pitchFamily="2" charset="-122"/>
              </a:rPr>
              <a:t>N cols</a:t>
            </a:r>
          </a:p>
        </p:txBody>
      </p:sp>
      <p:sp>
        <p:nvSpPr>
          <p:cNvPr id="1574925" name="Line 13">
            <a:extLst>
              <a:ext uri="{FF2B5EF4-FFF2-40B4-BE49-F238E27FC236}">
                <a16:creationId xmlns:a16="http://schemas.microsoft.com/office/drawing/2014/main" id="{54A7D63C-2442-4AB4-9786-3635FA3CFE44}"/>
              </a:ext>
            </a:extLst>
          </p:cNvPr>
          <p:cNvSpPr>
            <a:spLocks noChangeShapeType="1"/>
          </p:cNvSpPr>
          <p:nvPr/>
        </p:nvSpPr>
        <p:spPr bwMode="auto">
          <a:xfrm flipV="1">
            <a:off x="3465486" y="821240"/>
            <a:ext cx="132133"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6" name="Line 14">
            <a:extLst>
              <a:ext uri="{FF2B5EF4-FFF2-40B4-BE49-F238E27FC236}">
                <a16:creationId xmlns:a16="http://schemas.microsoft.com/office/drawing/2014/main" id="{14E7D84F-25C7-4B39-AA9F-195A123A80ED}"/>
              </a:ext>
            </a:extLst>
          </p:cNvPr>
          <p:cNvSpPr>
            <a:spLocks noChangeShapeType="1"/>
          </p:cNvSpPr>
          <p:nvPr/>
        </p:nvSpPr>
        <p:spPr bwMode="auto">
          <a:xfrm flipV="1">
            <a:off x="4258284" y="821240"/>
            <a:ext cx="132133"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7" name="Line 15">
            <a:extLst>
              <a:ext uri="{FF2B5EF4-FFF2-40B4-BE49-F238E27FC236}">
                <a16:creationId xmlns:a16="http://schemas.microsoft.com/office/drawing/2014/main" id="{083BF03C-8FFC-4D2F-B5EC-8A29EE5B5E8E}"/>
              </a:ext>
            </a:extLst>
          </p:cNvPr>
          <p:cNvSpPr>
            <a:spLocks noChangeShapeType="1"/>
          </p:cNvSpPr>
          <p:nvPr/>
        </p:nvSpPr>
        <p:spPr bwMode="auto">
          <a:xfrm flipV="1">
            <a:off x="4252277" y="1608032"/>
            <a:ext cx="132133"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8" name="Line 16">
            <a:extLst>
              <a:ext uri="{FF2B5EF4-FFF2-40B4-BE49-F238E27FC236}">
                <a16:creationId xmlns:a16="http://schemas.microsoft.com/office/drawing/2014/main" id="{AB98B375-1BAA-4FF3-A1EE-7EA36816EB87}"/>
              </a:ext>
            </a:extLst>
          </p:cNvPr>
          <p:cNvSpPr>
            <a:spLocks noChangeShapeType="1"/>
          </p:cNvSpPr>
          <p:nvPr/>
        </p:nvSpPr>
        <p:spPr bwMode="auto">
          <a:xfrm>
            <a:off x="3609631" y="827246"/>
            <a:ext cx="78078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29" name="Line 17">
            <a:extLst>
              <a:ext uri="{FF2B5EF4-FFF2-40B4-BE49-F238E27FC236}">
                <a16:creationId xmlns:a16="http://schemas.microsoft.com/office/drawing/2014/main" id="{88D18A51-D326-4FCA-A16A-B04ADFD5605D}"/>
              </a:ext>
            </a:extLst>
          </p:cNvPr>
          <p:cNvSpPr>
            <a:spLocks noChangeShapeType="1"/>
          </p:cNvSpPr>
          <p:nvPr/>
        </p:nvSpPr>
        <p:spPr bwMode="auto">
          <a:xfrm>
            <a:off x="4396423" y="833253"/>
            <a:ext cx="0" cy="7807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30" name="Rectangle 18">
            <a:extLst>
              <a:ext uri="{FF2B5EF4-FFF2-40B4-BE49-F238E27FC236}">
                <a16:creationId xmlns:a16="http://schemas.microsoft.com/office/drawing/2014/main" id="{5C9B7329-F466-4AB9-87D0-5B6E5EBFE117}"/>
              </a:ext>
            </a:extLst>
          </p:cNvPr>
          <p:cNvSpPr>
            <a:spLocks noChangeArrowheads="1"/>
          </p:cNvSpPr>
          <p:nvPr/>
        </p:nvSpPr>
        <p:spPr bwMode="auto">
          <a:xfrm>
            <a:off x="3704977" y="1043464"/>
            <a:ext cx="346108"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ea typeface="宋体" panose="02010600030101010101" pitchFamily="2" charset="-122"/>
              </a:rPr>
              <a:t>DRAM</a:t>
            </a:r>
          </a:p>
        </p:txBody>
      </p:sp>
      <p:sp>
        <p:nvSpPr>
          <p:cNvPr id="1574931" name="Line 19">
            <a:extLst>
              <a:ext uri="{FF2B5EF4-FFF2-40B4-BE49-F238E27FC236}">
                <a16:creationId xmlns:a16="http://schemas.microsoft.com/office/drawing/2014/main" id="{BE16F8DD-50C1-4402-9B4A-7AD07FC6D529}"/>
              </a:ext>
            </a:extLst>
          </p:cNvPr>
          <p:cNvSpPr>
            <a:spLocks noChangeShapeType="1"/>
          </p:cNvSpPr>
          <p:nvPr/>
        </p:nvSpPr>
        <p:spPr bwMode="auto">
          <a:xfrm flipH="1" flipV="1">
            <a:off x="3315335" y="719138"/>
            <a:ext cx="402405" cy="186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32" name="Rectangle 20">
            <a:extLst>
              <a:ext uri="{FF2B5EF4-FFF2-40B4-BE49-F238E27FC236}">
                <a16:creationId xmlns:a16="http://schemas.microsoft.com/office/drawing/2014/main" id="{A06F32D2-6081-4BA1-AE9E-F994BFCA387F}"/>
              </a:ext>
            </a:extLst>
          </p:cNvPr>
          <p:cNvSpPr>
            <a:spLocks noChangeArrowheads="1"/>
          </p:cNvSpPr>
          <p:nvPr/>
        </p:nvSpPr>
        <p:spPr bwMode="auto">
          <a:xfrm>
            <a:off x="2480764" y="502920"/>
            <a:ext cx="408626" cy="27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algn="ctr"/>
            <a:r>
              <a:rPr lang="en-US" altLang="zh-CN" sz="757" b="1">
                <a:ea typeface="宋体" panose="02010600030101010101" pitchFamily="2" charset="-122"/>
              </a:rPr>
              <a:t>Column</a:t>
            </a:r>
          </a:p>
          <a:p>
            <a:pPr algn="ctr"/>
            <a:r>
              <a:rPr lang="en-US" altLang="zh-CN" sz="757" b="1">
                <a:ea typeface="宋体" panose="02010600030101010101" pitchFamily="2" charset="-122"/>
              </a:rPr>
              <a:t>Address</a:t>
            </a:r>
          </a:p>
        </p:txBody>
      </p:sp>
      <p:sp>
        <p:nvSpPr>
          <p:cNvPr id="1574933" name="Line 21">
            <a:extLst>
              <a:ext uri="{FF2B5EF4-FFF2-40B4-BE49-F238E27FC236}">
                <a16:creationId xmlns:a16="http://schemas.microsoft.com/office/drawing/2014/main" id="{796C561E-9977-404E-8165-4D1F37440560}"/>
              </a:ext>
            </a:extLst>
          </p:cNvPr>
          <p:cNvSpPr>
            <a:spLocks noChangeShapeType="1"/>
          </p:cNvSpPr>
          <p:nvPr/>
        </p:nvSpPr>
        <p:spPr bwMode="auto">
          <a:xfrm>
            <a:off x="3711734" y="1986412"/>
            <a:ext cx="0" cy="13813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34" name="Rectangle 22">
            <a:extLst>
              <a:ext uri="{FF2B5EF4-FFF2-40B4-BE49-F238E27FC236}">
                <a16:creationId xmlns:a16="http://schemas.microsoft.com/office/drawing/2014/main" id="{E830F15B-1CB7-48BE-9CC4-F0ACD86F8BCA}"/>
              </a:ext>
            </a:extLst>
          </p:cNvPr>
          <p:cNvSpPr>
            <a:spLocks noChangeArrowheads="1"/>
          </p:cNvSpPr>
          <p:nvPr/>
        </p:nvSpPr>
        <p:spPr bwMode="auto">
          <a:xfrm>
            <a:off x="3340861" y="2380389"/>
            <a:ext cx="620222"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M-bit Output</a:t>
            </a:r>
          </a:p>
        </p:txBody>
      </p:sp>
      <p:grpSp>
        <p:nvGrpSpPr>
          <p:cNvPr id="1574935" name="Group 23">
            <a:extLst>
              <a:ext uri="{FF2B5EF4-FFF2-40B4-BE49-F238E27FC236}">
                <a16:creationId xmlns:a16="http://schemas.microsoft.com/office/drawing/2014/main" id="{82C22EDE-363F-4631-ADBB-B9A481E50B37}"/>
              </a:ext>
            </a:extLst>
          </p:cNvPr>
          <p:cNvGrpSpPr>
            <a:grpSpLocks/>
          </p:cNvGrpSpPr>
          <p:nvPr/>
        </p:nvGrpSpPr>
        <p:grpSpPr bwMode="auto">
          <a:xfrm>
            <a:off x="3465485" y="1686110"/>
            <a:ext cx="1401660" cy="474477"/>
            <a:chOff x="3656" y="2008"/>
            <a:chExt cx="1867" cy="632"/>
          </a:xfrm>
        </p:grpSpPr>
        <p:sp>
          <p:nvSpPr>
            <p:cNvPr id="1574936" name="Rectangle 24">
              <a:extLst>
                <a:ext uri="{FF2B5EF4-FFF2-40B4-BE49-F238E27FC236}">
                  <a16:creationId xmlns:a16="http://schemas.microsoft.com/office/drawing/2014/main" id="{8134E8F7-C663-4ADB-8749-038D56CCC96C}"/>
                </a:ext>
              </a:extLst>
            </p:cNvPr>
            <p:cNvSpPr>
              <a:spLocks noChangeArrowheads="1"/>
            </p:cNvSpPr>
            <p:nvPr/>
          </p:nvSpPr>
          <p:spPr bwMode="auto">
            <a:xfrm>
              <a:off x="3656" y="2216"/>
              <a:ext cx="1040" cy="176"/>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37" name="Line 25">
              <a:extLst>
                <a:ext uri="{FF2B5EF4-FFF2-40B4-BE49-F238E27FC236}">
                  <a16:creationId xmlns:a16="http://schemas.microsoft.com/office/drawing/2014/main" id="{66268836-7824-4AD2-8948-C0F685A5F17D}"/>
                </a:ext>
              </a:extLst>
            </p:cNvPr>
            <p:cNvSpPr>
              <a:spLocks noChangeShapeType="1"/>
            </p:cNvSpPr>
            <p:nvPr/>
          </p:nvSpPr>
          <p:spPr bwMode="auto">
            <a:xfrm flipV="1">
              <a:off x="4712" y="2008"/>
              <a:ext cx="176" cy="20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38" name="Line 26">
              <a:extLst>
                <a:ext uri="{FF2B5EF4-FFF2-40B4-BE49-F238E27FC236}">
                  <a16:creationId xmlns:a16="http://schemas.microsoft.com/office/drawing/2014/main" id="{9D31C588-4335-4927-BD44-F641F9688AC2}"/>
                </a:ext>
              </a:extLst>
            </p:cNvPr>
            <p:cNvSpPr>
              <a:spLocks noChangeShapeType="1"/>
            </p:cNvSpPr>
            <p:nvPr/>
          </p:nvSpPr>
          <p:spPr bwMode="auto">
            <a:xfrm>
              <a:off x="4896" y="2024"/>
              <a:ext cx="0" cy="17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39" name="Line 27">
              <a:extLst>
                <a:ext uri="{FF2B5EF4-FFF2-40B4-BE49-F238E27FC236}">
                  <a16:creationId xmlns:a16="http://schemas.microsoft.com/office/drawing/2014/main" id="{F8A2FCF9-FBAC-4FDC-99BE-18EC836FBAC2}"/>
                </a:ext>
              </a:extLst>
            </p:cNvPr>
            <p:cNvSpPr>
              <a:spLocks noChangeShapeType="1"/>
            </p:cNvSpPr>
            <p:nvPr/>
          </p:nvSpPr>
          <p:spPr bwMode="auto">
            <a:xfrm flipV="1">
              <a:off x="4712" y="2200"/>
              <a:ext cx="176" cy="20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0" name="Line 28">
              <a:extLst>
                <a:ext uri="{FF2B5EF4-FFF2-40B4-BE49-F238E27FC236}">
                  <a16:creationId xmlns:a16="http://schemas.microsoft.com/office/drawing/2014/main" id="{656390CB-ADA9-42EA-A948-D30356701D24}"/>
                </a:ext>
              </a:extLst>
            </p:cNvPr>
            <p:cNvSpPr>
              <a:spLocks noChangeShapeType="1"/>
            </p:cNvSpPr>
            <p:nvPr/>
          </p:nvSpPr>
          <p:spPr bwMode="auto">
            <a:xfrm>
              <a:off x="4704" y="2456"/>
              <a:ext cx="0" cy="1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1" name="Line 29">
              <a:extLst>
                <a:ext uri="{FF2B5EF4-FFF2-40B4-BE49-F238E27FC236}">
                  <a16:creationId xmlns:a16="http://schemas.microsoft.com/office/drawing/2014/main" id="{C9CDF882-1B35-431E-905A-975755842C2E}"/>
                </a:ext>
              </a:extLst>
            </p:cNvPr>
            <p:cNvSpPr>
              <a:spLocks noChangeShapeType="1"/>
            </p:cNvSpPr>
            <p:nvPr/>
          </p:nvSpPr>
          <p:spPr bwMode="auto">
            <a:xfrm>
              <a:off x="4944" y="216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2" name="Line 30">
              <a:extLst>
                <a:ext uri="{FF2B5EF4-FFF2-40B4-BE49-F238E27FC236}">
                  <a16:creationId xmlns:a16="http://schemas.microsoft.com/office/drawing/2014/main" id="{88E6B49E-F4A4-4B26-B47E-B3265AFFEA23}"/>
                </a:ext>
              </a:extLst>
            </p:cNvPr>
            <p:cNvSpPr>
              <a:spLocks noChangeShapeType="1"/>
            </p:cNvSpPr>
            <p:nvPr/>
          </p:nvSpPr>
          <p:spPr bwMode="auto">
            <a:xfrm flipV="1">
              <a:off x="4560" y="2488"/>
              <a:ext cx="136" cy="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3" name="Line 31">
              <a:extLst>
                <a:ext uri="{FF2B5EF4-FFF2-40B4-BE49-F238E27FC236}">
                  <a16:creationId xmlns:a16="http://schemas.microsoft.com/office/drawing/2014/main" id="{ED1ECE22-ACDF-4B38-93E2-17ECE787DD18}"/>
                </a:ext>
              </a:extLst>
            </p:cNvPr>
            <p:cNvSpPr>
              <a:spLocks noChangeShapeType="1"/>
            </p:cNvSpPr>
            <p:nvPr/>
          </p:nvSpPr>
          <p:spPr bwMode="auto">
            <a:xfrm flipV="1">
              <a:off x="4944" y="2016"/>
              <a:ext cx="144" cy="20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4" name="Rectangle 32">
              <a:extLst>
                <a:ext uri="{FF2B5EF4-FFF2-40B4-BE49-F238E27FC236}">
                  <a16:creationId xmlns:a16="http://schemas.microsoft.com/office/drawing/2014/main" id="{6DD74615-FEB2-4C39-A521-B764FA6DEC75}"/>
                </a:ext>
              </a:extLst>
            </p:cNvPr>
            <p:cNvSpPr>
              <a:spLocks noChangeArrowheads="1"/>
            </p:cNvSpPr>
            <p:nvPr/>
          </p:nvSpPr>
          <p:spPr bwMode="auto">
            <a:xfrm>
              <a:off x="4752" y="2352"/>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a:ea typeface="宋体" panose="02010600030101010101" pitchFamily="2" charset="-122"/>
                </a:rPr>
                <a:t>M bit planes</a:t>
              </a:r>
            </a:p>
          </p:txBody>
        </p:sp>
        <p:sp>
          <p:nvSpPr>
            <p:cNvPr id="1574945" name="Line 33">
              <a:extLst>
                <a:ext uri="{FF2B5EF4-FFF2-40B4-BE49-F238E27FC236}">
                  <a16:creationId xmlns:a16="http://schemas.microsoft.com/office/drawing/2014/main" id="{C7EC1AE4-7A35-4378-8914-ED391E04F5B4}"/>
                </a:ext>
              </a:extLst>
            </p:cNvPr>
            <p:cNvSpPr>
              <a:spLocks noChangeShapeType="1"/>
            </p:cNvSpPr>
            <p:nvPr/>
          </p:nvSpPr>
          <p:spPr bwMode="auto">
            <a:xfrm flipV="1">
              <a:off x="3656" y="2104"/>
              <a:ext cx="80" cy="11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6" name="Line 34">
              <a:extLst>
                <a:ext uri="{FF2B5EF4-FFF2-40B4-BE49-F238E27FC236}">
                  <a16:creationId xmlns:a16="http://schemas.microsoft.com/office/drawing/2014/main" id="{B64C8039-C2BE-4E65-838D-01BF620F08D9}"/>
                </a:ext>
              </a:extLst>
            </p:cNvPr>
            <p:cNvSpPr>
              <a:spLocks noChangeShapeType="1"/>
            </p:cNvSpPr>
            <p:nvPr/>
          </p:nvSpPr>
          <p:spPr bwMode="auto">
            <a:xfrm flipH="1">
              <a:off x="4792" y="2016"/>
              <a:ext cx="112"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7" name="Rectangle 35">
              <a:extLst>
                <a:ext uri="{FF2B5EF4-FFF2-40B4-BE49-F238E27FC236}">
                  <a16:creationId xmlns:a16="http://schemas.microsoft.com/office/drawing/2014/main" id="{999DA4B9-F9CE-4FBB-A82C-F14C5A8AD0F9}"/>
                </a:ext>
              </a:extLst>
            </p:cNvPr>
            <p:cNvSpPr>
              <a:spLocks noChangeArrowheads="1"/>
            </p:cNvSpPr>
            <p:nvPr/>
          </p:nvSpPr>
          <p:spPr bwMode="auto">
            <a:xfrm>
              <a:off x="3687" y="2208"/>
              <a:ext cx="8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ea typeface="宋体" panose="02010600030101010101" pitchFamily="2" charset="-122"/>
                </a:rPr>
                <a:t>  N x M SRAM</a:t>
              </a:r>
            </a:p>
          </p:txBody>
        </p:sp>
      </p:grpSp>
      <p:sp>
        <p:nvSpPr>
          <p:cNvPr id="1574948" name="Line 36">
            <a:extLst>
              <a:ext uri="{FF2B5EF4-FFF2-40B4-BE49-F238E27FC236}">
                <a16:creationId xmlns:a16="http://schemas.microsoft.com/office/drawing/2014/main" id="{BF31A43F-8B05-4F2F-9A9A-1431378B622C}"/>
              </a:ext>
            </a:extLst>
          </p:cNvPr>
          <p:cNvSpPr>
            <a:spLocks noChangeShapeType="1"/>
          </p:cNvSpPr>
          <p:nvPr/>
        </p:nvSpPr>
        <p:spPr bwMode="auto">
          <a:xfrm>
            <a:off x="3465486" y="1367790"/>
            <a:ext cx="78078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49" name="Line 37">
            <a:extLst>
              <a:ext uri="{FF2B5EF4-FFF2-40B4-BE49-F238E27FC236}">
                <a16:creationId xmlns:a16="http://schemas.microsoft.com/office/drawing/2014/main" id="{A455E143-998D-465C-9ACF-9077E8F3B7B9}"/>
              </a:ext>
            </a:extLst>
          </p:cNvPr>
          <p:cNvSpPr>
            <a:spLocks noChangeShapeType="1"/>
          </p:cNvSpPr>
          <p:nvPr/>
        </p:nvSpPr>
        <p:spPr bwMode="auto">
          <a:xfrm>
            <a:off x="3465486" y="1511935"/>
            <a:ext cx="78078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50" name="Line 38">
            <a:extLst>
              <a:ext uri="{FF2B5EF4-FFF2-40B4-BE49-F238E27FC236}">
                <a16:creationId xmlns:a16="http://schemas.microsoft.com/office/drawing/2014/main" id="{5036D552-2022-4812-AEE7-AB8C04EA8AB4}"/>
              </a:ext>
            </a:extLst>
          </p:cNvPr>
          <p:cNvSpPr>
            <a:spLocks noChangeShapeType="1"/>
          </p:cNvSpPr>
          <p:nvPr/>
        </p:nvSpPr>
        <p:spPr bwMode="auto">
          <a:xfrm flipV="1">
            <a:off x="4258284" y="1217639"/>
            <a:ext cx="132133"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51" name="Line 39">
            <a:extLst>
              <a:ext uri="{FF2B5EF4-FFF2-40B4-BE49-F238E27FC236}">
                <a16:creationId xmlns:a16="http://schemas.microsoft.com/office/drawing/2014/main" id="{ED5BE524-7D9D-41C0-8CA6-C4401DD93A13}"/>
              </a:ext>
            </a:extLst>
          </p:cNvPr>
          <p:cNvSpPr>
            <a:spLocks noChangeShapeType="1"/>
          </p:cNvSpPr>
          <p:nvPr/>
        </p:nvSpPr>
        <p:spPr bwMode="auto">
          <a:xfrm flipV="1">
            <a:off x="4258284" y="1361784"/>
            <a:ext cx="132133"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52" name="Line 40">
            <a:extLst>
              <a:ext uri="{FF2B5EF4-FFF2-40B4-BE49-F238E27FC236}">
                <a16:creationId xmlns:a16="http://schemas.microsoft.com/office/drawing/2014/main" id="{21CC2709-1D58-4A9B-A1BE-11F93CADC543}"/>
              </a:ext>
            </a:extLst>
          </p:cNvPr>
          <p:cNvSpPr>
            <a:spLocks noChangeShapeType="1"/>
          </p:cNvSpPr>
          <p:nvPr/>
        </p:nvSpPr>
        <p:spPr bwMode="auto">
          <a:xfrm>
            <a:off x="3855879" y="1511935"/>
            <a:ext cx="0" cy="31231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53" name="Line 41">
            <a:extLst>
              <a:ext uri="{FF2B5EF4-FFF2-40B4-BE49-F238E27FC236}">
                <a16:creationId xmlns:a16="http://schemas.microsoft.com/office/drawing/2014/main" id="{6FE5EDF9-B4EF-464B-A476-AAF46167C015}"/>
              </a:ext>
            </a:extLst>
          </p:cNvPr>
          <p:cNvSpPr>
            <a:spLocks noChangeShapeType="1"/>
          </p:cNvSpPr>
          <p:nvPr/>
        </p:nvSpPr>
        <p:spPr bwMode="auto">
          <a:xfrm>
            <a:off x="4330356" y="1367790"/>
            <a:ext cx="390393"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54" name="Rectangle 42">
            <a:extLst>
              <a:ext uri="{FF2B5EF4-FFF2-40B4-BE49-F238E27FC236}">
                <a16:creationId xmlns:a16="http://schemas.microsoft.com/office/drawing/2014/main" id="{34C63F48-0606-4E07-9041-D9794DC66C0B}"/>
              </a:ext>
            </a:extLst>
          </p:cNvPr>
          <p:cNvSpPr>
            <a:spLocks noChangeArrowheads="1"/>
          </p:cNvSpPr>
          <p:nvPr/>
        </p:nvSpPr>
        <p:spPr bwMode="auto">
          <a:xfrm>
            <a:off x="4432727" y="1115537"/>
            <a:ext cx="408626" cy="27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algn="ctr"/>
            <a:r>
              <a:rPr lang="en-US" altLang="zh-CN" sz="757" b="1">
                <a:ea typeface="宋体" panose="02010600030101010101" pitchFamily="2" charset="-122"/>
              </a:rPr>
              <a:t>Row</a:t>
            </a:r>
          </a:p>
          <a:p>
            <a:pPr algn="ctr"/>
            <a:r>
              <a:rPr lang="en-US" altLang="zh-CN" sz="757" b="1">
                <a:ea typeface="宋体" panose="02010600030101010101" pitchFamily="2" charset="-122"/>
              </a:rPr>
              <a:t>Address</a:t>
            </a:r>
          </a:p>
        </p:txBody>
      </p:sp>
      <p:sp>
        <p:nvSpPr>
          <p:cNvPr id="1574955" name="Line 43">
            <a:extLst>
              <a:ext uri="{FF2B5EF4-FFF2-40B4-BE49-F238E27FC236}">
                <a16:creationId xmlns:a16="http://schemas.microsoft.com/office/drawing/2014/main" id="{1F227BA5-E855-4452-8D38-1143AE53E18F}"/>
              </a:ext>
            </a:extLst>
          </p:cNvPr>
          <p:cNvSpPr>
            <a:spLocks noChangeShapeType="1"/>
          </p:cNvSpPr>
          <p:nvPr/>
        </p:nvSpPr>
        <p:spPr bwMode="auto">
          <a:xfrm>
            <a:off x="3711734" y="905325"/>
            <a:ext cx="0" cy="9309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56" name="Rectangle 44">
            <a:extLst>
              <a:ext uri="{FF2B5EF4-FFF2-40B4-BE49-F238E27FC236}">
                <a16:creationId xmlns:a16="http://schemas.microsoft.com/office/drawing/2014/main" id="{7A35F92A-C0D6-4538-A927-413AE03DF30F}"/>
              </a:ext>
            </a:extLst>
          </p:cNvPr>
          <p:cNvSpPr>
            <a:spLocks noGrp="1" noChangeArrowheads="1"/>
          </p:cNvSpPr>
          <p:nvPr>
            <p:ph type="title"/>
          </p:nvPr>
        </p:nvSpPr>
        <p:spPr>
          <a:xfrm>
            <a:off x="361489" y="136418"/>
            <a:ext cx="3305575" cy="305919"/>
          </a:xfrm>
          <a:noFill/>
          <a:ln/>
        </p:spPr>
        <p:txBody>
          <a:bodyPr wrap="none">
            <a:normAutofit/>
          </a:bodyPr>
          <a:lstStyle/>
          <a:p>
            <a:r>
              <a:rPr lang="zh-CN" altLang="en-US" sz="1400" b="1" dirty="0">
                <a:solidFill>
                  <a:srgbClr val="C00000"/>
                </a:solidFill>
                <a:latin typeface="微软雅黑" panose="020B0503020204020204" pitchFamily="34" charset="-122"/>
                <a:ea typeface="微软雅黑" panose="020B0503020204020204" pitchFamily="34" charset="-122"/>
              </a:rPr>
              <a:t>同步动态随机存储器</a:t>
            </a:r>
            <a:r>
              <a:rPr lang="en-US" altLang="zh-CN" sz="1400" b="1" dirty="0">
                <a:solidFill>
                  <a:srgbClr val="C00000"/>
                </a:solidFill>
                <a:latin typeface="微软雅黑" panose="020B0503020204020204" pitchFamily="34" charset="-122"/>
                <a:ea typeface="微软雅黑" panose="020B0503020204020204" pitchFamily="34" charset="-122"/>
              </a:rPr>
              <a:t>(SDRAM) </a:t>
            </a:r>
            <a:r>
              <a:rPr lang="zh-CN" altLang="en-US" sz="1400" b="1" dirty="0">
                <a:solidFill>
                  <a:srgbClr val="C00000"/>
                </a:solidFill>
                <a:latin typeface="微软雅黑" panose="020B0503020204020204" pitchFamily="34" charset="-122"/>
                <a:ea typeface="微软雅黑" panose="020B0503020204020204" pitchFamily="34" charset="-122"/>
              </a:rPr>
              <a:t>的操作</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1574958" name="Line 46">
            <a:extLst>
              <a:ext uri="{FF2B5EF4-FFF2-40B4-BE49-F238E27FC236}">
                <a16:creationId xmlns:a16="http://schemas.microsoft.com/office/drawing/2014/main" id="{6100237F-B5B4-4B84-B07A-C079281483B5}"/>
              </a:ext>
            </a:extLst>
          </p:cNvPr>
          <p:cNvSpPr>
            <a:spLocks noChangeShapeType="1"/>
          </p:cNvSpPr>
          <p:nvPr/>
        </p:nvSpPr>
        <p:spPr bwMode="auto">
          <a:xfrm flipV="1">
            <a:off x="3459480" y="1223645"/>
            <a:ext cx="132133" cy="156157"/>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59" name="Line 47">
            <a:extLst>
              <a:ext uri="{FF2B5EF4-FFF2-40B4-BE49-F238E27FC236}">
                <a16:creationId xmlns:a16="http://schemas.microsoft.com/office/drawing/2014/main" id="{20722B9F-27BB-4CFC-B9F1-9F11553CE3C8}"/>
              </a:ext>
            </a:extLst>
          </p:cNvPr>
          <p:cNvSpPr>
            <a:spLocks noChangeShapeType="1"/>
          </p:cNvSpPr>
          <p:nvPr/>
        </p:nvSpPr>
        <p:spPr bwMode="auto">
          <a:xfrm>
            <a:off x="3603625" y="1223645"/>
            <a:ext cx="780785"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4960" name="Rectangle 48">
            <a:extLst>
              <a:ext uri="{FF2B5EF4-FFF2-40B4-BE49-F238E27FC236}">
                <a16:creationId xmlns:a16="http://schemas.microsoft.com/office/drawing/2014/main" id="{A0169F8E-F1E5-46E9-A285-9971EE40796E}"/>
              </a:ext>
            </a:extLst>
          </p:cNvPr>
          <p:cNvSpPr>
            <a:spLocks noChangeArrowheads="1"/>
          </p:cNvSpPr>
          <p:nvPr/>
        </p:nvSpPr>
        <p:spPr bwMode="auto">
          <a:xfrm>
            <a:off x="166102" y="671883"/>
            <a:ext cx="2369759" cy="161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0030" tIns="12012" rIns="30030" bIns="12012">
            <a:spAutoFit/>
          </a:bodyPr>
          <a:lstStyle>
            <a:lvl1pPr marL="287338" indent="-287338">
              <a:defRPr sz="2400">
                <a:solidFill>
                  <a:schemeClr val="tx1"/>
                </a:solidFill>
                <a:latin typeface="Times New Roman" panose="02020603050405020304" pitchFamily="18" charset="0"/>
              </a:defRPr>
            </a:lvl1pPr>
            <a:lvl2pPr marL="741363" indent="-246063">
              <a:defRPr sz="2400">
                <a:solidFill>
                  <a:schemeClr val="tx1"/>
                </a:solidFill>
                <a:latin typeface="Times New Roman" panose="02020603050405020304" pitchFamily="18" charset="0"/>
              </a:defRPr>
            </a:lvl2pPr>
            <a:lvl3pPr marL="1146175" indent="-176213">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0000"/>
              </a:spcBef>
              <a:buClr>
                <a:schemeClr val="accent1"/>
              </a:buClr>
              <a:buSzPct val="75000"/>
              <a:buFont typeface="Wingdings" panose="05000000000000000000" pitchFamily="2" charset="2"/>
              <a:buChar char="q"/>
            </a:pPr>
            <a:r>
              <a:rPr lang="zh-CN" altLang="en-US" sz="1200" dirty="0">
                <a:latin typeface="Calibri" panose="020F0502020204030204" pitchFamily="34" charset="0"/>
                <a:ea typeface="微软雅黑" panose="020B0503020204020204" pitchFamily="34" charset="-122"/>
                <a:cs typeface="Calibri" panose="020F0502020204030204" pitchFamily="34" charset="0"/>
              </a:rPr>
              <a:t>当一行被读到静态随机寄存器（</a:t>
            </a:r>
            <a:r>
              <a:rPr lang="en-US" altLang="zh-CN" sz="1200" dirty="0">
                <a:latin typeface="Calibri" panose="020F0502020204030204" pitchFamily="34" charset="0"/>
                <a:ea typeface="微软雅黑" panose="020B0503020204020204" pitchFamily="34" charset="-122"/>
                <a:cs typeface="Calibri" panose="020F0502020204030204" pitchFamily="34" charset="0"/>
              </a:rPr>
              <a:t> SRAM register </a:t>
            </a:r>
            <a:r>
              <a:rPr lang="zh-CN" altLang="en-US" sz="1200" dirty="0">
                <a:latin typeface="Calibri" panose="020F0502020204030204" pitchFamily="34" charset="0"/>
                <a:ea typeface="微软雅黑" panose="020B0503020204020204" pitchFamily="34" charset="-122"/>
                <a:cs typeface="Calibri" panose="020F0502020204030204" pitchFamily="34" charset="0"/>
              </a:rPr>
              <a:t>）后</a:t>
            </a:r>
            <a:endParaRPr lang="en-US" altLang="zh-CN" sz="1200" dirty="0">
              <a:latin typeface="Calibri" panose="020F0502020204030204" pitchFamily="34" charset="0"/>
              <a:ea typeface="微软雅黑" panose="020B0503020204020204" pitchFamily="34" charset="-122"/>
              <a:cs typeface="Calibri" panose="020F0502020204030204" pitchFamily="34" charset="0"/>
            </a:endParaRPr>
          </a:p>
          <a:p>
            <a:pPr lvl="1">
              <a:spcBef>
                <a:spcPct val="30000"/>
              </a:spcBef>
              <a:buClr>
                <a:schemeClr val="accent1"/>
              </a:buClr>
              <a:buSzPct val="75000"/>
              <a:buFont typeface="Monotype Sorts" pitchFamily="2" charset="2"/>
              <a:buChar char="l"/>
            </a:pPr>
            <a:r>
              <a:rPr lang="zh-CN" altLang="en-US" sz="1000" dirty="0">
                <a:latin typeface="微软雅黑" panose="020B0503020204020204" pitchFamily="34" charset="-122"/>
                <a:ea typeface="微软雅黑" panose="020B0503020204020204" pitchFamily="34" charset="-122"/>
              </a:rPr>
              <a:t>输入列选</a:t>
            </a:r>
            <a:r>
              <a:rPr lang="en-US" altLang="zh-CN" sz="1000" dirty="0">
                <a:latin typeface="微软雅黑" panose="020B0503020204020204" pitchFamily="34" charset="-122"/>
                <a:ea typeface="微软雅黑" panose="020B0503020204020204" pitchFamily="34" charset="-122"/>
              </a:rPr>
              <a:t> CAS</a:t>
            </a:r>
            <a:r>
              <a:rPr lang="zh-CN" altLang="en-US" sz="1000" dirty="0">
                <a:latin typeface="微软雅黑" panose="020B0503020204020204" pitchFamily="34" charset="-122"/>
                <a:ea typeface="微软雅黑" panose="020B0503020204020204" pitchFamily="34" charset="-122"/>
              </a:rPr>
              <a:t>作为起始“</a:t>
            </a:r>
            <a:r>
              <a:rPr lang="zh-CN" altLang="en-US" sz="1000" dirty="0">
                <a:solidFill>
                  <a:srgbClr val="0000FF"/>
                </a:solidFill>
                <a:latin typeface="微软雅黑" panose="020B0503020204020204" pitchFamily="34" charset="-122"/>
                <a:ea typeface="微软雅黑" panose="020B0503020204020204" pitchFamily="34" charset="-122"/>
              </a:rPr>
              <a:t>爆发式</a:t>
            </a:r>
            <a:r>
              <a:rPr lang="zh-CN" altLang="en-US" sz="1000" dirty="0">
                <a:latin typeface="微软雅黑" panose="020B0503020204020204" pitchFamily="34" charset="-122"/>
                <a:ea typeface="微软雅黑" panose="020B0503020204020204" pitchFamily="34" charset="-122"/>
              </a:rPr>
              <a:t>”地址以及</a:t>
            </a:r>
            <a:r>
              <a:rPr lang="zh-CN" altLang="en-US" sz="1000" dirty="0">
                <a:solidFill>
                  <a:srgbClr val="0000FF"/>
                </a:solidFill>
                <a:latin typeface="微软雅黑" panose="020B0503020204020204" pitchFamily="34" charset="-122"/>
                <a:ea typeface="微软雅黑" panose="020B0503020204020204" pitchFamily="34" charset="-122"/>
              </a:rPr>
              <a:t>爆发</a:t>
            </a:r>
            <a:r>
              <a:rPr lang="zh-CN" altLang="en-US" sz="1000" dirty="0">
                <a:latin typeface="微软雅黑" panose="020B0503020204020204" pitchFamily="34" charset="-122"/>
                <a:ea typeface="微软雅黑" panose="020B0503020204020204" pitchFamily="34" charset="-122"/>
              </a:rPr>
              <a:t>长度</a:t>
            </a:r>
            <a:endParaRPr lang="en-US" altLang="zh-CN" sz="1000" dirty="0">
              <a:latin typeface="微软雅黑" panose="020B0503020204020204" pitchFamily="34" charset="-122"/>
              <a:ea typeface="微软雅黑" panose="020B0503020204020204" pitchFamily="34" charset="-122"/>
            </a:endParaRPr>
          </a:p>
          <a:p>
            <a:pPr lvl="1">
              <a:spcBef>
                <a:spcPct val="30000"/>
              </a:spcBef>
              <a:buClr>
                <a:schemeClr val="accent1"/>
              </a:buClr>
              <a:buSzPct val="75000"/>
              <a:buFont typeface="Monotype Sorts" pitchFamily="2" charset="2"/>
              <a:buChar char="l"/>
            </a:pPr>
            <a:r>
              <a:rPr lang="zh-CN" altLang="en-US" sz="1050" dirty="0">
                <a:solidFill>
                  <a:srgbClr val="000000"/>
                </a:solidFill>
                <a:latin typeface="微软雅黑" panose="020B0503020204020204" pitchFamily="34" charset="-122"/>
                <a:ea typeface="微软雅黑" panose="020B0503020204020204" pitchFamily="34" charset="-122"/>
              </a:rPr>
              <a:t>从该行中的一系列顺序地址</a:t>
            </a:r>
            <a:r>
              <a:rPr lang="zh-CN" altLang="en-US" sz="1050" dirty="0">
                <a:solidFill>
                  <a:srgbClr val="0000FF"/>
                </a:solidFill>
                <a:latin typeface="微软雅黑" panose="020B0503020204020204" pitchFamily="34" charset="-122"/>
                <a:ea typeface="微软雅黑" panose="020B0503020204020204" pitchFamily="34" charset="-122"/>
              </a:rPr>
              <a:t>爆发</a:t>
            </a:r>
            <a:r>
              <a:rPr lang="zh-CN" altLang="en-US" sz="1050" dirty="0">
                <a:solidFill>
                  <a:srgbClr val="000000"/>
                </a:solidFill>
                <a:latin typeface="微软雅黑" panose="020B0503020204020204" pitchFamily="34" charset="-122"/>
                <a:ea typeface="微软雅黑" panose="020B0503020204020204" pitchFamily="34" charset="-122"/>
              </a:rPr>
              <a:t>传输数据</a:t>
            </a:r>
            <a:endParaRPr lang="en-US" altLang="zh-CN" sz="1000" dirty="0">
              <a:latin typeface="微软雅黑" panose="020B0503020204020204" pitchFamily="34" charset="-122"/>
              <a:ea typeface="微软雅黑" panose="020B0503020204020204" pitchFamily="34" charset="-122"/>
            </a:endParaRPr>
          </a:p>
          <a:p>
            <a:pPr lvl="2">
              <a:spcBef>
                <a:spcPct val="30000"/>
              </a:spcBef>
              <a:buClr>
                <a:schemeClr val="accent1"/>
              </a:buClr>
              <a:buFont typeface="Times New Roman" panose="02020603050405020304" pitchFamily="18" charset="0"/>
              <a:buChar char="-"/>
            </a:pPr>
            <a:r>
              <a:rPr lang="zh-CN" altLang="en-US" sz="1000" dirty="0">
                <a:solidFill>
                  <a:srgbClr val="000000"/>
                </a:solidFill>
                <a:latin typeface="微软雅黑" panose="020B0503020204020204" pitchFamily="34" charset="-122"/>
                <a:ea typeface="微软雅黑" panose="020B0503020204020204" pitchFamily="34" charset="-122"/>
              </a:rPr>
              <a:t>时钟控制</a:t>
            </a:r>
            <a:r>
              <a:rPr lang="zh-CN" altLang="en-US" sz="1000" dirty="0">
                <a:solidFill>
                  <a:srgbClr val="0000FF"/>
                </a:solidFill>
                <a:latin typeface="微软雅黑" panose="020B0503020204020204" pitchFamily="34" charset="-122"/>
                <a:ea typeface="微软雅黑" panose="020B0503020204020204" pitchFamily="34" charset="-122"/>
              </a:rPr>
              <a:t>爆发</a:t>
            </a:r>
            <a:r>
              <a:rPr lang="zh-CN" altLang="en-US" sz="1000" dirty="0">
                <a:solidFill>
                  <a:srgbClr val="000000"/>
                </a:solidFill>
                <a:latin typeface="微软雅黑" panose="020B0503020204020204" pitchFamily="34" charset="-122"/>
                <a:ea typeface="微软雅黑" panose="020B0503020204020204" pitchFamily="34" charset="-122"/>
              </a:rPr>
              <a:t>中连续字的传输</a:t>
            </a:r>
            <a:r>
              <a:rPr lang="en-US" altLang="zh-CN" sz="900" dirty="0">
                <a:latin typeface="微软雅黑" panose="020B0503020204020204" pitchFamily="34" charset="-122"/>
                <a:ea typeface="微软雅黑" panose="020B0503020204020204" pitchFamily="34" charset="-122"/>
              </a:rPr>
              <a:t>– 300MHz in 2004</a:t>
            </a:r>
          </a:p>
        </p:txBody>
      </p:sp>
      <p:sp>
        <p:nvSpPr>
          <p:cNvPr id="1575034" name="Rectangle 122">
            <a:extLst>
              <a:ext uri="{FF2B5EF4-FFF2-40B4-BE49-F238E27FC236}">
                <a16:creationId xmlns:a16="http://schemas.microsoft.com/office/drawing/2014/main" id="{7EE157F8-E685-419A-8424-FBE785A1DB25}"/>
              </a:ext>
            </a:extLst>
          </p:cNvPr>
          <p:cNvSpPr>
            <a:spLocks noChangeArrowheads="1"/>
          </p:cNvSpPr>
          <p:nvPr/>
        </p:nvSpPr>
        <p:spPr bwMode="auto">
          <a:xfrm>
            <a:off x="3063081" y="647065"/>
            <a:ext cx="468471" cy="7207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sp>
        <p:nvSpPr>
          <p:cNvPr id="1575035" name="Line 123">
            <a:extLst>
              <a:ext uri="{FF2B5EF4-FFF2-40B4-BE49-F238E27FC236}">
                <a16:creationId xmlns:a16="http://schemas.microsoft.com/office/drawing/2014/main" id="{B9F6EA22-C512-4F25-BCA1-A69E299C53BD}"/>
              </a:ext>
            </a:extLst>
          </p:cNvPr>
          <p:cNvSpPr>
            <a:spLocks noChangeShapeType="1"/>
          </p:cNvSpPr>
          <p:nvPr/>
        </p:nvSpPr>
        <p:spPr bwMode="auto">
          <a:xfrm>
            <a:off x="2918936" y="683101"/>
            <a:ext cx="14414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51"/>
          </a:p>
        </p:txBody>
      </p:sp>
      <p:sp>
        <p:nvSpPr>
          <p:cNvPr id="1575036" name="Line 124">
            <a:extLst>
              <a:ext uri="{FF2B5EF4-FFF2-40B4-BE49-F238E27FC236}">
                <a16:creationId xmlns:a16="http://schemas.microsoft.com/office/drawing/2014/main" id="{F9492F36-5429-4FDF-A1B8-E663880B12B5}"/>
              </a:ext>
            </a:extLst>
          </p:cNvPr>
          <p:cNvSpPr>
            <a:spLocks noChangeShapeType="1"/>
          </p:cNvSpPr>
          <p:nvPr/>
        </p:nvSpPr>
        <p:spPr bwMode="auto">
          <a:xfrm>
            <a:off x="3495516" y="719138"/>
            <a:ext cx="0" cy="360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51"/>
          </a:p>
        </p:txBody>
      </p:sp>
      <p:sp>
        <p:nvSpPr>
          <p:cNvPr id="1575037" name="Line 125">
            <a:extLst>
              <a:ext uri="{FF2B5EF4-FFF2-40B4-BE49-F238E27FC236}">
                <a16:creationId xmlns:a16="http://schemas.microsoft.com/office/drawing/2014/main" id="{12A13747-CFBE-4500-9AFC-C4ECEC8DE68F}"/>
              </a:ext>
            </a:extLst>
          </p:cNvPr>
          <p:cNvSpPr>
            <a:spLocks noChangeShapeType="1"/>
          </p:cNvSpPr>
          <p:nvPr/>
        </p:nvSpPr>
        <p:spPr bwMode="auto">
          <a:xfrm>
            <a:off x="3495516" y="755174"/>
            <a:ext cx="720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51"/>
          </a:p>
        </p:txBody>
      </p:sp>
      <p:sp>
        <p:nvSpPr>
          <p:cNvPr id="1575038" name="Line 126">
            <a:extLst>
              <a:ext uri="{FF2B5EF4-FFF2-40B4-BE49-F238E27FC236}">
                <a16:creationId xmlns:a16="http://schemas.microsoft.com/office/drawing/2014/main" id="{594420E0-581B-4CD4-90A2-AE24F13A16F2}"/>
              </a:ext>
            </a:extLst>
          </p:cNvPr>
          <p:cNvSpPr>
            <a:spLocks noChangeShapeType="1"/>
          </p:cNvSpPr>
          <p:nvPr/>
        </p:nvSpPr>
        <p:spPr bwMode="auto">
          <a:xfrm>
            <a:off x="3567589" y="574993"/>
            <a:ext cx="0" cy="180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51"/>
          </a:p>
        </p:txBody>
      </p:sp>
      <p:sp>
        <p:nvSpPr>
          <p:cNvPr id="1575039" name="Line 127">
            <a:extLst>
              <a:ext uri="{FF2B5EF4-FFF2-40B4-BE49-F238E27FC236}">
                <a16:creationId xmlns:a16="http://schemas.microsoft.com/office/drawing/2014/main" id="{07A00398-D01D-4389-98DE-A1BE18609465}"/>
              </a:ext>
            </a:extLst>
          </p:cNvPr>
          <p:cNvSpPr>
            <a:spLocks noChangeShapeType="1"/>
          </p:cNvSpPr>
          <p:nvPr/>
        </p:nvSpPr>
        <p:spPr bwMode="auto">
          <a:xfrm>
            <a:off x="3495516" y="574993"/>
            <a:ext cx="720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51"/>
          </a:p>
        </p:txBody>
      </p:sp>
      <p:sp>
        <p:nvSpPr>
          <p:cNvPr id="1575040" name="Line 128">
            <a:extLst>
              <a:ext uri="{FF2B5EF4-FFF2-40B4-BE49-F238E27FC236}">
                <a16:creationId xmlns:a16="http://schemas.microsoft.com/office/drawing/2014/main" id="{1B610C8B-23F3-41EB-AE84-B3EA315955D0}"/>
              </a:ext>
            </a:extLst>
          </p:cNvPr>
          <p:cNvSpPr>
            <a:spLocks noChangeShapeType="1"/>
          </p:cNvSpPr>
          <p:nvPr/>
        </p:nvSpPr>
        <p:spPr bwMode="auto">
          <a:xfrm>
            <a:off x="3495516" y="574992"/>
            <a:ext cx="0" cy="7207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51"/>
          </a:p>
        </p:txBody>
      </p:sp>
      <p:sp>
        <p:nvSpPr>
          <p:cNvPr id="1575041" name="Rectangle 129">
            <a:extLst>
              <a:ext uri="{FF2B5EF4-FFF2-40B4-BE49-F238E27FC236}">
                <a16:creationId xmlns:a16="http://schemas.microsoft.com/office/drawing/2014/main" id="{36F7FCD5-AE76-432B-988E-BD8BF595FAF5}"/>
              </a:ext>
            </a:extLst>
          </p:cNvPr>
          <p:cNvSpPr>
            <a:spLocks noChangeArrowheads="1"/>
          </p:cNvSpPr>
          <p:nvPr/>
        </p:nvSpPr>
        <p:spPr bwMode="auto">
          <a:xfrm>
            <a:off x="3531553" y="502921"/>
            <a:ext cx="184205"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a:ea typeface="宋体" panose="02010600030101010101" pitchFamily="2" charset="-122"/>
              </a:rPr>
              <a:t>+1</a:t>
            </a:r>
          </a:p>
        </p:txBody>
      </p:sp>
      <p:sp>
        <p:nvSpPr>
          <p:cNvPr id="1574962" name="Line 50">
            <a:extLst>
              <a:ext uri="{FF2B5EF4-FFF2-40B4-BE49-F238E27FC236}">
                <a16:creationId xmlns:a16="http://schemas.microsoft.com/office/drawing/2014/main" id="{A6E5387B-09E5-4B36-949E-FD1F56DF115A}"/>
              </a:ext>
            </a:extLst>
          </p:cNvPr>
          <p:cNvSpPr>
            <a:spLocks noChangeShapeType="1"/>
          </p:cNvSpPr>
          <p:nvPr/>
        </p:nvSpPr>
        <p:spPr bwMode="auto">
          <a:xfrm>
            <a:off x="903159" y="3323337"/>
            <a:ext cx="9609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63" name="Line 51">
            <a:extLst>
              <a:ext uri="{FF2B5EF4-FFF2-40B4-BE49-F238E27FC236}">
                <a16:creationId xmlns:a16="http://schemas.microsoft.com/office/drawing/2014/main" id="{3B4FA8F2-8CA3-483B-9E7E-1BA3A06AEACF}"/>
              </a:ext>
            </a:extLst>
          </p:cNvPr>
          <p:cNvSpPr>
            <a:spLocks noChangeShapeType="1"/>
          </p:cNvSpPr>
          <p:nvPr/>
        </p:nvSpPr>
        <p:spPr bwMode="auto">
          <a:xfrm>
            <a:off x="903159" y="3467482"/>
            <a:ext cx="9609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64" name="Line 52">
            <a:extLst>
              <a:ext uri="{FF2B5EF4-FFF2-40B4-BE49-F238E27FC236}">
                <a16:creationId xmlns:a16="http://schemas.microsoft.com/office/drawing/2014/main" id="{893C7969-3675-4F25-AFD1-F6B3D9A2CBB8}"/>
              </a:ext>
            </a:extLst>
          </p:cNvPr>
          <p:cNvSpPr>
            <a:spLocks noChangeShapeType="1"/>
          </p:cNvSpPr>
          <p:nvPr/>
        </p:nvSpPr>
        <p:spPr bwMode="auto">
          <a:xfrm>
            <a:off x="1011268" y="3329343"/>
            <a:ext cx="60060" cy="132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65" name="Line 53">
            <a:extLst>
              <a:ext uri="{FF2B5EF4-FFF2-40B4-BE49-F238E27FC236}">
                <a16:creationId xmlns:a16="http://schemas.microsoft.com/office/drawing/2014/main" id="{ED7CE161-6830-49BF-B0B2-DE36CB31C798}"/>
              </a:ext>
            </a:extLst>
          </p:cNvPr>
          <p:cNvSpPr>
            <a:spLocks noChangeShapeType="1"/>
          </p:cNvSpPr>
          <p:nvPr/>
        </p:nvSpPr>
        <p:spPr bwMode="auto">
          <a:xfrm flipV="1">
            <a:off x="1011268" y="3317331"/>
            <a:ext cx="60060"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66" name="Line 54">
            <a:extLst>
              <a:ext uri="{FF2B5EF4-FFF2-40B4-BE49-F238E27FC236}">
                <a16:creationId xmlns:a16="http://schemas.microsoft.com/office/drawing/2014/main" id="{092F8B60-04F9-4896-A146-E838E738A07F}"/>
              </a:ext>
            </a:extLst>
          </p:cNvPr>
          <p:cNvSpPr>
            <a:spLocks noChangeShapeType="1"/>
          </p:cNvSpPr>
          <p:nvPr/>
        </p:nvSpPr>
        <p:spPr bwMode="auto">
          <a:xfrm>
            <a:off x="1083340" y="3323337"/>
            <a:ext cx="6006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67" name="Line 55">
            <a:extLst>
              <a:ext uri="{FF2B5EF4-FFF2-40B4-BE49-F238E27FC236}">
                <a16:creationId xmlns:a16="http://schemas.microsoft.com/office/drawing/2014/main" id="{C49AFF98-FE0C-4130-871A-8A95037A0C7B}"/>
              </a:ext>
            </a:extLst>
          </p:cNvPr>
          <p:cNvSpPr>
            <a:spLocks noChangeShapeType="1"/>
          </p:cNvSpPr>
          <p:nvPr/>
        </p:nvSpPr>
        <p:spPr bwMode="auto">
          <a:xfrm>
            <a:off x="1083340" y="3467482"/>
            <a:ext cx="6006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68" name="Line 56">
            <a:extLst>
              <a:ext uri="{FF2B5EF4-FFF2-40B4-BE49-F238E27FC236}">
                <a16:creationId xmlns:a16="http://schemas.microsoft.com/office/drawing/2014/main" id="{B8EF9542-3CB9-4108-9BC2-FA9C6C7DDE29}"/>
              </a:ext>
            </a:extLst>
          </p:cNvPr>
          <p:cNvSpPr>
            <a:spLocks noChangeShapeType="1"/>
          </p:cNvSpPr>
          <p:nvPr/>
        </p:nvSpPr>
        <p:spPr bwMode="auto">
          <a:xfrm>
            <a:off x="1695957" y="3329343"/>
            <a:ext cx="60060" cy="132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69" name="Line 57">
            <a:extLst>
              <a:ext uri="{FF2B5EF4-FFF2-40B4-BE49-F238E27FC236}">
                <a16:creationId xmlns:a16="http://schemas.microsoft.com/office/drawing/2014/main" id="{30584ABF-6878-4824-9CBC-BB56336EEBB8}"/>
              </a:ext>
            </a:extLst>
          </p:cNvPr>
          <p:cNvSpPr>
            <a:spLocks noChangeShapeType="1"/>
          </p:cNvSpPr>
          <p:nvPr/>
        </p:nvSpPr>
        <p:spPr bwMode="auto">
          <a:xfrm flipV="1">
            <a:off x="1695957" y="3317331"/>
            <a:ext cx="60060"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70" name="Rectangle 58">
            <a:extLst>
              <a:ext uri="{FF2B5EF4-FFF2-40B4-BE49-F238E27FC236}">
                <a16:creationId xmlns:a16="http://schemas.microsoft.com/office/drawing/2014/main" id="{788D3892-0F46-4BDA-9A1D-7732CC77FC81}"/>
              </a:ext>
            </a:extLst>
          </p:cNvPr>
          <p:cNvSpPr>
            <a:spLocks noChangeArrowheads="1"/>
          </p:cNvSpPr>
          <p:nvPr/>
        </p:nvSpPr>
        <p:spPr bwMode="auto">
          <a:xfrm>
            <a:off x="1034541" y="3323337"/>
            <a:ext cx="610604"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Row Address</a:t>
            </a:r>
          </a:p>
        </p:txBody>
      </p:sp>
      <p:sp>
        <p:nvSpPr>
          <p:cNvPr id="1574971" name="Line 59">
            <a:extLst>
              <a:ext uri="{FF2B5EF4-FFF2-40B4-BE49-F238E27FC236}">
                <a16:creationId xmlns:a16="http://schemas.microsoft.com/office/drawing/2014/main" id="{B45A839D-BC32-43AE-9BA8-44B5628BC49D}"/>
              </a:ext>
            </a:extLst>
          </p:cNvPr>
          <p:cNvSpPr>
            <a:spLocks noChangeShapeType="1"/>
          </p:cNvSpPr>
          <p:nvPr/>
        </p:nvSpPr>
        <p:spPr bwMode="auto">
          <a:xfrm>
            <a:off x="1329588" y="2788799"/>
            <a:ext cx="0" cy="70871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72" name="Line 60">
            <a:extLst>
              <a:ext uri="{FF2B5EF4-FFF2-40B4-BE49-F238E27FC236}">
                <a16:creationId xmlns:a16="http://schemas.microsoft.com/office/drawing/2014/main" id="{4A34564B-6A44-4140-A6EC-E3648AD9ABCF}"/>
              </a:ext>
            </a:extLst>
          </p:cNvPr>
          <p:cNvSpPr>
            <a:spLocks noChangeShapeType="1"/>
          </p:cNvSpPr>
          <p:nvPr/>
        </p:nvSpPr>
        <p:spPr bwMode="auto">
          <a:xfrm>
            <a:off x="903159" y="3107119"/>
            <a:ext cx="10690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73" name="Line 61">
            <a:extLst>
              <a:ext uri="{FF2B5EF4-FFF2-40B4-BE49-F238E27FC236}">
                <a16:creationId xmlns:a16="http://schemas.microsoft.com/office/drawing/2014/main" id="{1A174344-7797-406A-9FA4-A59BC4D52BEE}"/>
              </a:ext>
            </a:extLst>
          </p:cNvPr>
          <p:cNvSpPr>
            <a:spLocks noChangeShapeType="1"/>
          </p:cNvSpPr>
          <p:nvPr/>
        </p:nvSpPr>
        <p:spPr bwMode="auto">
          <a:xfrm>
            <a:off x="1984247" y="3113125"/>
            <a:ext cx="60060" cy="960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74" name="Line 62">
            <a:extLst>
              <a:ext uri="{FF2B5EF4-FFF2-40B4-BE49-F238E27FC236}">
                <a16:creationId xmlns:a16="http://schemas.microsoft.com/office/drawing/2014/main" id="{EEA116BC-3BF9-43C6-BB93-EB1359F33057}"/>
              </a:ext>
            </a:extLst>
          </p:cNvPr>
          <p:cNvSpPr>
            <a:spLocks noChangeShapeType="1"/>
          </p:cNvSpPr>
          <p:nvPr/>
        </p:nvSpPr>
        <p:spPr bwMode="auto">
          <a:xfrm flipV="1">
            <a:off x="2056319" y="3209222"/>
            <a:ext cx="1897158" cy="60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76" name="Rectangle 64">
            <a:extLst>
              <a:ext uri="{FF2B5EF4-FFF2-40B4-BE49-F238E27FC236}">
                <a16:creationId xmlns:a16="http://schemas.microsoft.com/office/drawing/2014/main" id="{3356EEF7-DBCD-44A9-8A82-283CFDC7EC9A}"/>
              </a:ext>
            </a:extLst>
          </p:cNvPr>
          <p:cNvSpPr>
            <a:spLocks noChangeArrowheads="1"/>
          </p:cNvSpPr>
          <p:nvPr/>
        </p:nvSpPr>
        <p:spPr bwMode="auto">
          <a:xfrm>
            <a:off x="854360" y="3107120"/>
            <a:ext cx="243516"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CAS</a:t>
            </a:r>
          </a:p>
        </p:txBody>
      </p:sp>
      <p:sp>
        <p:nvSpPr>
          <p:cNvPr id="1574977" name="Line 65">
            <a:extLst>
              <a:ext uri="{FF2B5EF4-FFF2-40B4-BE49-F238E27FC236}">
                <a16:creationId xmlns:a16="http://schemas.microsoft.com/office/drawing/2014/main" id="{285C0708-46FB-4A64-980D-DDA659E20010}"/>
              </a:ext>
            </a:extLst>
          </p:cNvPr>
          <p:cNvSpPr>
            <a:spLocks noChangeShapeType="1"/>
          </p:cNvSpPr>
          <p:nvPr/>
        </p:nvSpPr>
        <p:spPr bwMode="auto">
          <a:xfrm>
            <a:off x="1299558" y="2860871"/>
            <a:ext cx="60060" cy="960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78" name="Line 66">
            <a:extLst>
              <a:ext uri="{FF2B5EF4-FFF2-40B4-BE49-F238E27FC236}">
                <a16:creationId xmlns:a16="http://schemas.microsoft.com/office/drawing/2014/main" id="{0938C59E-752E-49BB-B1B4-25A0D38D6B25}"/>
              </a:ext>
            </a:extLst>
          </p:cNvPr>
          <p:cNvSpPr>
            <a:spLocks noChangeShapeType="1"/>
          </p:cNvSpPr>
          <p:nvPr/>
        </p:nvSpPr>
        <p:spPr bwMode="auto">
          <a:xfrm flipV="1">
            <a:off x="1371630" y="2956968"/>
            <a:ext cx="2581847" cy="60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79" name="Rectangle 67">
            <a:extLst>
              <a:ext uri="{FF2B5EF4-FFF2-40B4-BE49-F238E27FC236}">
                <a16:creationId xmlns:a16="http://schemas.microsoft.com/office/drawing/2014/main" id="{D0B093A5-8659-4DF0-B71D-208F96BCFC91}"/>
              </a:ext>
            </a:extLst>
          </p:cNvPr>
          <p:cNvSpPr>
            <a:spLocks noChangeArrowheads="1"/>
          </p:cNvSpPr>
          <p:nvPr/>
        </p:nvSpPr>
        <p:spPr bwMode="auto">
          <a:xfrm>
            <a:off x="854360" y="2854866"/>
            <a:ext cx="246722"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RAS</a:t>
            </a:r>
          </a:p>
        </p:txBody>
      </p:sp>
      <p:sp>
        <p:nvSpPr>
          <p:cNvPr id="1574981" name="Line 69">
            <a:extLst>
              <a:ext uri="{FF2B5EF4-FFF2-40B4-BE49-F238E27FC236}">
                <a16:creationId xmlns:a16="http://schemas.microsoft.com/office/drawing/2014/main" id="{BA75556B-E1B1-4C41-A928-A6A8172A21AC}"/>
              </a:ext>
            </a:extLst>
          </p:cNvPr>
          <p:cNvSpPr>
            <a:spLocks noChangeShapeType="1"/>
          </p:cNvSpPr>
          <p:nvPr/>
        </p:nvSpPr>
        <p:spPr bwMode="auto">
          <a:xfrm flipV="1">
            <a:off x="3959483" y="2848859"/>
            <a:ext cx="60060" cy="1201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82" name="Line 70">
            <a:extLst>
              <a:ext uri="{FF2B5EF4-FFF2-40B4-BE49-F238E27FC236}">
                <a16:creationId xmlns:a16="http://schemas.microsoft.com/office/drawing/2014/main" id="{FA62EBBD-DD74-4C5F-A4FF-E336EF09CD1B}"/>
              </a:ext>
            </a:extLst>
          </p:cNvPr>
          <p:cNvSpPr>
            <a:spLocks noChangeShapeType="1"/>
          </p:cNvSpPr>
          <p:nvPr/>
        </p:nvSpPr>
        <p:spPr bwMode="auto">
          <a:xfrm flipV="1">
            <a:off x="4031556" y="2848859"/>
            <a:ext cx="714719" cy="60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83" name="Rectangle 71">
            <a:extLst>
              <a:ext uri="{FF2B5EF4-FFF2-40B4-BE49-F238E27FC236}">
                <a16:creationId xmlns:a16="http://schemas.microsoft.com/office/drawing/2014/main" id="{72245C3C-B26D-4398-8DA0-02C3892F7A4F}"/>
              </a:ext>
            </a:extLst>
          </p:cNvPr>
          <p:cNvSpPr>
            <a:spLocks noChangeArrowheads="1"/>
          </p:cNvSpPr>
          <p:nvPr/>
        </p:nvSpPr>
        <p:spPr bwMode="auto">
          <a:xfrm>
            <a:off x="1791302" y="3317331"/>
            <a:ext cx="559308"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Col Address</a:t>
            </a:r>
          </a:p>
        </p:txBody>
      </p:sp>
      <p:sp>
        <p:nvSpPr>
          <p:cNvPr id="1574984" name="Line 72">
            <a:extLst>
              <a:ext uri="{FF2B5EF4-FFF2-40B4-BE49-F238E27FC236}">
                <a16:creationId xmlns:a16="http://schemas.microsoft.com/office/drawing/2014/main" id="{4C4A815C-BA4A-40DF-B095-305EAEBEE190}"/>
              </a:ext>
            </a:extLst>
          </p:cNvPr>
          <p:cNvSpPr>
            <a:spLocks noChangeShapeType="1"/>
          </p:cNvSpPr>
          <p:nvPr/>
        </p:nvSpPr>
        <p:spPr bwMode="auto">
          <a:xfrm>
            <a:off x="1768029" y="3467482"/>
            <a:ext cx="67267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85" name="Line 73">
            <a:extLst>
              <a:ext uri="{FF2B5EF4-FFF2-40B4-BE49-F238E27FC236}">
                <a16:creationId xmlns:a16="http://schemas.microsoft.com/office/drawing/2014/main" id="{0D094154-1D22-4A62-9FA3-060CA8D40881}"/>
              </a:ext>
            </a:extLst>
          </p:cNvPr>
          <p:cNvSpPr>
            <a:spLocks noChangeShapeType="1"/>
          </p:cNvSpPr>
          <p:nvPr/>
        </p:nvSpPr>
        <p:spPr bwMode="auto">
          <a:xfrm>
            <a:off x="1768029" y="3323337"/>
            <a:ext cx="67267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86" name="Line 74">
            <a:extLst>
              <a:ext uri="{FF2B5EF4-FFF2-40B4-BE49-F238E27FC236}">
                <a16:creationId xmlns:a16="http://schemas.microsoft.com/office/drawing/2014/main" id="{E48F3EA8-F9F4-4005-82E0-607905AB67CD}"/>
              </a:ext>
            </a:extLst>
          </p:cNvPr>
          <p:cNvSpPr>
            <a:spLocks noChangeShapeType="1"/>
          </p:cNvSpPr>
          <p:nvPr/>
        </p:nvSpPr>
        <p:spPr bwMode="auto">
          <a:xfrm>
            <a:off x="2452718" y="3329343"/>
            <a:ext cx="60060" cy="132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87" name="Line 75">
            <a:extLst>
              <a:ext uri="{FF2B5EF4-FFF2-40B4-BE49-F238E27FC236}">
                <a16:creationId xmlns:a16="http://schemas.microsoft.com/office/drawing/2014/main" id="{24581F9F-AFE0-4CE6-9FAB-386BC03D9BED}"/>
              </a:ext>
            </a:extLst>
          </p:cNvPr>
          <p:cNvSpPr>
            <a:spLocks noChangeShapeType="1"/>
          </p:cNvSpPr>
          <p:nvPr/>
        </p:nvSpPr>
        <p:spPr bwMode="auto">
          <a:xfrm flipV="1">
            <a:off x="2452718" y="3317331"/>
            <a:ext cx="60060"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4993" name="Line 81">
            <a:extLst>
              <a:ext uri="{FF2B5EF4-FFF2-40B4-BE49-F238E27FC236}">
                <a16:creationId xmlns:a16="http://schemas.microsoft.com/office/drawing/2014/main" id="{ACA03FE6-6E24-460B-8EC1-22C8990D99BD}"/>
              </a:ext>
            </a:extLst>
          </p:cNvPr>
          <p:cNvSpPr>
            <a:spLocks noChangeShapeType="1"/>
          </p:cNvSpPr>
          <p:nvPr/>
        </p:nvSpPr>
        <p:spPr bwMode="auto">
          <a:xfrm>
            <a:off x="2482748" y="2788799"/>
            <a:ext cx="0" cy="70871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07" name="Line 95">
            <a:extLst>
              <a:ext uri="{FF2B5EF4-FFF2-40B4-BE49-F238E27FC236}">
                <a16:creationId xmlns:a16="http://schemas.microsoft.com/office/drawing/2014/main" id="{7ED16351-5179-4025-8962-535751AC0536}"/>
              </a:ext>
            </a:extLst>
          </p:cNvPr>
          <p:cNvSpPr>
            <a:spLocks noChangeShapeType="1"/>
          </p:cNvSpPr>
          <p:nvPr/>
        </p:nvSpPr>
        <p:spPr bwMode="auto">
          <a:xfrm>
            <a:off x="2999267" y="2788799"/>
            <a:ext cx="0" cy="70871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11" name="Line 99">
            <a:extLst>
              <a:ext uri="{FF2B5EF4-FFF2-40B4-BE49-F238E27FC236}">
                <a16:creationId xmlns:a16="http://schemas.microsoft.com/office/drawing/2014/main" id="{1D137700-C59C-428B-9A51-EF97D7AC1BAF}"/>
              </a:ext>
            </a:extLst>
          </p:cNvPr>
          <p:cNvSpPr>
            <a:spLocks noChangeShapeType="1"/>
          </p:cNvSpPr>
          <p:nvPr/>
        </p:nvSpPr>
        <p:spPr bwMode="auto">
          <a:xfrm>
            <a:off x="3491763" y="2788799"/>
            <a:ext cx="0" cy="70871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15" name="Line 103">
            <a:extLst>
              <a:ext uri="{FF2B5EF4-FFF2-40B4-BE49-F238E27FC236}">
                <a16:creationId xmlns:a16="http://schemas.microsoft.com/office/drawing/2014/main" id="{47630745-9BEB-4B20-A19E-F71C92CB7F8D}"/>
              </a:ext>
            </a:extLst>
          </p:cNvPr>
          <p:cNvSpPr>
            <a:spLocks noChangeShapeType="1"/>
          </p:cNvSpPr>
          <p:nvPr/>
        </p:nvSpPr>
        <p:spPr bwMode="auto">
          <a:xfrm>
            <a:off x="3996270" y="2776787"/>
            <a:ext cx="0" cy="70871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22" name="Line 110">
            <a:extLst>
              <a:ext uri="{FF2B5EF4-FFF2-40B4-BE49-F238E27FC236}">
                <a16:creationId xmlns:a16="http://schemas.microsoft.com/office/drawing/2014/main" id="{B94B807F-24C3-41FE-9E56-908FC792B045}"/>
              </a:ext>
            </a:extLst>
          </p:cNvPr>
          <p:cNvSpPr>
            <a:spLocks noChangeShapeType="1"/>
          </p:cNvSpPr>
          <p:nvPr/>
        </p:nvSpPr>
        <p:spPr bwMode="auto">
          <a:xfrm>
            <a:off x="903159" y="2854865"/>
            <a:ext cx="3843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42" name="Line 130">
            <a:extLst>
              <a:ext uri="{FF2B5EF4-FFF2-40B4-BE49-F238E27FC236}">
                <a16:creationId xmlns:a16="http://schemas.microsoft.com/office/drawing/2014/main" id="{3ACD66E3-1575-4A4E-A3A0-A51505C4B116}"/>
              </a:ext>
            </a:extLst>
          </p:cNvPr>
          <p:cNvSpPr>
            <a:spLocks noChangeShapeType="1"/>
          </p:cNvSpPr>
          <p:nvPr/>
        </p:nvSpPr>
        <p:spPr bwMode="auto">
          <a:xfrm flipV="1">
            <a:off x="3953477" y="3089101"/>
            <a:ext cx="60060" cy="1201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43" name="Line 131">
            <a:extLst>
              <a:ext uri="{FF2B5EF4-FFF2-40B4-BE49-F238E27FC236}">
                <a16:creationId xmlns:a16="http://schemas.microsoft.com/office/drawing/2014/main" id="{242DBE00-BF10-4E61-88FF-043419482825}"/>
              </a:ext>
            </a:extLst>
          </p:cNvPr>
          <p:cNvSpPr>
            <a:spLocks noChangeShapeType="1"/>
          </p:cNvSpPr>
          <p:nvPr/>
        </p:nvSpPr>
        <p:spPr bwMode="auto">
          <a:xfrm>
            <a:off x="4025550" y="3095107"/>
            <a:ext cx="720725" cy="60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24" name="Rectangle 112">
            <a:extLst>
              <a:ext uri="{FF2B5EF4-FFF2-40B4-BE49-F238E27FC236}">
                <a16:creationId xmlns:a16="http://schemas.microsoft.com/office/drawing/2014/main" id="{C7175E84-8808-4C84-91A8-C083CDC565B5}"/>
              </a:ext>
            </a:extLst>
          </p:cNvPr>
          <p:cNvSpPr>
            <a:spLocks noChangeArrowheads="1"/>
          </p:cNvSpPr>
          <p:nvPr/>
        </p:nvSpPr>
        <p:spPr bwMode="auto">
          <a:xfrm>
            <a:off x="1834096" y="2632642"/>
            <a:ext cx="718005"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1</a:t>
            </a:r>
            <a:r>
              <a:rPr lang="en-US" altLang="zh-CN" sz="757" b="1" baseline="30000">
                <a:latin typeface="+mj-lt"/>
                <a:ea typeface="宋体" panose="02010600030101010101" pitchFamily="2" charset="-122"/>
              </a:rPr>
              <a:t>st</a:t>
            </a:r>
            <a:r>
              <a:rPr lang="en-US" altLang="zh-CN" sz="757" b="1">
                <a:latin typeface="+mj-lt"/>
                <a:ea typeface="宋体" panose="02010600030101010101" pitchFamily="2" charset="-122"/>
              </a:rPr>
              <a:t> M-bit Access</a:t>
            </a:r>
          </a:p>
        </p:txBody>
      </p:sp>
      <p:sp>
        <p:nvSpPr>
          <p:cNvPr id="1575025" name="Line 113">
            <a:extLst>
              <a:ext uri="{FF2B5EF4-FFF2-40B4-BE49-F238E27FC236}">
                <a16:creationId xmlns:a16="http://schemas.microsoft.com/office/drawing/2014/main" id="{A86B0301-9F80-4EF3-9A80-19C57381B432}"/>
              </a:ext>
            </a:extLst>
          </p:cNvPr>
          <p:cNvSpPr>
            <a:spLocks noChangeShapeType="1"/>
          </p:cNvSpPr>
          <p:nvPr/>
        </p:nvSpPr>
        <p:spPr bwMode="auto">
          <a:xfrm>
            <a:off x="2122386" y="2812823"/>
            <a:ext cx="354356"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26" name="Rectangle 114">
            <a:extLst>
              <a:ext uri="{FF2B5EF4-FFF2-40B4-BE49-F238E27FC236}">
                <a16:creationId xmlns:a16="http://schemas.microsoft.com/office/drawing/2014/main" id="{69AA9F52-9C50-464F-A1CE-2348467F8A46}"/>
              </a:ext>
            </a:extLst>
          </p:cNvPr>
          <p:cNvSpPr>
            <a:spLocks noChangeArrowheads="1"/>
          </p:cNvSpPr>
          <p:nvPr/>
        </p:nvSpPr>
        <p:spPr bwMode="auto">
          <a:xfrm>
            <a:off x="2626893" y="2632642"/>
            <a:ext cx="453510"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2</a:t>
            </a:r>
            <a:r>
              <a:rPr lang="en-US" altLang="zh-CN" sz="757" b="1" baseline="30000">
                <a:latin typeface="+mj-lt"/>
                <a:ea typeface="宋体" panose="02010600030101010101" pitchFamily="2" charset="-122"/>
              </a:rPr>
              <a:t>nd</a:t>
            </a:r>
            <a:r>
              <a:rPr lang="en-US" altLang="zh-CN" sz="757" b="1">
                <a:latin typeface="+mj-lt"/>
                <a:ea typeface="宋体" panose="02010600030101010101" pitchFamily="2" charset="-122"/>
              </a:rPr>
              <a:t> M-bit</a:t>
            </a:r>
          </a:p>
        </p:txBody>
      </p:sp>
      <p:sp>
        <p:nvSpPr>
          <p:cNvPr id="1575027" name="Rectangle 115">
            <a:extLst>
              <a:ext uri="{FF2B5EF4-FFF2-40B4-BE49-F238E27FC236}">
                <a16:creationId xmlns:a16="http://schemas.microsoft.com/office/drawing/2014/main" id="{30F67209-B199-4B90-8269-F0AE96D84D0F}"/>
              </a:ext>
            </a:extLst>
          </p:cNvPr>
          <p:cNvSpPr>
            <a:spLocks noChangeArrowheads="1"/>
          </p:cNvSpPr>
          <p:nvPr/>
        </p:nvSpPr>
        <p:spPr bwMode="auto">
          <a:xfrm>
            <a:off x="3071340" y="2632642"/>
            <a:ext cx="440686"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3</a:t>
            </a:r>
            <a:r>
              <a:rPr lang="en-US" altLang="zh-CN" sz="757" b="1" baseline="30000">
                <a:latin typeface="+mj-lt"/>
                <a:ea typeface="宋体" panose="02010600030101010101" pitchFamily="2" charset="-122"/>
              </a:rPr>
              <a:t>rd</a:t>
            </a:r>
            <a:r>
              <a:rPr lang="en-US" altLang="zh-CN" sz="757" b="1">
                <a:latin typeface="+mj-lt"/>
                <a:ea typeface="宋体" panose="02010600030101010101" pitchFamily="2" charset="-122"/>
              </a:rPr>
              <a:t> M-bit</a:t>
            </a:r>
          </a:p>
        </p:txBody>
      </p:sp>
      <p:sp>
        <p:nvSpPr>
          <p:cNvPr id="1575028" name="Rectangle 116">
            <a:extLst>
              <a:ext uri="{FF2B5EF4-FFF2-40B4-BE49-F238E27FC236}">
                <a16:creationId xmlns:a16="http://schemas.microsoft.com/office/drawing/2014/main" id="{7253B96A-CAD9-4B31-950D-666F0FF9B0E0}"/>
              </a:ext>
            </a:extLst>
          </p:cNvPr>
          <p:cNvSpPr>
            <a:spLocks noChangeArrowheads="1"/>
          </p:cNvSpPr>
          <p:nvPr/>
        </p:nvSpPr>
        <p:spPr bwMode="auto">
          <a:xfrm>
            <a:off x="3599872" y="2632642"/>
            <a:ext cx="440686"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4</a:t>
            </a:r>
            <a:r>
              <a:rPr lang="en-US" altLang="zh-CN" sz="757" b="1" baseline="30000">
                <a:latin typeface="+mj-lt"/>
                <a:ea typeface="宋体" panose="02010600030101010101" pitchFamily="2" charset="-122"/>
              </a:rPr>
              <a:t>th</a:t>
            </a:r>
            <a:r>
              <a:rPr lang="en-US" altLang="zh-CN" sz="757" b="1">
                <a:latin typeface="+mj-lt"/>
                <a:ea typeface="宋体" panose="02010600030101010101" pitchFamily="2" charset="-122"/>
              </a:rPr>
              <a:t> M-bit</a:t>
            </a:r>
          </a:p>
        </p:txBody>
      </p:sp>
      <p:sp>
        <p:nvSpPr>
          <p:cNvPr id="1575029" name="Line 117">
            <a:extLst>
              <a:ext uri="{FF2B5EF4-FFF2-40B4-BE49-F238E27FC236}">
                <a16:creationId xmlns:a16="http://schemas.microsoft.com/office/drawing/2014/main" id="{8922ECC3-9D24-4E28-982E-BF57A86FBC60}"/>
              </a:ext>
            </a:extLst>
          </p:cNvPr>
          <p:cNvSpPr>
            <a:spLocks noChangeShapeType="1"/>
          </p:cNvSpPr>
          <p:nvPr/>
        </p:nvSpPr>
        <p:spPr bwMode="auto">
          <a:xfrm>
            <a:off x="2735001" y="2812823"/>
            <a:ext cx="2582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32" name="Line 120">
            <a:extLst>
              <a:ext uri="{FF2B5EF4-FFF2-40B4-BE49-F238E27FC236}">
                <a16:creationId xmlns:a16="http://schemas.microsoft.com/office/drawing/2014/main" id="{E2EC0A2D-663C-42DD-B3EB-95060977ACEB}"/>
              </a:ext>
            </a:extLst>
          </p:cNvPr>
          <p:cNvSpPr>
            <a:spLocks noChangeShapeType="1"/>
          </p:cNvSpPr>
          <p:nvPr/>
        </p:nvSpPr>
        <p:spPr bwMode="auto">
          <a:xfrm>
            <a:off x="2482748" y="2632642"/>
            <a:ext cx="534538"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33" name="Rectangle 121">
            <a:extLst>
              <a:ext uri="{FF2B5EF4-FFF2-40B4-BE49-F238E27FC236}">
                <a16:creationId xmlns:a16="http://schemas.microsoft.com/office/drawing/2014/main" id="{5DD93C35-F2C4-44C9-A48C-0B201CA17BFA}"/>
              </a:ext>
            </a:extLst>
          </p:cNvPr>
          <p:cNvSpPr>
            <a:spLocks noChangeArrowheads="1"/>
          </p:cNvSpPr>
          <p:nvPr/>
        </p:nvSpPr>
        <p:spPr bwMode="auto">
          <a:xfrm>
            <a:off x="2439955" y="2452461"/>
            <a:ext cx="517630"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Cycle Time</a:t>
            </a:r>
          </a:p>
        </p:txBody>
      </p:sp>
      <p:sp>
        <p:nvSpPr>
          <p:cNvPr id="1575045" name="Line 133">
            <a:extLst>
              <a:ext uri="{FF2B5EF4-FFF2-40B4-BE49-F238E27FC236}">
                <a16:creationId xmlns:a16="http://schemas.microsoft.com/office/drawing/2014/main" id="{5B807413-5AC6-4418-B67E-B4B609C13046}"/>
              </a:ext>
            </a:extLst>
          </p:cNvPr>
          <p:cNvSpPr>
            <a:spLocks noChangeShapeType="1"/>
          </p:cNvSpPr>
          <p:nvPr/>
        </p:nvSpPr>
        <p:spPr bwMode="auto">
          <a:xfrm>
            <a:off x="3239509" y="2812823"/>
            <a:ext cx="2582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46" name="Line 134">
            <a:extLst>
              <a:ext uri="{FF2B5EF4-FFF2-40B4-BE49-F238E27FC236}">
                <a16:creationId xmlns:a16="http://schemas.microsoft.com/office/drawing/2014/main" id="{DA8F7702-7A28-4B31-8E52-2E79900D1A7D}"/>
              </a:ext>
            </a:extLst>
          </p:cNvPr>
          <p:cNvSpPr>
            <a:spLocks noChangeShapeType="1"/>
          </p:cNvSpPr>
          <p:nvPr/>
        </p:nvSpPr>
        <p:spPr bwMode="auto">
          <a:xfrm>
            <a:off x="3744016" y="2812823"/>
            <a:ext cx="2582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54" name="Line 142">
            <a:extLst>
              <a:ext uri="{FF2B5EF4-FFF2-40B4-BE49-F238E27FC236}">
                <a16:creationId xmlns:a16="http://schemas.microsoft.com/office/drawing/2014/main" id="{BC91246C-350C-4CF4-B384-D0ABA5B88A48}"/>
              </a:ext>
            </a:extLst>
          </p:cNvPr>
          <p:cNvSpPr>
            <a:spLocks noChangeShapeType="1"/>
          </p:cNvSpPr>
          <p:nvPr/>
        </p:nvSpPr>
        <p:spPr bwMode="auto">
          <a:xfrm>
            <a:off x="2512778" y="3317331"/>
            <a:ext cx="173049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55" name="Line 143">
            <a:extLst>
              <a:ext uri="{FF2B5EF4-FFF2-40B4-BE49-F238E27FC236}">
                <a16:creationId xmlns:a16="http://schemas.microsoft.com/office/drawing/2014/main" id="{80168BE0-55A5-4F7B-94FA-01B582085204}"/>
              </a:ext>
            </a:extLst>
          </p:cNvPr>
          <p:cNvSpPr>
            <a:spLocks noChangeShapeType="1"/>
          </p:cNvSpPr>
          <p:nvPr/>
        </p:nvSpPr>
        <p:spPr bwMode="auto">
          <a:xfrm>
            <a:off x="2512778" y="3461476"/>
            <a:ext cx="173049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56" name="Line 144">
            <a:extLst>
              <a:ext uri="{FF2B5EF4-FFF2-40B4-BE49-F238E27FC236}">
                <a16:creationId xmlns:a16="http://schemas.microsoft.com/office/drawing/2014/main" id="{411D9F8C-F6FE-439A-8EC2-EF8323C86876}"/>
              </a:ext>
            </a:extLst>
          </p:cNvPr>
          <p:cNvSpPr>
            <a:spLocks noChangeShapeType="1"/>
          </p:cNvSpPr>
          <p:nvPr/>
        </p:nvSpPr>
        <p:spPr bwMode="auto">
          <a:xfrm>
            <a:off x="4241767" y="3323337"/>
            <a:ext cx="60060" cy="132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57" name="Line 145">
            <a:extLst>
              <a:ext uri="{FF2B5EF4-FFF2-40B4-BE49-F238E27FC236}">
                <a16:creationId xmlns:a16="http://schemas.microsoft.com/office/drawing/2014/main" id="{73BAF508-C8A4-4440-BBC8-67D34DCC61F3}"/>
              </a:ext>
            </a:extLst>
          </p:cNvPr>
          <p:cNvSpPr>
            <a:spLocks noChangeShapeType="1"/>
          </p:cNvSpPr>
          <p:nvPr/>
        </p:nvSpPr>
        <p:spPr bwMode="auto">
          <a:xfrm flipV="1">
            <a:off x="4241767" y="3311325"/>
            <a:ext cx="60060" cy="1561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58" name="Line 146">
            <a:extLst>
              <a:ext uri="{FF2B5EF4-FFF2-40B4-BE49-F238E27FC236}">
                <a16:creationId xmlns:a16="http://schemas.microsoft.com/office/drawing/2014/main" id="{DC2D22EC-92B3-49CA-BF4E-39A47D5570E4}"/>
              </a:ext>
            </a:extLst>
          </p:cNvPr>
          <p:cNvSpPr>
            <a:spLocks noChangeShapeType="1"/>
          </p:cNvSpPr>
          <p:nvPr/>
        </p:nvSpPr>
        <p:spPr bwMode="auto">
          <a:xfrm>
            <a:off x="4313840" y="3317331"/>
            <a:ext cx="4557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59" name="Line 147">
            <a:extLst>
              <a:ext uri="{FF2B5EF4-FFF2-40B4-BE49-F238E27FC236}">
                <a16:creationId xmlns:a16="http://schemas.microsoft.com/office/drawing/2014/main" id="{019B2209-23AF-4C0A-993C-1520E43F8245}"/>
              </a:ext>
            </a:extLst>
          </p:cNvPr>
          <p:cNvSpPr>
            <a:spLocks noChangeShapeType="1"/>
          </p:cNvSpPr>
          <p:nvPr/>
        </p:nvSpPr>
        <p:spPr bwMode="auto">
          <a:xfrm>
            <a:off x="4313840" y="3461476"/>
            <a:ext cx="4557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latin typeface="+mj-lt"/>
            </a:endParaRPr>
          </a:p>
        </p:txBody>
      </p:sp>
      <p:sp>
        <p:nvSpPr>
          <p:cNvPr id="1575062" name="Rectangle 150">
            <a:extLst>
              <a:ext uri="{FF2B5EF4-FFF2-40B4-BE49-F238E27FC236}">
                <a16:creationId xmlns:a16="http://schemas.microsoft.com/office/drawing/2014/main" id="{B394F7D0-BABC-4B73-A234-6622296119F9}"/>
              </a:ext>
            </a:extLst>
          </p:cNvPr>
          <p:cNvSpPr>
            <a:spLocks noChangeArrowheads="1"/>
          </p:cNvSpPr>
          <p:nvPr/>
        </p:nvSpPr>
        <p:spPr bwMode="auto">
          <a:xfrm>
            <a:off x="4301077" y="3317331"/>
            <a:ext cx="472746"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r>
              <a:rPr lang="en-US" altLang="zh-CN" sz="757" b="1">
                <a:latin typeface="+mj-lt"/>
                <a:ea typeface="宋体" panose="02010600030101010101" pitchFamily="2" charset="-122"/>
              </a:rPr>
              <a:t>Row Add </a:t>
            </a:r>
          </a:p>
        </p:txBody>
      </p:sp>
    </p:spTree>
    <p:extLst>
      <p:ext uri="{BB962C8B-B14F-4D97-AF65-F5344CB8AC3E}">
        <p14:creationId xmlns:p14="http://schemas.microsoft.com/office/powerpoint/2010/main" val="1309982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2100" y="285889"/>
            <a:ext cx="4530589" cy="283395"/>
          </a:xfrm>
          <a:prstGeom prst="rect">
            <a:avLst/>
          </a:prstGeom>
        </p:spPr>
        <p:txBody>
          <a:bodyPr vert="horz" wrap="square" lIns="0" tIns="6334" rIns="0" bIns="0" rtlCol="0" anchor="ctr">
            <a:spAutoFit/>
          </a:bodyPr>
          <a:lstStyle/>
          <a:p>
            <a:pPr marL="6668">
              <a:lnSpc>
                <a:spcPct val="100000"/>
              </a:lnSpc>
              <a:spcBef>
                <a:spcPts val="50"/>
              </a:spcBef>
            </a:pPr>
            <a:r>
              <a:rPr lang="zh-CN" altLang="en-US" sz="1800" spc="-21" dirty="0"/>
              <a:t>内存技术的意义</a:t>
            </a:r>
            <a:endParaRPr sz="1800" dirty="0"/>
          </a:p>
        </p:txBody>
      </p:sp>
      <p:sp>
        <p:nvSpPr>
          <p:cNvPr id="6" name="object 6"/>
          <p:cNvSpPr txBox="1"/>
          <p:nvPr/>
        </p:nvSpPr>
        <p:spPr>
          <a:xfrm>
            <a:off x="270616" y="809625"/>
            <a:ext cx="4745884" cy="2131433"/>
          </a:xfrm>
          <a:prstGeom prst="rect">
            <a:avLst/>
          </a:prstGeom>
        </p:spPr>
        <p:txBody>
          <a:bodyPr vert="horz" wrap="square" lIns="0" tIns="7001" rIns="0" bIns="0" rtlCol="0">
            <a:spAutoFit/>
          </a:bodyPr>
          <a:lstStyle/>
          <a:p>
            <a:pPr marL="186690" marR="342710" indent="-180023">
              <a:lnSpc>
                <a:spcPct val="150000"/>
              </a:lnSpc>
              <a:spcBef>
                <a:spcPts val="55"/>
              </a:spcBef>
              <a:buFont typeface="Arial"/>
              <a:buChar char="•"/>
              <a:tabLst>
                <a:tab pos="186357" algn="l"/>
                <a:tab pos="186690" algn="l"/>
              </a:tabLst>
            </a:pPr>
            <a:r>
              <a:rPr lang="zh-CN" altLang="en-US" sz="1200" dirty="0">
                <a:latin typeface="微软雅黑" panose="020B0503020204020204" pitchFamily="34" charset="-122"/>
                <a:ea typeface="微软雅黑" panose="020B0503020204020204" pitchFamily="34" charset="-122"/>
              </a:rPr>
              <a:t>使用当前 </a:t>
            </a:r>
            <a:r>
              <a:rPr lang="en-US" altLang="zh-CN" sz="1200" dirty="0">
                <a:latin typeface="微软雅黑" panose="020B0503020204020204" pitchFamily="34" charset="-122"/>
                <a:ea typeface="微软雅黑" panose="020B0503020204020204" pitchFamily="34" charset="-122"/>
              </a:rPr>
              <a:t>DRAM </a:t>
            </a:r>
            <a:r>
              <a:rPr lang="zh-CN" altLang="en-US" sz="1200" dirty="0">
                <a:latin typeface="微软雅黑" panose="020B0503020204020204" pitchFamily="34" charset="-122"/>
                <a:ea typeface="微软雅黑" panose="020B0503020204020204" pitchFamily="34" charset="-122"/>
              </a:rPr>
              <a:t>技术的单字访问内存延迟会很慢</a:t>
            </a:r>
            <a:endParaRPr lang="en-US" altLang="zh-CN" sz="1200" dirty="0">
              <a:latin typeface="微软雅黑" panose="020B0503020204020204" pitchFamily="34" charset="-122"/>
              <a:ea typeface="微软雅黑" panose="020B0503020204020204" pitchFamily="34" charset="-122"/>
            </a:endParaRPr>
          </a:p>
          <a:p>
            <a:pPr marL="186690" marR="342710" indent="-180023">
              <a:lnSpc>
                <a:spcPct val="150000"/>
              </a:lnSpc>
              <a:spcBef>
                <a:spcPts val="55"/>
              </a:spcBef>
              <a:buFont typeface="Arial"/>
              <a:buChar char="•"/>
              <a:tabLst>
                <a:tab pos="186357" algn="l"/>
                <a:tab pos="186690" algn="l"/>
              </a:tabLst>
            </a:pPr>
            <a:r>
              <a:rPr lang="zh-CN" altLang="en-US" sz="1200" spc="-29" dirty="0">
                <a:latin typeface="微软雅黑" panose="020B0503020204020204" pitchFamily="34" charset="-122"/>
                <a:ea typeface="微软雅黑" panose="020B0503020204020204" pitchFamily="34" charset="-122"/>
                <a:cs typeface="Calibri"/>
              </a:rPr>
              <a:t>我们必须改进带宽</a:t>
            </a:r>
            <a:r>
              <a:rPr lang="en-US" altLang="zh-CN" sz="1200" spc="-29" dirty="0">
                <a:latin typeface="微软雅黑" panose="020B0503020204020204" pitchFamily="34" charset="-122"/>
                <a:ea typeface="微软雅黑" panose="020B0503020204020204" pitchFamily="34" charset="-122"/>
                <a:cs typeface="Calibri"/>
              </a:rPr>
              <a:t>(</a:t>
            </a:r>
            <a:r>
              <a:rPr sz="1200" spc="-3" dirty="0">
                <a:solidFill>
                  <a:srgbClr val="C00000"/>
                </a:solidFill>
                <a:latin typeface="微软雅黑" panose="020B0503020204020204" pitchFamily="34" charset="-122"/>
                <a:ea typeface="微软雅黑" panose="020B0503020204020204" pitchFamily="34" charset="-122"/>
                <a:cs typeface="Calibri"/>
              </a:rPr>
              <a:t>bandwidth</a:t>
            </a:r>
            <a:r>
              <a:rPr lang="en-US" altLang="zh-CN" sz="1200" spc="-3" dirty="0">
                <a:solidFill>
                  <a:srgbClr val="C00000"/>
                </a:solidFill>
                <a:latin typeface="微软雅黑" panose="020B0503020204020204" pitchFamily="34" charset="-122"/>
                <a:ea typeface="微软雅黑" panose="020B0503020204020204" pitchFamily="34" charset="-122"/>
                <a:cs typeface="Calibri"/>
              </a:rPr>
              <a:t>)/</a:t>
            </a:r>
            <a:r>
              <a:rPr lang="zh-CN" altLang="en-US" sz="1200" spc="-3" dirty="0">
                <a:solidFill>
                  <a:srgbClr val="C00000"/>
                </a:solidFill>
                <a:latin typeface="微软雅黑" panose="020B0503020204020204" pitchFamily="34" charset="-122"/>
                <a:ea typeface="微软雅黑" panose="020B0503020204020204" pitchFamily="34" charset="-122"/>
                <a:cs typeface="Calibri"/>
              </a:rPr>
              <a:t>吞吐率</a:t>
            </a:r>
            <a:endParaRPr sz="1200" dirty="0">
              <a:solidFill>
                <a:srgbClr val="C00000"/>
              </a:solidFill>
              <a:latin typeface="微软雅黑" panose="020B0503020204020204" pitchFamily="34" charset="-122"/>
              <a:ea typeface="微软雅黑" panose="020B0503020204020204" pitchFamily="34" charset="-122"/>
              <a:cs typeface="Calibri"/>
            </a:endParaRPr>
          </a:p>
          <a:p>
            <a:pPr marL="397050" marR="2667" lvl="1" indent="-150686">
              <a:lnSpc>
                <a:spcPct val="150000"/>
              </a:lnSpc>
              <a:spcBef>
                <a:spcPts val="360"/>
              </a:spcBef>
              <a:buFont typeface="Arial"/>
              <a:buChar char="–"/>
              <a:tabLst>
                <a:tab pos="397383" algn="l"/>
              </a:tabLst>
            </a:pPr>
            <a:r>
              <a:rPr sz="1200" spc="-3" dirty="0">
                <a:latin typeface="微软雅黑" panose="020B0503020204020204" pitchFamily="34" charset="-122"/>
                <a:ea typeface="微软雅黑" panose="020B0503020204020204" pitchFamily="34" charset="-122"/>
                <a:cs typeface="Calibri"/>
              </a:rPr>
              <a:t>Idea 1:</a:t>
            </a:r>
            <a:r>
              <a:rPr sz="1200" spc="5" dirty="0">
                <a:latin typeface="微软雅黑" panose="020B0503020204020204" pitchFamily="34" charset="-122"/>
                <a:ea typeface="微软雅黑" panose="020B0503020204020204" pitchFamily="34" charset="-122"/>
                <a:cs typeface="Calibri"/>
              </a:rPr>
              <a:t> </a:t>
            </a:r>
            <a:r>
              <a:rPr lang="zh-CN" altLang="en-US" sz="1200" spc="5" dirty="0">
                <a:latin typeface="微软雅黑" panose="020B0503020204020204" pitchFamily="34" charset="-122"/>
                <a:ea typeface="微软雅黑" panose="020B0503020204020204" pitchFamily="34" charset="-122"/>
                <a:cs typeface="Calibri"/>
              </a:rPr>
              <a:t>一次访问多个字</a:t>
            </a:r>
            <a:r>
              <a:rPr sz="1200" spc="-3" dirty="0">
                <a:latin typeface="微软雅黑" panose="020B0503020204020204" pitchFamily="34" charset="-122"/>
                <a:ea typeface="微软雅黑" panose="020B0503020204020204" pitchFamily="34" charset="-122"/>
                <a:cs typeface="Calibri"/>
              </a:rPr>
              <a:t> </a:t>
            </a:r>
            <a:r>
              <a:rPr sz="1200" spc="-8" dirty="0">
                <a:latin typeface="微软雅黑" panose="020B0503020204020204" pitchFamily="34" charset="-122"/>
                <a:ea typeface="微软雅黑" panose="020B0503020204020204" pitchFamily="34" charset="-122"/>
                <a:cs typeface="Calibri"/>
              </a:rPr>
              <a:t>(</a:t>
            </a:r>
            <a:r>
              <a:rPr sz="1200" u="heavy" spc="-8" dirty="0">
                <a:uFill>
                  <a:solidFill>
                    <a:srgbClr val="000000"/>
                  </a:solidFill>
                </a:uFill>
                <a:latin typeface="微软雅黑" panose="020B0503020204020204" pitchFamily="34" charset="-122"/>
                <a:ea typeface="微软雅黑" panose="020B0503020204020204" pitchFamily="34" charset="-122"/>
                <a:cs typeface="Calibri"/>
              </a:rPr>
              <a:t>to</a:t>
            </a:r>
            <a:r>
              <a:rPr sz="1200" u="heavy" spc="-3" dirty="0">
                <a:uFill>
                  <a:solidFill>
                    <a:srgbClr val="000000"/>
                  </a:solidFill>
                </a:uFill>
                <a:latin typeface="微软雅黑" panose="020B0503020204020204" pitchFamily="34" charset="-122"/>
                <a:ea typeface="微软雅黑" panose="020B0503020204020204" pitchFamily="34" charset="-122"/>
                <a:cs typeface="Calibri"/>
              </a:rPr>
              <a:t> </a:t>
            </a:r>
            <a:r>
              <a:rPr sz="1200" u="heavy" spc="-8" dirty="0">
                <a:uFill>
                  <a:solidFill>
                    <a:srgbClr val="000000"/>
                  </a:solidFill>
                </a:uFill>
                <a:latin typeface="微软雅黑" panose="020B0503020204020204" pitchFamily="34" charset="-122"/>
                <a:ea typeface="微软雅黑" panose="020B0503020204020204" pitchFamily="34" charset="-122"/>
                <a:cs typeface="Calibri"/>
              </a:rPr>
              <a:t>exploit</a:t>
            </a:r>
            <a:r>
              <a:rPr sz="1200" u="heavy" spc="5" dirty="0">
                <a:uFill>
                  <a:solidFill>
                    <a:srgbClr val="000000"/>
                  </a:solidFill>
                </a:uFill>
                <a:latin typeface="微软雅黑" panose="020B0503020204020204" pitchFamily="34" charset="-122"/>
                <a:ea typeface="微软雅黑" panose="020B0503020204020204" pitchFamily="34" charset="-122"/>
                <a:cs typeface="Calibri"/>
              </a:rPr>
              <a:t> </a:t>
            </a:r>
            <a:r>
              <a:rPr sz="1200" u="heavy" spc="-5" dirty="0">
                <a:uFill>
                  <a:solidFill>
                    <a:srgbClr val="000000"/>
                  </a:solidFill>
                </a:uFill>
                <a:latin typeface="微软雅黑" panose="020B0503020204020204" pitchFamily="34" charset="-122"/>
                <a:ea typeface="微软雅黑" panose="020B0503020204020204" pitchFamily="34" charset="-122"/>
                <a:cs typeface="Calibri"/>
              </a:rPr>
              <a:t>spatial </a:t>
            </a:r>
            <a:r>
              <a:rPr sz="1200" u="heavy" spc="-3" dirty="0">
                <a:uFill>
                  <a:solidFill>
                    <a:srgbClr val="000000"/>
                  </a:solidFill>
                </a:uFill>
                <a:latin typeface="微软雅黑" panose="020B0503020204020204" pitchFamily="34" charset="-122"/>
                <a:ea typeface="微软雅黑" panose="020B0503020204020204" pitchFamily="34" charset="-122"/>
                <a:cs typeface="Calibri"/>
              </a:rPr>
              <a:t>locality</a:t>
            </a:r>
            <a:r>
              <a:rPr sz="1200" spc="-3" dirty="0">
                <a:latin typeface="微软雅黑" panose="020B0503020204020204" pitchFamily="34" charset="-122"/>
                <a:ea typeface="微软雅黑" panose="020B0503020204020204" pitchFamily="34" charset="-122"/>
                <a:cs typeface="Calibri"/>
              </a:rPr>
              <a:t>)</a:t>
            </a:r>
            <a:endParaRPr sz="1200" dirty="0">
              <a:latin typeface="微软雅黑" panose="020B0503020204020204" pitchFamily="34" charset="-122"/>
              <a:ea typeface="微软雅黑" panose="020B0503020204020204" pitchFamily="34" charset="-122"/>
              <a:cs typeface="Calibri"/>
            </a:endParaRPr>
          </a:p>
          <a:p>
            <a:pPr marL="397050" lvl="1" indent="-150686">
              <a:lnSpc>
                <a:spcPct val="150000"/>
              </a:lnSpc>
              <a:spcBef>
                <a:spcPts val="354"/>
              </a:spcBef>
              <a:buFont typeface="Arial"/>
              <a:buChar char="–"/>
              <a:tabLst>
                <a:tab pos="397383" algn="l"/>
              </a:tabLst>
            </a:pPr>
            <a:r>
              <a:rPr lang="zh-CN" altLang="en-US" sz="1200" spc="-16" dirty="0">
                <a:latin typeface="微软雅黑" panose="020B0503020204020204" pitchFamily="34" charset="-122"/>
                <a:ea typeface="微软雅黑" panose="020B0503020204020204" pitchFamily="34" charset="-122"/>
                <a:cs typeface="Calibri"/>
              </a:rPr>
              <a:t>技术</a:t>
            </a:r>
            <a:r>
              <a:rPr sz="1200" spc="-16" dirty="0">
                <a:latin typeface="微软雅黑" panose="020B0503020204020204" pitchFamily="34" charset="-122"/>
                <a:ea typeface="微软雅黑" panose="020B0503020204020204" pitchFamily="34" charset="-122"/>
                <a:cs typeface="Calibri"/>
              </a:rPr>
              <a:t>:</a:t>
            </a:r>
            <a:r>
              <a:rPr sz="1200" spc="3" dirty="0">
                <a:latin typeface="微软雅黑" panose="020B0503020204020204" pitchFamily="34" charset="-122"/>
                <a:ea typeface="微软雅黑" panose="020B0503020204020204" pitchFamily="34" charset="-122"/>
                <a:cs typeface="Calibri"/>
              </a:rPr>
              <a:t> </a:t>
            </a:r>
            <a:r>
              <a:rPr sz="1200" spc="-16" dirty="0">
                <a:latin typeface="微软雅黑" panose="020B0503020204020204" pitchFamily="34" charset="-122"/>
                <a:ea typeface="微软雅黑" panose="020B0503020204020204" pitchFamily="34" charset="-122"/>
                <a:cs typeface="Calibri"/>
              </a:rPr>
              <a:t>Fast</a:t>
            </a:r>
            <a:r>
              <a:rPr sz="1200" spc="5" dirty="0">
                <a:latin typeface="微软雅黑" panose="020B0503020204020204" pitchFamily="34" charset="-122"/>
                <a:ea typeface="微软雅黑" panose="020B0503020204020204" pitchFamily="34" charset="-122"/>
                <a:cs typeface="Calibri"/>
              </a:rPr>
              <a:t> </a:t>
            </a:r>
            <a:r>
              <a:rPr sz="1200" spc="-13" dirty="0">
                <a:latin typeface="微软雅黑" panose="020B0503020204020204" pitchFamily="34" charset="-122"/>
                <a:ea typeface="微软雅黑" panose="020B0503020204020204" pitchFamily="34" charset="-122"/>
                <a:cs typeface="Calibri"/>
              </a:rPr>
              <a:t>Page</a:t>
            </a:r>
            <a:r>
              <a:rPr sz="1200" spc="3" dirty="0">
                <a:latin typeface="微软雅黑" panose="020B0503020204020204" pitchFamily="34" charset="-122"/>
                <a:ea typeface="微软雅黑" panose="020B0503020204020204" pitchFamily="34" charset="-122"/>
                <a:cs typeface="Calibri"/>
              </a:rPr>
              <a:t> </a:t>
            </a:r>
            <a:r>
              <a:rPr sz="1200" spc="-3" dirty="0">
                <a:latin typeface="微软雅黑" panose="020B0503020204020204" pitchFamily="34" charset="-122"/>
                <a:ea typeface="微软雅黑" panose="020B0503020204020204" pitchFamily="34" charset="-122"/>
                <a:cs typeface="Calibri"/>
              </a:rPr>
              <a:t>Mode,</a:t>
            </a:r>
            <a:r>
              <a:rPr sz="1200" spc="11" dirty="0">
                <a:latin typeface="微软雅黑" panose="020B0503020204020204" pitchFamily="34" charset="-122"/>
                <a:ea typeface="微软雅黑" panose="020B0503020204020204" pitchFamily="34" charset="-122"/>
                <a:cs typeface="Calibri"/>
              </a:rPr>
              <a:t> </a:t>
            </a:r>
            <a:r>
              <a:rPr sz="1200" spc="-5" dirty="0">
                <a:latin typeface="微软雅黑" panose="020B0503020204020204" pitchFamily="34" charset="-122"/>
                <a:ea typeface="微软雅黑" panose="020B0503020204020204" pitchFamily="34" charset="-122"/>
                <a:cs typeface="Calibri"/>
              </a:rPr>
              <a:t>DDR</a:t>
            </a:r>
            <a:r>
              <a:rPr sz="1200" spc="3" dirty="0">
                <a:latin typeface="微软雅黑" panose="020B0503020204020204" pitchFamily="34" charset="-122"/>
                <a:ea typeface="微软雅黑" panose="020B0503020204020204" pitchFamily="34" charset="-122"/>
                <a:cs typeface="Calibri"/>
              </a:rPr>
              <a:t> </a:t>
            </a:r>
            <a:r>
              <a:rPr sz="1200" spc="-5" dirty="0">
                <a:latin typeface="微软雅黑" panose="020B0503020204020204" pitchFamily="34" charset="-122"/>
                <a:ea typeface="微软雅黑" panose="020B0503020204020204" pitchFamily="34" charset="-122"/>
                <a:cs typeface="Calibri"/>
              </a:rPr>
              <a:t>SDRAM,</a:t>
            </a:r>
            <a:r>
              <a:rPr sz="1200" spc="18" dirty="0">
                <a:latin typeface="微软雅黑" panose="020B0503020204020204" pitchFamily="34" charset="-122"/>
                <a:ea typeface="微软雅黑" panose="020B0503020204020204" pitchFamily="34" charset="-122"/>
                <a:cs typeface="Calibri"/>
              </a:rPr>
              <a:t> </a:t>
            </a:r>
            <a:r>
              <a:rPr sz="1200" spc="-8" dirty="0">
                <a:latin typeface="微软雅黑" panose="020B0503020204020204" pitchFamily="34" charset="-122"/>
                <a:ea typeface="微软雅黑" panose="020B0503020204020204" pitchFamily="34" charset="-122"/>
                <a:cs typeface="Calibri"/>
              </a:rPr>
              <a:t>etc.</a:t>
            </a:r>
            <a:endParaRPr sz="1200" dirty="0">
              <a:latin typeface="微软雅黑" panose="020B0503020204020204" pitchFamily="34" charset="-122"/>
              <a:ea typeface="微软雅黑" panose="020B0503020204020204" pitchFamily="34" charset="-122"/>
              <a:cs typeface="Calibri"/>
            </a:endParaRPr>
          </a:p>
          <a:p>
            <a:pPr marL="397050" marR="5334" lvl="1" indent="-150686">
              <a:lnSpc>
                <a:spcPct val="150000"/>
              </a:lnSpc>
              <a:spcBef>
                <a:spcPts val="354"/>
              </a:spcBef>
              <a:buFont typeface="Arial"/>
              <a:buChar char="–"/>
              <a:tabLst>
                <a:tab pos="397383" algn="l"/>
              </a:tabLst>
            </a:pPr>
            <a:r>
              <a:rPr sz="1200" spc="-3" dirty="0">
                <a:latin typeface="微软雅黑" panose="020B0503020204020204" pitchFamily="34" charset="-122"/>
                <a:ea typeface="微软雅黑" panose="020B0503020204020204" pitchFamily="34" charset="-122"/>
                <a:cs typeface="Calibri"/>
              </a:rPr>
              <a:t>Idea 2:</a:t>
            </a:r>
            <a:r>
              <a:rPr lang="en-US" altLang="zh-CN" sz="1200" spc="-3" dirty="0">
                <a:latin typeface="微软雅黑" panose="020B0503020204020204" pitchFamily="34" charset="-122"/>
                <a:ea typeface="微软雅黑" panose="020B0503020204020204" pitchFamily="34" charset="-122"/>
                <a:cs typeface="Calibri"/>
              </a:rPr>
              <a:t> </a:t>
            </a:r>
            <a:r>
              <a:rPr lang="zh-CN" altLang="en-US" sz="1200" dirty="0">
                <a:latin typeface="微软雅黑" panose="020B0503020204020204" pitchFamily="34" charset="-122"/>
                <a:ea typeface="微软雅黑" panose="020B0503020204020204" pitchFamily="34" charset="-122"/>
              </a:rPr>
              <a:t>增加并行服务的访问数量</a:t>
            </a:r>
            <a:endParaRPr sz="1200" dirty="0">
              <a:latin typeface="微软雅黑" panose="020B0503020204020204" pitchFamily="34" charset="-122"/>
              <a:ea typeface="微软雅黑" panose="020B0503020204020204" pitchFamily="34" charset="-122"/>
              <a:cs typeface="Calibri"/>
            </a:endParaRPr>
          </a:p>
          <a:p>
            <a:pPr marL="397050" lvl="1" indent="-150686">
              <a:lnSpc>
                <a:spcPct val="150000"/>
              </a:lnSpc>
              <a:spcBef>
                <a:spcPts val="352"/>
              </a:spcBef>
              <a:buFont typeface="Arial"/>
              <a:buChar char="–"/>
              <a:tabLst>
                <a:tab pos="397383" algn="l"/>
              </a:tabLst>
            </a:pPr>
            <a:r>
              <a:rPr sz="1200" spc="-16" dirty="0">
                <a:latin typeface="微软雅黑" panose="020B0503020204020204" pitchFamily="34" charset="-122"/>
                <a:ea typeface="微软雅黑" panose="020B0503020204020204" pitchFamily="34" charset="-122"/>
                <a:cs typeface="Calibri"/>
              </a:rPr>
              <a:t>Technology:</a:t>
            </a:r>
            <a:r>
              <a:rPr lang="zh-CN" altLang="en-US" sz="1200" dirty="0">
                <a:latin typeface="微软雅黑" panose="020B0503020204020204" pitchFamily="34" charset="-122"/>
                <a:ea typeface="微软雅黑" panose="020B0503020204020204" pitchFamily="34" charset="-122"/>
              </a:rPr>
              <a:t>多个内存模块交叉访问（</a:t>
            </a:r>
            <a:r>
              <a:rPr lang="en-US" altLang="zh-CN" sz="1200" dirty="0">
                <a:latin typeface="微软雅黑" panose="020B0503020204020204" pitchFamily="34" charset="-122"/>
                <a:ea typeface="微软雅黑" panose="020B0503020204020204" pitchFamily="34" charset="-122"/>
              </a:rPr>
              <a:t> interleaving memory accesses </a:t>
            </a:r>
            <a:r>
              <a:rPr lang="zh-CN" altLang="en-US" sz="1200" dirty="0">
                <a:latin typeface="微软雅黑" panose="020B0503020204020204" pitchFamily="34" charset="-122"/>
                <a:ea typeface="微软雅黑" panose="020B0503020204020204" pitchFamily="34" charset="-122"/>
              </a:rPr>
              <a:t>）</a:t>
            </a:r>
            <a:endParaRPr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1296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AEFFD-C08F-4240-BDE0-D4C000694B31}"/>
              </a:ext>
            </a:extLst>
          </p:cNvPr>
          <p:cNvSpPr>
            <a:spLocks noGrp="1"/>
          </p:cNvSpPr>
          <p:nvPr>
            <p:ph type="title"/>
          </p:nvPr>
        </p:nvSpPr>
        <p:spPr>
          <a:xfrm>
            <a:off x="520700" y="200025"/>
            <a:ext cx="4446787" cy="246221"/>
          </a:xfrm>
        </p:spPr>
        <p:txBody>
          <a:bodyPr/>
          <a:lstStyle/>
          <a:p>
            <a:r>
              <a:rPr lang="en-US" altLang="zh-CN" sz="1600" b="1" spc="-5" dirty="0">
                <a:latin typeface="Times New Roman"/>
                <a:cs typeface="Times New Roman"/>
              </a:rPr>
              <a:t>Simple</a:t>
            </a:r>
            <a:r>
              <a:rPr lang="en-US" altLang="zh-CN" sz="1600" b="1" spc="-25" dirty="0">
                <a:latin typeface="Times New Roman"/>
                <a:cs typeface="Times New Roman"/>
              </a:rPr>
              <a:t> </a:t>
            </a:r>
            <a:r>
              <a:rPr lang="en-US" altLang="zh-CN" sz="1600" b="1" spc="-5" dirty="0">
                <a:latin typeface="Times New Roman"/>
                <a:cs typeface="Times New Roman"/>
              </a:rPr>
              <a:t>Main</a:t>
            </a:r>
            <a:r>
              <a:rPr lang="en-US" altLang="zh-CN" sz="1600" b="1" spc="-20" dirty="0">
                <a:latin typeface="Times New Roman"/>
                <a:cs typeface="Times New Roman"/>
              </a:rPr>
              <a:t> </a:t>
            </a:r>
            <a:r>
              <a:rPr lang="en-US" altLang="zh-CN" sz="1600" b="1" spc="-5" dirty="0">
                <a:latin typeface="Times New Roman"/>
                <a:cs typeface="Times New Roman"/>
              </a:rPr>
              <a:t>Memory</a:t>
            </a:r>
            <a:endParaRPr lang="zh-CN" altLang="en-US" sz="1600" b="1" dirty="0"/>
          </a:p>
        </p:txBody>
      </p:sp>
      <p:graphicFrame>
        <p:nvGraphicFramePr>
          <p:cNvPr id="5" name="object 5">
            <a:extLst>
              <a:ext uri="{FF2B5EF4-FFF2-40B4-BE49-F238E27FC236}">
                <a16:creationId xmlns:a16="http://schemas.microsoft.com/office/drawing/2014/main" id="{E9F1E18D-2B84-40AF-A4F3-020C10702EAE}"/>
              </a:ext>
            </a:extLst>
          </p:cNvPr>
          <p:cNvGraphicFramePr>
            <a:graphicFrameLocks noGrp="1"/>
          </p:cNvGraphicFramePr>
          <p:nvPr>
            <p:extLst>
              <p:ext uri="{D42A27DB-BD31-4B8C-83A1-F6EECF244321}">
                <p14:modId xmlns:p14="http://schemas.microsoft.com/office/powerpoint/2010/main" val="3497547559"/>
              </p:ext>
            </p:extLst>
          </p:nvPr>
        </p:nvGraphicFramePr>
        <p:xfrm>
          <a:off x="3187700" y="657225"/>
          <a:ext cx="1447800" cy="2413635"/>
        </p:xfrm>
        <a:graphic>
          <a:graphicData uri="http://schemas.openxmlformats.org/drawingml/2006/table">
            <a:tbl>
              <a:tblPr firstRow="1" bandRow="1">
                <a:tableStyleId>{2D5ABB26-0587-4C30-8999-92F81FD0307C}</a:tableStyleId>
              </a:tblPr>
              <a:tblGrid>
                <a:gridCol w="361738">
                  <a:extLst>
                    <a:ext uri="{9D8B030D-6E8A-4147-A177-3AD203B41FA5}">
                      <a16:colId xmlns:a16="http://schemas.microsoft.com/office/drawing/2014/main" val="20000"/>
                    </a:ext>
                  </a:extLst>
                </a:gridCol>
                <a:gridCol w="362162">
                  <a:extLst>
                    <a:ext uri="{9D8B030D-6E8A-4147-A177-3AD203B41FA5}">
                      <a16:colId xmlns:a16="http://schemas.microsoft.com/office/drawing/2014/main" val="20001"/>
                    </a:ext>
                  </a:extLst>
                </a:gridCol>
                <a:gridCol w="361738">
                  <a:extLst>
                    <a:ext uri="{9D8B030D-6E8A-4147-A177-3AD203B41FA5}">
                      <a16:colId xmlns:a16="http://schemas.microsoft.com/office/drawing/2014/main" val="20002"/>
                    </a:ext>
                  </a:extLst>
                </a:gridCol>
                <a:gridCol w="362162">
                  <a:extLst>
                    <a:ext uri="{9D8B030D-6E8A-4147-A177-3AD203B41FA5}">
                      <a16:colId xmlns:a16="http://schemas.microsoft.com/office/drawing/2014/main" val="20003"/>
                    </a:ext>
                  </a:extLst>
                </a:gridCol>
              </a:tblGrid>
              <a:tr h="127353">
                <a:tc>
                  <a:txBody>
                    <a:bodyPr/>
                    <a:lstStyle/>
                    <a:p>
                      <a:pPr algn="ctr">
                        <a:lnSpc>
                          <a:spcPct val="100000"/>
                        </a:lnSpc>
                        <a:spcBef>
                          <a:spcPts val="160"/>
                        </a:spcBef>
                      </a:pPr>
                      <a:r>
                        <a:rPr sz="800" b="1" spc="-5" dirty="0">
                          <a:latin typeface="Times New Roman"/>
                          <a:cs typeface="Times New Roman"/>
                        </a:rPr>
                        <a:t>Cycle</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10" dirty="0">
                          <a:latin typeface="Times New Roman"/>
                          <a:cs typeface="Times New Roman"/>
                        </a:rPr>
                        <a:t>Addr</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635" algn="ctr">
                        <a:lnSpc>
                          <a:spcPct val="100000"/>
                        </a:lnSpc>
                        <a:spcBef>
                          <a:spcPts val="160"/>
                        </a:spcBef>
                      </a:pPr>
                      <a:r>
                        <a:rPr sz="800" b="1" spc="-5" dirty="0">
                          <a:latin typeface="Times New Roman"/>
                          <a:cs typeface="Times New Roman"/>
                        </a:rPr>
                        <a:t>Mem</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5" dirty="0">
                          <a:latin typeface="Times New Roman"/>
                          <a:cs typeface="Times New Roman"/>
                        </a:rPr>
                        <a:t>steady</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26785">
                <a:tc>
                  <a:txBody>
                    <a:bodyPr/>
                    <a:lstStyle/>
                    <a:p>
                      <a:pPr algn="ctr">
                        <a:lnSpc>
                          <a:spcPct val="100000"/>
                        </a:lnSpc>
                        <a:spcBef>
                          <a:spcPts val="155"/>
                        </a:spcBef>
                      </a:pPr>
                      <a:r>
                        <a:rPr sz="800" dirty="0">
                          <a:latin typeface="Times New Roman"/>
                          <a:cs typeface="Times New Roman"/>
                        </a:rPr>
                        <a:t>1</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55"/>
                        </a:spcBef>
                      </a:pPr>
                      <a:r>
                        <a:rPr sz="800" spc="-5" dirty="0">
                          <a:latin typeface="Times New Roman"/>
                          <a:cs typeface="Times New Roman"/>
                        </a:rPr>
                        <a:t>12</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lang="en-US" sz="800" dirty="0">
                          <a:latin typeface="Times New Roman"/>
                          <a:cs typeface="Times New Roman"/>
                        </a:rPr>
                        <a:t>S</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26785">
                <a:tc>
                  <a:txBody>
                    <a:bodyPr/>
                    <a:lstStyle/>
                    <a:p>
                      <a:pPr algn="ctr">
                        <a:lnSpc>
                          <a:spcPct val="100000"/>
                        </a:lnSpc>
                        <a:spcBef>
                          <a:spcPts val="155"/>
                        </a:spcBef>
                      </a:pPr>
                      <a:r>
                        <a:rPr sz="800" dirty="0">
                          <a:latin typeface="Times New Roman"/>
                          <a:cs typeface="Times New Roman"/>
                        </a:rPr>
                        <a:t>2</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27353">
                <a:tc>
                  <a:txBody>
                    <a:bodyPr/>
                    <a:lstStyle/>
                    <a:p>
                      <a:pPr algn="ctr">
                        <a:lnSpc>
                          <a:spcPct val="100000"/>
                        </a:lnSpc>
                        <a:spcBef>
                          <a:spcPts val="160"/>
                        </a:spcBef>
                      </a:pPr>
                      <a:r>
                        <a:rPr sz="800" dirty="0">
                          <a:latin typeface="Times New Roman"/>
                          <a:cs typeface="Times New Roman"/>
                        </a:rPr>
                        <a:t>3</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27353">
                <a:tc>
                  <a:txBody>
                    <a:bodyPr/>
                    <a:lstStyle/>
                    <a:p>
                      <a:pPr algn="ctr">
                        <a:lnSpc>
                          <a:spcPct val="100000"/>
                        </a:lnSpc>
                        <a:spcBef>
                          <a:spcPts val="160"/>
                        </a:spcBef>
                      </a:pPr>
                      <a:r>
                        <a:rPr sz="800" dirty="0">
                          <a:latin typeface="Times New Roman"/>
                          <a:cs typeface="Times New Roman"/>
                        </a:rPr>
                        <a:t>4</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T</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27353">
                <a:tc>
                  <a:txBody>
                    <a:bodyPr/>
                    <a:lstStyle/>
                    <a:p>
                      <a:pPr algn="ctr">
                        <a:lnSpc>
                          <a:spcPct val="100000"/>
                        </a:lnSpc>
                        <a:spcBef>
                          <a:spcPts val="160"/>
                        </a:spcBef>
                      </a:pPr>
                      <a:r>
                        <a:rPr sz="800" dirty="0">
                          <a:latin typeface="Times New Roman"/>
                          <a:cs typeface="Times New Roman"/>
                        </a:rPr>
                        <a:t>5</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60"/>
                        </a:spcBef>
                      </a:pPr>
                      <a:r>
                        <a:rPr sz="800" spc="-5" dirty="0">
                          <a:latin typeface="Times New Roman"/>
                          <a:cs typeface="Times New Roman"/>
                        </a:rPr>
                        <a:t>13</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S</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126785">
                <a:tc>
                  <a:txBody>
                    <a:bodyPr/>
                    <a:lstStyle/>
                    <a:p>
                      <a:pPr algn="ctr">
                        <a:lnSpc>
                          <a:spcPct val="100000"/>
                        </a:lnSpc>
                        <a:spcBef>
                          <a:spcPts val="155"/>
                        </a:spcBef>
                      </a:pPr>
                      <a:r>
                        <a:rPr sz="800" dirty="0">
                          <a:latin typeface="Times New Roman"/>
                          <a:cs typeface="Times New Roman"/>
                        </a:rPr>
                        <a:t>6</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126785">
                <a:tc>
                  <a:txBody>
                    <a:bodyPr/>
                    <a:lstStyle/>
                    <a:p>
                      <a:pPr algn="ctr">
                        <a:lnSpc>
                          <a:spcPct val="100000"/>
                        </a:lnSpc>
                        <a:spcBef>
                          <a:spcPts val="155"/>
                        </a:spcBef>
                      </a:pPr>
                      <a:r>
                        <a:rPr sz="800" dirty="0">
                          <a:latin typeface="Times New Roman"/>
                          <a:cs typeface="Times New Roman"/>
                        </a:rPr>
                        <a:t>7</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lang="en-US" sz="800" spc="-10" dirty="0">
                          <a:latin typeface="Times New Roman"/>
                          <a:cs typeface="Times New Roman"/>
                        </a:rPr>
                        <a:t>A</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127353">
                <a:tc>
                  <a:txBody>
                    <a:bodyPr/>
                    <a:lstStyle/>
                    <a:p>
                      <a:pPr algn="ctr">
                        <a:lnSpc>
                          <a:spcPct val="100000"/>
                        </a:lnSpc>
                        <a:spcBef>
                          <a:spcPts val="160"/>
                        </a:spcBef>
                      </a:pPr>
                      <a:r>
                        <a:rPr sz="800" dirty="0">
                          <a:latin typeface="Times New Roman"/>
                          <a:cs typeface="Times New Roman"/>
                        </a:rPr>
                        <a:t>8</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T</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127353">
                <a:tc>
                  <a:txBody>
                    <a:bodyPr/>
                    <a:lstStyle/>
                    <a:p>
                      <a:pPr algn="ctr">
                        <a:lnSpc>
                          <a:spcPct val="100000"/>
                        </a:lnSpc>
                        <a:spcBef>
                          <a:spcPts val="160"/>
                        </a:spcBef>
                      </a:pPr>
                      <a:r>
                        <a:rPr sz="800" dirty="0">
                          <a:latin typeface="Times New Roman"/>
                          <a:cs typeface="Times New Roman"/>
                        </a:rPr>
                        <a:t>9</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60"/>
                        </a:spcBef>
                      </a:pPr>
                      <a:r>
                        <a:rPr sz="800" spc="-5" dirty="0">
                          <a:latin typeface="Times New Roman"/>
                          <a:cs typeface="Times New Roman"/>
                        </a:rPr>
                        <a:t>14</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S</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127353">
                <a:tc>
                  <a:txBody>
                    <a:bodyPr/>
                    <a:lstStyle/>
                    <a:p>
                      <a:pPr algn="ctr">
                        <a:lnSpc>
                          <a:spcPct val="100000"/>
                        </a:lnSpc>
                        <a:spcBef>
                          <a:spcPts val="160"/>
                        </a:spcBef>
                      </a:pPr>
                      <a:r>
                        <a:rPr sz="800" spc="-5" dirty="0">
                          <a:latin typeface="Times New Roman"/>
                          <a:cs typeface="Times New Roman"/>
                        </a:rPr>
                        <a:t>10</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126785">
                <a:tc>
                  <a:txBody>
                    <a:bodyPr/>
                    <a:lstStyle/>
                    <a:p>
                      <a:pPr algn="ctr">
                        <a:lnSpc>
                          <a:spcPct val="100000"/>
                        </a:lnSpc>
                        <a:spcBef>
                          <a:spcPts val="155"/>
                        </a:spcBef>
                      </a:pPr>
                      <a:r>
                        <a:rPr sz="800" spc="-5" dirty="0">
                          <a:latin typeface="Times New Roman"/>
                          <a:cs typeface="Times New Roman"/>
                        </a:rPr>
                        <a:t>11</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lang="en-US" sz="800" spc="-10" dirty="0">
                          <a:latin typeface="Times New Roman"/>
                          <a:cs typeface="Times New Roman"/>
                        </a:rPr>
                        <a:t>A</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127353">
                <a:tc>
                  <a:txBody>
                    <a:bodyPr/>
                    <a:lstStyle/>
                    <a:p>
                      <a:pPr algn="ctr">
                        <a:lnSpc>
                          <a:spcPct val="100000"/>
                        </a:lnSpc>
                        <a:spcBef>
                          <a:spcPts val="160"/>
                        </a:spcBef>
                      </a:pPr>
                      <a:r>
                        <a:rPr sz="800" spc="-5" dirty="0">
                          <a:latin typeface="Times New Roman"/>
                          <a:cs typeface="Times New Roman"/>
                        </a:rPr>
                        <a:t>12</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T</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r h="127353">
                <a:tc>
                  <a:txBody>
                    <a:bodyPr/>
                    <a:lstStyle/>
                    <a:p>
                      <a:pPr algn="ctr">
                        <a:lnSpc>
                          <a:spcPct val="100000"/>
                        </a:lnSpc>
                        <a:spcBef>
                          <a:spcPts val="160"/>
                        </a:spcBef>
                      </a:pPr>
                      <a:r>
                        <a:rPr sz="800" spc="-5" dirty="0">
                          <a:latin typeface="Times New Roman"/>
                          <a:cs typeface="Times New Roman"/>
                        </a:rPr>
                        <a:t>13</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60"/>
                        </a:spcBef>
                      </a:pPr>
                      <a:r>
                        <a:rPr sz="800" spc="-5" dirty="0">
                          <a:latin typeface="Times New Roman"/>
                          <a:cs typeface="Times New Roman"/>
                        </a:rPr>
                        <a:t>15</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S</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3"/>
                  </a:ext>
                </a:extLst>
              </a:tr>
              <a:tr h="127353">
                <a:tc>
                  <a:txBody>
                    <a:bodyPr/>
                    <a:lstStyle/>
                    <a:p>
                      <a:pPr algn="ctr">
                        <a:lnSpc>
                          <a:spcPct val="100000"/>
                        </a:lnSpc>
                        <a:spcBef>
                          <a:spcPts val="160"/>
                        </a:spcBef>
                      </a:pPr>
                      <a:r>
                        <a:rPr sz="800" spc="-5" dirty="0">
                          <a:latin typeface="Times New Roman"/>
                          <a:cs typeface="Times New Roman"/>
                        </a:rPr>
                        <a:t>14</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4"/>
                  </a:ext>
                </a:extLst>
              </a:tr>
              <a:tr h="127353">
                <a:tc>
                  <a:txBody>
                    <a:bodyPr/>
                    <a:lstStyle/>
                    <a:p>
                      <a:pPr algn="ctr">
                        <a:lnSpc>
                          <a:spcPct val="100000"/>
                        </a:lnSpc>
                        <a:spcBef>
                          <a:spcPts val="160"/>
                        </a:spcBef>
                      </a:pPr>
                      <a:r>
                        <a:rPr sz="800" spc="-5" dirty="0">
                          <a:latin typeface="Times New Roman"/>
                          <a:cs typeface="Times New Roman"/>
                        </a:rPr>
                        <a:t>15</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spc="-1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5"/>
                  </a:ext>
                </a:extLst>
              </a:tr>
              <a:tr h="126216">
                <a:tc>
                  <a:txBody>
                    <a:bodyPr/>
                    <a:lstStyle/>
                    <a:p>
                      <a:pPr algn="ctr">
                        <a:lnSpc>
                          <a:spcPct val="100000"/>
                        </a:lnSpc>
                        <a:spcBef>
                          <a:spcPts val="150"/>
                        </a:spcBef>
                      </a:pPr>
                      <a:r>
                        <a:rPr sz="800" spc="-5" dirty="0">
                          <a:latin typeface="Times New Roman"/>
                          <a:cs typeface="Times New Roman"/>
                        </a:rPr>
                        <a:t>16</a:t>
                      </a:r>
                      <a:endParaRPr sz="800">
                        <a:latin typeface="Times New Roman"/>
                        <a:cs typeface="Times New Roman"/>
                      </a:endParaRPr>
                    </a:p>
                  </a:txBody>
                  <a:tcPr marL="0" marR="0" marT="19050" marB="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gn="ctr">
                        <a:lnSpc>
                          <a:spcPct val="100000"/>
                        </a:lnSpc>
                        <a:spcBef>
                          <a:spcPts val="150"/>
                        </a:spcBef>
                      </a:pPr>
                      <a:r>
                        <a:rPr lang="en-US" sz="800" dirty="0">
                          <a:latin typeface="Times New Roman"/>
                          <a:cs typeface="Times New Roman"/>
                        </a:rPr>
                        <a:t>T</a:t>
                      </a:r>
                      <a:endParaRPr sz="800" dirty="0">
                        <a:latin typeface="Times New Roman"/>
                        <a:cs typeface="Times New Roman"/>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gn="ctr">
                        <a:lnSpc>
                          <a:spcPct val="100000"/>
                        </a:lnSpc>
                        <a:spcBef>
                          <a:spcPts val="150"/>
                        </a:spcBef>
                      </a:pPr>
                      <a:r>
                        <a:rPr sz="800" dirty="0">
                          <a:latin typeface="Times New Roman"/>
                          <a:cs typeface="Times New Roman"/>
                        </a:rPr>
                        <a:t>*</a:t>
                      </a:r>
                    </a:p>
                  </a:txBody>
                  <a:tcPr marL="0" marR="0" marT="19050" marB="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extLst>
                  <a:ext uri="{0D108BD9-81ED-4DB2-BD59-A6C34878D82A}">
                    <a16:rowId xmlns:a16="http://schemas.microsoft.com/office/drawing/2014/main" val="10016"/>
                  </a:ext>
                </a:extLst>
              </a:tr>
            </a:tbl>
          </a:graphicData>
        </a:graphic>
      </p:graphicFrame>
      <p:sp>
        <p:nvSpPr>
          <p:cNvPr id="6" name="object 4">
            <a:extLst>
              <a:ext uri="{FF2B5EF4-FFF2-40B4-BE49-F238E27FC236}">
                <a16:creationId xmlns:a16="http://schemas.microsoft.com/office/drawing/2014/main" id="{57A7D981-DDFE-49FF-AC99-D5B0C5BFB2C7}"/>
              </a:ext>
            </a:extLst>
          </p:cNvPr>
          <p:cNvSpPr txBox="1"/>
          <p:nvPr/>
        </p:nvSpPr>
        <p:spPr>
          <a:xfrm>
            <a:off x="215900" y="1622914"/>
            <a:ext cx="2514600" cy="835485"/>
          </a:xfrm>
          <a:prstGeom prst="rect">
            <a:avLst/>
          </a:prstGeom>
        </p:spPr>
        <p:txBody>
          <a:bodyPr vert="horz" wrap="square" lIns="0" tIns="12065" rIns="0" bIns="0" rtlCol="0">
            <a:spAutoFit/>
          </a:bodyPr>
          <a:lstStyle/>
          <a:p>
            <a:pPr marL="12700" marR="77470">
              <a:lnSpc>
                <a:spcPct val="100000"/>
              </a:lnSpc>
              <a:spcBef>
                <a:spcPts val="345"/>
              </a:spcBef>
              <a:tabLst>
                <a:tab pos="184150" algn="l"/>
              </a:tabLst>
            </a:pPr>
            <a:r>
              <a:rPr sz="1100" spc="-5" dirty="0">
                <a:latin typeface="Times New Roman"/>
                <a:cs typeface="Times New Roman"/>
              </a:rPr>
              <a:t>4-word</a:t>
            </a:r>
            <a:r>
              <a:rPr sz="1100" spc="-20" dirty="0">
                <a:latin typeface="Times New Roman"/>
                <a:cs typeface="Times New Roman"/>
              </a:rPr>
              <a:t> </a:t>
            </a:r>
            <a:r>
              <a:rPr sz="1100" spc="-5" dirty="0">
                <a:latin typeface="Times New Roman"/>
                <a:cs typeface="Times New Roman"/>
              </a:rPr>
              <a:t>cycle</a:t>
            </a:r>
            <a:r>
              <a:rPr sz="1100" spc="-20" dirty="0">
                <a:latin typeface="Times New Roman"/>
                <a:cs typeface="Times New Roman"/>
              </a:rPr>
              <a:t> </a:t>
            </a:r>
            <a:r>
              <a:rPr sz="1100" spc="-5" dirty="0">
                <a:latin typeface="Times New Roman"/>
                <a:cs typeface="Times New Roman"/>
              </a:rPr>
              <a:t>=</a:t>
            </a:r>
            <a:r>
              <a:rPr sz="1100" spc="-20" dirty="0">
                <a:latin typeface="Times New Roman"/>
                <a:cs typeface="Times New Roman"/>
              </a:rPr>
              <a:t> </a:t>
            </a:r>
            <a:r>
              <a:rPr sz="1100" spc="-5" dirty="0">
                <a:latin typeface="Times New Roman"/>
                <a:cs typeface="Times New Roman"/>
              </a:rPr>
              <a:t>16 </a:t>
            </a:r>
            <a:r>
              <a:rPr sz="1100" spc="-335" dirty="0">
                <a:latin typeface="Times New Roman"/>
                <a:cs typeface="Times New Roman"/>
              </a:rPr>
              <a:t> </a:t>
            </a:r>
            <a:r>
              <a:rPr sz="1100" spc="-10" dirty="0">
                <a:latin typeface="Times New Roman"/>
                <a:cs typeface="Times New Roman"/>
              </a:rPr>
              <a:t>cycles</a:t>
            </a:r>
            <a:endParaRPr sz="1100" dirty="0">
              <a:latin typeface="Times New Roman"/>
              <a:cs typeface="Times New Roman"/>
            </a:endParaRPr>
          </a:p>
          <a:p>
            <a:pPr marL="12065">
              <a:lnSpc>
                <a:spcPct val="100000"/>
              </a:lnSpc>
              <a:tabLst>
                <a:tab pos="184150" algn="l"/>
              </a:tabLst>
            </a:pPr>
            <a:r>
              <a:rPr sz="1100" spc="-5" dirty="0">
                <a:latin typeface="Times New Roman"/>
                <a:cs typeface="Times New Roman"/>
              </a:rPr>
              <a:t>How</a:t>
            </a:r>
            <a:r>
              <a:rPr sz="1100" spc="-35" dirty="0">
                <a:latin typeface="Times New Roman"/>
                <a:cs typeface="Times New Roman"/>
              </a:rPr>
              <a:t> </a:t>
            </a:r>
            <a:r>
              <a:rPr sz="1100" spc="-5" dirty="0">
                <a:latin typeface="Times New Roman"/>
                <a:cs typeface="Times New Roman"/>
              </a:rPr>
              <a:t>to</a:t>
            </a:r>
            <a:r>
              <a:rPr sz="1100" spc="-30" dirty="0">
                <a:latin typeface="Times New Roman"/>
                <a:cs typeface="Times New Roman"/>
              </a:rPr>
              <a:t> </a:t>
            </a:r>
            <a:r>
              <a:rPr sz="1100" spc="-5" dirty="0">
                <a:latin typeface="Times New Roman"/>
                <a:cs typeface="Times New Roman"/>
              </a:rPr>
              <a:t>improve?</a:t>
            </a:r>
            <a:endParaRPr lang="en-US" altLang="zh-CN" sz="1100" dirty="0">
              <a:latin typeface="Times New Roman"/>
              <a:cs typeface="Times New Roman"/>
            </a:endParaRPr>
          </a:p>
          <a:p>
            <a:pPr marL="12065">
              <a:lnSpc>
                <a:spcPct val="100000"/>
              </a:lnSpc>
              <a:tabLst>
                <a:tab pos="184150" algn="l"/>
              </a:tabLst>
            </a:pPr>
            <a:r>
              <a:rPr sz="1050" spc="-5" dirty="0">
                <a:latin typeface="Times New Roman"/>
                <a:cs typeface="Times New Roman"/>
              </a:rPr>
              <a:t>Lower</a:t>
            </a:r>
            <a:r>
              <a:rPr sz="1050" spc="-35" dirty="0">
                <a:latin typeface="Times New Roman"/>
                <a:cs typeface="Times New Roman"/>
              </a:rPr>
              <a:t> </a:t>
            </a:r>
            <a:r>
              <a:rPr sz="1050" spc="-5" dirty="0">
                <a:latin typeface="Times New Roman"/>
                <a:cs typeface="Times New Roman"/>
              </a:rPr>
              <a:t>latency?</a:t>
            </a:r>
            <a:endParaRPr lang="en-US" altLang="zh-CN" sz="1050" dirty="0">
              <a:latin typeface="Times New Roman"/>
              <a:cs typeface="Times New Roman"/>
            </a:endParaRPr>
          </a:p>
          <a:p>
            <a:pPr marL="12065">
              <a:lnSpc>
                <a:spcPct val="100000"/>
              </a:lnSpc>
              <a:tabLst>
                <a:tab pos="184150" algn="l"/>
              </a:tabLst>
            </a:pPr>
            <a:r>
              <a:rPr sz="800" spc="-5" dirty="0">
                <a:latin typeface="Times New Roman"/>
                <a:cs typeface="Times New Roman"/>
              </a:rPr>
              <a:t>A,B,T</a:t>
            </a:r>
            <a:r>
              <a:rPr sz="800" spc="-20" dirty="0">
                <a:latin typeface="Times New Roman"/>
                <a:cs typeface="Times New Roman"/>
              </a:rPr>
              <a:t> </a:t>
            </a:r>
            <a:r>
              <a:rPr sz="800" spc="-5" dirty="0">
                <a:latin typeface="Times New Roman"/>
                <a:cs typeface="Times New Roman"/>
              </a:rPr>
              <a:t>are</a:t>
            </a:r>
            <a:r>
              <a:rPr sz="800" spc="-25" dirty="0">
                <a:latin typeface="Times New Roman"/>
                <a:cs typeface="Times New Roman"/>
              </a:rPr>
              <a:t> </a:t>
            </a:r>
            <a:r>
              <a:rPr sz="800" spc="-5" dirty="0">
                <a:latin typeface="Times New Roman"/>
                <a:cs typeface="Times New Roman"/>
              </a:rPr>
              <a:t>fixed</a:t>
            </a:r>
            <a:endParaRPr sz="800" dirty="0">
              <a:latin typeface="Times New Roman"/>
              <a:cs typeface="Times New Roman"/>
            </a:endParaRPr>
          </a:p>
          <a:p>
            <a:pPr marL="384175" lvl="1" indent="-143510">
              <a:lnSpc>
                <a:spcPct val="100000"/>
              </a:lnSpc>
              <a:spcBef>
                <a:spcPts val="285"/>
              </a:spcBef>
              <a:buChar char="–"/>
              <a:tabLst>
                <a:tab pos="384810" algn="l"/>
              </a:tabLst>
            </a:pPr>
            <a:r>
              <a:rPr sz="1050" b="1" spc="-5" dirty="0">
                <a:solidFill>
                  <a:srgbClr val="C00000"/>
                </a:solidFill>
                <a:latin typeface="Times New Roman"/>
                <a:cs typeface="Times New Roman"/>
              </a:rPr>
              <a:t>Higher</a:t>
            </a:r>
            <a:r>
              <a:rPr sz="1050" b="1" spc="-50" dirty="0">
                <a:solidFill>
                  <a:srgbClr val="C00000"/>
                </a:solidFill>
                <a:latin typeface="Times New Roman"/>
                <a:cs typeface="Times New Roman"/>
              </a:rPr>
              <a:t> </a:t>
            </a:r>
            <a:r>
              <a:rPr sz="1050" b="1" spc="-5" dirty="0">
                <a:solidFill>
                  <a:srgbClr val="C00000"/>
                </a:solidFill>
                <a:latin typeface="Times New Roman"/>
                <a:cs typeface="Times New Roman"/>
              </a:rPr>
              <a:t>bandwidth?</a:t>
            </a:r>
            <a:endParaRPr sz="1050" b="1" dirty="0">
              <a:solidFill>
                <a:srgbClr val="C00000"/>
              </a:solidFill>
              <a:latin typeface="Times New Roman"/>
              <a:cs typeface="Times New Roman"/>
            </a:endParaRPr>
          </a:p>
        </p:txBody>
      </p:sp>
      <p:graphicFrame>
        <p:nvGraphicFramePr>
          <p:cNvPr id="7" name="object 8">
            <a:extLst>
              <a:ext uri="{FF2B5EF4-FFF2-40B4-BE49-F238E27FC236}">
                <a16:creationId xmlns:a16="http://schemas.microsoft.com/office/drawing/2014/main" id="{EA7ECAE9-474B-4B5C-B906-95C7390BF479}"/>
              </a:ext>
            </a:extLst>
          </p:cNvPr>
          <p:cNvGraphicFramePr>
            <a:graphicFrameLocks noGrp="1"/>
          </p:cNvGraphicFramePr>
          <p:nvPr>
            <p:extLst>
              <p:ext uri="{D42A27DB-BD31-4B8C-83A1-F6EECF244321}">
                <p14:modId xmlns:p14="http://schemas.microsoft.com/office/powerpoint/2010/main" val="453995316"/>
              </p:ext>
            </p:extLst>
          </p:nvPr>
        </p:nvGraphicFramePr>
        <p:xfrm>
          <a:off x="63500" y="657225"/>
          <a:ext cx="2971800" cy="584071"/>
        </p:xfrm>
        <a:graphic>
          <a:graphicData uri="http://schemas.openxmlformats.org/drawingml/2006/table">
            <a:tbl>
              <a:tblPr firstRow="1" bandRow="1">
                <a:tableStyleId>{2D5ABB26-0587-4C30-8999-92F81FD0307C}</a:tableStyleId>
              </a:tblPr>
              <a:tblGrid>
                <a:gridCol w="2209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194690">
                <a:tc>
                  <a:txBody>
                    <a:bodyPr/>
                    <a:lstStyle/>
                    <a:p>
                      <a:pPr marL="91440">
                        <a:lnSpc>
                          <a:spcPct val="100000"/>
                        </a:lnSpc>
                        <a:spcBef>
                          <a:spcPts val="245"/>
                        </a:spcBef>
                      </a:pPr>
                      <a:r>
                        <a:rPr sz="1050" spc="-5" dirty="0">
                          <a:solidFill>
                            <a:srgbClr val="FFFFFF"/>
                          </a:solidFill>
                          <a:latin typeface="Calibri"/>
                          <a:cs typeface="Calibri"/>
                        </a:rPr>
                        <a:t>Send</a:t>
                      </a:r>
                      <a:r>
                        <a:rPr sz="1050" spc="-25" dirty="0">
                          <a:solidFill>
                            <a:srgbClr val="FFFFFF"/>
                          </a:solidFill>
                          <a:latin typeface="Calibri"/>
                          <a:cs typeface="Calibri"/>
                        </a:rPr>
                        <a:t> </a:t>
                      </a:r>
                      <a:r>
                        <a:rPr sz="1050" spc="-5" dirty="0">
                          <a:solidFill>
                            <a:srgbClr val="FFFFFF"/>
                          </a:solidFill>
                          <a:latin typeface="Calibri"/>
                          <a:cs typeface="Calibri"/>
                        </a:rPr>
                        <a:t>address</a:t>
                      </a:r>
                      <a:r>
                        <a:rPr sz="1050" spc="-15" dirty="0">
                          <a:solidFill>
                            <a:srgbClr val="FFFFFF"/>
                          </a:solidFill>
                          <a:latin typeface="Calibri"/>
                          <a:cs typeface="Calibri"/>
                        </a:rPr>
                        <a:t> </a:t>
                      </a:r>
                      <a:r>
                        <a:rPr sz="1050" spc="-10" dirty="0">
                          <a:solidFill>
                            <a:srgbClr val="FFFFFF"/>
                          </a:solidFill>
                          <a:latin typeface="Calibri"/>
                          <a:cs typeface="Calibri"/>
                        </a:rPr>
                        <a:t>to</a:t>
                      </a:r>
                      <a:r>
                        <a:rPr sz="1050" spc="-25" dirty="0">
                          <a:solidFill>
                            <a:srgbClr val="FFFFFF"/>
                          </a:solidFill>
                          <a:latin typeface="Calibri"/>
                          <a:cs typeface="Calibri"/>
                        </a:rPr>
                        <a:t> </a:t>
                      </a:r>
                      <a:r>
                        <a:rPr sz="1050" dirty="0">
                          <a:solidFill>
                            <a:srgbClr val="FFFFFF"/>
                          </a:solidFill>
                          <a:latin typeface="Calibri"/>
                          <a:cs typeface="Calibri"/>
                        </a:rPr>
                        <a:t>MM</a:t>
                      </a:r>
                      <a:endParaRPr sz="1050" dirty="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70C0"/>
                    </a:solidFill>
                  </a:tcPr>
                </a:tc>
                <a:tc>
                  <a:txBody>
                    <a:bodyPr/>
                    <a:lstStyle/>
                    <a:p>
                      <a:pPr marL="1270" algn="ctr">
                        <a:lnSpc>
                          <a:spcPct val="100000"/>
                        </a:lnSpc>
                        <a:spcBef>
                          <a:spcPts val="245"/>
                        </a:spcBef>
                      </a:pPr>
                      <a:r>
                        <a:rPr sz="1050" dirty="0">
                          <a:latin typeface="Calibri"/>
                          <a:cs typeface="Calibri"/>
                        </a:rPr>
                        <a:t>1</a:t>
                      </a:r>
                      <a:r>
                        <a:rPr sz="1050" spc="-35" dirty="0">
                          <a:latin typeface="Calibri"/>
                          <a:cs typeface="Calibri"/>
                        </a:rPr>
                        <a:t> </a:t>
                      </a:r>
                      <a:r>
                        <a:rPr sz="1050" spc="-10" dirty="0">
                          <a:latin typeface="Calibri"/>
                          <a:cs typeface="Calibri"/>
                        </a:rPr>
                        <a:t>clock</a:t>
                      </a:r>
                      <a:endParaRPr sz="105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94690">
                <a:tc>
                  <a:txBody>
                    <a:bodyPr/>
                    <a:lstStyle/>
                    <a:p>
                      <a:pPr marL="91440">
                        <a:lnSpc>
                          <a:spcPct val="100000"/>
                        </a:lnSpc>
                        <a:spcBef>
                          <a:spcPts val="245"/>
                        </a:spcBef>
                      </a:pPr>
                      <a:r>
                        <a:rPr sz="1050" dirty="0">
                          <a:solidFill>
                            <a:srgbClr val="FFFFFF"/>
                          </a:solidFill>
                          <a:latin typeface="Calibri"/>
                          <a:cs typeface="Calibri"/>
                        </a:rPr>
                        <a:t>MM</a:t>
                      </a:r>
                      <a:r>
                        <a:rPr sz="1050" spc="-10" dirty="0">
                          <a:solidFill>
                            <a:srgbClr val="FFFFFF"/>
                          </a:solidFill>
                          <a:latin typeface="Calibri"/>
                          <a:cs typeface="Calibri"/>
                        </a:rPr>
                        <a:t> </a:t>
                      </a:r>
                      <a:r>
                        <a:rPr sz="1050" spc="-5" dirty="0">
                          <a:solidFill>
                            <a:srgbClr val="FFFFFF"/>
                          </a:solidFill>
                          <a:latin typeface="Calibri"/>
                          <a:cs typeface="Calibri"/>
                        </a:rPr>
                        <a:t>(DRAM)</a:t>
                      </a:r>
                      <a:r>
                        <a:rPr sz="1050" dirty="0">
                          <a:solidFill>
                            <a:srgbClr val="FFFFFF"/>
                          </a:solidFill>
                          <a:latin typeface="Calibri"/>
                          <a:cs typeface="Calibri"/>
                        </a:rPr>
                        <a:t> </a:t>
                      </a:r>
                      <a:r>
                        <a:rPr lang="en-US" sz="1050" spc="-5" dirty="0">
                          <a:solidFill>
                            <a:srgbClr val="FFFFFF"/>
                          </a:solidFill>
                          <a:latin typeface="Calibri"/>
                          <a:cs typeface="Calibri"/>
                        </a:rPr>
                        <a:t>A</a:t>
                      </a:r>
                      <a:r>
                        <a:rPr sz="1050" spc="-5" dirty="0">
                          <a:solidFill>
                            <a:srgbClr val="FFFFFF"/>
                          </a:solidFill>
                          <a:latin typeface="Calibri"/>
                          <a:cs typeface="Calibri"/>
                        </a:rPr>
                        <a:t>ccess</a:t>
                      </a:r>
                      <a:r>
                        <a:rPr sz="1050" spc="-15" dirty="0">
                          <a:solidFill>
                            <a:srgbClr val="FFFFFF"/>
                          </a:solidFill>
                          <a:latin typeface="Calibri"/>
                          <a:cs typeface="Calibri"/>
                        </a:rPr>
                        <a:t> </a:t>
                      </a:r>
                      <a:r>
                        <a:rPr sz="1050" kern="1200" spc="-5" dirty="0">
                          <a:solidFill>
                            <a:srgbClr val="FFFFFF"/>
                          </a:solidFill>
                          <a:latin typeface="Calibri"/>
                          <a:ea typeface="+mn-ea"/>
                          <a:cs typeface="Calibri"/>
                        </a:rPr>
                        <a:t>Time</a:t>
                      </a:r>
                      <a:r>
                        <a:rPr lang="en-US" altLang="zh-CN" sz="1050" kern="1200" spc="-5" dirty="0">
                          <a:solidFill>
                            <a:srgbClr val="FFFFFF"/>
                          </a:solidFill>
                          <a:latin typeface="Calibri"/>
                          <a:ea typeface="+mn-ea"/>
                          <a:cs typeface="Calibri"/>
                        </a:rPr>
                        <a:t> for first word</a:t>
                      </a:r>
                      <a:endParaRPr sz="1050" kern="1200" spc="-5" dirty="0">
                        <a:solidFill>
                          <a:srgbClr val="FFFFFF"/>
                        </a:solidFill>
                        <a:latin typeface="Calibri"/>
                        <a:ea typeface="+mn-ea"/>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70C0"/>
                    </a:solidFill>
                  </a:tcPr>
                </a:tc>
                <a:tc>
                  <a:txBody>
                    <a:bodyPr/>
                    <a:lstStyle/>
                    <a:p>
                      <a:pPr marL="635" algn="ctr">
                        <a:lnSpc>
                          <a:spcPct val="100000"/>
                        </a:lnSpc>
                        <a:spcBef>
                          <a:spcPts val="245"/>
                        </a:spcBef>
                      </a:pPr>
                      <a:r>
                        <a:rPr lang="en-US" altLang="zh-CN" sz="1050" spc="-35" dirty="0">
                          <a:latin typeface="Calibri"/>
                          <a:cs typeface="Calibri"/>
                        </a:rPr>
                        <a:t>2</a:t>
                      </a:r>
                      <a:r>
                        <a:rPr sz="1050" spc="-35" dirty="0">
                          <a:latin typeface="Calibri"/>
                          <a:cs typeface="Calibri"/>
                        </a:rPr>
                        <a:t> </a:t>
                      </a:r>
                      <a:r>
                        <a:rPr sz="1050" spc="-10" dirty="0">
                          <a:latin typeface="Calibri"/>
                          <a:cs typeface="Calibri"/>
                        </a:rPr>
                        <a:t>clocks</a:t>
                      </a:r>
                      <a:endParaRPr sz="1050" dirty="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94691">
                <a:tc>
                  <a:txBody>
                    <a:bodyPr/>
                    <a:lstStyle/>
                    <a:p>
                      <a:pPr marL="91440">
                        <a:lnSpc>
                          <a:spcPct val="100000"/>
                        </a:lnSpc>
                        <a:spcBef>
                          <a:spcPts val="245"/>
                        </a:spcBef>
                      </a:pPr>
                      <a:r>
                        <a:rPr sz="1050" spc="-25" dirty="0">
                          <a:solidFill>
                            <a:srgbClr val="FFFFFF"/>
                          </a:solidFill>
                          <a:latin typeface="Calibri"/>
                          <a:cs typeface="Calibri"/>
                        </a:rPr>
                        <a:t>Transfer </a:t>
                      </a:r>
                      <a:r>
                        <a:rPr sz="1050" spc="-5" dirty="0">
                          <a:solidFill>
                            <a:srgbClr val="FFFFFF"/>
                          </a:solidFill>
                          <a:latin typeface="Calibri"/>
                          <a:cs typeface="Calibri"/>
                        </a:rPr>
                        <a:t>time</a:t>
                      </a:r>
                      <a:r>
                        <a:rPr sz="1050" dirty="0">
                          <a:solidFill>
                            <a:srgbClr val="FFFFFF"/>
                          </a:solidFill>
                          <a:latin typeface="Calibri"/>
                          <a:cs typeface="Calibri"/>
                        </a:rPr>
                        <a:t> </a:t>
                      </a:r>
                      <a:r>
                        <a:rPr sz="1050" spc="-15" dirty="0">
                          <a:solidFill>
                            <a:srgbClr val="FFFFFF"/>
                          </a:solidFill>
                          <a:latin typeface="Calibri"/>
                          <a:cs typeface="Calibri"/>
                        </a:rPr>
                        <a:t>for </a:t>
                      </a:r>
                      <a:r>
                        <a:rPr sz="1050" spc="-5" dirty="0">
                          <a:solidFill>
                            <a:srgbClr val="FFFFFF"/>
                          </a:solidFill>
                          <a:latin typeface="Calibri"/>
                          <a:cs typeface="Calibri"/>
                        </a:rPr>
                        <a:t>one </a:t>
                      </a:r>
                      <a:r>
                        <a:rPr sz="1050" spc="-15" dirty="0">
                          <a:solidFill>
                            <a:srgbClr val="FFFFFF"/>
                          </a:solidFill>
                          <a:latin typeface="Calibri"/>
                          <a:cs typeface="Calibri"/>
                        </a:rPr>
                        <a:t>word</a:t>
                      </a:r>
                      <a:endParaRPr sz="1050" dirty="0">
                        <a:latin typeface="Calibri"/>
                        <a:cs typeface="Calibri"/>
                      </a:endParaRPr>
                    </a:p>
                  </a:txBody>
                  <a:tcPr marL="0" marR="0" marT="1633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rgbClr val="0070C0"/>
                    </a:solidFill>
                  </a:tcPr>
                </a:tc>
                <a:tc>
                  <a:txBody>
                    <a:bodyPr/>
                    <a:lstStyle/>
                    <a:p>
                      <a:pPr marL="1270" algn="ctr">
                        <a:lnSpc>
                          <a:spcPct val="100000"/>
                        </a:lnSpc>
                        <a:spcBef>
                          <a:spcPts val="245"/>
                        </a:spcBef>
                      </a:pPr>
                      <a:r>
                        <a:rPr sz="1050" dirty="0">
                          <a:latin typeface="Calibri"/>
                          <a:cs typeface="Calibri"/>
                        </a:rPr>
                        <a:t>1</a:t>
                      </a:r>
                      <a:r>
                        <a:rPr sz="1050" spc="-35" dirty="0">
                          <a:latin typeface="Calibri"/>
                          <a:cs typeface="Calibri"/>
                        </a:rPr>
                        <a:t> </a:t>
                      </a:r>
                      <a:r>
                        <a:rPr sz="1050" spc="-10" dirty="0">
                          <a:latin typeface="Calibri"/>
                          <a:cs typeface="Calibri"/>
                        </a:rPr>
                        <a:t>clock</a:t>
                      </a:r>
                      <a:endParaRPr sz="1050" dirty="0">
                        <a:latin typeface="Calibri"/>
                        <a:cs typeface="Calibri"/>
                      </a:endParaRPr>
                    </a:p>
                  </a:txBody>
                  <a:tcPr marL="0" marR="0" marT="16335"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pic>
        <p:nvPicPr>
          <p:cNvPr id="3" name="图片 2">
            <a:extLst>
              <a:ext uri="{FF2B5EF4-FFF2-40B4-BE49-F238E27FC236}">
                <a16:creationId xmlns:a16="http://schemas.microsoft.com/office/drawing/2014/main" id="{204B1EFE-587C-4324-9780-7032080CFF7E}"/>
              </a:ext>
            </a:extLst>
          </p:cNvPr>
          <p:cNvPicPr>
            <a:picLocks noChangeAspect="1"/>
          </p:cNvPicPr>
          <p:nvPr/>
        </p:nvPicPr>
        <p:blipFill>
          <a:blip r:embed="rId2"/>
          <a:stretch>
            <a:fillRect/>
          </a:stretch>
        </p:blipFill>
        <p:spPr>
          <a:xfrm>
            <a:off x="2133054" y="1348831"/>
            <a:ext cx="890093" cy="2219136"/>
          </a:xfrm>
          <a:prstGeom prst="rect">
            <a:avLst/>
          </a:prstGeom>
        </p:spPr>
      </p:pic>
      <p:sp>
        <p:nvSpPr>
          <p:cNvPr id="4" name="矩形 3">
            <a:extLst>
              <a:ext uri="{FF2B5EF4-FFF2-40B4-BE49-F238E27FC236}">
                <a16:creationId xmlns:a16="http://schemas.microsoft.com/office/drawing/2014/main" id="{64A62ED6-CFF8-4C7F-BF3B-F967A2E97B9C}"/>
              </a:ext>
            </a:extLst>
          </p:cNvPr>
          <p:cNvSpPr/>
          <p:nvPr/>
        </p:nvSpPr>
        <p:spPr>
          <a:xfrm>
            <a:off x="116594" y="2562225"/>
            <a:ext cx="1934184" cy="791755"/>
          </a:xfrm>
          <a:prstGeom prst="rect">
            <a:avLst/>
          </a:prstGeom>
        </p:spPr>
        <p:txBody>
          <a:bodyPr wrap="none">
            <a:spAutoFit/>
          </a:bodyPr>
          <a:lstStyle/>
          <a:p>
            <a:pPr>
              <a:lnSpc>
                <a:spcPct val="150000"/>
              </a:lnSpc>
            </a:pPr>
            <a:r>
              <a:rPr lang="en-US" altLang="zh-CN" sz="1050" b="1" spc="-5" dirty="0">
                <a:solidFill>
                  <a:srgbClr val="C00000"/>
                </a:solidFill>
                <a:latin typeface="Times New Roman"/>
                <a:cs typeface="Times New Roman"/>
              </a:rPr>
              <a:t>S-</a:t>
            </a:r>
            <a:r>
              <a:rPr lang="zh-CN" altLang="en-US" sz="1050" b="1" spc="-5" dirty="0">
                <a:solidFill>
                  <a:srgbClr val="C00000"/>
                </a:solidFill>
                <a:latin typeface="Times New Roman"/>
                <a:cs typeface="Times New Roman"/>
              </a:rPr>
              <a:t>送内存地址</a:t>
            </a:r>
            <a:endParaRPr lang="en-US" altLang="zh-CN" sz="1050" b="1" spc="-5" dirty="0">
              <a:solidFill>
                <a:srgbClr val="C00000"/>
              </a:solidFill>
              <a:latin typeface="Times New Roman"/>
              <a:cs typeface="Times New Roman"/>
            </a:endParaRPr>
          </a:p>
          <a:p>
            <a:pPr>
              <a:lnSpc>
                <a:spcPct val="150000"/>
              </a:lnSpc>
            </a:pPr>
            <a:r>
              <a:rPr lang="en-US" altLang="zh-CN" sz="1050" b="1" spc="-5" dirty="0">
                <a:solidFill>
                  <a:srgbClr val="C00000"/>
                </a:solidFill>
                <a:latin typeface="Times New Roman"/>
                <a:cs typeface="Times New Roman"/>
              </a:rPr>
              <a:t>A-</a:t>
            </a:r>
            <a:r>
              <a:rPr lang="zh-CN" altLang="en-US" sz="1050" b="1" spc="-5" dirty="0">
                <a:solidFill>
                  <a:srgbClr val="C00000"/>
                </a:solidFill>
                <a:latin typeface="Times New Roman"/>
                <a:cs typeface="Times New Roman"/>
              </a:rPr>
              <a:t>内存字访问时间（读或写）</a:t>
            </a:r>
            <a:endParaRPr lang="en-US" altLang="zh-CN" sz="1050" b="1" spc="-5" dirty="0">
              <a:solidFill>
                <a:srgbClr val="C00000"/>
              </a:solidFill>
              <a:latin typeface="Times New Roman"/>
              <a:cs typeface="Times New Roman"/>
            </a:endParaRPr>
          </a:p>
          <a:p>
            <a:pPr>
              <a:lnSpc>
                <a:spcPct val="150000"/>
              </a:lnSpc>
            </a:pPr>
            <a:r>
              <a:rPr lang="en-US" altLang="zh-CN" sz="1050" b="1" spc="-5" dirty="0">
                <a:solidFill>
                  <a:srgbClr val="C00000"/>
                </a:solidFill>
                <a:latin typeface="Times New Roman"/>
                <a:cs typeface="Times New Roman"/>
              </a:rPr>
              <a:t>T-</a:t>
            </a:r>
            <a:r>
              <a:rPr lang="zh-CN" altLang="en-US" sz="1050" b="1" spc="-5" dirty="0">
                <a:solidFill>
                  <a:srgbClr val="C00000"/>
                </a:solidFill>
                <a:latin typeface="Times New Roman"/>
                <a:cs typeface="Times New Roman"/>
              </a:rPr>
              <a:t>传送字时间</a:t>
            </a:r>
            <a:endParaRPr lang="zh-CN" altLang="en-US" dirty="0"/>
          </a:p>
        </p:txBody>
      </p:sp>
    </p:spTree>
    <p:extLst>
      <p:ext uri="{BB962C8B-B14F-4D97-AF65-F5344CB8AC3E}">
        <p14:creationId xmlns:p14="http://schemas.microsoft.com/office/powerpoint/2010/main" val="3896111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DBC62-D26C-45AB-B441-0634C2B6A29A}"/>
              </a:ext>
            </a:extLst>
          </p:cNvPr>
          <p:cNvSpPr>
            <a:spLocks noGrp="1"/>
          </p:cNvSpPr>
          <p:nvPr>
            <p:ph type="title"/>
          </p:nvPr>
        </p:nvSpPr>
        <p:spPr>
          <a:xfrm>
            <a:off x="596900" y="200025"/>
            <a:ext cx="4446787" cy="246221"/>
          </a:xfrm>
        </p:spPr>
        <p:txBody>
          <a:bodyPr/>
          <a:lstStyle/>
          <a:p>
            <a:r>
              <a:rPr lang="en-US" altLang="zh-CN" sz="1600" b="1" spc="-5" dirty="0"/>
              <a:t>Bandwidth:</a:t>
            </a:r>
            <a:r>
              <a:rPr lang="en-US" altLang="zh-CN" sz="1600" b="1" spc="-35" dirty="0"/>
              <a:t> </a:t>
            </a:r>
            <a:r>
              <a:rPr lang="en-US" altLang="zh-CN" sz="1600" b="1" spc="-5" dirty="0"/>
              <a:t>Wider</a:t>
            </a:r>
            <a:r>
              <a:rPr lang="en-US" altLang="zh-CN" sz="1600" b="1" spc="-30" dirty="0"/>
              <a:t> </a:t>
            </a:r>
            <a:r>
              <a:rPr lang="en-US" altLang="zh-CN" sz="1600" b="1" spc="-5" dirty="0"/>
              <a:t>DRAMs</a:t>
            </a:r>
            <a:endParaRPr lang="zh-CN" altLang="en-US" sz="1600" b="1" dirty="0"/>
          </a:p>
        </p:txBody>
      </p:sp>
      <p:sp>
        <p:nvSpPr>
          <p:cNvPr id="5" name="object 5">
            <a:extLst>
              <a:ext uri="{FF2B5EF4-FFF2-40B4-BE49-F238E27FC236}">
                <a16:creationId xmlns:a16="http://schemas.microsoft.com/office/drawing/2014/main" id="{21BE0AB9-9474-47E3-84E7-31039BEF9D50}"/>
              </a:ext>
            </a:extLst>
          </p:cNvPr>
          <p:cNvSpPr txBox="1"/>
          <p:nvPr/>
        </p:nvSpPr>
        <p:spPr>
          <a:xfrm>
            <a:off x="518152" y="2257425"/>
            <a:ext cx="2514600" cy="789960"/>
          </a:xfrm>
          <a:prstGeom prst="rect">
            <a:avLst/>
          </a:prstGeom>
        </p:spPr>
        <p:txBody>
          <a:bodyPr vert="horz" wrap="square" lIns="0" tIns="12700" rIns="0" bIns="0" rtlCol="0">
            <a:spAutoFit/>
          </a:bodyPr>
          <a:lstStyle/>
          <a:p>
            <a:pPr marL="183515" indent="-171450">
              <a:spcBef>
                <a:spcPts val="100"/>
              </a:spcBef>
              <a:buFontTx/>
              <a:buChar char="•"/>
              <a:tabLst>
                <a:tab pos="184150" algn="l"/>
              </a:tabLst>
            </a:pPr>
            <a:r>
              <a:rPr sz="1200" dirty="0">
                <a:solidFill>
                  <a:prstClr val="black"/>
                </a:solidFill>
                <a:latin typeface="Times New Roman"/>
                <a:cs typeface="Times New Roman"/>
              </a:rPr>
              <a:t>64-bit</a:t>
            </a:r>
            <a:r>
              <a:rPr sz="1200" spc="-30" dirty="0">
                <a:solidFill>
                  <a:prstClr val="black"/>
                </a:solidFill>
                <a:latin typeface="Times New Roman"/>
                <a:cs typeface="Times New Roman"/>
              </a:rPr>
              <a:t> </a:t>
            </a:r>
            <a:r>
              <a:rPr sz="1200" dirty="0">
                <a:solidFill>
                  <a:prstClr val="black"/>
                </a:solidFill>
                <a:latin typeface="Times New Roman"/>
                <a:cs typeface="Times New Roman"/>
              </a:rPr>
              <a:t>DRAM</a:t>
            </a:r>
            <a:r>
              <a:rPr sz="1200" spc="-30" dirty="0">
                <a:solidFill>
                  <a:prstClr val="black"/>
                </a:solidFill>
                <a:latin typeface="Times New Roman"/>
                <a:cs typeface="Times New Roman"/>
              </a:rPr>
              <a:t> </a:t>
            </a:r>
            <a:r>
              <a:rPr sz="1200" dirty="0">
                <a:solidFill>
                  <a:prstClr val="black"/>
                </a:solidFill>
                <a:latin typeface="Times New Roman"/>
                <a:cs typeface="Times New Roman"/>
              </a:rPr>
              <a:t>instead</a:t>
            </a:r>
            <a:endParaRPr sz="1700" dirty="0">
              <a:solidFill>
                <a:prstClr val="black"/>
              </a:solidFill>
              <a:latin typeface="Times New Roman"/>
              <a:cs typeface="Times New Roman"/>
            </a:endParaRPr>
          </a:p>
          <a:p>
            <a:pPr marL="183515" indent="-171450">
              <a:spcBef>
                <a:spcPts val="280"/>
              </a:spcBef>
              <a:buFontTx/>
              <a:buChar char="•"/>
              <a:tabLst>
                <a:tab pos="184150" algn="l"/>
              </a:tabLst>
            </a:pPr>
            <a:r>
              <a:rPr sz="1200" spc="-5" dirty="0">
                <a:solidFill>
                  <a:prstClr val="black"/>
                </a:solidFill>
                <a:latin typeface="Times New Roman"/>
                <a:cs typeface="Times New Roman"/>
              </a:rPr>
              <a:t>4-word</a:t>
            </a:r>
            <a:r>
              <a:rPr sz="1200" spc="-30" dirty="0">
                <a:solidFill>
                  <a:prstClr val="black"/>
                </a:solidFill>
                <a:latin typeface="Times New Roman"/>
                <a:cs typeface="Times New Roman"/>
              </a:rPr>
              <a:t> </a:t>
            </a:r>
            <a:r>
              <a:rPr sz="1200" dirty="0">
                <a:solidFill>
                  <a:prstClr val="black"/>
                </a:solidFill>
                <a:latin typeface="Times New Roman"/>
                <a:cs typeface="Times New Roman"/>
              </a:rPr>
              <a:t>cycle</a:t>
            </a:r>
            <a:r>
              <a:rPr sz="1200" spc="-20" dirty="0">
                <a:solidFill>
                  <a:prstClr val="black"/>
                </a:solidFill>
                <a:latin typeface="Times New Roman"/>
                <a:cs typeface="Times New Roman"/>
              </a:rPr>
              <a:t> </a:t>
            </a:r>
            <a:r>
              <a:rPr sz="1200" dirty="0">
                <a:solidFill>
                  <a:prstClr val="black"/>
                </a:solidFill>
                <a:latin typeface="Times New Roman"/>
                <a:cs typeface="Times New Roman"/>
              </a:rPr>
              <a:t>=</a:t>
            </a:r>
            <a:r>
              <a:rPr sz="1200" spc="-25" dirty="0">
                <a:solidFill>
                  <a:prstClr val="black"/>
                </a:solidFill>
                <a:latin typeface="Times New Roman"/>
                <a:cs typeface="Times New Roman"/>
              </a:rPr>
              <a:t> </a:t>
            </a:r>
            <a:r>
              <a:rPr lang="en-US" altLang="zh-CN" sz="1200" spc="-25" dirty="0">
                <a:solidFill>
                  <a:prstClr val="black"/>
                </a:solidFill>
                <a:latin typeface="Times New Roman"/>
                <a:cs typeface="Times New Roman"/>
              </a:rPr>
              <a:t>(1+2+1)*2=</a:t>
            </a:r>
            <a:r>
              <a:rPr sz="1200" dirty="0">
                <a:solidFill>
                  <a:prstClr val="black"/>
                </a:solidFill>
                <a:latin typeface="Times New Roman"/>
                <a:cs typeface="Times New Roman"/>
              </a:rPr>
              <a:t>8</a:t>
            </a:r>
            <a:r>
              <a:rPr sz="1200" spc="-25" dirty="0">
                <a:solidFill>
                  <a:prstClr val="black"/>
                </a:solidFill>
                <a:latin typeface="Times New Roman"/>
                <a:cs typeface="Times New Roman"/>
              </a:rPr>
              <a:t> </a:t>
            </a:r>
            <a:r>
              <a:rPr sz="1200" dirty="0">
                <a:solidFill>
                  <a:prstClr val="black"/>
                </a:solidFill>
                <a:latin typeface="Times New Roman"/>
                <a:cs typeface="Times New Roman"/>
              </a:rPr>
              <a:t>cycles</a:t>
            </a:r>
            <a:endParaRPr sz="1700" dirty="0">
              <a:solidFill>
                <a:prstClr val="black"/>
              </a:solidFill>
              <a:latin typeface="Times New Roman"/>
              <a:cs typeface="Times New Roman"/>
            </a:endParaRPr>
          </a:p>
          <a:p>
            <a:pPr marL="184150" marR="100965" indent="-171450">
              <a:buFontTx/>
              <a:buChar char="•"/>
              <a:tabLst>
                <a:tab pos="184150" algn="l"/>
              </a:tabLst>
            </a:pPr>
            <a:r>
              <a:rPr sz="1200" dirty="0">
                <a:solidFill>
                  <a:prstClr val="black"/>
                </a:solidFill>
                <a:latin typeface="Times New Roman"/>
                <a:cs typeface="Times New Roman"/>
              </a:rPr>
              <a:t>64-bit buses are </a:t>
            </a:r>
            <a:r>
              <a:rPr sz="1200" spc="-5" dirty="0">
                <a:solidFill>
                  <a:prstClr val="black"/>
                </a:solidFill>
                <a:latin typeface="Times New Roman"/>
                <a:cs typeface="Times New Roman"/>
              </a:rPr>
              <a:t>more </a:t>
            </a:r>
            <a:r>
              <a:rPr sz="1200" dirty="0">
                <a:solidFill>
                  <a:prstClr val="black"/>
                </a:solidFill>
                <a:latin typeface="Times New Roman"/>
                <a:cs typeface="Times New Roman"/>
              </a:rPr>
              <a:t> expensive</a:t>
            </a:r>
            <a:r>
              <a:rPr sz="1200" spc="-50" dirty="0">
                <a:solidFill>
                  <a:prstClr val="black"/>
                </a:solidFill>
                <a:latin typeface="Times New Roman"/>
                <a:cs typeface="Times New Roman"/>
              </a:rPr>
              <a:t> </a:t>
            </a:r>
            <a:r>
              <a:rPr sz="1200" dirty="0">
                <a:solidFill>
                  <a:prstClr val="black"/>
                </a:solidFill>
                <a:latin typeface="Times New Roman"/>
                <a:cs typeface="Times New Roman"/>
              </a:rPr>
              <a:t>(Pentium</a:t>
            </a:r>
            <a:r>
              <a:rPr sz="1200" spc="-60" dirty="0">
                <a:solidFill>
                  <a:prstClr val="black"/>
                </a:solidFill>
                <a:latin typeface="Times New Roman"/>
                <a:cs typeface="Times New Roman"/>
              </a:rPr>
              <a:t> </a:t>
            </a:r>
            <a:r>
              <a:rPr sz="1200" dirty="0">
                <a:solidFill>
                  <a:prstClr val="black"/>
                </a:solidFill>
                <a:latin typeface="Times New Roman"/>
                <a:cs typeface="Times New Roman"/>
              </a:rPr>
              <a:t>vs. </a:t>
            </a:r>
            <a:r>
              <a:rPr sz="1200" spc="-290" dirty="0">
                <a:solidFill>
                  <a:prstClr val="black"/>
                </a:solidFill>
                <a:latin typeface="Times New Roman"/>
                <a:cs typeface="Times New Roman"/>
              </a:rPr>
              <a:t> </a:t>
            </a:r>
            <a:r>
              <a:rPr sz="1200" dirty="0">
                <a:solidFill>
                  <a:prstClr val="black"/>
                </a:solidFill>
                <a:latin typeface="Times New Roman"/>
                <a:cs typeface="Times New Roman"/>
              </a:rPr>
              <a:t>486)</a:t>
            </a:r>
          </a:p>
        </p:txBody>
      </p:sp>
      <p:graphicFrame>
        <p:nvGraphicFramePr>
          <p:cNvPr id="6" name="object 6">
            <a:extLst>
              <a:ext uri="{FF2B5EF4-FFF2-40B4-BE49-F238E27FC236}">
                <a16:creationId xmlns:a16="http://schemas.microsoft.com/office/drawing/2014/main" id="{5F604C4C-8D3C-4E5E-9D4F-D4AF08399975}"/>
              </a:ext>
            </a:extLst>
          </p:cNvPr>
          <p:cNvGraphicFramePr>
            <a:graphicFrameLocks noGrp="1"/>
          </p:cNvGraphicFramePr>
          <p:nvPr>
            <p:extLst>
              <p:ext uri="{D42A27DB-BD31-4B8C-83A1-F6EECF244321}">
                <p14:modId xmlns:p14="http://schemas.microsoft.com/office/powerpoint/2010/main" val="1003598956"/>
              </p:ext>
            </p:extLst>
          </p:nvPr>
        </p:nvGraphicFramePr>
        <p:xfrm>
          <a:off x="649863" y="657225"/>
          <a:ext cx="2170430" cy="1507232"/>
        </p:xfrm>
        <a:graphic>
          <a:graphicData uri="http://schemas.openxmlformats.org/drawingml/2006/table">
            <a:tbl>
              <a:tblPr firstRow="1" bandRow="1"/>
              <a:tblGrid>
                <a:gridCol w="54229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42290">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tblGrid>
              <a:tr h="167640">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b="1" spc="-5" dirty="0">
                          <a:latin typeface="Times New Roman"/>
                          <a:cs typeface="Times New Roman"/>
                        </a:rPr>
                        <a:t>Cycle</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b="1" spc="-10" dirty="0">
                          <a:latin typeface="Times New Roman"/>
                          <a:cs typeface="Times New Roman"/>
                        </a:rPr>
                        <a:t>Addr</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marL="635" algn="ctr">
                        <a:lnSpc>
                          <a:spcPct val="100000"/>
                        </a:lnSpc>
                        <a:spcBef>
                          <a:spcPts val="160"/>
                        </a:spcBef>
                      </a:pPr>
                      <a:r>
                        <a:rPr sz="800" b="1" spc="-5" dirty="0">
                          <a:latin typeface="Times New Roman"/>
                          <a:cs typeface="Times New Roman"/>
                        </a:rPr>
                        <a:t>Mem</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b="1" spc="-5" dirty="0">
                          <a:latin typeface="Times New Roman"/>
                          <a:cs typeface="Times New Roman"/>
                        </a:rPr>
                        <a:t>steady</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877">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sz="800" dirty="0">
                          <a:latin typeface="Times New Roman"/>
                          <a:cs typeface="Times New Roman"/>
                        </a:rPr>
                        <a:t>1</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marL="635" algn="ctr">
                        <a:lnSpc>
                          <a:spcPct val="100000"/>
                        </a:lnSpc>
                        <a:spcBef>
                          <a:spcPts val="155"/>
                        </a:spcBef>
                      </a:pPr>
                      <a:r>
                        <a:rPr sz="800" spc="-5" dirty="0">
                          <a:latin typeface="Times New Roman"/>
                          <a:cs typeface="Times New Roman"/>
                        </a:rPr>
                        <a:t>12</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lang="en-US" sz="800" dirty="0">
                          <a:latin typeface="Times New Roman"/>
                          <a:cs typeface="Times New Roman"/>
                        </a:rPr>
                        <a:t>S</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7640">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2</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A</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7639">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3</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lang="en-US" sz="800" spc="-1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67640">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4</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lang="en-US" sz="800" dirty="0">
                          <a:latin typeface="Times New Roman"/>
                          <a:cs typeface="Times New Roman"/>
                        </a:rPr>
                        <a:t>T</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7640">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sz="800" dirty="0">
                          <a:latin typeface="Times New Roman"/>
                          <a:cs typeface="Times New Roman"/>
                        </a:rPr>
                        <a:t>5</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marL="635" algn="ctr">
                        <a:lnSpc>
                          <a:spcPct val="100000"/>
                        </a:lnSpc>
                        <a:spcBef>
                          <a:spcPts val="155"/>
                        </a:spcBef>
                      </a:pPr>
                      <a:r>
                        <a:rPr sz="800" spc="-5" dirty="0">
                          <a:latin typeface="Times New Roman"/>
                          <a:cs typeface="Times New Roman"/>
                        </a:rPr>
                        <a:t>14</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lang="en-US" sz="800" dirty="0">
                          <a:latin typeface="Times New Roman"/>
                          <a:cs typeface="Times New Roman"/>
                        </a:rPr>
                        <a:t>S</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66877">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sz="800" dirty="0">
                          <a:latin typeface="Times New Roman"/>
                          <a:cs typeface="Times New Roman"/>
                        </a:rPr>
                        <a:t>6</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sz="800" dirty="0">
                          <a:latin typeface="Times New Roman"/>
                          <a:cs typeface="Times New Roman"/>
                        </a:rPr>
                        <a:t>A</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55"/>
                        </a:spcBef>
                      </a:pPr>
                      <a:r>
                        <a:rPr sz="800" dirty="0">
                          <a:latin typeface="Times New Roman"/>
                          <a:cs typeface="Times New Roman"/>
                        </a:rPr>
                        <a:t>*</a:t>
                      </a:r>
                      <a:endParaRPr sz="800">
                        <a:latin typeface="Times New Roman"/>
                        <a:cs typeface="Times New Roman"/>
                      </a:endParaRP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67639">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7</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lang="en-US" sz="80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67640">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8</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nSpc>
                          <a:spcPct val="100000"/>
                        </a:lnSpc>
                      </a:pPr>
                      <a:endParaRPr sz="9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lang="en-US" sz="800" dirty="0">
                          <a:latin typeface="Times New Roman"/>
                          <a:cs typeface="Times New Roman"/>
                        </a:rPr>
                        <a:t>T</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211775">
                        <a:defRPr>
                          <a:solidFill>
                            <a:schemeClr val="tx1"/>
                          </a:solidFill>
                          <a:latin typeface="Calibri"/>
                        </a:defRPr>
                      </a:lvl2pPr>
                      <a:lvl3pPr marL="423550">
                        <a:defRPr>
                          <a:solidFill>
                            <a:schemeClr val="tx1"/>
                          </a:solidFill>
                          <a:latin typeface="Calibri"/>
                        </a:defRPr>
                      </a:lvl3pPr>
                      <a:lvl4pPr marL="635325">
                        <a:defRPr>
                          <a:solidFill>
                            <a:schemeClr val="tx1"/>
                          </a:solidFill>
                          <a:latin typeface="Calibri"/>
                        </a:defRPr>
                      </a:lvl4pPr>
                      <a:lvl5pPr marL="847100">
                        <a:defRPr>
                          <a:solidFill>
                            <a:schemeClr val="tx1"/>
                          </a:solidFill>
                          <a:latin typeface="Calibri"/>
                        </a:defRPr>
                      </a:lvl5pPr>
                      <a:lvl6pPr marL="1058875">
                        <a:defRPr>
                          <a:solidFill>
                            <a:schemeClr val="tx1"/>
                          </a:solidFill>
                          <a:latin typeface="Calibri"/>
                        </a:defRPr>
                      </a:lvl6pPr>
                      <a:lvl7pPr marL="1270650">
                        <a:defRPr>
                          <a:solidFill>
                            <a:schemeClr val="tx1"/>
                          </a:solidFill>
                          <a:latin typeface="Calibri"/>
                        </a:defRPr>
                      </a:lvl7pPr>
                      <a:lvl8pPr marL="1482425">
                        <a:defRPr>
                          <a:solidFill>
                            <a:schemeClr val="tx1"/>
                          </a:solidFill>
                          <a:latin typeface="Calibri"/>
                        </a:defRPr>
                      </a:lvl8pPr>
                      <a:lvl9pPr marL="1694200">
                        <a:defRPr>
                          <a:solidFill>
                            <a:schemeClr val="tx1"/>
                          </a:solidFill>
                          <a:latin typeface="Calibri"/>
                        </a:defRPr>
                      </a:lvl9pPr>
                    </a:lstStyle>
                    <a:p>
                      <a:pPr algn="ctr">
                        <a:lnSpc>
                          <a:spcPct val="100000"/>
                        </a:lnSpc>
                        <a:spcBef>
                          <a:spcPts val="160"/>
                        </a:spcBef>
                      </a:pPr>
                      <a:r>
                        <a:rPr sz="800" dirty="0">
                          <a:latin typeface="Times New Roman"/>
                          <a:cs typeface="Times New Roman"/>
                        </a:rPr>
                        <a:t>*</a:t>
                      </a: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pic>
        <p:nvPicPr>
          <p:cNvPr id="3" name="图片 2">
            <a:extLst>
              <a:ext uri="{FF2B5EF4-FFF2-40B4-BE49-F238E27FC236}">
                <a16:creationId xmlns:a16="http://schemas.microsoft.com/office/drawing/2014/main" id="{EEBA5319-DC3D-468C-A49E-7BBBA7F61FE9}"/>
              </a:ext>
            </a:extLst>
          </p:cNvPr>
          <p:cNvPicPr>
            <a:picLocks noChangeAspect="1"/>
          </p:cNvPicPr>
          <p:nvPr/>
        </p:nvPicPr>
        <p:blipFill>
          <a:blip r:embed="rId2"/>
          <a:stretch>
            <a:fillRect/>
          </a:stretch>
        </p:blipFill>
        <p:spPr>
          <a:xfrm>
            <a:off x="3245211" y="1038225"/>
            <a:ext cx="1798476" cy="1761897"/>
          </a:xfrm>
          <a:prstGeom prst="rect">
            <a:avLst/>
          </a:prstGeom>
        </p:spPr>
      </p:pic>
      <p:sp>
        <p:nvSpPr>
          <p:cNvPr id="7" name="矩形 6">
            <a:extLst>
              <a:ext uri="{FF2B5EF4-FFF2-40B4-BE49-F238E27FC236}">
                <a16:creationId xmlns:a16="http://schemas.microsoft.com/office/drawing/2014/main" id="{59443723-DA4F-4262-9D6B-2A03AA8F8E6D}"/>
              </a:ext>
            </a:extLst>
          </p:cNvPr>
          <p:cNvSpPr/>
          <p:nvPr/>
        </p:nvSpPr>
        <p:spPr>
          <a:xfrm>
            <a:off x="368300" y="3019425"/>
            <a:ext cx="3962400" cy="549381"/>
          </a:xfrm>
          <a:prstGeom prst="rect">
            <a:avLst/>
          </a:prstGeom>
        </p:spPr>
        <p:txBody>
          <a:bodyPr wrap="square">
            <a:spAutoFit/>
          </a:bodyPr>
          <a:lstStyle/>
          <a:p>
            <a:pPr>
              <a:lnSpc>
                <a:spcPct val="150000"/>
              </a:lnSpc>
            </a:pPr>
            <a:r>
              <a:rPr lang="en-US" altLang="zh-CN" sz="1050" b="1" spc="-5" dirty="0">
                <a:solidFill>
                  <a:srgbClr val="C00000"/>
                </a:solidFill>
                <a:latin typeface="Times New Roman"/>
                <a:cs typeface="Times New Roman"/>
              </a:rPr>
              <a:t>S-</a:t>
            </a:r>
            <a:r>
              <a:rPr lang="zh-CN" altLang="en-US" sz="1050" b="1" spc="-5" dirty="0">
                <a:solidFill>
                  <a:srgbClr val="C00000"/>
                </a:solidFill>
                <a:latin typeface="Times New Roman"/>
                <a:cs typeface="Times New Roman"/>
              </a:rPr>
              <a:t>送内存地址一个时钟， </a:t>
            </a:r>
            <a:r>
              <a:rPr lang="en-US" altLang="zh-CN" sz="1050" b="1" spc="-5" dirty="0">
                <a:solidFill>
                  <a:srgbClr val="C00000"/>
                </a:solidFill>
                <a:latin typeface="Times New Roman"/>
                <a:cs typeface="Times New Roman"/>
              </a:rPr>
              <a:t>A-</a:t>
            </a:r>
            <a:r>
              <a:rPr lang="zh-CN" altLang="en-US" sz="1050" b="1" spc="-5" dirty="0">
                <a:solidFill>
                  <a:srgbClr val="C00000"/>
                </a:solidFill>
                <a:latin typeface="Times New Roman"/>
                <a:cs typeface="Times New Roman"/>
              </a:rPr>
              <a:t>内存访问（</a:t>
            </a:r>
            <a:r>
              <a:rPr lang="en-US" altLang="zh-CN" sz="1050" b="1" spc="-5" dirty="0">
                <a:solidFill>
                  <a:srgbClr val="C00000"/>
                </a:solidFill>
                <a:latin typeface="Times New Roman"/>
                <a:cs typeface="Times New Roman"/>
              </a:rPr>
              <a:t>4</a:t>
            </a:r>
            <a:r>
              <a:rPr lang="zh-CN" altLang="en-US" sz="1050" b="1" spc="-5" dirty="0">
                <a:solidFill>
                  <a:srgbClr val="C00000"/>
                </a:solidFill>
                <a:latin typeface="Times New Roman"/>
                <a:cs typeface="Times New Roman"/>
              </a:rPr>
              <a:t>个字）时间</a:t>
            </a:r>
            <a:r>
              <a:rPr lang="en-US" altLang="zh-CN" sz="1050" b="1" spc="-5" dirty="0">
                <a:solidFill>
                  <a:srgbClr val="C00000"/>
                </a:solidFill>
                <a:latin typeface="Times New Roman"/>
                <a:cs typeface="Times New Roman"/>
              </a:rPr>
              <a:t>2</a:t>
            </a:r>
            <a:r>
              <a:rPr lang="zh-CN" altLang="en-US" sz="1050" b="1" spc="-5" dirty="0">
                <a:solidFill>
                  <a:srgbClr val="C00000"/>
                </a:solidFill>
                <a:latin typeface="Times New Roman"/>
                <a:cs typeface="Times New Roman"/>
              </a:rPr>
              <a:t>个时钟周期</a:t>
            </a:r>
            <a:endParaRPr lang="en-US" altLang="zh-CN" sz="1050" b="1" spc="-5" dirty="0">
              <a:solidFill>
                <a:srgbClr val="C00000"/>
              </a:solidFill>
              <a:latin typeface="Times New Roman"/>
              <a:cs typeface="Times New Roman"/>
            </a:endParaRPr>
          </a:p>
          <a:p>
            <a:pPr>
              <a:lnSpc>
                <a:spcPct val="150000"/>
              </a:lnSpc>
            </a:pPr>
            <a:r>
              <a:rPr lang="en-US" altLang="zh-CN" sz="1050" b="1" spc="-5" dirty="0">
                <a:solidFill>
                  <a:srgbClr val="C00000"/>
                </a:solidFill>
                <a:latin typeface="Times New Roman"/>
                <a:cs typeface="Times New Roman"/>
              </a:rPr>
              <a:t>T-</a:t>
            </a:r>
            <a:r>
              <a:rPr lang="zh-CN" altLang="en-US" sz="1050" b="1" spc="-5" dirty="0">
                <a:solidFill>
                  <a:srgbClr val="C00000"/>
                </a:solidFill>
                <a:latin typeface="Times New Roman"/>
                <a:cs typeface="Times New Roman"/>
              </a:rPr>
              <a:t>传送时间一个时钟周</a:t>
            </a:r>
            <a:endParaRPr lang="zh-CN" altLang="en-US" dirty="0"/>
          </a:p>
        </p:txBody>
      </p:sp>
    </p:spTree>
    <p:extLst>
      <p:ext uri="{BB962C8B-B14F-4D97-AF65-F5344CB8AC3E}">
        <p14:creationId xmlns:p14="http://schemas.microsoft.com/office/powerpoint/2010/main" val="61322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44474A92-46DD-45B3-9608-D4A656DFD261}"/>
              </a:ext>
            </a:extLst>
          </p:cNvPr>
          <p:cNvSpPr>
            <a:spLocks noGrp="1" noRot="1" noChangeArrowheads="1"/>
          </p:cNvSpPr>
          <p:nvPr>
            <p:ph type="body" idx="4294967295"/>
          </p:nvPr>
        </p:nvSpPr>
        <p:spPr>
          <a:xfrm>
            <a:off x="409187" y="917865"/>
            <a:ext cx="4239515" cy="1209011"/>
          </a:xfrm>
        </p:spPr>
        <p:txBody>
          <a:bodyPr>
            <a:normAutofit lnSpcReduction="10000"/>
          </a:bodyPr>
          <a:lstStyle/>
          <a:p>
            <a:pPr>
              <a:lnSpc>
                <a:spcPct val="150000"/>
              </a:lnSpc>
              <a:buFont typeface="Wingdings" panose="05000000000000000000" pitchFamily="2" charset="2"/>
              <a:buNone/>
            </a:pPr>
            <a:r>
              <a:rPr lang="zh-CN" altLang="en-US" sz="1135" b="1" dirty="0">
                <a:solidFill>
                  <a:srgbClr val="FF3300"/>
                </a:solidFill>
                <a:latin typeface="微软雅黑" panose="020B0503020204020204" pitchFamily="34" charset="-122"/>
                <a:ea typeface="微软雅黑" panose="020B0503020204020204" pitchFamily="34" charset="-122"/>
              </a:rPr>
              <a:t>位</a:t>
            </a:r>
            <a:r>
              <a:rPr lang="zh-CN" altLang="en-US" sz="1135" dirty="0">
                <a:latin typeface="微软雅黑" panose="020B0503020204020204" pitchFamily="34" charset="-122"/>
                <a:ea typeface="微软雅黑" panose="020B0503020204020204" pitchFamily="34" charset="-122"/>
              </a:rPr>
              <a:t>是二进制数的最基本单位，也是存储器存储信息的最小单位。</a:t>
            </a:r>
          </a:p>
          <a:p>
            <a:pPr>
              <a:lnSpc>
                <a:spcPct val="150000"/>
              </a:lnSpc>
              <a:buFont typeface="Wingdings" panose="05000000000000000000" pitchFamily="2" charset="2"/>
              <a:buNone/>
            </a:pPr>
            <a:r>
              <a:rPr lang="zh-CN" altLang="en-US" sz="1135" dirty="0">
                <a:latin typeface="微软雅黑" panose="020B0503020204020204" pitchFamily="34" charset="-122"/>
                <a:ea typeface="微软雅黑" panose="020B0503020204020204" pitchFamily="34" charset="-122"/>
              </a:rPr>
              <a:t>当一个二进制数作为一个整体存入或取出时，这个数称为</a:t>
            </a:r>
            <a:r>
              <a:rPr lang="zh-CN" altLang="en-US" sz="1135" b="1" dirty="0">
                <a:solidFill>
                  <a:srgbClr val="FF3300"/>
                </a:solidFill>
                <a:latin typeface="微软雅黑" panose="020B0503020204020204" pitchFamily="34" charset="-122"/>
                <a:ea typeface="微软雅黑" panose="020B0503020204020204" pitchFamily="34" charset="-122"/>
              </a:rPr>
              <a:t>存储字</a:t>
            </a:r>
            <a:r>
              <a:rPr lang="zh-CN" altLang="en-US" sz="1135" dirty="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None/>
            </a:pPr>
            <a:r>
              <a:rPr lang="zh-CN" altLang="en-US" sz="1135" dirty="0">
                <a:latin typeface="微软雅黑" panose="020B0503020204020204" pitchFamily="34" charset="-122"/>
                <a:ea typeface="微软雅黑" panose="020B0503020204020204" pitchFamily="34" charset="-122"/>
              </a:rPr>
              <a:t>存放存储字或存储字节的主存空间称为存储单元或主存单元，大量存储单元的集合构成一个</a:t>
            </a:r>
            <a:r>
              <a:rPr lang="zh-CN" altLang="en-US" sz="1135" b="1" dirty="0">
                <a:solidFill>
                  <a:srgbClr val="FF3300"/>
                </a:solidFill>
                <a:latin typeface="微软雅黑" panose="020B0503020204020204" pitchFamily="34" charset="-122"/>
                <a:ea typeface="微软雅黑" panose="020B0503020204020204" pitchFamily="34" charset="-122"/>
              </a:rPr>
              <a:t>存储体</a:t>
            </a:r>
            <a:r>
              <a:rPr lang="zh-CN" altLang="en-US" sz="1135" dirty="0">
                <a:latin typeface="微软雅黑" panose="020B0503020204020204" pitchFamily="34" charset="-122"/>
                <a:ea typeface="微软雅黑" panose="020B0503020204020204" pitchFamily="34" charset="-122"/>
              </a:rPr>
              <a:t>。</a:t>
            </a:r>
          </a:p>
        </p:txBody>
      </p:sp>
      <p:sp>
        <p:nvSpPr>
          <p:cNvPr id="522243" name="Rectangle 3">
            <a:extLst>
              <a:ext uri="{FF2B5EF4-FFF2-40B4-BE49-F238E27FC236}">
                <a16:creationId xmlns:a16="http://schemas.microsoft.com/office/drawing/2014/main" id="{E2BF9B1D-DC1A-45C8-8D2D-3149D3DA911F}"/>
              </a:ext>
            </a:extLst>
          </p:cNvPr>
          <p:cNvSpPr>
            <a:spLocks noGrp="1" noRot="1" noChangeArrowheads="1"/>
          </p:cNvSpPr>
          <p:nvPr>
            <p:ph type="title" idx="4294967295"/>
          </p:nvPr>
        </p:nvSpPr>
        <p:spPr>
          <a:xfrm>
            <a:off x="907664" y="438356"/>
            <a:ext cx="2092239" cy="313932"/>
          </a:xfrm>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none" anchor="t">
            <a:spAutoFit/>
          </a:bodyPr>
          <a:lstStyle/>
          <a:p>
            <a:pPr algn="l">
              <a:spcBef>
                <a:spcPct val="50000"/>
              </a:spcBef>
            </a:pPr>
            <a:r>
              <a:rPr kumimoji="1" lang="zh-CN" altLang="en-US" sz="1600" b="1" dirty="0">
                <a:solidFill>
                  <a:srgbClr val="A5002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主存储器的存储单元 </a:t>
            </a:r>
          </a:p>
        </p:txBody>
      </p:sp>
      <p:sp>
        <p:nvSpPr>
          <p:cNvPr id="522244" name="Text Box 4">
            <a:extLst>
              <a:ext uri="{FF2B5EF4-FFF2-40B4-BE49-F238E27FC236}">
                <a16:creationId xmlns:a16="http://schemas.microsoft.com/office/drawing/2014/main" id="{8907B5EF-8260-41E7-AD44-E625006F6BDD}"/>
              </a:ext>
            </a:extLst>
          </p:cNvPr>
          <p:cNvSpPr txBox="1">
            <a:spLocks noChangeArrowheads="1"/>
          </p:cNvSpPr>
          <p:nvPr/>
        </p:nvSpPr>
        <p:spPr bwMode="auto">
          <a:xfrm>
            <a:off x="368300" y="2181225"/>
            <a:ext cx="4120895" cy="101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lnSpc>
                <a:spcPct val="150000"/>
              </a:lnSpc>
              <a:spcBef>
                <a:spcPct val="20000"/>
              </a:spcBef>
            </a:pPr>
            <a:r>
              <a:rPr kumimoji="1" lang="en-US" altLang="zh-CN" sz="1000" dirty="0">
                <a:solidFill>
                  <a:prstClr val="black"/>
                </a:solidFill>
                <a:latin typeface="微软雅黑" panose="020B0503020204020204" pitchFamily="34" charset="-122"/>
                <a:ea typeface="微软雅黑" panose="020B0503020204020204" pitchFamily="34" charset="-122"/>
              </a:rPr>
              <a:t>     </a:t>
            </a:r>
            <a:r>
              <a:rPr kumimoji="1" lang="zh-CN" altLang="en-US" sz="1000" dirty="0">
                <a:solidFill>
                  <a:prstClr val="black"/>
                </a:solidFill>
                <a:latin typeface="微软雅黑" panose="020B0503020204020204" pitchFamily="34" charset="-122"/>
                <a:ea typeface="微软雅黑" panose="020B0503020204020204" pitchFamily="34" charset="-122"/>
              </a:rPr>
              <a:t>为了区别存储体中的各个存储单元，必须将它们逐一编号。存储单元的编号称为</a:t>
            </a:r>
            <a:r>
              <a:rPr lang="zh-CN" altLang="en-US" sz="1000" dirty="0">
                <a:solidFill>
                  <a:prstClr val="black"/>
                </a:solidFill>
                <a:latin typeface="微软雅黑" panose="020B0503020204020204" pitchFamily="34" charset="-122"/>
                <a:ea typeface="微软雅黑" panose="020B0503020204020204" pitchFamily="34" charset="-122"/>
              </a:rPr>
              <a:t>地址</a:t>
            </a:r>
            <a:r>
              <a:rPr kumimoji="1" lang="zh-CN" altLang="en-US" sz="1000" dirty="0">
                <a:solidFill>
                  <a:prstClr val="black"/>
                </a:solidFill>
                <a:latin typeface="微软雅黑" panose="020B0503020204020204" pitchFamily="34" charset="-122"/>
                <a:ea typeface="微软雅黑" panose="020B0503020204020204" pitchFamily="34" charset="-122"/>
              </a:rPr>
              <a:t>，地址和存储单元之间有一对一的对应关系。 </a:t>
            </a:r>
          </a:p>
          <a:p>
            <a:pPr defTabSz="432420">
              <a:lnSpc>
                <a:spcPct val="150000"/>
              </a:lnSpc>
              <a:spcBef>
                <a:spcPct val="20000"/>
              </a:spcBef>
            </a:pPr>
            <a:r>
              <a:rPr kumimoji="1" lang="zh-CN" altLang="en-US" sz="1000" dirty="0">
                <a:solidFill>
                  <a:prstClr val="black"/>
                </a:solidFill>
                <a:latin typeface="微软雅黑" panose="020B0503020204020204" pitchFamily="34" charset="-122"/>
                <a:ea typeface="微软雅黑" panose="020B0503020204020204" pitchFamily="34" charset="-122"/>
              </a:rPr>
              <a:t>   所以</a:t>
            </a:r>
            <a:r>
              <a:rPr kumimoji="1" lang="en-US" altLang="zh-CN" sz="1000" dirty="0">
                <a:solidFill>
                  <a:prstClr val="black"/>
                </a:solidFill>
                <a:latin typeface="微软雅黑" panose="020B0503020204020204" pitchFamily="34" charset="-122"/>
                <a:ea typeface="微软雅黑" panose="020B0503020204020204" pitchFamily="34" charset="-122"/>
              </a:rPr>
              <a:t>,</a:t>
            </a:r>
            <a:r>
              <a:rPr kumimoji="1" lang="zh-CN" altLang="en-US" sz="1000" dirty="0">
                <a:solidFill>
                  <a:prstClr val="black"/>
                </a:solidFill>
                <a:latin typeface="微软雅黑" panose="020B0503020204020204" pitchFamily="34" charset="-122"/>
                <a:ea typeface="微软雅黑" panose="020B0503020204020204" pitchFamily="34" charset="-122"/>
              </a:rPr>
              <a:t>存储单元是</a:t>
            </a:r>
            <a:r>
              <a:rPr kumimoji="1" lang="en-US" altLang="zh-CN" sz="1000" dirty="0">
                <a:solidFill>
                  <a:prstClr val="black"/>
                </a:solidFill>
                <a:latin typeface="微软雅黑" panose="020B0503020204020204" pitchFamily="34" charset="-122"/>
                <a:ea typeface="微软雅黑" panose="020B0503020204020204" pitchFamily="34" charset="-122"/>
              </a:rPr>
              <a:t>CPU</a:t>
            </a:r>
            <a:r>
              <a:rPr kumimoji="1" lang="zh-CN" altLang="en-US" sz="1000" dirty="0">
                <a:solidFill>
                  <a:prstClr val="black"/>
                </a:solidFill>
                <a:latin typeface="微软雅黑" panose="020B0503020204020204" pitchFamily="34" charset="-122"/>
                <a:ea typeface="微软雅黑" panose="020B0503020204020204" pitchFamily="34" charset="-122"/>
              </a:rPr>
              <a:t>访问存储器的最小单位。每个存储单元可以是一个字</a:t>
            </a:r>
            <a:r>
              <a:rPr kumimoji="1" lang="en-US" altLang="zh-CN" sz="1000" dirty="0">
                <a:solidFill>
                  <a:prstClr val="black"/>
                </a:solidFill>
                <a:latin typeface="微软雅黑" panose="020B0503020204020204" pitchFamily="34" charset="-122"/>
                <a:ea typeface="微软雅黑" panose="020B0503020204020204" pitchFamily="34" charset="-122"/>
              </a:rPr>
              <a:t>,</a:t>
            </a:r>
            <a:r>
              <a:rPr kumimoji="1" lang="zh-CN" altLang="en-US" sz="1000" dirty="0">
                <a:solidFill>
                  <a:prstClr val="black"/>
                </a:solidFill>
                <a:latin typeface="微软雅黑" panose="020B0503020204020204" pitchFamily="34" charset="-122"/>
                <a:ea typeface="微软雅黑" panose="020B0503020204020204" pitchFamily="34" charset="-122"/>
              </a:rPr>
              <a:t>也可以是一个字节。</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44">
                                            <p:txEl>
                                              <p:pRg st="0" end="0"/>
                                            </p:txEl>
                                          </p:spTgt>
                                        </p:tgtEl>
                                        <p:attrNameLst>
                                          <p:attrName>style.visibility</p:attrName>
                                        </p:attrNameLst>
                                      </p:cBhvr>
                                      <p:to>
                                        <p:strVal val="visible"/>
                                      </p:to>
                                    </p:set>
                                    <p:animEffect transition="in" filter="blinds(horizontal)">
                                      <p:cBhvr>
                                        <p:cTn id="7" dur="500"/>
                                        <p:tgtEl>
                                          <p:spTgt spid="522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44">
                                            <p:txEl>
                                              <p:pRg st="1" end="1"/>
                                            </p:txEl>
                                          </p:spTgt>
                                        </p:tgtEl>
                                        <p:attrNameLst>
                                          <p:attrName>style.visibility</p:attrName>
                                        </p:attrNameLst>
                                      </p:cBhvr>
                                      <p:to>
                                        <p:strVal val="visible"/>
                                      </p:to>
                                    </p:set>
                                    <p:animEffect transition="in" filter="blinds(horizontal)">
                                      <p:cBhvr>
                                        <p:cTn id="12" dur="500"/>
                                        <p:tgtEl>
                                          <p:spTgt spid="5222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4395"/>
            <a:ext cx="3473400" cy="289823"/>
          </a:xfrm>
          <a:prstGeom prst="rect">
            <a:avLst/>
          </a:prstGeom>
        </p:spPr>
        <p:txBody>
          <a:bodyPr vert="horz" wrap="square" lIns="0" tIns="12700" rIns="0" bIns="0" rtlCol="0">
            <a:spAutoFit/>
          </a:bodyPr>
          <a:lstStyle/>
          <a:p>
            <a:pPr marL="12700">
              <a:lnSpc>
                <a:spcPct val="100000"/>
              </a:lnSpc>
              <a:spcBef>
                <a:spcPts val="100"/>
              </a:spcBef>
            </a:pPr>
            <a:r>
              <a:rPr sz="1800" spc="5" dirty="0"/>
              <a:t>Memory</a:t>
            </a:r>
            <a:r>
              <a:rPr sz="1800" spc="-5" dirty="0"/>
              <a:t> Module </a:t>
            </a:r>
            <a:r>
              <a:rPr sz="1800" spc="-10" dirty="0"/>
              <a:t>Interleaving</a:t>
            </a:r>
          </a:p>
        </p:txBody>
      </p:sp>
      <p:sp>
        <p:nvSpPr>
          <p:cNvPr id="3" name="object 3"/>
          <p:cNvSpPr txBox="1"/>
          <p:nvPr/>
        </p:nvSpPr>
        <p:spPr>
          <a:xfrm>
            <a:off x="434657" y="394955"/>
            <a:ext cx="4779645" cy="1277401"/>
          </a:xfrm>
          <a:prstGeom prst="rect">
            <a:avLst/>
          </a:prstGeom>
        </p:spPr>
        <p:txBody>
          <a:bodyPr vert="horz" wrap="square" lIns="0" tIns="16510" rIns="0" bIns="0" rtlCol="0">
            <a:spAutoFit/>
          </a:bodyPr>
          <a:lstStyle/>
          <a:p>
            <a:pPr marL="201930" lvl="0" indent="-177165">
              <a:spcBef>
                <a:spcPts val="130"/>
              </a:spcBef>
              <a:buClr>
                <a:srgbClr val="006EBE"/>
              </a:buClr>
              <a:buSzPct val="115789"/>
              <a:buFont typeface="Lucida Sans Unicode"/>
              <a:buChar char="►"/>
              <a:tabLst>
                <a:tab pos="202565" algn="l"/>
              </a:tabLst>
            </a:pPr>
            <a:r>
              <a:rPr lang="zh-CN" altLang="en-US" sz="1200" dirty="0">
                <a:latin typeface="微软雅黑" panose="020B0503020204020204" pitchFamily="34" charset="-122"/>
                <a:ea typeface="微软雅黑" panose="020B0503020204020204" pitchFamily="34" charset="-122"/>
              </a:rPr>
              <a:t>使用了两个或更多兼容（最好相同）的内存模块</a:t>
            </a:r>
            <a:r>
              <a:rPr kumimoji="0" sz="1200" b="0" i="0" u="none" strike="noStrike" kern="1200" cap="none" spc="15" normalizeH="0" baseline="0" noProof="0" dirty="0">
                <a:ln>
                  <a:noFill/>
                </a:ln>
                <a:solidFill>
                  <a:prstClr val="black"/>
                </a:solidFill>
                <a:effectLst/>
                <a:uLnTx/>
                <a:uFillTx/>
                <a:latin typeface="Arial"/>
                <a:ea typeface="+mn-ea"/>
                <a:cs typeface="Arial"/>
              </a:rPr>
              <a:t>.</a:t>
            </a:r>
            <a:endParaRPr kumimoji="0" sz="1200" b="0" i="0" u="none" strike="noStrike" kern="1200" cap="none" spc="0" normalizeH="0" baseline="0" noProof="0" dirty="0">
              <a:ln>
                <a:noFill/>
              </a:ln>
              <a:solidFill>
                <a:prstClr val="black"/>
              </a:solidFill>
              <a:effectLst/>
              <a:uLnTx/>
              <a:uFillTx/>
              <a:latin typeface="Arial"/>
              <a:ea typeface="+mn-ea"/>
              <a:cs typeface="Arial"/>
            </a:endParaRPr>
          </a:p>
          <a:p>
            <a:pPr marL="201930" lvl="0" indent="-177165">
              <a:spcBef>
                <a:spcPts val="935"/>
              </a:spcBef>
              <a:buClr>
                <a:srgbClr val="006EBE"/>
              </a:buClr>
              <a:buSzPct val="115789"/>
              <a:buFont typeface="Lucida Sans Unicode"/>
              <a:buChar char="►"/>
              <a:tabLst>
                <a:tab pos="202565" algn="l"/>
              </a:tabLst>
            </a:pPr>
            <a:r>
              <a:rPr lang="zh-CN" altLang="en-US" sz="1200" dirty="0">
                <a:latin typeface="微软雅黑" panose="020B0503020204020204" pitchFamily="34" charset="-122"/>
                <a:ea typeface="微软雅黑" panose="020B0503020204020204" pitchFamily="34" charset="-122"/>
              </a:rPr>
              <a:t>在一个内存模块中，多个芯片“并行”使用</a:t>
            </a:r>
            <a:r>
              <a:rPr kumimoji="0" sz="1200" b="0" i="0" u="none" strike="noStrike" kern="1200" cap="none" spc="10" normalizeH="0" baseline="0" noProof="0" dirty="0">
                <a:ln>
                  <a:noFill/>
                </a:ln>
                <a:solidFill>
                  <a:prstClr val="black"/>
                </a:solidFill>
                <a:effectLst/>
                <a:uLnTx/>
                <a:uFillTx/>
                <a:latin typeface="Arial"/>
                <a:ea typeface="+mn-ea"/>
                <a:cs typeface="Arial"/>
              </a:rPr>
              <a:t>”.</a:t>
            </a:r>
            <a:endParaRPr kumimoji="0" sz="1200" b="0" i="0" u="none" strike="noStrike" kern="1200" cap="none" spc="0" normalizeH="0" baseline="0" noProof="0" dirty="0">
              <a:ln>
                <a:noFill/>
              </a:ln>
              <a:solidFill>
                <a:prstClr val="black"/>
              </a:solidFill>
              <a:effectLst/>
              <a:uLnTx/>
              <a:uFillTx/>
              <a:latin typeface="Arial"/>
              <a:ea typeface="+mn-ea"/>
              <a:cs typeface="Arial"/>
            </a:endParaRPr>
          </a:p>
          <a:p>
            <a:pPr marL="201930" lvl="0" indent="-177165">
              <a:spcBef>
                <a:spcPts val="935"/>
              </a:spcBef>
              <a:buClr>
                <a:srgbClr val="006EBE"/>
              </a:buClr>
              <a:buSzPct val="115789"/>
              <a:buFont typeface="Lucida Sans Unicode"/>
              <a:buChar char="►"/>
              <a:tabLst>
                <a:tab pos="202565" algn="l"/>
              </a:tabLst>
            </a:pPr>
            <a:r>
              <a:rPr lang="zh-CN" altLang="en-US" sz="1200" dirty="0">
                <a:latin typeface="微软雅黑" panose="020B0503020204020204" pitchFamily="34" charset="-122"/>
                <a:ea typeface="微软雅黑" panose="020B0503020204020204" pitchFamily="34" charset="-122"/>
              </a:rPr>
              <a:t>例如。 </a:t>
            </a:r>
            <a:r>
              <a:rPr lang="en-US" altLang="zh-CN" sz="1200" dirty="0">
                <a:latin typeface="微软雅黑" panose="020B0503020204020204" pitchFamily="34" charset="-122"/>
                <a:ea typeface="微软雅黑" panose="020B0503020204020204" pitchFamily="34" charset="-122"/>
              </a:rPr>
              <a:t>8</a:t>
            </a:r>
            <a:r>
              <a:rPr lang="zh-CN" altLang="en-US" sz="1200" dirty="0">
                <a:latin typeface="微软雅黑" panose="020B0503020204020204" pitchFamily="34" charset="-122"/>
                <a:ea typeface="微软雅黑" panose="020B0503020204020204" pitchFamily="34" charset="-122"/>
              </a:rPr>
              <a:t>个模块，每个模块内“并行”使用</a:t>
            </a:r>
            <a:r>
              <a:rPr lang="en-US" altLang="zh-CN" sz="1200" dirty="0">
                <a:latin typeface="微软雅黑" panose="020B0503020204020204" pitchFamily="34" charset="-122"/>
                <a:ea typeface="微软雅黑" panose="020B0503020204020204" pitchFamily="34" charset="-122"/>
              </a:rPr>
              <a:t>8</a:t>
            </a:r>
            <a:r>
              <a:rPr lang="zh-CN" altLang="en-US" sz="1200" dirty="0">
                <a:latin typeface="微软雅黑" panose="020B0503020204020204" pitchFamily="34" charset="-122"/>
                <a:ea typeface="微软雅黑" panose="020B0503020204020204" pitchFamily="34" charset="-122"/>
              </a:rPr>
              <a:t>个芯片。 达到一个 </a:t>
            </a:r>
            <a:r>
              <a:rPr lang="en-US" altLang="zh-CN" sz="1200" dirty="0">
                <a:latin typeface="微软雅黑" panose="020B0503020204020204" pitchFamily="34" charset="-122"/>
                <a:ea typeface="微软雅黑" panose="020B0503020204020204" pitchFamily="34" charset="-122"/>
              </a:rPr>
              <a:t>8 × 8 = 64 </a:t>
            </a:r>
            <a:r>
              <a:rPr lang="zh-CN" altLang="en-US" sz="1200" dirty="0">
                <a:latin typeface="微软雅黑" panose="020B0503020204020204" pitchFamily="34" charset="-122"/>
                <a:ea typeface="微软雅黑" panose="020B0503020204020204" pitchFamily="34" charset="-122"/>
              </a:rPr>
              <a:t>位内存总线</a:t>
            </a:r>
            <a:r>
              <a:rPr kumimoji="0" sz="950" b="0" i="0" u="none" strike="noStrike" kern="1200" cap="none" spc="15" normalizeH="0" baseline="0" noProof="0" dirty="0">
                <a:ln>
                  <a:noFill/>
                </a:ln>
                <a:solidFill>
                  <a:prstClr val="black"/>
                </a:solidFill>
                <a:effectLst/>
                <a:uLnTx/>
                <a:uFillTx/>
                <a:latin typeface="Arial"/>
                <a:ea typeface="+mn-ea"/>
                <a:cs typeface="Arial"/>
              </a:rPr>
              <a:t>.</a:t>
            </a:r>
            <a:endParaRPr kumimoji="0" sz="950" b="0" i="0" u="none" strike="noStrike" kern="1200" cap="none" spc="0" normalizeH="0" baseline="0" noProof="0" dirty="0">
              <a:ln>
                <a:noFill/>
              </a:ln>
              <a:solidFill>
                <a:prstClr val="black"/>
              </a:solidFill>
              <a:effectLst/>
              <a:uLnTx/>
              <a:uFillTx/>
              <a:latin typeface="Arial"/>
              <a:ea typeface="+mn-ea"/>
              <a:cs typeface="Arial"/>
            </a:endParaRPr>
          </a:p>
          <a:p>
            <a:pPr marL="201930" marR="17780" lvl="0" indent="-177165">
              <a:lnSpc>
                <a:spcPct val="118900"/>
              </a:lnSpc>
              <a:spcBef>
                <a:spcPts val="690"/>
              </a:spcBef>
              <a:buClr>
                <a:srgbClr val="006EBE"/>
              </a:buClr>
              <a:buSzPct val="115789"/>
              <a:buFont typeface="Lucida Sans Unicode"/>
              <a:buChar char="►"/>
              <a:tabLst>
                <a:tab pos="202565" algn="l"/>
              </a:tabLst>
            </a:pPr>
            <a:r>
              <a:rPr lang="zh-CN" altLang="en-US" sz="1200" dirty="0">
                <a:latin typeface="微软雅黑" panose="020B0503020204020204" pitchFamily="34" charset="-122"/>
                <a:ea typeface="微软雅黑" panose="020B0503020204020204" pitchFamily="34" charset="-122"/>
              </a:rPr>
              <a:t>内存交错可以通过“双通道内存架构”等技术实现</a:t>
            </a:r>
            <a:endParaRPr sz="1200" dirty="0">
              <a:latin typeface="微软雅黑" panose="020B0503020204020204" pitchFamily="34" charset="-122"/>
              <a:ea typeface="微软雅黑" panose="020B0503020204020204" pitchFamily="34" charset="-122"/>
            </a:endParaRPr>
          </a:p>
        </p:txBody>
      </p:sp>
      <p:grpSp>
        <p:nvGrpSpPr>
          <p:cNvPr id="4" name="object 4"/>
          <p:cNvGrpSpPr/>
          <p:nvPr/>
        </p:nvGrpSpPr>
        <p:grpSpPr>
          <a:xfrm>
            <a:off x="952182" y="1815125"/>
            <a:ext cx="998855" cy="908050"/>
            <a:chOff x="952182" y="1815125"/>
            <a:chExt cx="998855" cy="908050"/>
          </a:xfrm>
        </p:grpSpPr>
        <p:pic>
          <p:nvPicPr>
            <p:cNvPr id="5" name="object 5"/>
            <p:cNvPicPr/>
            <p:nvPr/>
          </p:nvPicPr>
          <p:blipFill>
            <a:blip r:embed="rId2" cstate="print"/>
            <a:stretch>
              <a:fillRect/>
            </a:stretch>
          </p:blipFill>
          <p:spPr>
            <a:xfrm>
              <a:off x="1079211" y="1817030"/>
              <a:ext cx="869829" cy="829214"/>
            </a:xfrm>
            <a:prstGeom prst="rect">
              <a:avLst/>
            </a:prstGeom>
          </p:spPr>
        </p:pic>
        <p:sp>
          <p:nvSpPr>
            <p:cNvPr id="6" name="object 6"/>
            <p:cNvSpPr/>
            <p:nvPr/>
          </p:nvSpPr>
          <p:spPr>
            <a:xfrm>
              <a:off x="1079211" y="1817030"/>
              <a:ext cx="869950" cy="829310"/>
            </a:xfrm>
            <a:custGeom>
              <a:avLst/>
              <a:gdLst/>
              <a:ahLst/>
              <a:cxnLst/>
              <a:rect l="l" t="t" r="r" b="b"/>
              <a:pathLst>
                <a:path w="869950" h="829310">
                  <a:moveTo>
                    <a:pt x="0" y="0"/>
                  </a:moveTo>
                  <a:lnTo>
                    <a:pt x="869829" y="0"/>
                  </a:lnTo>
                  <a:lnTo>
                    <a:pt x="869829" y="829214"/>
                  </a:lnTo>
                  <a:lnTo>
                    <a:pt x="0" y="829214"/>
                  </a:lnTo>
                  <a:lnTo>
                    <a:pt x="0" y="0"/>
                  </a:lnTo>
                  <a:close/>
                </a:path>
              </a:pathLst>
            </a:custGeom>
            <a:ln w="33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955674" y="1876259"/>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745967" y="1977796"/>
              <a:ext cx="157480" cy="0"/>
            </a:xfrm>
            <a:custGeom>
              <a:avLst/>
              <a:gdLst/>
              <a:ahLst/>
              <a:cxnLst/>
              <a:rect l="l" t="t" r="r" b="b"/>
              <a:pathLst>
                <a:path w="157480">
                  <a:moveTo>
                    <a:pt x="0" y="0"/>
                  </a:moveTo>
                  <a:lnTo>
                    <a:pt x="157381"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1745967" y="2079333"/>
              <a:ext cx="154305" cy="0"/>
            </a:xfrm>
            <a:custGeom>
              <a:avLst/>
              <a:gdLst/>
              <a:ahLst/>
              <a:cxnLst/>
              <a:rect l="l" t="t" r="r" b="b"/>
              <a:pathLst>
                <a:path w="154305">
                  <a:moveTo>
                    <a:pt x="0" y="0"/>
                  </a:moveTo>
                  <a:lnTo>
                    <a:pt x="153997" y="0"/>
                  </a:lnTo>
                </a:path>
              </a:pathLst>
            </a:custGeom>
            <a:ln w="13538">
              <a:solidFill>
                <a:srgbClr val="5B9BD5"/>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745967" y="2180869"/>
              <a:ext cx="157480" cy="304800"/>
            </a:xfrm>
            <a:custGeom>
              <a:avLst/>
              <a:gdLst/>
              <a:ahLst/>
              <a:cxnLst/>
              <a:rect l="l" t="t" r="r" b="b"/>
              <a:pathLst>
                <a:path w="157480" h="304800">
                  <a:moveTo>
                    <a:pt x="0" y="0"/>
                  </a:moveTo>
                  <a:lnTo>
                    <a:pt x="157381" y="0"/>
                  </a:lnTo>
                </a:path>
                <a:path w="157480" h="304800">
                  <a:moveTo>
                    <a:pt x="0" y="101536"/>
                  </a:moveTo>
                  <a:lnTo>
                    <a:pt x="157381" y="101536"/>
                  </a:lnTo>
                </a:path>
                <a:path w="157480" h="304800">
                  <a:moveTo>
                    <a:pt x="0" y="203072"/>
                  </a:moveTo>
                  <a:lnTo>
                    <a:pt x="157381" y="203072"/>
                  </a:lnTo>
                </a:path>
                <a:path w="157480" h="304800">
                  <a:moveTo>
                    <a:pt x="0" y="304609"/>
                  </a:moveTo>
                  <a:lnTo>
                    <a:pt x="157381" y="304609"/>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1155363" y="1832260"/>
              <a:ext cx="748030" cy="755015"/>
            </a:xfrm>
            <a:custGeom>
              <a:avLst/>
              <a:gdLst/>
              <a:ahLst/>
              <a:cxnLst/>
              <a:rect l="l" t="t" r="r" b="b"/>
              <a:pathLst>
                <a:path w="748030" h="755014">
                  <a:moveTo>
                    <a:pt x="590603" y="754754"/>
                  </a:moveTo>
                  <a:lnTo>
                    <a:pt x="747985" y="754754"/>
                  </a:lnTo>
                </a:path>
                <a:path w="748030" h="755014">
                  <a:moveTo>
                    <a:pt x="0" y="0"/>
                  </a:moveTo>
                  <a:lnTo>
                    <a:pt x="0" y="12692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1256900" y="1832260"/>
              <a:ext cx="406400" cy="127000"/>
            </a:xfrm>
            <a:custGeom>
              <a:avLst/>
              <a:gdLst/>
              <a:ahLst/>
              <a:cxnLst/>
              <a:rect l="l" t="t" r="r" b="b"/>
              <a:pathLst>
                <a:path w="406400" h="127000">
                  <a:moveTo>
                    <a:pt x="0" y="0"/>
                  </a:moveTo>
                  <a:lnTo>
                    <a:pt x="0" y="126920"/>
                  </a:lnTo>
                </a:path>
                <a:path w="406400" h="127000">
                  <a:moveTo>
                    <a:pt x="101536" y="0"/>
                  </a:moveTo>
                  <a:lnTo>
                    <a:pt x="101536" y="126920"/>
                  </a:lnTo>
                </a:path>
                <a:path w="406400" h="127000">
                  <a:moveTo>
                    <a:pt x="203073" y="0"/>
                  </a:moveTo>
                  <a:lnTo>
                    <a:pt x="203073" y="126920"/>
                  </a:lnTo>
                </a:path>
                <a:path w="406400" h="127000">
                  <a:moveTo>
                    <a:pt x="304609" y="0"/>
                  </a:moveTo>
                  <a:lnTo>
                    <a:pt x="304609" y="126920"/>
                  </a:lnTo>
                </a:path>
                <a:path w="406400" h="127000">
                  <a:moveTo>
                    <a:pt x="406145" y="0"/>
                  </a:moveTo>
                  <a:lnTo>
                    <a:pt x="406145" y="12692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1866118" y="1832260"/>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1764582" y="1828876"/>
              <a:ext cx="0" cy="887094"/>
            </a:xfrm>
            <a:custGeom>
              <a:avLst/>
              <a:gdLst/>
              <a:ahLst/>
              <a:cxnLst/>
              <a:rect l="l" t="t" r="r" b="b"/>
              <a:pathLst>
                <a:path h="887094">
                  <a:moveTo>
                    <a:pt x="0" y="886752"/>
                  </a:moveTo>
                  <a:lnTo>
                    <a:pt x="0" y="0"/>
                  </a:lnTo>
                </a:path>
              </a:pathLst>
            </a:custGeom>
            <a:ln w="13538">
              <a:solidFill>
                <a:srgbClr val="ED7D3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object 15"/>
          <p:cNvSpPr txBox="1"/>
          <p:nvPr/>
        </p:nvSpPr>
        <p:spPr>
          <a:xfrm>
            <a:off x="1484502" y="3088766"/>
            <a:ext cx="242570" cy="9906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15" normalizeH="0" baseline="0" noProof="0" dirty="0">
                <a:ln>
                  <a:noFill/>
                </a:ln>
                <a:solidFill>
                  <a:prstClr val="black"/>
                </a:solidFill>
                <a:effectLst/>
                <a:uLnTx/>
                <a:uFillTx/>
                <a:latin typeface="Arial"/>
                <a:ea typeface="+mn-ea"/>
                <a:cs typeface="Arial"/>
              </a:rPr>
              <a:t>d</a:t>
            </a:r>
            <a:r>
              <a:rPr kumimoji="0" sz="450" b="1" i="0" u="none" strike="noStrike" kern="1200" cap="none" spc="10" normalizeH="0" baseline="0" noProof="0" dirty="0">
                <a:ln>
                  <a:noFill/>
                </a:ln>
                <a:solidFill>
                  <a:prstClr val="black"/>
                </a:solidFill>
                <a:effectLst/>
                <a:uLnTx/>
                <a:uFillTx/>
                <a:latin typeface="Arial"/>
                <a:ea typeface="+mn-ea"/>
                <a:cs typeface="Arial"/>
              </a:rPr>
              <a:t>ata</a:t>
            </a:r>
            <a:r>
              <a:rPr kumimoji="0" sz="450" b="1" i="0" u="none" strike="noStrike" kern="1200" cap="none" spc="5"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bit</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16" name="object 16"/>
          <p:cNvSpPr txBox="1"/>
          <p:nvPr/>
        </p:nvSpPr>
        <p:spPr>
          <a:xfrm>
            <a:off x="521183" y="2067479"/>
            <a:ext cx="44450" cy="99060"/>
          </a:xfrm>
          <a:prstGeom prst="rect">
            <a:avLst/>
          </a:prstGeom>
        </p:spPr>
        <p:txBody>
          <a:bodyPr vert="horz" wrap="square" lIns="0" tIns="16510" rIns="0" bIns="0" rtlCol="0">
            <a:spAutoFit/>
          </a:bodyPr>
          <a:lstStyle/>
          <a:p>
            <a:pPr marL="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20" normalizeH="0" baseline="0" noProof="0" dirty="0">
                <a:ln>
                  <a:noFill/>
                </a:ln>
                <a:solidFill>
                  <a:prstClr val="black"/>
                </a:solidFill>
                <a:effectLst/>
                <a:uLnTx/>
                <a:uFillTx/>
                <a:latin typeface="Arial"/>
                <a:ea typeface="+mn-ea"/>
                <a:cs typeface="Arial"/>
              </a:rPr>
              <a:t>R</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txBox="1"/>
          <p:nvPr/>
        </p:nvSpPr>
        <p:spPr>
          <a:xfrm>
            <a:off x="521183" y="2131785"/>
            <a:ext cx="37465" cy="99060"/>
          </a:xfrm>
          <a:prstGeom prst="rect">
            <a:avLst/>
          </a:prstGeom>
        </p:spPr>
        <p:txBody>
          <a:bodyPr vert="horz" wrap="square" lIns="0" tIns="16510" rIns="0" bIns="0" rtlCol="0">
            <a:spAutoFit/>
          </a:bodyPr>
          <a:lstStyle/>
          <a:p>
            <a:pPr marL="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15" normalizeH="0" baseline="0" noProof="0" dirty="0">
                <a:ln>
                  <a:noFill/>
                </a:ln>
                <a:solidFill>
                  <a:prstClr val="black"/>
                </a:solidFill>
                <a:effectLst/>
                <a:uLnTx/>
                <a:uFillTx/>
                <a:latin typeface="Arial"/>
                <a:ea typeface="+mn-ea"/>
                <a:cs typeface="Arial"/>
              </a:rPr>
              <a:t>o</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txBox="1"/>
          <p:nvPr/>
        </p:nvSpPr>
        <p:spPr>
          <a:xfrm>
            <a:off x="521183" y="2192707"/>
            <a:ext cx="47625" cy="99060"/>
          </a:xfrm>
          <a:prstGeom prst="rect">
            <a:avLst/>
          </a:prstGeom>
        </p:spPr>
        <p:txBody>
          <a:bodyPr vert="horz" wrap="square" lIns="0" tIns="16510" rIns="0" bIns="0" rtlCol="0">
            <a:spAutoFit/>
          </a:bodyPr>
          <a:lstStyle/>
          <a:p>
            <a:pPr marL="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20" normalizeH="0" baseline="0" noProof="0" dirty="0">
                <a:ln>
                  <a:noFill/>
                </a:ln>
                <a:solidFill>
                  <a:prstClr val="black"/>
                </a:solidFill>
                <a:effectLst/>
                <a:uLnTx/>
                <a:uFillTx/>
                <a:latin typeface="Arial"/>
                <a:ea typeface="+mn-ea"/>
                <a:cs typeface="Arial"/>
              </a:rPr>
              <a:t>w</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txBox="1"/>
          <p:nvPr/>
        </p:nvSpPr>
        <p:spPr>
          <a:xfrm>
            <a:off x="521183" y="2317935"/>
            <a:ext cx="44450" cy="220345"/>
          </a:xfrm>
          <a:prstGeom prst="rect">
            <a:avLst/>
          </a:prstGeom>
        </p:spPr>
        <p:txBody>
          <a:bodyPr vert="horz" wrap="square" lIns="0" tIns="16510" rIns="0" bIns="0" rtlCol="0">
            <a:spAutoFit/>
          </a:bodyPr>
          <a:lstStyle/>
          <a:p>
            <a:pPr marL="0" marR="0" lvl="0" indent="0" algn="l" defTabSz="914400" rtl="0" eaLnBrk="1" fontAlgn="auto" latinLnBrk="0" hangingPunct="1">
              <a:lnSpc>
                <a:spcPts val="509"/>
              </a:lnSpc>
              <a:spcBef>
                <a:spcPts val="130"/>
              </a:spcBef>
              <a:spcAft>
                <a:spcPts val="0"/>
              </a:spcAft>
              <a:buClrTx/>
              <a:buSzTx/>
              <a:buFontTx/>
              <a:buNone/>
              <a:tabLst/>
              <a:defRPr/>
            </a:pPr>
            <a:r>
              <a:rPr kumimoji="0" sz="450" b="1" i="0" u="none" strike="noStrike" kern="1200" cap="none" spc="20" normalizeH="0" baseline="0" noProof="0" dirty="0">
                <a:ln>
                  <a:noFill/>
                </a:ln>
                <a:solidFill>
                  <a:prstClr val="black"/>
                </a:solidFill>
                <a:effectLst/>
                <a:uLnTx/>
                <a:uFillTx/>
                <a:latin typeface="Arial"/>
                <a:ea typeface="+mn-ea"/>
                <a:cs typeface="Arial"/>
              </a:rPr>
              <a:t>D</a:t>
            </a:r>
            <a:endParaRPr kumimoji="0" sz="450" b="0" i="0" u="none" strike="noStrike" kern="1200" cap="none" spc="0" normalizeH="0" baseline="0" noProof="0">
              <a:ln>
                <a:noFill/>
              </a:ln>
              <a:solidFill>
                <a:prstClr val="black"/>
              </a:solidFill>
              <a:effectLst/>
              <a:uLnTx/>
              <a:uFillTx/>
              <a:latin typeface="Arial"/>
              <a:ea typeface="+mn-ea"/>
              <a:cs typeface="Arial"/>
            </a:endParaRPr>
          </a:p>
          <a:p>
            <a:pPr marL="0" marR="1905" lvl="0" indent="0" algn="l" defTabSz="914400" rtl="0" eaLnBrk="1" fontAlgn="auto" latinLnBrk="0" hangingPunct="1">
              <a:lnSpc>
                <a:spcPts val="480"/>
              </a:lnSpc>
              <a:spcBef>
                <a:spcPts val="35"/>
              </a:spcBef>
              <a:spcAft>
                <a:spcPts val="0"/>
              </a:spcAft>
              <a:buClrTx/>
              <a:buSzTx/>
              <a:buFontTx/>
              <a:buNone/>
              <a:tabLst/>
              <a:defRPr/>
            </a:pPr>
            <a:r>
              <a:rPr kumimoji="0" sz="450" b="1" i="0" u="none" strike="noStrike" kern="1200" cap="none" spc="10" normalizeH="0" baseline="0" noProof="0" dirty="0">
                <a:ln>
                  <a:noFill/>
                </a:ln>
                <a:solidFill>
                  <a:prstClr val="black"/>
                </a:solidFill>
                <a:effectLst/>
                <a:uLnTx/>
                <a:uFillTx/>
                <a:latin typeface="Arial"/>
                <a:ea typeface="+mn-ea"/>
                <a:cs typeface="Arial"/>
              </a:rPr>
              <a:t>e  c</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20" name="object 20"/>
          <p:cNvSpPr txBox="1"/>
          <p:nvPr/>
        </p:nvSpPr>
        <p:spPr>
          <a:xfrm>
            <a:off x="521183" y="2504085"/>
            <a:ext cx="37465" cy="99060"/>
          </a:xfrm>
          <a:prstGeom prst="rect">
            <a:avLst/>
          </a:prstGeom>
        </p:spPr>
        <p:txBody>
          <a:bodyPr vert="horz" wrap="square" lIns="0" tIns="16510" rIns="0" bIns="0" rtlCol="0">
            <a:spAutoFit/>
          </a:bodyPr>
          <a:lstStyle/>
          <a:p>
            <a:pPr marL="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15" normalizeH="0" baseline="0" noProof="0" dirty="0">
                <a:ln>
                  <a:noFill/>
                </a:ln>
                <a:solidFill>
                  <a:prstClr val="black"/>
                </a:solidFill>
                <a:effectLst/>
                <a:uLnTx/>
                <a:uFillTx/>
                <a:latin typeface="Arial"/>
                <a:ea typeface="+mn-ea"/>
                <a:cs typeface="Arial"/>
              </a:rPr>
              <a:t>o</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21" name="object 21"/>
          <p:cNvSpPr txBox="1"/>
          <p:nvPr/>
        </p:nvSpPr>
        <p:spPr>
          <a:xfrm>
            <a:off x="521183" y="2565007"/>
            <a:ext cx="37465" cy="224154"/>
          </a:xfrm>
          <a:prstGeom prst="rect">
            <a:avLst/>
          </a:prstGeom>
        </p:spPr>
        <p:txBody>
          <a:bodyPr vert="horz" wrap="square" lIns="0" tIns="22225" rIns="0" bIns="0" rtlCol="0">
            <a:spAutoFit/>
          </a:bodyPr>
          <a:lstStyle/>
          <a:p>
            <a:pPr marL="0" marR="0" lvl="0" indent="0" algn="just" defTabSz="914400" rtl="0" eaLnBrk="1" fontAlgn="auto" latinLnBrk="0" hangingPunct="1">
              <a:lnSpc>
                <a:spcPct val="91300"/>
              </a:lnSpc>
              <a:spcBef>
                <a:spcPts val="175"/>
              </a:spcBef>
              <a:spcAft>
                <a:spcPts val="0"/>
              </a:spcAft>
              <a:buClrTx/>
              <a:buSzTx/>
              <a:buFontTx/>
              <a:buNone/>
              <a:tabLst/>
              <a:defRPr/>
            </a:pPr>
            <a:r>
              <a:rPr kumimoji="0" sz="450" b="1" i="0" u="none" strike="noStrike" kern="1200" cap="none" spc="10" normalizeH="0" baseline="0" noProof="0" dirty="0">
                <a:ln>
                  <a:noFill/>
                </a:ln>
                <a:solidFill>
                  <a:prstClr val="black"/>
                </a:solidFill>
                <a:effectLst/>
                <a:uLnTx/>
                <a:uFillTx/>
                <a:latin typeface="Arial"/>
                <a:ea typeface="+mn-ea"/>
                <a:cs typeface="Arial"/>
              </a:rPr>
              <a:t>d  e  r</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grpSp>
        <p:nvGrpSpPr>
          <p:cNvPr id="22" name="object 22"/>
          <p:cNvGrpSpPr/>
          <p:nvPr/>
        </p:nvGrpSpPr>
        <p:grpSpPr>
          <a:xfrm>
            <a:off x="461422" y="2038610"/>
            <a:ext cx="163195" cy="963294"/>
            <a:chOff x="461422" y="2038610"/>
            <a:chExt cx="163195" cy="963294"/>
          </a:xfrm>
        </p:grpSpPr>
        <p:sp>
          <p:nvSpPr>
            <p:cNvPr id="23" name="object 23"/>
            <p:cNvSpPr/>
            <p:nvPr/>
          </p:nvSpPr>
          <p:spPr>
            <a:xfrm>
              <a:off x="464915" y="2042102"/>
              <a:ext cx="156210" cy="826135"/>
            </a:xfrm>
            <a:custGeom>
              <a:avLst/>
              <a:gdLst/>
              <a:ahLst/>
              <a:cxnLst/>
              <a:rect l="l" t="t" r="r" b="b"/>
              <a:pathLst>
                <a:path w="156209" h="826135">
                  <a:moveTo>
                    <a:pt x="0" y="0"/>
                  </a:moveTo>
                  <a:lnTo>
                    <a:pt x="155689" y="0"/>
                  </a:lnTo>
                  <a:lnTo>
                    <a:pt x="155689" y="825830"/>
                  </a:lnTo>
                  <a:lnTo>
                    <a:pt x="0" y="825830"/>
                  </a:lnTo>
                  <a:lnTo>
                    <a:pt x="0" y="0"/>
                  </a:lnTo>
                  <a:close/>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529221" y="2869625"/>
              <a:ext cx="30480" cy="132080"/>
            </a:xfrm>
            <a:custGeom>
              <a:avLst/>
              <a:gdLst/>
              <a:ahLst/>
              <a:cxnLst/>
              <a:rect l="l" t="t" r="r" b="b"/>
              <a:pathLst>
                <a:path w="30479" h="132080">
                  <a:moveTo>
                    <a:pt x="15230" y="0"/>
                  </a:moveTo>
                  <a:lnTo>
                    <a:pt x="0" y="30460"/>
                  </a:lnTo>
                  <a:lnTo>
                    <a:pt x="10153" y="30460"/>
                  </a:lnTo>
                  <a:lnTo>
                    <a:pt x="10153" y="131997"/>
                  </a:lnTo>
                  <a:lnTo>
                    <a:pt x="13537" y="131997"/>
                  </a:lnTo>
                  <a:lnTo>
                    <a:pt x="13538" y="30460"/>
                  </a:lnTo>
                  <a:lnTo>
                    <a:pt x="16922" y="30460"/>
                  </a:lnTo>
                  <a:lnTo>
                    <a:pt x="16922" y="131997"/>
                  </a:lnTo>
                  <a:lnTo>
                    <a:pt x="20307" y="131997"/>
                  </a:lnTo>
                  <a:lnTo>
                    <a:pt x="20307" y="30460"/>
                  </a:lnTo>
                  <a:lnTo>
                    <a:pt x="30460" y="30460"/>
                  </a:lnTo>
                  <a:lnTo>
                    <a:pt x="1523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5" name="object 25"/>
          <p:cNvSpPr txBox="1"/>
          <p:nvPr/>
        </p:nvSpPr>
        <p:spPr>
          <a:xfrm>
            <a:off x="386639" y="2940693"/>
            <a:ext cx="259079" cy="163195"/>
          </a:xfrm>
          <a:prstGeom prst="rect">
            <a:avLst/>
          </a:prstGeom>
        </p:spPr>
        <p:txBody>
          <a:bodyPr vert="horz" wrap="square" lIns="0" tIns="21590" rIns="0" bIns="0" rtlCol="0">
            <a:spAutoFit/>
          </a:bodyPr>
          <a:lstStyle/>
          <a:p>
            <a:pPr marL="12700" marR="5080" lvl="0" indent="0" algn="l" defTabSz="914400" rtl="0" eaLnBrk="1" fontAlgn="auto" latinLnBrk="0" hangingPunct="1">
              <a:lnSpc>
                <a:spcPts val="509"/>
              </a:lnSpc>
              <a:spcBef>
                <a:spcPts val="170"/>
              </a:spcBef>
              <a:spcAft>
                <a:spcPts val="0"/>
              </a:spcAft>
              <a:buClrTx/>
              <a:buSzTx/>
              <a:buFontTx/>
              <a:buNone/>
              <a:tabLst/>
              <a:defRPr/>
            </a:pPr>
            <a:r>
              <a:rPr kumimoji="0" sz="450" b="1" i="0" u="none" strike="noStrike" kern="1200" cap="none" spc="10" normalizeH="0" baseline="0" noProof="0" dirty="0">
                <a:ln>
                  <a:noFill/>
                </a:ln>
                <a:solidFill>
                  <a:prstClr val="black"/>
                </a:solidFill>
                <a:effectLst/>
                <a:uLnTx/>
                <a:uFillTx/>
                <a:latin typeface="Arial"/>
                <a:ea typeface="+mn-ea"/>
                <a:cs typeface="Arial"/>
              </a:rPr>
              <a:t>row </a:t>
            </a:r>
            <a:r>
              <a:rPr kumimoji="0" sz="450" b="1" i="0" u="none" strike="noStrike" kern="1200" cap="none" spc="15"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a</a:t>
            </a:r>
            <a:r>
              <a:rPr kumimoji="0" sz="450" b="1" i="0" u="none" strike="noStrike" kern="1200" cap="none" spc="15" normalizeH="0" baseline="0" noProof="0" dirty="0">
                <a:ln>
                  <a:noFill/>
                </a:ln>
                <a:solidFill>
                  <a:prstClr val="black"/>
                </a:solidFill>
                <a:effectLst/>
                <a:uLnTx/>
                <a:uFillTx/>
                <a:latin typeface="Arial"/>
                <a:ea typeface="+mn-ea"/>
                <a:cs typeface="Arial"/>
              </a:rPr>
              <a:t>dd</a:t>
            </a:r>
            <a:r>
              <a:rPr kumimoji="0" sz="450" b="1" i="0" u="none" strike="noStrike" kern="1200" cap="none" spc="10" normalizeH="0" baseline="0" noProof="0" dirty="0">
                <a:ln>
                  <a:noFill/>
                </a:ln>
                <a:solidFill>
                  <a:prstClr val="black"/>
                </a:solidFill>
                <a:effectLst/>
                <a:uLnTx/>
                <a:uFillTx/>
                <a:latin typeface="Arial"/>
                <a:ea typeface="+mn-ea"/>
                <a:cs typeface="Arial"/>
              </a:rPr>
              <a:t>ress</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26" name="object 26"/>
          <p:cNvSpPr txBox="1"/>
          <p:nvPr/>
        </p:nvSpPr>
        <p:spPr>
          <a:xfrm>
            <a:off x="890937" y="2913616"/>
            <a:ext cx="570865" cy="163195"/>
          </a:xfrm>
          <a:prstGeom prst="rect">
            <a:avLst/>
          </a:prstGeom>
        </p:spPr>
        <p:txBody>
          <a:bodyPr vert="horz" wrap="square" lIns="0" tIns="21590" rIns="0" bIns="0" rtlCol="0">
            <a:spAutoFit/>
          </a:bodyPr>
          <a:lstStyle/>
          <a:p>
            <a:pPr marL="137795" marR="5080" lvl="0" indent="-125730" algn="l" defTabSz="914400" rtl="0" eaLnBrk="1" fontAlgn="auto" latinLnBrk="0" hangingPunct="1">
              <a:lnSpc>
                <a:spcPts val="509"/>
              </a:lnSpc>
              <a:spcBef>
                <a:spcPts val="170"/>
              </a:spcBef>
              <a:spcAft>
                <a:spcPts val="0"/>
              </a:spcAft>
              <a:buClrTx/>
              <a:buSzTx/>
              <a:buFontTx/>
              <a:buNone/>
              <a:tabLst/>
              <a:defRPr/>
            </a:pPr>
            <a:r>
              <a:rPr kumimoji="0" sz="450" b="1" i="0" u="none" strike="noStrike" kern="1200" cap="none" spc="10" normalizeH="0" baseline="0" noProof="0" dirty="0">
                <a:ln>
                  <a:noFill/>
                </a:ln>
                <a:solidFill>
                  <a:prstClr val="black"/>
                </a:solidFill>
                <a:effectLst/>
                <a:uLnTx/>
                <a:uFillTx/>
                <a:latin typeface="Arial"/>
                <a:ea typeface="+mn-ea"/>
                <a:cs typeface="Arial"/>
              </a:rPr>
              <a:t>Column</a:t>
            </a:r>
            <a:r>
              <a:rPr kumimoji="0" sz="450" b="1" i="0" u="none" strike="noStrike" kern="1200" cap="none" spc="-2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Selector</a:t>
            </a:r>
            <a:r>
              <a:rPr kumimoji="0" sz="450" b="1" i="0" u="none" strike="noStrike" kern="1200" cap="none" spc="-15" normalizeH="0" baseline="0" noProof="0" dirty="0">
                <a:ln>
                  <a:noFill/>
                </a:ln>
                <a:solidFill>
                  <a:prstClr val="black"/>
                </a:solidFill>
                <a:effectLst/>
                <a:uLnTx/>
                <a:uFillTx/>
                <a:latin typeface="Arial"/>
                <a:ea typeface="+mn-ea"/>
                <a:cs typeface="Arial"/>
              </a:rPr>
              <a:t> </a:t>
            </a:r>
            <a:r>
              <a:rPr kumimoji="0" sz="450" b="1" i="0" u="none" strike="noStrike" kern="1200" cap="none" spc="20" normalizeH="0" baseline="0" noProof="0" dirty="0">
                <a:ln>
                  <a:noFill/>
                </a:ln>
                <a:solidFill>
                  <a:prstClr val="black"/>
                </a:solidFill>
                <a:effectLst/>
                <a:uLnTx/>
                <a:uFillTx/>
                <a:latin typeface="Arial"/>
                <a:ea typeface="+mn-ea"/>
                <a:cs typeface="Arial"/>
              </a:rPr>
              <a:t>&amp; </a:t>
            </a:r>
            <a:r>
              <a:rPr kumimoji="0" sz="450" b="1" i="0" u="none" strike="noStrike" kern="1200" cap="none" spc="-11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I/O</a:t>
            </a:r>
            <a:r>
              <a:rPr kumimoji="0" sz="450" b="1" i="0" u="none" strike="noStrike" kern="1200" cap="none" spc="-1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Circuits</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27" name="object 27"/>
          <p:cNvSpPr/>
          <p:nvPr/>
        </p:nvSpPr>
        <p:spPr>
          <a:xfrm>
            <a:off x="810139" y="2915316"/>
            <a:ext cx="765175" cy="156210"/>
          </a:xfrm>
          <a:custGeom>
            <a:avLst/>
            <a:gdLst/>
            <a:ahLst/>
            <a:cxnLst/>
            <a:rect l="l" t="t" r="r" b="b"/>
            <a:pathLst>
              <a:path w="765175" h="156210">
                <a:moveTo>
                  <a:pt x="0" y="0"/>
                </a:moveTo>
                <a:lnTo>
                  <a:pt x="764908" y="0"/>
                </a:lnTo>
                <a:lnTo>
                  <a:pt x="764908" y="155689"/>
                </a:lnTo>
                <a:lnTo>
                  <a:pt x="0" y="155689"/>
                </a:lnTo>
                <a:lnTo>
                  <a:pt x="0" y="0"/>
                </a:lnTo>
                <a:close/>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txBox="1"/>
          <p:nvPr/>
        </p:nvSpPr>
        <p:spPr>
          <a:xfrm>
            <a:off x="2007839" y="2771465"/>
            <a:ext cx="259079" cy="163195"/>
          </a:xfrm>
          <a:prstGeom prst="rect">
            <a:avLst/>
          </a:prstGeom>
        </p:spPr>
        <p:txBody>
          <a:bodyPr vert="horz" wrap="square" lIns="0" tIns="21590" rIns="0" bIns="0" rtlCol="0">
            <a:spAutoFit/>
          </a:bodyPr>
          <a:lstStyle/>
          <a:p>
            <a:pPr marL="12700" marR="5080" lvl="0" indent="0" algn="l" defTabSz="914400" rtl="0" eaLnBrk="1" fontAlgn="auto" latinLnBrk="0" hangingPunct="1">
              <a:lnSpc>
                <a:spcPts val="509"/>
              </a:lnSpc>
              <a:spcBef>
                <a:spcPts val="170"/>
              </a:spcBef>
              <a:spcAft>
                <a:spcPts val="0"/>
              </a:spcAft>
              <a:buClrTx/>
              <a:buSzTx/>
              <a:buFontTx/>
              <a:buNone/>
              <a:tabLst/>
              <a:defRPr/>
            </a:pPr>
            <a:r>
              <a:rPr kumimoji="0" sz="450" b="1" i="0" u="none" strike="noStrike" kern="1200" cap="none" spc="10" normalizeH="0" baseline="0" noProof="0" dirty="0">
                <a:ln>
                  <a:noFill/>
                </a:ln>
                <a:solidFill>
                  <a:prstClr val="black"/>
                </a:solidFill>
                <a:effectLst/>
                <a:uLnTx/>
                <a:uFillTx/>
                <a:latin typeface="Arial"/>
                <a:ea typeface="+mn-ea"/>
                <a:cs typeface="Arial"/>
              </a:rPr>
              <a:t>column </a:t>
            </a:r>
            <a:r>
              <a:rPr kumimoji="0" sz="450" b="1" i="0" u="none" strike="noStrike" kern="1200" cap="none" spc="-11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a</a:t>
            </a:r>
            <a:r>
              <a:rPr kumimoji="0" sz="450" b="1" i="0" u="none" strike="noStrike" kern="1200" cap="none" spc="15" normalizeH="0" baseline="0" noProof="0" dirty="0">
                <a:ln>
                  <a:noFill/>
                </a:ln>
                <a:solidFill>
                  <a:prstClr val="black"/>
                </a:solidFill>
                <a:effectLst/>
                <a:uLnTx/>
                <a:uFillTx/>
                <a:latin typeface="Arial"/>
                <a:ea typeface="+mn-ea"/>
                <a:cs typeface="Arial"/>
              </a:rPr>
              <a:t>dd</a:t>
            </a:r>
            <a:r>
              <a:rPr kumimoji="0" sz="450" b="1" i="0" u="none" strike="noStrike" kern="1200" cap="none" spc="10" normalizeH="0" baseline="0" noProof="0" dirty="0">
                <a:ln>
                  <a:noFill/>
                </a:ln>
                <a:solidFill>
                  <a:prstClr val="black"/>
                </a:solidFill>
                <a:effectLst/>
                <a:uLnTx/>
                <a:uFillTx/>
                <a:latin typeface="Arial"/>
                <a:ea typeface="+mn-ea"/>
                <a:cs typeface="Arial"/>
              </a:rPr>
              <a:t>ress</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29" name="object 29"/>
          <p:cNvSpPr/>
          <p:nvPr/>
        </p:nvSpPr>
        <p:spPr>
          <a:xfrm>
            <a:off x="1126594" y="3076082"/>
            <a:ext cx="20320" cy="162560"/>
          </a:xfrm>
          <a:custGeom>
            <a:avLst/>
            <a:gdLst/>
            <a:ahLst/>
            <a:cxnLst/>
            <a:rect l="l" t="t" r="r" b="b"/>
            <a:pathLst>
              <a:path w="20319" h="162560">
                <a:moveTo>
                  <a:pt x="10153" y="0"/>
                </a:moveTo>
                <a:lnTo>
                  <a:pt x="0" y="20307"/>
                </a:lnTo>
                <a:lnTo>
                  <a:pt x="8461" y="20307"/>
                </a:lnTo>
                <a:lnTo>
                  <a:pt x="8461" y="142151"/>
                </a:lnTo>
                <a:lnTo>
                  <a:pt x="0" y="142151"/>
                </a:lnTo>
                <a:lnTo>
                  <a:pt x="10153" y="162458"/>
                </a:lnTo>
                <a:lnTo>
                  <a:pt x="20307" y="142151"/>
                </a:lnTo>
                <a:lnTo>
                  <a:pt x="11845" y="142151"/>
                </a:lnTo>
                <a:lnTo>
                  <a:pt x="11846" y="20307"/>
                </a:lnTo>
                <a:lnTo>
                  <a:pt x="20307" y="20307"/>
                </a:lnTo>
                <a:lnTo>
                  <a:pt x="10153"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txBox="1"/>
          <p:nvPr/>
        </p:nvSpPr>
        <p:spPr>
          <a:xfrm>
            <a:off x="1037742" y="3156458"/>
            <a:ext cx="343535" cy="160020"/>
          </a:xfrm>
          <a:prstGeom prst="rect">
            <a:avLst/>
          </a:prstGeom>
        </p:spPr>
        <p:txBody>
          <a:bodyPr vert="horz" wrap="square" lIns="0" tIns="24765" rIns="0" bIns="0" rtlCol="0">
            <a:spAutoFit/>
          </a:bodyPr>
          <a:lstStyle/>
          <a:p>
            <a:pPr marL="12700" marR="5080" lvl="0" indent="100965" algn="l" defTabSz="914400" rtl="0" eaLnBrk="1" fontAlgn="auto" latinLnBrk="0" hangingPunct="1">
              <a:lnSpc>
                <a:spcPts val="480"/>
              </a:lnSpc>
              <a:spcBef>
                <a:spcPts val="195"/>
              </a:spcBef>
              <a:spcAft>
                <a:spcPts val="0"/>
              </a:spcAft>
              <a:buClrTx/>
              <a:buSzTx/>
              <a:buFontTx/>
              <a:buNone/>
              <a:tabLst/>
              <a:defRPr/>
            </a:pPr>
            <a:r>
              <a:rPr kumimoji="0" sz="450" b="1" i="0" u="none" strike="noStrike" kern="1200" cap="none" spc="15" normalizeH="0" baseline="0" noProof="0" dirty="0">
                <a:ln>
                  <a:noFill/>
                </a:ln>
                <a:solidFill>
                  <a:prstClr val="black"/>
                </a:solidFill>
                <a:effectLst/>
                <a:uLnTx/>
                <a:uFillTx/>
                <a:latin typeface="Arial"/>
                <a:ea typeface="+mn-ea"/>
                <a:cs typeface="Arial"/>
              </a:rPr>
              <a:t>d</a:t>
            </a:r>
            <a:r>
              <a:rPr kumimoji="0" sz="450" b="1" i="0" u="none" strike="noStrike" kern="1200" cap="none" spc="10" normalizeH="0" baseline="0" noProof="0" dirty="0">
                <a:ln>
                  <a:noFill/>
                </a:ln>
                <a:solidFill>
                  <a:prstClr val="black"/>
                </a:solidFill>
                <a:effectLst/>
                <a:uLnTx/>
                <a:uFillTx/>
                <a:latin typeface="Arial"/>
                <a:ea typeface="+mn-ea"/>
                <a:cs typeface="Arial"/>
              </a:rPr>
              <a:t>ata</a:t>
            </a:r>
            <a:r>
              <a:rPr kumimoji="0" sz="450" b="1" i="0" u="none" strike="noStrike" kern="1200" cap="none" spc="5"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bit  data</a:t>
            </a:r>
            <a:r>
              <a:rPr kumimoji="0" sz="450" b="1" i="0" u="none" strike="noStrike" kern="1200" cap="none" spc="-1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bit</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31" name="object 31"/>
          <p:cNvSpPr txBox="1"/>
          <p:nvPr/>
        </p:nvSpPr>
        <p:spPr>
          <a:xfrm>
            <a:off x="2093722" y="2486317"/>
            <a:ext cx="459105" cy="9906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15" normalizeH="0" baseline="0" noProof="0" dirty="0">
                <a:ln>
                  <a:noFill/>
                </a:ln>
                <a:solidFill>
                  <a:prstClr val="black"/>
                </a:solidFill>
                <a:effectLst/>
                <a:uLnTx/>
                <a:uFillTx/>
                <a:latin typeface="Arial"/>
                <a:ea typeface="+mn-ea"/>
                <a:cs typeface="Arial"/>
              </a:rPr>
              <a:t>word</a:t>
            </a:r>
            <a:r>
              <a:rPr kumimoji="0" sz="450" b="1" i="0" u="none" strike="noStrike" kern="1200" cap="none" spc="-2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(row)</a:t>
            </a:r>
            <a:r>
              <a:rPr kumimoji="0" sz="450" b="1" i="0" u="none" strike="noStrike" kern="1200" cap="none" spc="-2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line</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32" name="object 32"/>
          <p:cNvSpPr/>
          <p:nvPr/>
        </p:nvSpPr>
        <p:spPr>
          <a:xfrm>
            <a:off x="1867811" y="1795043"/>
            <a:ext cx="163195" cy="29845"/>
          </a:xfrm>
          <a:custGeom>
            <a:avLst/>
            <a:gdLst/>
            <a:ahLst/>
            <a:cxnLst/>
            <a:rect l="l" t="t" r="r" b="b"/>
            <a:pathLst>
              <a:path w="163194" h="29844">
                <a:moveTo>
                  <a:pt x="162248" y="0"/>
                </a:moveTo>
                <a:lnTo>
                  <a:pt x="19940" y="17788"/>
                </a:lnTo>
                <a:lnTo>
                  <a:pt x="18891" y="9392"/>
                </a:lnTo>
                <a:lnTo>
                  <a:pt x="0" y="21986"/>
                </a:lnTo>
                <a:lnTo>
                  <a:pt x="21409" y="29542"/>
                </a:lnTo>
                <a:lnTo>
                  <a:pt x="20360" y="21146"/>
                </a:lnTo>
                <a:lnTo>
                  <a:pt x="162668" y="3358"/>
                </a:lnTo>
                <a:lnTo>
                  <a:pt x="16224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txBox="1"/>
          <p:nvPr/>
        </p:nvSpPr>
        <p:spPr>
          <a:xfrm>
            <a:off x="2032800" y="1755254"/>
            <a:ext cx="438784" cy="9906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10" normalizeH="0" baseline="0" noProof="0" dirty="0">
                <a:ln>
                  <a:noFill/>
                </a:ln>
                <a:solidFill>
                  <a:prstClr val="black"/>
                </a:solidFill>
                <a:effectLst/>
                <a:uLnTx/>
                <a:uFillTx/>
                <a:latin typeface="Arial"/>
                <a:ea typeface="+mn-ea"/>
                <a:cs typeface="Arial"/>
              </a:rPr>
              <a:t>bit</a:t>
            </a:r>
            <a:r>
              <a:rPr kumimoji="0" sz="450" b="1" i="0" u="none" strike="noStrike" kern="1200" cap="none" spc="-2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(data)</a:t>
            </a:r>
            <a:r>
              <a:rPr kumimoji="0" sz="450" b="1" i="0" u="none" strike="noStrike" kern="1200" cap="none" spc="-20" normalizeH="0" baseline="0" noProof="0" dirty="0">
                <a:ln>
                  <a:noFill/>
                </a:ln>
                <a:solidFill>
                  <a:prstClr val="black"/>
                </a:solidFill>
                <a:effectLst/>
                <a:uLnTx/>
                <a:uFillTx/>
                <a:latin typeface="Arial"/>
                <a:ea typeface="+mn-ea"/>
                <a:cs typeface="Arial"/>
              </a:rPr>
              <a:t> </a:t>
            </a:r>
            <a:r>
              <a:rPr kumimoji="0" sz="450" b="1" i="0" u="none" strike="noStrike" kern="1200" cap="none" spc="10" normalizeH="0" baseline="0" noProof="0" dirty="0">
                <a:ln>
                  <a:noFill/>
                </a:ln>
                <a:solidFill>
                  <a:prstClr val="black"/>
                </a:solidFill>
                <a:effectLst/>
                <a:uLnTx/>
                <a:uFillTx/>
                <a:latin typeface="Arial"/>
                <a:ea typeface="+mn-ea"/>
                <a:cs typeface="Arial"/>
              </a:rPr>
              <a:t>lines</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34" name="object 34"/>
          <p:cNvSpPr txBox="1"/>
          <p:nvPr/>
        </p:nvSpPr>
        <p:spPr>
          <a:xfrm>
            <a:off x="2124003" y="2059021"/>
            <a:ext cx="695161" cy="437620"/>
          </a:xfrm>
          <a:prstGeom prst="rect">
            <a:avLst/>
          </a:prstGeom>
        </p:spPr>
        <p:txBody>
          <a:bodyPr vert="horz" wrap="square" lIns="0" tIns="13970" rIns="0" bIns="0" rtlCol="0">
            <a:spAutoFit/>
          </a:bodyPr>
          <a:lstStyle/>
          <a:p>
            <a:pPr marL="12700" marR="5080" lvl="0">
              <a:lnSpc>
                <a:spcPct val="103600"/>
              </a:lnSpc>
              <a:spcBef>
                <a:spcPts val="110"/>
              </a:spcBef>
            </a:pPr>
            <a:r>
              <a:rPr lang="zh-CN" altLang="en-US" sz="900" dirty="0">
                <a:latin typeface="微软雅黑" panose="020B0503020204020204" pitchFamily="34" charset="-122"/>
                <a:ea typeface="微软雅黑" panose="020B0503020204020204" pitchFamily="34" charset="-122"/>
              </a:rPr>
              <a:t>每个交点代表一个 </a:t>
            </a:r>
            <a:r>
              <a:rPr lang="en-US" altLang="zh-CN" sz="900" dirty="0">
                <a:latin typeface="微软雅黑" panose="020B0503020204020204" pitchFamily="34" charset="-122"/>
                <a:ea typeface="微软雅黑" panose="020B0503020204020204" pitchFamily="34" charset="-122"/>
              </a:rPr>
              <a:t>1-T DRAM </a:t>
            </a:r>
            <a:r>
              <a:rPr lang="zh-CN" altLang="en-US" sz="900" dirty="0">
                <a:latin typeface="微软雅黑" panose="020B0503020204020204" pitchFamily="34" charset="-122"/>
                <a:ea typeface="微软雅黑" panose="020B0503020204020204" pitchFamily="34" charset="-122"/>
              </a:rPr>
              <a:t>单元</a:t>
            </a:r>
            <a:endParaRPr kumimoji="0"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5" name="object 35"/>
          <p:cNvSpPr txBox="1"/>
          <p:nvPr/>
        </p:nvSpPr>
        <p:spPr>
          <a:xfrm>
            <a:off x="1997103" y="2958596"/>
            <a:ext cx="827376" cy="414601"/>
          </a:xfrm>
          <a:prstGeom prst="rect">
            <a:avLst/>
          </a:prstGeom>
        </p:spPr>
        <p:txBody>
          <a:bodyPr vert="horz" wrap="square" lIns="0" tIns="19685" rIns="0" bIns="0" rtlCol="0">
            <a:spAutoFit/>
          </a:bodyPr>
          <a:lstStyle/>
          <a:p>
            <a:pPr marL="12700" marR="5080" lvl="0">
              <a:lnSpc>
                <a:spcPct val="95400"/>
              </a:lnSpc>
              <a:spcBef>
                <a:spcPts val="155"/>
              </a:spcBef>
            </a:pPr>
            <a:r>
              <a:rPr lang="zh-CN" altLang="en-US" sz="900" dirty="0">
                <a:latin typeface="微软雅黑" panose="020B0503020204020204" pitchFamily="34" charset="-122"/>
                <a:ea typeface="微软雅黑" panose="020B0503020204020204" pitchFamily="34" charset="-122"/>
              </a:rPr>
              <a:t>列地址从每个平面的行中选择请求的位</a:t>
            </a:r>
            <a:endParaRPr kumimoji="0"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a:endParaRPr>
          </a:p>
        </p:txBody>
      </p:sp>
      <p:grpSp>
        <p:nvGrpSpPr>
          <p:cNvPr id="36" name="object 36"/>
          <p:cNvGrpSpPr/>
          <p:nvPr/>
        </p:nvGrpSpPr>
        <p:grpSpPr>
          <a:xfrm>
            <a:off x="458038" y="1791538"/>
            <a:ext cx="1496695" cy="1563370"/>
            <a:chOff x="458038" y="1791538"/>
            <a:chExt cx="1496695" cy="1563370"/>
          </a:xfrm>
        </p:grpSpPr>
        <p:sp>
          <p:nvSpPr>
            <p:cNvPr id="37" name="object 37"/>
            <p:cNvSpPr/>
            <p:nvPr/>
          </p:nvSpPr>
          <p:spPr>
            <a:xfrm>
              <a:off x="1573568" y="2638542"/>
              <a:ext cx="377190" cy="441325"/>
            </a:xfrm>
            <a:custGeom>
              <a:avLst/>
              <a:gdLst/>
              <a:ahLst/>
              <a:cxnLst/>
              <a:rect l="l" t="t" r="r" b="b"/>
              <a:pathLst>
                <a:path w="377189" h="441325">
                  <a:moveTo>
                    <a:pt x="0" y="441013"/>
                  </a:moveTo>
                  <a:lnTo>
                    <a:pt x="4567" y="267837"/>
                  </a:lnTo>
                  <a:lnTo>
                    <a:pt x="376951" y="0"/>
                  </a:lnTo>
                  <a:lnTo>
                    <a:pt x="372383" y="173175"/>
                  </a:lnTo>
                  <a:lnTo>
                    <a:pt x="0" y="441013"/>
                  </a:lnTo>
                  <a:close/>
                </a:path>
              </a:pathLst>
            </a:custGeom>
            <a:ln w="761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461530" y="1795030"/>
              <a:ext cx="467359" cy="243840"/>
            </a:xfrm>
            <a:custGeom>
              <a:avLst/>
              <a:gdLst/>
              <a:ahLst/>
              <a:cxnLst/>
              <a:rect l="l" t="t" r="r" b="b"/>
              <a:pathLst>
                <a:path w="467359" h="243839">
                  <a:moveTo>
                    <a:pt x="0" y="243687"/>
                  </a:moveTo>
                  <a:lnTo>
                    <a:pt x="467067"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908291" y="1795030"/>
              <a:ext cx="162560" cy="0"/>
            </a:xfrm>
            <a:custGeom>
              <a:avLst/>
              <a:gdLst/>
              <a:ahLst/>
              <a:cxnLst/>
              <a:rect l="l" t="t" r="r" b="b"/>
              <a:pathLst>
                <a:path w="162559">
                  <a:moveTo>
                    <a:pt x="0" y="0"/>
                  </a:moveTo>
                  <a:lnTo>
                    <a:pt x="162458"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623989" y="1795030"/>
              <a:ext cx="447040" cy="243840"/>
            </a:xfrm>
            <a:custGeom>
              <a:avLst/>
              <a:gdLst/>
              <a:ahLst/>
              <a:cxnLst/>
              <a:rect l="l" t="t" r="r" b="b"/>
              <a:pathLst>
                <a:path w="447040" h="243839">
                  <a:moveTo>
                    <a:pt x="446760" y="0"/>
                  </a:moveTo>
                  <a:lnTo>
                    <a:pt x="0" y="243687"/>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1314145" y="3076092"/>
              <a:ext cx="363220" cy="278765"/>
            </a:xfrm>
            <a:custGeom>
              <a:avLst/>
              <a:gdLst/>
              <a:ahLst/>
              <a:cxnLst/>
              <a:rect l="l" t="t" r="r" b="b"/>
              <a:pathLst>
                <a:path w="363219" h="278764">
                  <a:moveTo>
                    <a:pt x="10731" y="80632"/>
                  </a:moveTo>
                  <a:lnTo>
                    <a:pt x="7061" y="80632"/>
                  </a:lnTo>
                  <a:lnTo>
                    <a:pt x="7061" y="622"/>
                  </a:lnTo>
                  <a:lnTo>
                    <a:pt x="3670" y="622"/>
                  </a:lnTo>
                  <a:lnTo>
                    <a:pt x="3670" y="80632"/>
                  </a:lnTo>
                  <a:lnTo>
                    <a:pt x="0" y="80632"/>
                  </a:lnTo>
                  <a:lnTo>
                    <a:pt x="0" y="100952"/>
                  </a:lnTo>
                  <a:lnTo>
                    <a:pt x="10731" y="100952"/>
                  </a:lnTo>
                  <a:lnTo>
                    <a:pt x="10731" y="80632"/>
                  </a:lnTo>
                  <a:close/>
                </a:path>
                <a:path w="363219" h="278764">
                  <a:moveTo>
                    <a:pt x="126479" y="270891"/>
                  </a:moveTo>
                  <a:lnTo>
                    <a:pt x="125844" y="269074"/>
                  </a:lnTo>
                  <a:lnTo>
                    <a:pt x="119443" y="250837"/>
                  </a:lnTo>
                  <a:lnTo>
                    <a:pt x="118211" y="247319"/>
                  </a:lnTo>
                  <a:lnTo>
                    <a:pt x="114642" y="237134"/>
                  </a:lnTo>
                  <a:lnTo>
                    <a:pt x="114642" y="264566"/>
                  </a:lnTo>
                  <a:lnTo>
                    <a:pt x="113220" y="268427"/>
                  </a:lnTo>
                  <a:lnTo>
                    <a:pt x="111950" y="269748"/>
                  </a:lnTo>
                  <a:lnTo>
                    <a:pt x="107848" y="271183"/>
                  </a:lnTo>
                  <a:lnTo>
                    <a:pt x="105714" y="270776"/>
                  </a:lnTo>
                  <a:lnTo>
                    <a:pt x="102336" y="268046"/>
                  </a:lnTo>
                  <a:lnTo>
                    <a:pt x="101092" y="265899"/>
                  </a:lnTo>
                  <a:lnTo>
                    <a:pt x="98933" y="259765"/>
                  </a:lnTo>
                  <a:lnTo>
                    <a:pt x="98793" y="257314"/>
                  </a:lnTo>
                  <a:lnTo>
                    <a:pt x="100279" y="253453"/>
                  </a:lnTo>
                  <a:lnTo>
                    <a:pt x="101574" y="252158"/>
                  </a:lnTo>
                  <a:lnTo>
                    <a:pt x="105384" y="250837"/>
                  </a:lnTo>
                  <a:lnTo>
                    <a:pt x="107226" y="251028"/>
                  </a:lnTo>
                  <a:lnTo>
                    <a:pt x="114642" y="264566"/>
                  </a:lnTo>
                  <a:lnTo>
                    <a:pt x="114642" y="237134"/>
                  </a:lnTo>
                  <a:lnTo>
                    <a:pt x="112052" y="229730"/>
                  </a:lnTo>
                  <a:lnTo>
                    <a:pt x="104165" y="232498"/>
                  </a:lnTo>
                  <a:lnTo>
                    <a:pt x="109359" y="247319"/>
                  </a:lnTo>
                  <a:lnTo>
                    <a:pt x="105956" y="245402"/>
                  </a:lnTo>
                  <a:lnTo>
                    <a:pt x="102590" y="245033"/>
                  </a:lnTo>
                  <a:lnTo>
                    <a:pt x="95631" y="247472"/>
                  </a:lnTo>
                  <a:lnTo>
                    <a:pt x="93078" y="249847"/>
                  </a:lnTo>
                  <a:lnTo>
                    <a:pt x="90195" y="256717"/>
                  </a:lnTo>
                  <a:lnTo>
                    <a:pt x="90195" y="257314"/>
                  </a:lnTo>
                  <a:lnTo>
                    <a:pt x="106654" y="278599"/>
                  </a:lnTo>
                  <a:lnTo>
                    <a:pt x="111760" y="276809"/>
                  </a:lnTo>
                  <a:lnTo>
                    <a:pt x="113284" y="275805"/>
                  </a:lnTo>
                  <a:lnTo>
                    <a:pt x="116014" y="272973"/>
                  </a:lnTo>
                  <a:lnTo>
                    <a:pt x="117005" y="271183"/>
                  </a:lnTo>
                  <a:lnTo>
                    <a:pt x="117627" y="269074"/>
                  </a:lnTo>
                  <a:lnTo>
                    <a:pt x="119164" y="273456"/>
                  </a:lnTo>
                  <a:lnTo>
                    <a:pt x="126479" y="270891"/>
                  </a:lnTo>
                  <a:close/>
                </a:path>
                <a:path w="363219" h="278764">
                  <a:moveTo>
                    <a:pt x="160172" y="259054"/>
                  </a:moveTo>
                  <a:lnTo>
                    <a:pt x="160032" y="258902"/>
                  </a:lnTo>
                  <a:lnTo>
                    <a:pt x="158991" y="257886"/>
                  </a:lnTo>
                  <a:lnTo>
                    <a:pt x="158051" y="256717"/>
                  </a:lnTo>
                  <a:lnTo>
                    <a:pt x="156667" y="254406"/>
                  </a:lnTo>
                  <a:lnTo>
                    <a:pt x="155867" y="252514"/>
                  </a:lnTo>
                  <a:lnTo>
                    <a:pt x="154330" y="248069"/>
                  </a:lnTo>
                  <a:lnTo>
                    <a:pt x="151193" y="238912"/>
                  </a:lnTo>
                  <a:lnTo>
                    <a:pt x="150596" y="237236"/>
                  </a:lnTo>
                  <a:lnTo>
                    <a:pt x="149428" y="235000"/>
                  </a:lnTo>
                  <a:lnTo>
                    <a:pt x="147269" y="233057"/>
                  </a:lnTo>
                  <a:lnTo>
                    <a:pt x="147269" y="255016"/>
                  </a:lnTo>
                  <a:lnTo>
                    <a:pt x="147027" y="255816"/>
                  </a:lnTo>
                  <a:lnTo>
                    <a:pt x="145351" y="258267"/>
                  </a:lnTo>
                  <a:lnTo>
                    <a:pt x="144170" y="259194"/>
                  </a:lnTo>
                  <a:lnTo>
                    <a:pt x="141478" y="260134"/>
                  </a:lnTo>
                  <a:lnTo>
                    <a:pt x="140284" y="260108"/>
                  </a:lnTo>
                  <a:lnTo>
                    <a:pt x="138061" y="259054"/>
                  </a:lnTo>
                  <a:lnTo>
                    <a:pt x="137325" y="258254"/>
                  </a:lnTo>
                  <a:lnTo>
                    <a:pt x="136550" y="256032"/>
                  </a:lnTo>
                  <a:lnTo>
                    <a:pt x="136740" y="254927"/>
                  </a:lnTo>
                  <a:lnTo>
                    <a:pt x="137515" y="253834"/>
                  </a:lnTo>
                  <a:lnTo>
                    <a:pt x="138023" y="253149"/>
                  </a:lnTo>
                  <a:lnTo>
                    <a:pt x="139344" y="252158"/>
                  </a:lnTo>
                  <a:lnTo>
                    <a:pt x="143344" y="249720"/>
                  </a:lnTo>
                  <a:lnTo>
                    <a:pt x="144805" y="248754"/>
                  </a:lnTo>
                  <a:lnTo>
                    <a:pt x="145707" y="248069"/>
                  </a:lnTo>
                  <a:lnTo>
                    <a:pt x="146875" y="251421"/>
                  </a:lnTo>
                  <a:lnTo>
                    <a:pt x="147180" y="252514"/>
                  </a:lnTo>
                  <a:lnTo>
                    <a:pt x="147269" y="255016"/>
                  </a:lnTo>
                  <a:lnTo>
                    <a:pt x="147269" y="233057"/>
                  </a:lnTo>
                  <a:lnTo>
                    <a:pt x="147129" y="232930"/>
                  </a:lnTo>
                  <a:lnTo>
                    <a:pt x="145542" y="232295"/>
                  </a:lnTo>
                  <a:lnTo>
                    <a:pt x="141516" y="231838"/>
                  </a:lnTo>
                  <a:lnTo>
                    <a:pt x="138747" y="232346"/>
                  </a:lnTo>
                  <a:lnTo>
                    <a:pt x="125183" y="244970"/>
                  </a:lnTo>
                  <a:lnTo>
                    <a:pt x="125285" y="246583"/>
                  </a:lnTo>
                  <a:lnTo>
                    <a:pt x="132905" y="245364"/>
                  </a:lnTo>
                  <a:lnTo>
                    <a:pt x="132994" y="243420"/>
                  </a:lnTo>
                  <a:lnTo>
                    <a:pt x="133197" y="242620"/>
                  </a:lnTo>
                  <a:lnTo>
                    <a:pt x="134378" y="240969"/>
                  </a:lnTo>
                  <a:lnTo>
                    <a:pt x="135382" y="240309"/>
                  </a:lnTo>
                  <a:lnTo>
                    <a:pt x="138861" y="239090"/>
                  </a:lnTo>
                  <a:lnTo>
                    <a:pt x="140385" y="238912"/>
                  </a:lnTo>
                  <a:lnTo>
                    <a:pt x="142341" y="239674"/>
                  </a:lnTo>
                  <a:lnTo>
                    <a:pt x="143090" y="240626"/>
                  </a:lnTo>
                  <a:lnTo>
                    <a:pt x="143903" y="242925"/>
                  </a:lnTo>
                  <a:lnTo>
                    <a:pt x="142684" y="244030"/>
                  </a:lnTo>
                  <a:lnTo>
                    <a:pt x="140360" y="245567"/>
                  </a:lnTo>
                  <a:lnTo>
                    <a:pt x="134302" y="249085"/>
                  </a:lnTo>
                  <a:lnTo>
                    <a:pt x="132486" y="250380"/>
                  </a:lnTo>
                  <a:lnTo>
                    <a:pt x="130086" y="252806"/>
                  </a:lnTo>
                  <a:lnTo>
                    <a:pt x="129311" y="254215"/>
                  </a:lnTo>
                  <a:lnTo>
                    <a:pt x="128778" y="256717"/>
                  </a:lnTo>
                  <a:lnTo>
                    <a:pt x="128689" y="258254"/>
                  </a:lnTo>
                  <a:lnTo>
                    <a:pt x="128803" y="259194"/>
                  </a:lnTo>
                  <a:lnTo>
                    <a:pt x="130238" y="263283"/>
                  </a:lnTo>
                  <a:lnTo>
                    <a:pt x="131864" y="265074"/>
                  </a:lnTo>
                  <a:lnTo>
                    <a:pt x="136563" y="267169"/>
                  </a:lnTo>
                  <a:lnTo>
                    <a:pt x="139268" y="267157"/>
                  </a:lnTo>
                  <a:lnTo>
                    <a:pt x="149580" y="260134"/>
                  </a:lnTo>
                  <a:lnTo>
                    <a:pt x="150202" y="258902"/>
                  </a:lnTo>
                  <a:lnTo>
                    <a:pt x="151485" y="260692"/>
                  </a:lnTo>
                  <a:lnTo>
                    <a:pt x="151993" y="261353"/>
                  </a:lnTo>
                  <a:lnTo>
                    <a:pt x="152374" y="261797"/>
                  </a:lnTo>
                  <a:lnTo>
                    <a:pt x="160172" y="259054"/>
                  </a:lnTo>
                  <a:close/>
                </a:path>
                <a:path w="363219" h="278764">
                  <a:moveTo>
                    <a:pt x="180352" y="251421"/>
                  </a:moveTo>
                  <a:lnTo>
                    <a:pt x="178523" y="247611"/>
                  </a:lnTo>
                  <a:lnTo>
                    <a:pt x="177533" y="245541"/>
                  </a:lnTo>
                  <a:lnTo>
                    <a:pt x="176149" y="246634"/>
                  </a:lnTo>
                  <a:lnTo>
                    <a:pt x="175348" y="247154"/>
                  </a:lnTo>
                  <a:lnTo>
                    <a:pt x="174104" y="247586"/>
                  </a:lnTo>
                  <a:lnTo>
                    <a:pt x="173609" y="247611"/>
                  </a:lnTo>
                  <a:lnTo>
                    <a:pt x="172694" y="247345"/>
                  </a:lnTo>
                  <a:lnTo>
                    <a:pt x="166243" y="230517"/>
                  </a:lnTo>
                  <a:lnTo>
                    <a:pt x="171538" y="228663"/>
                  </a:lnTo>
                  <a:lnTo>
                    <a:pt x="171500" y="228282"/>
                  </a:lnTo>
                  <a:lnTo>
                    <a:pt x="170091" y="224231"/>
                  </a:lnTo>
                  <a:lnTo>
                    <a:pt x="169418" y="222338"/>
                  </a:lnTo>
                  <a:lnTo>
                    <a:pt x="164033" y="224231"/>
                  </a:lnTo>
                  <a:lnTo>
                    <a:pt x="160337" y="213702"/>
                  </a:lnTo>
                  <a:lnTo>
                    <a:pt x="154127" y="220980"/>
                  </a:lnTo>
                  <a:lnTo>
                    <a:pt x="154063" y="221157"/>
                  </a:lnTo>
                  <a:lnTo>
                    <a:pt x="156121" y="227012"/>
                  </a:lnTo>
                  <a:lnTo>
                    <a:pt x="152501" y="228282"/>
                  </a:lnTo>
                  <a:lnTo>
                    <a:pt x="154698" y="234569"/>
                  </a:lnTo>
                  <a:lnTo>
                    <a:pt x="158330" y="233299"/>
                  </a:lnTo>
                  <a:lnTo>
                    <a:pt x="163931" y="249237"/>
                  </a:lnTo>
                  <a:lnTo>
                    <a:pt x="171742" y="255498"/>
                  </a:lnTo>
                  <a:lnTo>
                    <a:pt x="173113" y="255282"/>
                  </a:lnTo>
                  <a:lnTo>
                    <a:pt x="176847" y="253974"/>
                  </a:lnTo>
                  <a:lnTo>
                    <a:pt x="178790" y="252844"/>
                  </a:lnTo>
                  <a:lnTo>
                    <a:pt x="180352" y="251421"/>
                  </a:lnTo>
                  <a:close/>
                </a:path>
                <a:path w="363219" h="278764">
                  <a:moveTo>
                    <a:pt x="211277" y="241134"/>
                  </a:moveTo>
                  <a:lnTo>
                    <a:pt x="211124" y="240982"/>
                  </a:lnTo>
                  <a:lnTo>
                    <a:pt x="210096" y="239953"/>
                  </a:lnTo>
                  <a:lnTo>
                    <a:pt x="209156" y="238785"/>
                  </a:lnTo>
                  <a:lnTo>
                    <a:pt x="207772" y="236474"/>
                  </a:lnTo>
                  <a:lnTo>
                    <a:pt x="206971" y="234594"/>
                  </a:lnTo>
                  <a:lnTo>
                    <a:pt x="205422" y="230136"/>
                  </a:lnTo>
                  <a:lnTo>
                    <a:pt x="202285" y="220980"/>
                  </a:lnTo>
                  <a:lnTo>
                    <a:pt x="201701" y="219303"/>
                  </a:lnTo>
                  <a:lnTo>
                    <a:pt x="200520" y="217081"/>
                  </a:lnTo>
                  <a:lnTo>
                    <a:pt x="198399" y="215176"/>
                  </a:lnTo>
                  <a:lnTo>
                    <a:pt x="198399" y="237007"/>
                  </a:lnTo>
                  <a:lnTo>
                    <a:pt x="198132" y="237883"/>
                  </a:lnTo>
                  <a:lnTo>
                    <a:pt x="196443" y="240334"/>
                  </a:lnTo>
                  <a:lnTo>
                    <a:pt x="195275" y="241261"/>
                  </a:lnTo>
                  <a:lnTo>
                    <a:pt x="192582" y="242214"/>
                  </a:lnTo>
                  <a:lnTo>
                    <a:pt x="191389" y="242176"/>
                  </a:lnTo>
                  <a:lnTo>
                    <a:pt x="189166" y="241134"/>
                  </a:lnTo>
                  <a:lnTo>
                    <a:pt x="188417" y="240309"/>
                  </a:lnTo>
                  <a:lnTo>
                    <a:pt x="187655" y="238112"/>
                  </a:lnTo>
                  <a:lnTo>
                    <a:pt x="187833" y="237007"/>
                  </a:lnTo>
                  <a:lnTo>
                    <a:pt x="188607" y="235915"/>
                  </a:lnTo>
                  <a:lnTo>
                    <a:pt x="189128" y="235229"/>
                  </a:lnTo>
                  <a:lnTo>
                    <a:pt x="190398" y="234264"/>
                  </a:lnTo>
                  <a:lnTo>
                    <a:pt x="194449" y="231787"/>
                  </a:lnTo>
                  <a:lnTo>
                    <a:pt x="195910" y="230835"/>
                  </a:lnTo>
                  <a:lnTo>
                    <a:pt x="196799" y="230136"/>
                  </a:lnTo>
                  <a:lnTo>
                    <a:pt x="198018" y="233603"/>
                  </a:lnTo>
                  <a:lnTo>
                    <a:pt x="198272" y="234569"/>
                  </a:lnTo>
                  <a:lnTo>
                    <a:pt x="198399" y="237007"/>
                  </a:lnTo>
                  <a:lnTo>
                    <a:pt x="198399" y="215176"/>
                  </a:lnTo>
                  <a:lnTo>
                    <a:pt x="198221" y="215011"/>
                  </a:lnTo>
                  <a:lnTo>
                    <a:pt x="196634" y="214376"/>
                  </a:lnTo>
                  <a:lnTo>
                    <a:pt x="192608" y="213918"/>
                  </a:lnTo>
                  <a:lnTo>
                    <a:pt x="189852" y="214414"/>
                  </a:lnTo>
                  <a:lnTo>
                    <a:pt x="176288" y="227012"/>
                  </a:lnTo>
                  <a:lnTo>
                    <a:pt x="176390" y="228663"/>
                  </a:lnTo>
                  <a:lnTo>
                    <a:pt x="183997" y="227444"/>
                  </a:lnTo>
                  <a:lnTo>
                    <a:pt x="184099" y="225501"/>
                  </a:lnTo>
                  <a:lnTo>
                    <a:pt x="184302" y="224688"/>
                  </a:lnTo>
                  <a:lnTo>
                    <a:pt x="185483" y="223037"/>
                  </a:lnTo>
                  <a:lnTo>
                    <a:pt x="186486" y="222377"/>
                  </a:lnTo>
                  <a:lnTo>
                    <a:pt x="189966" y="221157"/>
                  </a:lnTo>
                  <a:lnTo>
                    <a:pt x="191490" y="220980"/>
                  </a:lnTo>
                  <a:lnTo>
                    <a:pt x="193433" y="221754"/>
                  </a:lnTo>
                  <a:lnTo>
                    <a:pt x="194195" y="222694"/>
                  </a:lnTo>
                  <a:lnTo>
                    <a:pt x="194995" y="225005"/>
                  </a:lnTo>
                  <a:lnTo>
                    <a:pt x="193789" y="226098"/>
                  </a:lnTo>
                  <a:lnTo>
                    <a:pt x="191452" y="227634"/>
                  </a:lnTo>
                  <a:lnTo>
                    <a:pt x="185470" y="231114"/>
                  </a:lnTo>
                  <a:lnTo>
                    <a:pt x="183540" y="232498"/>
                  </a:lnTo>
                  <a:lnTo>
                    <a:pt x="181178" y="234873"/>
                  </a:lnTo>
                  <a:lnTo>
                    <a:pt x="180403" y="236283"/>
                  </a:lnTo>
                  <a:lnTo>
                    <a:pt x="179870" y="238785"/>
                  </a:lnTo>
                  <a:lnTo>
                    <a:pt x="179793" y="240309"/>
                  </a:lnTo>
                  <a:lnTo>
                    <a:pt x="179895" y="241261"/>
                  </a:lnTo>
                  <a:lnTo>
                    <a:pt x="181330" y="245364"/>
                  </a:lnTo>
                  <a:lnTo>
                    <a:pt x="182956" y="247154"/>
                  </a:lnTo>
                  <a:lnTo>
                    <a:pt x="187667" y="249237"/>
                  </a:lnTo>
                  <a:lnTo>
                    <a:pt x="190373" y="249224"/>
                  </a:lnTo>
                  <a:lnTo>
                    <a:pt x="201295" y="240982"/>
                  </a:lnTo>
                  <a:lnTo>
                    <a:pt x="203098" y="243420"/>
                  </a:lnTo>
                  <a:lnTo>
                    <a:pt x="203479" y="243878"/>
                  </a:lnTo>
                  <a:lnTo>
                    <a:pt x="211277" y="241134"/>
                  </a:lnTo>
                  <a:close/>
                </a:path>
                <a:path w="363219" h="278764">
                  <a:moveTo>
                    <a:pt x="259207" y="20307"/>
                  </a:moveTo>
                  <a:lnTo>
                    <a:pt x="250748" y="20307"/>
                  </a:lnTo>
                  <a:lnTo>
                    <a:pt x="250748" y="0"/>
                  </a:lnTo>
                  <a:lnTo>
                    <a:pt x="247357" y="0"/>
                  </a:lnTo>
                  <a:lnTo>
                    <a:pt x="247357" y="20307"/>
                  </a:lnTo>
                  <a:lnTo>
                    <a:pt x="238899" y="20307"/>
                  </a:lnTo>
                  <a:lnTo>
                    <a:pt x="249047" y="40614"/>
                  </a:lnTo>
                  <a:lnTo>
                    <a:pt x="259207" y="20307"/>
                  </a:lnTo>
                  <a:close/>
                </a:path>
                <a:path w="363219" h="278764">
                  <a:moveTo>
                    <a:pt x="264274" y="222542"/>
                  </a:moveTo>
                  <a:lnTo>
                    <a:pt x="264033" y="213639"/>
                  </a:lnTo>
                  <a:lnTo>
                    <a:pt x="263385" y="189382"/>
                  </a:lnTo>
                  <a:lnTo>
                    <a:pt x="255612" y="192100"/>
                  </a:lnTo>
                  <a:lnTo>
                    <a:pt x="256768" y="213639"/>
                  </a:lnTo>
                  <a:lnTo>
                    <a:pt x="252907" y="207835"/>
                  </a:lnTo>
                  <a:lnTo>
                    <a:pt x="244944" y="195846"/>
                  </a:lnTo>
                  <a:lnTo>
                    <a:pt x="237337" y="198513"/>
                  </a:lnTo>
                  <a:lnTo>
                    <a:pt x="239052" y="219849"/>
                  </a:lnTo>
                  <a:lnTo>
                    <a:pt x="226606" y="202272"/>
                  </a:lnTo>
                  <a:lnTo>
                    <a:pt x="218948" y="204965"/>
                  </a:lnTo>
                  <a:lnTo>
                    <a:pt x="238836" y="231470"/>
                  </a:lnTo>
                  <a:lnTo>
                    <a:pt x="246494" y="228777"/>
                  </a:lnTo>
                  <a:lnTo>
                    <a:pt x="245783" y="219849"/>
                  </a:lnTo>
                  <a:lnTo>
                    <a:pt x="244830" y="207835"/>
                  </a:lnTo>
                  <a:lnTo>
                    <a:pt x="256692" y="225209"/>
                  </a:lnTo>
                  <a:lnTo>
                    <a:pt x="264274" y="222542"/>
                  </a:lnTo>
                  <a:close/>
                </a:path>
                <a:path w="363219" h="278764">
                  <a:moveTo>
                    <a:pt x="303250" y="197104"/>
                  </a:moveTo>
                  <a:lnTo>
                    <a:pt x="300126" y="188201"/>
                  </a:lnTo>
                  <a:lnTo>
                    <a:pt x="297370" y="184924"/>
                  </a:lnTo>
                  <a:lnTo>
                    <a:pt x="294728" y="183642"/>
                  </a:lnTo>
                  <a:lnTo>
                    <a:pt x="294728" y="200990"/>
                  </a:lnTo>
                  <a:lnTo>
                    <a:pt x="293039" y="205105"/>
                  </a:lnTo>
                  <a:lnTo>
                    <a:pt x="291592" y="206502"/>
                  </a:lnTo>
                  <a:lnTo>
                    <a:pt x="287477" y="207937"/>
                  </a:lnTo>
                  <a:lnTo>
                    <a:pt x="285470" y="207759"/>
                  </a:lnTo>
                  <a:lnTo>
                    <a:pt x="281559" y="205600"/>
                  </a:lnTo>
                  <a:lnTo>
                    <a:pt x="280060" y="203581"/>
                  </a:lnTo>
                  <a:lnTo>
                    <a:pt x="277990" y="197675"/>
                  </a:lnTo>
                  <a:lnTo>
                    <a:pt x="277888" y="195160"/>
                  </a:lnTo>
                  <a:lnTo>
                    <a:pt x="279590" y="191033"/>
                  </a:lnTo>
                  <a:lnTo>
                    <a:pt x="281051" y="189636"/>
                  </a:lnTo>
                  <a:lnTo>
                    <a:pt x="285165" y="188201"/>
                  </a:lnTo>
                  <a:lnTo>
                    <a:pt x="287172" y="188379"/>
                  </a:lnTo>
                  <a:lnTo>
                    <a:pt x="291058" y="190538"/>
                  </a:lnTo>
                  <a:lnTo>
                    <a:pt x="292544" y="192544"/>
                  </a:lnTo>
                  <a:lnTo>
                    <a:pt x="294627" y="198462"/>
                  </a:lnTo>
                  <a:lnTo>
                    <a:pt x="294728" y="200990"/>
                  </a:lnTo>
                  <a:lnTo>
                    <a:pt x="294728" y="183642"/>
                  </a:lnTo>
                  <a:lnTo>
                    <a:pt x="289547" y="181089"/>
                  </a:lnTo>
                  <a:lnTo>
                    <a:pt x="285330" y="180924"/>
                  </a:lnTo>
                  <a:lnTo>
                    <a:pt x="277901" y="183527"/>
                  </a:lnTo>
                  <a:lnTo>
                    <a:pt x="269697" y="198462"/>
                  </a:lnTo>
                  <a:lnTo>
                    <a:pt x="269875" y="200431"/>
                  </a:lnTo>
                  <a:lnTo>
                    <a:pt x="286258" y="214896"/>
                  </a:lnTo>
                  <a:lnTo>
                    <a:pt x="289077" y="214591"/>
                  </a:lnTo>
                  <a:lnTo>
                    <a:pt x="296227" y="212090"/>
                  </a:lnTo>
                  <a:lnTo>
                    <a:pt x="299377" y="209321"/>
                  </a:lnTo>
                  <a:lnTo>
                    <a:pt x="300024" y="207937"/>
                  </a:lnTo>
                  <a:lnTo>
                    <a:pt x="303110" y="201345"/>
                  </a:lnTo>
                  <a:lnTo>
                    <a:pt x="303250" y="197104"/>
                  </a:lnTo>
                  <a:close/>
                </a:path>
                <a:path w="363219" h="278764">
                  <a:moveTo>
                    <a:pt x="321919" y="169748"/>
                  </a:moveTo>
                  <a:lnTo>
                    <a:pt x="319913" y="169341"/>
                  </a:lnTo>
                  <a:lnTo>
                    <a:pt x="318008" y="169456"/>
                  </a:lnTo>
                  <a:lnTo>
                    <a:pt x="314934" y="170535"/>
                  </a:lnTo>
                  <a:lnTo>
                    <a:pt x="313918" y="171246"/>
                  </a:lnTo>
                  <a:lnTo>
                    <a:pt x="312356" y="173228"/>
                  </a:lnTo>
                  <a:lnTo>
                    <a:pt x="311696" y="174942"/>
                  </a:lnTo>
                  <a:lnTo>
                    <a:pt x="311137" y="177380"/>
                  </a:lnTo>
                  <a:lnTo>
                    <a:pt x="309651" y="173139"/>
                  </a:lnTo>
                  <a:lnTo>
                    <a:pt x="302323" y="175717"/>
                  </a:lnTo>
                  <a:lnTo>
                    <a:pt x="312788" y="205524"/>
                  </a:lnTo>
                  <a:lnTo>
                    <a:pt x="320675" y="202755"/>
                  </a:lnTo>
                  <a:lnTo>
                    <a:pt x="315658" y="188480"/>
                  </a:lnTo>
                  <a:lnTo>
                    <a:pt x="314718" y="185102"/>
                  </a:lnTo>
                  <a:lnTo>
                    <a:pt x="314604" y="183527"/>
                  </a:lnTo>
                  <a:lnTo>
                    <a:pt x="314693" y="180263"/>
                  </a:lnTo>
                  <a:lnTo>
                    <a:pt x="315798" y="178511"/>
                  </a:lnTo>
                  <a:lnTo>
                    <a:pt x="316636" y="177888"/>
                  </a:lnTo>
                  <a:lnTo>
                    <a:pt x="318058" y="177380"/>
                  </a:lnTo>
                  <a:lnTo>
                    <a:pt x="318884" y="177088"/>
                  </a:lnTo>
                  <a:lnTo>
                    <a:pt x="320268" y="177088"/>
                  </a:lnTo>
                  <a:lnTo>
                    <a:pt x="321894" y="177482"/>
                  </a:lnTo>
                  <a:lnTo>
                    <a:pt x="321894" y="177088"/>
                  </a:lnTo>
                  <a:lnTo>
                    <a:pt x="321919" y="169748"/>
                  </a:lnTo>
                  <a:close/>
                </a:path>
                <a:path w="363219" h="278764">
                  <a:moveTo>
                    <a:pt x="362813" y="187972"/>
                  </a:moveTo>
                  <a:lnTo>
                    <a:pt x="362178" y="186156"/>
                  </a:lnTo>
                  <a:lnTo>
                    <a:pt x="355777" y="167919"/>
                  </a:lnTo>
                  <a:lnTo>
                    <a:pt x="354545" y="164414"/>
                  </a:lnTo>
                  <a:lnTo>
                    <a:pt x="351015" y="154343"/>
                  </a:lnTo>
                  <a:lnTo>
                    <a:pt x="351015" y="181533"/>
                  </a:lnTo>
                  <a:lnTo>
                    <a:pt x="349554" y="185508"/>
                  </a:lnTo>
                  <a:lnTo>
                    <a:pt x="348284" y="186829"/>
                  </a:lnTo>
                  <a:lnTo>
                    <a:pt x="344182" y="188264"/>
                  </a:lnTo>
                  <a:lnTo>
                    <a:pt x="342049" y="187858"/>
                  </a:lnTo>
                  <a:lnTo>
                    <a:pt x="338670" y="185140"/>
                  </a:lnTo>
                  <a:lnTo>
                    <a:pt x="337426" y="182981"/>
                  </a:lnTo>
                  <a:lnTo>
                    <a:pt x="335267" y="176847"/>
                  </a:lnTo>
                  <a:lnTo>
                    <a:pt x="335127" y="174409"/>
                  </a:lnTo>
                  <a:lnTo>
                    <a:pt x="336613" y="170548"/>
                  </a:lnTo>
                  <a:lnTo>
                    <a:pt x="351015" y="181533"/>
                  </a:lnTo>
                  <a:lnTo>
                    <a:pt x="351015" y="154343"/>
                  </a:lnTo>
                  <a:lnTo>
                    <a:pt x="348386" y="146824"/>
                  </a:lnTo>
                  <a:lnTo>
                    <a:pt x="340499" y="149593"/>
                  </a:lnTo>
                  <a:lnTo>
                    <a:pt x="345694" y="164414"/>
                  </a:lnTo>
                  <a:lnTo>
                    <a:pt x="342290" y="162496"/>
                  </a:lnTo>
                  <a:lnTo>
                    <a:pt x="338924" y="162115"/>
                  </a:lnTo>
                  <a:lnTo>
                    <a:pt x="331965" y="164566"/>
                  </a:lnTo>
                  <a:lnTo>
                    <a:pt x="329412" y="166928"/>
                  </a:lnTo>
                  <a:lnTo>
                    <a:pt x="326504" y="173850"/>
                  </a:lnTo>
                  <a:lnTo>
                    <a:pt x="326669" y="178117"/>
                  </a:lnTo>
                  <a:lnTo>
                    <a:pt x="330174" y="188112"/>
                  </a:lnTo>
                  <a:lnTo>
                    <a:pt x="332752" y="191528"/>
                  </a:lnTo>
                  <a:lnTo>
                    <a:pt x="339572" y="195338"/>
                  </a:lnTo>
                  <a:lnTo>
                    <a:pt x="342988" y="195681"/>
                  </a:lnTo>
                  <a:lnTo>
                    <a:pt x="348094" y="193890"/>
                  </a:lnTo>
                  <a:lnTo>
                    <a:pt x="349618" y="192887"/>
                  </a:lnTo>
                  <a:lnTo>
                    <a:pt x="352348" y="190068"/>
                  </a:lnTo>
                  <a:lnTo>
                    <a:pt x="353339" y="188264"/>
                  </a:lnTo>
                  <a:lnTo>
                    <a:pt x="353961" y="186156"/>
                  </a:lnTo>
                  <a:lnTo>
                    <a:pt x="355498" y="190538"/>
                  </a:lnTo>
                  <a:lnTo>
                    <a:pt x="362813" y="18797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1226766" y="3178296"/>
              <a:ext cx="439420" cy="161925"/>
            </a:xfrm>
            <a:custGeom>
              <a:avLst/>
              <a:gdLst/>
              <a:ahLst/>
              <a:cxnLst/>
              <a:rect l="l" t="t" r="r" b="b"/>
              <a:pathLst>
                <a:path w="439419" h="161925">
                  <a:moveTo>
                    <a:pt x="439195" y="0"/>
                  </a:moveTo>
                  <a:lnTo>
                    <a:pt x="406051" y="22791"/>
                  </a:lnTo>
                  <a:lnTo>
                    <a:pt x="259652" y="75769"/>
                  </a:lnTo>
                  <a:lnTo>
                    <a:pt x="245677" y="81675"/>
                  </a:lnTo>
                  <a:lnTo>
                    <a:pt x="234784" y="87931"/>
                  </a:lnTo>
                  <a:lnTo>
                    <a:pt x="228039" y="93804"/>
                  </a:lnTo>
                  <a:lnTo>
                    <a:pt x="226508" y="98561"/>
                  </a:lnTo>
                  <a:lnTo>
                    <a:pt x="222287" y="95885"/>
                  </a:lnTo>
                  <a:lnTo>
                    <a:pt x="213345" y="95689"/>
                  </a:lnTo>
                  <a:lnTo>
                    <a:pt x="200971" y="97852"/>
                  </a:lnTo>
                  <a:lnTo>
                    <a:pt x="186453" y="102257"/>
                  </a:lnTo>
                  <a:lnTo>
                    <a:pt x="40054" y="155235"/>
                  </a:lnTo>
                  <a:lnTo>
                    <a:pt x="25536" y="159640"/>
                  </a:lnTo>
                  <a:lnTo>
                    <a:pt x="13162" y="161803"/>
                  </a:lnTo>
                  <a:lnTo>
                    <a:pt x="4221" y="161607"/>
                  </a:lnTo>
                  <a:lnTo>
                    <a:pt x="0" y="158931"/>
                  </a:lnTo>
                </a:path>
              </a:pathLst>
            </a:custGeom>
            <a:ln w="33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43" name="object 43"/>
            <p:cNvPicPr/>
            <p:nvPr/>
          </p:nvPicPr>
          <p:blipFill>
            <a:blip r:embed="rId3" cstate="print"/>
            <a:stretch>
              <a:fillRect/>
            </a:stretch>
          </p:blipFill>
          <p:spPr>
            <a:xfrm>
              <a:off x="1769218" y="1885135"/>
              <a:ext cx="70142" cy="88911"/>
            </a:xfrm>
            <a:prstGeom prst="rect">
              <a:avLst/>
            </a:prstGeom>
          </p:spPr>
        </p:pic>
        <p:sp>
          <p:nvSpPr>
            <p:cNvPr id="44" name="object 44"/>
            <p:cNvSpPr/>
            <p:nvPr/>
          </p:nvSpPr>
          <p:spPr>
            <a:xfrm>
              <a:off x="1400539" y="3138890"/>
              <a:ext cx="77470" cy="50165"/>
            </a:xfrm>
            <a:custGeom>
              <a:avLst/>
              <a:gdLst/>
              <a:ahLst/>
              <a:cxnLst/>
              <a:rect l="l" t="t" r="r" b="b"/>
              <a:pathLst>
                <a:path w="77469" h="50164">
                  <a:moveTo>
                    <a:pt x="8028" y="37440"/>
                  </a:moveTo>
                  <a:lnTo>
                    <a:pt x="0" y="42110"/>
                  </a:lnTo>
                  <a:lnTo>
                    <a:pt x="4670" y="50139"/>
                  </a:lnTo>
                  <a:lnTo>
                    <a:pt x="12698" y="45468"/>
                  </a:lnTo>
                  <a:lnTo>
                    <a:pt x="8028" y="37440"/>
                  </a:lnTo>
                  <a:close/>
                </a:path>
                <a:path w="77469" h="50164">
                  <a:moveTo>
                    <a:pt x="40209" y="18720"/>
                  </a:moveTo>
                  <a:lnTo>
                    <a:pt x="32181" y="23390"/>
                  </a:lnTo>
                  <a:lnTo>
                    <a:pt x="36851" y="31418"/>
                  </a:lnTo>
                  <a:lnTo>
                    <a:pt x="44879" y="26748"/>
                  </a:lnTo>
                  <a:lnTo>
                    <a:pt x="40209" y="18720"/>
                  </a:lnTo>
                  <a:close/>
                </a:path>
                <a:path w="77469" h="50164">
                  <a:moveTo>
                    <a:pt x="72390" y="0"/>
                  </a:moveTo>
                  <a:lnTo>
                    <a:pt x="64362" y="4670"/>
                  </a:lnTo>
                  <a:lnTo>
                    <a:pt x="69032" y="12698"/>
                  </a:lnTo>
                  <a:lnTo>
                    <a:pt x="77060" y="8028"/>
                  </a:lnTo>
                  <a:lnTo>
                    <a:pt x="723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45" name="object 45"/>
            <p:cNvPicPr/>
            <p:nvPr/>
          </p:nvPicPr>
          <p:blipFill>
            <a:blip r:embed="rId4" cstate="print"/>
            <a:stretch>
              <a:fillRect/>
            </a:stretch>
          </p:blipFill>
          <p:spPr>
            <a:xfrm>
              <a:off x="876138" y="1959181"/>
              <a:ext cx="869829" cy="829214"/>
            </a:xfrm>
            <a:prstGeom prst="rect">
              <a:avLst/>
            </a:prstGeom>
          </p:spPr>
        </p:pic>
        <p:sp>
          <p:nvSpPr>
            <p:cNvPr id="46" name="object 46"/>
            <p:cNvSpPr/>
            <p:nvPr/>
          </p:nvSpPr>
          <p:spPr>
            <a:xfrm>
              <a:off x="876138" y="1959181"/>
              <a:ext cx="869950" cy="829310"/>
            </a:xfrm>
            <a:custGeom>
              <a:avLst/>
              <a:gdLst/>
              <a:ahLst/>
              <a:cxnLst/>
              <a:rect l="l" t="t" r="r" b="b"/>
              <a:pathLst>
                <a:path w="869950" h="829310">
                  <a:moveTo>
                    <a:pt x="0" y="0"/>
                  </a:moveTo>
                  <a:lnTo>
                    <a:pt x="869829" y="0"/>
                  </a:lnTo>
                  <a:lnTo>
                    <a:pt x="869829" y="829214"/>
                  </a:lnTo>
                  <a:lnTo>
                    <a:pt x="0" y="829214"/>
                  </a:lnTo>
                  <a:lnTo>
                    <a:pt x="0" y="0"/>
                  </a:lnTo>
                  <a:close/>
                </a:path>
              </a:pathLst>
            </a:custGeom>
            <a:ln w="33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752602" y="2018410"/>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1617354" y="2119947"/>
              <a:ext cx="83185" cy="0"/>
            </a:xfrm>
            <a:custGeom>
              <a:avLst/>
              <a:gdLst/>
              <a:ahLst/>
              <a:cxnLst/>
              <a:rect l="l" t="t" r="r" b="b"/>
              <a:pathLst>
                <a:path w="83185">
                  <a:moveTo>
                    <a:pt x="0" y="0"/>
                  </a:moveTo>
                  <a:lnTo>
                    <a:pt x="82921"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1617354" y="2221484"/>
              <a:ext cx="80010" cy="0"/>
            </a:xfrm>
            <a:custGeom>
              <a:avLst/>
              <a:gdLst/>
              <a:ahLst/>
              <a:cxnLst/>
              <a:rect l="l" t="t" r="r" b="b"/>
              <a:pathLst>
                <a:path w="80010">
                  <a:moveTo>
                    <a:pt x="0" y="0"/>
                  </a:moveTo>
                  <a:lnTo>
                    <a:pt x="79536" y="0"/>
                  </a:lnTo>
                </a:path>
              </a:pathLst>
            </a:custGeom>
            <a:ln w="13538">
              <a:solidFill>
                <a:srgbClr val="5B9BD5"/>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1617354" y="2323020"/>
              <a:ext cx="83185" cy="203200"/>
            </a:xfrm>
            <a:custGeom>
              <a:avLst/>
              <a:gdLst/>
              <a:ahLst/>
              <a:cxnLst/>
              <a:rect l="l" t="t" r="r" b="b"/>
              <a:pathLst>
                <a:path w="83185" h="203200">
                  <a:moveTo>
                    <a:pt x="0" y="0"/>
                  </a:moveTo>
                  <a:lnTo>
                    <a:pt x="82921" y="0"/>
                  </a:lnTo>
                </a:path>
                <a:path w="83185" h="203200">
                  <a:moveTo>
                    <a:pt x="0" y="101536"/>
                  </a:moveTo>
                  <a:lnTo>
                    <a:pt x="82921" y="101536"/>
                  </a:lnTo>
                </a:path>
                <a:path w="83185" h="203200">
                  <a:moveTo>
                    <a:pt x="0" y="203073"/>
                  </a:moveTo>
                  <a:lnTo>
                    <a:pt x="82921" y="203073"/>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1617354" y="2627630"/>
              <a:ext cx="83185" cy="101600"/>
            </a:xfrm>
            <a:custGeom>
              <a:avLst/>
              <a:gdLst/>
              <a:ahLst/>
              <a:cxnLst/>
              <a:rect l="l" t="t" r="r" b="b"/>
              <a:pathLst>
                <a:path w="83185" h="101600">
                  <a:moveTo>
                    <a:pt x="0" y="0"/>
                  </a:moveTo>
                  <a:lnTo>
                    <a:pt x="82921" y="0"/>
                  </a:lnTo>
                </a:path>
                <a:path w="83185" h="101600">
                  <a:moveTo>
                    <a:pt x="0" y="101536"/>
                  </a:moveTo>
                  <a:lnTo>
                    <a:pt x="82921" y="101536"/>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948905" y="1974411"/>
              <a:ext cx="514984" cy="879475"/>
            </a:xfrm>
            <a:custGeom>
              <a:avLst/>
              <a:gdLst/>
              <a:ahLst/>
              <a:cxnLst/>
              <a:rect l="l" t="t" r="r" b="b"/>
              <a:pathLst>
                <a:path w="514984" h="879475">
                  <a:moveTo>
                    <a:pt x="0" y="879136"/>
                  </a:moveTo>
                  <a:lnTo>
                    <a:pt x="6769" y="879136"/>
                  </a:lnTo>
                </a:path>
                <a:path w="514984" h="879475">
                  <a:moveTo>
                    <a:pt x="3384" y="0"/>
                  </a:moveTo>
                  <a:lnTo>
                    <a:pt x="3384" y="49076"/>
                  </a:lnTo>
                </a:path>
                <a:path w="514984" h="879475">
                  <a:moveTo>
                    <a:pt x="101536" y="879136"/>
                  </a:moveTo>
                  <a:lnTo>
                    <a:pt x="108305" y="879136"/>
                  </a:lnTo>
                </a:path>
                <a:path w="514984" h="879475">
                  <a:moveTo>
                    <a:pt x="104921" y="0"/>
                  </a:moveTo>
                  <a:lnTo>
                    <a:pt x="104921" y="49076"/>
                  </a:lnTo>
                </a:path>
                <a:path w="514984" h="879475">
                  <a:moveTo>
                    <a:pt x="203072" y="879136"/>
                  </a:moveTo>
                  <a:lnTo>
                    <a:pt x="209842" y="879136"/>
                  </a:lnTo>
                </a:path>
                <a:path w="514984" h="879475">
                  <a:moveTo>
                    <a:pt x="206457" y="0"/>
                  </a:moveTo>
                  <a:lnTo>
                    <a:pt x="206457" y="49076"/>
                  </a:lnTo>
                </a:path>
                <a:path w="514984" h="879475">
                  <a:moveTo>
                    <a:pt x="304609" y="879136"/>
                  </a:moveTo>
                  <a:lnTo>
                    <a:pt x="311378" y="879136"/>
                  </a:lnTo>
                </a:path>
                <a:path w="514984" h="879475">
                  <a:moveTo>
                    <a:pt x="307994" y="0"/>
                  </a:moveTo>
                  <a:lnTo>
                    <a:pt x="307994" y="49076"/>
                  </a:lnTo>
                </a:path>
                <a:path w="514984" h="879475">
                  <a:moveTo>
                    <a:pt x="406146" y="879136"/>
                  </a:moveTo>
                  <a:lnTo>
                    <a:pt x="412915" y="879136"/>
                  </a:lnTo>
                </a:path>
                <a:path w="514984" h="879475">
                  <a:moveTo>
                    <a:pt x="409530" y="0"/>
                  </a:moveTo>
                  <a:lnTo>
                    <a:pt x="409530" y="49076"/>
                  </a:lnTo>
                </a:path>
                <a:path w="514984" h="879475">
                  <a:moveTo>
                    <a:pt x="507682" y="879136"/>
                  </a:moveTo>
                  <a:lnTo>
                    <a:pt x="514451" y="879136"/>
                  </a:lnTo>
                </a:path>
                <a:path w="514984" h="879475">
                  <a:moveTo>
                    <a:pt x="511067" y="0"/>
                  </a:moveTo>
                  <a:lnTo>
                    <a:pt x="511067" y="49076"/>
                  </a:lnTo>
                </a:path>
              </a:pathLst>
            </a:custGeom>
            <a:ln w="31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1663045" y="1974411"/>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1554740" y="1971027"/>
              <a:ext cx="13970" cy="884555"/>
            </a:xfrm>
            <a:custGeom>
              <a:avLst/>
              <a:gdLst/>
              <a:ahLst/>
              <a:cxnLst/>
              <a:rect l="l" t="t" r="r" b="b"/>
              <a:pathLst>
                <a:path w="13969" h="884555">
                  <a:moveTo>
                    <a:pt x="0" y="884213"/>
                  </a:moveTo>
                  <a:lnTo>
                    <a:pt x="13538" y="884213"/>
                  </a:lnTo>
                </a:path>
                <a:path w="13969" h="884555">
                  <a:moveTo>
                    <a:pt x="6769" y="0"/>
                  </a:moveTo>
                  <a:lnTo>
                    <a:pt x="6769" y="52460"/>
                  </a:lnTo>
                </a:path>
              </a:pathLst>
            </a:custGeom>
            <a:ln w="5076">
              <a:solidFill>
                <a:srgbClr val="ED7D3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749217" y="2749473"/>
              <a:ext cx="101600" cy="60960"/>
            </a:xfrm>
            <a:custGeom>
              <a:avLst/>
              <a:gdLst/>
              <a:ahLst/>
              <a:cxnLst/>
              <a:rect l="l" t="t" r="r" b="b"/>
              <a:pathLst>
                <a:path w="101600" h="60960">
                  <a:moveTo>
                    <a:pt x="0" y="60921"/>
                  </a:moveTo>
                  <a:lnTo>
                    <a:pt x="101536"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56" name="object 56"/>
            <p:cNvPicPr/>
            <p:nvPr/>
          </p:nvPicPr>
          <p:blipFill>
            <a:blip r:embed="rId5" cstate="print"/>
            <a:stretch>
              <a:fillRect/>
            </a:stretch>
          </p:blipFill>
          <p:spPr>
            <a:xfrm>
              <a:off x="747525" y="2023487"/>
              <a:ext cx="869829" cy="829214"/>
            </a:xfrm>
            <a:prstGeom prst="rect">
              <a:avLst/>
            </a:prstGeom>
          </p:spPr>
        </p:pic>
        <p:sp>
          <p:nvSpPr>
            <p:cNvPr id="57" name="object 57"/>
            <p:cNvSpPr/>
            <p:nvPr/>
          </p:nvSpPr>
          <p:spPr>
            <a:xfrm>
              <a:off x="747525" y="2023487"/>
              <a:ext cx="869950" cy="829310"/>
            </a:xfrm>
            <a:custGeom>
              <a:avLst/>
              <a:gdLst/>
              <a:ahLst/>
              <a:cxnLst/>
              <a:rect l="l" t="t" r="r" b="b"/>
              <a:pathLst>
                <a:path w="869950" h="829310">
                  <a:moveTo>
                    <a:pt x="0" y="0"/>
                  </a:moveTo>
                  <a:lnTo>
                    <a:pt x="869829" y="0"/>
                  </a:lnTo>
                  <a:lnTo>
                    <a:pt x="869829" y="829214"/>
                  </a:lnTo>
                  <a:lnTo>
                    <a:pt x="0" y="829214"/>
                  </a:lnTo>
                  <a:lnTo>
                    <a:pt x="0" y="0"/>
                  </a:lnTo>
                  <a:close/>
                </a:path>
              </a:pathLst>
            </a:custGeom>
            <a:ln w="33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627373" y="2079332"/>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627373" y="2180869"/>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630758" y="2282405"/>
              <a:ext cx="941069" cy="0"/>
            </a:xfrm>
            <a:custGeom>
              <a:avLst/>
              <a:gdLst/>
              <a:ahLst/>
              <a:cxnLst/>
              <a:rect l="l" t="t" r="r" b="b"/>
              <a:pathLst>
                <a:path w="941069">
                  <a:moveTo>
                    <a:pt x="0" y="0"/>
                  </a:moveTo>
                  <a:lnTo>
                    <a:pt x="940904" y="0"/>
                  </a:lnTo>
                </a:path>
              </a:pathLst>
            </a:custGeom>
            <a:ln w="13538">
              <a:solidFill>
                <a:srgbClr val="5B9BD5"/>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627373" y="2383942"/>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627373" y="2485478"/>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627373" y="2587015"/>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627373" y="2688551"/>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p:nvPr/>
          </p:nvSpPr>
          <p:spPr>
            <a:xfrm>
              <a:off x="627373" y="2790088"/>
              <a:ext cx="948055" cy="0"/>
            </a:xfrm>
            <a:custGeom>
              <a:avLst/>
              <a:gdLst/>
              <a:ahLst/>
              <a:cxnLst/>
              <a:rect l="l" t="t" r="r" b="b"/>
              <a:pathLst>
                <a:path w="948055">
                  <a:moveTo>
                    <a:pt x="0" y="0"/>
                  </a:moveTo>
                  <a:lnTo>
                    <a:pt x="947674"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p:cNvSpPr/>
            <p:nvPr/>
          </p:nvSpPr>
          <p:spPr>
            <a:xfrm>
              <a:off x="827062" y="2035333"/>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928598" y="2035333"/>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p:nvPr/>
          </p:nvSpPr>
          <p:spPr>
            <a:xfrm>
              <a:off x="1030135" y="2035333"/>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p:nvPr/>
          </p:nvSpPr>
          <p:spPr>
            <a:xfrm>
              <a:off x="1131671" y="2035333"/>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1233208" y="2035333"/>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1334744" y="2035333"/>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1537817" y="2035333"/>
              <a:ext cx="0" cy="880110"/>
            </a:xfrm>
            <a:custGeom>
              <a:avLst/>
              <a:gdLst/>
              <a:ahLst/>
              <a:cxnLst/>
              <a:rect l="l" t="t" r="r" b="b"/>
              <a:pathLst>
                <a:path h="880110">
                  <a:moveTo>
                    <a:pt x="0" y="879983"/>
                  </a:moveTo>
                  <a:lnTo>
                    <a:pt x="0"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p:cNvSpPr/>
            <p:nvPr/>
          </p:nvSpPr>
          <p:spPr>
            <a:xfrm>
              <a:off x="1436281" y="2031949"/>
              <a:ext cx="0" cy="887094"/>
            </a:xfrm>
            <a:custGeom>
              <a:avLst/>
              <a:gdLst/>
              <a:ahLst/>
              <a:cxnLst/>
              <a:rect l="l" t="t" r="r" b="b"/>
              <a:pathLst>
                <a:path h="887094">
                  <a:moveTo>
                    <a:pt x="0" y="886752"/>
                  </a:moveTo>
                  <a:lnTo>
                    <a:pt x="0" y="0"/>
                  </a:lnTo>
                </a:path>
              </a:pathLst>
            </a:custGeom>
            <a:ln w="13538">
              <a:solidFill>
                <a:srgbClr val="ED7D3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p:cNvSpPr/>
            <p:nvPr/>
          </p:nvSpPr>
          <p:spPr>
            <a:xfrm>
              <a:off x="623989" y="2810395"/>
              <a:ext cx="101600" cy="60960"/>
            </a:xfrm>
            <a:custGeom>
              <a:avLst/>
              <a:gdLst/>
              <a:ahLst/>
              <a:cxnLst/>
              <a:rect l="l" t="t" r="r" b="b"/>
              <a:pathLst>
                <a:path w="101600" h="60960">
                  <a:moveTo>
                    <a:pt x="0" y="60921"/>
                  </a:moveTo>
                  <a:lnTo>
                    <a:pt x="101536" y="0"/>
                  </a:lnTo>
                </a:path>
              </a:pathLst>
            </a:custGeom>
            <a:ln w="676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5" name="object 75"/>
          <p:cNvSpPr txBox="1"/>
          <p:nvPr/>
        </p:nvSpPr>
        <p:spPr>
          <a:xfrm>
            <a:off x="1016165" y="2290859"/>
            <a:ext cx="293370" cy="9906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15" normalizeH="0" baseline="0" noProof="0" dirty="0">
                <a:ln>
                  <a:noFill/>
                </a:ln>
                <a:solidFill>
                  <a:prstClr val="black"/>
                </a:solidFill>
                <a:effectLst/>
                <a:uLnTx/>
                <a:uFillTx/>
                <a:latin typeface="Arial"/>
                <a:ea typeface="+mn-ea"/>
                <a:cs typeface="Arial"/>
              </a:rPr>
              <a:t>RA</a:t>
            </a:r>
            <a:r>
              <a:rPr kumimoji="0" sz="450" b="1" i="0" u="none" strike="noStrike" kern="1200" cap="none" spc="20" normalizeH="0" baseline="0" noProof="0" dirty="0">
                <a:ln>
                  <a:noFill/>
                </a:ln>
                <a:solidFill>
                  <a:prstClr val="black"/>
                </a:solidFill>
                <a:effectLst/>
                <a:uLnTx/>
                <a:uFillTx/>
                <a:latin typeface="Arial"/>
                <a:ea typeface="+mn-ea"/>
                <a:cs typeface="Arial"/>
              </a:rPr>
              <a:t>M</a:t>
            </a:r>
            <a:r>
              <a:rPr kumimoji="0" sz="450" b="1" i="0" u="none" strike="noStrike" kern="1200" cap="none" spc="5" normalizeH="0" baseline="0" noProof="0" dirty="0">
                <a:ln>
                  <a:noFill/>
                </a:ln>
                <a:solidFill>
                  <a:prstClr val="black"/>
                </a:solidFill>
                <a:effectLst/>
                <a:uLnTx/>
                <a:uFillTx/>
                <a:latin typeface="Arial"/>
                <a:ea typeface="+mn-ea"/>
                <a:cs typeface="Arial"/>
              </a:rPr>
              <a:t> </a:t>
            </a:r>
            <a:r>
              <a:rPr kumimoji="0" sz="450" b="1" i="0" u="none" strike="noStrike" kern="1200" cap="none" spc="20" normalizeH="0" baseline="0" noProof="0" dirty="0">
                <a:ln>
                  <a:noFill/>
                </a:ln>
                <a:solidFill>
                  <a:prstClr val="black"/>
                </a:solidFill>
                <a:effectLst/>
                <a:uLnTx/>
                <a:uFillTx/>
                <a:latin typeface="Arial"/>
                <a:ea typeface="+mn-ea"/>
                <a:cs typeface="Arial"/>
              </a:rPr>
              <a:t>C</a:t>
            </a:r>
            <a:r>
              <a:rPr kumimoji="0" sz="450" b="1" i="0" u="none" strike="noStrike" kern="1200" cap="none" spc="10" normalizeH="0" baseline="0" noProof="0" dirty="0">
                <a:ln>
                  <a:noFill/>
                </a:ln>
                <a:solidFill>
                  <a:prstClr val="black"/>
                </a:solidFill>
                <a:effectLst/>
                <a:uLnTx/>
                <a:uFillTx/>
                <a:latin typeface="Arial"/>
                <a:ea typeface="+mn-ea"/>
                <a:cs typeface="Arial"/>
              </a:rPr>
              <a:t>e</a:t>
            </a:r>
            <a:r>
              <a:rPr kumimoji="0" sz="450" b="1" i="0" u="none" strike="noStrike" kern="1200" cap="none" spc="5" normalizeH="0" baseline="0" noProof="0" dirty="0">
                <a:ln>
                  <a:noFill/>
                </a:ln>
                <a:solidFill>
                  <a:prstClr val="black"/>
                </a:solidFill>
                <a:effectLst/>
                <a:uLnTx/>
                <a:uFillTx/>
                <a:latin typeface="Arial"/>
                <a:ea typeface="+mn-ea"/>
                <a:cs typeface="Arial"/>
              </a:rPr>
              <a:t>ll</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76" name="object 76"/>
          <p:cNvSpPr txBox="1"/>
          <p:nvPr/>
        </p:nvSpPr>
        <p:spPr>
          <a:xfrm>
            <a:off x="1046626" y="2355165"/>
            <a:ext cx="184785" cy="9906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450" b="1" i="0" u="none" strike="noStrike" kern="1200" cap="none" spc="10" normalizeH="0" baseline="0" noProof="0" dirty="0">
                <a:ln>
                  <a:noFill/>
                </a:ln>
                <a:solidFill>
                  <a:prstClr val="black"/>
                </a:solidFill>
                <a:effectLst/>
                <a:uLnTx/>
                <a:uFillTx/>
                <a:latin typeface="Arial"/>
                <a:ea typeface="+mn-ea"/>
                <a:cs typeface="Arial"/>
              </a:rPr>
              <a:t>Arra</a:t>
            </a:r>
            <a:r>
              <a:rPr kumimoji="0" sz="450" b="1" i="0" u="none" strike="noStrike" kern="1200" cap="none" spc="15" normalizeH="0" baseline="0" noProof="0" dirty="0">
                <a:ln>
                  <a:noFill/>
                </a:ln>
                <a:solidFill>
                  <a:prstClr val="black"/>
                </a:solidFill>
                <a:effectLst/>
                <a:uLnTx/>
                <a:uFillTx/>
                <a:latin typeface="Arial"/>
                <a:ea typeface="+mn-ea"/>
                <a:cs typeface="Arial"/>
              </a:rPr>
              <a:t>y</a:t>
            </a:r>
            <a:endParaRPr kumimoji="0" sz="450" b="0" i="0" u="none" strike="noStrike" kern="1200" cap="none" spc="0" normalizeH="0" baseline="0" noProof="0">
              <a:ln>
                <a:noFill/>
              </a:ln>
              <a:solidFill>
                <a:prstClr val="black"/>
              </a:solidFill>
              <a:effectLst/>
              <a:uLnTx/>
              <a:uFillTx/>
              <a:latin typeface="Arial"/>
              <a:ea typeface="+mn-ea"/>
              <a:cs typeface="Arial"/>
            </a:endParaRPr>
          </a:p>
        </p:txBody>
      </p:sp>
      <p:sp>
        <p:nvSpPr>
          <p:cNvPr id="77" name="object 77"/>
          <p:cNvSpPr/>
          <p:nvPr/>
        </p:nvSpPr>
        <p:spPr>
          <a:xfrm>
            <a:off x="1559814" y="2566758"/>
            <a:ext cx="552450" cy="321945"/>
          </a:xfrm>
          <a:custGeom>
            <a:avLst/>
            <a:gdLst/>
            <a:ahLst/>
            <a:cxnLst/>
            <a:rect l="l" t="t" r="r" b="b"/>
            <a:pathLst>
              <a:path w="552450" h="321944">
                <a:moveTo>
                  <a:pt x="419684" y="301180"/>
                </a:moveTo>
                <a:lnTo>
                  <a:pt x="236918" y="301180"/>
                </a:lnTo>
                <a:lnTo>
                  <a:pt x="236918" y="291033"/>
                </a:lnTo>
                <a:lnTo>
                  <a:pt x="206451" y="306260"/>
                </a:lnTo>
                <a:lnTo>
                  <a:pt x="236918" y="321487"/>
                </a:lnTo>
                <a:lnTo>
                  <a:pt x="236918" y="311340"/>
                </a:lnTo>
                <a:lnTo>
                  <a:pt x="419684" y="311327"/>
                </a:lnTo>
                <a:lnTo>
                  <a:pt x="419684" y="307949"/>
                </a:lnTo>
                <a:lnTo>
                  <a:pt x="236918" y="307949"/>
                </a:lnTo>
                <a:lnTo>
                  <a:pt x="236918" y="304571"/>
                </a:lnTo>
                <a:lnTo>
                  <a:pt x="419684" y="304558"/>
                </a:lnTo>
                <a:lnTo>
                  <a:pt x="419684" y="301180"/>
                </a:lnTo>
                <a:close/>
              </a:path>
              <a:path w="552450" h="321944">
                <a:moveTo>
                  <a:pt x="552056" y="3302"/>
                </a:moveTo>
                <a:lnTo>
                  <a:pt x="551307" y="0"/>
                </a:lnTo>
                <a:lnTo>
                  <a:pt x="19431" y="120726"/>
                </a:lnTo>
                <a:lnTo>
                  <a:pt x="17551" y="112483"/>
                </a:lnTo>
                <a:lnTo>
                  <a:pt x="0" y="126873"/>
                </a:lnTo>
                <a:lnTo>
                  <a:pt x="22047" y="132283"/>
                </a:lnTo>
                <a:lnTo>
                  <a:pt x="20180" y="124028"/>
                </a:lnTo>
                <a:lnTo>
                  <a:pt x="552056" y="330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5FB76-50E8-430C-B8B9-D46763493D09}"/>
              </a:ext>
            </a:extLst>
          </p:cNvPr>
          <p:cNvSpPr>
            <a:spLocks noGrp="1"/>
          </p:cNvSpPr>
          <p:nvPr>
            <p:ph type="title"/>
          </p:nvPr>
        </p:nvSpPr>
        <p:spPr>
          <a:xfrm>
            <a:off x="658863" y="123825"/>
            <a:ext cx="4446787" cy="276999"/>
          </a:xfrm>
        </p:spPr>
        <p:txBody>
          <a:bodyPr/>
          <a:lstStyle/>
          <a:p>
            <a:r>
              <a:rPr lang="en-US" altLang="zh-CN" sz="1800" b="1" spc="-5" dirty="0">
                <a:solidFill>
                  <a:srgbClr val="3333CC"/>
                </a:solidFill>
                <a:latin typeface="Times New Roman"/>
                <a:cs typeface="Times New Roman"/>
              </a:rPr>
              <a:t>Bandwidth:</a:t>
            </a:r>
            <a:r>
              <a:rPr lang="en-US" altLang="zh-CN" sz="1800" b="1" spc="-30" dirty="0">
                <a:solidFill>
                  <a:srgbClr val="3333CC"/>
                </a:solidFill>
                <a:latin typeface="Times New Roman"/>
                <a:cs typeface="Times New Roman"/>
              </a:rPr>
              <a:t> </a:t>
            </a:r>
            <a:r>
              <a:rPr lang="en-US" altLang="zh-CN" sz="1800" b="1" spc="-5" dirty="0">
                <a:solidFill>
                  <a:srgbClr val="3333CC"/>
                </a:solidFill>
                <a:latin typeface="Times New Roman"/>
                <a:cs typeface="Times New Roman"/>
              </a:rPr>
              <a:t>Interleaving/Banking</a:t>
            </a:r>
            <a:endParaRPr lang="zh-CN" altLang="en-US" sz="1600" b="1" dirty="0"/>
          </a:p>
        </p:txBody>
      </p:sp>
      <p:sp>
        <p:nvSpPr>
          <p:cNvPr id="6" name="object 10">
            <a:extLst>
              <a:ext uri="{FF2B5EF4-FFF2-40B4-BE49-F238E27FC236}">
                <a16:creationId xmlns:a16="http://schemas.microsoft.com/office/drawing/2014/main" id="{6875DF9C-F3E7-439B-AAC4-7F628D5A2A20}"/>
              </a:ext>
            </a:extLst>
          </p:cNvPr>
          <p:cNvSpPr txBox="1"/>
          <p:nvPr/>
        </p:nvSpPr>
        <p:spPr>
          <a:xfrm>
            <a:off x="215900" y="568510"/>
            <a:ext cx="4801362" cy="1075936"/>
          </a:xfrm>
          <a:prstGeom prst="rect">
            <a:avLst/>
          </a:prstGeom>
          <a:ln w="12953">
            <a:solidFill>
              <a:schemeClr val="bg1"/>
            </a:solidFill>
          </a:ln>
        </p:spPr>
        <p:txBody>
          <a:bodyPr vert="horz" wrap="square" lIns="0" tIns="6350" rIns="0" bIns="0" rtlCol="0">
            <a:spAutoFit/>
          </a:bodyPr>
          <a:lstStyle/>
          <a:p>
            <a:pPr marL="382270" marR="732790">
              <a:lnSpc>
                <a:spcPct val="100000"/>
              </a:lnSpc>
              <a:spcBef>
                <a:spcPts val="715"/>
              </a:spcBef>
              <a:tabLst>
                <a:tab pos="554355" algn="l"/>
              </a:tabLst>
            </a:pPr>
            <a:r>
              <a:rPr lang="zh-CN" altLang="en-US" sz="1400" spc="-5" dirty="0">
                <a:latin typeface="微软雅黑" panose="020B0503020204020204" pitchFamily="34" charset="-122"/>
                <a:ea typeface="微软雅黑" panose="020B0503020204020204" pitchFamily="34" charset="-122"/>
                <a:cs typeface="Times New Roman"/>
              </a:rPr>
              <a:t>使用多个</a:t>
            </a:r>
            <a:r>
              <a:rPr sz="1400" spc="-10" dirty="0">
                <a:latin typeface="微软雅黑" panose="020B0503020204020204" pitchFamily="34" charset="-122"/>
                <a:ea typeface="微软雅黑" panose="020B0503020204020204" pitchFamily="34" charset="-122"/>
                <a:cs typeface="Times New Roman"/>
              </a:rPr>
              <a:t>DRAMs</a:t>
            </a:r>
            <a:r>
              <a:rPr lang="zh-CN" altLang="en-US" sz="1400" spc="-10" dirty="0">
                <a:latin typeface="微软雅黑" panose="020B0503020204020204" pitchFamily="34" charset="-122"/>
                <a:ea typeface="微软雅黑" panose="020B0503020204020204" pitchFamily="34" charset="-122"/>
                <a:cs typeface="Times New Roman"/>
              </a:rPr>
              <a:t>模块</a:t>
            </a:r>
            <a:r>
              <a:rPr sz="1400" spc="-10" dirty="0">
                <a:latin typeface="微软雅黑" panose="020B0503020204020204" pitchFamily="34" charset="-122"/>
                <a:ea typeface="微软雅黑" panose="020B0503020204020204" pitchFamily="34" charset="-122"/>
                <a:cs typeface="Times New Roman"/>
              </a:rPr>
              <a:t>,</a:t>
            </a:r>
            <a:r>
              <a:rPr sz="1400" spc="5" dirty="0">
                <a:latin typeface="微软雅黑" panose="020B0503020204020204" pitchFamily="34" charset="-122"/>
                <a:ea typeface="微软雅黑" panose="020B0503020204020204" pitchFamily="34" charset="-122"/>
                <a:cs typeface="Times New Roman"/>
              </a:rPr>
              <a:t> </a:t>
            </a:r>
            <a:r>
              <a:rPr lang="zh-CN" altLang="en-US" sz="1400" spc="-5" dirty="0">
                <a:latin typeface="微软雅黑" panose="020B0503020204020204" pitchFamily="34" charset="-122"/>
                <a:ea typeface="微软雅黑" panose="020B0503020204020204" pitchFamily="34" charset="-122"/>
                <a:cs typeface="Times New Roman"/>
              </a:rPr>
              <a:t>扩展它们的总带宽</a:t>
            </a:r>
            <a:endParaRPr sz="1400" dirty="0">
              <a:latin typeface="微软雅黑" panose="020B0503020204020204" pitchFamily="34" charset="-122"/>
              <a:ea typeface="微软雅黑" panose="020B0503020204020204" pitchFamily="34" charset="-122"/>
              <a:cs typeface="Times New Roman"/>
            </a:endParaRPr>
          </a:p>
          <a:p>
            <a:pPr marL="754380" lvl="1" indent="-143510">
              <a:lnSpc>
                <a:spcPct val="100000"/>
              </a:lnSpc>
              <a:spcBef>
                <a:spcPts val="290"/>
              </a:spcBef>
              <a:buChar char="–"/>
              <a:tabLst>
                <a:tab pos="754380" algn="l"/>
              </a:tabLst>
            </a:pPr>
            <a:r>
              <a:rPr lang="zh-CN" altLang="en-US" sz="1200" spc="-5" dirty="0">
                <a:latin typeface="微软雅黑" panose="020B0503020204020204" pitchFamily="34" charset="-122"/>
                <a:ea typeface="微软雅黑" panose="020B0503020204020204" pitchFamily="34" charset="-122"/>
                <a:cs typeface="Times New Roman"/>
              </a:rPr>
              <a:t>每个</a:t>
            </a:r>
            <a:r>
              <a:rPr sz="1200" spc="-20" dirty="0">
                <a:latin typeface="微软雅黑" panose="020B0503020204020204" pitchFamily="34" charset="-122"/>
                <a:ea typeface="微软雅黑" panose="020B0503020204020204" pitchFamily="34" charset="-122"/>
                <a:cs typeface="Times New Roman"/>
              </a:rPr>
              <a:t> </a:t>
            </a:r>
            <a:r>
              <a:rPr sz="1200" spc="-5" dirty="0">
                <a:latin typeface="微软雅黑" panose="020B0503020204020204" pitchFamily="34" charset="-122"/>
                <a:ea typeface="微软雅黑" panose="020B0503020204020204" pitchFamily="34" charset="-122"/>
                <a:cs typeface="Times New Roman"/>
              </a:rPr>
              <a:t>DRAM</a:t>
            </a:r>
            <a:r>
              <a:rPr sz="1200" spc="-20" dirty="0">
                <a:latin typeface="微软雅黑" panose="020B0503020204020204" pitchFamily="34" charset="-122"/>
                <a:ea typeface="微软雅黑" panose="020B0503020204020204" pitchFamily="34" charset="-122"/>
                <a:cs typeface="Times New Roman"/>
              </a:rPr>
              <a:t> </a:t>
            </a:r>
            <a:r>
              <a:rPr lang="zh-CN" altLang="en-US" sz="1200" spc="-20" dirty="0">
                <a:latin typeface="微软雅黑" panose="020B0503020204020204" pitchFamily="34" charset="-122"/>
                <a:ea typeface="微软雅黑" panose="020B0503020204020204" pitchFamily="34" charset="-122"/>
                <a:cs typeface="Times New Roman"/>
              </a:rPr>
              <a:t>模块叫做一个</a:t>
            </a:r>
            <a:r>
              <a:rPr sz="1200" spc="-15" dirty="0">
                <a:latin typeface="微软雅黑" panose="020B0503020204020204" pitchFamily="34" charset="-122"/>
                <a:ea typeface="微软雅黑" panose="020B0503020204020204" pitchFamily="34" charset="-122"/>
                <a:cs typeface="Times New Roman"/>
              </a:rPr>
              <a:t> </a:t>
            </a:r>
            <a:r>
              <a:rPr sz="1200" dirty="0">
                <a:latin typeface="微软雅黑" panose="020B0503020204020204" pitchFamily="34" charset="-122"/>
                <a:ea typeface="微软雅黑" panose="020B0503020204020204" pitchFamily="34" charset="-122"/>
                <a:cs typeface="Times New Roman"/>
              </a:rPr>
              <a:t>bank</a:t>
            </a:r>
          </a:p>
          <a:p>
            <a:pPr marL="754380" lvl="1" indent="-143510">
              <a:lnSpc>
                <a:spcPct val="100000"/>
              </a:lnSpc>
              <a:spcBef>
                <a:spcPts val="285"/>
              </a:spcBef>
              <a:buChar char="–"/>
              <a:tabLst>
                <a:tab pos="754380" algn="l"/>
              </a:tabLst>
            </a:pPr>
            <a:r>
              <a:rPr sz="1200" dirty="0">
                <a:latin typeface="微软雅黑" panose="020B0503020204020204" pitchFamily="34" charset="-122"/>
                <a:ea typeface="微软雅黑" panose="020B0503020204020204" pitchFamily="34" charset="-122"/>
                <a:cs typeface="Times New Roman"/>
              </a:rPr>
              <a:t>M</a:t>
            </a:r>
            <a:r>
              <a:rPr lang="zh-CN" altLang="en-US" sz="1200" dirty="0">
                <a:latin typeface="微软雅黑" panose="020B0503020204020204" pitchFamily="34" charset="-122"/>
                <a:ea typeface="微软雅黑" panose="020B0503020204020204" pitchFamily="34" charset="-122"/>
                <a:cs typeface="Times New Roman"/>
              </a:rPr>
              <a:t>个</a:t>
            </a:r>
            <a:r>
              <a:rPr sz="1200" spc="-30" dirty="0">
                <a:latin typeface="微软雅黑" panose="020B0503020204020204" pitchFamily="34" charset="-122"/>
                <a:ea typeface="微软雅黑" panose="020B0503020204020204" pitchFamily="34" charset="-122"/>
                <a:cs typeface="Times New Roman"/>
              </a:rPr>
              <a:t> </a:t>
            </a:r>
            <a:r>
              <a:rPr sz="1200" dirty="0">
                <a:latin typeface="微软雅黑" panose="020B0503020204020204" pitchFamily="34" charset="-122"/>
                <a:ea typeface="微软雅黑" panose="020B0503020204020204" pitchFamily="34" charset="-122"/>
                <a:cs typeface="Times New Roman"/>
              </a:rPr>
              <a:t>32-bit</a:t>
            </a:r>
            <a:r>
              <a:rPr sz="1200" spc="-30" dirty="0">
                <a:latin typeface="微软雅黑" panose="020B0503020204020204" pitchFamily="34" charset="-122"/>
                <a:ea typeface="微软雅黑" panose="020B0503020204020204" pitchFamily="34" charset="-122"/>
                <a:cs typeface="Times New Roman"/>
              </a:rPr>
              <a:t> </a:t>
            </a:r>
            <a:r>
              <a:rPr lang="zh-CN" altLang="en-US" sz="1200" spc="-30" dirty="0">
                <a:latin typeface="微软雅黑" panose="020B0503020204020204" pitchFamily="34" charset="-122"/>
                <a:ea typeface="微软雅黑" panose="020B0503020204020204" pitchFamily="34" charset="-122"/>
                <a:cs typeface="Times New Roman"/>
              </a:rPr>
              <a:t>的 </a:t>
            </a:r>
            <a:r>
              <a:rPr sz="1200" dirty="0">
                <a:latin typeface="微软雅黑" panose="020B0503020204020204" pitchFamily="34" charset="-122"/>
                <a:ea typeface="微软雅黑" panose="020B0503020204020204" pitchFamily="34" charset="-122"/>
                <a:cs typeface="Times New Roman"/>
              </a:rPr>
              <a:t>banks</a:t>
            </a:r>
            <a:r>
              <a:rPr lang="zh-CN" altLang="en-US" sz="1200" dirty="0">
                <a:latin typeface="微软雅黑" panose="020B0503020204020204" pitchFamily="34" charset="-122"/>
                <a:ea typeface="微软雅黑" panose="020B0503020204020204" pitchFamily="34" charset="-122"/>
                <a:cs typeface="Times New Roman"/>
              </a:rPr>
              <a:t>（每个模块</a:t>
            </a:r>
            <a:r>
              <a:rPr lang="en-US" altLang="zh-CN" sz="1200" dirty="0">
                <a:latin typeface="微软雅黑" panose="020B0503020204020204" pitchFamily="34" charset="-122"/>
                <a:ea typeface="微软雅黑" panose="020B0503020204020204" pitchFamily="34" charset="-122"/>
                <a:cs typeface="Times New Roman"/>
              </a:rPr>
              <a:t>32</a:t>
            </a:r>
            <a:r>
              <a:rPr lang="zh-CN" altLang="en-US" sz="1200" dirty="0">
                <a:latin typeface="微软雅黑" panose="020B0503020204020204" pitchFamily="34" charset="-122"/>
                <a:ea typeface="微软雅黑" panose="020B0503020204020204" pitchFamily="34" charset="-122"/>
                <a:cs typeface="Times New Roman"/>
              </a:rPr>
              <a:t>字）</a:t>
            </a:r>
            <a:endParaRPr sz="1200" dirty="0">
              <a:latin typeface="微软雅黑" panose="020B0503020204020204" pitchFamily="34" charset="-122"/>
              <a:ea typeface="微软雅黑" panose="020B0503020204020204" pitchFamily="34" charset="-122"/>
              <a:cs typeface="Times New Roman"/>
            </a:endParaRPr>
          </a:p>
          <a:p>
            <a:pPr marL="754380" lvl="1" indent="-143510">
              <a:lnSpc>
                <a:spcPct val="100000"/>
              </a:lnSpc>
              <a:spcBef>
                <a:spcPts val="285"/>
              </a:spcBef>
              <a:buChar char="–"/>
              <a:tabLst>
                <a:tab pos="754380" algn="l"/>
              </a:tabLst>
            </a:pPr>
            <a:r>
              <a:rPr lang="zh-CN" altLang="en-US" sz="1200" dirty="0">
                <a:latin typeface="微软雅黑" panose="020B0503020204020204" pitchFamily="34" charset="-122"/>
                <a:ea typeface="微软雅黑" panose="020B0503020204020204" pitchFamily="34" charset="-122"/>
                <a:cs typeface="Times New Roman"/>
              </a:rPr>
              <a:t>简单的交错</a:t>
            </a:r>
            <a:r>
              <a:rPr lang="en-US" altLang="zh-CN" sz="1200" dirty="0">
                <a:latin typeface="微软雅黑" panose="020B0503020204020204" pitchFamily="34" charset="-122"/>
                <a:ea typeface="微软雅黑" panose="020B0503020204020204" pitchFamily="34" charset="-122"/>
                <a:cs typeface="Times New Roman"/>
              </a:rPr>
              <a:t>(</a:t>
            </a:r>
            <a:r>
              <a:rPr sz="1200" spc="-5" dirty="0">
                <a:solidFill>
                  <a:srgbClr val="CC3300"/>
                </a:solidFill>
                <a:latin typeface="微软雅黑" panose="020B0503020204020204" pitchFamily="34" charset="-122"/>
                <a:ea typeface="微软雅黑" panose="020B0503020204020204" pitchFamily="34" charset="-122"/>
                <a:cs typeface="Times New Roman"/>
              </a:rPr>
              <a:t>Simple interleaving</a:t>
            </a:r>
            <a:r>
              <a:rPr lang="en-US" altLang="zh-CN" sz="1200" spc="-5" dirty="0">
                <a:solidFill>
                  <a:srgbClr val="CC3300"/>
                </a:solidFill>
                <a:latin typeface="微软雅黑" panose="020B0503020204020204" pitchFamily="34" charset="-122"/>
                <a:ea typeface="微软雅黑" panose="020B0503020204020204" pitchFamily="34" charset="-122"/>
                <a:cs typeface="Times New Roman"/>
              </a:rPr>
              <a:t>)</a:t>
            </a:r>
            <a:r>
              <a:rPr sz="1200" spc="-5" dirty="0">
                <a:latin typeface="微软雅黑" panose="020B0503020204020204" pitchFamily="34" charset="-122"/>
                <a:ea typeface="微软雅黑" panose="020B0503020204020204" pitchFamily="34" charset="-122"/>
                <a:cs typeface="Times New Roman"/>
              </a:rPr>
              <a:t>:</a:t>
            </a:r>
            <a:r>
              <a:rPr sz="1200" dirty="0">
                <a:latin typeface="微软雅黑" panose="020B0503020204020204" pitchFamily="34" charset="-122"/>
                <a:ea typeface="微软雅黑" panose="020B0503020204020204" pitchFamily="34" charset="-122"/>
                <a:cs typeface="Times New Roman"/>
              </a:rPr>
              <a:t> </a:t>
            </a:r>
            <a:r>
              <a:rPr sz="1200" spc="-5" dirty="0">
                <a:latin typeface="微软雅黑" panose="020B0503020204020204" pitchFamily="34" charset="-122"/>
                <a:ea typeface="微软雅黑" panose="020B0503020204020204" pitchFamily="34" charset="-122"/>
                <a:cs typeface="Times New Roman"/>
              </a:rPr>
              <a:t>banks</a:t>
            </a:r>
            <a:r>
              <a:rPr sz="1200" dirty="0">
                <a:latin typeface="微软雅黑" panose="020B0503020204020204" pitchFamily="34" charset="-122"/>
                <a:ea typeface="微软雅黑" panose="020B0503020204020204" pitchFamily="34" charset="-122"/>
                <a:cs typeface="Times New Roman"/>
              </a:rPr>
              <a:t> </a:t>
            </a:r>
            <a:r>
              <a:rPr lang="zh-CN" altLang="en-US" sz="1200" dirty="0">
                <a:latin typeface="微软雅黑" panose="020B0503020204020204" pitchFamily="34" charset="-122"/>
                <a:ea typeface="微软雅黑" panose="020B0503020204020204" pitchFamily="34" charset="-122"/>
                <a:cs typeface="Times New Roman"/>
              </a:rPr>
              <a:t>共享地址线，连续字在不同模块。</a:t>
            </a:r>
            <a:endParaRPr sz="1200" dirty="0">
              <a:latin typeface="微软雅黑" panose="020B0503020204020204" pitchFamily="34" charset="-122"/>
              <a:ea typeface="微软雅黑" panose="020B0503020204020204" pitchFamily="34" charset="-122"/>
              <a:cs typeface="Times New Roman"/>
            </a:endParaRPr>
          </a:p>
        </p:txBody>
      </p:sp>
      <p:grpSp>
        <p:nvGrpSpPr>
          <p:cNvPr id="8" name="object 25">
            <a:extLst>
              <a:ext uri="{FF2B5EF4-FFF2-40B4-BE49-F238E27FC236}">
                <a16:creationId xmlns:a16="http://schemas.microsoft.com/office/drawing/2014/main" id="{84914C2A-AC93-4734-AB22-71F2D3A2A218}"/>
              </a:ext>
            </a:extLst>
          </p:cNvPr>
          <p:cNvGrpSpPr/>
          <p:nvPr/>
        </p:nvGrpSpPr>
        <p:grpSpPr>
          <a:xfrm>
            <a:off x="615319" y="2085767"/>
            <a:ext cx="3159218" cy="635374"/>
            <a:chOff x="1103514" y="4570614"/>
            <a:chExt cx="6819900" cy="1371600"/>
          </a:xfrm>
        </p:grpSpPr>
        <p:sp>
          <p:nvSpPr>
            <p:cNvPr id="9" name="object 26">
              <a:extLst>
                <a:ext uri="{FF2B5EF4-FFF2-40B4-BE49-F238E27FC236}">
                  <a16:creationId xmlns:a16="http://schemas.microsoft.com/office/drawing/2014/main" id="{E8504E07-CBC1-4F27-B14D-EA57361326B0}"/>
                </a:ext>
              </a:extLst>
            </p:cNvPr>
            <p:cNvSpPr/>
            <p:nvPr/>
          </p:nvSpPr>
          <p:spPr>
            <a:xfrm>
              <a:off x="1147964" y="4576964"/>
              <a:ext cx="825500" cy="139700"/>
            </a:xfrm>
            <a:custGeom>
              <a:avLst/>
              <a:gdLst/>
              <a:ahLst/>
              <a:cxnLst/>
              <a:rect l="l" t="t" r="r" b="b"/>
              <a:pathLst>
                <a:path w="825500" h="139700">
                  <a:moveTo>
                    <a:pt x="825499" y="0"/>
                  </a:moveTo>
                  <a:lnTo>
                    <a:pt x="0" y="0"/>
                  </a:lnTo>
                  <a:lnTo>
                    <a:pt x="0" y="139700"/>
                  </a:lnTo>
                  <a:lnTo>
                    <a:pt x="825499" y="139700"/>
                  </a:lnTo>
                  <a:lnTo>
                    <a:pt x="825499" y="0"/>
                  </a:lnTo>
                  <a:close/>
                </a:path>
              </a:pathLst>
            </a:custGeom>
            <a:solidFill>
              <a:srgbClr val="00D2A9"/>
            </a:solidFill>
          </p:spPr>
          <p:txBody>
            <a:bodyPr wrap="square" lIns="0" tIns="0" rIns="0" bIns="0" rtlCol="0"/>
            <a:lstStyle/>
            <a:p>
              <a:pPr defTabSz="423550"/>
              <a:endParaRPr sz="834">
                <a:solidFill>
                  <a:prstClr val="black"/>
                </a:solidFill>
                <a:latin typeface="Calibri"/>
              </a:endParaRPr>
            </a:p>
          </p:txBody>
        </p:sp>
        <p:sp>
          <p:nvSpPr>
            <p:cNvPr id="10" name="object 27">
              <a:extLst>
                <a:ext uri="{FF2B5EF4-FFF2-40B4-BE49-F238E27FC236}">
                  <a16:creationId xmlns:a16="http://schemas.microsoft.com/office/drawing/2014/main" id="{EF487FC4-8A56-4A0E-B462-9D36A9F57E6E}"/>
                </a:ext>
              </a:extLst>
            </p:cNvPr>
            <p:cNvSpPr/>
            <p:nvPr/>
          </p:nvSpPr>
          <p:spPr>
            <a:xfrm>
              <a:off x="1147964" y="4576964"/>
              <a:ext cx="3340100" cy="139700"/>
            </a:xfrm>
            <a:custGeom>
              <a:avLst/>
              <a:gdLst/>
              <a:ahLst/>
              <a:cxnLst/>
              <a:rect l="l" t="t" r="r" b="b"/>
              <a:pathLst>
                <a:path w="3340100" h="139700">
                  <a:moveTo>
                    <a:pt x="0" y="0"/>
                  </a:moveTo>
                  <a:lnTo>
                    <a:pt x="825499" y="0"/>
                  </a:lnTo>
                  <a:lnTo>
                    <a:pt x="825499" y="139699"/>
                  </a:lnTo>
                  <a:lnTo>
                    <a:pt x="0" y="139699"/>
                  </a:lnTo>
                  <a:lnTo>
                    <a:pt x="0" y="0"/>
                  </a:lnTo>
                  <a:close/>
                </a:path>
                <a:path w="3340100" h="139700">
                  <a:moveTo>
                    <a:pt x="0" y="0"/>
                  </a:moveTo>
                  <a:lnTo>
                    <a:pt x="3340099" y="0"/>
                  </a:lnTo>
                  <a:lnTo>
                    <a:pt x="3340099" y="139699"/>
                  </a:lnTo>
                  <a:lnTo>
                    <a:pt x="0" y="139699"/>
                  </a:lnTo>
                  <a:lnTo>
                    <a:pt x="0" y="0"/>
                  </a:lnTo>
                  <a:close/>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11" name="object 28">
              <a:extLst>
                <a:ext uri="{FF2B5EF4-FFF2-40B4-BE49-F238E27FC236}">
                  <a16:creationId xmlns:a16="http://schemas.microsoft.com/office/drawing/2014/main" id="{81F7EAD3-ECC5-43B4-AA21-5617E5618743}"/>
                </a:ext>
              </a:extLst>
            </p:cNvPr>
            <p:cNvSpPr/>
            <p:nvPr/>
          </p:nvSpPr>
          <p:spPr>
            <a:xfrm>
              <a:off x="1141614" y="4761114"/>
              <a:ext cx="0" cy="635000"/>
            </a:xfrm>
            <a:custGeom>
              <a:avLst/>
              <a:gdLst/>
              <a:ahLst/>
              <a:cxnLst/>
              <a:rect l="l" t="t" r="r" b="b"/>
              <a:pathLst>
                <a:path h="635000">
                  <a:moveTo>
                    <a:pt x="0" y="0"/>
                  </a:moveTo>
                  <a:lnTo>
                    <a:pt x="0" y="6349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12" name="object 29">
              <a:extLst>
                <a:ext uri="{FF2B5EF4-FFF2-40B4-BE49-F238E27FC236}">
                  <a16:creationId xmlns:a16="http://schemas.microsoft.com/office/drawing/2014/main" id="{A0BBAEAB-8849-4B8E-A627-3F5EB6983EF2}"/>
                </a:ext>
              </a:extLst>
            </p:cNvPr>
            <p:cNvSpPr/>
            <p:nvPr/>
          </p:nvSpPr>
          <p:spPr>
            <a:xfrm>
              <a:off x="1103514" y="473571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13" name="object 30">
              <a:extLst>
                <a:ext uri="{FF2B5EF4-FFF2-40B4-BE49-F238E27FC236}">
                  <a16:creationId xmlns:a16="http://schemas.microsoft.com/office/drawing/2014/main" id="{CE4E5272-42BA-46EE-BC6A-98AF3F6408AE}"/>
                </a:ext>
              </a:extLst>
            </p:cNvPr>
            <p:cNvSpPr/>
            <p:nvPr/>
          </p:nvSpPr>
          <p:spPr>
            <a:xfrm>
              <a:off x="1986164" y="4881764"/>
              <a:ext cx="825500" cy="139700"/>
            </a:xfrm>
            <a:custGeom>
              <a:avLst/>
              <a:gdLst/>
              <a:ahLst/>
              <a:cxnLst/>
              <a:rect l="l" t="t" r="r" b="b"/>
              <a:pathLst>
                <a:path w="825500" h="139700">
                  <a:moveTo>
                    <a:pt x="825500" y="0"/>
                  </a:moveTo>
                  <a:lnTo>
                    <a:pt x="0" y="0"/>
                  </a:lnTo>
                  <a:lnTo>
                    <a:pt x="0" y="139700"/>
                  </a:lnTo>
                  <a:lnTo>
                    <a:pt x="825500" y="139700"/>
                  </a:lnTo>
                  <a:lnTo>
                    <a:pt x="825500" y="0"/>
                  </a:lnTo>
                  <a:close/>
                </a:path>
              </a:pathLst>
            </a:custGeom>
            <a:solidFill>
              <a:srgbClr val="00D2A9"/>
            </a:solidFill>
          </p:spPr>
          <p:txBody>
            <a:bodyPr wrap="square" lIns="0" tIns="0" rIns="0" bIns="0" rtlCol="0"/>
            <a:lstStyle/>
            <a:p>
              <a:pPr defTabSz="423550"/>
              <a:endParaRPr sz="834">
                <a:solidFill>
                  <a:prstClr val="black"/>
                </a:solidFill>
                <a:latin typeface="Calibri"/>
              </a:endParaRPr>
            </a:p>
          </p:txBody>
        </p:sp>
        <p:sp>
          <p:nvSpPr>
            <p:cNvPr id="14" name="object 31">
              <a:extLst>
                <a:ext uri="{FF2B5EF4-FFF2-40B4-BE49-F238E27FC236}">
                  <a16:creationId xmlns:a16="http://schemas.microsoft.com/office/drawing/2014/main" id="{3A9C942F-3C11-4057-9D37-CDDAA819C2B3}"/>
                </a:ext>
              </a:extLst>
            </p:cNvPr>
            <p:cNvSpPr/>
            <p:nvPr/>
          </p:nvSpPr>
          <p:spPr>
            <a:xfrm>
              <a:off x="1986164" y="4881764"/>
              <a:ext cx="3340100" cy="139700"/>
            </a:xfrm>
            <a:custGeom>
              <a:avLst/>
              <a:gdLst/>
              <a:ahLst/>
              <a:cxnLst/>
              <a:rect l="l" t="t" r="r" b="b"/>
              <a:pathLst>
                <a:path w="3340100" h="139700">
                  <a:moveTo>
                    <a:pt x="0" y="0"/>
                  </a:moveTo>
                  <a:lnTo>
                    <a:pt x="825499" y="0"/>
                  </a:lnTo>
                  <a:lnTo>
                    <a:pt x="825499" y="139699"/>
                  </a:lnTo>
                  <a:lnTo>
                    <a:pt x="0" y="139699"/>
                  </a:lnTo>
                  <a:lnTo>
                    <a:pt x="0" y="0"/>
                  </a:lnTo>
                  <a:close/>
                </a:path>
                <a:path w="3340100" h="139700">
                  <a:moveTo>
                    <a:pt x="0" y="0"/>
                  </a:moveTo>
                  <a:lnTo>
                    <a:pt x="3340099" y="0"/>
                  </a:lnTo>
                  <a:lnTo>
                    <a:pt x="3340099" y="139699"/>
                  </a:lnTo>
                  <a:lnTo>
                    <a:pt x="0" y="139699"/>
                  </a:lnTo>
                  <a:lnTo>
                    <a:pt x="0" y="0"/>
                  </a:lnTo>
                  <a:close/>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15" name="object 32">
              <a:extLst>
                <a:ext uri="{FF2B5EF4-FFF2-40B4-BE49-F238E27FC236}">
                  <a16:creationId xmlns:a16="http://schemas.microsoft.com/office/drawing/2014/main" id="{7E8A6956-3D84-4E3B-BE44-5A3ABE6B37B9}"/>
                </a:ext>
              </a:extLst>
            </p:cNvPr>
            <p:cNvSpPr/>
            <p:nvPr/>
          </p:nvSpPr>
          <p:spPr>
            <a:xfrm>
              <a:off x="2900564" y="5186564"/>
              <a:ext cx="825500" cy="139700"/>
            </a:xfrm>
            <a:custGeom>
              <a:avLst/>
              <a:gdLst/>
              <a:ahLst/>
              <a:cxnLst/>
              <a:rect l="l" t="t" r="r" b="b"/>
              <a:pathLst>
                <a:path w="825500" h="139700">
                  <a:moveTo>
                    <a:pt x="825500" y="0"/>
                  </a:moveTo>
                  <a:lnTo>
                    <a:pt x="0" y="0"/>
                  </a:lnTo>
                  <a:lnTo>
                    <a:pt x="0" y="139700"/>
                  </a:lnTo>
                  <a:lnTo>
                    <a:pt x="825500" y="139700"/>
                  </a:lnTo>
                  <a:lnTo>
                    <a:pt x="825500" y="0"/>
                  </a:lnTo>
                  <a:close/>
                </a:path>
              </a:pathLst>
            </a:custGeom>
            <a:solidFill>
              <a:srgbClr val="00D2A9"/>
            </a:solidFill>
          </p:spPr>
          <p:txBody>
            <a:bodyPr wrap="square" lIns="0" tIns="0" rIns="0" bIns="0" rtlCol="0"/>
            <a:lstStyle/>
            <a:p>
              <a:pPr defTabSz="423550"/>
              <a:endParaRPr sz="834">
                <a:solidFill>
                  <a:prstClr val="black"/>
                </a:solidFill>
                <a:latin typeface="Calibri"/>
              </a:endParaRPr>
            </a:p>
          </p:txBody>
        </p:sp>
        <p:sp>
          <p:nvSpPr>
            <p:cNvPr id="16" name="object 33">
              <a:extLst>
                <a:ext uri="{FF2B5EF4-FFF2-40B4-BE49-F238E27FC236}">
                  <a16:creationId xmlns:a16="http://schemas.microsoft.com/office/drawing/2014/main" id="{5A4FFE7A-4C95-4901-9BB8-5BE869F3D5CB}"/>
                </a:ext>
              </a:extLst>
            </p:cNvPr>
            <p:cNvSpPr/>
            <p:nvPr/>
          </p:nvSpPr>
          <p:spPr>
            <a:xfrm>
              <a:off x="2900564" y="5186564"/>
              <a:ext cx="3340100" cy="139700"/>
            </a:xfrm>
            <a:custGeom>
              <a:avLst/>
              <a:gdLst/>
              <a:ahLst/>
              <a:cxnLst/>
              <a:rect l="l" t="t" r="r" b="b"/>
              <a:pathLst>
                <a:path w="3340100" h="139700">
                  <a:moveTo>
                    <a:pt x="0" y="0"/>
                  </a:moveTo>
                  <a:lnTo>
                    <a:pt x="825499" y="0"/>
                  </a:lnTo>
                  <a:lnTo>
                    <a:pt x="825499" y="139699"/>
                  </a:lnTo>
                  <a:lnTo>
                    <a:pt x="0" y="139699"/>
                  </a:lnTo>
                  <a:lnTo>
                    <a:pt x="0" y="0"/>
                  </a:lnTo>
                  <a:close/>
                </a:path>
                <a:path w="3340100" h="139700">
                  <a:moveTo>
                    <a:pt x="0" y="0"/>
                  </a:moveTo>
                  <a:lnTo>
                    <a:pt x="3340099" y="0"/>
                  </a:lnTo>
                  <a:lnTo>
                    <a:pt x="3340099" y="139699"/>
                  </a:lnTo>
                  <a:lnTo>
                    <a:pt x="0" y="139699"/>
                  </a:lnTo>
                  <a:lnTo>
                    <a:pt x="0" y="0"/>
                  </a:lnTo>
                  <a:close/>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17" name="object 34">
              <a:extLst>
                <a:ext uri="{FF2B5EF4-FFF2-40B4-BE49-F238E27FC236}">
                  <a16:creationId xmlns:a16="http://schemas.microsoft.com/office/drawing/2014/main" id="{8724A4BA-3A05-4507-A709-50F3C257D5C2}"/>
                </a:ext>
              </a:extLst>
            </p:cNvPr>
            <p:cNvSpPr/>
            <p:nvPr/>
          </p:nvSpPr>
          <p:spPr>
            <a:xfrm>
              <a:off x="3738764" y="5491365"/>
              <a:ext cx="825500" cy="139700"/>
            </a:xfrm>
            <a:custGeom>
              <a:avLst/>
              <a:gdLst/>
              <a:ahLst/>
              <a:cxnLst/>
              <a:rect l="l" t="t" r="r" b="b"/>
              <a:pathLst>
                <a:path w="825500" h="139700">
                  <a:moveTo>
                    <a:pt x="825500" y="0"/>
                  </a:moveTo>
                  <a:lnTo>
                    <a:pt x="0" y="0"/>
                  </a:lnTo>
                  <a:lnTo>
                    <a:pt x="0" y="139700"/>
                  </a:lnTo>
                  <a:lnTo>
                    <a:pt x="825500" y="139700"/>
                  </a:lnTo>
                  <a:lnTo>
                    <a:pt x="825500" y="0"/>
                  </a:lnTo>
                  <a:close/>
                </a:path>
              </a:pathLst>
            </a:custGeom>
            <a:solidFill>
              <a:srgbClr val="00D2A9"/>
            </a:solidFill>
          </p:spPr>
          <p:txBody>
            <a:bodyPr wrap="square" lIns="0" tIns="0" rIns="0" bIns="0" rtlCol="0"/>
            <a:lstStyle/>
            <a:p>
              <a:pPr defTabSz="423550"/>
              <a:endParaRPr sz="834">
                <a:solidFill>
                  <a:prstClr val="black"/>
                </a:solidFill>
                <a:latin typeface="Calibri"/>
              </a:endParaRPr>
            </a:p>
          </p:txBody>
        </p:sp>
        <p:sp>
          <p:nvSpPr>
            <p:cNvPr id="18" name="object 35">
              <a:extLst>
                <a:ext uri="{FF2B5EF4-FFF2-40B4-BE49-F238E27FC236}">
                  <a16:creationId xmlns:a16="http://schemas.microsoft.com/office/drawing/2014/main" id="{4E52C642-771E-4FA2-A77E-0CB44176F3D6}"/>
                </a:ext>
              </a:extLst>
            </p:cNvPr>
            <p:cNvSpPr/>
            <p:nvPr/>
          </p:nvSpPr>
          <p:spPr>
            <a:xfrm>
              <a:off x="3738764" y="5491365"/>
              <a:ext cx="3340100" cy="139700"/>
            </a:xfrm>
            <a:custGeom>
              <a:avLst/>
              <a:gdLst/>
              <a:ahLst/>
              <a:cxnLst/>
              <a:rect l="l" t="t" r="r" b="b"/>
              <a:pathLst>
                <a:path w="3340100" h="139700">
                  <a:moveTo>
                    <a:pt x="0" y="0"/>
                  </a:moveTo>
                  <a:lnTo>
                    <a:pt x="825499" y="0"/>
                  </a:lnTo>
                  <a:lnTo>
                    <a:pt x="825499" y="139699"/>
                  </a:lnTo>
                  <a:lnTo>
                    <a:pt x="0" y="139699"/>
                  </a:lnTo>
                  <a:lnTo>
                    <a:pt x="0" y="0"/>
                  </a:lnTo>
                  <a:close/>
                </a:path>
                <a:path w="3340100" h="139700">
                  <a:moveTo>
                    <a:pt x="0" y="0"/>
                  </a:moveTo>
                  <a:lnTo>
                    <a:pt x="3340099" y="0"/>
                  </a:lnTo>
                  <a:lnTo>
                    <a:pt x="3340099" y="139699"/>
                  </a:lnTo>
                  <a:lnTo>
                    <a:pt x="0" y="139699"/>
                  </a:lnTo>
                  <a:lnTo>
                    <a:pt x="0" y="0"/>
                  </a:lnTo>
                  <a:close/>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sp>
          <p:nvSpPr>
            <p:cNvPr id="19" name="object 36">
              <a:extLst>
                <a:ext uri="{FF2B5EF4-FFF2-40B4-BE49-F238E27FC236}">
                  <a16:creationId xmlns:a16="http://schemas.microsoft.com/office/drawing/2014/main" id="{65CB5E34-3228-4DCE-82D6-BEF032C85CD0}"/>
                </a:ext>
              </a:extLst>
            </p:cNvPr>
            <p:cNvSpPr/>
            <p:nvPr/>
          </p:nvSpPr>
          <p:spPr>
            <a:xfrm>
              <a:off x="4576964" y="5796164"/>
              <a:ext cx="825500" cy="139700"/>
            </a:xfrm>
            <a:custGeom>
              <a:avLst/>
              <a:gdLst/>
              <a:ahLst/>
              <a:cxnLst/>
              <a:rect l="l" t="t" r="r" b="b"/>
              <a:pathLst>
                <a:path w="825500" h="139700">
                  <a:moveTo>
                    <a:pt x="825500" y="0"/>
                  </a:moveTo>
                  <a:lnTo>
                    <a:pt x="0" y="0"/>
                  </a:lnTo>
                  <a:lnTo>
                    <a:pt x="0" y="139700"/>
                  </a:lnTo>
                  <a:lnTo>
                    <a:pt x="825500" y="139700"/>
                  </a:lnTo>
                  <a:lnTo>
                    <a:pt x="825500" y="0"/>
                  </a:lnTo>
                  <a:close/>
                </a:path>
              </a:pathLst>
            </a:custGeom>
            <a:solidFill>
              <a:srgbClr val="00D2A9"/>
            </a:solidFill>
          </p:spPr>
          <p:txBody>
            <a:bodyPr wrap="square" lIns="0" tIns="0" rIns="0" bIns="0" rtlCol="0"/>
            <a:lstStyle/>
            <a:p>
              <a:pPr defTabSz="423550"/>
              <a:endParaRPr sz="834">
                <a:solidFill>
                  <a:prstClr val="black"/>
                </a:solidFill>
                <a:latin typeface="Calibri"/>
              </a:endParaRPr>
            </a:p>
          </p:txBody>
        </p:sp>
        <p:sp>
          <p:nvSpPr>
            <p:cNvPr id="20" name="object 37">
              <a:extLst>
                <a:ext uri="{FF2B5EF4-FFF2-40B4-BE49-F238E27FC236}">
                  <a16:creationId xmlns:a16="http://schemas.microsoft.com/office/drawing/2014/main" id="{4E27B12D-1957-4C6C-87E8-329198058F42}"/>
                </a:ext>
              </a:extLst>
            </p:cNvPr>
            <p:cNvSpPr/>
            <p:nvPr/>
          </p:nvSpPr>
          <p:spPr>
            <a:xfrm>
              <a:off x="4576964" y="5796164"/>
              <a:ext cx="3340100" cy="139700"/>
            </a:xfrm>
            <a:custGeom>
              <a:avLst/>
              <a:gdLst/>
              <a:ahLst/>
              <a:cxnLst/>
              <a:rect l="l" t="t" r="r" b="b"/>
              <a:pathLst>
                <a:path w="3340100" h="139700">
                  <a:moveTo>
                    <a:pt x="0" y="0"/>
                  </a:moveTo>
                  <a:lnTo>
                    <a:pt x="825499" y="0"/>
                  </a:lnTo>
                  <a:lnTo>
                    <a:pt x="825499" y="139699"/>
                  </a:lnTo>
                  <a:lnTo>
                    <a:pt x="0" y="139699"/>
                  </a:lnTo>
                  <a:lnTo>
                    <a:pt x="0" y="0"/>
                  </a:lnTo>
                  <a:close/>
                </a:path>
                <a:path w="3340100" h="139700">
                  <a:moveTo>
                    <a:pt x="0" y="0"/>
                  </a:moveTo>
                  <a:lnTo>
                    <a:pt x="3340099" y="0"/>
                  </a:lnTo>
                  <a:lnTo>
                    <a:pt x="3340099" y="139699"/>
                  </a:lnTo>
                  <a:lnTo>
                    <a:pt x="0" y="139699"/>
                  </a:lnTo>
                  <a:lnTo>
                    <a:pt x="0" y="0"/>
                  </a:lnTo>
                  <a:close/>
                </a:path>
              </a:pathLst>
            </a:custGeom>
            <a:ln w="12699">
              <a:solidFill>
                <a:srgbClr val="000000"/>
              </a:solidFill>
            </a:ln>
          </p:spPr>
          <p:txBody>
            <a:bodyPr wrap="square" lIns="0" tIns="0" rIns="0" bIns="0" rtlCol="0"/>
            <a:lstStyle/>
            <a:p>
              <a:pPr defTabSz="423550"/>
              <a:endParaRPr sz="834">
                <a:solidFill>
                  <a:prstClr val="black"/>
                </a:solidFill>
                <a:latin typeface="Calibri"/>
              </a:endParaRPr>
            </a:p>
          </p:txBody>
        </p:sp>
      </p:grpSp>
      <p:sp>
        <p:nvSpPr>
          <p:cNvPr id="21" name="object 38">
            <a:extLst>
              <a:ext uri="{FF2B5EF4-FFF2-40B4-BE49-F238E27FC236}">
                <a16:creationId xmlns:a16="http://schemas.microsoft.com/office/drawing/2014/main" id="{864F303D-7A26-46C4-8DDB-787956107AB2}"/>
              </a:ext>
            </a:extLst>
          </p:cNvPr>
          <p:cNvSpPr txBox="1"/>
          <p:nvPr/>
        </p:nvSpPr>
        <p:spPr>
          <a:xfrm>
            <a:off x="485892" y="1666598"/>
            <a:ext cx="1817580" cy="134309"/>
          </a:xfrm>
          <a:prstGeom prst="rect">
            <a:avLst/>
          </a:prstGeom>
        </p:spPr>
        <p:txBody>
          <a:bodyPr vert="horz" wrap="square" lIns="0" tIns="5883" rIns="0" bIns="0" rtlCol="0">
            <a:spAutoFit/>
          </a:bodyPr>
          <a:lstStyle/>
          <a:p>
            <a:pPr marL="5883" defTabSz="423550">
              <a:spcBef>
                <a:spcPts val="46"/>
              </a:spcBef>
            </a:pPr>
            <a:r>
              <a:rPr sz="834" b="1" spc="-2" dirty="0">
                <a:solidFill>
                  <a:prstClr val="black"/>
                </a:solidFill>
                <a:latin typeface="Times New Roman"/>
                <a:cs typeface="Times New Roman"/>
              </a:rPr>
              <a:t>Access Pattern</a:t>
            </a:r>
            <a:r>
              <a:rPr sz="834" b="1" dirty="0">
                <a:solidFill>
                  <a:prstClr val="black"/>
                </a:solidFill>
                <a:latin typeface="Times New Roman"/>
                <a:cs typeface="Times New Roman"/>
              </a:rPr>
              <a:t> </a:t>
            </a:r>
            <a:r>
              <a:rPr sz="834" b="1" spc="-2" dirty="0">
                <a:solidFill>
                  <a:prstClr val="black"/>
                </a:solidFill>
                <a:latin typeface="Times New Roman"/>
                <a:cs typeface="Times New Roman"/>
              </a:rPr>
              <a:t>with </a:t>
            </a:r>
            <a:r>
              <a:rPr sz="834" b="1" dirty="0">
                <a:solidFill>
                  <a:prstClr val="black"/>
                </a:solidFill>
                <a:latin typeface="Times New Roman"/>
                <a:cs typeface="Times New Roman"/>
              </a:rPr>
              <a:t>4-way </a:t>
            </a:r>
            <a:r>
              <a:rPr sz="834" b="1" spc="-2" dirty="0">
                <a:solidFill>
                  <a:prstClr val="black"/>
                </a:solidFill>
                <a:latin typeface="Times New Roman"/>
                <a:cs typeface="Times New Roman"/>
              </a:rPr>
              <a:t>Interleaving:</a:t>
            </a:r>
            <a:endParaRPr sz="834">
              <a:solidFill>
                <a:prstClr val="black"/>
              </a:solidFill>
              <a:latin typeface="Times New Roman"/>
              <a:cs typeface="Times New Roman"/>
            </a:endParaRPr>
          </a:p>
        </p:txBody>
      </p:sp>
      <p:sp>
        <p:nvSpPr>
          <p:cNvPr id="22" name="object 39">
            <a:extLst>
              <a:ext uri="{FF2B5EF4-FFF2-40B4-BE49-F238E27FC236}">
                <a16:creationId xmlns:a16="http://schemas.microsoft.com/office/drawing/2014/main" id="{D53E4945-72D0-4AAE-9056-90090E94D4AF}"/>
              </a:ext>
            </a:extLst>
          </p:cNvPr>
          <p:cNvSpPr txBox="1"/>
          <p:nvPr/>
        </p:nvSpPr>
        <p:spPr>
          <a:xfrm>
            <a:off x="550559" y="2468697"/>
            <a:ext cx="108876" cy="587132"/>
          </a:xfrm>
          <a:prstGeom prst="rect">
            <a:avLst/>
          </a:prstGeom>
        </p:spPr>
        <p:txBody>
          <a:bodyPr vert="vert270" wrap="square" lIns="0" tIns="0" rIns="0" bIns="0" rtlCol="0">
            <a:spAutoFit/>
          </a:bodyPr>
          <a:lstStyle/>
          <a:p>
            <a:pPr marL="5883" defTabSz="423550">
              <a:lnSpc>
                <a:spcPts val="855"/>
              </a:lnSpc>
            </a:pPr>
            <a:r>
              <a:rPr sz="741" b="1" spc="-2" dirty="0">
                <a:solidFill>
                  <a:prstClr val="black"/>
                </a:solidFill>
                <a:latin typeface="Times New Roman"/>
                <a:cs typeface="Times New Roman"/>
              </a:rPr>
              <a:t>Access</a:t>
            </a:r>
            <a:r>
              <a:rPr sz="741" b="1" spc="-19" dirty="0">
                <a:solidFill>
                  <a:prstClr val="black"/>
                </a:solidFill>
                <a:latin typeface="Times New Roman"/>
                <a:cs typeface="Times New Roman"/>
              </a:rPr>
              <a:t> </a:t>
            </a:r>
            <a:r>
              <a:rPr sz="741" b="1" dirty="0">
                <a:solidFill>
                  <a:prstClr val="black"/>
                </a:solidFill>
                <a:latin typeface="Times New Roman"/>
                <a:cs typeface="Times New Roman"/>
              </a:rPr>
              <a:t>Bank</a:t>
            </a:r>
            <a:r>
              <a:rPr sz="741" b="1" spc="-16" dirty="0">
                <a:solidFill>
                  <a:prstClr val="black"/>
                </a:solidFill>
                <a:latin typeface="Times New Roman"/>
                <a:cs typeface="Times New Roman"/>
              </a:rPr>
              <a:t> </a:t>
            </a:r>
            <a:r>
              <a:rPr sz="741" b="1" dirty="0">
                <a:solidFill>
                  <a:prstClr val="black"/>
                </a:solidFill>
                <a:latin typeface="Times New Roman"/>
                <a:cs typeface="Times New Roman"/>
              </a:rPr>
              <a:t>0</a:t>
            </a:r>
            <a:endParaRPr sz="741">
              <a:solidFill>
                <a:prstClr val="black"/>
              </a:solidFill>
              <a:latin typeface="Times New Roman"/>
              <a:cs typeface="Times New Roman"/>
            </a:endParaRPr>
          </a:p>
        </p:txBody>
      </p:sp>
      <p:grpSp>
        <p:nvGrpSpPr>
          <p:cNvPr id="23" name="object 40">
            <a:extLst>
              <a:ext uri="{FF2B5EF4-FFF2-40B4-BE49-F238E27FC236}">
                <a16:creationId xmlns:a16="http://schemas.microsoft.com/office/drawing/2014/main" id="{0DE57E54-977E-4174-B6C7-D904F10EB0BA}"/>
              </a:ext>
            </a:extLst>
          </p:cNvPr>
          <p:cNvGrpSpPr/>
          <p:nvPr/>
        </p:nvGrpSpPr>
        <p:grpSpPr>
          <a:xfrm>
            <a:off x="1010956" y="2303442"/>
            <a:ext cx="458881" cy="452998"/>
            <a:chOff x="1957589" y="5040514"/>
            <a:chExt cx="990600" cy="977900"/>
          </a:xfrm>
        </p:grpSpPr>
        <p:sp>
          <p:nvSpPr>
            <p:cNvPr id="24" name="object 41">
              <a:extLst>
                <a:ext uri="{FF2B5EF4-FFF2-40B4-BE49-F238E27FC236}">
                  <a16:creationId xmlns:a16="http://schemas.microsoft.com/office/drawing/2014/main" id="{DC570F0D-114B-4FF7-BCA1-F7BE25B916C9}"/>
                </a:ext>
              </a:extLst>
            </p:cNvPr>
            <p:cNvSpPr/>
            <p:nvPr/>
          </p:nvSpPr>
          <p:spPr>
            <a:xfrm>
              <a:off x="1995689" y="5065914"/>
              <a:ext cx="0" cy="635000"/>
            </a:xfrm>
            <a:custGeom>
              <a:avLst/>
              <a:gdLst/>
              <a:ahLst/>
              <a:cxnLst/>
              <a:rect l="l" t="t" r="r" b="b"/>
              <a:pathLst>
                <a:path h="635000">
                  <a:moveTo>
                    <a:pt x="0" y="0"/>
                  </a:moveTo>
                  <a:lnTo>
                    <a:pt x="0" y="6349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25" name="object 42">
              <a:extLst>
                <a:ext uri="{FF2B5EF4-FFF2-40B4-BE49-F238E27FC236}">
                  <a16:creationId xmlns:a16="http://schemas.microsoft.com/office/drawing/2014/main" id="{3C5E1FD3-2BBE-4025-9EC0-D0221AE8AE92}"/>
                </a:ext>
              </a:extLst>
            </p:cNvPr>
            <p:cNvSpPr/>
            <p:nvPr/>
          </p:nvSpPr>
          <p:spPr>
            <a:xfrm>
              <a:off x="1957589" y="504051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26" name="object 43">
              <a:extLst>
                <a:ext uri="{FF2B5EF4-FFF2-40B4-BE49-F238E27FC236}">
                  <a16:creationId xmlns:a16="http://schemas.microsoft.com/office/drawing/2014/main" id="{59120217-E2E4-454E-868E-D0D5E74648AE}"/>
                </a:ext>
              </a:extLst>
            </p:cNvPr>
            <p:cNvSpPr/>
            <p:nvPr/>
          </p:nvSpPr>
          <p:spPr>
            <a:xfrm>
              <a:off x="2910089" y="5370714"/>
              <a:ext cx="0" cy="635000"/>
            </a:xfrm>
            <a:custGeom>
              <a:avLst/>
              <a:gdLst/>
              <a:ahLst/>
              <a:cxnLst/>
              <a:rect l="l" t="t" r="r" b="b"/>
              <a:pathLst>
                <a:path h="635000">
                  <a:moveTo>
                    <a:pt x="0" y="0"/>
                  </a:moveTo>
                  <a:lnTo>
                    <a:pt x="0" y="6349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27" name="object 44">
              <a:extLst>
                <a:ext uri="{FF2B5EF4-FFF2-40B4-BE49-F238E27FC236}">
                  <a16:creationId xmlns:a16="http://schemas.microsoft.com/office/drawing/2014/main" id="{2C12B0C5-C3C6-4B41-A511-72FA6E6E13F4}"/>
                </a:ext>
              </a:extLst>
            </p:cNvPr>
            <p:cNvSpPr/>
            <p:nvPr/>
          </p:nvSpPr>
          <p:spPr>
            <a:xfrm>
              <a:off x="2871989" y="534531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grpSp>
      <p:sp>
        <p:nvSpPr>
          <p:cNvPr id="28" name="object 45">
            <a:extLst>
              <a:ext uri="{FF2B5EF4-FFF2-40B4-BE49-F238E27FC236}">
                <a16:creationId xmlns:a16="http://schemas.microsoft.com/office/drawing/2014/main" id="{393DA7FE-1764-4476-8064-DFC6DB67859D}"/>
              </a:ext>
            </a:extLst>
          </p:cNvPr>
          <p:cNvSpPr txBox="1"/>
          <p:nvPr/>
        </p:nvSpPr>
        <p:spPr>
          <a:xfrm>
            <a:off x="740335" y="2601715"/>
            <a:ext cx="1010715" cy="288114"/>
          </a:xfrm>
          <a:prstGeom prst="rect">
            <a:avLst/>
          </a:prstGeom>
        </p:spPr>
        <p:txBody>
          <a:bodyPr vert="horz" wrap="square" lIns="0" tIns="34122" rIns="0" bIns="0" rtlCol="0">
            <a:spAutoFit/>
          </a:bodyPr>
          <a:lstStyle/>
          <a:p>
            <a:pPr marL="5883" defTabSz="423550">
              <a:spcBef>
                <a:spcPts val="269"/>
              </a:spcBef>
            </a:pPr>
            <a:r>
              <a:rPr sz="741" b="1" spc="-2" dirty="0">
                <a:solidFill>
                  <a:prstClr val="black"/>
                </a:solidFill>
                <a:latin typeface="Times New Roman"/>
                <a:cs typeface="Times New Roman"/>
              </a:rPr>
              <a:t>Access</a:t>
            </a:r>
            <a:r>
              <a:rPr sz="741" b="1" spc="-14" dirty="0">
                <a:solidFill>
                  <a:prstClr val="black"/>
                </a:solidFill>
                <a:latin typeface="Times New Roman"/>
                <a:cs typeface="Times New Roman"/>
              </a:rPr>
              <a:t> </a:t>
            </a:r>
            <a:r>
              <a:rPr sz="741" b="1" dirty="0">
                <a:solidFill>
                  <a:prstClr val="black"/>
                </a:solidFill>
                <a:latin typeface="Times New Roman"/>
                <a:cs typeface="Times New Roman"/>
              </a:rPr>
              <a:t>Bank</a:t>
            </a:r>
            <a:r>
              <a:rPr sz="741" b="1" spc="-12" dirty="0">
                <a:solidFill>
                  <a:prstClr val="black"/>
                </a:solidFill>
                <a:latin typeface="Times New Roman"/>
                <a:cs typeface="Times New Roman"/>
              </a:rPr>
              <a:t> </a:t>
            </a:r>
            <a:r>
              <a:rPr sz="741" b="1" dirty="0">
                <a:solidFill>
                  <a:prstClr val="black"/>
                </a:solidFill>
                <a:latin typeface="Times New Roman"/>
                <a:cs typeface="Times New Roman"/>
              </a:rPr>
              <a:t>1</a:t>
            </a:r>
            <a:endParaRPr sz="741">
              <a:solidFill>
                <a:prstClr val="black"/>
              </a:solidFill>
              <a:latin typeface="Times New Roman"/>
              <a:cs typeface="Times New Roman"/>
            </a:endParaRPr>
          </a:p>
          <a:p>
            <a:pPr marL="429139" defTabSz="423550">
              <a:spcBef>
                <a:spcPts val="222"/>
              </a:spcBef>
            </a:pPr>
            <a:r>
              <a:rPr sz="741" b="1" spc="-2" dirty="0">
                <a:solidFill>
                  <a:prstClr val="black"/>
                </a:solidFill>
                <a:latin typeface="Times New Roman"/>
                <a:cs typeface="Times New Roman"/>
              </a:rPr>
              <a:t>Access</a:t>
            </a:r>
            <a:r>
              <a:rPr sz="741" b="1" spc="-19" dirty="0">
                <a:solidFill>
                  <a:prstClr val="black"/>
                </a:solidFill>
                <a:latin typeface="Times New Roman"/>
                <a:cs typeface="Times New Roman"/>
              </a:rPr>
              <a:t> </a:t>
            </a:r>
            <a:r>
              <a:rPr sz="741" b="1" dirty="0">
                <a:solidFill>
                  <a:prstClr val="black"/>
                </a:solidFill>
                <a:latin typeface="Times New Roman"/>
                <a:cs typeface="Times New Roman"/>
              </a:rPr>
              <a:t>Bank</a:t>
            </a:r>
            <a:r>
              <a:rPr sz="741" b="1" spc="-16" dirty="0">
                <a:solidFill>
                  <a:prstClr val="black"/>
                </a:solidFill>
                <a:latin typeface="Times New Roman"/>
                <a:cs typeface="Times New Roman"/>
              </a:rPr>
              <a:t> </a:t>
            </a:r>
            <a:r>
              <a:rPr sz="741" b="1" dirty="0">
                <a:solidFill>
                  <a:prstClr val="black"/>
                </a:solidFill>
                <a:latin typeface="Times New Roman"/>
                <a:cs typeface="Times New Roman"/>
              </a:rPr>
              <a:t>2</a:t>
            </a:r>
            <a:endParaRPr sz="741">
              <a:solidFill>
                <a:prstClr val="black"/>
              </a:solidFill>
              <a:latin typeface="Times New Roman"/>
              <a:cs typeface="Times New Roman"/>
            </a:endParaRPr>
          </a:p>
        </p:txBody>
      </p:sp>
      <p:grpSp>
        <p:nvGrpSpPr>
          <p:cNvPr id="29" name="object 46">
            <a:extLst>
              <a:ext uri="{FF2B5EF4-FFF2-40B4-BE49-F238E27FC236}">
                <a16:creationId xmlns:a16="http://schemas.microsoft.com/office/drawing/2014/main" id="{0F2D1C4F-7858-4952-9E26-DFD8295998E0}"/>
              </a:ext>
            </a:extLst>
          </p:cNvPr>
          <p:cNvGrpSpPr/>
          <p:nvPr/>
        </p:nvGrpSpPr>
        <p:grpSpPr>
          <a:xfrm>
            <a:off x="1822823" y="2585830"/>
            <a:ext cx="423582" cy="452998"/>
            <a:chOff x="3710189" y="5650114"/>
            <a:chExt cx="914400" cy="977900"/>
          </a:xfrm>
        </p:grpSpPr>
        <p:sp>
          <p:nvSpPr>
            <p:cNvPr id="30" name="object 47">
              <a:extLst>
                <a:ext uri="{FF2B5EF4-FFF2-40B4-BE49-F238E27FC236}">
                  <a16:creationId xmlns:a16="http://schemas.microsoft.com/office/drawing/2014/main" id="{B928E4C0-F280-4692-9E33-D612B7C175B8}"/>
                </a:ext>
              </a:extLst>
            </p:cNvPr>
            <p:cNvSpPr/>
            <p:nvPr/>
          </p:nvSpPr>
          <p:spPr>
            <a:xfrm>
              <a:off x="3748289" y="5675514"/>
              <a:ext cx="0" cy="635000"/>
            </a:xfrm>
            <a:custGeom>
              <a:avLst/>
              <a:gdLst/>
              <a:ahLst/>
              <a:cxnLst/>
              <a:rect l="l" t="t" r="r" b="b"/>
              <a:pathLst>
                <a:path h="635000">
                  <a:moveTo>
                    <a:pt x="0" y="0"/>
                  </a:moveTo>
                  <a:lnTo>
                    <a:pt x="0" y="6349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31" name="object 48">
              <a:extLst>
                <a:ext uri="{FF2B5EF4-FFF2-40B4-BE49-F238E27FC236}">
                  <a16:creationId xmlns:a16="http://schemas.microsoft.com/office/drawing/2014/main" id="{3D042CAB-E169-4BF4-B761-275DE2E83B92}"/>
                </a:ext>
              </a:extLst>
            </p:cNvPr>
            <p:cNvSpPr/>
            <p:nvPr/>
          </p:nvSpPr>
          <p:spPr>
            <a:xfrm>
              <a:off x="3710189" y="565011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sp>
          <p:nvSpPr>
            <p:cNvPr id="32" name="object 49">
              <a:extLst>
                <a:ext uri="{FF2B5EF4-FFF2-40B4-BE49-F238E27FC236}">
                  <a16:creationId xmlns:a16="http://schemas.microsoft.com/office/drawing/2014/main" id="{35443941-D42E-4D8F-98ED-D281AF8A3B69}"/>
                </a:ext>
              </a:extLst>
            </p:cNvPr>
            <p:cNvSpPr/>
            <p:nvPr/>
          </p:nvSpPr>
          <p:spPr>
            <a:xfrm>
              <a:off x="4586489" y="5980314"/>
              <a:ext cx="0" cy="635000"/>
            </a:xfrm>
            <a:custGeom>
              <a:avLst/>
              <a:gdLst/>
              <a:ahLst/>
              <a:cxnLst/>
              <a:rect l="l" t="t" r="r" b="b"/>
              <a:pathLst>
                <a:path h="635000">
                  <a:moveTo>
                    <a:pt x="0" y="0"/>
                  </a:moveTo>
                  <a:lnTo>
                    <a:pt x="0" y="634999"/>
                  </a:lnTo>
                </a:path>
              </a:pathLst>
            </a:custGeom>
            <a:ln w="25399">
              <a:solidFill>
                <a:srgbClr val="000000"/>
              </a:solidFill>
            </a:ln>
          </p:spPr>
          <p:txBody>
            <a:bodyPr wrap="square" lIns="0" tIns="0" rIns="0" bIns="0" rtlCol="0"/>
            <a:lstStyle/>
            <a:p>
              <a:pPr defTabSz="423550"/>
              <a:endParaRPr sz="834">
                <a:solidFill>
                  <a:prstClr val="black"/>
                </a:solidFill>
                <a:latin typeface="Calibri"/>
              </a:endParaRPr>
            </a:p>
          </p:txBody>
        </p:sp>
        <p:sp>
          <p:nvSpPr>
            <p:cNvPr id="33" name="object 50">
              <a:extLst>
                <a:ext uri="{FF2B5EF4-FFF2-40B4-BE49-F238E27FC236}">
                  <a16:creationId xmlns:a16="http://schemas.microsoft.com/office/drawing/2014/main" id="{A608AE25-FB95-429A-BD46-8B348363870E}"/>
                </a:ext>
              </a:extLst>
            </p:cNvPr>
            <p:cNvSpPr/>
            <p:nvPr/>
          </p:nvSpPr>
          <p:spPr>
            <a:xfrm>
              <a:off x="4548389" y="595491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pPr defTabSz="423550"/>
              <a:endParaRPr sz="834">
                <a:solidFill>
                  <a:prstClr val="black"/>
                </a:solidFill>
                <a:latin typeface="Calibri"/>
              </a:endParaRPr>
            </a:p>
          </p:txBody>
        </p:sp>
      </p:grpSp>
      <p:sp>
        <p:nvSpPr>
          <p:cNvPr id="34" name="object 51">
            <a:extLst>
              <a:ext uri="{FF2B5EF4-FFF2-40B4-BE49-F238E27FC236}">
                <a16:creationId xmlns:a16="http://schemas.microsoft.com/office/drawing/2014/main" id="{9729704A-D7B8-45FC-904B-DD4F059B6278}"/>
              </a:ext>
            </a:extLst>
          </p:cNvPr>
          <p:cNvSpPr txBox="1"/>
          <p:nvPr/>
        </p:nvSpPr>
        <p:spPr>
          <a:xfrm>
            <a:off x="1587500" y="2884103"/>
            <a:ext cx="1532544" cy="288114"/>
          </a:xfrm>
          <a:prstGeom prst="rect">
            <a:avLst/>
          </a:prstGeom>
        </p:spPr>
        <p:txBody>
          <a:bodyPr vert="horz" wrap="square" lIns="0" tIns="34122" rIns="0" bIns="0" rtlCol="0">
            <a:spAutoFit/>
          </a:bodyPr>
          <a:lstStyle/>
          <a:p>
            <a:pPr marL="5883" defTabSz="423550">
              <a:spcBef>
                <a:spcPts val="269"/>
              </a:spcBef>
            </a:pPr>
            <a:r>
              <a:rPr sz="741" b="1" spc="-2" dirty="0">
                <a:solidFill>
                  <a:prstClr val="black"/>
                </a:solidFill>
                <a:latin typeface="Times New Roman"/>
                <a:cs typeface="Times New Roman"/>
              </a:rPr>
              <a:t>Access</a:t>
            </a:r>
            <a:r>
              <a:rPr sz="741" b="1" spc="-14" dirty="0">
                <a:solidFill>
                  <a:prstClr val="black"/>
                </a:solidFill>
                <a:latin typeface="Times New Roman"/>
                <a:cs typeface="Times New Roman"/>
              </a:rPr>
              <a:t> </a:t>
            </a:r>
            <a:r>
              <a:rPr sz="741" b="1" dirty="0">
                <a:solidFill>
                  <a:prstClr val="black"/>
                </a:solidFill>
                <a:latin typeface="Times New Roman"/>
                <a:cs typeface="Times New Roman"/>
              </a:rPr>
              <a:t>Bank</a:t>
            </a:r>
            <a:r>
              <a:rPr sz="741" b="1" spc="-12" dirty="0">
                <a:solidFill>
                  <a:prstClr val="black"/>
                </a:solidFill>
                <a:latin typeface="Times New Roman"/>
                <a:cs typeface="Times New Roman"/>
              </a:rPr>
              <a:t> </a:t>
            </a:r>
            <a:r>
              <a:rPr sz="741" b="1" dirty="0">
                <a:solidFill>
                  <a:prstClr val="black"/>
                </a:solidFill>
                <a:latin typeface="Times New Roman"/>
                <a:cs typeface="Times New Roman"/>
              </a:rPr>
              <a:t>3</a:t>
            </a:r>
            <a:endParaRPr sz="741">
              <a:solidFill>
                <a:prstClr val="black"/>
              </a:solidFill>
              <a:latin typeface="Times New Roman"/>
              <a:cs typeface="Times New Roman"/>
            </a:endParaRPr>
          </a:p>
          <a:p>
            <a:pPr marL="393843" defTabSz="423550">
              <a:spcBef>
                <a:spcPts val="222"/>
              </a:spcBef>
            </a:pPr>
            <a:r>
              <a:rPr sz="741" b="1" spc="-42" dirty="0">
                <a:solidFill>
                  <a:prstClr val="black"/>
                </a:solidFill>
                <a:latin typeface="Times New Roman"/>
                <a:cs typeface="Times New Roman"/>
              </a:rPr>
              <a:t>W</a:t>
            </a:r>
            <a:r>
              <a:rPr sz="741" b="1" dirty="0">
                <a:solidFill>
                  <a:prstClr val="black"/>
                </a:solidFill>
                <a:latin typeface="Times New Roman"/>
                <a:cs typeface="Times New Roman"/>
              </a:rPr>
              <a:t>e</a:t>
            </a:r>
            <a:r>
              <a:rPr sz="741" b="1" spc="-2" dirty="0">
                <a:solidFill>
                  <a:prstClr val="black"/>
                </a:solidFill>
                <a:latin typeface="Times New Roman"/>
                <a:cs typeface="Times New Roman"/>
              </a:rPr>
              <a:t> c</a:t>
            </a:r>
            <a:r>
              <a:rPr sz="741" b="1" dirty="0">
                <a:solidFill>
                  <a:prstClr val="black"/>
                </a:solidFill>
                <a:latin typeface="Times New Roman"/>
                <a:cs typeface="Times New Roman"/>
              </a:rPr>
              <a:t>an</a:t>
            </a:r>
            <a:r>
              <a:rPr sz="741" b="1" spc="-42" dirty="0">
                <a:solidFill>
                  <a:prstClr val="black"/>
                </a:solidFill>
                <a:latin typeface="Times New Roman"/>
                <a:cs typeface="Times New Roman"/>
              </a:rPr>
              <a:t> </a:t>
            </a:r>
            <a:r>
              <a:rPr sz="741" b="1" dirty="0">
                <a:solidFill>
                  <a:prstClr val="black"/>
                </a:solidFill>
                <a:latin typeface="Times New Roman"/>
                <a:cs typeface="Times New Roman"/>
              </a:rPr>
              <a:t>A</a:t>
            </a:r>
            <a:r>
              <a:rPr sz="741" b="1" spc="-2" dirty="0">
                <a:solidFill>
                  <a:prstClr val="black"/>
                </a:solidFill>
                <a:latin typeface="Times New Roman"/>
                <a:cs typeface="Times New Roman"/>
              </a:rPr>
              <a:t>cce</a:t>
            </a:r>
            <a:r>
              <a:rPr sz="741" b="1" dirty="0">
                <a:solidFill>
                  <a:prstClr val="black"/>
                </a:solidFill>
                <a:latin typeface="Times New Roman"/>
                <a:cs typeface="Times New Roman"/>
              </a:rPr>
              <a:t>ss Bank 0 aga</a:t>
            </a:r>
            <a:r>
              <a:rPr sz="741" b="1" spc="-2" dirty="0">
                <a:solidFill>
                  <a:prstClr val="black"/>
                </a:solidFill>
                <a:latin typeface="Times New Roman"/>
                <a:cs typeface="Times New Roman"/>
              </a:rPr>
              <a:t>i</a:t>
            </a:r>
            <a:r>
              <a:rPr sz="741" b="1" dirty="0">
                <a:solidFill>
                  <a:prstClr val="black"/>
                </a:solidFill>
                <a:latin typeface="Times New Roman"/>
                <a:cs typeface="Times New Roman"/>
              </a:rPr>
              <a:t>n</a:t>
            </a:r>
            <a:endParaRPr sz="741">
              <a:solidFill>
                <a:prstClr val="black"/>
              </a:solidFill>
              <a:latin typeface="Times New Roman"/>
              <a:cs typeface="Times New Roman"/>
            </a:endParaRPr>
          </a:p>
        </p:txBody>
      </p:sp>
      <p:pic>
        <p:nvPicPr>
          <p:cNvPr id="3" name="图片 2">
            <a:extLst>
              <a:ext uri="{FF2B5EF4-FFF2-40B4-BE49-F238E27FC236}">
                <a16:creationId xmlns:a16="http://schemas.microsoft.com/office/drawing/2014/main" id="{A7EDEFE2-7B00-4E59-AD4E-7BED30DBA15E}"/>
              </a:ext>
            </a:extLst>
          </p:cNvPr>
          <p:cNvPicPr>
            <a:picLocks noChangeAspect="1"/>
          </p:cNvPicPr>
          <p:nvPr/>
        </p:nvPicPr>
        <p:blipFill>
          <a:blip r:embed="rId2"/>
          <a:stretch>
            <a:fillRect/>
          </a:stretch>
        </p:blipFill>
        <p:spPr>
          <a:xfrm>
            <a:off x="3688305" y="1482296"/>
            <a:ext cx="2005758" cy="2091109"/>
          </a:xfrm>
          <a:prstGeom prst="rect">
            <a:avLst/>
          </a:prstGeom>
        </p:spPr>
      </p:pic>
      <p:sp>
        <p:nvSpPr>
          <p:cNvPr id="4" name="矩形 3">
            <a:extLst>
              <a:ext uri="{FF2B5EF4-FFF2-40B4-BE49-F238E27FC236}">
                <a16:creationId xmlns:a16="http://schemas.microsoft.com/office/drawing/2014/main" id="{1E211778-06B1-4275-883F-9347D3B4530C}"/>
              </a:ext>
            </a:extLst>
          </p:cNvPr>
          <p:cNvSpPr/>
          <p:nvPr/>
        </p:nvSpPr>
        <p:spPr>
          <a:xfrm>
            <a:off x="207097" y="3245793"/>
            <a:ext cx="3422650" cy="230832"/>
          </a:xfrm>
          <a:prstGeom prst="rect">
            <a:avLst/>
          </a:prstGeom>
        </p:spPr>
        <p:txBody>
          <a:bodyPr wrap="square">
            <a:spAutoFit/>
          </a:bodyPr>
          <a:lstStyle/>
          <a:p>
            <a:r>
              <a:rPr lang="en-US" altLang="zh-CN" sz="900" dirty="0">
                <a:latin typeface="微软雅黑" panose="020B0503020204020204" pitchFamily="34" charset="-122"/>
                <a:ea typeface="微软雅黑" panose="020B0503020204020204" pitchFamily="34" charset="-122"/>
              </a:rPr>
              <a:t>4</a:t>
            </a:r>
            <a:r>
              <a:rPr lang="zh-CN" altLang="en-US" sz="900" dirty="0">
                <a:latin typeface="微软雅黑" panose="020B0503020204020204" pitchFamily="34" charset="-122"/>
                <a:ea typeface="微软雅黑" panose="020B0503020204020204" pitchFamily="34" charset="-122"/>
              </a:rPr>
              <a:t>个模块“并行”使用。 达到一个 </a:t>
            </a:r>
            <a:r>
              <a:rPr lang="en-US" altLang="zh-CN" sz="900" dirty="0">
                <a:latin typeface="微软雅黑" panose="020B0503020204020204" pitchFamily="34" charset="-122"/>
                <a:ea typeface="微软雅黑" panose="020B0503020204020204" pitchFamily="34" charset="-122"/>
              </a:rPr>
              <a:t>4 × 32 = 128 </a:t>
            </a:r>
            <a:r>
              <a:rPr lang="zh-CN" altLang="en-US" sz="900" dirty="0">
                <a:latin typeface="微软雅黑" panose="020B0503020204020204" pitchFamily="34" charset="-122"/>
                <a:ea typeface="微软雅黑" panose="020B0503020204020204" pitchFamily="34" charset="-122"/>
              </a:rPr>
              <a:t>位内存总线</a:t>
            </a:r>
            <a:endParaRPr lang="zh-CN" altLang="en-US" sz="900" dirty="0"/>
          </a:p>
        </p:txBody>
      </p:sp>
    </p:spTree>
    <p:extLst>
      <p:ext uri="{BB962C8B-B14F-4D97-AF65-F5344CB8AC3E}">
        <p14:creationId xmlns:p14="http://schemas.microsoft.com/office/powerpoint/2010/main" val="795792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F78E8-F284-4951-AE25-C9DF7C4AD5F0}"/>
              </a:ext>
            </a:extLst>
          </p:cNvPr>
          <p:cNvSpPr>
            <a:spLocks noGrp="1"/>
          </p:cNvSpPr>
          <p:nvPr>
            <p:ph type="title"/>
          </p:nvPr>
        </p:nvSpPr>
        <p:spPr>
          <a:xfrm>
            <a:off x="368300" y="132663"/>
            <a:ext cx="4446787" cy="246221"/>
          </a:xfrm>
        </p:spPr>
        <p:txBody>
          <a:bodyPr/>
          <a:lstStyle/>
          <a:p>
            <a:r>
              <a:rPr lang="en-US" altLang="zh-CN" sz="1600" b="1" spc="-5" dirty="0"/>
              <a:t>Simple</a:t>
            </a:r>
            <a:r>
              <a:rPr lang="en-US" altLang="zh-CN" sz="1600" b="1" spc="-65" dirty="0"/>
              <a:t> </a:t>
            </a:r>
            <a:r>
              <a:rPr lang="en-US" altLang="zh-CN" sz="1600" b="1" spc="-5" dirty="0"/>
              <a:t>Interleaving</a:t>
            </a:r>
            <a:endParaRPr lang="zh-CN" altLang="en-US" sz="1600" b="1" dirty="0"/>
          </a:p>
        </p:txBody>
      </p:sp>
      <p:sp>
        <p:nvSpPr>
          <p:cNvPr id="5" name="object 5">
            <a:extLst>
              <a:ext uri="{FF2B5EF4-FFF2-40B4-BE49-F238E27FC236}">
                <a16:creationId xmlns:a16="http://schemas.microsoft.com/office/drawing/2014/main" id="{97F4EBFA-445D-4B0A-88F5-A4444777A247}"/>
              </a:ext>
            </a:extLst>
          </p:cNvPr>
          <p:cNvSpPr txBox="1"/>
          <p:nvPr/>
        </p:nvSpPr>
        <p:spPr>
          <a:xfrm>
            <a:off x="3739553" y="2245582"/>
            <a:ext cx="1634399" cy="758541"/>
          </a:xfrm>
          <a:prstGeom prst="rect">
            <a:avLst/>
          </a:prstGeom>
        </p:spPr>
        <p:txBody>
          <a:bodyPr vert="horz" wrap="square" lIns="0" tIns="34925" rIns="0" bIns="0" rtlCol="0">
            <a:spAutoFit/>
          </a:bodyPr>
          <a:lstStyle/>
          <a:p>
            <a:pPr marL="183515" indent="-171450">
              <a:lnSpc>
                <a:spcPct val="100000"/>
              </a:lnSpc>
              <a:spcBef>
                <a:spcPts val="275"/>
              </a:spcBef>
              <a:buChar char="•"/>
              <a:tabLst>
                <a:tab pos="184150" algn="l"/>
              </a:tabLst>
            </a:pPr>
            <a:r>
              <a:rPr sz="1400" spc="-5" dirty="0">
                <a:cs typeface="Times New Roman"/>
              </a:rPr>
              <a:t>4-word</a:t>
            </a:r>
            <a:r>
              <a:rPr sz="1400" spc="-10" dirty="0">
                <a:cs typeface="Times New Roman"/>
              </a:rPr>
              <a:t> </a:t>
            </a:r>
            <a:r>
              <a:rPr sz="1400" spc="-5" dirty="0">
                <a:cs typeface="Times New Roman"/>
              </a:rPr>
              <a:t>access</a:t>
            </a:r>
            <a:r>
              <a:rPr sz="1400" spc="-10" dirty="0">
                <a:cs typeface="Times New Roman"/>
              </a:rPr>
              <a:t> </a:t>
            </a:r>
            <a:endParaRPr lang="en-US" altLang="zh-CN" sz="1400" spc="-10" dirty="0">
              <a:cs typeface="Times New Roman"/>
            </a:endParaRPr>
          </a:p>
          <a:p>
            <a:pPr marL="183515" indent="-171450">
              <a:lnSpc>
                <a:spcPct val="100000"/>
              </a:lnSpc>
              <a:spcBef>
                <a:spcPts val="275"/>
              </a:spcBef>
              <a:buChar char="•"/>
              <a:tabLst>
                <a:tab pos="184150" algn="l"/>
              </a:tabLst>
            </a:pPr>
            <a:r>
              <a:rPr sz="1400" spc="-5" dirty="0">
                <a:cs typeface="Times New Roman"/>
              </a:rPr>
              <a:t>=</a:t>
            </a:r>
            <a:r>
              <a:rPr lang="zh-CN" altLang="en-US" sz="1400" spc="-5" dirty="0">
                <a:cs typeface="Times New Roman"/>
              </a:rPr>
              <a:t>（</a:t>
            </a:r>
            <a:r>
              <a:rPr lang="en-US" altLang="zh-CN" sz="1400" spc="-5" dirty="0">
                <a:cs typeface="Times New Roman"/>
              </a:rPr>
              <a:t>1+2+4*1</a:t>
            </a:r>
            <a:r>
              <a:rPr lang="zh-CN" altLang="en-US" sz="1400" spc="-5" dirty="0">
                <a:cs typeface="Times New Roman"/>
              </a:rPr>
              <a:t>）</a:t>
            </a:r>
            <a:endParaRPr lang="en-US" altLang="zh-CN" sz="1400" spc="-5" dirty="0">
              <a:cs typeface="Times New Roman"/>
            </a:endParaRPr>
          </a:p>
          <a:p>
            <a:pPr marL="183515" indent="-171450">
              <a:lnSpc>
                <a:spcPct val="100000"/>
              </a:lnSpc>
              <a:spcBef>
                <a:spcPts val="275"/>
              </a:spcBef>
              <a:buChar char="•"/>
              <a:tabLst>
                <a:tab pos="184150" algn="l"/>
              </a:tabLst>
            </a:pPr>
            <a:r>
              <a:rPr lang="en-US" altLang="zh-CN" sz="1400" spc="-5" dirty="0">
                <a:cs typeface="Times New Roman"/>
              </a:rPr>
              <a:t>=</a:t>
            </a:r>
            <a:r>
              <a:rPr sz="1400" spc="-5" dirty="0">
                <a:cs typeface="Times New Roman"/>
              </a:rPr>
              <a:t> </a:t>
            </a:r>
            <a:r>
              <a:rPr lang="en-US" altLang="zh-CN" sz="1400" spc="-5" dirty="0">
                <a:cs typeface="Times New Roman"/>
              </a:rPr>
              <a:t>7</a:t>
            </a:r>
            <a:r>
              <a:rPr sz="1400" spc="-5" dirty="0">
                <a:cs typeface="Times New Roman"/>
              </a:rPr>
              <a:t>-cycles</a:t>
            </a:r>
            <a:endParaRPr sz="1400" dirty="0">
              <a:cs typeface="Times New Roman"/>
            </a:endParaRPr>
          </a:p>
        </p:txBody>
      </p:sp>
      <p:graphicFrame>
        <p:nvGraphicFramePr>
          <p:cNvPr id="6" name="object 6">
            <a:extLst>
              <a:ext uri="{FF2B5EF4-FFF2-40B4-BE49-F238E27FC236}">
                <a16:creationId xmlns:a16="http://schemas.microsoft.com/office/drawing/2014/main" id="{6DF55052-3501-4B23-9007-05F3DB2BD91A}"/>
              </a:ext>
            </a:extLst>
          </p:cNvPr>
          <p:cNvGraphicFramePr>
            <a:graphicFrameLocks noGrp="1"/>
          </p:cNvGraphicFramePr>
          <p:nvPr>
            <p:extLst>
              <p:ext uri="{D42A27DB-BD31-4B8C-83A1-F6EECF244321}">
                <p14:modId xmlns:p14="http://schemas.microsoft.com/office/powerpoint/2010/main" val="2524044326"/>
              </p:ext>
            </p:extLst>
          </p:nvPr>
        </p:nvGraphicFramePr>
        <p:xfrm>
          <a:off x="428752" y="672393"/>
          <a:ext cx="3231896" cy="1135383"/>
        </p:xfrm>
        <a:graphic>
          <a:graphicData uri="http://schemas.openxmlformats.org/drawingml/2006/table">
            <a:tbl>
              <a:tblPr firstRow="1" bandRow="1">
                <a:tableStyleId>{2D5ABB26-0587-4C30-8999-92F81FD0307C}</a:tableStyleId>
              </a:tblPr>
              <a:tblGrid>
                <a:gridCol w="461468">
                  <a:extLst>
                    <a:ext uri="{9D8B030D-6E8A-4147-A177-3AD203B41FA5}">
                      <a16:colId xmlns:a16="http://schemas.microsoft.com/office/drawing/2014/main" val="20000"/>
                    </a:ext>
                  </a:extLst>
                </a:gridCol>
                <a:gridCol w="462008">
                  <a:extLst>
                    <a:ext uri="{9D8B030D-6E8A-4147-A177-3AD203B41FA5}">
                      <a16:colId xmlns:a16="http://schemas.microsoft.com/office/drawing/2014/main" val="20001"/>
                    </a:ext>
                  </a:extLst>
                </a:gridCol>
                <a:gridCol w="461468">
                  <a:extLst>
                    <a:ext uri="{9D8B030D-6E8A-4147-A177-3AD203B41FA5}">
                      <a16:colId xmlns:a16="http://schemas.microsoft.com/office/drawing/2014/main" val="20002"/>
                    </a:ext>
                  </a:extLst>
                </a:gridCol>
                <a:gridCol w="462008">
                  <a:extLst>
                    <a:ext uri="{9D8B030D-6E8A-4147-A177-3AD203B41FA5}">
                      <a16:colId xmlns:a16="http://schemas.microsoft.com/office/drawing/2014/main" val="20003"/>
                    </a:ext>
                  </a:extLst>
                </a:gridCol>
                <a:gridCol w="461468">
                  <a:extLst>
                    <a:ext uri="{9D8B030D-6E8A-4147-A177-3AD203B41FA5}">
                      <a16:colId xmlns:a16="http://schemas.microsoft.com/office/drawing/2014/main" val="20004"/>
                    </a:ext>
                  </a:extLst>
                </a:gridCol>
                <a:gridCol w="462008">
                  <a:extLst>
                    <a:ext uri="{9D8B030D-6E8A-4147-A177-3AD203B41FA5}">
                      <a16:colId xmlns:a16="http://schemas.microsoft.com/office/drawing/2014/main" val="20005"/>
                    </a:ext>
                  </a:extLst>
                </a:gridCol>
                <a:gridCol w="461468">
                  <a:extLst>
                    <a:ext uri="{9D8B030D-6E8A-4147-A177-3AD203B41FA5}">
                      <a16:colId xmlns:a16="http://schemas.microsoft.com/office/drawing/2014/main" val="20006"/>
                    </a:ext>
                  </a:extLst>
                </a:gridCol>
              </a:tblGrid>
              <a:tr h="141606">
                <a:tc>
                  <a:txBody>
                    <a:bodyPr/>
                    <a:lstStyle/>
                    <a:p>
                      <a:pPr algn="ctr">
                        <a:lnSpc>
                          <a:spcPct val="100000"/>
                        </a:lnSpc>
                        <a:spcBef>
                          <a:spcPts val="160"/>
                        </a:spcBef>
                      </a:pPr>
                      <a:r>
                        <a:rPr sz="800" b="1" spc="-5" dirty="0">
                          <a:latin typeface="Times New Roman"/>
                          <a:cs typeface="Times New Roman"/>
                        </a:rPr>
                        <a:t>Cycle</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10" dirty="0">
                          <a:latin typeface="Times New Roman"/>
                          <a:cs typeface="Times New Roman"/>
                        </a:rPr>
                        <a:t>Addr</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5" dirty="0">
                          <a:latin typeface="Times New Roman"/>
                          <a:cs typeface="Times New Roman"/>
                        </a:rPr>
                        <a:t>Bank0</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5" dirty="0">
                          <a:latin typeface="Times New Roman"/>
                          <a:cs typeface="Times New Roman"/>
                        </a:rPr>
                        <a:t>Bank1</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5" dirty="0">
                          <a:latin typeface="Times New Roman"/>
                          <a:cs typeface="Times New Roman"/>
                        </a:rPr>
                        <a:t>Bank2</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5" dirty="0">
                          <a:latin typeface="Times New Roman"/>
                          <a:cs typeface="Times New Roman"/>
                        </a:rPr>
                        <a:t>Bank3</a:t>
                      </a:r>
                      <a:endParaRPr sz="800">
                        <a:latin typeface="Times New Roman"/>
                        <a:cs typeface="Times New Roman"/>
                      </a:endParaRPr>
                    </a:p>
                  </a:txBody>
                  <a:tcPr marL="0" marR="0" marT="20320"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b="1" spc="-5" dirty="0">
                          <a:latin typeface="Times New Roman"/>
                          <a:cs typeface="Times New Roman"/>
                        </a:rPr>
                        <a:t>steady</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41606">
                <a:tc>
                  <a:txBody>
                    <a:bodyPr/>
                    <a:lstStyle/>
                    <a:p>
                      <a:pPr algn="ctr">
                        <a:lnSpc>
                          <a:spcPct val="100000"/>
                        </a:lnSpc>
                        <a:spcBef>
                          <a:spcPts val="155"/>
                        </a:spcBef>
                      </a:pPr>
                      <a:r>
                        <a:rPr sz="800" dirty="0">
                          <a:latin typeface="Times New Roman"/>
                          <a:cs typeface="Times New Roman"/>
                        </a:rPr>
                        <a:t>1</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55"/>
                        </a:spcBef>
                      </a:pPr>
                      <a:r>
                        <a:rPr sz="800" spc="-5" dirty="0">
                          <a:latin typeface="Times New Roman"/>
                          <a:cs typeface="Times New Roman"/>
                        </a:rPr>
                        <a:t>12</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lang="en-US" sz="800" dirty="0">
                          <a:latin typeface="Times New Roman"/>
                          <a:cs typeface="Times New Roman"/>
                        </a:rPr>
                        <a:t>S</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55"/>
                        </a:spcBef>
                      </a:pP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55"/>
                        </a:spcBef>
                      </a:pP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40962">
                <a:tc>
                  <a:txBody>
                    <a:bodyPr/>
                    <a:lstStyle/>
                    <a:p>
                      <a:pPr algn="ctr">
                        <a:lnSpc>
                          <a:spcPct val="100000"/>
                        </a:lnSpc>
                        <a:spcBef>
                          <a:spcPts val="155"/>
                        </a:spcBef>
                      </a:pPr>
                      <a:r>
                        <a:rPr sz="800" dirty="0">
                          <a:latin typeface="Times New Roman"/>
                          <a:cs typeface="Times New Roman"/>
                        </a:rPr>
                        <a:t>2</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r>
                        <a:rPr sz="800" dirty="0">
                          <a:latin typeface="Times New Roman"/>
                          <a:cs typeface="Times New Roman"/>
                        </a:rPr>
                        <a:t>A</a:t>
                      </a:r>
                      <a:endParaRPr sz="80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55"/>
                        </a:spcBef>
                      </a:pPr>
                      <a:r>
                        <a:rPr lang="en-US" sz="800" dirty="0">
                          <a:latin typeface="Times New Roman"/>
                          <a:cs typeface="Times New Roman"/>
                        </a:rPr>
                        <a:t>S</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5"/>
                        </a:spcBef>
                      </a:pP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55"/>
                        </a:spcBef>
                      </a:pP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41606">
                <a:tc>
                  <a:txBody>
                    <a:bodyPr/>
                    <a:lstStyle/>
                    <a:p>
                      <a:pPr algn="ctr">
                        <a:lnSpc>
                          <a:spcPct val="100000"/>
                        </a:lnSpc>
                        <a:spcBef>
                          <a:spcPts val="160"/>
                        </a:spcBef>
                      </a:pPr>
                      <a:r>
                        <a:rPr sz="800" dirty="0">
                          <a:latin typeface="Times New Roman"/>
                          <a:cs typeface="Times New Roman"/>
                        </a:rPr>
                        <a:t>3</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spc="-1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S</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41606">
                <a:tc>
                  <a:txBody>
                    <a:bodyPr/>
                    <a:lstStyle/>
                    <a:p>
                      <a:pPr algn="ctr">
                        <a:lnSpc>
                          <a:spcPct val="100000"/>
                        </a:lnSpc>
                        <a:spcBef>
                          <a:spcPts val="160"/>
                        </a:spcBef>
                      </a:pPr>
                      <a:r>
                        <a:rPr sz="800" dirty="0">
                          <a:latin typeface="Times New Roman"/>
                          <a:cs typeface="Times New Roman"/>
                        </a:rPr>
                        <a:t>4</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T</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S</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41606">
                <a:tc>
                  <a:txBody>
                    <a:bodyPr/>
                    <a:lstStyle/>
                    <a:p>
                      <a:pPr algn="ctr">
                        <a:lnSpc>
                          <a:spcPct val="100000"/>
                        </a:lnSpc>
                        <a:spcBef>
                          <a:spcPts val="160"/>
                        </a:spcBef>
                      </a:pPr>
                      <a:r>
                        <a:rPr sz="800" dirty="0">
                          <a:latin typeface="Times New Roman"/>
                          <a:cs typeface="Times New Roman"/>
                        </a:rPr>
                        <a:t>5</a:t>
                      </a:r>
                      <a:endParaRPr sz="800">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0" marR="0" lvl="0" indent="0" algn="ctr" defTabSz="914400" eaLnBrk="1" fontAlgn="auto" latinLnBrk="0" hangingPunct="1">
                        <a:lnSpc>
                          <a:spcPct val="100000"/>
                        </a:lnSpc>
                        <a:spcBef>
                          <a:spcPts val="160"/>
                        </a:spcBef>
                        <a:spcAft>
                          <a:spcPts val="0"/>
                        </a:spcAft>
                        <a:buClrTx/>
                        <a:buSzTx/>
                        <a:buFontTx/>
                        <a:buNone/>
                        <a:tabLst/>
                        <a:defRPr/>
                      </a:pPr>
                      <a:r>
                        <a:rPr kumimoji="0" lang="en-US" altLang="zh-CN" sz="800" b="0" i="0" u="none" strike="noStrike" kern="0" cap="none" spc="0" normalizeH="0" baseline="0" noProof="0" dirty="0">
                          <a:ln>
                            <a:noFill/>
                          </a:ln>
                          <a:solidFill>
                            <a:prstClr val="black"/>
                          </a:solidFill>
                          <a:effectLst/>
                          <a:uLnTx/>
                          <a:uFillTx/>
                          <a:latin typeface="Times New Roman"/>
                          <a:ea typeface="+mn-ea"/>
                          <a:cs typeface="Times New Roman"/>
                        </a:rPr>
                        <a:t>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lang="en-US" sz="800" dirty="0">
                          <a:latin typeface="Times New Roman"/>
                          <a:cs typeface="Times New Roman"/>
                        </a:rPr>
                        <a:t>A</a:t>
                      </a:r>
                      <a:endParaRPr sz="800" dirty="0">
                        <a:latin typeface="Times New Roman"/>
                        <a:cs typeface="Times New Roman"/>
                      </a:endParaRPr>
                    </a:p>
                  </a:txBody>
                  <a:tcPr marL="0" marR="0" marT="203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r>
                        <a:rPr lang="en-US" sz="800" dirty="0">
                          <a:solidFill>
                            <a:schemeClr val="tx1"/>
                          </a:solidFill>
                          <a:latin typeface="Times New Roman"/>
                          <a:ea typeface="+mn-ea"/>
                          <a:cs typeface="Times New Roman"/>
                        </a:rPr>
                        <a:t>A</a:t>
                      </a:r>
                      <a:endParaRPr sz="800" dirty="0">
                        <a:solidFill>
                          <a:schemeClr val="tx1"/>
                        </a:solidFill>
                        <a:latin typeface="Times New Roman"/>
                        <a:ea typeface="+mn-ea"/>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60"/>
                        </a:spcBef>
                      </a:pPr>
                      <a:r>
                        <a:rPr sz="800" dirty="0">
                          <a:latin typeface="Times New Roman"/>
                          <a:cs typeface="Times New Roman"/>
                        </a:rPr>
                        <a:t>*</a:t>
                      </a:r>
                      <a:endParaRPr sz="800">
                        <a:latin typeface="Times New Roman"/>
                        <a:cs typeface="Times New Roman"/>
                      </a:endParaRPr>
                    </a:p>
                  </a:txBody>
                  <a:tcPr marL="0" marR="0" marT="2032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141606">
                <a:tc>
                  <a:txBody>
                    <a:bodyPr/>
                    <a:lstStyle/>
                    <a:p>
                      <a:pPr algn="ctr">
                        <a:lnSpc>
                          <a:spcPct val="100000"/>
                        </a:lnSpc>
                        <a:spcBef>
                          <a:spcPts val="155"/>
                        </a:spcBef>
                      </a:pPr>
                      <a:r>
                        <a:rPr sz="800" dirty="0">
                          <a:latin typeface="Times New Roman"/>
                          <a:cs typeface="Times New Roman"/>
                        </a:rPr>
                        <a:t>6</a:t>
                      </a:r>
                      <a:endParaRPr sz="800">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900" dirty="0">
                          <a:latin typeface="Times New Roman"/>
                          <a:cs typeface="Times New Roman"/>
                        </a:rPr>
                        <a:t>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155"/>
                        </a:spcBef>
                      </a:pPr>
                      <a:r>
                        <a:rPr lang="en-US" sz="800" dirty="0">
                          <a:latin typeface="Times New Roman"/>
                          <a:cs typeface="Times New Roman"/>
                        </a:rPr>
                        <a:t>A</a:t>
                      </a:r>
                      <a:endParaRPr sz="800" dirty="0">
                        <a:latin typeface="Times New Roman"/>
                        <a:cs typeface="Times New Roman"/>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155"/>
                        </a:spcBef>
                      </a:pPr>
                      <a:r>
                        <a:rPr sz="800" dirty="0">
                          <a:latin typeface="Times New Roman"/>
                          <a:cs typeface="Times New Roman"/>
                        </a:rPr>
                        <a:t>*</a:t>
                      </a:r>
                    </a:p>
                  </a:txBody>
                  <a:tcPr marL="0" marR="0" marT="19685" marB="0">
                    <a:lnL w="6350">
                      <a:solidFill>
                        <a:srgbClr val="000000"/>
                      </a:solidFill>
                      <a:prstDash val="solid"/>
                    </a:lnL>
                    <a:lnR w="190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1606">
                <a:tc>
                  <a:txBody>
                    <a:bodyPr/>
                    <a:lstStyle/>
                    <a:p>
                      <a:pPr algn="ctr">
                        <a:lnSpc>
                          <a:spcPct val="100000"/>
                        </a:lnSpc>
                        <a:spcBef>
                          <a:spcPts val="155"/>
                        </a:spcBef>
                      </a:pPr>
                      <a:r>
                        <a:rPr lang="en-US" altLang="zh-CN" sz="800" dirty="0">
                          <a:latin typeface="Times New Roman"/>
                          <a:cs typeface="Times New Roman"/>
                        </a:rPr>
                        <a:t>7</a:t>
                      </a:r>
                      <a:endParaRPr sz="800" dirty="0">
                        <a:latin typeface="Times New Roman"/>
                        <a:cs typeface="Times New Roman"/>
                      </a:endParaRPr>
                    </a:p>
                  </a:txBody>
                  <a:tcPr marL="0" marR="0" marT="19685" marB="0">
                    <a:lnL w="190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19050">
                      <a:solidFill>
                        <a:srgbClr val="000000"/>
                      </a:solidFill>
                      <a:prstDash val="solid"/>
                    </a:lnB>
                  </a:tcPr>
                </a:tc>
                <a:tc>
                  <a:txBody>
                    <a:bodyPr/>
                    <a:lstStyle/>
                    <a:p>
                      <a:pPr marL="0" marR="0" lvl="0" indent="0" algn="ctr" defTabSz="914400" eaLnBrk="1" fontAlgn="auto" latinLnBrk="0" hangingPunct="1">
                        <a:lnSpc>
                          <a:spcPct val="100000"/>
                        </a:lnSpc>
                        <a:spcBef>
                          <a:spcPts val="155"/>
                        </a:spcBef>
                        <a:spcAft>
                          <a:spcPts val="0"/>
                        </a:spcAft>
                        <a:buClrTx/>
                        <a:buSzTx/>
                        <a:buFontTx/>
                        <a:buNone/>
                        <a:tabLst/>
                        <a:defRPr/>
                      </a:pPr>
                      <a:r>
                        <a:rPr lang="en-US" altLang="zh-CN" sz="800" dirty="0">
                          <a:latin typeface="Times New Roman"/>
                          <a:cs typeface="Times New Roman"/>
                        </a:rPr>
                        <a:t>T</a:t>
                      </a:r>
                    </a:p>
                  </a:txBody>
                  <a:tcPr marL="0" marR="0" marT="196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19050">
                      <a:solidFill>
                        <a:srgbClr val="000000"/>
                      </a:solidFill>
                      <a:prstDash val="solid"/>
                    </a:lnB>
                  </a:tcPr>
                </a:tc>
                <a:tc>
                  <a:txBody>
                    <a:bodyPr/>
                    <a:lstStyle/>
                    <a:p>
                      <a:pPr marL="0" marR="0" lvl="0" indent="0" algn="ctr" defTabSz="914400" eaLnBrk="1" fontAlgn="auto" latinLnBrk="0" hangingPunct="1">
                        <a:lnSpc>
                          <a:spcPct val="100000"/>
                        </a:lnSpc>
                        <a:spcBef>
                          <a:spcPts val="155"/>
                        </a:spcBef>
                        <a:spcAft>
                          <a:spcPts val="0"/>
                        </a:spcAft>
                        <a:buClrTx/>
                        <a:buSzTx/>
                        <a:buFontTx/>
                        <a:buNone/>
                        <a:tabLst/>
                        <a:defRPr/>
                      </a:pPr>
                      <a:r>
                        <a:rPr lang="zh-CN" altLang="en-US" sz="800" dirty="0">
                          <a:latin typeface="Times New Roman"/>
                          <a:cs typeface="Times New Roman"/>
                        </a:rPr>
                        <a:t>*</a:t>
                      </a:r>
                    </a:p>
                  </a:txBody>
                  <a:tcPr marL="0" marR="0" marT="19685" marB="0">
                    <a:lnL w="6350" cap="flat" cmpd="sng" algn="ctr">
                      <a:solidFill>
                        <a:srgbClr val="000000"/>
                      </a:solidFill>
                      <a:prstDash val="solid"/>
                      <a:round/>
                      <a:headEnd type="none" w="med" len="med"/>
                      <a:tailEnd type="none" w="med" len="med"/>
                    </a:lnL>
                    <a:lnR w="19050">
                      <a:solidFill>
                        <a:srgbClr val="000000"/>
                      </a:solidFill>
                      <a:prstDash val="solid"/>
                    </a:lnR>
                    <a:lnT w="6350">
                      <a:solidFill>
                        <a:srgbClr val="000000"/>
                      </a:solidFill>
                      <a:prstDash val="solid"/>
                    </a:lnT>
                    <a:lnB w="19050">
                      <a:solidFill>
                        <a:srgbClr val="000000"/>
                      </a:solidFill>
                      <a:prstDash val="solid"/>
                    </a:lnB>
                  </a:tcPr>
                </a:tc>
                <a:extLst>
                  <a:ext uri="{0D108BD9-81ED-4DB2-BD59-A6C34878D82A}">
                    <a16:rowId xmlns:a16="http://schemas.microsoft.com/office/drawing/2014/main" val="1813384349"/>
                  </a:ext>
                </a:extLst>
              </a:tr>
            </a:tbl>
          </a:graphicData>
        </a:graphic>
      </p:graphicFrame>
      <p:sp>
        <p:nvSpPr>
          <p:cNvPr id="11" name="矩形 10">
            <a:extLst>
              <a:ext uri="{FF2B5EF4-FFF2-40B4-BE49-F238E27FC236}">
                <a16:creationId xmlns:a16="http://schemas.microsoft.com/office/drawing/2014/main" id="{762E76F8-844A-49B5-AE4E-9D41CFBDC175}"/>
              </a:ext>
            </a:extLst>
          </p:cNvPr>
          <p:cNvSpPr/>
          <p:nvPr/>
        </p:nvSpPr>
        <p:spPr>
          <a:xfrm>
            <a:off x="3660648" y="813619"/>
            <a:ext cx="1572866" cy="261610"/>
          </a:xfrm>
          <a:prstGeom prst="rect">
            <a:avLst/>
          </a:prstGeom>
        </p:spPr>
        <p:txBody>
          <a:bodyPr wrap="none">
            <a:spAutoFit/>
          </a:bodyPr>
          <a:lstStyle/>
          <a:p>
            <a:r>
              <a:rPr lang="en-US" altLang="zh-CN" sz="1050" dirty="0">
                <a:solidFill>
                  <a:srgbClr val="C00000"/>
                </a:solidFill>
              </a:rPr>
              <a:t>Access time: 2 cycles (A)</a:t>
            </a:r>
          </a:p>
        </p:txBody>
      </p:sp>
      <p:sp>
        <p:nvSpPr>
          <p:cNvPr id="12" name="矩形 11">
            <a:extLst>
              <a:ext uri="{FF2B5EF4-FFF2-40B4-BE49-F238E27FC236}">
                <a16:creationId xmlns:a16="http://schemas.microsoft.com/office/drawing/2014/main" id="{F6B2EDF6-4A67-4315-B267-4076DF20279A}"/>
              </a:ext>
            </a:extLst>
          </p:cNvPr>
          <p:cNvSpPr/>
          <p:nvPr/>
        </p:nvSpPr>
        <p:spPr>
          <a:xfrm>
            <a:off x="3644900" y="1064238"/>
            <a:ext cx="1535998" cy="253916"/>
          </a:xfrm>
          <a:prstGeom prst="rect">
            <a:avLst/>
          </a:prstGeom>
        </p:spPr>
        <p:txBody>
          <a:bodyPr wrap="none">
            <a:spAutoFit/>
          </a:bodyPr>
          <a:lstStyle/>
          <a:p>
            <a:r>
              <a:rPr lang="en-US" altLang="zh-CN" sz="1050" dirty="0">
                <a:solidFill>
                  <a:srgbClr val="C00000"/>
                </a:solidFill>
              </a:rPr>
              <a:t>Transfer time: 1 cycle (T)</a:t>
            </a:r>
          </a:p>
        </p:txBody>
      </p:sp>
      <p:sp>
        <p:nvSpPr>
          <p:cNvPr id="7" name="object 7">
            <a:extLst>
              <a:ext uri="{FF2B5EF4-FFF2-40B4-BE49-F238E27FC236}">
                <a16:creationId xmlns:a16="http://schemas.microsoft.com/office/drawing/2014/main" id="{9BD7538C-F3C9-447D-B8E6-CD71BB3E5A56}"/>
              </a:ext>
            </a:extLst>
          </p:cNvPr>
          <p:cNvSpPr txBox="1"/>
          <p:nvPr/>
        </p:nvSpPr>
        <p:spPr>
          <a:xfrm>
            <a:off x="1243466" y="2564052"/>
            <a:ext cx="2051056" cy="407803"/>
          </a:xfrm>
          <a:prstGeom prst="rect">
            <a:avLst/>
          </a:prstGeom>
        </p:spPr>
        <p:txBody>
          <a:bodyPr vert="horz" wrap="square" lIns="0" tIns="220979" rIns="0" bIns="0" rtlCol="0">
            <a:spAutoFit/>
          </a:bodyPr>
          <a:lstStyle/>
          <a:p>
            <a:pPr marR="5080" algn="r">
              <a:lnSpc>
                <a:spcPct val="100000"/>
              </a:lnSpc>
              <a:spcBef>
                <a:spcPts val="1335"/>
              </a:spcBef>
            </a:pPr>
            <a:endParaRPr sz="1200" dirty="0">
              <a:latin typeface="Arial"/>
              <a:cs typeface="Arial"/>
            </a:endParaRPr>
          </a:p>
        </p:txBody>
      </p:sp>
      <p:sp>
        <p:nvSpPr>
          <p:cNvPr id="3" name="矩形 2">
            <a:extLst>
              <a:ext uri="{FF2B5EF4-FFF2-40B4-BE49-F238E27FC236}">
                <a16:creationId xmlns:a16="http://schemas.microsoft.com/office/drawing/2014/main" id="{F8284D98-BDEF-4AC4-B0DE-7F6AC48A8C85}"/>
              </a:ext>
            </a:extLst>
          </p:cNvPr>
          <p:cNvSpPr/>
          <p:nvPr/>
        </p:nvSpPr>
        <p:spPr>
          <a:xfrm>
            <a:off x="3806077" y="639681"/>
            <a:ext cx="1271502" cy="276999"/>
          </a:xfrm>
          <a:prstGeom prst="rect">
            <a:avLst/>
          </a:prstGeom>
        </p:spPr>
        <p:txBody>
          <a:bodyPr wrap="none">
            <a:spAutoFit/>
          </a:bodyPr>
          <a:lstStyle/>
          <a:p>
            <a:pPr marR="5080" algn="r">
              <a:lnSpc>
                <a:spcPct val="100000"/>
              </a:lnSpc>
              <a:spcBef>
                <a:spcPts val="1335"/>
              </a:spcBef>
            </a:pPr>
            <a:r>
              <a:rPr lang="en-US" altLang="zh-CN" sz="1200" b="1" spc="-5" dirty="0">
                <a:solidFill>
                  <a:srgbClr val="FC0128"/>
                </a:solidFill>
                <a:latin typeface="Arial"/>
                <a:cs typeface="Arial"/>
              </a:rPr>
              <a:t>Parallel</a:t>
            </a:r>
            <a:r>
              <a:rPr lang="en-US" altLang="zh-CN" sz="1200" b="1" spc="-40" dirty="0">
                <a:solidFill>
                  <a:srgbClr val="FC0128"/>
                </a:solidFill>
                <a:latin typeface="Arial"/>
                <a:cs typeface="Arial"/>
              </a:rPr>
              <a:t> </a:t>
            </a:r>
            <a:r>
              <a:rPr lang="en-US" altLang="zh-CN" sz="1200" b="1" spc="-10" dirty="0">
                <a:solidFill>
                  <a:srgbClr val="FC0128"/>
                </a:solidFill>
                <a:latin typeface="Arial"/>
                <a:cs typeface="Arial"/>
              </a:rPr>
              <a:t>access</a:t>
            </a:r>
            <a:endParaRPr lang="en-US" altLang="zh-CN" sz="1200" dirty="0">
              <a:latin typeface="Arial"/>
              <a:cs typeface="Arial"/>
            </a:endParaRPr>
          </a:p>
        </p:txBody>
      </p:sp>
      <p:grpSp>
        <p:nvGrpSpPr>
          <p:cNvPr id="10" name="object 3">
            <a:extLst>
              <a:ext uri="{FF2B5EF4-FFF2-40B4-BE49-F238E27FC236}">
                <a16:creationId xmlns:a16="http://schemas.microsoft.com/office/drawing/2014/main" id="{C8B74CE1-F00D-4432-B286-D7394574F875}"/>
              </a:ext>
            </a:extLst>
          </p:cNvPr>
          <p:cNvGrpSpPr/>
          <p:nvPr/>
        </p:nvGrpSpPr>
        <p:grpSpPr>
          <a:xfrm>
            <a:off x="2641842" y="2251053"/>
            <a:ext cx="220979" cy="220979"/>
            <a:chOff x="2915980" y="627280"/>
            <a:chExt cx="220979" cy="220979"/>
          </a:xfrm>
        </p:grpSpPr>
        <p:sp>
          <p:nvSpPr>
            <p:cNvPr id="13" name="object 4">
              <a:extLst>
                <a:ext uri="{FF2B5EF4-FFF2-40B4-BE49-F238E27FC236}">
                  <a16:creationId xmlns:a16="http://schemas.microsoft.com/office/drawing/2014/main" id="{567D0A04-673C-4610-B3D7-F7C246BE0E14}"/>
                </a:ext>
              </a:extLst>
            </p:cNvPr>
            <p:cNvSpPr/>
            <p:nvPr/>
          </p:nvSpPr>
          <p:spPr>
            <a:xfrm>
              <a:off x="2919155" y="630455"/>
              <a:ext cx="214629" cy="214629"/>
            </a:xfrm>
            <a:custGeom>
              <a:avLst/>
              <a:gdLst/>
              <a:ahLst/>
              <a:cxnLst/>
              <a:rect l="l" t="t" r="r" b="b"/>
              <a:pathLst>
                <a:path w="214630" h="214630">
                  <a:moveTo>
                    <a:pt x="214193" y="0"/>
                  </a:moveTo>
                  <a:lnTo>
                    <a:pt x="0" y="0"/>
                  </a:lnTo>
                  <a:lnTo>
                    <a:pt x="0" y="214193"/>
                  </a:lnTo>
                  <a:lnTo>
                    <a:pt x="214193" y="214193"/>
                  </a:lnTo>
                  <a:lnTo>
                    <a:pt x="214193" y="0"/>
                  </a:lnTo>
                  <a:close/>
                </a:path>
              </a:pathLst>
            </a:custGeom>
            <a:solidFill>
              <a:srgbClr val="92D050"/>
            </a:solidFill>
          </p:spPr>
          <p:txBody>
            <a:bodyPr wrap="square" lIns="0" tIns="0" rIns="0" bIns="0" rtlCol="0"/>
            <a:lstStyle/>
            <a:p>
              <a:endParaRPr/>
            </a:p>
          </p:txBody>
        </p:sp>
        <p:sp>
          <p:nvSpPr>
            <p:cNvPr id="14" name="object 5">
              <a:extLst>
                <a:ext uri="{FF2B5EF4-FFF2-40B4-BE49-F238E27FC236}">
                  <a16:creationId xmlns:a16="http://schemas.microsoft.com/office/drawing/2014/main" id="{FC005E66-E796-4771-9160-760D0CC87ECB}"/>
                </a:ext>
              </a:extLst>
            </p:cNvPr>
            <p:cNvSpPr/>
            <p:nvPr/>
          </p:nvSpPr>
          <p:spPr>
            <a:xfrm>
              <a:off x="2919155" y="630455"/>
              <a:ext cx="214629" cy="214629"/>
            </a:xfrm>
            <a:custGeom>
              <a:avLst/>
              <a:gdLst/>
              <a:ahLst/>
              <a:cxnLst/>
              <a:rect l="l" t="t" r="r" b="b"/>
              <a:pathLst>
                <a:path w="214630" h="214630">
                  <a:moveTo>
                    <a:pt x="0" y="0"/>
                  </a:moveTo>
                  <a:lnTo>
                    <a:pt x="214193" y="0"/>
                  </a:lnTo>
                  <a:lnTo>
                    <a:pt x="214193"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15" name="object 6">
            <a:extLst>
              <a:ext uri="{FF2B5EF4-FFF2-40B4-BE49-F238E27FC236}">
                <a16:creationId xmlns:a16="http://schemas.microsoft.com/office/drawing/2014/main" id="{37454A45-1810-4EE1-857C-69D9AEAECCEC}"/>
              </a:ext>
            </a:extLst>
          </p:cNvPr>
          <p:cNvSpPr txBox="1"/>
          <p:nvPr/>
        </p:nvSpPr>
        <p:spPr>
          <a:xfrm>
            <a:off x="2703715" y="2268303"/>
            <a:ext cx="92075" cy="155812"/>
          </a:xfrm>
          <a:prstGeom prst="rect">
            <a:avLst/>
          </a:prstGeom>
        </p:spPr>
        <p:txBody>
          <a:bodyPr vert="horz" wrap="square" lIns="0" tIns="17145" rIns="0" bIns="0" rtlCol="0">
            <a:spAutoFit/>
          </a:bodyPr>
          <a:lstStyle/>
          <a:p>
            <a:pPr marL="12700">
              <a:lnSpc>
                <a:spcPct val="100000"/>
              </a:lnSpc>
              <a:spcBef>
                <a:spcPts val="135"/>
              </a:spcBef>
            </a:pPr>
            <a:r>
              <a:rPr lang="en-US" sz="900" spc="20" dirty="0">
                <a:latin typeface="Arial"/>
                <a:cs typeface="Arial"/>
              </a:rPr>
              <a:t>T</a:t>
            </a:r>
            <a:endParaRPr sz="900" dirty="0">
              <a:latin typeface="Arial"/>
              <a:cs typeface="Arial"/>
            </a:endParaRPr>
          </a:p>
        </p:txBody>
      </p:sp>
      <p:grpSp>
        <p:nvGrpSpPr>
          <p:cNvPr id="16" name="object 7">
            <a:extLst>
              <a:ext uri="{FF2B5EF4-FFF2-40B4-BE49-F238E27FC236}">
                <a16:creationId xmlns:a16="http://schemas.microsoft.com/office/drawing/2014/main" id="{9F4CEBA6-64D0-465E-9A53-12E7CB483C14}"/>
              </a:ext>
            </a:extLst>
          </p:cNvPr>
          <p:cNvGrpSpPr/>
          <p:nvPr/>
        </p:nvGrpSpPr>
        <p:grpSpPr>
          <a:xfrm>
            <a:off x="1088938" y="2465247"/>
            <a:ext cx="203200" cy="220979"/>
            <a:chOff x="1363076" y="841474"/>
            <a:chExt cx="203200" cy="220979"/>
          </a:xfrm>
        </p:grpSpPr>
        <p:sp>
          <p:nvSpPr>
            <p:cNvPr id="17" name="object 8">
              <a:extLst>
                <a:ext uri="{FF2B5EF4-FFF2-40B4-BE49-F238E27FC236}">
                  <a16:creationId xmlns:a16="http://schemas.microsoft.com/office/drawing/2014/main" id="{A40DA2B0-4892-4C5F-9742-3E5D40085125}"/>
                </a:ext>
              </a:extLst>
            </p:cNvPr>
            <p:cNvSpPr/>
            <p:nvPr/>
          </p:nvSpPr>
          <p:spPr>
            <a:xfrm>
              <a:off x="1366251" y="844649"/>
              <a:ext cx="196850" cy="214629"/>
            </a:xfrm>
            <a:custGeom>
              <a:avLst/>
              <a:gdLst/>
              <a:ahLst/>
              <a:cxnLst/>
              <a:rect l="l" t="t" r="r" b="b"/>
              <a:pathLst>
                <a:path w="196850" h="214630">
                  <a:moveTo>
                    <a:pt x="196344" y="0"/>
                  </a:moveTo>
                  <a:lnTo>
                    <a:pt x="0" y="0"/>
                  </a:lnTo>
                  <a:lnTo>
                    <a:pt x="0" y="214193"/>
                  </a:lnTo>
                  <a:lnTo>
                    <a:pt x="196344" y="214193"/>
                  </a:lnTo>
                  <a:lnTo>
                    <a:pt x="196344" y="0"/>
                  </a:lnTo>
                  <a:close/>
                </a:path>
              </a:pathLst>
            </a:custGeom>
            <a:solidFill>
              <a:srgbClr val="00B0F0"/>
            </a:solidFill>
          </p:spPr>
          <p:txBody>
            <a:bodyPr wrap="square" lIns="0" tIns="0" rIns="0" bIns="0" rtlCol="0"/>
            <a:lstStyle/>
            <a:p>
              <a:endParaRPr/>
            </a:p>
          </p:txBody>
        </p:sp>
        <p:sp>
          <p:nvSpPr>
            <p:cNvPr id="18" name="object 9">
              <a:extLst>
                <a:ext uri="{FF2B5EF4-FFF2-40B4-BE49-F238E27FC236}">
                  <a16:creationId xmlns:a16="http://schemas.microsoft.com/office/drawing/2014/main" id="{1A4A464D-1AAF-47D3-A054-DCF60F1F6513}"/>
                </a:ext>
              </a:extLst>
            </p:cNvPr>
            <p:cNvSpPr/>
            <p:nvPr/>
          </p:nvSpPr>
          <p:spPr>
            <a:xfrm>
              <a:off x="1366251" y="844649"/>
              <a:ext cx="196850" cy="214629"/>
            </a:xfrm>
            <a:custGeom>
              <a:avLst/>
              <a:gdLst/>
              <a:ahLst/>
              <a:cxnLst/>
              <a:rect l="l" t="t" r="r" b="b"/>
              <a:pathLst>
                <a:path w="196850" h="214630">
                  <a:moveTo>
                    <a:pt x="0" y="0"/>
                  </a:moveTo>
                  <a:lnTo>
                    <a:pt x="196344" y="0"/>
                  </a:lnTo>
                  <a:lnTo>
                    <a:pt x="196344"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19" name="object 10">
            <a:extLst>
              <a:ext uri="{FF2B5EF4-FFF2-40B4-BE49-F238E27FC236}">
                <a16:creationId xmlns:a16="http://schemas.microsoft.com/office/drawing/2014/main" id="{86EEFFA2-2CB2-4358-9F2C-DAA9BE52E3E8}"/>
              </a:ext>
            </a:extLst>
          </p:cNvPr>
          <p:cNvSpPr txBox="1"/>
          <p:nvPr/>
        </p:nvSpPr>
        <p:spPr>
          <a:xfrm>
            <a:off x="1142630" y="2482496"/>
            <a:ext cx="92075" cy="155812"/>
          </a:xfrm>
          <a:prstGeom prst="rect">
            <a:avLst/>
          </a:prstGeom>
        </p:spPr>
        <p:txBody>
          <a:bodyPr vert="horz" wrap="square" lIns="0" tIns="17145" rIns="0" bIns="0" rtlCol="0">
            <a:spAutoFit/>
          </a:bodyPr>
          <a:lstStyle/>
          <a:p>
            <a:pPr marL="12700">
              <a:lnSpc>
                <a:spcPct val="100000"/>
              </a:lnSpc>
              <a:spcBef>
                <a:spcPts val="135"/>
              </a:spcBef>
            </a:pPr>
            <a:r>
              <a:rPr lang="en-US" sz="900" spc="20" dirty="0">
                <a:latin typeface="Arial"/>
                <a:cs typeface="Arial"/>
              </a:rPr>
              <a:t>S</a:t>
            </a:r>
            <a:endParaRPr sz="900" dirty="0">
              <a:latin typeface="Arial"/>
              <a:cs typeface="Arial"/>
            </a:endParaRPr>
          </a:p>
        </p:txBody>
      </p:sp>
      <p:sp>
        <p:nvSpPr>
          <p:cNvPr id="20" name="object 11">
            <a:extLst>
              <a:ext uri="{FF2B5EF4-FFF2-40B4-BE49-F238E27FC236}">
                <a16:creationId xmlns:a16="http://schemas.microsoft.com/office/drawing/2014/main" id="{83CDD406-F876-424F-9294-3C532D778528}"/>
              </a:ext>
            </a:extLst>
          </p:cNvPr>
          <p:cNvSpPr/>
          <p:nvPr/>
        </p:nvSpPr>
        <p:spPr>
          <a:xfrm>
            <a:off x="1288457" y="2468422"/>
            <a:ext cx="1570990" cy="214629"/>
          </a:xfrm>
          <a:custGeom>
            <a:avLst/>
            <a:gdLst/>
            <a:ahLst/>
            <a:cxnLst/>
            <a:rect l="l" t="t" r="r" b="b"/>
            <a:pathLst>
              <a:path w="1570989" h="214630">
                <a:moveTo>
                  <a:pt x="0" y="0"/>
                </a:moveTo>
                <a:lnTo>
                  <a:pt x="1570753" y="0"/>
                </a:lnTo>
                <a:lnTo>
                  <a:pt x="1570753" y="214193"/>
                </a:lnTo>
                <a:lnTo>
                  <a:pt x="0" y="214193"/>
                </a:lnTo>
                <a:lnTo>
                  <a:pt x="0" y="0"/>
                </a:lnTo>
                <a:close/>
              </a:path>
            </a:pathLst>
          </a:custGeom>
          <a:ln w="5949">
            <a:solidFill>
              <a:srgbClr val="000000"/>
            </a:solidFill>
          </a:ln>
        </p:spPr>
        <p:txBody>
          <a:bodyPr wrap="square" lIns="0" tIns="0" rIns="0" bIns="0" rtlCol="0"/>
          <a:lstStyle/>
          <a:p>
            <a:endParaRPr/>
          </a:p>
        </p:txBody>
      </p:sp>
      <p:sp>
        <p:nvSpPr>
          <p:cNvPr id="21" name="object 12">
            <a:extLst>
              <a:ext uri="{FF2B5EF4-FFF2-40B4-BE49-F238E27FC236}">
                <a16:creationId xmlns:a16="http://schemas.microsoft.com/office/drawing/2014/main" id="{4556DE62-0650-446A-9762-105CB5A00DF0}"/>
              </a:ext>
            </a:extLst>
          </p:cNvPr>
          <p:cNvSpPr txBox="1"/>
          <p:nvPr/>
        </p:nvSpPr>
        <p:spPr>
          <a:xfrm>
            <a:off x="2025450" y="2482496"/>
            <a:ext cx="92075" cy="155812"/>
          </a:xfrm>
          <a:prstGeom prst="rect">
            <a:avLst/>
          </a:prstGeom>
        </p:spPr>
        <p:txBody>
          <a:bodyPr vert="horz" wrap="square" lIns="0" tIns="17145" rIns="0" bIns="0" rtlCol="0">
            <a:spAutoFit/>
          </a:bodyPr>
          <a:lstStyle/>
          <a:p>
            <a:pPr marL="12700">
              <a:lnSpc>
                <a:spcPct val="100000"/>
              </a:lnSpc>
              <a:spcBef>
                <a:spcPts val="135"/>
              </a:spcBef>
            </a:pPr>
            <a:r>
              <a:rPr lang="en-US" altLang="zh-CN" sz="900" b="1" spc="20" dirty="0">
                <a:solidFill>
                  <a:srgbClr val="7030A0"/>
                </a:solidFill>
                <a:latin typeface="Arial"/>
                <a:cs typeface="Arial"/>
              </a:rPr>
              <a:t>A</a:t>
            </a:r>
            <a:endParaRPr sz="900" dirty="0">
              <a:latin typeface="Arial"/>
              <a:cs typeface="Arial"/>
            </a:endParaRPr>
          </a:p>
        </p:txBody>
      </p:sp>
      <p:grpSp>
        <p:nvGrpSpPr>
          <p:cNvPr id="22" name="object 13">
            <a:extLst>
              <a:ext uri="{FF2B5EF4-FFF2-40B4-BE49-F238E27FC236}">
                <a16:creationId xmlns:a16="http://schemas.microsoft.com/office/drawing/2014/main" id="{27A00B49-4DD9-4343-A3CE-9866D94A72E3}"/>
              </a:ext>
            </a:extLst>
          </p:cNvPr>
          <p:cNvGrpSpPr/>
          <p:nvPr/>
        </p:nvGrpSpPr>
        <p:grpSpPr>
          <a:xfrm>
            <a:off x="2856036" y="2465247"/>
            <a:ext cx="203200" cy="220979"/>
            <a:chOff x="3130174" y="841474"/>
            <a:chExt cx="203200" cy="220979"/>
          </a:xfrm>
        </p:grpSpPr>
        <p:sp>
          <p:nvSpPr>
            <p:cNvPr id="23" name="object 14">
              <a:extLst>
                <a:ext uri="{FF2B5EF4-FFF2-40B4-BE49-F238E27FC236}">
                  <a16:creationId xmlns:a16="http://schemas.microsoft.com/office/drawing/2014/main" id="{94E61CEB-FCE2-401B-8C2A-308B8DFA1870}"/>
                </a:ext>
              </a:extLst>
            </p:cNvPr>
            <p:cNvSpPr/>
            <p:nvPr/>
          </p:nvSpPr>
          <p:spPr>
            <a:xfrm>
              <a:off x="3133349" y="844649"/>
              <a:ext cx="196850" cy="214629"/>
            </a:xfrm>
            <a:custGeom>
              <a:avLst/>
              <a:gdLst/>
              <a:ahLst/>
              <a:cxnLst/>
              <a:rect l="l" t="t" r="r" b="b"/>
              <a:pathLst>
                <a:path w="196850" h="214630">
                  <a:moveTo>
                    <a:pt x="196344" y="0"/>
                  </a:moveTo>
                  <a:lnTo>
                    <a:pt x="0" y="0"/>
                  </a:lnTo>
                  <a:lnTo>
                    <a:pt x="0" y="214193"/>
                  </a:lnTo>
                  <a:lnTo>
                    <a:pt x="196344" y="214193"/>
                  </a:lnTo>
                  <a:lnTo>
                    <a:pt x="196344" y="0"/>
                  </a:lnTo>
                  <a:close/>
                </a:path>
              </a:pathLst>
            </a:custGeom>
            <a:solidFill>
              <a:srgbClr val="92D050"/>
            </a:solidFill>
          </p:spPr>
          <p:txBody>
            <a:bodyPr wrap="square" lIns="0" tIns="0" rIns="0" bIns="0" rtlCol="0"/>
            <a:lstStyle/>
            <a:p>
              <a:endParaRPr/>
            </a:p>
          </p:txBody>
        </p:sp>
        <p:sp>
          <p:nvSpPr>
            <p:cNvPr id="24" name="object 15">
              <a:extLst>
                <a:ext uri="{FF2B5EF4-FFF2-40B4-BE49-F238E27FC236}">
                  <a16:creationId xmlns:a16="http://schemas.microsoft.com/office/drawing/2014/main" id="{57A211E8-695A-4C4D-AE00-C4B7D82BF207}"/>
                </a:ext>
              </a:extLst>
            </p:cNvPr>
            <p:cNvSpPr/>
            <p:nvPr/>
          </p:nvSpPr>
          <p:spPr>
            <a:xfrm>
              <a:off x="3133349" y="844649"/>
              <a:ext cx="196850" cy="214629"/>
            </a:xfrm>
            <a:custGeom>
              <a:avLst/>
              <a:gdLst/>
              <a:ahLst/>
              <a:cxnLst/>
              <a:rect l="l" t="t" r="r" b="b"/>
              <a:pathLst>
                <a:path w="196850" h="214630">
                  <a:moveTo>
                    <a:pt x="0" y="0"/>
                  </a:moveTo>
                  <a:lnTo>
                    <a:pt x="196344" y="0"/>
                  </a:lnTo>
                  <a:lnTo>
                    <a:pt x="196344"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25" name="object 16">
            <a:extLst>
              <a:ext uri="{FF2B5EF4-FFF2-40B4-BE49-F238E27FC236}">
                <a16:creationId xmlns:a16="http://schemas.microsoft.com/office/drawing/2014/main" id="{91628FB7-6A76-42F3-8635-DDF4E5E2C383}"/>
              </a:ext>
            </a:extLst>
          </p:cNvPr>
          <p:cNvSpPr txBox="1"/>
          <p:nvPr/>
        </p:nvSpPr>
        <p:spPr>
          <a:xfrm>
            <a:off x="2908767" y="2482496"/>
            <a:ext cx="92075" cy="155812"/>
          </a:xfrm>
          <a:prstGeom prst="rect">
            <a:avLst/>
          </a:prstGeom>
        </p:spPr>
        <p:txBody>
          <a:bodyPr vert="horz" wrap="square" lIns="0" tIns="17145" rIns="0" bIns="0" rtlCol="0">
            <a:spAutoFit/>
          </a:bodyPr>
          <a:lstStyle/>
          <a:p>
            <a:pPr marL="12700">
              <a:lnSpc>
                <a:spcPct val="100000"/>
              </a:lnSpc>
              <a:spcBef>
                <a:spcPts val="135"/>
              </a:spcBef>
            </a:pPr>
            <a:r>
              <a:rPr lang="en-US" sz="900" spc="20" dirty="0">
                <a:latin typeface="Arial"/>
                <a:cs typeface="Arial"/>
              </a:rPr>
              <a:t>T</a:t>
            </a:r>
            <a:endParaRPr sz="900" dirty="0">
              <a:latin typeface="Arial"/>
              <a:cs typeface="Arial"/>
            </a:endParaRPr>
          </a:p>
        </p:txBody>
      </p:sp>
      <p:grpSp>
        <p:nvGrpSpPr>
          <p:cNvPr id="26" name="object 17">
            <a:extLst>
              <a:ext uri="{FF2B5EF4-FFF2-40B4-BE49-F238E27FC236}">
                <a16:creationId xmlns:a16="http://schemas.microsoft.com/office/drawing/2014/main" id="{537C76B2-BE01-4792-8F95-DECBD6370239}"/>
              </a:ext>
            </a:extLst>
          </p:cNvPr>
          <p:cNvGrpSpPr/>
          <p:nvPr/>
        </p:nvGrpSpPr>
        <p:grpSpPr>
          <a:xfrm>
            <a:off x="1297182" y="2679441"/>
            <a:ext cx="203200" cy="220979"/>
            <a:chOff x="1571320" y="1055668"/>
            <a:chExt cx="203200" cy="220979"/>
          </a:xfrm>
        </p:grpSpPr>
        <p:sp>
          <p:nvSpPr>
            <p:cNvPr id="27" name="object 18">
              <a:extLst>
                <a:ext uri="{FF2B5EF4-FFF2-40B4-BE49-F238E27FC236}">
                  <a16:creationId xmlns:a16="http://schemas.microsoft.com/office/drawing/2014/main" id="{6FF83A7B-5D50-4D8A-8925-4DBC0E042A9C}"/>
                </a:ext>
              </a:extLst>
            </p:cNvPr>
            <p:cNvSpPr/>
            <p:nvPr/>
          </p:nvSpPr>
          <p:spPr>
            <a:xfrm>
              <a:off x="1574495" y="1058843"/>
              <a:ext cx="196850" cy="214629"/>
            </a:xfrm>
            <a:custGeom>
              <a:avLst/>
              <a:gdLst/>
              <a:ahLst/>
              <a:cxnLst/>
              <a:rect l="l" t="t" r="r" b="b"/>
              <a:pathLst>
                <a:path w="196850" h="214630">
                  <a:moveTo>
                    <a:pt x="196344" y="0"/>
                  </a:moveTo>
                  <a:lnTo>
                    <a:pt x="0" y="0"/>
                  </a:lnTo>
                  <a:lnTo>
                    <a:pt x="0" y="214193"/>
                  </a:lnTo>
                  <a:lnTo>
                    <a:pt x="196344" y="214193"/>
                  </a:lnTo>
                  <a:lnTo>
                    <a:pt x="196344" y="0"/>
                  </a:lnTo>
                  <a:close/>
                </a:path>
              </a:pathLst>
            </a:custGeom>
            <a:solidFill>
              <a:srgbClr val="00B0F0"/>
            </a:solidFill>
          </p:spPr>
          <p:txBody>
            <a:bodyPr wrap="square" lIns="0" tIns="0" rIns="0" bIns="0" rtlCol="0"/>
            <a:lstStyle/>
            <a:p>
              <a:endParaRPr/>
            </a:p>
          </p:txBody>
        </p:sp>
        <p:sp>
          <p:nvSpPr>
            <p:cNvPr id="28" name="object 19">
              <a:extLst>
                <a:ext uri="{FF2B5EF4-FFF2-40B4-BE49-F238E27FC236}">
                  <a16:creationId xmlns:a16="http://schemas.microsoft.com/office/drawing/2014/main" id="{74BA4244-041B-4358-ADDB-EAF51F3945F8}"/>
                </a:ext>
              </a:extLst>
            </p:cNvPr>
            <p:cNvSpPr/>
            <p:nvPr/>
          </p:nvSpPr>
          <p:spPr>
            <a:xfrm>
              <a:off x="1574495" y="1058843"/>
              <a:ext cx="196850" cy="214629"/>
            </a:xfrm>
            <a:custGeom>
              <a:avLst/>
              <a:gdLst/>
              <a:ahLst/>
              <a:cxnLst/>
              <a:rect l="l" t="t" r="r" b="b"/>
              <a:pathLst>
                <a:path w="196850" h="214630">
                  <a:moveTo>
                    <a:pt x="0" y="0"/>
                  </a:moveTo>
                  <a:lnTo>
                    <a:pt x="196344" y="0"/>
                  </a:lnTo>
                  <a:lnTo>
                    <a:pt x="196344"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29" name="object 20">
            <a:extLst>
              <a:ext uri="{FF2B5EF4-FFF2-40B4-BE49-F238E27FC236}">
                <a16:creationId xmlns:a16="http://schemas.microsoft.com/office/drawing/2014/main" id="{007C16F1-3649-4C7D-81AD-C9D9705FAB91}"/>
              </a:ext>
            </a:extLst>
          </p:cNvPr>
          <p:cNvSpPr txBox="1"/>
          <p:nvPr/>
        </p:nvSpPr>
        <p:spPr>
          <a:xfrm>
            <a:off x="1350131" y="2696690"/>
            <a:ext cx="92075" cy="155812"/>
          </a:xfrm>
          <a:prstGeom prst="rect">
            <a:avLst/>
          </a:prstGeom>
        </p:spPr>
        <p:txBody>
          <a:bodyPr vert="horz" wrap="square" lIns="0" tIns="17145" rIns="0" bIns="0" rtlCol="0">
            <a:spAutoFit/>
          </a:bodyPr>
          <a:lstStyle/>
          <a:p>
            <a:pPr marL="12700">
              <a:lnSpc>
                <a:spcPct val="100000"/>
              </a:lnSpc>
              <a:spcBef>
                <a:spcPts val="135"/>
              </a:spcBef>
            </a:pPr>
            <a:r>
              <a:rPr lang="en-US" sz="900" spc="20" dirty="0">
                <a:latin typeface="Arial"/>
                <a:cs typeface="Arial"/>
              </a:rPr>
              <a:t>S</a:t>
            </a:r>
            <a:endParaRPr sz="900" dirty="0">
              <a:latin typeface="Arial"/>
              <a:cs typeface="Arial"/>
            </a:endParaRPr>
          </a:p>
        </p:txBody>
      </p:sp>
      <p:sp>
        <p:nvSpPr>
          <p:cNvPr id="30" name="object 21">
            <a:extLst>
              <a:ext uri="{FF2B5EF4-FFF2-40B4-BE49-F238E27FC236}">
                <a16:creationId xmlns:a16="http://schemas.microsoft.com/office/drawing/2014/main" id="{BF284ADD-AE85-4E57-813B-29F9B9178582}"/>
              </a:ext>
            </a:extLst>
          </p:cNvPr>
          <p:cNvSpPr/>
          <p:nvPr/>
        </p:nvSpPr>
        <p:spPr>
          <a:xfrm>
            <a:off x="1490751" y="2682616"/>
            <a:ext cx="1570990" cy="214629"/>
          </a:xfrm>
          <a:custGeom>
            <a:avLst/>
            <a:gdLst/>
            <a:ahLst/>
            <a:cxnLst/>
            <a:rect l="l" t="t" r="r" b="b"/>
            <a:pathLst>
              <a:path w="1570989" h="214630">
                <a:moveTo>
                  <a:pt x="0" y="0"/>
                </a:moveTo>
                <a:lnTo>
                  <a:pt x="1570753" y="0"/>
                </a:lnTo>
                <a:lnTo>
                  <a:pt x="1570753" y="214193"/>
                </a:lnTo>
                <a:lnTo>
                  <a:pt x="0" y="214193"/>
                </a:lnTo>
                <a:lnTo>
                  <a:pt x="0" y="0"/>
                </a:lnTo>
                <a:close/>
              </a:path>
            </a:pathLst>
          </a:custGeom>
          <a:ln w="5949">
            <a:solidFill>
              <a:srgbClr val="000000"/>
            </a:solidFill>
          </a:ln>
        </p:spPr>
        <p:txBody>
          <a:bodyPr wrap="square" lIns="0" tIns="0" rIns="0" bIns="0" rtlCol="0"/>
          <a:lstStyle/>
          <a:p>
            <a:endParaRPr/>
          </a:p>
        </p:txBody>
      </p:sp>
      <p:sp>
        <p:nvSpPr>
          <p:cNvPr id="31" name="object 22">
            <a:extLst>
              <a:ext uri="{FF2B5EF4-FFF2-40B4-BE49-F238E27FC236}">
                <a16:creationId xmlns:a16="http://schemas.microsoft.com/office/drawing/2014/main" id="{A5CBCB5D-C1E7-4BDD-B4F2-93C6B8D22B19}"/>
              </a:ext>
            </a:extLst>
          </p:cNvPr>
          <p:cNvSpPr txBox="1"/>
          <p:nvPr/>
        </p:nvSpPr>
        <p:spPr>
          <a:xfrm>
            <a:off x="2226257" y="2696690"/>
            <a:ext cx="92075" cy="155812"/>
          </a:xfrm>
          <a:prstGeom prst="rect">
            <a:avLst/>
          </a:prstGeom>
        </p:spPr>
        <p:txBody>
          <a:bodyPr vert="horz" wrap="square" lIns="0" tIns="17145" rIns="0" bIns="0" rtlCol="0">
            <a:spAutoFit/>
          </a:bodyPr>
          <a:lstStyle/>
          <a:p>
            <a:pPr marL="12700">
              <a:lnSpc>
                <a:spcPct val="100000"/>
              </a:lnSpc>
              <a:spcBef>
                <a:spcPts val="135"/>
              </a:spcBef>
            </a:pPr>
            <a:r>
              <a:rPr lang="en-US" altLang="zh-CN" sz="900" b="1" spc="20" dirty="0">
                <a:solidFill>
                  <a:srgbClr val="C55A11"/>
                </a:solidFill>
                <a:latin typeface="Arial"/>
                <a:cs typeface="Arial"/>
              </a:rPr>
              <a:t>A</a:t>
            </a:r>
            <a:endParaRPr sz="900" dirty="0">
              <a:latin typeface="Arial"/>
              <a:cs typeface="Arial"/>
            </a:endParaRPr>
          </a:p>
        </p:txBody>
      </p:sp>
      <p:grpSp>
        <p:nvGrpSpPr>
          <p:cNvPr id="32" name="object 23">
            <a:extLst>
              <a:ext uri="{FF2B5EF4-FFF2-40B4-BE49-F238E27FC236}">
                <a16:creationId xmlns:a16="http://schemas.microsoft.com/office/drawing/2014/main" id="{075FD676-79E7-4A79-B344-DE1AB4E3480E}"/>
              </a:ext>
            </a:extLst>
          </p:cNvPr>
          <p:cNvGrpSpPr/>
          <p:nvPr/>
        </p:nvGrpSpPr>
        <p:grpSpPr>
          <a:xfrm>
            <a:off x="3058330" y="2679441"/>
            <a:ext cx="203200" cy="220979"/>
            <a:chOff x="3332468" y="1055668"/>
            <a:chExt cx="203200" cy="220979"/>
          </a:xfrm>
        </p:grpSpPr>
        <p:sp>
          <p:nvSpPr>
            <p:cNvPr id="33" name="object 24">
              <a:extLst>
                <a:ext uri="{FF2B5EF4-FFF2-40B4-BE49-F238E27FC236}">
                  <a16:creationId xmlns:a16="http://schemas.microsoft.com/office/drawing/2014/main" id="{4F76C4AA-5604-4433-BCE0-ABD89E8DC310}"/>
                </a:ext>
              </a:extLst>
            </p:cNvPr>
            <p:cNvSpPr/>
            <p:nvPr/>
          </p:nvSpPr>
          <p:spPr>
            <a:xfrm>
              <a:off x="3335643" y="1058843"/>
              <a:ext cx="196850" cy="214629"/>
            </a:xfrm>
            <a:custGeom>
              <a:avLst/>
              <a:gdLst/>
              <a:ahLst/>
              <a:cxnLst/>
              <a:rect l="l" t="t" r="r" b="b"/>
              <a:pathLst>
                <a:path w="196850" h="214630">
                  <a:moveTo>
                    <a:pt x="196344" y="0"/>
                  </a:moveTo>
                  <a:lnTo>
                    <a:pt x="0" y="0"/>
                  </a:lnTo>
                  <a:lnTo>
                    <a:pt x="0" y="214193"/>
                  </a:lnTo>
                  <a:lnTo>
                    <a:pt x="196344" y="214193"/>
                  </a:lnTo>
                  <a:lnTo>
                    <a:pt x="196344" y="0"/>
                  </a:lnTo>
                  <a:close/>
                </a:path>
              </a:pathLst>
            </a:custGeom>
            <a:solidFill>
              <a:srgbClr val="92D050"/>
            </a:solidFill>
          </p:spPr>
          <p:txBody>
            <a:bodyPr wrap="square" lIns="0" tIns="0" rIns="0" bIns="0" rtlCol="0"/>
            <a:lstStyle/>
            <a:p>
              <a:endParaRPr/>
            </a:p>
          </p:txBody>
        </p:sp>
        <p:sp>
          <p:nvSpPr>
            <p:cNvPr id="34" name="object 25">
              <a:extLst>
                <a:ext uri="{FF2B5EF4-FFF2-40B4-BE49-F238E27FC236}">
                  <a16:creationId xmlns:a16="http://schemas.microsoft.com/office/drawing/2014/main" id="{B0E1DDCF-367F-4E5D-A1BB-6645FC8F41D9}"/>
                </a:ext>
              </a:extLst>
            </p:cNvPr>
            <p:cNvSpPr/>
            <p:nvPr/>
          </p:nvSpPr>
          <p:spPr>
            <a:xfrm>
              <a:off x="3335643" y="1058843"/>
              <a:ext cx="196850" cy="214629"/>
            </a:xfrm>
            <a:custGeom>
              <a:avLst/>
              <a:gdLst/>
              <a:ahLst/>
              <a:cxnLst/>
              <a:rect l="l" t="t" r="r" b="b"/>
              <a:pathLst>
                <a:path w="196850" h="214630">
                  <a:moveTo>
                    <a:pt x="0" y="0"/>
                  </a:moveTo>
                  <a:lnTo>
                    <a:pt x="196344" y="0"/>
                  </a:lnTo>
                  <a:lnTo>
                    <a:pt x="196344"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35" name="object 26">
            <a:extLst>
              <a:ext uri="{FF2B5EF4-FFF2-40B4-BE49-F238E27FC236}">
                <a16:creationId xmlns:a16="http://schemas.microsoft.com/office/drawing/2014/main" id="{18366200-7C8F-4EFD-8BD3-6630E03320F5}"/>
              </a:ext>
            </a:extLst>
          </p:cNvPr>
          <p:cNvSpPr txBox="1"/>
          <p:nvPr/>
        </p:nvSpPr>
        <p:spPr>
          <a:xfrm>
            <a:off x="3112766" y="2696690"/>
            <a:ext cx="92075" cy="155812"/>
          </a:xfrm>
          <a:prstGeom prst="rect">
            <a:avLst/>
          </a:prstGeom>
        </p:spPr>
        <p:txBody>
          <a:bodyPr vert="horz" wrap="square" lIns="0" tIns="17145" rIns="0" bIns="0" rtlCol="0">
            <a:spAutoFit/>
          </a:bodyPr>
          <a:lstStyle/>
          <a:p>
            <a:pPr marL="12700">
              <a:lnSpc>
                <a:spcPct val="100000"/>
              </a:lnSpc>
              <a:spcBef>
                <a:spcPts val="135"/>
              </a:spcBef>
            </a:pPr>
            <a:r>
              <a:rPr lang="en-US" sz="900" spc="20" dirty="0">
                <a:latin typeface="Arial"/>
                <a:cs typeface="Arial"/>
              </a:rPr>
              <a:t>T</a:t>
            </a:r>
            <a:endParaRPr sz="900" dirty="0">
              <a:latin typeface="Arial"/>
              <a:cs typeface="Arial"/>
            </a:endParaRPr>
          </a:p>
        </p:txBody>
      </p:sp>
      <p:grpSp>
        <p:nvGrpSpPr>
          <p:cNvPr id="36" name="object 27">
            <a:extLst>
              <a:ext uri="{FF2B5EF4-FFF2-40B4-BE49-F238E27FC236}">
                <a16:creationId xmlns:a16="http://schemas.microsoft.com/office/drawing/2014/main" id="{B07CDB46-B3C0-4245-97D9-FB6F65DD9945}"/>
              </a:ext>
            </a:extLst>
          </p:cNvPr>
          <p:cNvGrpSpPr/>
          <p:nvPr/>
        </p:nvGrpSpPr>
        <p:grpSpPr>
          <a:xfrm>
            <a:off x="1499476" y="2893634"/>
            <a:ext cx="203200" cy="220979"/>
            <a:chOff x="1773614" y="1269861"/>
            <a:chExt cx="203200" cy="220979"/>
          </a:xfrm>
        </p:grpSpPr>
        <p:sp>
          <p:nvSpPr>
            <p:cNvPr id="37" name="object 28">
              <a:extLst>
                <a:ext uri="{FF2B5EF4-FFF2-40B4-BE49-F238E27FC236}">
                  <a16:creationId xmlns:a16="http://schemas.microsoft.com/office/drawing/2014/main" id="{C55F7B93-E410-44CB-9B91-BB8D2E7437B9}"/>
                </a:ext>
              </a:extLst>
            </p:cNvPr>
            <p:cNvSpPr/>
            <p:nvPr/>
          </p:nvSpPr>
          <p:spPr>
            <a:xfrm>
              <a:off x="1776789" y="1273036"/>
              <a:ext cx="196850" cy="214629"/>
            </a:xfrm>
            <a:custGeom>
              <a:avLst/>
              <a:gdLst/>
              <a:ahLst/>
              <a:cxnLst/>
              <a:rect l="l" t="t" r="r" b="b"/>
              <a:pathLst>
                <a:path w="196850" h="214630">
                  <a:moveTo>
                    <a:pt x="196344" y="0"/>
                  </a:moveTo>
                  <a:lnTo>
                    <a:pt x="0" y="0"/>
                  </a:lnTo>
                  <a:lnTo>
                    <a:pt x="0" y="214193"/>
                  </a:lnTo>
                  <a:lnTo>
                    <a:pt x="196344" y="214193"/>
                  </a:lnTo>
                  <a:lnTo>
                    <a:pt x="196344" y="0"/>
                  </a:lnTo>
                  <a:close/>
                </a:path>
              </a:pathLst>
            </a:custGeom>
            <a:solidFill>
              <a:srgbClr val="00B0F0"/>
            </a:solidFill>
          </p:spPr>
          <p:txBody>
            <a:bodyPr wrap="square" lIns="0" tIns="0" rIns="0" bIns="0" rtlCol="0"/>
            <a:lstStyle/>
            <a:p>
              <a:endParaRPr/>
            </a:p>
          </p:txBody>
        </p:sp>
        <p:sp>
          <p:nvSpPr>
            <p:cNvPr id="38" name="object 29">
              <a:extLst>
                <a:ext uri="{FF2B5EF4-FFF2-40B4-BE49-F238E27FC236}">
                  <a16:creationId xmlns:a16="http://schemas.microsoft.com/office/drawing/2014/main" id="{E10EBA65-68D7-41D9-9241-A94887DD1403}"/>
                </a:ext>
              </a:extLst>
            </p:cNvPr>
            <p:cNvSpPr/>
            <p:nvPr/>
          </p:nvSpPr>
          <p:spPr>
            <a:xfrm>
              <a:off x="1776789" y="1273036"/>
              <a:ext cx="196850" cy="214629"/>
            </a:xfrm>
            <a:custGeom>
              <a:avLst/>
              <a:gdLst/>
              <a:ahLst/>
              <a:cxnLst/>
              <a:rect l="l" t="t" r="r" b="b"/>
              <a:pathLst>
                <a:path w="196850" h="214630">
                  <a:moveTo>
                    <a:pt x="0" y="0"/>
                  </a:moveTo>
                  <a:lnTo>
                    <a:pt x="196344" y="0"/>
                  </a:lnTo>
                  <a:lnTo>
                    <a:pt x="196344"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39" name="object 30">
            <a:extLst>
              <a:ext uri="{FF2B5EF4-FFF2-40B4-BE49-F238E27FC236}">
                <a16:creationId xmlns:a16="http://schemas.microsoft.com/office/drawing/2014/main" id="{05FE9AD0-EAFB-465B-8969-53C8A7E96C24}"/>
              </a:ext>
            </a:extLst>
          </p:cNvPr>
          <p:cNvSpPr txBox="1"/>
          <p:nvPr/>
        </p:nvSpPr>
        <p:spPr>
          <a:xfrm>
            <a:off x="1550938" y="2910884"/>
            <a:ext cx="92075" cy="155812"/>
          </a:xfrm>
          <a:prstGeom prst="rect">
            <a:avLst/>
          </a:prstGeom>
        </p:spPr>
        <p:txBody>
          <a:bodyPr vert="horz" wrap="square" lIns="0" tIns="17145" rIns="0" bIns="0" rtlCol="0">
            <a:spAutoFit/>
          </a:bodyPr>
          <a:lstStyle/>
          <a:p>
            <a:pPr marL="12700">
              <a:lnSpc>
                <a:spcPct val="100000"/>
              </a:lnSpc>
              <a:spcBef>
                <a:spcPts val="135"/>
              </a:spcBef>
            </a:pPr>
            <a:r>
              <a:rPr lang="en-US" sz="900" dirty="0">
                <a:latin typeface="Arial"/>
                <a:cs typeface="Arial"/>
              </a:rPr>
              <a:t>S</a:t>
            </a:r>
            <a:endParaRPr sz="900" dirty="0">
              <a:latin typeface="Arial"/>
              <a:cs typeface="Arial"/>
            </a:endParaRPr>
          </a:p>
        </p:txBody>
      </p:sp>
      <p:sp>
        <p:nvSpPr>
          <p:cNvPr id="40" name="object 31">
            <a:extLst>
              <a:ext uri="{FF2B5EF4-FFF2-40B4-BE49-F238E27FC236}">
                <a16:creationId xmlns:a16="http://schemas.microsoft.com/office/drawing/2014/main" id="{B3B054D1-5499-428E-9B79-FC5A5CBC08A6}"/>
              </a:ext>
            </a:extLst>
          </p:cNvPr>
          <p:cNvSpPr/>
          <p:nvPr/>
        </p:nvSpPr>
        <p:spPr>
          <a:xfrm>
            <a:off x="1693045" y="2896809"/>
            <a:ext cx="1570990" cy="214629"/>
          </a:xfrm>
          <a:custGeom>
            <a:avLst/>
            <a:gdLst/>
            <a:ahLst/>
            <a:cxnLst/>
            <a:rect l="l" t="t" r="r" b="b"/>
            <a:pathLst>
              <a:path w="1570989" h="214630">
                <a:moveTo>
                  <a:pt x="0" y="0"/>
                </a:moveTo>
                <a:lnTo>
                  <a:pt x="1570753" y="0"/>
                </a:lnTo>
                <a:lnTo>
                  <a:pt x="1570753" y="214193"/>
                </a:lnTo>
                <a:lnTo>
                  <a:pt x="0" y="214193"/>
                </a:lnTo>
                <a:lnTo>
                  <a:pt x="0" y="0"/>
                </a:lnTo>
                <a:close/>
              </a:path>
            </a:pathLst>
          </a:custGeom>
          <a:ln w="5949">
            <a:solidFill>
              <a:srgbClr val="000000"/>
            </a:solidFill>
          </a:ln>
        </p:spPr>
        <p:txBody>
          <a:bodyPr wrap="square" lIns="0" tIns="0" rIns="0" bIns="0" rtlCol="0"/>
          <a:lstStyle/>
          <a:p>
            <a:endParaRPr/>
          </a:p>
        </p:txBody>
      </p:sp>
      <p:sp>
        <p:nvSpPr>
          <p:cNvPr id="41" name="object 32">
            <a:extLst>
              <a:ext uri="{FF2B5EF4-FFF2-40B4-BE49-F238E27FC236}">
                <a16:creationId xmlns:a16="http://schemas.microsoft.com/office/drawing/2014/main" id="{809C4B45-3884-4172-85AD-23260957E578}"/>
              </a:ext>
            </a:extLst>
          </p:cNvPr>
          <p:cNvSpPr txBox="1"/>
          <p:nvPr/>
        </p:nvSpPr>
        <p:spPr>
          <a:xfrm>
            <a:off x="2427063" y="2910884"/>
            <a:ext cx="92075" cy="155812"/>
          </a:xfrm>
          <a:prstGeom prst="rect">
            <a:avLst/>
          </a:prstGeom>
        </p:spPr>
        <p:txBody>
          <a:bodyPr vert="horz" wrap="square" lIns="0" tIns="17145" rIns="0" bIns="0" rtlCol="0">
            <a:spAutoFit/>
          </a:bodyPr>
          <a:lstStyle/>
          <a:p>
            <a:pPr marL="12700">
              <a:lnSpc>
                <a:spcPct val="100000"/>
              </a:lnSpc>
              <a:spcBef>
                <a:spcPts val="135"/>
              </a:spcBef>
            </a:pPr>
            <a:r>
              <a:rPr lang="en-US" altLang="zh-CN" sz="900" b="1" spc="20" dirty="0">
                <a:solidFill>
                  <a:srgbClr val="0070C0"/>
                </a:solidFill>
                <a:latin typeface="Arial"/>
                <a:cs typeface="Arial"/>
              </a:rPr>
              <a:t>A</a:t>
            </a:r>
            <a:endParaRPr sz="900" dirty="0">
              <a:latin typeface="Arial"/>
              <a:cs typeface="Arial"/>
            </a:endParaRPr>
          </a:p>
        </p:txBody>
      </p:sp>
      <p:grpSp>
        <p:nvGrpSpPr>
          <p:cNvPr id="42" name="object 33">
            <a:extLst>
              <a:ext uri="{FF2B5EF4-FFF2-40B4-BE49-F238E27FC236}">
                <a16:creationId xmlns:a16="http://schemas.microsoft.com/office/drawing/2014/main" id="{1EE712CB-B3DF-44CB-B537-24F91B48DDFD}"/>
              </a:ext>
            </a:extLst>
          </p:cNvPr>
          <p:cNvGrpSpPr/>
          <p:nvPr/>
        </p:nvGrpSpPr>
        <p:grpSpPr>
          <a:xfrm>
            <a:off x="3254674" y="2893634"/>
            <a:ext cx="203200" cy="220979"/>
            <a:chOff x="3528812" y="1269861"/>
            <a:chExt cx="203200" cy="220979"/>
          </a:xfrm>
        </p:grpSpPr>
        <p:sp>
          <p:nvSpPr>
            <p:cNvPr id="43" name="object 34">
              <a:extLst>
                <a:ext uri="{FF2B5EF4-FFF2-40B4-BE49-F238E27FC236}">
                  <a16:creationId xmlns:a16="http://schemas.microsoft.com/office/drawing/2014/main" id="{0277599E-8752-4367-9E20-BB1ABB419DBA}"/>
                </a:ext>
              </a:extLst>
            </p:cNvPr>
            <p:cNvSpPr/>
            <p:nvPr/>
          </p:nvSpPr>
          <p:spPr>
            <a:xfrm>
              <a:off x="3531987" y="1273036"/>
              <a:ext cx="196850" cy="214629"/>
            </a:xfrm>
            <a:custGeom>
              <a:avLst/>
              <a:gdLst/>
              <a:ahLst/>
              <a:cxnLst/>
              <a:rect l="l" t="t" r="r" b="b"/>
              <a:pathLst>
                <a:path w="196850" h="214630">
                  <a:moveTo>
                    <a:pt x="196344" y="0"/>
                  </a:moveTo>
                  <a:lnTo>
                    <a:pt x="0" y="0"/>
                  </a:lnTo>
                  <a:lnTo>
                    <a:pt x="0" y="214193"/>
                  </a:lnTo>
                  <a:lnTo>
                    <a:pt x="196344" y="214193"/>
                  </a:lnTo>
                  <a:lnTo>
                    <a:pt x="196344" y="0"/>
                  </a:lnTo>
                  <a:close/>
                </a:path>
              </a:pathLst>
            </a:custGeom>
            <a:solidFill>
              <a:srgbClr val="92D050"/>
            </a:solidFill>
          </p:spPr>
          <p:txBody>
            <a:bodyPr wrap="square" lIns="0" tIns="0" rIns="0" bIns="0" rtlCol="0"/>
            <a:lstStyle/>
            <a:p>
              <a:endParaRPr/>
            </a:p>
          </p:txBody>
        </p:sp>
        <p:sp>
          <p:nvSpPr>
            <p:cNvPr id="44" name="object 35">
              <a:extLst>
                <a:ext uri="{FF2B5EF4-FFF2-40B4-BE49-F238E27FC236}">
                  <a16:creationId xmlns:a16="http://schemas.microsoft.com/office/drawing/2014/main" id="{02F43A75-4776-4D75-8CB9-65157C981DD3}"/>
                </a:ext>
              </a:extLst>
            </p:cNvPr>
            <p:cNvSpPr/>
            <p:nvPr/>
          </p:nvSpPr>
          <p:spPr>
            <a:xfrm>
              <a:off x="3531987" y="1273036"/>
              <a:ext cx="196850" cy="214629"/>
            </a:xfrm>
            <a:custGeom>
              <a:avLst/>
              <a:gdLst/>
              <a:ahLst/>
              <a:cxnLst/>
              <a:rect l="l" t="t" r="r" b="b"/>
              <a:pathLst>
                <a:path w="196850" h="214630">
                  <a:moveTo>
                    <a:pt x="0" y="0"/>
                  </a:moveTo>
                  <a:lnTo>
                    <a:pt x="196344" y="0"/>
                  </a:lnTo>
                  <a:lnTo>
                    <a:pt x="196344"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45" name="object 36">
            <a:extLst>
              <a:ext uri="{FF2B5EF4-FFF2-40B4-BE49-F238E27FC236}">
                <a16:creationId xmlns:a16="http://schemas.microsoft.com/office/drawing/2014/main" id="{AAF3D172-A4D6-4E07-80C3-C0337F8029B2}"/>
              </a:ext>
            </a:extLst>
          </p:cNvPr>
          <p:cNvSpPr txBox="1"/>
          <p:nvPr/>
        </p:nvSpPr>
        <p:spPr>
          <a:xfrm>
            <a:off x="3306878" y="2910884"/>
            <a:ext cx="92075" cy="155812"/>
          </a:xfrm>
          <a:prstGeom prst="rect">
            <a:avLst/>
          </a:prstGeom>
        </p:spPr>
        <p:txBody>
          <a:bodyPr vert="horz" wrap="square" lIns="0" tIns="17145" rIns="0" bIns="0" rtlCol="0">
            <a:spAutoFit/>
          </a:bodyPr>
          <a:lstStyle/>
          <a:p>
            <a:pPr marL="12700">
              <a:lnSpc>
                <a:spcPct val="100000"/>
              </a:lnSpc>
              <a:spcBef>
                <a:spcPts val="135"/>
              </a:spcBef>
            </a:pPr>
            <a:r>
              <a:rPr lang="en-US" sz="900" spc="20" dirty="0">
                <a:latin typeface="Arial"/>
                <a:cs typeface="Arial"/>
              </a:rPr>
              <a:t>T</a:t>
            </a:r>
            <a:endParaRPr sz="900" dirty="0">
              <a:latin typeface="Arial"/>
              <a:cs typeface="Arial"/>
            </a:endParaRPr>
          </a:p>
        </p:txBody>
      </p:sp>
      <p:grpSp>
        <p:nvGrpSpPr>
          <p:cNvPr id="46" name="object 37">
            <a:extLst>
              <a:ext uri="{FF2B5EF4-FFF2-40B4-BE49-F238E27FC236}">
                <a16:creationId xmlns:a16="http://schemas.microsoft.com/office/drawing/2014/main" id="{8B630D26-7419-4DB7-B901-BA0742B532BE}"/>
              </a:ext>
            </a:extLst>
          </p:cNvPr>
          <p:cNvGrpSpPr/>
          <p:nvPr/>
        </p:nvGrpSpPr>
        <p:grpSpPr>
          <a:xfrm>
            <a:off x="880694" y="2251053"/>
            <a:ext cx="203200" cy="220979"/>
            <a:chOff x="1154832" y="627280"/>
            <a:chExt cx="203200" cy="220979"/>
          </a:xfrm>
        </p:grpSpPr>
        <p:sp>
          <p:nvSpPr>
            <p:cNvPr id="47" name="object 38">
              <a:extLst>
                <a:ext uri="{FF2B5EF4-FFF2-40B4-BE49-F238E27FC236}">
                  <a16:creationId xmlns:a16="http://schemas.microsoft.com/office/drawing/2014/main" id="{C57CB819-CBC4-4F33-B392-D382660C6E02}"/>
                </a:ext>
              </a:extLst>
            </p:cNvPr>
            <p:cNvSpPr/>
            <p:nvPr/>
          </p:nvSpPr>
          <p:spPr>
            <a:xfrm>
              <a:off x="1158007" y="630455"/>
              <a:ext cx="196850" cy="214629"/>
            </a:xfrm>
            <a:custGeom>
              <a:avLst/>
              <a:gdLst/>
              <a:ahLst/>
              <a:cxnLst/>
              <a:rect l="l" t="t" r="r" b="b"/>
              <a:pathLst>
                <a:path w="196850" h="214630">
                  <a:moveTo>
                    <a:pt x="196344" y="0"/>
                  </a:moveTo>
                  <a:lnTo>
                    <a:pt x="0" y="0"/>
                  </a:lnTo>
                  <a:lnTo>
                    <a:pt x="0" y="214193"/>
                  </a:lnTo>
                  <a:lnTo>
                    <a:pt x="196344" y="214193"/>
                  </a:lnTo>
                  <a:lnTo>
                    <a:pt x="196344" y="0"/>
                  </a:lnTo>
                  <a:close/>
                </a:path>
              </a:pathLst>
            </a:custGeom>
            <a:solidFill>
              <a:srgbClr val="00B0F0"/>
            </a:solidFill>
          </p:spPr>
          <p:txBody>
            <a:bodyPr wrap="square" lIns="0" tIns="0" rIns="0" bIns="0" rtlCol="0"/>
            <a:lstStyle/>
            <a:p>
              <a:endParaRPr/>
            </a:p>
          </p:txBody>
        </p:sp>
        <p:sp>
          <p:nvSpPr>
            <p:cNvPr id="48" name="object 39">
              <a:extLst>
                <a:ext uri="{FF2B5EF4-FFF2-40B4-BE49-F238E27FC236}">
                  <a16:creationId xmlns:a16="http://schemas.microsoft.com/office/drawing/2014/main" id="{C507B059-4581-415B-B31D-163B446DA7EB}"/>
                </a:ext>
              </a:extLst>
            </p:cNvPr>
            <p:cNvSpPr/>
            <p:nvPr/>
          </p:nvSpPr>
          <p:spPr>
            <a:xfrm>
              <a:off x="1158007" y="630455"/>
              <a:ext cx="196850" cy="214629"/>
            </a:xfrm>
            <a:custGeom>
              <a:avLst/>
              <a:gdLst/>
              <a:ahLst/>
              <a:cxnLst/>
              <a:rect l="l" t="t" r="r" b="b"/>
              <a:pathLst>
                <a:path w="196850" h="214630">
                  <a:moveTo>
                    <a:pt x="0" y="0"/>
                  </a:moveTo>
                  <a:lnTo>
                    <a:pt x="196344" y="0"/>
                  </a:lnTo>
                  <a:lnTo>
                    <a:pt x="196344" y="214193"/>
                  </a:lnTo>
                  <a:lnTo>
                    <a:pt x="0" y="214193"/>
                  </a:lnTo>
                  <a:lnTo>
                    <a:pt x="0" y="0"/>
                  </a:lnTo>
                  <a:close/>
                </a:path>
              </a:pathLst>
            </a:custGeom>
            <a:ln w="5949">
              <a:solidFill>
                <a:srgbClr val="000000"/>
              </a:solidFill>
            </a:ln>
          </p:spPr>
          <p:txBody>
            <a:bodyPr wrap="square" lIns="0" tIns="0" rIns="0" bIns="0" rtlCol="0"/>
            <a:lstStyle/>
            <a:p>
              <a:endParaRPr/>
            </a:p>
          </p:txBody>
        </p:sp>
      </p:grpSp>
      <p:sp>
        <p:nvSpPr>
          <p:cNvPr id="49" name="object 40">
            <a:extLst>
              <a:ext uri="{FF2B5EF4-FFF2-40B4-BE49-F238E27FC236}">
                <a16:creationId xmlns:a16="http://schemas.microsoft.com/office/drawing/2014/main" id="{4BD4CA4F-BBEB-4ADD-A63A-CEF14FE0B3E7}"/>
              </a:ext>
            </a:extLst>
          </p:cNvPr>
          <p:cNvSpPr txBox="1"/>
          <p:nvPr/>
        </p:nvSpPr>
        <p:spPr>
          <a:xfrm>
            <a:off x="935131" y="2268303"/>
            <a:ext cx="92075" cy="155812"/>
          </a:xfrm>
          <a:prstGeom prst="rect">
            <a:avLst/>
          </a:prstGeom>
        </p:spPr>
        <p:txBody>
          <a:bodyPr vert="horz" wrap="square" lIns="0" tIns="17145" rIns="0" bIns="0" rtlCol="0">
            <a:spAutoFit/>
          </a:bodyPr>
          <a:lstStyle/>
          <a:p>
            <a:pPr marL="12700">
              <a:lnSpc>
                <a:spcPct val="100000"/>
              </a:lnSpc>
              <a:spcBef>
                <a:spcPts val="135"/>
              </a:spcBef>
            </a:pPr>
            <a:r>
              <a:rPr lang="en-US" altLang="zh-CN" sz="900" spc="20" dirty="0">
                <a:latin typeface="Arial"/>
                <a:cs typeface="Arial"/>
              </a:rPr>
              <a:t>S</a:t>
            </a:r>
            <a:endParaRPr sz="900" dirty="0">
              <a:latin typeface="Arial"/>
              <a:cs typeface="Arial"/>
            </a:endParaRPr>
          </a:p>
        </p:txBody>
      </p:sp>
      <p:sp>
        <p:nvSpPr>
          <p:cNvPr id="50" name="object 41">
            <a:extLst>
              <a:ext uri="{FF2B5EF4-FFF2-40B4-BE49-F238E27FC236}">
                <a16:creationId xmlns:a16="http://schemas.microsoft.com/office/drawing/2014/main" id="{5E5DA966-B10F-471F-949A-F80F2A8928C2}"/>
              </a:ext>
            </a:extLst>
          </p:cNvPr>
          <p:cNvSpPr/>
          <p:nvPr/>
        </p:nvSpPr>
        <p:spPr>
          <a:xfrm>
            <a:off x="1074264" y="2254228"/>
            <a:ext cx="1576705" cy="214629"/>
          </a:xfrm>
          <a:custGeom>
            <a:avLst/>
            <a:gdLst/>
            <a:ahLst/>
            <a:cxnLst/>
            <a:rect l="l" t="t" r="r" b="b"/>
            <a:pathLst>
              <a:path w="1576705" h="214630">
                <a:moveTo>
                  <a:pt x="0" y="0"/>
                </a:moveTo>
                <a:lnTo>
                  <a:pt x="1576703" y="0"/>
                </a:lnTo>
                <a:lnTo>
                  <a:pt x="1576703" y="214193"/>
                </a:lnTo>
                <a:lnTo>
                  <a:pt x="0" y="214193"/>
                </a:lnTo>
                <a:lnTo>
                  <a:pt x="0" y="0"/>
                </a:lnTo>
                <a:close/>
              </a:path>
            </a:pathLst>
          </a:custGeom>
          <a:ln w="5949">
            <a:solidFill>
              <a:srgbClr val="000000"/>
            </a:solidFill>
          </a:ln>
        </p:spPr>
        <p:txBody>
          <a:bodyPr wrap="square" lIns="0" tIns="0" rIns="0" bIns="0" rtlCol="0"/>
          <a:lstStyle/>
          <a:p>
            <a:endParaRPr/>
          </a:p>
        </p:txBody>
      </p:sp>
      <p:sp>
        <p:nvSpPr>
          <p:cNvPr id="51" name="object 42">
            <a:extLst>
              <a:ext uri="{FF2B5EF4-FFF2-40B4-BE49-F238E27FC236}">
                <a16:creationId xmlns:a16="http://schemas.microsoft.com/office/drawing/2014/main" id="{98475D1B-15ED-4F42-8E65-BEA733C0F80C}"/>
              </a:ext>
            </a:extLst>
          </p:cNvPr>
          <p:cNvSpPr txBox="1"/>
          <p:nvPr/>
        </p:nvSpPr>
        <p:spPr>
          <a:xfrm>
            <a:off x="1816463" y="2268303"/>
            <a:ext cx="92075" cy="155812"/>
          </a:xfrm>
          <a:prstGeom prst="rect">
            <a:avLst/>
          </a:prstGeom>
        </p:spPr>
        <p:txBody>
          <a:bodyPr vert="horz" wrap="square" lIns="0" tIns="17145" rIns="0" bIns="0" rtlCol="0">
            <a:spAutoFit/>
          </a:bodyPr>
          <a:lstStyle/>
          <a:p>
            <a:pPr marL="12700">
              <a:lnSpc>
                <a:spcPct val="100000"/>
              </a:lnSpc>
              <a:spcBef>
                <a:spcPts val="135"/>
              </a:spcBef>
            </a:pPr>
            <a:r>
              <a:rPr lang="en-US" altLang="zh-CN" sz="900" b="1" spc="20" dirty="0">
                <a:solidFill>
                  <a:srgbClr val="FF0000"/>
                </a:solidFill>
                <a:latin typeface="Arial"/>
                <a:cs typeface="Arial"/>
              </a:rPr>
              <a:t>A</a:t>
            </a:r>
            <a:endParaRPr sz="900" dirty="0">
              <a:latin typeface="Arial"/>
              <a:cs typeface="Arial"/>
            </a:endParaRPr>
          </a:p>
        </p:txBody>
      </p:sp>
      <p:sp>
        <p:nvSpPr>
          <p:cNvPr id="4" name="矩形 3">
            <a:extLst>
              <a:ext uri="{FF2B5EF4-FFF2-40B4-BE49-F238E27FC236}">
                <a16:creationId xmlns:a16="http://schemas.microsoft.com/office/drawing/2014/main" id="{547C46B6-5150-412B-A2D8-40BB389F9171}"/>
              </a:ext>
            </a:extLst>
          </p:cNvPr>
          <p:cNvSpPr/>
          <p:nvPr/>
        </p:nvSpPr>
        <p:spPr>
          <a:xfrm>
            <a:off x="428752" y="1876425"/>
            <a:ext cx="1124424" cy="400110"/>
          </a:xfrm>
          <a:prstGeom prst="rect">
            <a:avLst/>
          </a:prstGeom>
          <a:solidFill>
            <a:schemeClr val="accent3">
              <a:lumMod val="20000"/>
              <a:lumOff val="80000"/>
            </a:schemeClr>
          </a:solidFill>
        </p:spPr>
        <p:txBody>
          <a:bodyPr wrap="square">
            <a:spAutoFit/>
          </a:bodyPr>
          <a:lstStyle/>
          <a:p>
            <a:r>
              <a:rPr lang="zh-CN" altLang="en-US" sz="1000" spc="-5" dirty="0">
                <a:solidFill>
                  <a:srgbClr val="C00000"/>
                </a:solidFill>
                <a:latin typeface="微软雅黑" panose="020B0503020204020204" pitchFamily="34" charset="-122"/>
                <a:ea typeface="微软雅黑" panose="020B0503020204020204" pitchFamily="34" charset="-122"/>
                <a:cs typeface="Times New Roman"/>
              </a:rPr>
              <a:t>向</a:t>
            </a:r>
            <a:r>
              <a:rPr lang="en-US" altLang="zh-CN" sz="1000" spc="-5" dirty="0">
                <a:solidFill>
                  <a:srgbClr val="C00000"/>
                </a:solidFill>
                <a:latin typeface="微软雅黑" panose="020B0503020204020204" pitchFamily="34" charset="-122"/>
                <a:ea typeface="微软雅黑" panose="020B0503020204020204" pitchFamily="34" charset="-122"/>
                <a:cs typeface="Times New Roman"/>
              </a:rPr>
              <a:t>4</a:t>
            </a:r>
            <a:r>
              <a:rPr lang="zh-CN" altLang="en-US" sz="1000" spc="-5" dirty="0">
                <a:solidFill>
                  <a:srgbClr val="C00000"/>
                </a:solidFill>
                <a:latin typeface="微软雅黑" panose="020B0503020204020204" pitchFamily="34" charset="-122"/>
                <a:ea typeface="微软雅黑" panose="020B0503020204020204" pitchFamily="34" charset="-122"/>
                <a:cs typeface="Times New Roman"/>
              </a:rPr>
              <a:t>个</a:t>
            </a:r>
            <a:r>
              <a:rPr lang="en-US" altLang="zh-CN" sz="1000" spc="-5" dirty="0">
                <a:solidFill>
                  <a:srgbClr val="C00000"/>
                </a:solidFill>
                <a:latin typeface="微软雅黑" panose="020B0503020204020204" pitchFamily="34" charset="-122"/>
                <a:ea typeface="微软雅黑" panose="020B0503020204020204" pitchFamily="34" charset="-122"/>
                <a:cs typeface="Times New Roman"/>
              </a:rPr>
              <a:t>BANK </a:t>
            </a:r>
            <a:r>
              <a:rPr lang="zh-CN" altLang="en-US" sz="1000" spc="-5" dirty="0">
                <a:solidFill>
                  <a:srgbClr val="C00000"/>
                </a:solidFill>
                <a:latin typeface="微软雅黑" panose="020B0503020204020204" pitchFamily="34" charset="-122"/>
                <a:ea typeface="微软雅黑" panose="020B0503020204020204" pitchFamily="34" charset="-122"/>
                <a:cs typeface="Times New Roman"/>
              </a:rPr>
              <a:t>依次送内存地址</a:t>
            </a:r>
            <a:endParaRPr lang="zh-CN" altLang="en-US" sz="10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6876B994-E69D-4870-B939-4C1378072C39}"/>
              </a:ext>
            </a:extLst>
          </p:cNvPr>
          <p:cNvSpPr/>
          <p:nvPr/>
        </p:nvSpPr>
        <p:spPr>
          <a:xfrm>
            <a:off x="2551004" y="1987687"/>
            <a:ext cx="755874" cy="253916"/>
          </a:xfrm>
          <a:prstGeom prst="rect">
            <a:avLst/>
          </a:prstGeom>
          <a:solidFill>
            <a:schemeClr val="accent3">
              <a:lumMod val="20000"/>
              <a:lumOff val="80000"/>
            </a:schemeClr>
          </a:solidFill>
        </p:spPr>
        <p:txBody>
          <a:bodyPr wrap="square">
            <a:spAutoFit/>
          </a:bodyPr>
          <a:lstStyle/>
          <a:p>
            <a:r>
              <a:rPr lang="zh-CN" altLang="en-US" sz="1000" b="1" spc="-5" dirty="0">
                <a:solidFill>
                  <a:srgbClr val="C00000"/>
                </a:solidFill>
                <a:latin typeface="微软雅黑" panose="020B0503020204020204" pitchFamily="34" charset="-122"/>
                <a:ea typeface="微软雅黑" panose="020B0503020204020204" pitchFamily="34" charset="-122"/>
                <a:cs typeface="Times New Roman"/>
              </a:rPr>
              <a:t>依次传送</a:t>
            </a:r>
            <a:endParaRPr lang="zh-CN" altLang="en-US" sz="1000" dirty="0">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A206FF93-AC85-4D17-9E7F-9677842C695D}"/>
              </a:ext>
            </a:extLst>
          </p:cNvPr>
          <p:cNvSpPr/>
          <p:nvPr/>
        </p:nvSpPr>
        <p:spPr>
          <a:xfrm>
            <a:off x="1957213" y="3125077"/>
            <a:ext cx="884902" cy="415498"/>
          </a:xfrm>
          <a:prstGeom prst="rect">
            <a:avLst/>
          </a:prstGeom>
          <a:solidFill>
            <a:schemeClr val="accent3">
              <a:lumMod val="20000"/>
              <a:lumOff val="80000"/>
            </a:schemeClr>
          </a:solidFill>
        </p:spPr>
        <p:txBody>
          <a:bodyPr wrap="square">
            <a:spAutoFit/>
          </a:bodyPr>
          <a:lstStyle/>
          <a:p>
            <a:r>
              <a:rPr lang="zh-CN" altLang="en-US" sz="1000" b="1" spc="-5" dirty="0">
                <a:solidFill>
                  <a:srgbClr val="C00000"/>
                </a:solidFill>
                <a:latin typeface="微软雅黑" panose="020B0503020204020204" pitchFamily="34" charset="-122"/>
                <a:ea typeface="微软雅黑" panose="020B0503020204020204" pitchFamily="34" charset="-122"/>
                <a:cs typeface="Times New Roman"/>
              </a:rPr>
              <a:t>内存访问可以并行进行</a:t>
            </a:r>
            <a:endParaRPr lang="zh-CN" altLang="en-US" sz="10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C884459-090E-4504-8980-BFCF444D1B23}"/>
              </a:ext>
            </a:extLst>
          </p:cNvPr>
          <p:cNvSpPr/>
          <p:nvPr/>
        </p:nvSpPr>
        <p:spPr>
          <a:xfrm>
            <a:off x="3398953" y="1354868"/>
            <a:ext cx="2042273" cy="261610"/>
          </a:xfrm>
          <a:prstGeom prst="rect">
            <a:avLst/>
          </a:prstGeom>
        </p:spPr>
        <p:txBody>
          <a:bodyPr wrap="square">
            <a:spAutoFit/>
          </a:bodyPr>
          <a:lstStyle/>
          <a:p>
            <a:pPr marL="384175" lvl="1" indent="-143510">
              <a:spcBef>
                <a:spcPts val="145"/>
              </a:spcBef>
              <a:buFontTx/>
              <a:buChar char="–"/>
              <a:tabLst>
                <a:tab pos="384810" algn="l"/>
              </a:tabLst>
            </a:pPr>
            <a:r>
              <a:rPr lang="zh-CN" altLang="en-US" sz="1100" dirty="0">
                <a:solidFill>
                  <a:prstClr val="black"/>
                </a:solidFill>
                <a:latin typeface="微软雅黑" panose="020B0503020204020204" pitchFamily="34" charset="-122"/>
                <a:ea typeface="微软雅黑" panose="020B0503020204020204" pitchFamily="34" charset="-122"/>
              </a:rPr>
              <a:t>仍然使用 </a:t>
            </a:r>
            <a:r>
              <a:rPr lang="en-US" altLang="zh-CN" sz="1100" dirty="0">
                <a:solidFill>
                  <a:prstClr val="black"/>
                </a:solidFill>
                <a:latin typeface="微软雅黑" panose="020B0503020204020204" pitchFamily="34" charset="-122"/>
                <a:ea typeface="微软雅黑" panose="020B0503020204020204" pitchFamily="34" charset="-122"/>
              </a:rPr>
              <a:t>32 </a:t>
            </a:r>
            <a:r>
              <a:rPr lang="zh-CN" altLang="en-US" sz="1100" dirty="0">
                <a:solidFill>
                  <a:prstClr val="black"/>
                </a:solidFill>
                <a:latin typeface="微软雅黑" panose="020B0503020204020204" pitchFamily="34" charset="-122"/>
                <a:ea typeface="微软雅黑" panose="020B0503020204020204" pitchFamily="34" charset="-122"/>
              </a:rPr>
              <a:t>位总线！</a:t>
            </a:r>
            <a:endParaRPr lang="zh-CN" altLang="en-US" sz="900" dirty="0">
              <a:solidFill>
                <a:prstClr val="black"/>
              </a:solidFill>
              <a:latin typeface="微软雅黑" panose="020B0503020204020204" pitchFamily="34" charset="-122"/>
              <a:ea typeface="微软雅黑" panose="020B0503020204020204" pitchFamily="34" charset="-122"/>
              <a:cs typeface="Times New Roman"/>
            </a:endParaRPr>
          </a:p>
        </p:txBody>
      </p:sp>
    </p:spTree>
    <p:extLst>
      <p:ext uri="{BB962C8B-B14F-4D97-AF65-F5344CB8AC3E}">
        <p14:creationId xmlns:p14="http://schemas.microsoft.com/office/powerpoint/2010/main" val="1832325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810172" y="631749"/>
          <a:ext cx="871855" cy="870812"/>
        </p:xfrm>
        <a:graphic>
          <a:graphicData uri="http://schemas.openxmlformats.org/drawingml/2006/table">
            <a:tbl>
              <a:tblPr firstRow="1" bandRow="1">
                <a:tableStyleId>{2D5ABB26-0587-4C30-8999-92F81FD0307C}</a:tableStyleId>
              </a:tblPr>
              <a:tblGrid>
                <a:gridCol w="207645">
                  <a:extLst>
                    <a:ext uri="{9D8B030D-6E8A-4147-A177-3AD203B41FA5}">
                      <a16:colId xmlns:a16="http://schemas.microsoft.com/office/drawing/2014/main" val="20000"/>
                    </a:ext>
                  </a:extLst>
                </a:gridCol>
                <a:gridCol w="456565">
                  <a:extLst>
                    <a:ext uri="{9D8B030D-6E8A-4147-A177-3AD203B41FA5}">
                      <a16:colId xmlns:a16="http://schemas.microsoft.com/office/drawing/2014/main" val="20001"/>
                    </a:ext>
                  </a:extLst>
                </a:gridCol>
                <a:gridCol w="207645">
                  <a:extLst>
                    <a:ext uri="{9D8B030D-6E8A-4147-A177-3AD203B41FA5}">
                      <a16:colId xmlns:a16="http://schemas.microsoft.com/office/drawing/2014/main" val="20002"/>
                    </a:ext>
                  </a:extLst>
                </a:gridCol>
              </a:tblGrid>
              <a:tr h="248803">
                <a:tc>
                  <a:txBody>
                    <a:bodyPr/>
                    <a:lstStyle/>
                    <a:p>
                      <a:pPr>
                        <a:lnSpc>
                          <a:spcPct val="100000"/>
                        </a:lnSpc>
                      </a:pPr>
                      <a:endParaRPr sz="1000">
                        <a:latin typeface="Times New Roman"/>
                        <a:cs typeface="Times New Roman"/>
                      </a:endParaRPr>
                    </a:p>
                  </a:txBody>
                  <a:tcPr marL="0" marR="0" marT="0" marB="0">
                    <a:lnL w="9525">
                      <a:solidFill>
                        <a:srgbClr val="ED7D31"/>
                      </a:solidFill>
                      <a:prstDash val="solid"/>
                    </a:lnL>
                    <a:lnR w="9525">
                      <a:solidFill>
                        <a:srgbClr val="000000"/>
                      </a:solidFill>
                      <a:prstDash val="solid"/>
                    </a:lnR>
                    <a:lnT w="9525">
                      <a:solidFill>
                        <a:srgbClr val="ED7D31"/>
                      </a:solidFill>
                      <a:prstDash val="solid"/>
                    </a:lnT>
                  </a:tcPr>
                </a:tc>
                <a:tc>
                  <a:txBody>
                    <a:bodyPr/>
                    <a:lstStyle/>
                    <a:p>
                      <a:pPr marL="87630">
                        <a:lnSpc>
                          <a:spcPct val="100000"/>
                        </a:lnSpc>
                        <a:spcBef>
                          <a:spcPts val="545"/>
                        </a:spcBef>
                      </a:pPr>
                      <a:r>
                        <a:rPr sz="950" spc="15" dirty="0">
                          <a:latin typeface="Arial"/>
                          <a:cs typeface="Arial"/>
                        </a:rPr>
                        <a:t>CPU</a:t>
                      </a:r>
                      <a:endParaRPr sz="9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ED7D31"/>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ED7D31"/>
                      </a:solidFill>
                      <a:prstDash val="solid"/>
                    </a:lnR>
                    <a:lnT w="9525">
                      <a:solidFill>
                        <a:srgbClr val="ED7D31"/>
                      </a:solidFill>
                      <a:prstDash val="solid"/>
                    </a:lnT>
                  </a:tcPr>
                </a:tc>
                <a:extLst>
                  <a:ext uri="{0D108BD9-81ED-4DB2-BD59-A6C34878D82A}">
                    <a16:rowId xmlns:a16="http://schemas.microsoft.com/office/drawing/2014/main" val="10000"/>
                  </a:ext>
                </a:extLst>
              </a:tr>
              <a:tr h="622009">
                <a:tc gridSpan="3">
                  <a:txBody>
                    <a:bodyPr/>
                    <a:lstStyle/>
                    <a:p>
                      <a:pPr>
                        <a:lnSpc>
                          <a:spcPct val="100000"/>
                        </a:lnSpc>
                      </a:pPr>
                      <a:endParaRPr sz="1100" dirty="0">
                        <a:latin typeface="Times New Roman"/>
                        <a:cs typeface="Times New Roman"/>
                      </a:endParaRPr>
                    </a:p>
                    <a:p>
                      <a:pPr>
                        <a:lnSpc>
                          <a:spcPct val="100000"/>
                        </a:lnSpc>
                        <a:spcBef>
                          <a:spcPts val="35"/>
                        </a:spcBef>
                      </a:pPr>
                      <a:endParaRPr sz="1050" dirty="0">
                        <a:latin typeface="Times New Roman"/>
                        <a:cs typeface="Times New Roman"/>
                      </a:endParaRPr>
                    </a:p>
                    <a:p>
                      <a:pPr marL="253365">
                        <a:lnSpc>
                          <a:spcPct val="100000"/>
                        </a:lnSpc>
                      </a:pPr>
                      <a:r>
                        <a:rPr sz="950" spc="15" dirty="0">
                          <a:latin typeface="Arial"/>
                          <a:cs typeface="Arial"/>
                        </a:rPr>
                        <a:t>Cache</a:t>
                      </a:r>
                      <a:endParaRPr sz="950" dirty="0">
                        <a:latin typeface="Arial"/>
                        <a:cs typeface="Arial"/>
                      </a:endParaRPr>
                    </a:p>
                  </a:txBody>
                  <a:tcPr marL="0" marR="0" marT="0" marB="0">
                    <a:lnL w="9525">
                      <a:solidFill>
                        <a:srgbClr val="ED7D31"/>
                      </a:solidFill>
                      <a:prstDash val="solid"/>
                    </a:lnL>
                    <a:lnR w="9525">
                      <a:solidFill>
                        <a:srgbClr val="ED7D31"/>
                      </a:solidFill>
                      <a:prstDash val="solid"/>
                    </a:lnR>
                    <a:lnB w="9525">
                      <a:solidFill>
                        <a:srgbClr val="ED7D31"/>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grpSp>
        <p:nvGrpSpPr>
          <p:cNvPr id="4" name="object 4"/>
          <p:cNvGrpSpPr/>
          <p:nvPr/>
        </p:nvGrpSpPr>
        <p:grpSpPr>
          <a:xfrm>
            <a:off x="1017471" y="880516"/>
            <a:ext cx="463550" cy="629285"/>
            <a:chOff x="1496675" y="1062079"/>
            <a:chExt cx="463550" cy="629285"/>
          </a:xfrm>
        </p:grpSpPr>
        <p:sp>
          <p:nvSpPr>
            <p:cNvPr id="5" name="object 5"/>
            <p:cNvSpPr/>
            <p:nvPr/>
          </p:nvSpPr>
          <p:spPr>
            <a:xfrm>
              <a:off x="1583103" y="1065572"/>
              <a:ext cx="332105" cy="166370"/>
            </a:xfrm>
            <a:custGeom>
              <a:avLst/>
              <a:gdLst/>
              <a:ahLst/>
              <a:cxnLst/>
              <a:rect l="l" t="t" r="r" b="b"/>
              <a:pathLst>
                <a:path w="332105" h="166369">
                  <a:moveTo>
                    <a:pt x="0" y="33173"/>
                  </a:moveTo>
                  <a:lnTo>
                    <a:pt x="165869" y="0"/>
                  </a:lnTo>
                  <a:lnTo>
                    <a:pt x="331738" y="33173"/>
                  </a:lnTo>
                  <a:lnTo>
                    <a:pt x="248803" y="33173"/>
                  </a:lnTo>
                  <a:lnTo>
                    <a:pt x="248803" y="132695"/>
                  </a:lnTo>
                  <a:lnTo>
                    <a:pt x="331738" y="132695"/>
                  </a:lnTo>
                  <a:lnTo>
                    <a:pt x="165869" y="165869"/>
                  </a:lnTo>
                  <a:lnTo>
                    <a:pt x="0" y="132695"/>
                  </a:lnTo>
                  <a:lnTo>
                    <a:pt x="82934" y="132695"/>
                  </a:lnTo>
                  <a:lnTo>
                    <a:pt x="82934" y="33173"/>
                  </a:lnTo>
                  <a:lnTo>
                    <a:pt x="0" y="33173"/>
                  </a:lnTo>
                  <a:close/>
                </a:path>
              </a:pathLst>
            </a:custGeom>
            <a:ln w="6911">
              <a:solidFill>
                <a:srgbClr val="000000"/>
              </a:solidFill>
            </a:ln>
          </p:spPr>
          <p:txBody>
            <a:bodyPr wrap="square" lIns="0" tIns="0" rIns="0" bIns="0" rtlCol="0"/>
            <a:lstStyle/>
            <a:p>
              <a:endParaRPr/>
            </a:p>
          </p:txBody>
        </p:sp>
        <p:sp>
          <p:nvSpPr>
            <p:cNvPr id="6" name="object 6"/>
            <p:cNvSpPr/>
            <p:nvPr/>
          </p:nvSpPr>
          <p:spPr>
            <a:xfrm>
              <a:off x="1500168" y="1231441"/>
              <a:ext cx="456565" cy="456565"/>
            </a:xfrm>
            <a:custGeom>
              <a:avLst/>
              <a:gdLst/>
              <a:ahLst/>
              <a:cxnLst/>
              <a:rect l="l" t="t" r="r" b="b"/>
              <a:pathLst>
                <a:path w="456564" h="456564">
                  <a:moveTo>
                    <a:pt x="0" y="0"/>
                  </a:moveTo>
                  <a:lnTo>
                    <a:pt x="456140" y="0"/>
                  </a:lnTo>
                  <a:lnTo>
                    <a:pt x="456140" y="456140"/>
                  </a:lnTo>
                  <a:lnTo>
                    <a:pt x="0" y="456140"/>
                  </a:lnTo>
                  <a:lnTo>
                    <a:pt x="0" y="0"/>
                  </a:lnTo>
                  <a:close/>
                </a:path>
              </a:pathLst>
            </a:custGeom>
            <a:ln w="6911">
              <a:solidFill>
                <a:srgbClr val="000000"/>
              </a:solidFill>
            </a:ln>
          </p:spPr>
          <p:txBody>
            <a:bodyPr wrap="square" lIns="0" tIns="0" rIns="0" bIns="0" rtlCol="0"/>
            <a:lstStyle/>
            <a:p>
              <a:endParaRPr/>
            </a:p>
          </p:txBody>
        </p:sp>
      </p:grpSp>
      <p:sp>
        <p:nvSpPr>
          <p:cNvPr id="7" name="object 7"/>
          <p:cNvSpPr/>
          <p:nvPr/>
        </p:nvSpPr>
        <p:spPr>
          <a:xfrm>
            <a:off x="1020964" y="1506018"/>
            <a:ext cx="456565" cy="332105"/>
          </a:xfrm>
          <a:custGeom>
            <a:avLst/>
            <a:gdLst/>
            <a:ahLst/>
            <a:cxnLst/>
            <a:rect l="l" t="t" r="r" b="b"/>
            <a:pathLst>
              <a:path w="456564" h="332105">
                <a:moveTo>
                  <a:pt x="0" y="66347"/>
                </a:moveTo>
                <a:lnTo>
                  <a:pt x="228070" y="0"/>
                </a:lnTo>
                <a:lnTo>
                  <a:pt x="456140" y="66347"/>
                </a:lnTo>
                <a:lnTo>
                  <a:pt x="342105" y="66347"/>
                </a:lnTo>
                <a:lnTo>
                  <a:pt x="342105" y="265390"/>
                </a:lnTo>
                <a:lnTo>
                  <a:pt x="456140" y="265390"/>
                </a:lnTo>
                <a:lnTo>
                  <a:pt x="228070" y="331738"/>
                </a:lnTo>
                <a:lnTo>
                  <a:pt x="0" y="265390"/>
                </a:lnTo>
                <a:lnTo>
                  <a:pt x="114035" y="265390"/>
                </a:lnTo>
                <a:lnTo>
                  <a:pt x="114035" y="66347"/>
                </a:lnTo>
                <a:lnTo>
                  <a:pt x="0" y="66347"/>
                </a:lnTo>
                <a:close/>
              </a:path>
            </a:pathLst>
          </a:custGeom>
          <a:ln w="6911">
            <a:solidFill>
              <a:srgbClr val="000000"/>
            </a:solidFill>
          </a:ln>
        </p:spPr>
        <p:txBody>
          <a:bodyPr wrap="square" lIns="0" tIns="0" rIns="0" bIns="0" rtlCol="0"/>
          <a:lstStyle/>
          <a:p>
            <a:endParaRPr/>
          </a:p>
        </p:txBody>
      </p:sp>
      <p:sp>
        <p:nvSpPr>
          <p:cNvPr id="8" name="object 8"/>
          <p:cNvSpPr txBox="1"/>
          <p:nvPr/>
        </p:nvSpPr>
        <p:spPr>
          <a:xfrm>
            <a:off x="1020964" y="1837756"/>
            <a:ext cx="456565" cy="995680"/>
          </a:xfrm>
          <a:prstGeom prst="rect">
            <a:avLst/>
          </a:prstGeom>
          <a:ln w="6911">
            <a:solidFill>
              <a:srgbClr val="000000"/>
            </a:solidFill>
          </a:ln>
        </p:spPr>
        <p:txBody>
          <a:bodyPr vert="horz" wrap="square" lIns="0" tIns="1905" rIns="0" bIns="0" rtlCol="0">
            <a:spAutoFit/>
          </a:bodyPr>
          <a:lstStyle/>
          <a:p>
            <a:pPr>
              <a:lnSpc>
                <a:spcPct val="100000"/>
              </a:lnSpc>
              <a:spcBef>
                <a:spcPts val="15"/>
              </a:spcBef>
            </a:pPr>
            <a:endParaRPr sz="1600">
              <a:latin typeface="Times New Roman"/>
              <a:cs typeface="Times New Roman"/>
            </a:endParaRPr>
          </a:p>
          <a:p>
            <a:pPr marL="73660">
              <a:lnSpc>
                <a:spcPct val="100000"/>
              </a:lnSpc>
            </a:pPr>
            <a:r>
              <a:rPr sz="950" spc="20" dirty="0">
                <a:latin typeface="Arial"/>
                <a:cs typeface="Arial"/>
              </a:rPr>
              <a:t>DR</a:t>
            </a:r>
            <a:r>
              <a:rPr sz="950" spc="10" dirty="0">
                <a:latin typeface="Arial"/>
                <a:cs typeface="Arial"/>
              </a:rPr>
              <a:t>A</a:t>
            </a:r>
            <a:r>
              <a:rPr sz="950" spc="20" dirty="0">
                <a:latin typeface="Arial"/>
                <a:cs typeface="Arial"/>
              </a:rPr>
              <a:t>M</a:t>
            </a:r>
            <a:endParaRPr sz="950">
              <a:latin typeface="Arial"/>
              <a:cs typeface="Arial"/>
            </a:endParaRPr>
          </a:p>
          <a:p>
            <a:pPr marL="4445">
              <a:lnSpc>
                <a:spcPct val="100000"/>
              </a:lnSpc>
            </a:pPr>
            <a:r>
              <a:rPr sz="950" spc="20" dirty="0">
                <a:latin typeface="Arial"/>
                <a:cs typeface="Arial"/>
              </a:rPr>
              <a:t>M</a:t>
            </a:r>
            <a:r>
              <a:rPr sz="950" spc="10" dirty="0">
                <a:latin typeface="Arial"/>
                <a:cs typeface="Arial"/>
              </a:rPr>
              <a:t>e</a:t>
            </a:r>
            <a:r>
              <a:rPr sz="950" spc="20" dirty="0">
                <a:latin typeface="Arial"/>
                <a:cs typeface="Arial"/>
              </a:rPr>
              <a:t>m</a:t>
            </a:r>
            <a:r>
              <a:rPr sz="950" spc="10" dirty="0">
                <a:latin typeface="Arial"/>
                <a:cs typeface="Arial"/>
              </a:rPr>
              <a:t>ory</a:t>
            </a:r>
            <a:endParaRPr sz="950">
              <a:latin typeface="Arial"/>
              <a:cs typeface="Arial"/>
            </a:endParaRPr>
          </a:p>
        </p:txBody>
      </p:sp>
      <p:sp>
        <p:nvSpPr>
          <p:cNvPr id="9" name="object 9"/>
          <p:cNvSpPr txBox="1"/>
          <p:nvPr/>
        </p:nvSpPr>
        <p:spPr>
          <a:xfrm>
            <a:off x="1137504" y="1600748"/>
            <a:ext cx="226060" cy="175260"/>
          </a:xfrm>
          <a:prstGeom prst="rect">
            <a:avLst/>
          </a:prstGeom>
        </p:spPr>
        <p:txBody>
          <a:bodyPr vert="horz" wrap="square" lIns="0" tIns="16510" rIns="0" bIns="0" rtlCol="0">
            <a:spAutoFit/>
          </a:bodyPr>
          <a:lstStyle/>
          <a:p>
            <a:pPr marL="12700">
              <a:lnSpc>
                <a:spcPct val="100000"/>
              </a:lnSpc>
              <a:spcBef>
                <a:spcPts val="130"/>
              </a:spcBef>
            </a:pPr>
            <a:r>
              <a:rPr sz="950" spc="10" dirty="0">
                <a:latin typeface="Arial"/>
                <a:cs typeface="Arial"/>
              </a:rPr>
              <a:t>bus</a:t>
            </a:r>
            <a:endParaRPr sz="950">
              <a:latin typeface="Arial"/>
              <a:cs typeface="Arial"/>
            </a:endParaRPr>
          </a:p>
        </p:txBody>
      </p:sp>
      <p:sp>
        <p:nvSpPr>
          <p:cNvPr id="10" name="object 10"/>
          <p:cNvSpPr txBox="1"/>
          <p:nvPr/>
        </p:nvSpPr>
        <p:spPr>
          <a:xfrm>
            <a:off x="805766" y="481132"/>
            <a:ext cx="391160" cy="158115"/>
          </a:xfrm>
          <a:prstGeom prst="rect">
            <a:avLst/>
          </a:prstGeom>
        </p:spPr>
        <p:txBody>
          <a:bodyPr vert="horz" wrap="square" lIns="0" tIns="15240" rIns="0" bIns="0" rtlCol="0">
            <a:spAutoFit/>
          </a:bodyPr>
          <a:lstStyle/>
          <a:p>
            <a:pPr marL="12700">
              <a:lnSpc>
                <a:spcPct val="100000"/>
              </a:lnSpc>
              <a:spcBef>
                <a:spcPts val="120"/>
              </a:spcBef>
            </a:pPr>
            <a:r>
              <a:rPr sz="850" spc="15" dirty="0">
                <a:solidFill>
                  <a:srgbClr val="063DE8"/>
                </a:solidFill>
                <a:latin typeface="Arial"/>
                <a:cs typeface="Arial"/>
              </a:rPr>
              <a:t>on</a:t>
            </a:r>
            <a:r>
              <a:rPr sz="850" spc="-15" dirty="0">
                <a:solidFill>
                  <a:srgbClr val="063DE8"/>
                </a:solidFill>
                <a:latin typeface="Arial"/>
                <a:cs typeface="Arial"/>
              </a:rPr>
              <a:t>-</a:t>
            </a:r>
            <a:r>
              <a:rPr sz="850" spc="10" dirty="0">
                <a:solidFill>
                  <a:srgbClr val="063DE8"/>
                </a:solidFill>
                <a:latin typeface="Arial"/>
                <a:cs typeface="Arial"/>
              </a:rPr>
              <a:t>c</a:t>
            </a:r>
            <a:r>
              <a:rPr sz="850" spc="15" dirty="0">
                <a:solidFill>
                  <a:srgbClr val="063DE8"/>
                </a:solidFill>
                <a:latin typeface="Arial"/>
                <a:cs typeface="Arial"/>
              </a:rPr>
              <a:t>h</a:t>
            </a:r>
            <a:r>
              <a:rPr sz="850" spc="20" dirty="0">
                <a:solidFill>
                  <a:srgbClr val="063DE8"/>
                </a:solidFill>
                <a:latin typeface="Arial"/>
                <a:cs typeface="Arial"/>
              </a:rPr>
              <a:t>i</a:t>
            </a:r>
            <a:r>
              <a:rPr sz="850" spc="10" dirty="0">
                <a:solidFill>
                  <a:srgbClr val="063DE8"/>
                </a:solidFill>
                <a:latin typeface="Arial"/>
                <a:cs typeface="Arial"/>
              </a:rPr>
              <a:t>p</a:t>
            </a:r>
            <a:endParaRPr sz="850" dirty="0">
              <a:latin typeface="Arial"/>
              <a:cs typeface="Arial"/>
            </a:endParaRPr>
          </a:p>
        </p:txBody>
      </p:sp>
      <p:sp>
        <p:nvSpPr>
          <p:cNvPr id="11" name="object 11"/>
          <p:cNvSpPr txBox="1"/>
          <p:nvPr/>
        </p:nvSpPr>
        <p:spPr>
          <a:xfrm>
            <a:off x="745710" y="2869272"/>
            <a:ext cx="944880" cy="148590"/>
          </a:xfrm>
          <a:prstGeom prst="rect">
            <a:avLst/>
          </a:prstGeom>
        </p:spPr>
        <p:txBody>
          <a:bodyPr vert="horz" wrap="square" lIns="0" tIns="635" rIns="0" bIns="0" rtlCol="0">
            <a:spAutoFit/>
          </a:bodyPr>
          <a:lstStyle/>
          <a:p>
            <a:pPr marL="12700">
              <a:lnSpc>
                <a:spcPct val="100000"/>
              </a:lnSpc>
              <a:spcBef>
                <a:spcPts val="5"/>
              </a:spcBef>
            </a:pPr>
            <a:r>
              <a:rPr sz="900" spc="-5" dirty="0">
                <a:solidFill>
                  <a:srgbClr val="006EBE"/>
                </a:solidFill>
                <a:latin typeface="Arial"/>
                <a:cs typeface="Arial"/>
              </a:rPr>
              <a:t>(a)</a:t>
            </a:r>
            <a:r>
              <a:rPr sz="900" spc="-60" dirty="0">
                <a:solidFill>
                  <a:srgbClr val="006EBE"/>
                </a:solidFill>
                <a:latin typeface="Arial"/>
                <a:cs typeface="Arial"/>
              </a:rPr>
              <a:t> </a:t>
            </a:r>
            <a:r>
              <a:rPr sz="800" dirty="0">
                <a:latin typeface="Arial"/>
                <a:cs typeface="Arial"/>
              </a:rPr>
              <a:t>Non-Interleaving</a:t>
            </a:r>
          </a:p>
        </p:txBody>
      </p:sp>
      <p:graphicFrame>
        <p:nvGraphicFramePr>
          <p:cNvPr id="12" name="object 12"/>
          <p:cNvGraphicFramePr>
            <a:graphicFrameLocks noGrp="1"/>
          </p:cNvGraphicFramePr>
          <p:nvPr/>
        </p:nvGraphicFramePr>
        <p:xfrm>
          <a:off x="4008844" y="994025"/>
          <a:ext cx="946784" cy="946405"/>
        </p:xfrm>
        <a:graphic>
          <a:graphicData uri="http://schemas.openxmlformats.org/drawingml/2006/table">
            <a:tbl>
              <a:tblPr firstRow="1" bandRow="1">
                <a:tableStyleId>{2D5ABB26-0587-4C30-8999-92F81FD0307C}</a:tableStyleId>
              </a:tblPr>
              <a:tblGrid>
                <a:gridCol w="225425">
                  <a:extLst>
                    <a:ext uri="{9D8B030D-6E8A-4147-A177-3AD203B41FA5}">
                      <a16:colId xmlns:a16="http://schemas.microsoft.com/office/drawing/2014/main" val="20000"/>
                    </a:ext>
                  </a:extLst>
                </a:gridCol>
                <a:gridCol w="495934">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tblGrid>
              <a:tr h="270401">
                <a:tc>
                  <a:txBody>
                    <a:bodyPr/>
                    <a:lstStyle/>
                    <a:p>
                      <a:pPr>
                        <a:lnSpc>
                          <a:spcPct val="100000"/>
                        </a:lnSpc>
                      </a:pPr>
                      <a:endParaRPr sz="1000">
                        <a:latin typeface="Times New Roman"/>
                        <a:cs typeface="Times New Roman"/>
                      </a:endParaRPr>
                    </a:p>
                  </a:txBody>
                  <a:tcPr marL="0" marR="0" marT="0" marB="0">
                    <a:lnL w="9525">
                      <a:solidFill>
                        <a:srgbClr val="ED7D31"/>
                      </a:solidFill>
                      <a:prstDash val="solid"/>
                    </a:lnL>
                    <a:lnR w="9525">
                      <a:solidFill>
                        <a:srgbClr val="000000"/>
                      </a:solidFill>
                      <a:prstDash val="solid"/>
                    </a:lnR>
                    <a:lnT w="9525">
                      <a:solidFill>
                        <a:srgbClr val="ED7D31"/>
                      </a:solidFill>
                      <a:prstDash val="solid"/>
                    </a:lnT>
                  </a:tcPr>
                </a:tc>
                <a:tc>
                  <a:txBody>
                    <a:bodyPr/>
                    <a:lstStyle/>
                    <a:p>
                      <a:pPr marL="93980">
                        <a:lnSpc>
                          <a:spcPct val="100000"/>
                        </a:lnSpc>
                        <a:spcBef>
                          <a:spcPts val="525"/>
                        </a:spcBef>
                      </a:pPr>
                      <a:r>
                        <a:rPr sz="1050" spc="5" dirty="0">
                          <a:latin typeface="Arial"/>
                          <a:cs typeface="Arial"/>
                        </a:rPr>
                        <a:t>CPU</a:t>
                      </a:r>
                      <a:endParaRPr sz="1050">
                        <a:latin typeface="Arial"/>
                        <a:cs typeface="Arial"/>
                      </a:endParaRPr>
                    </a:p>
                  </a:txBody>
                  <a:tcPr marL="0" marR="0" marT="66675" marB="0">
                    <a:lnL w="9525">
                      <a:solidFill>
                        <a:srgbClr val="000000"/>
                      </a:solidFill>
                      <a:prstDash val="solid"/>
                    </a:lnL>
                    <a:lnR w="9525">
                      <a:solidFill>
                        <a:srgbClr val="000000"/>
                      </a:solidFill>
                      <a:prstDash val="solid"/>
                    </a:lnR>
                    <a:lnT w="9525">
                      <a:solidFill>
                        <a:srgbClr val="ED7D31"/>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ED7D31"/>
                      </a:solidFill>
                      <a:prstDash val="solid"/>
                    </a:lnR>
                    <a:lnT w="9525">
                      <a:solidFill>
                        <a:srgbClr val="ED7D31"/>
                      </a:solidFill>
                      <a:prstDash val="solid"/>
                    </a:lnT>
                  </a:tcPr>
                </a:tc>
                <a:extLst>
                  <a:ext uri="{0D108BD9-81ED-4DB2-BD59-A6C34878D82A}">
                    <a16:rowId xmlns:a16="http://schemas.microsoft.com/office/drawing/2014/main" val="10000"/>
                  </a:ext>
                </a:extLst>
              </a:tr>
              <a:tr h="676004">
                <a:tc gridSpan="3">
                  <a:txBody>
                    <a:bodyPr/>
                    <a:lstStyle/>
                    <a:p>
                      <a:pPr>
                        <a:lnSpc>
                          <a:spcPct val="100000"/>
                        </a:lnSpc>
                      </a:pPr>
                      <a:endParaRPr sz="1200">
                        <a:latin typeface="Times New Roman"/>
                        <a:cs typeface="Times New Roman"/>
                      </a:endParaRPr>
                    </a:p>
                    <a:p>
                      <a:pPr>
                        <a:lnSpc>
                          <a:spcPct val="100000"/>
                        </a:lnSpc>
                        <a:spcBef>
                          <a:spcPts val="10"/>
                        </a:spcBef>
                      </a:pPr>
                      <a:endParaRPr sz="1100">
                        <a:latin typeface="Times New Roman"/>
                        <a:cs typeface="Times New Roman"/>
                      </a:endParaRPr>
                    </a:p>
                    <a:p>
                      <a:pPr marL="274320">
                        <a:lnSpc>
                          <a:spcPct val="100000"/>
                        </a:lnSpc>
                      </a:pPr>
                      <a:r>
                        <a:rPr sz="1050" spc="5" dirty="0">
                          <a:latin typeface="Arial"/>
                          <a:cs typeface="Arial"/>
                        </a:rPr>
                        <a:t>Cache</a:t>
                      </a:r>
                      <a:endParaRPr sz="1050">
                        <a:latin typeface="Arial"/>
                        <a:cs typeface="Arial"/>
                      </a:endParaRPr>
                    </a:p>
                  </a:txBody>
                  <a:tcPr marL="0" marR="0" marT="0" marB="0">
                    <a:lnL w="9525">
                      <a:solidFill>
                        <a:srgbClr val="ED7D31"/>
                      </a:solidFill>
                      <a:prstDash val="solid"/>
                    </a:lnL>
                    <a:lnR w="9525">
                      <a:solidFill>
                        <a:srgbClr val="ED7D31"/>
                      </a:solidFill>
                      <a:prstDash val="solid"/>
                    </a:lnR>
                    <a:lnB w="9525">
                      <a:solidFill>
                        <a:srgbClr val="ED7D31"/>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grpSp>
        <p:nvGrpSpPr>
          <p:cNvPr id="13" name="object 13"/>
          <p:cNvGrpSpPr/>
          <p:nvPr/>
        </p:nvGrpSpPr>
        <p:grpSpPr>
          <a:xfrm>
            <a:off x="4234124" y="1264373"/>
            <a:ext cx="503555" cy="683895"/>
            <a:chOff x="3180769" y="1380502"/>
            <a:chExt cx="503555" cy="683895"/>
          </a:xfrm>
        </p:grpSpPr>
        <p:sp>
          <p:nvSpPr>
            <p:cNvPr id="14" name="object 14"/>
            <p:cNvSpPr/>
            <p:nvPr/>
          </p:nvSpPr>
          <p:spPr>
            <a:xfrm>
              <a:off x="3274713" y="1384312"/>
              <a:ext cx="360680" cy="180340"/>
            </a:xfrm>
            <a:custGeom>
              <a:avLst/>
              <a:gdLst/>
              <a:ahLst/>
              <a:cxnLst/>
              <a:rect l="l" t="t" r="r" b="b"/>
              <a:pathLst>
                <a:path w="360679" h="180340">
                  <a:moveTo>
                    <a:pt x="0" y="36053"/>
                  </a:moveTo>
                  <a:lnTo>
                    <a:pt x="180267" y="0"/>
                  </a:lnTo>
                  <a:lnTo>
                    <a:pt x="360535" y="36053"/>
                  </a:lnTo>
                  <a:lnTo>
                    <a:pt x="270401" y="36053"/>
                  </a:lnTo>
                  <a:lnTo>
                    <a:pt x="270401" y="144214"/>
                  </a:lnTo>
                  <a:lnTo>
                    <a:pt x="360535" y="144214"/>
                  </a:lnTo>
                  <a:lnTo>
                    <a:pt x="180267" y="180267"/>
                  </a:lnTo>
                  <a:lnTo>
                    <a:pt x="0" y="144214"/>
                  </a:lnTo>
                  <a:lnTo>
                    <a:pt x="90133" y="144214"/>
                  </a:lnTo>
                  <a:lnTo>
                    <a:pt x="90133" y="36053"/>
                  </a:lnTo>
                  <a:lnTo>
                    <a:pt x="0" y="36053"/>
                  </a:lnTo>
                  <a:close/>
                </a:path>
              </a:pathLst>
            </a:custGeom>
            <a:ln w="7511">
              <a:solidFill>
                <a:srgbClr val="000000"/>
              </a:solidFill>
            </a:ln>
          </p:spPr>
          <p:txBody>
            <a:bodyPr wrap="square" lIns="0" tIns="0" rIns="0" bIns="0" rtlCol="0"/>
            <a:lstStyle/>
            <a:p>
              <a:endParaRPr/>
            </a:p>
          </p:txBody>
        </p:sp>
        <p:sp>
          <p:nvSpPr>
            <p:cNvPr id="15" name="object 15"/>
            <p:cNvSpPr/>
            <p:nvPr/>
          </p:nvSpPr>
          <p:spPr>
            <a:xfrm>
              <a:off x="3184579" y="1564580"/>
              <a:ext cx="495934" cy="495934"/>
            </a:xfrm>
            <a:custGeom>
              <a:avLst/>
              <a:gdLst/>
              <a:ahLst/>
              <a:cxnLst/>
              <a:rect l="l" t="t" r="r" b="b"/>
              <a:pathLst>
                <a:path w="495935" h="495935">
                  <a:moveTo>
                    <a:pt x="0" y="0"/>
                  </a:moveTo>
                  <a:lnTo>
                    <a:pt x="495736" y="0"/>
                  </a:lnTo>
                  <a:lnTo>
                    <a:pt x="495736" y="495736"/>
                  </a:lnTo>
                  <a:lnTo>
                    <a:pt x="0" y="495736"/>
                  </a:lnTo>
                  <a:lnTo>
                    <a:pt x="0" y="0"/>
                  </a:lnTo>
                  <a:close/>
                </a:path>
              </a:pathLst>
            </a:custGeom>
            <a:ln w="7511">
              <a:solidFill>
                <a:srgbClr val="000000"/>
              </a:solidFill>
            </a:ln>
          </p:spPr>
          <p:txBody>
            <a:bodyPr wrap="square" lIns="0" tIns="0" rIns="0" bIns="0" rtlCol="0"/>
            <a:lstStyle/>
            <a:p>
              <a:endParaRPr/>
            </a:p>
          </p:txBody>
        </p:sp>
      </p:grpSp>
      <p:sp>
        <p:nvSpPr>
          <p:cNvPr id="16" name="object 16"/>
          <p:cNvSpPr/>
          <p:nvPr/>
        </p:nvSpPr>
        <p:spPr>
          <a:xfrm>
            <a:off x="4237934" y="1944187"/>
            <a:ext cx="495934" cy="360680"/>
          </a:xfrm>
          <a:custGeom>
            <a:avLst/>
            <a:gdLst/>
            <a:ahLst/>
            <a:cxnLst/>
            <a:rect l="l" t="t" r="r" b="b"/>
            <a:pathLst>
              <a:path w="495935" h="360680">
                <a:moveTo>
                  <a:pt x="0" y="72107"/>
                </a:moveTo>
                <a:lnTo>
                  <a:pt x="247868" y="0"/>
                </a:lnTo>
                <a:lnTo>
                  <a:pt x="495736" y="72107"/>
                </a:lnTo>
                <a:lnTo>
                  <a:pt x="371802" y="72107"/>
                </a:lnTo>
                <a:lnTo>
                  <a:pt x="371802" y="288428"/>
                </a:lnTo>
                <a:lnTo>
                  <a:pt x="495736" y="288428"/>
                </a:lnTo>
                <a:lnTo>
                  <a:pt x="247868" y="360535"/>
                </a:lnTo>
                <a:lnTo>
                  <a:pt x="0" y="288428"/>
                </a:lnTo>
                <a:lnTo>
                  <a:pt x="123934" y="288428"/>
                </a:lnTo>
                <a:lnTo>
                  <a:pt x="123934" y="72107"/>
                </a:lnTo>
                <a:lnTo>
                  <a:pt x="0" y="72107"/>
                </a:lnTo>
                <a:close/>
              </a:path>
            </a:pathLst>
          </a:custGeom>
          <a:ln w="7511">
            <a:solidFill>
              <a:srgbClr val="000000"/>
            </a:solidFill>
          </a:ln>
        </p:spPr>
        <p:txBody>
          <a:bodyPr wrap="square" lIns="0" tIns="0" rIns="0" bIns="0" rtlCol="0"/>
          <a:lstStyle/>
          <a:p>
            <a:endParaRPr/>
          </a:p>
        </p:txBody>
      </p:sp>
      <p:sp>
        <p:nvSpPr>
          <p:cNvPr id="17" name="object 17"/>
          <p:cNvSpPr txBox="1"/>
          <p:nvPr/>
        </p:nvSpPr>
        <p:spPr>
          <a:xfrm>
            <a:off x="4364857" y="2041671"/>
            <a:ext cx="243204" cy="187960"/>
          </a:xfrm>
          <a:prstGeom prst="rect">
            <a:avLst/>
          </a:prstGeom>
        </p:spPr>
        <p:txBody>
          <a:bodyPr vert="horz" wrap="square" lIns="0" tIns="14605" rIns="0" bIns="0" rtlCol="0">
            <a:spAutoFit/>
          </a:bodyPr>
          <a:lstStyle/>
          <a:p>
            <a:pPr marL="12700">
              <a:lnSpc>
                <a:spcPct val="100000"/>
              </a:lnSpc>
              <a:spcBef>
                <a:spcPts val="115"/>
              </a:spcBef>
            </a:pPr>
            <a:r>
              <a:rPr sz="1050" dirty="0">
                <a:latin typeface="Arial"/>
                <a:cs typeface="Arial"/>
              </a:rPr>
              <a:t>bus</a:t>
            </a:r>
            <a:endParaRPr sz="1050">
              <a:latin typeface="Arial"/>
              <a:cs typeface="Arial"/>
            </a:endParaRPr>
          </a:p>
        </p:txBody>
      </p:sp>
      <p:sp>
        <p:nvSpPr>
          <p:cNvPr id="18" name="object 18"/>
          <p:cNvSpPr txBox="1"/>
          <p:nvPr/>
        </p:nvSpPr>
        <p:spPr>
          <a:xfrm>
            <a:off x="4004322" y="824863"/>
            <a:ext cx="422909" cy="170180"/>
          </a:xfrm>
          <a:prstGeom prst="rect">
            <a:avLst/>
          </a:prstGeom>
        </p:spPr>
        <p:txBody>
          <a:bodyPr vert="horz" wrap="square" lIns="0" tIns="12065" rIns="0" bIns="0" rtlCol="0">
            <a:spAutoFit/>
          </a:bodyPr>
          <a:lstStyle/>
          <a:p>
            <a:pPr marL="12700">
              <a:lnSpc>
                <a:spcPct val="100000"/>
              </a:lnSpc>
              <a:spcBef>
                <a:spcPts val="95"/>
              </a:spcBef>
            </a:pPr>
            <a:r>
              <a:rPr sz="950" dirty="0">
                <a:solidFill>
                  <a:srgbClr val="063DE8"/>
                </a:solidFill>
                <a:latin typeface="Arial"/>
                <a:cs typeface="Arial"/>
              </a:rPr>
              <a:t>on</a:t>
            </a:r>
            <a:r>
              <a:rPr sz="950" spc="-25" dirty="0">
                <a:solidFill>
                  <a:srgbClr val="063DE8"/>
                </a:solidFill>
                <a:latin typeface="Arial"/>
                <a:cs typeface="Arial"/>
              </a:rPr>
              <a:t>-</a:t>
            </a:r>
            <a:r>
              <a:rPr sz="950" spc="-5" dirty="0">
                <a:solidFill>
                  <a:srgbClr val="063DE8"/>
                </a:solidFill>
                <a:latin typeface="Arial"/>
                <a:cs typeface="Arial"/>
              </a:rPr>
              <a:t>c</a:t>
            </a:r>
            <a:r>
              <a:rPr sz="950" dirty="0">
                <a:solidFill>
                  <a:srgbClr val="063DE8"/>
                </a:solidFill>
                <a:latin typeface="Arial"/>
                <a:cs typeface="Arial"/>
              </a:rPr>
              <a:t>h</a:t>
            </a:r>
            <a:r>
              <a:rPr sz="950" spc="20" dirty="0">
                <a:solidFill>
                  <a:srgbClr val="063DE8"/>
                </a:solidFill>
                <a:latin typeface="Arial"/>
                <a:cs typeface="Arial"/>
              </a:rPr>
              <a:t>i</a:t>
            </a:r>
            <a:r>
              <a:rPr sz="950" spc="-5" dirty="0">
                <a:solidFill>
                  <a:srgbClr val="063DE8"/>
                </a:solidFill>
                <a:latin typeface="Arial"/>
                <a:cs typeface="Arial"/>
              </a:rPr>
              <a:t>p</a:t>
            </a:r>
            <a:endParaRPr sz="950">
              <a:latin typeface="Arial"/>
              <a:cs typeface="Arial"/>
            </a:endParaRPr>
          </a:p>
        </p:txBody>
      </p:sp>
      <p:graphicFrame>
        <p:nvGraphicFramePr>
          <p:cNvPr id="19" name="object 19"/>
          <p:cNvGraphicFramePr>
            <a:graphicFrameLocks noGrp="1"/>
          </p:cNvGraphicFramePr>
          <p:nvPr/>
        </p:nvGraphicFramePr>
        <p:xfrm>
          <a:off x="3513107" y="2300968"/>
          <a:ext cx="1983736" cy="540803"/>
        </p:xfrm>
        <a:graphic>
          <a:graphicData uri="http://schemas.openxmlformats.org/drawingml/2006/table">
            <a:tbl>
              <a:tblPr firstRow="1" bandRow="1">
                <a:tableStyleId>{2D5ABB26-0587-4C30-8999-92F81FD0307C}</a:tableStyleId>
              </a:tblPr>
              <a:tblGrid>
                <a:gridCol w="495934">
                  <a:extLst>
                    <a:ext uri="{9D8B030D-6E8A-4147-A177-3AD203B41FA5}">
                      <a16:colId xmlns:a16="http://schemas.microsoft.com/office/drawing/2014/main" val="20000"/>
                    </a:ext>
                  </a:extLst>
                </a:gridCol>
                <a:gridCol w="495934">
                  <a:extLst>
                    <a:ext uri="{9D8B030D-6E8A-4147-A177-3AD203B41FA5}">
                      <a16:colId xmlns:a16="http://schemas.microsoft.com/office/drawing/2014/main" val="20001"/>
                    </a:ext>
                  </a:extLst>
                </a:gridCol>
                <a:gridCol w="495934">
                  <a:extLst>
                    <a:ext uri="{9D8B030D-6E8A-4147-A177-3AD203B41FA5}">
                      <a16:colId xmlns:a16="http://schemas.microsoft.com/office/drawing/2014/main" val="20002"/>
                    </a:ext>
                  </a:extLst>
                </a:gridCol>
                <a:gridCol w="495934">
                  <a:extLst>
                    <a:ext uri="{9D8B030D-6E8A-4147-A177-3AD203B41FA5}">
                      <a16:colId xmlns:a16="http://schemas.microsoft.com/office/drawing/2014/main" val="20003"/>
                    </a:ext>
                  </a:extLst>
                </a:gridCol>
              </a:tblGrid>
              <a:tr h="540803">
                <a:tc>
                  <a:txBody>
                    <a:bodyPr/>
                    <a:lstStyle/>
                    <a:p>
                      <a:pPr marL="79375">
                        <a:lnSpc>
                          <a:spcPts val="1250"/>
                        </a:lnSpc>
                        <a:spcBef>
                          <a:spcPts val="170"/>
                        </a:spcBef>
                      </a:pPr>
                      <a:r>
                        <a:rPr sz="1050" spc="5" dirty="0">
                          <a:latin typeface="Arial"/>
                          <a:cs typeface="Arial"/>
                        </a:rPr>
                        <a:t>DRAM</a:t>
                      </a:r>
                      <a:endParaRPr sz="1050">
                        <a:latin typeface="Arial"/>
                        <a:cs typeface="Arial"/>
                      </a:endParaRPr>
                    </a:p>
                    <a:p>
                      <a:pPr marL="3810">
                        <a:lnSpc>
                          <a:spcPts val="1300"/>
                        </a:lnSpc>
                      </a:pPr>
                      <a:r>
                        <a:rPr sz="1050" dirty="0">
                          <a:latin typeface="Arial"/>
                          <a:cs typeface="Arial"/>
                        </a:rPr>
                        <a:t>M</a:t>
                      </a:r>
                      <a:r>
                        <a:rPr sz="1050" spc="-5" dirty="0">
                          <a:latin typeface="Arial"/>
                          <a:cs typeface="Arial"/>
                        </a:rPr>
                        <a:t>e</a:t>
                      </a:r>
                      <a:r>
                        <a:rPr sz="1050" dirty="0">
                          <a:latin typeface="Arial"/>
                          <a:cs typeface="Arial"/>
                        </a:rPr>
                        <a:t>m</a:t>
                      </a:r>
                      <a:r>
                        <a:rPr sz="1050" spc="-5" dirty="0">
                          <a:latin typeface="Arial"/>
                          <a:cs typeface="Arial"/>
                        </a:rPr>
                        <a:t>o</a:t>
                      </a:r>
                      <a:r>
                        <a:rPr sz="1050" dirty="0">
                          <a:latin typeface="Arial"/>
                          <a:cs typeface="Arial"/>
                        </a:rPr>
                        <a:t>ry  bank</a:t>
                      </a:r>
                      <a:r>
                        <a:rPr sz="1050" spc="-25" dirty="0">
                          <a:latin typeface="Arial"/>
                          <a:cs typeface="Arial"/>
                        </a:rPr>
                        <a:t> </a:t>
                      </a:r>
                      <a:r>
                        <a:rPr sz="1050" spc="5" dirty="0">
                          <a:latin typeface="Arial"/>
                          <a:cs typeface="Arial"/>
                        </a:rPr>
                        <a:t>0</a:t>
                      </a:r>
                      <a:endParaRPr sz="1050">
                        <a:latin typeface="Arial"/>
                        <a:cs typeface="Arial"/>
                      </a:endParaRPr>
                    </a:p>
                  </a:txBody>
                  <a:tcPr marL="0" marR="0" marT="215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9375">
                        <a:lnSpc>
                          <a:spcPts val="1250"/>
                        </a:lnSpc>
                        <a:spcBef>
                          <a:spcPts val="170"/>
                        </a:spcBef>
                      </a:pPr>
                      <a:r>
                        <a:rPr sz="1050" spc="5" dirty="0">
                          <a:latin typeface="Arial"/>
                          <a:cs typeface="Arial"/>
                        </a:rPr>
                        <a:t>DRAM</a:t>
                      </a:r>
                      <a:endParaRPr sz="1050">
                        <a:latin typeface="Arial"/>
                        <a:cs typeface="Arial"/>
                      </a:endParaRPr>
                    </a:p>
                    <a:p>
                      <a:pPr marL="3810">
                        <a:lnSpc>
                          <a:spcPts val="1300"/>
                        </a:lnSpc>
                      </a:pPr>
                      <a:r>
                        <a:rPr sz="1050" dirty="0">
                          <a:latin typeface="Arial"/>
                          <a:cs typeface="Arial"/>
                        </a:rPr>
                        <a:t>M</a:t>
                      </a:r>
                      <a:r>
                        <a:rPr sz="1050" spc="-5" dirty="0">
                          <a:latin typeface="Arial"/>
                          <a:cs typeface="Arial"/>
                        </a:rPr>
                        <a:t>e</a:t>
                      </a:r>
                      <a:r>
                        <a:rPr sz="1050" dirty="0">
                          <a:latin typeface="Arial"/>
                          <a:cs typeface="Arial"/>
                        </a:rPr>
                        <a:t>m</a:t>
                      </a:r>
                      <a:r>
                        <a:rPr sz="1050" spc="-5" dirty="0">
                          <a:latin typeface="Arial"/>
                          <a:cs typeface="Arial"/>
                        </a:rPr>
                        <a:t>o</a:t>
                      </a:r>
                      <a:r>
                        <a:rPr sz="1050" dirty="0">
                          <a:latin typeface="Arial"/>
                          <a:cs typeface="Arial"/>
                        </a:rPr>
                        <a:t>ry  bank</a:t>
                      </a:r>
                      <a:r>
                        <a:rPr sz="1050" spc="-25" dirty="0">
                          <a:latin typeface="Arial"/>
                          <a:cs typeface="Arial"/>
                        </a:rPr>
                        <a:t> </a:t>
                      </a:r>
                      <a:r>
                        <a:rPr sz="1050" spc="5" dirty="0">
                          <a:latin typeface="Arial"/>
                          <a:cs typeface="Arial"/>
                        </a:rPr>
                        <a:t>1</a:t>
                      </a:r>
                      <a:endParaRPr sz="1050">
                        <a:latin typeface="Arial"/>
                        <a:cs typeface="Arial"/>
                      </a:endParaRPr>
                    </a:p>
                  </a:txBody>
                  <a:tcPr marL="0" marR="0" marT="215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9375">
                        <a:lnSpc>
                          <a:spcPts val="1250"/>
                        </a:lnSpc>
                        <a:spcBef>
                          <a:spcPts val="170"/>
                        </a:spcBef>
                      </a:pPr>
                      <a:r>
                        <a:rPr sz="1050" spc="5" dirty="0">
                          <a:latin typeface="Arial"/>
                          <a:cs typeface="Arial"/>
                        </a:rPr>
                        <a:t>DRAM</a:t>
                      </a:r>
                      <a:endParaRPr sz="1050">
                        <a:latin typeface="Arial"/>
                        <a:cs typeface="Arial"/>
                      </a:endParaRPr>
                    </a:p>
                    <a:p>
                      <a:pPr marL="3810">
                        <a:lnSpc>
                          <a:spcPts val="1300"/>
                        </a:lnSpc>
                      </a:pPr>
                      <a:r>
                        <a:rPr sz="1050" dirty="0">
                          <a:latin typeface="Arial"/>
                          <a:cs typeface="Arial"/>
                        </a:rPr>
                        <a:t>M</a:t>
                      </a:r>
                      <a:r>
                        <a:rPr sz="1050" spc="-5" dirty="0">
                          <a:latin typeface="Arial"/>
                          <a:cs typeface="Arial"/>
                        </a:rPr>
                        <a:t>e</a:t>
                      </a:r>
                      <a:r>
                        <a:rPr sz="1050" dirty="0">
                          <a:latin typeface="Arial"/>
                          <a:cs typeface="Arial"/>
                        </a:rPr>
                        <a:t>m</a:t>
                      </a:r>
                      <a:r>
                        <a:rPr sz="1050" spc="-5" dirty="0">
                          <a:latin typeface="Arial"/>
                          <a:cs typeface="Arial"/>
                        </a:rPr>
                        <a:t>o</a:t>
                      </a:r>
                      <a:r>
                        <a:rPr sz="1050" dirty="0">
                          <a:latin typeface="Arial"/>
                          <a:cs typeface="Arial"/>
                        </a:rPr>
                        <a:t>ry  bank</a:t>
                      </a:r>
                      <a:r>
                        <a:rPr sz="1050" spc="-25" dirty="0">
                          <a:latin typeface="Arial"/>
                          <a:cs typeface="Arial"/>
                        </a:rPr>
                        <a:t> </a:t>
                      </a:r>
                      <a:r>
                        <a:rPr sz="1050" spc="5" dirty="0">
                          <a:latin typeface="Arial"/>
                          <a:cs typeface="Arial"/>
                        </a:rPr>
                        <a:t>2</a:t>
                      </a:r>
                      <a:endParaRPr sz="1050">
                        <a:latin typeface="Arial"/>
                        <a:cs typeface="Arial"/>
                      </a:endParaRPr>
                    </a:p>
                  </a:txBody>
                  <a:tcPr marL="0" marR="0" marT="215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9375">
                        <a:lnSpc>
                          <a:spcPts val="1250"/>
                        </a:lnSpc>
                        <a:spcBef>
                          <a:spcPts val="170"/>
                        </a:spcBef>
                      </a:pPr>
                      <a:r>
                        <a:rPr sz="1050" spc="5" dirty="0">
                          <a:latin typeface="Arial"/>
                          <a:cs typeface="Arial"/>
                        </a:rPr>
                        <a:t>DRAM</a:t>
                      </a:r>
                      <a:endParaRPr sz="1050">
                        <a:latin typeface="Arial"/>
                        <a:cs typeface="Arial"/>
                      </a:endParaRPr>
                    </a:p>
                    <a:p>
                      <a:pPr marL="3810">
                        <a:lnSpc>
                          <a:spcPts val="1300"/>
                        </a:lnSpc>
                      </a:pPr>
                      <a:r>
                        <a:rPr sz="1050" dirty="0">
                          <a:latin typeface="Arial"/>
                          <a:cs typeface="Arial"/>
                        </a:rPr>
                        <a:t>M</a:t>
                      </a:r>
                      <a:r>
                        <a:rPr sz="1050" spc="-5" dirty="0">
                          <a:latin typeface="Arial"/>
                          <a:cs typeface="Arial"/>
                        </a:rPr>
                        <a:t>e</a:t>
                      </a:r>
                      <a:r>
                        <a:rPr sz="1050" dirty="0">
                          <a:latin typeface="Arial"/>
                          <a:cs typeface="Arial"/>
                        </a:rPr>
                        <a:t>m</a:t>
                      </a:r>
                      <a:r>
                        <a:rPr sz="1050" spc="-5" dirty="0">
                          <a:latin typeface="Arial"/>
                          <a:cs typeface="Arial"/>
                        </a:rPr>
                        <a:t>o</a:t>
                      </a:r>
                      <a:r>
                        <a:rPr sz="1050" dirty="0">
                          <a:latin typeface="Arial"/>
                          <a:cs typeface="Arial"/>
                        </a:rPr>
                        <a:t>ry  bank</a:t>
                      </a:r>
                      <a:r>
                        <a:rPr sz="1050" spc="-25" dirty="0">
                          <a:latin typeface="Arial"/>
                          <a:cs typeface="Arial"/>
                        </a:rPr>
                        <a:t> </a:t>
                      </a:r>
                      <a:r>
                        <a:rPr sz="1050" spc="5" dirty="0">
                          <a:latin typeface="Arial"/>
                          <a:cs typeface="Arial"/>
                        </a:rPr>
                        <a:t>3</a:t>
                      </a:r>
                      <a:endParaRPr sz="1050">
                        <a:latin typeface="Arial"/>
                        <a:cs typeface="Arial"/>
                      </a:endParaRPr>
                    </a:p>
                  </a:txBody>
                  <a:tcPr marL="0" marR="0" marT="215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bl>
          </a:graphicData>
        </a:graphic>
      </p:graphicFrame>
      <p:sp>
        <p:nvSpPr>
          <p:cNvPr id="20" name="object 20"/>
          <p:cNvSpPr txBox="1"/>
          <p:nvPr/>
        </p:nvSpPr>
        <p:spPr>
          <a:xfrm>
            <a:off x="4150910" y="2934706"/>
            <a:ext cx="722630" cy="139141"/>
          </a:xfrm>
          <a:prstGeom prst="rect">
            <a:avLst/>
          </a:prstGeom>
        </p:spPr>
        <p:txBody>
          <a:bodyPr vert="horz" wrap="square" lIns="0" tIns="635" rIns="0" bIns="0" rtlCol="0">
            <a:spAutoFit/>
          </a:bodyPr>
          <a:lstStyle/>
          <a:p>
            <a:pPr marL="12700">
              <a:lnSpc>
                <a:spcPct val="100000"/>
              </a:lnSpc>
              <a:spcBef>
                <a:spcPts val="5"/>
              </a:spcBef>
            </a:pPr>
            <a:r>
              <a:rPr sz="900" spc="-5" dirty="0">
                <a:solidFill>
                  <a:srgbClr val="006EBE"/>
                </a:solidFill>
                <a:latin typeface="Arial"/>
                <a:cs typeface="Arial"/>
              </a:rPr>
              <a:t>(</a:t>
            </a:r>
            <a:r>
              <a:rPr lang="en-US" sz="900" spc="-5" dirty="0">
                <a:solidFill>
                  <a:srgbClr val="006EBE"/>
                </a:solidFill>
                <a:latin typeface="Arial"/>
                <a:cs typeface="Arial"/>
              </a:rPr>
              <a:t>c</a:t>
            </a:r>
            <a:r>
              <a:rPr sz="900" spc="-5" dirty="0">
                <a:solidFill>
                  <a:srgbClr val="006EBE"/>
                </a:solidFill>
                <a:latin typeface="Arial"/>
                <a:cs typeface="Arial"/>
              </a:rPr>
              <a:t>) </a:t>
            </a:r>
            <a:r>
              <a:rPr sz="800" dirty="0">
                <a:latin typeface="Arial"/>
                <a:cs typeface="Arial"/>
              </a:rPr>
              <a:t>In</a:t>
            </a:r>
            <a:r>
              <a:rPr sz="800" spc="-15" dirty="0">
                <a:latin typeface="Arial"/>
                <a:cs typeface="Arial"/>
              </a:rPr>
              <a:t>t</a:t>
            </a:r>
            <a:r>
              <a:rPr sz="800" dirty="0">
                <a:latin typeface="Arial"/>
                <a:cs typeface="Arial"/>
              </a:rPr>
              <a:t>erle</a:t>
            </a:r>
            <a:r>
              <a:rPr sz="800" spc="-20" dirty="0">
                <a:latin typeface="Arial"/>
                <a:cs typeface="Arial"/>
              </a:rPr>
              <a:t>a</a:t>
            </a:r>
            <a:r>
              <a:rPr sz="800" dirty="0">
                <a:latin typeface="Arial"/>
                <a:cs typeface="Arial"/>
              </a:rPr>
              <a:t>ving</a:t>
            </a:r>
          </a:p>
        </p:txBody>
      </p:sp>
      <p:sp>
        <p:nvSpPr>
          <p:cNvPr id="22" name="Text Box 22">
            <a:extLst>
              <a:ext uri="{FF2B5EF4-FFF2-40B4-BE49-F238E27FC236}">
                <a16:creationId xmlns:a16="http://schemas.microsoft.com/office/drawing/2014/main" id="{2B94F9EC-3553-493F-8C3D-CF080403D3F8}"/>
              </a:ext>
            </a:extLst>
          </p:cNvPr>
          <p:cNvSpPr txBox="1">
            <a:spLocks noChangeArrowheads="1"/>
          </p:cNvSpPr>
          <p:nvPr/>
        </p:nvSpPr>
        <p:spPr bwMode="auto">
          <a:xfrm>
            <a:off x="-90706" y="1502561"/>
            <a:ext cx="99549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1000" dirty="0">
                <a:latin typeface="Calibri" panose="020F0502020204030204" pitchFamily="34" charset="0"/>
                <a:ea typeface="宋体" panose="02010600030101010101" pitchFamily="2" charset="-122"/>
                <a:cs typeface="Calibri" panose="020F0502020204030204" pitchFamily="34" charset="0"/>
              </a:rPr>
              <a:t>32-bit data &amp;32-bit </a:t>
            </a:r>
            <a:r>
              <a:rPr lang="en-US" altLang="zh-CN" sz="1000" dirty="0" err="1">
                <a:latin typeface="Calibri" panose="020F0502020204030204" pitchFamily="34" charset="0"/>
                <a:ea typeface="宋体" panose="02010600030101010101" pitchFamily="2" charset="-122"/>
                <a:cs typeface="Calibri" panose="020F0502020204030204" pitchFamily="34" charset="0"/>
              </a:rPr>
              <a:t>addr</a:t>
            </a:r>
            <a:endParaRPr lang="en-US" altLang="zh-CN" sz="1000" dirty="0">
              <a:latin typeface="Calibri" panose="020F0502020204030204" pitchFamily="34" charset="0"/>
              <a:ea typeface="宋体" panose="02010600030101010101" pitchFamily="2" charset="-122"/>
              <a:cs typeface="Calibri" panose="020F0502020204030204" pitchFamily="34" charset="0"/>
            </a:endParaRPr>
          </a:p>
          <a:p>
            <a:pPr algn="r"/>
            <a:r>
              <a:rPr lang="en-US" altLang="zh-CN" sz="1000" dirty="0">
                <a:latin typeface="Calibri" panose="020F0502020204030204" pitchFamily="34" charset="0"/>
                <a:ea typeface="宋体" panose="02010600030101010101" pitchFamily="2" charset="-122"/>
                <a:cs typeface="Calibri" panose="020F0502020204030204" pitchFamily="34" charset="0"/>
              </a:rPr>
              <a:t>per cycle</a:t>
            </a:r>
          </a:p>
        </p:txBody>
      </p:sp>
      <p:sp>
        <p:nvSpPr>
          <p:cNvPr id="24" name="Line 23">
            <a:extLst>
              <a:ext uri="{FF2B5EF4-FFF2-40B4-BE49-F238E27FC236}">
                <a16:creationId xmlns:a16="http://schemas.microsoft.com/office/drawing/2014/main" id="{A3AA392F-F8E4-4A85-9E79-5F8498B9F880}"/>
              </a:ext>
            </a:extLst>
          </p:cNvPr>
          <p:cNvSpPr>
            <a:spLocks noChangeShapeType="1"/>
          </p:cNvSpPr>
          <p:nvPr/>
        </p:nvSpPr>
        <p:spPr bwMode="auto">
          <a:xfrm>
            <a:off x="1020964" y="1630176"/>
            <a:ext cx="544532"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a:extLst>
              <a:ext uri="{FF2B5EF4-FFF2-40B4-BE49-F238E27FC236}">
                <a16:creationId xmlns:a16="http://schemas.microsoft.com/office/drawing/2014/main" id="{9658B8B3-5E35-4128-8542-DB6F129BA7B2}"/>
              </a:ext>
            </a:extLst>
          </p:cNvPr>
          <p:cNvSpPr>
            <a:spLocks noChangeShapeType="1"/>
          </p:cNvSpPr>
          <p:nvPr/>
        </p:nvSpPr>
        <p:spPr bwMode="auto">
          <a:xfrm flipV="1">
            <a:off x="850634" y="1635630"/>
            <a:ext cx="228600" cy="3048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object 16">
            <a:extLst>
              <a:ext uri="{FF2B5EF4-FFF2-40B4-BE49-F238E27FC236}">
                <a16:creationId xmlns:a16="http://schemas.microsoft.com/office/drawing/2014/main" id="{2F870304-CD8B-4772-B493-015CCAA8391E}"/>
              </a:ext>
            </a:extLst>
          </p:cNvPr>
          <p:cNvGrpSpPr/>
          <p:nvPr/>
        </p:nvGrpSpPr>
        <p:grpSpPr>
          <a:xfrm>
            <a:off x="2088391" y="1482091"/>
            <a:ext cx="1205151" cy="405051"/>
            <a:chOff x="2814637" y="4186237"/>
            <a:chExt cx="2295525" cy="771525"/>
          </a:xfrm>
        </p:grpSpPr>
        <p:sp>
          <p:nvSpPr>
            <p:cNvPr id="28" name="object 17">
              <a:extLst>
                <a:ext uri="{FF2B5EF4-FFF2-40B4-BE49-F238E27FC236}">
                  <a16:creationId xmlns:a16="http://schemas.microsoft.com/office/drawing/2014/main" id="{F02304BE-01E7-4291-AD50-11787DCFC573}"/>
                </a:ext>
              </a:extLst>
            </p:cNvPr>
            <p:cNvSpPr/>
            <p:nvPr/>
          </p:nvSpPr>
          <p:spPr>
            <a:xfrm>
              <a:off x="2819400" y="4191000"/>
              <a:ext cx="2286000" cy="762000"/>
            </a:xfrm>
            <a:custGeom>
              <a:avLst/>
              <a:gdLst/>
              <a:ahLst/>
              <a:cxnLst/>
              <a:rect l="l" t="t" r="r" b="b"/>
              <a:pathLst>
                <a:path w="2286000" h="762000">
                  <a:moveTo>
                    <a:pt x="1143000" y="0"/>
                  </a:moveTo>
                  <a:lnTo>
                    <a:pt x="0" y="198500"/>
                  </a:lnTo>
                  <a:lnTo>
                    <a:pt x="219075" y="198500"/>
                  </a:lnTo>
                  <a:lnTo>
                    <a:pt x="219075" y="563499"/>
                  </a:lnTo>
                  <a:lnTo>
                    <a:pt x="0" y="563499"/>
                  </a:lnTo>
                  <a:lnTo>
                    <a:pt x="1143000" y="762000"/>
                  </a:lnTo>
                  <a:lnTo>
                    <a:pt x="2286000" y="563499"/>
                  </a:lnTo>
                  <a:lnTo>
                    <a:pt x="2066925" y="563499"/>
                  </a:lnTo>
                  <a:lnTo>
                    <a:pt x="2066925" y="198500"/>
                  </a:lnTo>
                  <a:lnTo>
                    <a:pt x="2286000" y="198500"/>
                  </a:lnTo>
                  <a:lnTo>
                    <a:pt x="1143000" y="0"/>
                  </a:lnTo>
                  <a:close/>
                </a:path>
              </a:pathLst>
            </a:custGeom>
            <a:solidFill>
              <a:srgbClr val="DDDDDD"/>
            </a:solidFill>
          </p:spPr>
          <p:txBody>
            <a:bodyPr wrap="square" lIns="0" tIns="0" rIns="0" bIns="0" rtlCol="0"/>
            <a:lstStyle/>
            <a:p>
              <a:endParaRPr sz="945"/>
            </a:p>
          </p:txBody>
        </p:sp>
        <p:sp>
          <p:nvSpPr>
            <p:cNvPr id="29" name="object 18">
              <a:extLst>
                <a:ext uri="{FF2B5EF4-FFF2-40B4-BE49-F238E27FC236}">
                  <a16:creationId xmlns:a16="http://schemas.microsoft.com/office/drawing/2014/main" id="{6AAD4BC1-D0BE-404A-9EBE-03BFBD5F7C17}"/>
                </a:ext>
              </a:extLst>
            </p:cNvPr>
            <p:cNvSpPr/>
            <p:nvPr/>
          </p:nvSpPr>
          <p:spPr>
            <a:xfrm>
              <a:off x="2819400" y="4191000"/>
              <a:ext cx="2286000" cy="762000"/>
            </a:xfrm>
            <a:custGeom>
              <a:avLst/>
              <a:gdLst/>
              <a:ahLst/>
              <a:cxnLst/>
              <a:rect l="l" t="t" r="r" b="b"/>
              <a:pathLst>
                <a:path w="2286000" h="762000">
                  <a:moveTo>
                    <a:pt x="0" y="198500"/>
                  </a:moveTo>
                  <a:lnTo>
                    <a:pt x="1143000" y="0"/>
                  </a:lnTo>
                  <a:lnTo>
                    <a:pt x="2286000" y="198500"/>
                  </a:lnTo>
                  <a:lnTo>
                    <a:pt x="2066925" y="198500"/>
                  </a:lnTo>
                  <a:lnTo>
                    <a:pt x="2066925" y="563499"/>
                  </a:lnTo>
                  <a:lnTo>
                    <a:pt x="2286000" y="563499"/>
                  </a:lnTo>
                  <a:lnTo>
                    <a:pt x="1143000" y="762000"/>
                  </a:lnTo>
                  <a:lnTo>
                    <a:pt x="0" y="563499"/>
                  </a:lnTo>
                  <a:lnTo>
                    <a:pt x="219075" y="563499"/>
                  </a:lnTo>
                  <a:lnTo>
                    <a:pt x="219075" y="198500"/>
                  </a:lnTo>
                  <a:lnTo>
                    <a:pt x="0" y="198500"/>
                  </a:lnTo>
                  <a:close/>
                </a:path>
              </a:pathLst>
            </a:custGeom>
            <a:ln w="9525">
              <a:solidFill>
                <a:srgbClr val="000000"/>
              </a:solidFill>
            </a:ln>
          </p:spPr>
          <p:txBody>
            <a:bodyPr wrap="square" lIns="0" tIns="0" rIns="0" bIns="0" rtlCol="0"/>
            <a:lstStyle/>
            <a:p>
              <a:endParaRPr sz="945"/>
            </a:p>
          </p:txBody>
        </p:sp>
      </p:grpSp>
      <p:sp>
        <p:nvSpPr>
          <p:cNvPr id="30" name="object 19">
            <a:extLst>
              <a:ext uri="{FF2B5EF4-FFF2-40B4-BE49-F238E27FC236}">
                <a16:creationId xmlns:a16="http://schemas.microsoft.com/office/drawing/2014/main" id="{2EA96666-9C00-484B-B861-BE5E269DAC08}"/>
              </a:ext>
            </a:extLst>
          </p:cNvPr>
          <p:cNvSpPr txBox="1"/>
          <p:nvPr/>
        </p:nvSpPr>
        <p:spPr>
          <a:xfrm>
            <a:off x="2581552" y="1603406"/>
            <a:ext cx="220028" cy="152158"/>
          </a:xfrm>
          <a:prstGeom prst="rect">
            <a:avLst/>
          </a:prstGeom>
        </p:spPr>
        <p:txBody>
          <a:bodyPr vert="horz" wrap="square" lIns="0" tIns="6668" rIns="0" bIns="0" rtlCol="0">
            <a:spAutoFit/>
          </a:bodyPr>
          <a:lstStyle/>
          <a:p>
            <a:pPr marL="6668">
              <a:spcBef>
                <a:spcPts val="53"/>
              </a:spcBef>
            </a:pPr>
            <a:r>
              <a:rPr sz="945" spc="-3" dirty="0">
                <a:latin typeface="Arial"/>
                <a:cs typeface="Arial"/>
              </a:rPr>
              <a:t>B</a:t>
            </a:r>
            <a:r>
              <a:rPr sz="945" spc="-8" dirty="0">
                <a:latin typeface="Arial"/>
                <a:cs typeface="Arial"/>
              </a:rPr>
              <a:t>u</a:t>
            </a:r>
            <a:r>
              <a:rPr sz="945" dirty="0">
                <a:latin typeface="Arial"/>
                <a:cs typeface="Arial"/>
              </a:rPr>
              <a:t>s</a:t>
            </a:r>
            <a:endParaRPr sz="945">
              <a:latin typeface="Arial"/>
              <a:cs typeface="Arial"/>
            </a:endParaRPr>
          </a:p>
        </p:txBody>
      </p:sp>
      <p:sp>
        <p:nvSpPr>
          <p:cNvPr id="31" name="object 20">
            <a:extLst>
              <a:ext uri="{FF2B5EF4-FFF2-40B4-BE49-F238E27FC236}">
                <a16:creationId xmlns:a16="http://schemas.microsoft.com/office/drawing/2014/main" id="{A967C3BD-FB0C-4239-8E30-6D25EEB9C34C}"/>
              </a:ext>
            </a:extLst>
          </p:cNvPr>
          <p:cNvSpPr txBox="1"/>
          <p:nvPr/>
        </p:nvSpPr>
        <p:spPr>
          <a:xfrm>
            <a:off x="2490941" y="684491"/>
            <a:ext cx="480060" cy="211067"/>
          </a:xfrm>
          <a:prstGeom prst="rect">
            <a:avLst/>
          </a:prstGeom>
          <a:solidFill>
            <a:srgbClr val="DDDDDD"/>
          </a:solidFill>
          <a:ln w="9525">
            <a:solidFill>
              <a:srgbClr val="000000"/>
            </a:solidFill>
          </a:ln>
        </p:spPr>
        <p:txBody>
          <a:bodyPr vert="horz" wrap="square" lIns="0" tIns="65008" rIns="0" bIns="0" rtlCol="0">
            <a:spAutoFit/>
          </a:bodyPr>
          <a:lstStyle/>
          <a:p>
            <a:pPr marL="113348">
              <a:spcBef>
                <a:spcPts val="512"/>
              </a:spcBef>
            </a:pPr>
            <a:r>
              <a:rPr sz="945" spc="-3" dirty="0">
                <a:latin typeface="Arial"/>
                <a:cs typeface="Arial"/>
              </a:rPr>
              <a:t>CPU</a:t>
            </a:r>
            <a:endParaRPr sz="945">
              <a:latin typeface="Arial"/>
              <a:cs typeface="Arial"/>
            </a:endParaRPr>
          </a:p>
        </p:txBody>
      </p:sp>
      <p:sp>
        <p:nvSpPr>
          <p:cNvPr id="32" name="object 21">
            <a:extLst>
              <a:ext uri="{FF2B5EF4-FFF2-40B4-BE49-F238E27FC236}">
                <a16:creationId xmlns:a16="http://schemas.microsoft.com/office/drawing/2014/main" id="{C6EED639-0F22-4DC5-8FA6-F6C58D3563D3}"/>
              </a:ext>
            </a:extLst>
          </p:cNvPr>
          <p:cNvSpPr txBox="1"/>
          <p:nvPr/>
        </p:nvSpPr>
        <p:spPr>
          <a:xfrm>
            <a:off x="2090891" y="1324571"/>
            <a:ext cx="1200150" cy="150474"/>
          </a:xfrm>
          <a:prstGeom prst="rect">
            <a:avLst/>
          </a:prstGeom>
          <a:solidFill>
            <a:srgbClr val="DDDDDD"/>
          </a:solidFill>
          <a:ln w="9525">
            <a:solidFill>
              <a:srgbClr val="000000"/>
            </a:solidFill>
          </a:ln>
        </p:spPr>
        <p:txBody>
          <a:bodyPr vert="horz" wrap="square" lIns="0" tIns="5001" rIns="0" bIns="0" rtlCol="0">
            <a:spAutoFit/>
          </a:bodyPr>
          <a:lstStyle/>
          <a:p>
            <a:pPr algn="ctr">
              <a:spcBef>
                <a:spcPts val="39"/>
              </a:spcBef>
            </a:pPr>
            <a:r>
              <a:rPr sz="945" spc="-3" dirty="0">
                <a:latin typeface="Arial"/>
                <a:cs typeface="Arial"/>
              </a:rPr>
              <a:t>Cache</a:t>
            </a:r>
            <a:endParaRPr sz="945" dirty="0">
              <a:latin typeface="Arial"/>
              <a:cs typeface="Arial"/>
            </a:endParaRPr>
          </a:p>
        </p:txBody>
      </p:sp>
      <p:grpSp>
        <p:nvGrpSpPr>
          <p:cNvPr id="33" name="object 22">
            <a:extLst>
              <a:ext uri="{FF2B5EF4-FFF2-40B4-BE49-F238E27FC236}">
                <a16:creationId xmlns:a16="http://schemas.microsoft.com/office/drawing/2014/main" id="{F915C3A9-C5BC-4DBB-95E3-D9A50C22863E}"/>
              </a:ext>
            </a:extLst>
          </p:cNvPr>
          <p:cNvGrpSpPr/>
          <p:nvPr/>
        </p:nvGrpSpPr>
        <p:grpSpPr>
          <a:xfrm>
            <a:off x="2088391" y="962025"/>
            <a:ext cx="1205151" cy="350711"/>
            <a:chOff x="2814637" y="3195637"/>
            <a:chExt cx="2295525" cy="668020"/>
          </a:xfrm>
        </p:grpSpPr>
        <p:sp>
          <p:nvSpPr>
            <p:cNvPr id="34" name="object 23">
              <a:extLst>
                <a:ext uri="{FF2B5EF4-FFF2-40B4-BE49-F238E27FC236}">
                  <a16:creationId xmlns:a16="http://schemas.microsoft.com/office/drawing/2014/main" id="{FEAEB3EB-F5B0-47D8-8C83-E8A773FCFBDF}"/>
                </a:ext>
              </a:extLst>
            </p:cNvPr>
            <p:cNvSpPr/>
            <p:nvPr/>
          </p:nvSpPr>
          <p:spPr>
            <a:xfrm>
              <a:off x="3572255" y="3200400"/>
              <a:ext cx="914400" cy="457200"/>
            </a:xfrm>
            <a:custGeom>
              <a:avLst/>
              <a:gdLst/>
              <a:ahLst/>
              <a:cxnLst/>
              <a:rect l="l" t="t" r="r" b="b"/>
              <a:pathLst>
                <a:path w="914400" h="457200">
                  <a:moveTo>
                    <a:pt x="457200" y="0"/>
                  </a:moveTo>
                  <a:lnTo>
                    <a:pt x="0" y="123062"/>
                  </a:lnTo>
                  <a:lnTo>
                    <a:pt x="104775" y="123062"/>
                  </a:lnTo>
                  <a:lnTo>
                    <a:pt x="104775" y="334137"/>
                  </a:lnTo>
                  <a:lnTo>
                    <a:pt x="0" y="334137"/>
                  </a:lnTo>
                  <a:lnTo>
                    <a:pt x="457200" y="457200"/>
                  </a:lnTo>
                  <a:lnTo>
                    <a:pt x="914400" y="334137"/>
                  </a:lnTo>
                  <a:lnTo>
                    <a:pt x="809625" y="334137"/>
                  </a:lnTo>
                  <a:lnTo>
                    <a:pt x="809625" y="123062"/>
                  </a:lnTo>
                  <a:lnTo>
                    <a:pt x="914400" y="123062"/>
                  </a:lnTo>
                  <a:lnTo>
                    <a:pt x="457200" y="0"/>
                  </a:lnTo>
                  <a:close/>
                </a:path>
              </a:pathLst>
            </a:custGeom>
            <a:solidFill>
              <a:srgbClr val="DDDDDD"/>
            </a:solidFill>
          </p:spPr>
          <p:txBody>
            <a:bodyPr wrap="square" lIns="0" tIns="0" rIns="0" bIns="0" rtlCol="0"/>
            <a:lstStyle/>
            <a:p>
              <a:endParaRPr sz="945"/>
            </a:p>
          </p:txBody>
        </p:sp>
        <p:sp>
          <p:nvSpPr>
            <p:cNvPr id="35" name="object 24">
              <a:extLst>
                <a:ext uri="{FF2B5EF4-FFF2-40B4-BE49-F238E27FC236}">
                  <a16:creationId xmlns:a16="http://schemas.microsoft.com/office/drawing/2014/main" id="{034AEC74-3CD7-4EB0-B84D-4BEBC8C09D74}"/>
                </a:ext>
              </a:extLst>
            </p:cNvPr>
            <p:cNvSpPr/>
            <p:nvPr/>
          </p:nvSpPr>
          <p:spPr>
            <a:xfrm>
              <a:off x="3572255" y="3200400"/>
              <a:ext cx="914400" cy="457200"/>
            </a:xfrm>
            <a:custGeom>
              <a:avLst/>
              <a:gdLst/>
              <a:ahLst/>
              <a:cxnLst/>
              <a:rect l="l" t="t" r="r" b="b"/>
              <a:pathLst>
                <a:path w="914400" h="457200">
                  <a:moveTo>
                    <a:pt x="0" y="123062"/>
                  </a:moveTo>
                  <a:lnTo>
                    <a:pt x="457200" y="0"/>
                  </a:lnTo>
                  <a:lnTo>
                    <a:pt x="914400" y="123062"/>
                  </a:lnTo>
                  <a:lnTo>
                    <a:pt x="809625" y="123062"/>
                  </a:lnTo>
                  <a:lnTo>
                    <a:pt x="809625" y="334137"/>
                  </a:lnTo>
                  <a:lnTo>
                    <a:pt x="914400" y="334137"/>
                  </a:lnTo>
                  <a:lnTo>
                    <a:pt x="457200" y="457200"/>
                  </a:lnTo>
                  <a:lnTo>
                    <a:pt x="0" y="334137"/>
                  </a:lnTo>
                  <a:lnTo>
                    <a:pt x="104775" y="334137"/>
                  </a:lnTo>
                  <a:lnTo>
                    <a:pt x="104775" y="123062"/>
                  </a:lnTo>
                  <a:lnTo>
                    <a:pt x="0" y="123062"/>
                  </a:lnTo>
                  <a:close/>
                </a:path>
              </a:pathLst>
            </a:custGeom>
            <a:ln w="9525">
              <a:solidFill>
                <a:srgbClr val="000000"/>
              </a:solidFill>
            </a:ln>
          </p:spPr>
          <p:txBody>
            <a:bodyPr wrap="square" lIns="0" tIns="0" rIns="0" bIns="0" rtlCol="0"/>
            <a:lstStyle/>
            <a:p>
              <a:endParaRPr sz="945"/>
            </a:p>
          </p:txBody>
        </p:sp>
        <p:sp>
          <p:nvSpPr>
            <p:cNvPr id="36" name="object 25">
              <a:extLst>
                <a:ext uri="{FF2B5EF4-FFF2-40B4-BE49-F238E27FC236}">
                  <a16:creationId xmlns:a16="http://schemas.microsoft.com/office/drawing/2014/main" id="{F3A3BE29-357B-4E9E-9E85-F475831D9B8B}"/>
                </a:ext>
              </a:extLst>
            </p:cNvPr>
            <p:cNvSpPr/>
            <p:nvPr/>
          </p:nvSpPr>
          <p:spPr>
            <a:xfrm>
              <a:off x="2819400" y="3657600"/>
              <a:ext cx="2286000" cy="201295"/>
            </a:xfrm>
            <a:custGeom>
              <a:avLst/>
              <a:gdLst/>
              <a:ahLst/>
              <a:cxnLst/>
              <a:rect l="l" t="t" r="r" b="b"/>
              <a:pathLst>
                <a:path w="2286000" h="201295">
                  <a:moveTo>
                    <a:pt x="1828800" y="0"/>
                  </a:moveTo>
                  <a:lnTo>
                    <a:pt x="457200" y="0"/>
                  </a:lnTo>
                  <a:lnTo>
                    <a:pt x="0" y="201168"/>
                  </a:lnTo>
                  <a:lnTo>
                    <a:pt x="2286000" y="201168"/>
                  </a:lnTo>
                  <a:lnTo>
                    <a:pt x="1828800" y="0"/>
                  </a:lnTo>
                  <a:close/>
                </a:path>
              </a:pathLst>
            </a:custGeom>
            <a:solidFill>
              <a:srgbClr val="DDDDDD"/>
            </a:solidFill>
          </p:spPr>
          <p:txBody>
            <a:bodyPr wrap="square" lIns="0" tIns="0" rIns="0" bIns="0" rtlCol="0"/>
            <a:lstStyle/>
            <a:p>
              <a:endParaRPr sz="945"/>
            </a:p>
          </p:txBody>
        </p:sp>
        <p:sp>
          <p:nvSpPr>
            <p:cNvPr id="37" name="object 26">
              <a:extLst>
                <a:ext uri="{FF2B5EF4-FFF2-40B4-BE49-F238E27FC236}">
                  <a16:creationId xmlns:a16="http://schemas.microsoft.com/office/drawing/2014/main" id="{255C7663-39EE-4149-926F-F0A574A77504}"/>
                </a:ext>
              </a:extLst>
            </p:cNvPr>
            <p:cNvSpPr/>
            <p:nvPr/>
          </p:nvSpPr>
          <p:spPr>
            <a:xfrm>
              <a:off x="2819400" y="3657600"/>
              <a:ext cx="2286000" cy="201295"/>
            </a:xfrm>
            <a:custGeom>
              <a:avLst/>
              <a:gdLst/>
              <a:ahLst/>
              <a:cxnLst/>
              <a:rect l="l" t="t" r="r" b="b"/>
              <a:pathLst>
                <a:path w="2286000" h="201295">
                  <a:moveTo>
                    <a:pt x="0" y="201168"/>
                  </a:moveTo>
                  <a:lnTo>
                    <a:pt x="2286000" y="201168"/>
                  </a:lnTo>
                  <a:lnTo>
                    <a:pt x="1828800" y="0"/>
                  </a:lnTo>
                  <a:lnTo>
                    <a:pt x="457200" y="0"/>
                  </a:lnTo>
                  <a:lnTo>
                    <a:pt x="0" y="201168"/>
                  </a:lnTo>
                  <a:close/>
                </a:path>
              </a:pathLst>
            </a:custGeom>
            <a:ln w="9525">
              <a:solidFill>
                <a:srgbClr val="000000"/>
              </a:solidFill>
            </a:ln>
          </p:spPr>
          <p:txBody>
            <a:bodyPr wrap="square" lIns="0" tIns="0" rIns="0" bIns="0" rtlCol="0"/>
            <a:lstStyle/>
            <a:p>
              <a:endParaRPr sz="945"/>
            </a:p>
          </p:txBody>
        </p:sp>
      </p:grpSp>
      <p:sp>
        <p:nvSpPr>
          <p:cNvPr id="38" name="object 27">
            <a:extLst>
              <a:ext uri="{FF2B5EF4-FFF2-40B4-BE49-F238E27FC236}">
                <a16:creationId xmlns:a16="http://schemas.microsoft.com/office/drawing/2014/main" id="{4546B114-B023-47CC-ABAE-4EEF8FFF7987}"/>
              </a:ext>
            </a:extLst>
          </p:cNvPr>
          <p:cNvSpPr txBox="1"/>
          <p:nvPr/>
        </p:nvSpPr>
        <p:spPr>
          <a:xfrm>
            <a:off x="2090891" y="1884641"/>
            <a:ext cx="1200150" cy="484748"/>
          </a:xfrm>
          <a:prstGeom prst="rect">
            <a:avLst/>
          </a:prstGeom>
          <a:solidFill>
            <a:srgbClr val="DDDDDD"/>
          </a:solidFill>
          <a:ln w="9525">
            <a:solidFill>
              <a:srgbClr val="000000"/>
            </a:solidFill>
          </a:ln>
        </p:spPr>
        <p:txBody>
          <a:bodyPr vert="horz" wrap="square" lIns="0" tIns="0" rIns="0" bIns="0" rtlCol="0">
            <a:spAutoFit/>
          </a:bodyPr>
          <a:lstStyle/>
          <a:p>
            <a:pPr>
              <a:lnSpc>
                <a:spcPct val="100000"/>
              </a:lnSpc>
            </a:pPr>
            <a:endParaRPr sz="1050">
              <a:latin typeface="Times New Roman"/>
              <a:cs typeface="Times New Roman"/>
            </a:endParaRPr>
          </a:p>
          <a:p>
            <a:pPr>
              <a:spcBef>
                <a:spcPts val="26"/>
              </a:spcBef>
            </a:pPr>
            <a:endParaRPr sz="1155">
              <a:latin typeface="Times New Roman"/>
              <a:cs typeface="Times New Roman"/>
            </a:endParaRPr>
          </a:p>
          <a:p>
            <a:pPr marL="384381">
              <a:spcBef>
                <a:spcPts val="3"/>
              </a:spcBef>
            </a:pPr>
            <a:r>
              <a:rPr sz="945" spc="-3" dirty="0">
                <a:latin typeface="Arial"/>
                <a:cs typeface="Arial"/>
              </a:rPr>
              <a:t>Memory</a:t>
            </a:r>
            <a:endParaRPr sz="945">
              <a:latin typeface="Arial"/>
              <a:cs typeface="Arial"/>
            </a:endParaRPr>
          </a:p>
        </p:txBody>
      </p:sp>
      <p:sp>
        <p:nvSpPr>
          <p:cNvPr id="39" name="object 28">
            <a:extLst>
              <a:ext uri="{FF2B5EF4-FFF2-40B4-BE49-F238E27FC236}">
                <a16:creationId xmlns:a16="http://schemas.microsoft.com/office/drawing/2014/main" id="{47EA173B-5E30-4064-AAF5-47017D85ECDD}"/>
              </a:ext>
            </a:extLst>
          </p:cNvPr>
          <p:cNvSpPr txBox="1"/>
          <p:nvPr/>
        </p:nvSpPr>
        <p:spPr>
          <a:xfrm>
            <a:off x="2458670" y="1195822"/>
            <a:ext cx="464725" cy="119841"/>
          </a:xfrm>
          <a:prstGeom prst="rect">
            <a:avLst/>
          </a:prstGeom>
        </p:spPr>
        <p:txBody>
          <a:bodyPr vert="horz" wrap="square" lIns="0" tIns="6668" rIns="0" bIns="0" rtlCol="0">
            <a:spAutoFit/>
          </a:bodyPr>
          <a:lstStyle/>
          <a:p>
            <a:pPr marL="6668">
              <a:spcBef>
                <a:spcPts val="53"/>
              </a:spcBef>
            </a:pPr>
            <a:r>
              <a:rPr sz="735" spc="-3" dirty="0">
                <a:latin typeface="Arial"/>
                <a:cs typeface="Arial"/>
              </a:rPr>
              <a:t>Multiplexer</a:t>
            </a:r>
            <a:endParaRPr sz="735">
              <a:latin typeface="Arial"/>
              <a:cs typeface="Arial"/>
            </a:endParaRPr>
          </a:p>
        </p:txBody>
      </p:sp>
      <p:sp>
        <p:nvSpPr>
          <p:cNvPr id="40" name="object 43">
            <a:extLst>
              <a:ext uri="{FF2B5EF4-FFF2-40B4-BE49-F238E27FC236}">
                <a16:creationId xmlns:a16="http://schemas.microsoft.com/office/drawing/2014/main" id="{E209368A-4B8A-49D3-9E6F-9D3A48AFA35D}"/>
              </a:ext>
            </a:extLst>
          </p:cNvPr>
          <p:cNvSpPr txBox="1"/>
          <p:nvPr/>
        </p:nvSpPr>
        <p:spPr>
          <a:xfrm>
            <a:off x="2271039" y="2833436"/>
            <a:ext cx="874680" cy="268343"/>
          </a:xfrm>
          <a:prstGeom prst="rect">
            <a:avLst/>
          </a:prstGeom>
        </p:spPr>
        <p:txBody>
          <a:bodyPr vert="horz" wrap="square" lIns="0" tIns="6668" rIns="0" bIns="0" rtlCol="0">
            <a:spAutoFit/>
          </a:bodyPr>
          <a:lstStyle/>
          <a:p>
            <a:pPr marL="81010" marR="2667" indent="-74676">
              <a:spcBef>
                <a:spcPts val="53"/>
              </a:spcBef>
            </a:pPr>
            <a:r>
              <a:rPr lang="en-US" altLang="zh-CN" sz="900" spc="-5" dirty="0">
                <a:solidFill>
                  <a:srgbClr val="006EBE"/>
                </a:solidFill>
                <a:latin typeface="Arial"/>
                <a:cs typeface="Arial"/>
              </a:rPr>
              <a:t>(</a:t>
            </a:r>
            <a:r>
              <a:rPr sz="900" spc="-5" dirty="0">
                <a:solidFill>
                  <a:srgbClr val="006EBE"/>
                </a:solidFill>
                <a:latin typeface="Arial"/>
                <a:cs typeface="Arial"/>
              </a:rPr>
              <a:t>b) </a:t>
            </a:r>
            <a:r>
              <a:rPr sz="800" dirty="0">
                <a:latin typeface="Arial"/>
                <a:cs typeface="Arial"/>
              </a:rPr>
              <a:t>Wide Memory  Organization</a:t>
            </a:r>
          </a:p>
        </p:txBody>
      </p:sp>
      <p:sp>
        <p:nvSpPr>
          <p:cNvPr id="41" name="object 10">
            <a:extLst>
              <a:ext uri="{FF2B5EF4-FFF2-40B4-BE49-F238E27FC236}">
                <a16:creationId xmlns:a16="http://schemas.microsoft.com/office/drawing/2014/main" id="{FB0BADF2-AD55-4E8B-A18E-873890176E61}"/>
              </a:ext>
            </a:extLst>
          </p:cNvPr>
          <p:cNvSpPr txBox="1"/>
          <p:nvPr/>
        </p:nvSpPr>
        <p:spPr>
          <a:xfrm>
            <a:off x="2530591" y="434889"/>
            <a:ext cx="391160" cy="158115"/>
          </a:xfrm>
          <a:prstGeom prst="rect">
            <a:avLst/>
          </a:prstGeom>
        </p:spPr>
        <p:txBody>
          <a:bodyPr vert="horz" wrap="square" lIns="0" tIns="15240" rIns="0" bIns="0" rtlCol="0">
            <a:spAutoFit/>
          </a:bodyPr>
          <a:lstStyle/>
          <a:p>
            <a:pPr marL="12700">
              <a:lnSpc>
                <a:spcPct val="100000"/>
              </a:lnSpc>
              <a:spcBef>
                <a:spcPts val="120"/>
              </a:spcBef>
            </a:pPr>
            <a:r>
              <a:rPr sz="850" spc="15" dirty="0">
                <a:solidFill>
                  <a:srgbClr val="063DE8"/>
                </a:solidFill>
                <a:latin typeface="Arial"/>
                <a:cs typeface="Arial"/>
              </a:rPr>
              <a:t>on</a:t>
            </a:r>
            <a:r>
              <a:rPr sz="850" spc="-15" dirty="0">
                <a:solidFill>
                  <a:srgbClr val="063DE8"/>
                </a:solidFill>
                <a:latin typeface="Arial"/>
                <a:cs typeface="Arial"/>
              </a:rPr>
              <a:t>-</a:t>
            </a:r>
            <a:r>
              <a:rPr sz="850" spc="10" dirty="0">
                <a:solidFill>
                  <a:srgbClr val="063DE8"/>
                </a:solidFill>
                <a:latin typeface="Arial"/>
                <a:cs typeface="Arial"/>
              </a:rPr>
              <a:t>c</a:t>
            </a:r>
            <a:r>
              <a:rPr sz="850" spc="15" dirty="0">
                <a:solidFill>
                  <a:srgbClr val="063DE8"/>
                </a:solidFill>
                <a:latin typeface="Arial"/>
                <a:cs typeface="Arial"/>
              </a:rPr>
              <a:t>h</a:t>
            </a:r>
            <a:r>
              <a:rPr sz="850" spc="20" dirty="0">
                <a:solidFill>
                  <a:srgbClr val="063DE8"/>
                </a:solidFill>
                <a:latin typeface="Arial"/>
                <a:cs typeface="Arial"/>
              </a:rPr>
              <a:t>i</a:t>
            </a:r>
            <a:r>
              <a:rPr sz="850" spc="10" dirty="0">
                <a:solidFill>
                  <a:srgbClr val="063DE8"/>
                </a:solidFill>
                <a:latin typeface="Arial"/>
                <a:cs typeface="Arial"/>
              </a:rPr>
              <a:t>p</a:t>
            </a:r>
            <a:endParaRPr sz="850" dirty="0">
              <a:latin typeface="Arial"/>
              <a:cs typeface="Arial"/>
            </a:endParaRPr>
          </a:p>
        </p:txBody>
      </p:sp>
      <p:sp>
        <p:nvSpPr>
          <p:cNvPr id="42" name="Line 23">
            <a:extLst>
              <a:ext uri="{FF2B5EF4-FFF2-40B4-BE49-F238E27FC236}">
                <a16:creationId xmlns:a16="http://schemas.microsoft.com/office/drawing/2014/main" id="{02109330-AB61-4A2F-8347-FDD475C7C1A1}"/>
              </a:ext>
            </a:extLst>
          </p:cNvPr>
          <p:cNvSpPr>
            <a:spLocks noChangeShapeType="1"/>
          </p:cNvSpPr>
          <p:nvPr/>
        </p:nvSpPr>
        <p:spPr bwMode="auto">
          <a:xfrm flipV="1">
            <a:off x="2139948" y="1647826"/>
            <a:ext cx="1200151" cy="1575"/>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4">
            <a:extLst>
              <a:ext uri="{FF2B5EF4-FFF2-40B4-BE49-F238E27FC236}">
                <a16:creationId xmlns:a16="http://schemas.microsoft.com/office/drawing/2014/main" id="{60222310-C385-41EF-B413-FB782452A6F4}"/>
              </a:ext>
            </a:extLst>
          </p:cNvPr>
          <p:cNvSpPr>
            <a:spLocks noChangeShapeType="1"/>
          </p:cNvSpPr>
          <p:nvPr/>
        </p:nvSpPr>
        <p:spPr bwMode="auto">
          <a:xfrm flipV="1">
            <a:off x="1904280" y="1651228"/>
            <a:ext cx="228600" cy="30480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矩形 43">
            <a:extLst>
              <a:ext uri="{FF2B5EF4-FFF2-40B4-BE49-F238E27FC236}">
                <a16:creationId xmlns:a16="http://schemas.microsoft.com/office/drawing/2014/main" id="{CC706C63-4B13-4C64-AF52-6720CD9B80E1}"/>
              </a:ext>
            </a:extLst>
          </p:cNvPr>
          <p:cNvSpPr/>
          <p:nvPr/>
        </p:nvSpPr>
        <p:spPr>
          <a:xfrm>
            <a:off x="1562226" y="1724417"/>
            <a:ext cx="605556" cy="400110"/>
          </a:xfrm>
          <a:prstGeom prst="rect">
            <a:avLst/>
          </a:prstGeom>
        </p:spPr>
        <p:txBody>
          <a:bodyPr wrap="square">
            <a:spAutoFit/>
          </a:bodyPr>
          <a:lstStyle/>
          <a:p>
            <a:r>
              <a:rPr lang="en-US" altLang="zh-CN" sz="1000" dirty="0">
                <a:latin typeface="Calibri" panose="020F0502020204030204" pitchFamily="34" charset="0"/>
                <a:ea typeface="宋体" panose="02010600030101010101" pitchFamily="2" charset="-122"/>
                <a:cs typeface="Calibri" panose="020F0502020204030204" pitchFamily="34" charset="0"/>
              </a:rPr>
              <a:t>4*32-bit data </a:t>
            </a:r>
            <a:endParaRPr lang="zh-CN" altLang="en-US" sz="1000" dirty="0"/>
          </a:p>
        </p:txBody>
      </p:sp>
      <p:sp>
        <p:nvSpPr>
          <p:cNvPr id="45" name="Line 23">
            <a:extLst>
              <a:ext uri="{FF2B5EF4-FFF2-40B4-BE49-F238E27FC236}">
                <a16:creationId xmlns:a16="http://schemas.microsoft.com/office/drawing/2014/main" id="{9E6C7ED7-2717-4C67-81DA-E2A50B8E7A33}"/>
              </a:ext>
            </a:extLst>
          </p:cNvPr>
          <p:cNvSpPr>
            <a:spLocks noChangeShapeType="1"/>
          </p:cNvSpPr>
          <p:nvPr/>
        </p:nvSpPr>
        <p:spPr bwMode="auto">
          <a:xfrm>
            <a:off x="4241794" y="2056559"/>
            <a:ext cx="544532"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矩形 45">
            <a:extLst>
              <a:ext uri="{FF2B5EF4-FFF2-40B4-BE49-F238E27FC236}">
                <a16:creationId xmlns:a16="http://schemas.microsoft.com/office/drawing/2014/main" id="{D2741E7D-AD6B-4C17-912C-189F9EF31AFD}"/>
              </a:ext>
            </a:extLst>
          </p:cNvPr>
          <p:cNvSpPr/>
          <p:nvPr/>
        </p:nvSpPr>
        <p:spPr>
          <a:xfrm>
            <a:off x="3675717" y="1924472"/>
            <a:ext cx="622950" cy="430887"/>
          </a:xfrm>
          <a:prstGeom prst="rect">
            <a:avLst/>
          </a:prstGeom>
        </p:spPr>
        <p:txBody>
          <a:bodyPr wrap="square">
            <a:spAutoFit/>
          </a:bodyPr>
          <a:lstStyle/>
          <a:p>
            <a:r>
              <a:rPr lang="en-US" altLang="zh-CN" sz="1050" dirty="0">
                <a:latin typeface="Calibri" panose="020F0502020204030204" pitchFamily="34" charset="0"/>
                <a:ea typeface="宋体" panose="02010600030101010101" pitchFamily="2" charset="-122"/>
                <a:cs typeface="Calibri" panose="020F0502020204030204" pitchFamily="34" charset="0"/>
              </a:rPr>
              <a:t>32-bit data </a:t>
            </a:r>
            <a:endParaRPr lang="zh-CN" altLang="en-US" sz="1050" dirty="0"/>
          </a:p>
        </p:txBody>
      </p:sp>
      <p:sp>
        <p:nvSpPr>
          <p:cNvPr id="47" name="Line 24">
            <a:extLst>
              <a:ext uri="{FF2B5EF4-FFF2-40B4-BE49-F238E27FC236}">
                <a16:creationId xmlns:a16="http://schemas.microsoft.com/office/drawing/2014/main" id="{3BF8C8A6-4C0D-461A-BC0C-8A02ABB5A8E8}"/>
              </a:ext>
            </a:extLst>
          </p:cNvPr>
          <p:cNvSpPr>
            <a:spLocks noChangeShapeType="1"/>
          </p:cNvSpPr>
          <p:nvPr/>
        </p:nvSpPr>
        <p:spPr bwMode="auto">
          <a:xfrm flipV="1">
            <a:off x="4025900" y="2052356"/>
            <a:ext cx="224412" cy="68342"/>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Rectangle 4">
            <a:extLst>
              <a:ext uri="{FF2B5EF4-FFF2-40B4-BE49-F238E27FC236}">
                <a16:creationId xmlns:a16="http://schemas.microsoft.com/office/drawing/2014/main" id="{E3EFACEC-23F8-44DB-9ED3-6ADA0137B245}"/>
              </a:ext>
            </a:extLst>
          </p:cNvPr>
          <p:cNvSpPr txBox="1">
            <a:spLocks noChangeArrowheads="1"/>
          </p:cNvSpPr>
          <p:nvPr/>
        </p:nvSpPr>
        <p:spPr>
          <a:xfrm>
            <a:off x="90641" y="70857"/>
            <a:ext cx="5306859" cy="377039"/>
          </a:xfrm>
          <a:prstGeom prst="rect">
            <a:avLst/>
          </a:prstGeom>
          <a:noFill/>
          <a:ln/>
        </p:spPr>
        <p:txBody>
          <a:bodyPr vert="horz" lIns="90488" tIns="44450" rIns="90488" bIns="44450" rtlCol="0" anchor="ctr">
            <a:normAutofit/>
          </a:bodyPr>
          <a:lstStyle>
            <a:lvl1pPr algn="l" defTabSz="914400" rtl="0" eaLnBrk="1" latinLnBrk="0" hangingPunct="1">
              <a:lnSpc>
                <a:spcPct val="90000"/>
              </a:lnSpc>
              <a:spcBef>
                <a:spcPct val="0"/>
              </a:spcBef>
              <a:buNone/>
              <a:defRPr sz="3600" b="1" kern="1200">
                <a:solidFill>
                  <a:srgbClr val="C00000"/>
                </a:solidFill>
                <a:latin typeface="微软雅黑" panose="020B0503020204020204" pitchFamily="34" charset="-122"/>
                <a:ea typeface="微软雅黑" panose="020B0503020204020204" pitchFamily="34" charset="-122"/>
                <a:cs typeface="+mj-cs"/>
              </a:defRPr>
            </a:lvl1pPr>
          </a:lstStyle>
          <a:p>
            <a:r>
              <a:rPr lang="en-US" altLang="zh-CN" sz="1800">
                <a:ea typeface="宋体" panose="02010600030101010101" pitchFamily="2" charset="-122"/>
              </a:rPr>
              <a:t>Memory Systems that Support Caches</a:t>
            </a:r>
            <a:endParaRPr lang="en-US" altLang="zh-CN" sz="1800" dirty="0">
              <a:ea typeface="宋体" panose="02010600030101010101" pitchFamily="2" charset="-122"/>
            </a:endParaRPr>
          </a:p>
        </p:txBody>
      </p:sp>
    </p:spTree>
    <p:extLst>
      <p:ext uri="{BB962C8B-B14F-4D97-AF65-F5344CB8AC3E}">
        <p14:creationId xmlns:p14="http://schemas.microsoft.com/office/powerpoint/2010/main" val="2570596357"/>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68300" y="110130"/>
            <a:ext cx="3647990" cy="222513"/>
          </a:xfrm>
          <a:prstGeom prst="rect">
            <a:avLst/>
          </a:prstGeom>
        </p:spPr>
        <p:txBody>
          <a:bodyPr vert="horz" wrap="square" lIns="0" tIns="7001" rIns="0" bIns="0" rtlCol="0" anchor="ctr">
            <a:spAutoFit/>
          </a:bodyPr>
          <a:lstStyle/>
          <a:p>
            <a:pPr marL="6668">
              <a:lnSpc>
                <a:spcPct val="100000"/>
              </a:lnSpc>
              <a:spcBef>
                <a:spcPts val="55"/>
              </a:spcBef>
            </a:pPr>
            <a:r>
              <a:rPr sz="1400" b="1" spc="-13" dirty="0"/>
              <a:t>Organization </a:t>
            </a:r>
            <a:r>
              <a:rPr sz="1400" b="1" dirty="0"/>
              <a:t>Comparison</a:t>
            </a:r>
          </a:p>
        </p:txBody>
      </p:sp>
      <p:sp>
        <p:nvSpPr>
          <p:cNvPr id="6" name="object 6"/>
          <p:cNvSpPr txBox="1"/>
          <p:nvPr/>
        </p:nvSpPr>
        <p:spPr>
          <a:xfrm>
            <a:off x="767303" y="478688"/>
            <a:ext cx="1949576" cy="200632"/>
          </a:xfrm>
          <a:prstGeom prst="rect">
            <a:avLst/>
          </a:prstGeom>
        </p:spPr>
        <p:txBody>
          <a:bodyPr vert="horz" wrap="square" lIns="0" tIns="6668" rIns="0" bIns="0" rtlCol="0">
            <a:spAutoFit/>
          </a:bodyPr>
          <a:lstStyle/>
          <a:p>
            <a:pPr marL="186690" indent="-180023">
              <a:spcBef>
                <a:spcPts val="53"/>
              </a:spcBef>
              <a:buFont typeface="Arial"/>
              <a:buChar char="•"/>
              <a:tabLst>
                <a:tab pos="186357" algn="l"/>
                <a:tab pos="186690" algn="l"/>
              </a:tabLst>
            </a:pPr>
            <a:r>
              <a:rPr sz="1260" dirty="0">
                <a:latin typeface="Calibri"/>
                <a:cs typeface="Calibri"/>
              </a:rPr>
              <a:t>Assume</a:t>
            </a:r>
            <a:r>
              <a:rPr sz="1260" spc="-21" dirty="0">
                <a:latin typeface="Calibri"/>
                <a:cs typeface="Calibri"/>
              </a:rPr>
              <a:t> </a:t>
            </a:r>
            <a:r>
              <a:rPr sz="1260" spc="-5" dirty="0">
                <a:latin typeface="Calibri"/>
                <a:cs typeface="Calibri"/>
              </a:rPr>
              <a:t>following</a:t>
            </a:r>
            <a:r>
              <a:rPr sz="1260" spc="-16" dirty="0">
                <a:latin typeface="Calibri"/>
                <a:cs typeface="Calibri"/>
              </a:rPr>
              <a:t> </a:t>
            </a:r>
            <a:r>
              <a:rPr sz="1260" spc="-3" dirty="0">
                <a:latin typeface="Calibri"/>
                <a:cs typeface="Calibri"/>
              </a:rPr>
              <a:t>latencies</a:t>
            </a:r>
            <a:endParaRPr sz="1260">
              <a:latin typeface="Calibri"/>
              <a:cs typeface="Calibri"/>
            </a:endParaRPr>
          </a:p>
        </p:txBody>
      </p:sp>
      <p:sp>
        <p:nvSpPr>
          <p:cNvPr id="7" name="object 7"/>
          <p:cNvSpPr txBox="1"/>
          <p:nvPr/>
        </p:nvSpPr>
        <p:spPr>
          <a:xfrm>
            <a:off x="767303" y="1800225"/>
            <a:ext cx="2957370" cy="200632"/>
          </a:xfrm>
          <a:prstGeom prst="rect">
            <a:avLst/>
          </a:prstGeom>
        </p:spPr>
        <p:txBody>
          <a:bodyPr vert="horz" wrap="square" lIns="0" tIns="6668" rIns="0" bIns="0" rtlCol="0">
            <a:spAutoFit/>
          </a:bodyPr>
          <a:lstStyle/>
          <a:p>
            <a:pPr marL="186690" indent="-180023">
              <a:spcBef>
                <a:spcPts val="53"/>
              </a:spcBef>
              <a:buFont typeface="Arial"/>
              <a:buChar char="•"/>
              <a:tabLst>
                <a:tab pos="186357" algn="l"/>
                <a:tab pos="186690" algn="l"/>
              </a:tabLst>
            </a:pPr>
            <a:r>
              <a:rPr sz="1260" spc="-3" dirty="0">
                <a:latin typeface="Calibri"/>
                <a:cs typeface="Calibri"/>
              </a:rPr>
              <a:t>Find</a:t>
            </a:r>
            <a:r>
              <a:rPr sz="1260" spc="-8" dirty="0">
                <a:latin typeface="Calibri"/>
                <a:cs typeface="Calibri"/>
              </a:rPr>
              <a:t> </a:t>
            </a:r>
            <a:r>
              <a:rPr sz="1260" dirty="0">
                <a:latin typeface="Calibri"/>
                <a:cs typeface="Calibri"/>
              </a:rPr>
              <a:t>time</a:t>
            </a:r>
            <a:r>
              <a:rPr sz="1260" spc="-11" dirty="0">
                <a:latin typeface="Calibri"/>
                <a:cs typeface="Calibri"/>
              </a:rPr>
              <a:t> </a:t>
            </a:r>
            <a:r>
              <a:rPr sz="1260" spc="-8" dirty="0">
                <a:latin typeface="Calibri"/>
                <a:cs typeface="Calibri"/>
              </a:rPr>
              <a:t>to </a:t>
            </a:r>
            <a:r>
              <a:rPr sz="1260" dirty="0">
                <a:latin typeface="Calibri"/>
                <a:cs typeface="Calibri"/>
              </a:rPr>
              <a:t>access</a:t>
            </a:r>
            <a:r>
              <a:rPr sz="1260" spc="-11" dirty="0">
                <a:latin typeface="Calibri"/>
                <a:cs typeface="Calibri"/>
              </a:rPr>
              <a:t> </a:t>
            </a:r>
            <a:r>
              <a:rPr sz="1260" dirty="0">
                <a:latin typeface="Calibri"/>
                <a:cs typeface="Calibri"/>
              </a:rPr>
              <a:t>a</a:t>
            </a:r>
            <a:r>
              <a:rPr sz="1260" spc="-8" dirty="0">
                <a:latin typeface="Calibri"/>
                <a:cs typeface="Calibri"/>
              </a:rPr>
              <a:t> </a:t>
            </a:r>
            <a:r>
              <a:rPr sz="1260" spc="-3" dirty="0">
                <a:latin typeface="Calibri"/>
                <a:cs typeface="Calibri"/>
              </a:rPr>
              <a:t>cache</a:t>
            </a:r>
            <a:r>
              <a:rPr sz="1260" spc="-8" dirty="0">
                <a:latin typeface="Calibri"/>
                <a:cs typeface="Calibri"/>
              </a:rPr>
              <a:t> </a:t>
            </a:r>
            <a:r>
              <a:rPr sz="1260" dirty="0">
                <a:latin typeface="Calibri"/>
                <a:cs typeface="Calibri"/>
              </a:rPr>
              <a:t>line</a:t>
            </a:r>
            <a:r>
              <a:rPr sz="1260" spc="-3" dirty="0">
                <a:latin typeface="Calibri"/>
                <a:cs typeface="Calibri"/>
              </a:rPr>
              <a:t> of</a:t>
            </a:r>
            <a:r>
              <a:rPr sz="1260" spc="-5" dirty="0">
                <a:latin typeface="Calibri"/>
                <a:cs typeface="Calibri"/>
              </a:rPr>
              <a:t> </a:t>
            </a:r>
            <a:r>
              <a:rPr sz="1260" spc="-11" dirty="0">
                <a:latin typeface="Calibri"/>
                <a:cs typeface="Calibri"/>
              </a:rPr>
              <a:t>4-words</a:t>
            </a:r>
            <a:endParaRPr sz="1260" dirty="0">
              <a:latin typeface="Calibri"/>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3976780654"/>
              </p:ext>
            </p:extLst>
          </p:nvPr>
        </p:nvGraphicFramePr>
        <p:xfrm>
          <a:off x="444500" y="806602"/>
          <a:ext cx="4209003" cy="920446"/>
        </p:xfrm>
        <a:graphic>
          <a:graphicData uri="http://schemas.openxmlformats.org/drawingml/2006/table">
            <a:tbl>
              <a:tblPr firstRow="1" bandRow="1">
                <a:tableStyleId>{2D5ABB26-0587-4C30-8999-92F81FD0307C}</a:tableStyleId>
              </a:tblPr>
              <a:tblGrid>
                <a:gridCol w="2475884">
                  <a:extLst>
                    <a:ext uri="{9D8B030D-6E8A-4147-A177-3AD203B41FA5}">
                      <a16:colId xmlns:a16="http://schemas.microsoft.com/office/drawing/2014/main" val="20000"/>
                    </a:ext>
                  </a:extLst>
                </a:gridCol>
                <a:gridCol w="1733119">
                  <a:extLst>
                    <a:ext uri="{9D8B030D-6E8A-4147-A177-3AD203B41FA5}">
                      <a16:colId xmlns:a16="http://schemas.microsoft.com/office/drawing/2014/main" val="20001"/>
                    </a:ext>
                  </a:extLst>
                </a:gridCol>
              </a:tblGrid>
              <a:tr h="194690">
                <a:tc>
                  <a:txBody>
                    <a:bodyPr/>
                    <a:lstStyle/>
                    <a:p>
                      <a:pPr marL="91440">
                        <a:lnSpc>
                          <a:spcPct val="100000"/>
                        </a:lnSpc>
                        <a:spcBef>
                          <a:spcPts val="245"/>
                        </a:spcBef>
                      </a:pPr>
                      <a:r>
                        <a:rPr sz="1050" spc="-5" dirty="0">
                          <a:solidFill>
                            <a:srgbClr val="FFFFFF"/>
                          </a:solidFill>
                          <a:latin typeface="Calibri"/>
                          <a:cs typeface="Calibri"/>
                        </a:rPr>
                        <a:t>Send</a:t>
                      </a:r>
                      <a:r>
                        <a:rPr sz="1050" spc="-25" dirty="0">
                          <a:solidFill>
                            <a:srgbClr val="FFFFFF"/>
                          </a:solidFill>
                          <a:latin typeface="Calibri"/>
                          <a:cs typeface="Calibri"/>
                        </a:rPr>
                        <a:t> </a:t>
                      </a:r>
                      <a:r>
                        <a:rPr sz="1050" spc="-5" dirty="0">
                          <a:solidFill>
                            <a:srgbClr val="FFFFFF"/>
                          </a:solidFill>
                          <a:latin typeface="Calibri"/>
                          <a:cs typeface="Calibri"/>
                        </a:rPr>
                        <a:t>address</a:t>
                      </a:r>
                      <a:r>
                        <a:rPr sz="1050" spc="-15" dirty="0">
                          <a:solidFill>
                            <a:srgbClr val="FFFFFF"/>
                          </a:solidFill>
                          <a:latin typeface="Calibri"/>
                          <a:cs typeface="Calibri"/>
                        </a:rPr>
                        <a:t> </a:t>
                      </a:r>
                      <a:r>
                        <a:rPr sz="1050" spc="-10" dirty="0">
                          <a:solidFill>
                            <a:srgbClr val="FFFFFF"/>
                          </a:solidFill>
                          <a:latin typeface="Calibri"/>
                          <a:cs typeface="Calibri"/>
                        </a:rPr>
                        <a:t>to</a:t>
                      </a:r>
                      <a:r>
                        <a:rPr sz="1050" spc="-25" dirty="0">
                          <a:solidFill>
                            <a:srgbClr val="FFFFFF"/>
                          </a:solidFill>
                          <a:latin typeface="Calibri"/>
                          <a:cs typeface="Calibri"/>
                        </a:rPr>
                        <a:t> </a:t>
                      </a:r>
                      <a:r>
                        <a:rPr sz="1050" dirty="0">
                          <a:solidFill>
                            <a:srgbClr val="FFFFFF"/>
                          </a:solidFill>
                          <a:latin typeface="Calibri"/>
                          <a:cs typeface="Calibri"/>
                        </a:rPr>
                        <a:t>MM</a:t>
                      </a:r>
                      <a:endParaRPr sz="105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70C0"/>
                    </a:solidFill>
                  </a:tcPr>
                </a:tc>
                <a:tc>
                  <a:txBody>
                    <a:bodyPr/>
                    <a:lstStyle/>
                    <a:p>
                      <a:pPr marL="1270" algn="ctr">
                        <a:lnSpc>
                          <a:spcPct val="100000"/>
                        </a:lnSpc>
                        <a:spcBef>
                          <a:spcPts val="245"/>
                        </a:spcBef>
                      </a:pPr>
                      <a:r>
                        <a:rPr sz="1050" dirty="0">
                          <a:latin typeface="Calibri"/>
                          <a:cs typeface="Calibri"/>
                        </a:rPr>
                        <a:t>1</a:t>
                      </a:r>
                      <a:r>
                        <a:rPr sz="1050" spc="-35" dirty="0">
                          <a:latin typeface="Calibri"/>
                          <a:cs typeface="Calibri"/>
                        </a:rPr>
                        <a:t> </a:t>
                      </a:r>
                      <a:r>
                        <a:rPr sz="1050" spc="-10" dirty="0">
                          <a:latin typeface="Calibri"/>
                          <a:cs typeface="Calibri"/>
                        </a:rPr>
                        <a:t>clock</a:t>
                      </a:r>
                      <a:endParaRPr sz="105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94690">
                <a:tc>
                  <a:txBody>
                    <a:bodyPr/>
                    <a:lstStyle/>
                    <a:p>
                      <a:pPr marL="91440">
                        <a:lnSpc>
                          <a:spcPct val="100000"/>
                        </a:lnSpc>
                        <a:spcBef>
                          <a:spcPts val="245"/>
                        </a:spcBef>
                      </a:pPr>
                      <a:r>
                        <a:rPr sz="1050" dirty="0">
                          <a:solidFill>
                            <a:srgbClr val="FFFFFF"/>
                          </a:solidFill>
                          <a:latin typeface="Calibri"/>
                          <a:cs typeface="Calibri"/>
                        </a:rPr>
                        <a:t>MM</a:t>
                      </a:r>
                      <a:r>
                        <a:rPr sz="1050" spc="-10" dirty="0">
                          <a:solidFill>
                            <a:srgbClr val="FFFFFF"/>
                          </a:solidFill>
                          <a:latin typeface="Calibri"/>
                          <a:cs typeface="Calibri"/>
                        </a:rPr>
                        <a:t> </a:t>
                      </a:r>
                      <a:r>
                        <a:rPr sz="1050" spc="-5" dirty="0">
                          <a:solidFill>
                            <a:srgbClr val="FFFFFF"/>
                          </a:solidFill>
                          <a:latin typeface="Calibri"/>
                          <a:cs typeface="Calibri"/>
                        </a:rPr>
                        <a:t>(DRAM)</a:t>
                      </a:r>
                      <a:r>
                        <a:rPr sz="1050" dirty="0">
                          <a:solidFill>
                            <a:srgbClr val="FFFFFF"/>
                          </a:solidFill>
                          <a:latin typeface="Calibri"/>
                          <a:cs typeface="Calibri"/>
                        </a:rPr>
                        <a:t> </a:t>
                      </a:r>
                      <a:r>
                        <a:rPr lang="en-US" sz="1050" spc="-5" dirty="0">
                          <a:solidFill>
                            <a:srgbClr val="FFFFFF"/>
                          </a:solidFill>
                          <a:latin typeface="Calibri"/>
                          <a:cs typeface="Calibri"/>
                        </a:rPr>
                        <a:t>A</a:t>
                      </a:r>
                      <a:r>
                        <a:rPr sz="1050" spc="-5" dirty="0">
                          <a:solidFill>
                            <a:srgbClr val="FFFFFF"/>
                          </a:solidFill>
                          <a:latin typeface="Calibri"/>
                          <a:cs typeface="Calibri"/>
                        </a:rPr>
                        <a:t>ccess</a:t>
                      </a:r>
                      <a:r>
                        <a:rPr sz="1050" spc="-15" dirty="0">
                          <a:solidFill>
                            <a:srgbClr val="FFFFFF"/>
                          </a:solidFill>
                          <a:latin typeface="Calibri"/>
                          <a:cs typeface="Calibri"/>
                        </a:rPr>
                        <a:t> </a:t>
                      </a:r>
                      <a:r>
                        <a:rPr sz="1050" kern="1200" spc="-5" dirty="0">
                          <a:solidFill>
                            <a:srgbClr val="FFFFFF"/>
                          </a:solidFill>
                          <a:latin typeface="Calibri"/>
                          <a:ea typeface="+mn-ea"/>
                          <a:cs typeface="Calibri"/>
                        </a:rPr>
                        <a:t>Time</a:t>
                      </a:r>
                      <a:r>
                        <a:rPr lang="en-US" altLang="zh-CN" sz="1050" kern="1200" spc="-5" dirty="0">
                          <a:solidFill>
                            <a:srgbClr val="FFFFFF"/>
                          </a:solidFill>
                          <a:latin typeface="Calibri"/>
                          <a:ea typeface="+mn-ea"/>
                          <a:cs typeface="Calibri"/>
                        </a:rPr>
                        <a:t> for first word</a:t>
                      </a:r>
                      <a:endParaRPr sz="1050" kern="1200" spc="-5" dirty="0">
                        <a:solidFill>
                          <a:srgbClr val="FFFFFF"/>
                        </a:solidFill>
                        <a:latin typeface="Calibri"/>
                        <a:ea typeface="+mn-ea"/>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70C0"/>
                    </a:solidFill>
                  </a:tcPr>
                </a:tc>
                <a:tc>
                  <a:txBody>
                    <a:bodyPr/>
                    <a:lstStyle/>
                    <a:p>
                      <a:pPr marL="635" algn="ctr">
                        <a:lnSpc>
                          <a:spcPct val="100000"/>
                        </a:lnSpc>
                        <a:spcBef>
                          <a:spcPts val="245"/>
                        </a:spcBef>
                      </a:pPr>
                      <a:r>
                        <a:rPr sz="1050" dirty="0">
                          <a:latin typeface="Calibri"/>
                          <a:cs typeface="Calibri"/>
                        </a:rPr>
                        <a:t>15</a:t>
                      </a:r>
                      <a:r>
                        <a:rPr sz="1050" spc="-35" dirty="0">
                          <a:latin typeface="Calibri"/>
                          <a:cs typeface="Calibri"/>
                        </a:rPr>
                        <a:t> </a:t>
                      </a:r>
                      <a:r>
                        <a:rPr sz="1050" spc="-10" dirty="0">
                          <a:latin typeface="Calibri"/>
                          <a:cs typeface="Calibri"/>
                        </a:rPr>
                        <a:t>clocks</a:t>
                      </a:r>
                      <a:endParaRPr sz="1050" dirty="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94690">
                <a:tc>
                  <a:txBody>
                    <a:bodyPr/>
                    <a:lstStyle/>
                    <a:p>
                      <a:pPr marL="91440" marR="0" lvl="0" indent="0" algn="l" defTabSz="432420" rtl="0" eaLnBrk="1" fontAlgn="auto" latinLnBrk="0" hangingPunct="1">
                        <a:lnSpc>
                          <a:spcPct val="100000"/>
                        </a:lnSpc>
                        <a:spcBef>
                          <a:spcPts val="245"/>
                        </a:spcBef>
                        <a:spcAft>
                          <a:spcPts val="0"/>
                        </a:spcAft>
                        <a:buClrTx/>
                        <a:buSzTx/>
                        <a:buFontTx/>
                        <a:buNone/>
                        <a:tabLst/>
                        <a:defRPr/>
                      </a:pPr>
                      <a:r>
                        <a:rPr lang="en-US" altLang="zh-CN" sz="900" dirty="0">
                          <a:solidFill>
                            <a:srgbClr val="FFFF00"/>
                          </a:solidFill>
                          <a:latin typeface="Calibri"/>
                          <a:cs typeface="Calibri"/>
                        </a:rPr>
                        <a:t>MM</a:t>
                      </a:r>
                      <a:r>
                        <a:rPr lang="en-US" altLang="zh-CN" sz="900" spc="-10" dirty="0">
                          <a:solidFill>
                            <a:srgbClr val="FFFF00"/>
                          </a:solidFill>
                          <a:latin typeface="Calibri"/>
                          <a:cs typeface="Calibri"/>
                        </a:rPr>
                        <a:t> </a:t>
                      </a:r>
                      <a:r>
                        <a:rPr lang="en-US" altLang="zh-CN" sz="900" spc="-5" dirty="0">
                          <a:solidFill>
                            <a:srgbClr val="FFFF00"/>
                          </a:solidFill>
                          <a:latin typeface="Calibri"/>
                          <a:cs typeface="Calibri"/>
                        </a:rPr>
                        <a:t>(DRAM)</a:t>
                      </a:r>
                      <a:r>
                        <a:rPr lang="en-US" altLang="zh-CN" sz="900" dirty="0">
                          <a:solidFill>
                            <a:srgbClr val="FFFF00"/>
                          </a:solidFill>
                          <a:latin typeface="Calibri"/>
                          <a:cs typeface="Calibri"/>
                        </a:rPr>
                        <a:t> </a:t>
                      </a:r>
                      <a:r>
                        <a:rPr lang="en-US" altLang="zh-CN" sz="900" spc="-5" dirty="0">
                          <a:solidFill>
                            <a:srgbClr val="FFFF00"/>
                          </a:solidFill>
                          <a:latin typeface="Calibri"/>
                          <a:cs typeface="Calibri"/>
                        </a:rPr>
                        <a:t>Access</a:t>
                      </a:r>
                      <a:r>
                        <a:rPr lang="en-US" altLang="zh-CN" sz="900" spc="-15" dirty="0">
                          <a:solidFill>
                            <a:srgbClr val="FFFF00"/>
                          </a:solidFill>
                          <a:latin typeface="Calibri"/>
                          <a:cs typeface="Calibri"/>
                        </a:rPr>
                        <a:t> </a:t>
                      </a:r>
                      <a:r>
                        <a:rPr lang="en-US" altLang="zh-CN" sz="900" spc="-5" dirty="0">
                          <a:solidFill>
                            <a:srgbClr val="FFFF00"/>
                          </a:solidFill>
                          <a:latin typeface="Calibri"/>
                          <a:cs typeface="Calibri"/>
                        </a:rPr>
                        <a:t>Time  </a:t>
                      </a:r>
                      <a:r>
                        <a:rPr lang="en-US" altLang="zh-CN" sz="1050" kern="1200" spc="-5" dirty="0">
                          <a:solidFill>
                            <a:srgbClr val="FFFF00"/>
                          </a:solidFill>
                          <a:latin typeface="Calibri"/>
                          <a:ea typeface="+mn-ea"/>
                          <a:cs typeface="Calibri"/>
                        </a:rPr>
                        <a:t>for each of subsequent words in same row(fast page )</a:t>
                      </a:r>
                      <a:endParaRPr sz="1050" kern="1200" spc="-5" dirty="0">
                        <a:solidFill>
                          <a:srgbClr val="FFFF00"/>
                        </a:solidFill>
                        <a:latin typeface="Calibri"/>
                        <a:ea typeface="+mn-ea"/>
                        <a:cs typeface="Calibri"/>
                      </a:endParaRPr>
                    </a:p>
                  </a:txBody>
                  <a:tcPr marL="0" marR="0" marT="1633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rgbClr val="0070C0"/>
                    </a:solidFill>
                  </a:tcPr>
                </a:tc>
                <a:tc>
                  <a:txBody>
                    <a:bodyPr/>
                    <a:lstStyle/>
                    <a:p>
                      <a:pPr marL="635" algn="ctr">
                        <a:lnSpc>
                          <a:spcPct val="100000"/>
                        </a:lnSpc>
                        <a:spcBef>
                          <a:spcPts val="245"/>
                        </a:spcBef>
                      </a:pPr>
                      <a:r>
                        <a:rPr lang="en-US" altLang="zh-CN" sz="1050" dirty="0">
                          <a:latin typeface="Calibri"/>
                          <a:cs typeface="Calibri"/>
                        </a:rPr>
                        <a:t>8 </a:t>
                      </a:r>
                      <a:r>
                        <a:rPr lang="en-US" altLang="zh-CN" sz="1050" spc="-10" dirty="0">
                          <a:latin typeface="Calibri"/>
                          <a:cs typeface="Calibri"/>
                        </a:rPr>
                        <a:t>clocks</a:t>
                      </a:r>
                      <a:endParaRPr sz="1050" dirty="0">
                        <a:latin typeface="Calibri"/>
                        <a:cs typeface="Calibri"/>
                      </a:endParaRPr>
                    </a:p>
                  </a:txBody>
                  <a:tcPr marL="0" marR="0" marT="16335"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3477417046"/>
                  </a:ext>
                </a:extLst>
              </a:tr>
              <a:tr h="194691">
                <a:tc>
                  <a:txBody>
                    <a:bodyPr/>
                    <a:lstStyle/>
                    <a:p>
                      <a:pPr marL="91440">
                        <a:lnSpc>
                          <a:spcPct val="100000"/>
                        </a:lnSpc>
                        <a:spcBef>
                          <a:spcPts val="245"/>
                        </a:spcBef>
                      </a:pPr>
                      <a:r>
                        <a:rPr sz="1050" spc="-25" dirty="0">
                          <a:solidFill>
                            <a:srgbClr val="FFFFFF"/>
                          </a:solidFill>
                          <a:latin typeface="Calibri"/>
                          <a:cs typeface="Calibri"/>
                        </a:rPr>
                        <a:t>Transfer </a:t>
                      </a:r>
                      <a:r>
                        <a:rPr sz="1050" spc="-5" dirty="0">
                          <a:solidFill>
                            <a:srgbClr val="FFFFFF"/>
                          </a:solidFill>
                          <a:latin typeface="Calibri"/>
                          <a:cs typeface="Calibri"/>
                        </a:rPr>
                        <a:t>time</a:t>
                      </a:r>
                      <a:r>
                        <a:rPr sz="1050" dirty="0">
                          <a:solidFill>
                            <a:srgbClr val="FFFFFF"/>
                          </a:solidFill>
                          <a:latin typeface="Calibri"/>
                          <a:cs typeface="Calibri"/>
                        </a:rPr>
                        <a:t> </a:t>
                      </a:r>
                      <a:r>
                        <a:rPr sz="1050" spc="-15" dirty="0">
                          <a:solidFill>
                            <a:srgbClr val="FFFFFF"/>
                          </a:solidFill>
                          <a:latin typeface="Calibri"/>
                          <a:cs typeface="Calibri"/>
                        </a:rPr>
                        <a:t>for </a:t>
                      </a:r>
                      <a:r>
                        <a:rPr sz="1050" spc="-5" dirty="0">
                          <a:solidFill>
                            <a:srgbClr val="FFFFFF"/>
                          </a:solidFill>
                          <a:latin typeface="Calibri"/>
                          <a:cs typeface="Calibri"/>
                        </a:rPr>
                        <a:t>one </a:t>
                      </a:r>
                      <a:r>
                        <a:rPr sz="1050" spc="-15" dirty="0">
                          <a:solidFill>
                            <a:srgbClr val="FFFFFF"/>
                          </a:solidFill>
                          <a:latin typeface="Calibri"/>
                          <a:cs typeface="Calibri"/>
                        </a:rPr>
                        <a:t>word</a:t>
                      </a:r>
                      <a:endParaRPr sz="1050" dirty="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70C0"/>
                    </a:solidFill>
                  </a:tcPr>
                </a:tc>
                <a:tc>
                  <a:txBody>
                    <a:bodyPr/>
                    <a:lstStyle/>
                    <a:p>
                      <a:pPr marL="1270" algn="ctr">
                        <a:lnSpc>
                          <a:spcPct val="100000"/>
                        </a:lnSpc>
                        <a:spcBef>
                          <a:spcPts val="245"/>
                        </a:spcBef>
                      </a:pPr>
                      <a:r>
                        <a:rPr sz="1050" dirty="0">
                          <a:latin typeface="Calibri"/>
                          <a:cs typeface="Calibri"/>
                        </a:rPr>
                        <a:t>1</a:t>
                      </a:r>
                      <a:r>
                        <a:rPr sz="1050" spc="-35" dirty="0">
                          <a:latin typeface="Calibri"/>
                          <a:cs typeface="Calibri"/>
                        </a:rPr>
                        <a:t> </a:t>
                      </a:r>
                      <a:r>
                        <a:rPr sz="1050" spc="-10" dirty="0">
                          <a:latin typeface="Calibri"/>
                          <a:cs typeface="Calibri"/>
                        </a:rPr>
                        <a:t>clock</a:t>
                      </a:r>
                      <a:endParaRPr sz="1050" dirty="0">
                        <a:latin typeface="Calibri"/>
                        <a:cs typeface="Calibri"/>
                      </a:endParaRPr>
                    </a:p>
                  </a:txBody>
                  <a:tcPr marL="0" marR="0" marT="16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4122140437"/>
              </p:ext>
            </p:extLst>
          </p:nvPr>
        </p:nvGraphicFramePr>
        <p:xfrm>
          <a:off x="444500" y="2074034"/>
          <a:ext cx="4876800" cy="1380874"/>
        </p:xfrm>
        <a:graphic>
          <a:graphicData uri="http://schemas.openxmlformats.org/drawingml/2006/table">
            <a:tbl>
              <a:tblPr firstRow="1" bandRow="1">
                <a:tableStyleId>{2D5ABB26-0587-4C30-8999-92F81FD0307C}</a:tableStyleId>
              </a:tblPr>
              <a:tblGrid>
                <a:gridCol w="1579340">
                  <a:extLst>
                    <a:ext uri="{9D8B030D-6E8A-4147-A177-3AD203B41FA5}">
                      <a16:colId xmlns:a16="http://schemas.microsoft.com/office/drawing/2014/main" val="20000"/>
                    </a:ext>
                  </a:extLst>
                </a:gridCol>
                <a:gridCol w="1697260">
                  <a:extLst>
                    <a:ext uri="{9D8B030D-6E8A-4147-A177-3AD203B41FA5}">
                      <a16:colId xmlns:a16="http://schemas.microsoft.com/office/drawing/2014/main" val="20001"/>
                    </a:ext>
                  </a:extLst>
                </a:gridCol>
                <a:gridCol w="1600200">
                  <a:extLst>
                    <a:ext uri="{9D8B030D-6E8A-4147-A177-3AD203B41FA5}">
                      <a16:colId xmlns:a16="http://schemas.microsoft.com/office/drawing/2014/main" val="794583850"/>
                    </a:ext>
                  </a:extLst>
                </a:gridCol>
              </a:tblGrid>
              <a:tr h="267675">
                <a:tc>
                  <a:txBody>
                    <a:bodyPr/>
                    <a:lstStyle/>
                    <a:p>
                      <a:pPr marL="91440">
                        <a:lnSpc>
                          <a:spcPct val="100000"/>
                        </a:lnSpc>
                        <a:spcBef>
                          <a:spcPts val="250"/>
                        </a:spcBef>
                      </a:pPr>
                      <a:r>
                        <a:rPr lang="en-US" altLang="zh-CN" sz="1200" kern="1200" dirty="0">
                          <a:solidFill>
                            <a:srgbClr val="FFFFFF"/>
                          </a:solidFill>
                          <a:latin typeface="Calibri"/>
                          <a:ea typeface="+mn-ea"/>
                          <a:cs typeface="Calibri"/>
                        </a:rPr>
                        <a:t>MM Organization</a:t>
                      </a:r>
                      <a:endParaRPr sz="1200" kern="1200" dirty="0">
                        <a:solidFill>
                          <a:srgbClr val="FFFFFF"/>
                        </a:solidFill>
                        <a:latin typeface="Calibri"/>
                        <a:ea typeface="+mn-ea"/>
                        <a:cs typeface="Calibri"/>
                      </a:endParaRPr>
                    </a:p>
                  </a:txBody>
                  <a:tcPr marL="0" marR="0" marT="16669"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solidFill>
                      <a:srgbClr val="0070C0"/>
                    </a:solidFill>
                  </a:tcPr>
                </a:tc>
                <a:tc>
                  <a:txBody>
                    <a:bodyPr/>
                    <a:lstStyle/>
                    <a:p>
                      <a:pPr algn="ctr">
                        <a:lnSpc>
                          <a:spcPct val="100000"/>
                        </a:lnSpc>
                        <a:spcBef>
                          <a:spcPts val="250"/>
                        </a:spcBef>
                      </a:pPr>
                      <a:r>
                        <a:rPr lang="en-US" altLang="zh-CN" sz="1050" kern="1200" dirty="0">
                          <a:solidFill>
                            <a:schemeClr val="tx1"/>
                          </a:solidFill>
                          <a:latin typeface="Calibri"/>
                          <a:ea typeface="+mn-ea"/>
                          <a:cs typeface="Calibri"/>
                        </a:rPr>
                        <a:t>Total clock cycles miss penalty</a:t>
                      </a:r>
                    </a:p>
                  </a:txBody>
                  <a:tcPr marL="0" marR="0" marT="16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lang="en-US" altLang="zh-CN" sz="1050" kern="1200" dirty="0">
                          <a:solidFill>
                            <a:schemeClr val="tx1"/>
                          </a:solidFill>
                          <a:latin typeface="Calibri"/>
                          <a:ea typeface="+mn-ea"/>
                          <a:cs typeface="Calibri"/>
                        </a:rPr>
                        <a:t>Bandwidth(bytes per clock)</a:t>
                      </a:r>
                      <a:endParaRPr lang="en-US" altLang="zh-CN" sz="1050" spc="-10" dirty="0">
                        <a:latin typeface="Calibri"/>
                        <a:cs typeface="Calibri"/>
                      </a:endParaRPr>
                    </a:p>
                  </a:txBody>
                  <a:tcPr marL="0" marR="0" marT="16669"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906564"/>
                  </a:ext>
                </a:extLst>
              </a:tr>
              <a:tr h="241563">
                <a:tc>
                  <a:txBody>
                    <a:bodyPr/>
                    <a:lstStyle/>
                    <a:p>
                      <a:pPr marL="91440">
                        <a:lnSpc>
                          <a:spcPct val="100000"/>
                        </a:lnSpc>
                        <a:spcBef>
                          <a:spcPts val="250"/>
                        </a:spcBef>
                      </a:pPr>
                      <a:r>
                        <a:rPr sz="1200" dirty="0">
                          <a:solidFill>
                            <a:srgbClr val="FFFFFF"/>
                          </a:solidFill>
                          <a:latin typeface="Calibri"/>
                          <a:cs typeface="Calibri"/>
                        </a:rPr>
                        <a:t>a.</a:t>
                      </a:r>
                      <a:r>
                        <a:rPr sz="1200" spc="-30" dirty="0">
                          <a:solidFill>
                            <a:srgbClr val="FFFFFF"/>
                          </a:solidFill>
                          <a:latin typeface="Calibri"/>
                          <a:cs typeface="Calibri"/>
                        </a:rPr>
                        <a:t> </a:t>
                      </a:r>
                      <a:r>
                        <a:rPr sz="1200" spc="-10" dirty="0">
                          <a:solidFill>
                            <a:srgbClr val="FFFFFF"/>
                          </a:solidFill>
                          <a:latin typeface="Calibri"/>
                          <a:cs typeface="Calibri"/>
                        </a:rPr>
                        <a:t>Narrow</a:t>
                      </a:r>
                      <a:r>
                        <a:rPr sz="1200" spc="-25" dirty="0">
                          <a:solidFill>
                            <a:srgbClr val="FFFFFF"/>
                          </a:solidFill>
                          <a:latin typeface="Calibri"/>
                          <a:cs typeface="Calibri"/>
                        </a:rPr>
                        <a:t> </a:t>
                      </a:r>
                      <a:r>
                        <a:rPr sz="1200" dirty="0">
                          <a:solidFill>
                            <a:srgbClr val="FFFFFF"/>
                          </a:solidFill>
                          <a:latin typeface="Calibri"/>
                          <a:cs typeface="Calibri"/>
                        </a:rPr>
                        <a:t>Memory</a:t>
                      </a:r>
                      <a:endParaRPr sz="1200" dirty="0">
                        <a:latin typeface="Calibri"/>
                        <a:cs typeface="Calibri"/>
                      </a:endParaRPr>
                    </a:p>
                  </a:txBody>
                  <a:tcPr marL="0" marR="0" marT="16669"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rgbClr val="0070C0"/>
                    </a:solidFill>
                  </a:tcPr>
                </a:tc>
                <a:tc>
                  <a:txBody>
                    <a:bodyPr/>
                    <a:lstStyle/>
                    <a:p>
                      <a:pPr algn="ctr">
                        <a:lnSpc>
                          <a:spcPct val="100000"/>
                        </a:lnSpc>
                        <a:spcBef>
                          <a:spcPts val="250"/>
                        </a:spcBef>
                      </a:pPr>
                      <a:r>
                        <a:rPr sz="1050" dirty="0">
                          <a:latin typeface="Calibri"/>
                          <a:cs typeface="Calibri"/>
                        </a:rPr>
                        <a:t>1</a:t>
                      </a:r>
                      <a:r>
                        <a:rPr sz="1050" spc="-10" dirty="0">
                          <a:latin typeface="Calibri"/>
                          <a:cs typeface="Calibri"/>
                        </a:rPr>
                        <a:t> </a:t>
                      </a:r>
                      <a:r>
                        <a:rPr sz="1050" dirty="0">
                          <a:latin typeface="Calibri"/>
                          <a:cs typeface="Calibri"/>
                        </a:rPr>
                        <a:t>+ 4*15</a:t>
                      </a:r>
                      <a:r>
                        <a:rPr sz="1050" spc="-10" dirty="0">
                          <a:latin typeface="Calibri"/>
                          <a:cs typeface="Calibri"/>
                        </a:rPr>
                        <a:t> </a:t>
                      </a:r>
                      <a:r>
                        <a:rPr sz="1050" dirty="0">
                          <a:latin typeface="Calibri"/>
                          <a:cs typeface="Calibri"/>
                        </a:rPr>
                        <a:t>+</a:t>
                      </a:r>
                      <a:r>
                        <a:rPr sz="1050" spc="5" dirty="0">
                          <a:latin typeface="Calibri"/>
                          <a:cs typeface="Calibri"/>
                        </a:rPr>
                        <a:t> </a:t>
                      </a:r>
                      <a:r>
                        <a:rPr sz="1050" dirty="0">
                          <a:latin typeface="Calibri"/>
                          <a:cs typeface="Calibri"/>
                        </a:rPr>
                        <a:t>4*1</a:t>
                      </a:r>
                      <a:r>
                        <a:rPr sz="1050" spc="-10" dirty="0">
                          <a:latin typeface="Calibri"/>
                          <a:cs typeface="Calibri"/>
                        </a:rPr>
                        <a:t> </a:t>
                      </a:r>
                      <a:r>
                        <a:rPr sz="1050" dirty="0">
                          <a:latin typeface="Calibri"/>
                          <a:cs typeface="Calibri"/>
                        </a:rPr>
                        <a:t>=</a:t>
                      </a:r>
                      <a:r>
                        <a:rPr sz="1050" spc="5" dirty="0">
                          <a:latin typeface="Calibri"/>
                          <a:cs typeface="Calibri"/>
                        </a:rPr>
                        <a:t> </a:t>
                      </a:r>
                      <a:r>
                        <a:rPr sz="1050" dirty="0">
                          <a:latin typeface="Calibri"/>
                          <a:cs typeface="Calibri"/>
                        </a:rPr>
                        <a:t>65</a:t>
                      </a:r>
                      <a:r>
                        <a:rPr sz="1050" spc="-10" dirty="0">
                          <a:latin typeface="Calibri"/>
                          <a:cs typeface="Calibri"/>
                        </a:rPr>
                        <a:t> clocks</a:t>
                      </a:r>
                      <a:endParaRPr lang="en-US" altLang="zh-CN" sz="1050" spc="-10" dirty="0">
                        <a:latin typeface="Calibri"/>
                        <a:cs typeface="Calibri"/>
                      </a:endParaRPr>
                    </a:p>
                  </a:txBody>
                  <a:tcPr marL="0" marR="0" marT="16669"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gn="ctr">
                        <a:lnSpc>
                          <a:spcPct val="100000"/>
                        </a:lnSpc>
                        <a:spcBef>
                          <a:spcPts val="250"/>
                        </a:spcBef>
                      </a:pPr>
                      <a:r>
                        <a:rPr lang="en-US" altLang="zh-CN" sz="1050" kern="1200" dirty="0">
                          <a:solidFill>
                            <a:schemeClr val="tx1"/>
                          </a:solidFill>
                          <a:latin typeface="Calibri"/>
                          <a:ea typeface="+mn-ea"/>
                          <a:cs typeface="Calibri"/>
                        </a:rPr>
                        <a:t>(4 x 4)</a:t>
                      </a:r>
                      <a:r>
                        <a:rPr lang="en-US" altLang="zh-CN" sz="1050" spc="-10" dirty="0">
                          <a:latin typeface="Calibri"/>
                          <a:cs typeface="Calibri"/>
                        </a:rPr>
                        <a:t>/65=0.246</a:t>
                      </a:r>
                    </a:p>
                  </a:txBody>
                  <a:tcPr marL="0" marR="0" marT="16669"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9842">
                <a:tc>
                  <a:txBody>
                    <a:bodyPr/>
                    <a:lstStyle/>
                    <a:p>
                      <a:pPr marL="91440">
                        <a:lnSpc>
                          <a:spcPct val="100000"/>
                        </a:lnSpc>
                        <a:spcBef>
                          <a:spcPts val="250"/>
                        </a:spcBef>
                      </a:pPr>
                      <a:r>
                        <a:rPr sz="1200" spc="-5" dirty="0">
                          <a:solidFill>
                            <a:srgbClr val="FFFFFF"/>
                          </a:solidFill>
                          <a:latin typeface="Calibri"/>
                          <a:cs typeface="Calibri"/>
                        </a:rPr>
                        <a:t>b.</a:t>
                      </a:r>
                      <a:r>
                        <a:rPr sz="1200" spc="-25" dirty="0">
                          <a:solidFill>
                            <a:srgbClr val="FFFFFF"/>
                          </a:solidFill>
                          <a:latin typeface="Calibri"/>
                          <a:cs typeface="Calibri"/>
                        </a:rPr>
                        <a:t> </a:t>
                      </a:r>
                      <a:r>
                        <a:rPr sz="1200" spc="-5" dirty="0">
                          <a:solidFill>
                            <a:srgbClr val="FFFFFF"/>
                          </a:solidFill>
                          <a:latin typeface="Calibri"/>
                          <a:cs typeface="Calibri"/>
                        </a:rPr>
                        <a:t>Wide</a:t>
                      </a:r>
                      <a:r>
                        <a:rPr sz="1200" spc="-10" dirty="0">
                          <a:solidFill>
                            <a:srgbClr val="FFFFFF"/>
                          </a:solidFill>
                          <a:latin typeface="Calibri"/>
                          <a:cs typeface="Calibri"/>
                        </a:rPr>
                        <a:t> </a:t>
                      </a:r>
                      <a:r>
                        <a:rPr sz="1200" dirty="0">
                          <a:solidFill>
                            <a:srgbClr val="FFFFFF"/>
                          </a:solidFill>
                          <a:latin typeface="Calibri"/>
                          <a:cs typeface="Calibri"/>
                        </a:rPr>
                        <a:t>Memory</a:t>
                      </a:r>
                      <a:endParaRPr sz="1200" dirty="0">
                        <a:latin typeface="Calibri"/>
                        <a:cs typeface="Calibri"/>
                      </a:endParaRPr>
                    </a:p>
                  </a:txBody>
                  <a:tcPr marL="0" marR="0" marT="1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70C0"/>
                    </a:solidFill>
                  </a:tcPr>
                </a:tc>
                <a:tc>
                  <a:txBody>
                    <a:bodyPr/>
                    <a:lstStyle/>
                    <a:p>
                      <a:pPr algn="ctr">
                        <a:lnSpc>
                          <a:spcPct val="100000"/>
                        </a:lnSpc>
                        <a:spcBef>
                          <a:spcPts val="250"/>
                        </a:spcBef>
                      </a:pPr>
                      <a:r>
                        <a:rPr sz="1050" dirty="0">
                          <a:latin typeface="Calibri"/>
                          <a:cs typeface="Calibri"/>
                        </a:rPr>
                        <a:t>1</a:t>
                      </a:r>
                      <a:r>
                        <a:rPr sz="1050" spc="-10" dirty="0">
                          <a:latin typeface="Calibri"/>
                          <a:cs typeface="Calibri"/>
                        </a:rPr>
                        <a:t> </a:t>
                      </a:r>
                      <a:r>
                        <a:rPr sz="1050" dirty="0">
                          <a:latin typeface="Calibri"/>
                          <a:cs typeface="Calibri"/>
                        </a:rPr>
                        <a:t>+ 15</a:t>
                      </a:r>
                      <a:r>
                        <a:rPr sz="1050" spc="-10" dirty="0">
                          <a:latin typeface="Calibri"/>
                          <a:cs typeface="Calibri"/>
                        </a:rPr>
                        <a:t> </a:t>
                      </a:r>
                      <a:r>
                        <a:rPr sz="1050" dirty="0">
                          <a:latin typeface="Calibri"/>
                          <a:cs typeface="Calibri"/>
                        </a:rPr>
                        <a:t>+ 1</a:t>
                      </a:r>
                      <a:r>
                        <a:rPr sz="1050" spc="-10" dirty="0">
                          <a:latin typeface="Calibri"/>
                          <a:cs typeface="Calibri"/>
                        </a:rPr>
                        <a:t> </a:t>
                      </a:r>
                      <a:r>
                        <a:rPr sz="1050" dirty="0">
                          <a:latin typeface="Calibri"/>
                          <a:cs typeface="Calibri"/>
                        </a:rPr>
                        <a:t>=</a:t>
                      </a:r>
                      <a:r>
                        <a:rPr sz="1050" spc="-10" dirty="0">
                          <a:latin typeface="Calibri"/>
                          <a:cs typeface="Calibri"/>
                        </a:rPr>
                        <a:t> </a:t>
                      </a:r>
                      <a:r>
                        <a:rPr sz="1050" dirty="0">
                          <a:latin typeface="Calibri"/>
                          <a:cs typeface="Calibri"/>
                        </a:rPr>
                        <a:t>17 </a:t>
                      </a:r>
                      <a:r>
                        <a:rPr sz="1050" spc="-10" dirty="0">
                          <a:latin typeface="Calibri"/>
                          <a:cs typeface="Calibri"/>
                        </a:rPr>
                        <a:t>clock</a:t>
                      </a:r>
                      <a:r>
                        <a:rPr lang="en-US" sz="1050" spc="-10" dirty="0">
                          <a:latin typeface="Calibri"/>
                          <a:cs typeface="Calibri"/>
                        </a:rPr>
                        <a:t>s</a:t>
                      </a:r>
                      <a:endParaRPr sz="1050" dirty="0">
                        <a:latin typeface="Calibri"/>
                        <a:cs typeface="Calibri"/>
                      </a:endParaRPr>
                    </a:p>
                  </a:txBody>
                  <a:tcPr marL="0" marR="0" marT="16669"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lang="en-US" altLang="zh-CN" sz="1050" kern="1200" dirty="0">
                          <a:solidFill>
                            <a:srgbClr val="FF0000"/>
                          </a:solidFill>
                          <a:latin typeface="Calibri"/>
                          <a:ea typeface="+mn-ea"/>
                          <a:cs typeface="Calibri"/>
                        </a:rPr>
                        <a:t>(4 x 4)/17=0.941</a:t>
                      </a:r>
                      <a:endParaRPr sz="1050" dirty="0">
                        <a:solidFill>
                          <a:srgbClr val="FF0000"/>
                        </a:solidFill>
                        <a:latin typeface="Calibri"/>
                        <a:cs typeface="Calibri"/>
                      </a:endParaRPr>
                    </a:p>
                  </a:txBody>
                  <a:tcPr marL="0" marR="0" marT="16669"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3038">
                <a:tc>
                  <a:txBody>
                    <a:bodyPr/>
                    <a:lstStyle/>
                    <a:p>
                      <a:pPr marL="91440">
                        <a:lnSpc>
                          <a:spcPct val="100000"/>
                        </a:lnSpc>
                        <a:spcBef>
                          <a:spcPts val="250"/>
                        </a:spcBef>
                      </a:pPr>
                      <a:r>
                        <a:rPr lang="en-US" sz="1200" kern="1200" dirty="0">
                          <a:solidFill>
                            <a:srgbClr val="FFFFFF"/>
                          </a:solidFill>
                          <a:latin typeface="Calibri"/>
                          <a:ea typeface="+mn-ea"/>
                          <a:cs typeface="Calibri"/>
                        </a:rPr>
                        <a:t>c. </a:t>
                      </a:r>
                      <a:r>
                        <a:rPr lang="en-US" altLang="zh-CN" sz="1200" kern="1200" dirty="0">
                          <a:solidFill>
                            <a:srgbClr val="FFFFFF"/>
                          </a:solidFill>
                          <a:latin typeface="Calibri"/>
                          <a:ea typeface="+mn-ea"/>
                          <a:cs typeface="Calibri"/>
                        </a:rPr>
                        <a:t>fast page mode </a:t>
                      </a:r>
                      <a:endParaRPr sz="1200" kern="1200" dirty="0">
                        <a:solidFill>
                          <a:srgbClr val="FFFFFF"/>
                        </a:solidFill>
                        <a:latin typeface="Calibri"/>
                        <a:ea typeface="+mn-ea"/>
                        <a:cs typeface="Calibri"/>
                      </a:endParaRPr>
                    </a:p>
                  </a:txBody>
                  <a:tcPr marL="0" marR="0" marT="16669"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rgbClr val="0070C0"/>
                    </a:solidFill>
                  </a:tcPr>
                </a:tc>
                <a:tc>
                  <a:txBody>
                    <a:bodyPr/>
                    <a:lstStyle/>
                    <a:p>
                      <a:pPr algn="ctr">
                        <a:lnSpc>
                          <a:spcPct val="100000"/>
                        </a:lnSpc>
                        <a:spcBef>
                          <a:spcPts val="250"/>
                        </a:spcBef>
                      </a:pPr>
                      <a:r>
                        <a:rPr lang="en-US" altLang="zh-CN" sz="1050" dirty="0">
                          <a:latin typeface="Calibri"/>
                          <a:cs typeface="Calibri"/>
                        </a:rPr>
                        <a:t>1+15+3*8+1=51 </a:t>
                      </a:r>
                      <a:r>
                        <a:rPr lang="en-US" altLang="zh-CN" sz="1050" spc="-10" dirty="0">
                          <a:latin typeface="Calibri"/>
                          <a:cs typeface="Calibri"/>
                        </a:rPr>
                        <a:t>clocks</a:t>
                      </a:r>
                      <a:endParaRPr sz="1050" dirty="0">
                        <a:latin typeface="Calibri"/>
                        <a:cs typeface="Calibri"/>
                      </a:endParaRPr>
                    </a:p>
                  </a:txBody>
                  <a:tcPr marL="0" marR="0" marT="16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0" marR="0" lvl="0" indent="0" algn="ctr" defTabSz="432420" rtl="0" eaLnBrk="1" fontAlgn="auto" latinLnBrk="0" hangingPunct="1">
                        <a:lnSpc>
                          <a:spcPct val="100000"/>
                        </a:lnSpc>
                        <a:spcBef>
                          <a:spcPts val="250"/>
                        </a:spcBef>
                        <a:spcAft>
                          <a:spcPts val="0"/>
                        </a:spcAft>
                        <a:buClrTx/>
                        <a:buSzTx/>
                        <a:buFontTx/>
                        <a:buNone/>
                        <a:tabLst/>
                        <a:defRPr/>
                      </a:pPr>
                      <a:r>
                        <a:rPr lang="en-US" altLang="zh-CN" sz="1050" kern="1200" dirty="0">
                          <a:solidFill>
                            <a:schemeClr val="tx1"/>
                          </a:solidFill>
                          <a:latin typeface="Calibri"/>
                          <a:ea typeface="+mn-ea"/>
                          <a:cs typeface="Calibri"/>
                        </a:rPr>
                        <a:t>(4 x 4)/51 = 0.314</a:t>
                      </a:r>
                    </a:p>
                  </a:txBody>
                  <a:tcPr marL="0" marR="0" marT="16669"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050942"/>
                  </a:ext>
                </a:extLst>
              </a:tr>
              <a:tr h="348756">
                <a:tc>
                  <a:txBody>
                    <a:bodyPr/>
                    <a:lstStyle/>
                    <a:p>
                      <a:pPr marL="91440">
                        <a:lnSpc>
                          <a:spcPct val="100000"/>
                        </a:lnSpc>
                        <a:spcBef>
                          <a:spcPts val="250"/>
                        </a:spcBef>
                      </a:pPr>
                      <a:r>
                        <a:rPr lang="en-US" sz="1200" spc="-5" dirty="0">
                          <a:solidFill>
                            <a:srgbClr val="FFFFFF"/>
                          </a:solidFill>
                          <a:latin typeface="Calibri"/>
                          <a:cs typeface="Calibri"/>
                        </a:rPr>
                        <a:t>d</a:t>
                      </a:r>
                      <a:r>
                        <a:rPr sz="1200" spc="-5" dirty="0">
                          <a:solidFill>
                            <a:srgbClr val="FFFFFF"/>
                          </a:solidFill>
                          <a:latin typeface="Calibri"/>
                          <a:cs typeface="Calibri"/>
                        </a:rPr>
                        <a:t>.</a:t>
                      </a:r>
                      <a:r>
                        <a:rPr sz="1200" spc="-15" dirty="0">
                          <a:solidFill>
                            <a:srgbClr val="FFFFFF"/>
                          </a:solidFill>
                          <a:latin typeface="Calibri"/>
                          <a:cs typeface="Calibri"/>
                        </a:rPr>
                        <a:t> </a:t>
                      </a:r>
                      <a:r>
                        <a:rPr sz="1200" spc="-10" dirty="0">
                          <a:solidFill>
                            <a:srgbClr val="FFFFFF"/>
                          </a:solidFill>
                          <a:latin typeface="Calibri"/>
                          <a:cs typeface="Calibri"/>
                        </a:rPr>
                        <a:t>Interleaved</a:t>
                      </a:r>
                      <a:r>
                        <a:rPr sz="1200" spc="-15" dirty="0">
                          <a:solidFill>
                            <a:srgbClr val="FFFFFF"/>
                          </a:solidFill>
                          <a:latin typeface="Calibri"/>
                          <a:cs typeface="Calibri"/>
                        </a:rPr>
                        <a:t> </a:t>
                      </a:r>
                      <a:r>
                        <a:rPr sz="1200" dirty="0">
                          <a:solidFill>
                            <a:srgbClr val="FFFFFF"/>
                          </a:solidFill>
                          <a:latin typeface="Calibri"/>
                          <a:cs typeface="Calibri"/>
                        </a:rPr>
                        <a:t>Memory</a:t>
                      </a:r>
                      <a:endParaRPr sz="1200" dirty="0">
                        <a:latin typeface="Calibri"/>
                        <a:cs typeface="Calibri"/>
                      </a:endParaRPr>
                    </a:p>
                  </a:txBody>
                  <a:tcPr marL="0" marR="0" marT="1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70C0"/>
                    </a:solidFill>
                  </a:tcPr>
                </a:tc>
                <a:tc>
                  <a:txBody>
                    <a:bodyPr/>
                    <a:lstStyle/>
                    <a:p>
                      <a:pPr algn="ctr">
                        <a:lnSpc>
                          <a:spcPct val="100000"/>
                        </a:lnSpc>
                        <a:spcBef>
                          <a:spcPts val="250"/>
                        </a:spcBef>
                      </a:pPr>
                      <a:r>
                        <a:rPr sz="1050" dirty="0">
                          <a:latin typeface="Calibri"/>
                          <a:cs typeface="Calibri"/>
                        </a:rPr>
                        <a:t>1</a:t>
                      </a:r>
                      <a:r>
                        <a:rPr sz="1050" spc="-10" dirty="0">
                          <a:latin typeface="Calibri"/>
                          <a:cs typeface="Calibri"/>
                        </a:rPr>
                        <a:t> </a:t>
                      </a:r>
                      <a:r>
                        <a:rPr sz="1050" dirty="0">
                          <a:latin typeface="Calibri"/>
                          <a:cs typeface="Calibri"/>
                        </a:rPr>
                        <a:t>+ 15</a:t>
                      </a:r>
                      <a:r>
                        <a:rPr sz="1050" spc="-10" dirty="0">
                          <a:latin typeface="Calibri"/>
                          <a:cs typeface="Calibri"/>
                        </a:rPr>
                        <a:t> </a:t>
                      </a:r>
                      <a:r>
                        <a:rPr sz="1050" dirty="0">
                          <a:latin typeface="Calibri"/>
                          <a:cs typeface="Calibri"/>
                        </a:rPr>
                        <a:t>+ 4*1</a:t>
                      </a:r>
                      <a:r>
                        <a:rPr sz="1050" spc="-10" dirty="0">
                          <a:latin typeface="Calibri"/>
                          <a:cs typeface="Calibri"/>
                        </a:rPr>
                        <a:t> </a:t>
                      </a:r>
                      <a:r>
                        <a:rPr sz="1050" dirty="0">
                          <a:latin typeface="Calibri"/>
                          <a:cs typeface="Calibri"/>
                        </a:rPr>
                        <a:t>=</a:t>
                      </a:r>
                      <a:r>
                        <a:rPr sz="1050" spc="-5" dirty="0">
                          <a:latin typeface="Calibri"/>
                          <a:cs typeface="Calibri"/>
                        </a:rPr>
                        <a:t> </a:t>
                      </a:r>
                      <a:r>
                        <a:rPr sz="1050" dirty="0">
                          <a:latin typeface="Calibri"/>
                          <a:cs typeface="Calibri"/>
                        </a:rPr>
                        <a:t>20 </a:t>
                      </a:r>
                      <a:r>
                        <a:rPr sz="1050" spc="-10" dirty="0">
                          <a:latin typeface="Calibri"/>
                          <a:cs typeface="Calibri"/>
                        </a:rPr>
                        <a:t>clocks</a:t>
                      </a:r>
                      <a:endParaRPr sz="1050" dirty="0">
                        <a:latin typeface="Calibri"/>
                        <a:cs typeface="Calibri"/>
                      </a:endParaRPr>
                    </a:p>
                  </a:txBody>
                  <a:tcPr marL="0" marR="0" marT="16669"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lang="en-US" altLang="zh-CN" sz="1050" kern="1200" dirty="0">
                          <a:solidFill>
                            <a:srgbClr val="C00000"/>
                          </a:solidFill>
                          <a:latin typeface="Calibri"/>
                          <a:ea typeface="+mn-ea"/>
                          <a:cs typeface="Calibri"/>
                        </a:rPr>
                        <a:t>(4 x 4)/20=0.8</a:t>
                      </a:r>
                      <a:endParaRPr sz="1050" dirty="0">
                        <a:solidFill>
                          <a:srgbClr val="C00000"/>
                        </a:solidFill>
                        <a:latin typeface="Calibri"/>
                        <a:cs typeface="Calibri"/>
                      </a:endParaRPr>
                    </a:p>
                  </a:txBody>
                  <a:tcPr marL="0" marR="0" marT="16669"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2862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02AF47D4-26DE-4D2A-90FC-B6EE98DC135D}"/>
              </a:ext>
            </a:extLst>
          </p:cNvPr>
          <p:cNvSpPr>
            <a:spLocks noChangeArrowheads="1"/>
          </p:cNvSpPr>
          <p:nvPr/>
        </p:nvSpPr>
        <p:spPr bwMode="auto">
          <a:xfrm>
            <a:off x="292100" y="352425"/>
            <a:ext cx="3675698" cy="32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432420"/>
            <a:r>
              <a:rPr lang="zh-CN" altLang="en-US" sz="1702" dirty="0">
                <a:solidFill>
                  <a:srgbClr val="C00000"/>
                </a:solidFill>
                <a:latin typeface="微软雅黑" panose="020B0503020204020204" pitchFamily="34" charset="-122"/>
                <a:ea typeface="微软雅黑" panose="020B0503020204020204" pitchFamily="34" charset="-122"/>
              </a:rPr>
              <a:t>静态和动态存储器芯片特性</a:t>
            </a:r>
          </a:p>
        </p:txBody>
      </p:sp>
      <p:sp>
        <p:nvSpPr>
          <p:cNvPr id="2" name="矩形 1">
            <a:extLst>
              <a:ext uri="{FF2B5EF4-FFF2-40B4-BE49-F238E27FC236}">
                <a16:creationId xmlns:a16="http://schemas.microsoft.com/office/drawing/2014/main" id="{D669712C-E7A1-4042-9CE5-13EEA4977BDB}"/>
              </a:ext>
            </a:extLst>
          </p:cNvPr>
          <p:cNvSpPr/>
          <p:nvPr/>
        </p:nvSpPr>
        <p:spPr>
          <a:xfrm>
            <a:off x="767398" y="809625"/>
            <a:ext cx="2895600" cy="2370777"/>
          </a:xfrm>
          <a:prstGeom prst="rect">
            <a:avLst/>
          </a:prstGeom>
        </p:spPr>
        <p:txBody>
          <a:bodyPr wrap="square">
            <a:spAutoFit/>
          </a:bodyPr>
          <a:lstStyle/>
          <a:p>
            <a:pPr>
              <a:lnSpc>
                <a:spcPct val="150000"/>
              </a:lnSpc>
            </a:pPr>
            <a:r>
              <a:rPr lang="zh-CN" altLang="en-US" sz="1200" b="1" dirty="0">
                <a:solidFill>
                  <a:srgbClr val="7030A0"/>
                </a:solidFill>
                <a:latin typeface="微软雅黑" panose="020B0503020204020204" pitchFamily="34" charset="-122"/>
                <a:ea typeface="微软雅黑" panose="020B0503020204020204" pitchFamily="34" charset="-122"/>
              </a:rPr>
              <a:t>静态</a:t>
            </a:r>
            <a:r>
              <a:rPr lang="en-US" altLang="zh-CN" sz="1200" b="1" dirty="0">
                <a:solidFill>
                  <a:srgbClr val="7030A0"/>
                </a:solidFill>
                <a:latin typeface="微软雅黑" panose="020B0503020204020204" pitchFamily="34" charset="-122"/>
                <a:ea typeface="微软雅黑" panose="020B0503020204020204" pitchFamily="34" charset="-122"/>
              </a:rPr>
              <a:t>RAM</a:t>
            </a:r>
            <a:r>
              <a:rPr lang="zh-CN" altLang="en-US" sz="1200" b="1" dirty="0">
                <a:solidFill>
                  <a:srgbClr val="7030A0"/>
                </a:solidFill>
                <a:latin typeface="微软雅黑" panose="020B0503020204020204" pitchFamily="34" charset="-122"/>
                <a:ea typeface="微软雅黑" panose="020B0503020204020204" pitchFamily="34" charset="-122"/>
              </a:rPr>
              <a:t>（</a:t>
            </a:r>
            <a:r>
              <a:rPr lang="en-US" altLang="zh-CN" sz="1200" b="1" dirty="0">
                <a:solidFill>
                  <a:srgbClr val="7030A0"/>
                </a:solidFill>
                <a:latin typeface="微软雅黑" panose="020B0503020204020204" pitchFamily="34" charset="-122"/>
                <a:ea typeface="微软雅黑" panose="020B0503020204020204" pitchFamily="34" charset="-122"/>
              </a:rPr>
              <a:t>SRAM</a:t>
            </a:r>
            <a:r>
              <a:rPr lang="zh-CN" altLang="en-US" sz="1200" b="1" dirty="0">
                <a:solidFill>
                  <a:srgbClr val="7030A0"/>
                </a:solidFill>
                <a:latin typeface="微软雅黑" panose="020B0503020204020204" pitchFamily="34" charset="-122"/>
                <a:ea typeface="微软雅黑" panose="020B0503020204020204" pitchFamily="34" charset="-122"/>
              </a:rPr>
              <a:t>）</a:t>
            </a:r>
            <a:endParaRPr lang="en-US" altLang="zh-CN" sz="1200" b="1" dirty="0">
              <a:solidFill>
                <a:srgbClr val="7030A0"/>
              </a:solidFill>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每个单元用</a:t>
            </a:r>
            <a:r>
              <a:rPr lang="en-US" altLang="zh-CN" sz="1100" dirty="0">
                <a:latin typeface="微软雅黑" panose="020B0503020204020204" pitchFamily="34" charset="-122"/>
                <a:ea typeface="微软雅黑" panose="020B0503020204020204" pitchFamily="34" charset="-122"/>
              </a:rPr>
              <a:t>6</a:t>
            </a:r>
            <a:r>
              <a:rPr lang="zh-CN" altLang="en-US" sz="1100" dirty="0">
                <a:latin typeface="微软雅黑" panose="020B0503020204020204" pitchFamily="34" charset="-122"/>
                <a:ea typeface="微软雅黑" panose="020B0503020204020204" pitchFamily="34" charset="-122"/>
              </a:rPr>
              <a:t>晶体管电路存储一个位。只要保持通电（易失性），就会无限期保留值。对电噪声等干扰相对不敏感。比</a:t>
            </a:r>
            <a:r>
              <a:rPr lang="en-US" altLang="zh-CN" sz="1100" dirty="0">
                <a:latin typeface="微软雅黑" panose="020B0503020204020204" pitchFamily="34" charset="-122"/>
                <a:ea typeface="微软雅黑" panose="020B0503020204020204" pitchFamily="34" charset="-122"/>
              </a:rPr>
              <a:t>DRAM</a:t>
            </a:r>
            <a:r>
              <a:rPr lang="zh-CN" altLang="en-US" sz="1100" dirty="0">
                <a:latin typeface="微软雅黑" panose="020B0503020204020204" pitchFamily="34" charset="-122"/>
                <a:ea typeface="微软雅黑" panose="020B0503020204020204" pitchFamily="34" charset="-122"/>
              </a:rPr>
              <a:t>更快但更昂贵。</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200" b="1" dirty="0">
                <a:solidFill>
                  <a:srgbClr val="7030A0"/>
                </a:solidFill>
                <a:latin typeface="微软雅黑" panose="020B0503020204020204" pitchFamily="34" charset="-122"/>
                <a:ea typeface="微软雅黑" panose="020B0503020204020204" pitchFamily="34" charset="-122"/>
              </a:rPr>
              <a:t>动态</a:t>
            </a:r>
            <a:r>
              <a:rPr lang="en-US" altLang="zh-CN" sz="1200" b="1" dirty="0">
                <a:solidFill>
                  <a:srgbClr val="7030A0"/>
                </a:solidFill>
                <a:latin typeface="微软雅黑" panose="020B0503020204020204" pitchFamily="34" charset="-122"/>
                <a:ea typeface="微软雅黑" panose="020B0503020204020204" pitchFamily="34" charset="-122"/>
              </a:rPr>
              <a:t>RAM</a:t>
            </a:r>
            <a:r>
              <a:rPr lang="zh-CN" altLang="en-US" sz="1200" b="1" dirty="0">
                <a:solidFill>
                  <a:srgbClr val="7030A0"/>
                </a:solidFill>
                <a:latin typeface="微软雅黑" panose="020B0503020204020204" pitchFamily="34" charset="-122"/>
                <a:ea typeface="微软雅黑" panose="020B0503020204020204" pitchFamily="34" charset="-122"/>
              </a:rPr>
              <a:t>（</a:t>
            </a:r>
            <a:r>
              <a:rPr lang="en-US" altLang="zh-CN" sz="1200" b="1" dirty="0">
                <a:solidFill>
                  <a:srgbClr val="7030A0"/>
                </a:solidFill>
                <a:latin typeface="微软雅黑" panose="020B0503020204020204" pitchFamily="34" charset="-122"/>
                <a:ea typeface="微软雅黑" panose="020B0503020204020204" pitchFamily="34" charset="-122"/>
              </a:rPr>
              <a:t>DRAM</a:t>
            </a:r>
            <a:r>
              <a:rPr lang="zh-CN" altLang="en-US" sz="1200" b="1" dirty="0">
                <a:solidFill>
                  <a:srgbClr val="7030A0"/>
                </a:solidFill>
                <a:latin typeface="微软雅黑" panose="020B0503020204020204" pitchFamily="34" charset="-122"/>
                <a:ea typeface="微软雅黑" panose="020B0503020204020204" pitchFamily="34" charset="-122"/>
              </a:rPr>
              <a:t>）</a:t>
            </a:r>
            <a:endParaRPr lang="en-US" altLang="zh-CN" sz="1200" b="1" dirty="0">
              <a:solidFill>
                <a:srgbClr val="7030A0"/>
              </a:solidFill>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每个单元用电容器和晶体管存储一个比特。值必须每</a:t>
            </a:r>
            <a:r>
              <a:rPr lang="en-US" altLang="zh-CN" sz="1100" dirty="0">
                <a:latin typeface="微软雅黑" panose="020B0503020204020204" pitchFamily="34" charset="-122"/>
                <a:ea typeface="微软雅黑" panose="020B0503020204020204" pitchFamily="34" charset="-122"/>
              </a:rPr>
              <a:t>10–100</a:t>
            </a:r>
            <a:r>
              <a:rPr lang="zh-CN" altLang="en-US" sz="1100" dirty="0">
                <a:latin typeface="微软雅黑" panose="020B0503020204020204" pitchFamily="34" charset="-122"/>
                <a:ea typeface="微软雅黑" panose="020B0503020204020204" pitchFamily="34" charset="-122"/>
              </a:rPr>
              <a:t>毫秒刷新一次（易失性）。对干扰敏感，比</a:t>
            </a:r>
            <a:r>
              <a:rPr lang="en-US" altLang="zh-CN" sz="1100" dirty="0">
                <a:latin typeface="微软雅黑" panose="020B0503020204020204" pitchFamily="34" charset="-122"/>
                <a:ea typeface="微软雅黑" panose="020B0503020204020204" pitchFamily="34" charset="-122"/>
              </a:rPr>
              <a:t>SRAM</a:t>
            </a:r>
            <a:r>
              <a:rPr lang="zh-CN" altLang="en-US" sz="1100" dirty="0">
                <a:latin typeface="微软雅黑" panose="020B0503020204020204" pitchFamily="34" charset="-122"/>
                <a:ea typeface="微软雅黑" panose="020B0503020204020204" pitchFamily="34" charset="-122"/>
              </a:rPr>
              <a:t>慢且便宜。</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69" y="63526"/>
            <a:ext cx="3644890" cy="259045"/>
          </a:xfrm>
          <a:prstGeom prst="rect">
            <a:avLst/>
          </a:prstGeom>
        </p:spPr>
        <p:txBody>
          <a:bodyPr vert="horz" wrap="square" lIns="0" tIns="12700" rIns="0" bIns="0" rtlCol="0">
            <a:spAutoFit/>
          </a:bodyPr>
          <a:lstStyle/>
          <a:p>
            <a:pPr marL="12700">
              <a:lnSpc>
                <a:spcPct val="100000"/>
              </a:lnSpc>
              <a:spcBef>
                <a:spcPts val="100"/>
              </a:spcBef>
            </a:pPr>
            <a:r>
              <a:rPr sz="1600" spc="5" dirty="0"/>
              <a:t>Memory</a:t>
            </a:r>
            <a:r>
              <a:rPr sz="1600" spc="-60" dirty="0"/>
              <a:t> </a:t>
            </a:r>
            <a:r>
              <a:rPr sz="1600" spc="-5" dirty="0"/>
              <a:t>Controller</a:t>
            </a:r>
            <a:r>
              <a:rPr lang="en-US" altLang="zh-CN" sz="1600" spc="-5" dirty="0"/>
              <a:t>  </a:t>
            </a:r>
            <a:r>
              <a:rPr lang="zh-CN" altLang="en-US" sz="1600" dirty="0"/>
              <a:t>内存控制器</a:t>
            </a:r>
            <a:endParaRPr sz="1600" spc="-5" dirty="0"/>
          </a:p>
        </p:txBody>
      </p:sp>
      <p:sp>
        <p:nvSpPr>
          <p:cNvPr id="3" name="object 3"/>
          <p:cNvSpPr txBox="1"/>
          <p:nvPr/>
        </p:nvSpPr>
        <p:spPr>
          <a:xfrm>
            <a:off x="434657" y="353410"/>
            <a:ext cx="4645025" cy="1187954"/>
          </a:xfrm>
          <a:prstGeom prst="rect">
            <a:avLst/>
          </a:prstGeom>
        </p:spPr>
        <p:txBody>
          <a:bodyPr vert="horz" wrap="square" lIns="0" tIns="11430" rIns="0" bIns="0" rtlCol="0">
            <a:spAutoFit/>
          </a:bodyPr>
          <a:lstStyle/>
          <a:p>
            <a:pPr marL="201930" marR="82550" indent="-177165">
              <a:lnSpc>
                <a:spcPct val="118900"/>
              </a:lnSpc>
              <a:spcBef>
                <a:spcPts val="90"/>
              </a:spcBef>
              <a:buClr>
                <a:srgbClr val="006EBE"/>
              </a:buClr>
              <a:buSzPct val="115789"/>
              <a:buFont typeface="Lucida Sans Unicode"/>
              <a:buChar char="►"/>
              <a:tabLst>
                <a:tab pos="202565" algn="l"/>
              </a:tabLst>
            </a:pPr>
            <a:r>
              <a:rPr lang="zh-CN" altLang="en-US" sz="1200" dirty="0">
                <a:latin typeface="微软雅黑" panose="020B0503020204020204" pitchFamily="34" charset="-122"/>
                <a:ea typeface="微软雅黑" panose="020B0503020204020204" pitchFamily="34" charset="-122"/>
              </a:rPr>
              <a:t>内存控制器通常用于存储器和处理器之间的接口。</a:t>
            </a:r>
            <a:endParaRPr sz="950" dirty="0">
              <a:latin typeface="微软雅黑" panose="020B0503020204020204" pitchFamily="34" charset="-122"/>
              <a:ea typeface="微软雅黑" panose="020B0503020204020204" pitchFamily="34" charset="-122"/>
              <a:cs typeface="Arial"/>
            </a:endParaRPr>
          </a:p>
          <a:p>
            <a:pPr marL="201930" marR="17780" indent="-177165">
              <a:buClr>
                <a:srgbClr val="006EBE"/>
              </a:buClr>
              <a:buSzPct val="115789"/>
              <a:buFont typeface="Lucida Sans Unicode"/>
              <a:buChar char="►"/>
              <a:tabLst>
                <a:tab pos="202565" algn="l"/>
              </a:tabLst>
            </a:pPr>
            <a:r>
              <a:rPr sz="1200" spc="20" dirty="0">
                <a:latin typeface="Arial"/>
                <a:cs typeface="Arial"/>
              </a:rPr>
              <a:t>DRAMs</a:t>
            </a:r>
            <a:r>
              <a:rPr lang="zh-CN" altLang="en-US" sz="1200" dirty="0">
                <a:latin typeface="微软雅黑" panose="020B0503020204020204" pitchFamily="34" charset="-122"/>
                <a:ea typeface="微软雅黑" panose="020B0503020204020204" pitchFamily="34" charset="-122"/>
              </a:rPr>
              <a:t>有一个稍微复杂的接口，因为它们需要刷新，并且它们通常具有分时复用信号以减少引脚数</a:t>
            </a:r>
            <a:r>
              <a:rPr lang="zh-CN" altLang="en-US" dirty="0"/>
              <a:t>。</a:t>
            </a:r>
            <a:r>
              <a:rPr sz="950" spc="5" dirty="0">
                <a:latin typeface="Arial"/>
                <a:cs typeface="Arial"/>
              </a:rPr>
              <a:t>.</a:t>
            </a:r>
            <a:endParaRPr sz="950" dirty="0">
              <a:latin typeface="Arial"/>
              <a:cs typeface="Arial"/>
            </a:endParaRPr>
          </a:p>
          <a:p>
            <a:pPr marL="201930" indent="-177165">
              <a:lnSpc>
                <a:spcPct val="100000"/>
              </a:lnSpc>
              <a:spcBef>
                <a:spcPts val="215"/>
              </a:spcBef>
              <a:buClr>
                <a:srgbClr val="006EBE"/>
              </a:buClr>
              <a:buSzPct val="115789"/>
              <a:buFont typeface="Lucida Sans Unicode"/>
              <a:buChar char="►"/>
              <a:tabLst>
                <a:tab pos="202565" algn="l"/>
              </a:tabLst>
            </a:pPr>
            <a:r>
              <a:rPr lang="en-US" altLang="zh-CN" sz="1200" dirty="0">
                <a:latin typeface="微软雅黑" panose="020B0503020204020204" pitchFamily="34" charset="-122"/>
                <a:ea typeface="微软雅黑" panose="020B0503020204020204" pitchFamily="34" charset="-122"/>
              </a:rPr>
              <a:t>SRAM </a:t>
            </a:r>
            <a:r>
              <a:rPr lang="zh-CN" altLang="en-US" sz="1200" dirty="0">
                <a:latin typeface="微软雅黑" panose="020B0503020204020204" pitchFamily="34" charset="-122"/>
                <a:ea typeface="微软雅黑" panose="020B0503020204020204" pitchFamily="34" charset="-122"/>
              </a:rPr>
              <a:t>接口比较简单，不需要内存控制器</a:t>
            </a:r>
            <a:r>
              <a:rPr sz="950" spc="5" dirty="0">
                <a:latin typeface="Arial"/>
                <a:cs typeface="Arial"/>
              </a:rPr>
              <a:t>.</a:t>
            </a:r>
            <a:endParaRPr sz="950" dirty="0">
              <a:latin typeface="Arial"/>
              <a:cs typeface="Arial"/>
            </a:endParaRPr>
          </a:p>
          <a:p>
            <a:pPr marL="2957830">
              <a:lnSpc>
                <a:spcPct val="100000"/>
              </a:lnSpc>
              <a:spcBef>
                <a:spcPts val="1240"/>
              </a:spcBef>
            </a:pPr>
            <a:r>
              <a:rPr sz="850" dirty="0">
                <a:latin typeface="Times New Roman"/>
                <a:cs typeface="Times New Roman"/>
              </a:rPr>
              <a:t>Row/Column</a:t>
            </a:r>
          </a:p>
        </p:txBody>
      </p:sp>
      <p:sp>
        <p:nvSpPr>
          <p:cNvPr id="4" name="object 4"/>
          <p:cNvSpPr/>
          <p:nvPr/>
        </p:nvSpPr>
        <p:spPr>
          <a:xfrm>
            <a:off x="3267965" y="1708807"/>
            <a:ext cx="827405" cy="102870"/>
          </a:xfrm>
          <a:custGeom>
            <a:avLst/>
            <a:gdLst/>
            <a:ahLst/>
            <a:cxnLst/>
            <a:rect l="l" t="t" r="r" b="b"/>
            <a:pathLst>
              <a:path w="827404" h="102869">
                <a:moveTo>
                  <a:pt x="0" y="79767"/>
                </a:moveTo>
                <a:lnTo>
                  <a:pt x="732749" y="79767"/>
                </a:lnTo>
                <a:lnTo>
                  <a:pt x="732749" y="102557"/>
                </a:lnTo>
                <a:lnTo>
                  <a:pt x="827297" y="45581"/>
                </a:lnTo>
                <a:lnTo>
                  <a:pt x="732749" y="0"/>
                </a:lnTo>
                <a:lnTo>
                  <a:pt x="732749" y="22790"/>
                </a:lnTo>
                <a:lnTo>
                  <a:pt x="0" y="22790"/>
                </a:lnTo>
              </a:path>
            </a:pathLst>
          </a:custGeom>
          <a:ln w="13674">
            <a:solidFill>
              <a:srgbClr val="000000"/>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3008929856"/>
              </p:ext>
            </p:extLst>
          </p:nvPr>
        </p:nvGraphicFramePr>
        <p:xfrm>
          <a:off x="915978" y="1640435"/>
          <a:ext cx="1511300" cy="1504176"/>
        </p:xfrm>
        <a:graphic>
          <a:graphicData uri="http://schemas.openxmlformats.org/drawingml/2006/table">
            <a:tbl>
              <a:tblPr firstRow="1" bandRow="1">
                <a:tableStyleId>{2D5ABB26-0587-4C30-8999-92F81FD0307C}</a:tableStyleId>
              </a:tblPr>
              <a:tblGrid>
                <a:gridCol w="745490">
                  <a:extLst>
                    <a:ext uri="{9D8B030D-6E8A-4147-A177-3AD203B41FA5}">
                      <a16:colId xmlns:a16="http://schemas.microsoft.com/office/drawing/2014/main" val="20000"/>
                    </a:ext>
                  </a:extLst>
                </a:gridCol>
                <a:gridCol w="765810">
                  <a:extLst>
                    <a:ext uri="{9D8B030D-6E8A-4147-A177-3AD203B41FA5}">
                      <a16:colId xmlns:a16="http://schemas.microsoft.com/office/drawing/2014/main" val="20001"/>
                    </a:ext>
                  </a:extLst>
                </a:gridCol>
              </a:tblGrid>
              <a:tr h="437579">
                <a:tc rowSpan="4">
                  <a:txBody>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30"/>
                        </a:spcBef>
                      </a:pPr>
                      <a:endParaRPr sz="950">
                        <a:latin typeface="Times New Roman"/>
                        <a:cs typeface="Times New Roman"/>
                      </a:endParaRPr>
                    </a:p>
                    <a:p>
                      <a:pPr marL="165735">
                        <a:lnSpc>
                          <a:spcPct val="100000"/>
                        </a:lnSpc>
                      </a:pPr>
                      <a:r>
                        <a:rPr sz="850" spc="-5" dirty="0">
                          <a:latin typeface="Times New Roman"/>
                          <a:cs typeface="Times New Roman"/>
                        </a:rPr>
                        <a:t>Processor</a:t>
                      </a:r>
                      <a:endParaRPr sz="850">
                        <a:latin typeface="Times New Roman"/>
                        <a:cs typeface="Times New Roman"/>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marL="283210">
                        <a:lnSpc>
                          <a:spcPts val="880"/>
                        </a:lnSpc>
                      </a:pPr>
                      <a:r>
                        <a:rPr sz="850" dirty="0">
                          <a:latin typeface="Times New Roman"/>
                          <a:cs typeface="Times New Roman"/>
                        </a:rPr>
                        <a:t>Address</a:t>
                      </a:r>
                      <a:endParaRPr sz="850">
                        <a:latin typeface="Times New Roman"/>
                        <a:cs typeface="Times New Roman"/>
                      </a:endParaRPr>
                    </a:p>
                    <a:p>
                      <a:pPr>
                        <a:lnSpc>
                          <a:spcPct val="100000"/>
                        </a:lnSpc>
                        <a:spcBef>
                          <a:spcPts val="20"/>
                        </a:spcBef>
                      </a:pPr>
                      <a:endParaRPr sz="1200">
                        <a:latin typeface="Times New Roman"/>
                        <a:cs typeface="Times New Roman"/>
                      </a:endParaRPr>
                    </a:p>
                    <a:p>
                      <a:pPr marL="306705">
                        <a:lnSpc>
                          <a:spcPct val="100000"/>
                        </a:lnSpc>
                      </a:pPr>
                      <a:r>
                        <a:rPr sz="850" spc="-5" dirty="0">
                          <a:latin typeface="Times New Roman"/>
                          <a:cs typeface="Times New Roman"/>
                        </a:rPr>
                        <a:t>R/</a:t>
                      </a:r>
                      <a:r>
                        <a:rPr sz="850" spc="-30" dirty="0">
                          <a:latin typeface="Times New Roman"/>
                          <a:cs typeface="Times New Roman"/>
                        </a:rPr>
                        <a:t> </a:t>
                      </a:r>
                      <a:r>
                        <a:rPr sz="850" spc="10" dirty="0">
                          <a:latin typeface="Times New Roman"/>
                          <a:cs typeface="Times New Roman"/>
                        </a:rPr>
                        <a:t>W</a:t>
                      </a:r>
                      <a:endParaRPr sz="850">
                        <a:latin typeface="Times New Roman"/>
                        <a:cs typeface="Times New Roman"/>
                      </a:endParaRPr>
                    </a:p>
                  </a:txBody>
                  <a:tcPr marL="0" marR="0" marT="0" marB="0">
                    <a:lnL w="19050">
                      <a:solidFill>
                        <a:srgbClr val="00FFFF"/>
                      </a:solidFill>
                      <a:prstDash val="solid"/>
                    </a:lnL>
                    <a:lnB w="19050">
                      <a:solidFill>
                        <a:srgbClr val="000000"/>
                      </a:solidFill>
                      <a:prstDash val="solid"/>
                    </a:lnB>
                  </a:tcPr>
                </a:tc>
                <a:extLst>
                  <a:ext uri="{0D108BD9-81ED-4DB2-BD59-A6C34878D82A}">
                    <a16:rowId xmlns:a16="http://schemas.microsoft.com/office/drawing/2014/main" val="10000"/>
                  </a:ext>
                </a:extLst>
              </a:tr>
              <a:tr h="287161">
                <a:tc vMerge="1">
                  <a:txBody>
                    <a:bodyPr/>
                    <a:lstStyle/>
                    <a:p>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a:lnSpc>
                          <a:spcPct val="100000"/>
                        </a:lnSpc>
                        <a:spcBef>
                          <a:spcPts val="55"/>
                        </a:spcBef>
                      </a:pPr>
                      <a:endParaRPr sz="800">
                        <a:latin typeface="Times New Roman"/>
                        <a:cs typeface="Times New Roman"/>
                      </a:endParaRPr>
                    </a:p>
                    <a:p>
                      <a:pPr marL="105410" algn="ctr">
                        <a:lnSpc>
                          <a:spcPct val="100000"/>
                        </a:lnSpc>
                      </a:pPr>
                      <a:r>
                        <a:rPr sz="850" dirty="0">
                          <a:latin typeface="Times New Roman"/>
                          <a:cs typeface="Times New Roman"/>
                        </a:rPr>
                        <a:t>Request</a:t>
                      </a:r>
                      <a:endParaRPr sz="850">
                        <a:latin typeface="Times New Roman"/>
                        <a:cs typeface="Times New Roman"/>
                      </a:endParaRPr>
                    </a:p>
                  </a:txBody>
                  <a:tcPr marL="0" marR="0" marT="6985" marB="0">
                    <a:lnL w="19050">
                      <a:solidFill>
                        <a:srgbClr val="00FFFF"/>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266649">
                <a:tc vMerge="1">
                  <a:txBody>
                    <a:bodyPr/>
                    <a:lstStyle/>
                    <a:p>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a:lnSpc>
                          <a:spcPct val="100000"/>
                        </a:lnSpc>
                        <a:spcBef>
                          <a:spcPts val="30"/>
                        </a:spcBef>
                      </a:pPr>
                      <a:endParaRPr sz="800">
                        <a:latin typeface="Times New Roman"/>
                        <a:cs typeface="Times New Roman"/>
                      </a:endParaRPr>
                    </a:p>
                    <a:p>
                      <a:pPr marL="107314" algn="ctr">
                        <a:lnSpc>
                          <a:spcPct val="100000"/>
                        </a:lnSpc>
                      </a:pPr>
                      <a:r>
                        <a:rPr sz="850" dirty="0">
                          <a:latin typeface="Times New Roman"/>
                          <a:cs typeface="Times New Roman"/>
                        </a:rPr>
                        <a:t>Clock</a:t>
                      </a:r>
                      <a:endParaRPr sz="850">
                        <a:latin typeface="Times New Roman"/>
                        <a:cs typeface="Times New Roman"/>
                      </a:endParaRPr>
                    </a:p>
                  </a:txBody>
                  <a:tcPr marL="0" marR="0" marT="3810" marB="0">
                    <a:lnL w="19050">
                      <a:solidFill>
                        <a:srgbClr val="00FFFF"/>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512787">
                <a:tc vMerge="1">
                  <a:txBody>
                    <a:bodyPr/>
                    <a:lstStyle/>
                    <a:p>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a:lnSpc>
                          <a:spcPct val="100000"/>
                        </a:lnSpc>
                      </a:pPr>
                      <a:endParaRPr sz="900">
                        <a:latin typeface="Times New Roman"/>
                        <a:cs typeface="Times New Roman"/>
                      </a:endParaRPr>
                    </a:p>
                  </a:txBody>
                  <a:tcPr marL="0" marR="0" marT="0" marB="0">
                    <a:lnL w="19050">
                      <a:solidFill>
                        <a:srgbClr val="00FFFF"/>
                      </a:solidFill>
                      <a:prstDash val="solid"/>
                    </a:lnL>
                    <a:lnT w="19050">
                      <a:solidFill>
                        <a:srgbClr val="000000"/>
                      </a:solidFill>
                      <a:prstDash val="solid"/>
                    </a:lnT>
                  </a:tcPr>
                </a:tc>
                <a:extLst>
                  <a:ext uri="{0D108BD9-81ED-4DB2-BD59-A6C34878D82A}">
                    <a16:rowId xmlns:a16="http://schemas.microsoft.com/office/drawing/2014/main" val="10003"/>
                  </a:ext>
                </a:extLst>
              </a:tr>
            </a:tbl>
          </a:graphicData>
        </a:graphic>
      </p:graphicFrame>
      <p:grpSp>
        <p:nvGrpSpPr>
          <p:cNvPr id="6" name="object 6"/>
          <p:cNvGrpSpPr/>
          <p:nvPr/>
        </p:nvGrpSpPr>
        <p:grpSpPr>
          <a:xfrm>
            <a:off x="1674904" y="2953172"/>
            <a:ext cx="2427605" cy="123189"/>
            <a:chOff x="1673326" y="2859935"/>
            <a:chExt cx="2427605" cy="123189"/>
          </a:xfrm>
        </p:grpSpPr>
        <p:sp>
          <p:nvSpPr>
            <p:cNvPr id="7" name="object 7"/>
            <p:cNvSpPr/>
            <p:nvPr/>
          </p:nvSpPr>
          <p:spPr>
            <a:xfrm>
              <a:off x="1680163" y="2866773"/>
              <a:ext cx="2270125" cy="109855"/>
            </a:xfrm>
            <a:custGeom>
              <a:avLst/>
              <a:gdLst/>
              <a:ahLst/>
              <a:cxnLst/>
              <a:rect l="l" t="t" r="r" b="b"/>
              <a:pathLst>
                <a:path w="2270125" h="109855">
                  <a:moveTo>
                    <a:pt x="2258118" y="24309"/>
                  </a:moveTo>
                  <a:lnTo>
                    <a:pt x="94580" y="24309"/>
                  </a:lnTo>
                  <a:lnTo>
                    <a:pt x="94580" y="0"/>
                  </a:lnTo>
                  <a:lnTo>
                    <a:pt x="0" y="48619"/>
                  </a:lnTo>
                  <a:lnTo>
                    <a:pt x="94580" y="109394"/>
                  </a:lnTo>
                  <a:lnTo>
                    <a:pt x="94580" y="72929"/>
                  </a:lnTo>
                  <a:lnTo>
                    <a:pt x="2269941" y="72929"/>
                  </a:lnTo>
                </a:path>
              </a:pathLst>
            </a:custGeom>
            <a:ln w="13674">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881732" y="2859935"/>
              <a:ext cx="218789" cy="109394"/>
            </a:xfrm>
            <a:prstGeom prst="rect">
              <a:avLst/>
            </a:prstGeom>
          </p:spPr>
        </p:pic>
      </p:grpSp>
      <p:sp>
        <p:nvSpPr>
          <p:cNvPr id="9" name="object 9"/>
          <p:cNvSpPr/>
          <p:nvPr/>
        </p:nvSpPr>
        <p:spPr>
          <a:xfrm>
            <a:off x="1668066" y="1756667"/>
            <a:ext cx="854710" cy="102870"/>
          </a:xfrm>
          <a:custGeom>
            <a:avLst/>
            <a:gdLst/>
            <a:ahLst/>
            <a:cxnLst/>
            <a:rect l="l" t="t" r="r" b="b"/>
            <a:pathLst>
              <a:path w="854710" h="102869">
                <a:moveTo>
                  <a:pt x="0" y="79767"/>
                </a:moveTo>
                <a:lnTo>
                  <a:pt x="747815" y="79767"/>
                </a:lnTo>
                <a:lnTo>
                  <a:pt x="747815" y="102557"/>
                </a:lnTo>
                <a:lnTo>
                  <a:pt x="854646" y="56976"/>
                </a:lnTo>
                <a:lnTo>
                  <a:pt x="747815" y="0"/>
                </a:lnTo>
                <a:lnTo>
                  <a:pt x="747815" y="22790"/>
                </a:lnTo>
                <a:lnTo>
                  <a:pt x="0" y="22790"/>
                </a:lnTo>
              </a:path>
            </a:pathLst>
          </a:custGeom>
          <a:ln w="13674">
            <a:solidFill>
              <a:srgbClr val="000000"/>
            </a:solidFill>
          </a:ln>
        </p:spPr>
        <p:txBody>
          <a:bodyPr wrap="square" lIns="0" tIns="0" rIns="0" bIns="0" rtlCol="0"/>
          <a:lstStyle/>
          <a:p>
            <a:endParaRPr/>
          </a:p>
        </p:txBody>
      </p:sp>
      <p:grpSp>
        <p:nvGrpSpPr>
          <p:cNvPr id="10" name="object 10"/>
          <p:cNvGrpSpPr/>
          <p:nvPr/>
        </p:nvGrpSpPr>
        <p:grpSpPr>
          <a:xfrm>
            <a:off x="4013216" y="1961782"/>
            <a:ext cx="88900" cy="34290"/>
            <a:chOff x="4011638" y="1868545"/>
            <a:chExt cx="88900" cy="34290"/>
          </a:xfrm>
        </p:grpSpPr>
        <p:sp>
          <p:nvSpPr>
            <p:cNvPr id="11" name="object 11"/>
            <p:cNvSpPr/>
            <p:nvPr/>
          </p:nvSpPr>
          <p:spPr>
            <a:xfrm>
              <a:off x="4018476" y="1875383"/>
              <a:ext cx="75565" cy="20955"/>
            </a:xfrm>
            <a:custGeom>
              <a:avLst/>
              <a:gdLst/>
              <a:ahLst/>
              <a:cxnLst/>
              <a:rect l="l" t="t" r="r" b="b"/>
              <a:pathLst>
                <a:path w="75564" h="20955">
                  <a:moveTo>
                    <a:pt x="0" y="20511"/>
                  </a:moveTo>
                  <a:lnTo>
                    <a:pt x="75208" y="10255"/>
                  </a:lnTo>
                  <a:lnTo>
                    <a:pt x="0" y="0"/>
                  </a:lnTo>
                  <a:lnTo>
                    <a:pt x="0" y="10255"/>
                  </a:lnTo>
                  <a:lnTo>
                    <a:pt x="0" y="20511"/>
                  </a:lnTo>
                </a:path>
              </a:pathLst>
            </a:custGeom>
            <a:ln w="13674">
              <a:solidFill>
                <a:srgbClr val="000000"/>
              </a:solidFill>
            </a:ln>
          </p:spPr>
          <p:txBody>
            <a:bodyPr wrap="square" lIns="0" tIns="0" rIns="0" bIns="0" rtlCol="0"/>
            <a:lstStyle/>
            <a:p>
              <a:endParaRPr/>
            </a:p>
          </p:txBody>
        </p:sp>
        <p:sp>
          <p:nvSpPr>
            <p:cNvPr id="12" name="object 12"/>
            <p:cNvSpPr/>
            <p:nvPr/>
          </p:nvSpPr>
          <p:spPr>
            <a:xfrm>
              <a:off x="4021894" y="1878801"/>
              <a:ext cx="75565" cy="20955"/>
            </a:xfrm>
            <a:custGeom>
              <a:avLst/>
              <a:gdLst/>
              <a:ahLst/>
              <a:cxnLst/>
              <a:rect l="l" t="t" r="r" b="b"/>
              <a:pathLst>
                <a:path w="75564" h="20955">
                  <a:moveTo>
                    <a:pt x="0" y="0"/>
                  </a:moveTo>
                  <a:lnTo>
                    <a:pt x="0" y="20511"/>
                  </a:lnTo>
                  <a:lnTo>
                    <a:pt x="75208" y="10255"/>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4021894" y="1878801"/>
              <a:ext cx="75565" cy="20955"/>
            </a:xfrm>
            <a:custGeom>
              <a:avLst/>
              <a:gdLst/>
              <a:ahLst/>
              <a:cxnLst/>
              <a:rect l="l" t="t" r="r" b="b"/>
              <a:pathLst>
                <a:path w="75564" h="20955">
                  <a:moveTo>
                    <a:pt x="0" y="20511"/>
                  </a:moveTo>
                  <a:lnTo>
                    <a:pt x="75208" y="10255"/>
                  </a:lnTo>
                  <a:lnTo>
                    <a:pt x="0" y="0"/>
                  </a:lnTo>
                  <a:lnTo>
                    <a:pt x="0" y="10255"/>
                  </a:lnTo>
                  <a:lnTo>
                    <a:pt x="0" y="20511"/>
                  </a:lnTo>
                  <a:close/>
                </a:path>
              </a:pathLst>
            </a:custGeom>
            <a:ln w="6837">
              <a:solidFill>
                <a:srgbClr val="000000"/>
              </a:solidFill>
            </a:ln>
          </p:spPr>
          <p:txBody>
            <a:bodyPr wrap="square" lIns="0" tIns="0" rIns="0" bIns="0" rtlCol="0"/>
            <a:lstStyle/>
            <a:p>
              <a:endParaRPr/>
            </a:p>
          </p:txBody>
        </p:sp>
      </p:grpSp>
      <p:graphicFrame>
        <p:nvGraphicFramePr>
          <p:cNvPr id="14" name="object 14"/>
          <p:cNvGraphicFramePr>
            <a:graphicFrameLocks noGrp="1"/>
          </p:cNvGraphicFramePr>
          <p:nvPr>
            <p:extLst>
              <p:ext uri="{D42A27DB-BD31-4B8C-83A1-F6EECF244321}">
                <p14:modId xmlns:p14="http://schemas.microsoft.com/office/powerpoint/2010/main" val="1381724445"/>
              </p:ext>
            </p:extLst>
          </p:nvPr>
        </p:nvGraphicFramePr>
        <p:xfrm>
          <a:off x="2522713" y="1640435"/>
          <a:ext cx="1497330" cy="1169153"/>
        </p:xfrm>
        <a:graphic>
          <a:graphicData uri="http://schemas.openxmlformats.org/drawingml/2006/table">
            <a:tbl>
              <a:tblPr firstRow="1" bandRow="1">
                <a:tableStyleId>{2D5ABB26-0587-4C30-8999-92F81FD0307C}</a:tableStyleId>
              </a:tblPr>
              <a:tblGrid>
                <a:gridCol w="738505">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tblGrid>
              <a:tr h="331602">
                <a:tc rowSpan="5">
                  <a:txBody>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45"/>
                        </a:spcBef>
                      </a:pPr>
                      <a:endParaRPr sz="1200">
                        <a:latin typeface="Times New Roman"/>
                        <a:cs typeface="Times New Roman"/>
                      </a:endParaRPr>
                    </a:p>
                    <a:p>
                      <a:pPr marL="154940" marR="162560" indent="22860">
                        <a:lnSpc>
                          <a:spcPts val="940"/>
                        </a:lnSpc>
                      </a:pPr>
                      <a:r>
                        <a:rPr sz="850" spc="-10" dirty="0">
                          <a:latin typeface="Times New Roman"/>
                          <a:cs typeface="Times New Roman"/>
                        </a:rPr>
                        <a:t>Memory </a:t>
                      </a:r>
                      <a:r>
                        <a:rPr sz="850" spc="-200" dirty="0">
                          <a:latin typeface="Times New Roman"/>
                          <a:cs typeface="Times New Roman"/>
                        </a:rPr>
                        <a:t> </a:t>
                      </a:r>
                      <a:r>
                        <a:rPr sz="850" spc="-10" dirty="0">
                          <a:latin typeface="Times New Roman"/>
                          <a:cs typeface="Times New Roman"/>
                        </a:rPr>
                        <a:t>c</a:t>
                      </a:r>
                      <a:r>
                        <a:rPr sz="850" dirty="0">
                          <a:latin typeface="Times New Roman"/>
                          <a:cs typeface="Times New Roman"/>
                        </a:rPr>
                        <a:t>on</a:t>
                      </a:r>
                      <a:r>
                        <a:rPr sz="850" spc="-25" dirty="0">
                          <a:latin typeface="Times New Roman"/>
                          <a:cs typeface="Times New Roman"/>
                        </a:rPr>
                        <a:t>t</a:t>
                      </a:r>
                      <a:r>
                        <a:rPr sz="850" spc="-20" dirty="0">
                          <a:latin typeface="Times New Roman"/>
                          <a:cs typeface="Times New Roman"/>
                        </a:rPr>
                        <a:t>r</a:t>
                      </a:r>
                      <a:r>
                        <a:rPr sz="850" dirty="0">
                          <a:latin typeface="Times New Roman"/>
                          <a:cs typeface="Times New Roman"/>
                        </a:rPr>
                        <a:t>o</a:t>
                      </a:r>
                      <a:r>
                        <a:rPr sz="850" spc="-25" dirty="0">
                          <a:latin typeface="Times New Roman"/>
                          <a:cs typeface="Times New Roman"/>
                        </a:rPr>
                        <a:t>ll</a:t>
                      </a:r>
                      <a:r>
                        <a:rPr sz="850" spc="-10" dirty="0">
                          <a:latin typeface="Times New Roman"/>
                          <a:cs typeface="Times New Roman"/>
                        </a:rPr>
                        <a:t>e</a:t>
                      </a:r>
                      <a:r>
                        <a:rPr sz="850" dirty="0">
                          <a:latin typeface="Times New Roman"/>
                          <a:cs typeface="Times New Roman"/>
                        </a:rPr>
                        <a:t>r</a:t>
                      </a:r>
                      <a:endParaRPr sz="850">
                        <a:latin typeface="Times New Roman"/>
                        <a:cs typeface="Times New Roman"/>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marL="255904">
                        <a:lnSpc>
                          <a:spcPts val="509"/>
                        </a:lnSpc>
                      </a:pPr>
                      <a:r>
                        <a:rPr sz="850" spc="-5" dirty="0">
                          <a:latin typeface="Times New Roman"/>
                          <a:cs typeface="Times New Roman"/>
                        </a:rPr>
                        <a:t>address</a:t>
                      </a:r>
                      <a:endParaRPr sz="850">
                        <a:latin typeface="Times New Roman"/>
                        <a:cs typeface="Times New Roman"/>
                      </a:endParaRPr>
                    </a:p>
                    <a:p>
                      <a:pPr>
                        <a:lnSpc>
                          <a:spcPct val="100000"/>
                        </a:lnSpc>
                        <a:spcBef>
                          <a:spcPts val="15"/>
                        </a:spcBef>
                      </a:pPr>
                      <a:endParaRPr sz="800">
                        <a:latin typeface="Times New Roman"/>
                        <a:cs typeface="Times New Roman"/>
                      </a:endParaRPr>
                    </a:p>
                    <a:p>
                      <a:pPr marL="292100">
                        <a:lnSpc>
                          <a:spcPct val="100000"/>
                        </a:lnSpc>
                      </a:pPr>
                      <a:r>
                        <a:rPr sz="850" spc="35" dirty="0">
                          <a:latin typeface="Times New Roman"/>
                          <a:cs typeface="Times New Roman"/>
                        </a:rPr>
                        <a:t>RAS</a:t>
                      </a:r>
                      <a:endParaRPr sz="850">
                        <a:latin typeface="Times New Roman"/>
                        <a:cs typeface="Times New Roman"/>
                      </a:endParaRPr>
                    </a:p>
                  </a:txBody>
                  <a:tcPr marL="0" marR="0" marT="0" marB="0">
                    <a:lnL w="19050">
                      <a:solidFill>
                        <a:srgbClr val="00FFFF"/>
                      </a:solidFill>
                      <a:prstDash val="solid"/>
                    </a:lnL>
                    <a:lnB w="28575">
                      <a:solidFill>
                        <a:srgbClr val="000000"/>
                      </a:solidFill>
                      <a:prstDash val="solid"/>
                    </a:lnB>
                  </a:tcPr>
                </a:tc>
                <a:extLst>
                  <a:ext uri="{0D108BD9-81ED-4DB2-BD59-A6C34878D82A}">
                    <a16:rowId xmlns:a16="http://schemas.microsoft.com/office/drawing/2014/main" val="10000"/>
                  </a:ext>
                </a:extLst>
              </a:tr>
              <a:tr h="188022">
                <a:tc vMerge="1">
                  <a:txBody>
                    <a:bodyPr/>
                    <a:lstStyle/>
                    <a:p>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marR="233045" algn="r">
                        <a:lnSpc>
                          <a:spcPct val="100000"/>
                        </a:lnSpc>
                        <a:spcBef>
                          <a:spcPts val="325"/>
                        </a:spcBef>
                      </a:pPr>
                      <a:r>
                        <a:rPr sz="850" spc="35" dirty="0">
                          <a:latin typeface="Times New Roman"/>
                          <a:cs typeface="Times New Roman"/>
                        </a:rPr>
                        <a:t>CAS</a:t>
                      </a:r>
                      <a:endParaRPr sz="850">
                        <a:latin typeface="Times New Roman"/>
                        <a:cs typeface="Times New Roman"/>
                      </a:endParaRPr>
                    </a:p>
                  </a:txBody>
                  <a:tcPr marL="0" marR="0" marT="41275" marB="0">
                    <a:lnL w="19050">
                      <a:solidFill>
                        <a:srgbClr val="00FFFF"/>
                      </a:solidFill>
                      <a:prstDash val="solid"/>
                    </a:lnL>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91440">
                <a:tc vMerge="1">
                  <a:txBody>
                    <a:bodyPr/>
                    <a:lstStyle/>
                    <a:p>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marR="225425" algn="r">
                        <a:lnSpc>
                          <a:spcPct val="100000"/>
                        </a:lnSpc>
                        <a:spcBef>
                          <a:spcPts val="330"/>
                        </a:spcBef>
                      </a:pPr>
                      <a:r>
                        <a:rPr sz="850" spc="-5" dirty="0">
                          <a:latin typeface="Times New Roman"/>
                          <a:cs typeface="Times New Roman"/>
                        </a:rPr>
                        <a:t>R/</a:t>
                      </a:r>
                      <a:r>
                        <a:rPr sz="850" spc="-35" dirty="0">
                          <a:latin typeface="Times New Roman"/>
                          <a:cs typeface="Times New Roman"/>
                        </a:rPr>
                        <a:t> </a:t>
                      </a:r>
                      <a:r>
                        <a:rPr sz="850" spc="10" dirty="0">
                          <a:latin typeface="Times New Roman"/>
                          <a:cs typeface="Times New Roman"/>
                        </a:rPr>
                        <a:t>W</a:t>
                      </a:r>
                      <a:endParaRPr sz="850">
                        <a:latin typeface="Times New Roman"/>
                        <a:cs typeface="Times New Roman"/>
                      </a:endParaRPr>
                    </a:p>
                  </a:txBody>
                  <a:tcPr marL="0" marR="0" marT="41910" marB="0">
                    <a:lnL w="19050">
                      <a:solidFill>
                        <a:srgbClr val="00FFFF"/>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89718">
                <a:tc vMerge="1">
                  <a:txBody>
                    <a:bodyPr/>
                    <a:lstStyle/>
                    <a:p>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a:lnSpc>
                          <a:spcPct val="100000"/>
                        </a:lnSpc>
                        <a:spcBef>
                          <a:spcPts val="315"/>
                        </a:spcBef>
                        <a:tabLst>
                          <a:tab pos="351155" algn="l"/>
                          <a:tab pos="758825" algn="l"/>
                        </a:tabLst>
                      </a:pPr>
                      <a:r>
                        <a:rPr sz="850" u="heavy" dirty="0">
                          <a:uFill>
                            <a:solidFill>
                              <a:srgbClr val="000000"/>
                            </a:solidFill>
                          </a:uFill>
                          <a:latin typeface="Times New Roman"/>
                          <a:cs typeface="Times New Roman"/>
                        </a:rPr>
                        <a:t> 	</a:t>
                      </a:r>
                      <a:r>
                        <a:rPr sz="850" u="heavy" spc="-5" dirty="0">
                          <a:uFill>
                            <a:solidFill>
                              <a:srgbClr val="000000"/>
                            </a:solidFill>
                          </a:uFill>
                          <a:latin typeface="Times New Roman"/>
                          <a:cs typeface="Times New Roman"/>
                        </a:rPr>
                        <a:t>CS	</a:t>
                      </a:r>
                      <a:endParaRPr sz="850">
                        <a:latin typeface="Times New Roman"/>
                        <a:cs typeface="Times New Roman"/>
                      </a:endParaRPr>
                    </a:p>
                    <a:p>
                      <a:pPr marL="292100">
                        <a:lnSpc>
                          <a:spcPct val="100000"/>
                        </a:lnSpc>
                        <a:spcBef>
                          <a:spcPts val="560"/>
                        </a:spcBef>
                      </a:pPr>
                      <a:r>
                        <a:rPr sz="850" dirty="0">
                          <a:latin typeface="Times New Roman"/>
                          <a:cs typeface="Times New Roman"/>
                        </a:rPr>
                        <a:t>Clock</a:t>
                      </a:r>
                      <a:endParaRPr sz="850">
                        <a:latin typeface="Times New Roman"/>
                        <a:cs typeface="Times New Roman"/>
                      </a:endParaRPr>
                    </a:p>
                  </a:txBody>
                  <a:tcPr marL="0" marR="0" marT="40005" marB="0">
                    <a:lnL w="19050">
                      <a:solidFill>
                        <a:srgbClr val="00FFFF"/>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68371">
                <a:tc vMerge="1">
                  <a:txBody>
                    <a:bodyPr/>
                    <a:lstStyle/>
                    <a:p>
                      <a:endParaRPr/>
                    </a:p>
                  </a:txBody>
                  <a:tcPr marL="0" marR="0" marT="0" marB="0">
                    <a:lnL w="19050">
                      <a:solidFill>
                        <a:srgbClr val="00FFFF"/>
                      </a:solidFill>
                      <a:prstDash val="solid"/>
                    </a:lnL>
                    <a:lnR w="19050">
                      <a:solidFill>
                        <a:srgbClr val="00FFFF"/>
                      </a:solidFill>
                      <a:prstDash val="solid"/>
                    </a:lnR>
                    <a:lnT w="19050">
                      <a:solidFill>
                        <a:srgbClr val="00FFFF"/>
                      </a:solidFill>
                      <a:prstDash val="solid"/>
                    </a:lnT>
                    <a:lnB w="19050">
                      <a:solidFill>
                        <a:srgbClr val="00FFFF"/>
                      </a:solidFill>
                      <a:prstDash val="solid"/>
                    </a:lnB>
                  </a:tcPr>
                </a:tc>
                <a:tc>
                  <a:txBody>
                    <a:bodyPr/>
                    <a:lstStyle/>
                    <a:p>
                      <a:pPr>
                        <a:lnSpc>
                          <a:spcPct val="100000"/>
                        </a:lnSpc>
                      </a:pPr>
                      <a:endParaRPr sz="200">
                        <a:latin typeface="Times New Roman"/>
                        <a:cs typeface="Times New Roman"/>
                      </a:endParaRPr>
                    </a:p>
                  </a:txBody>
                  <a:tcPr marL="0" marR="0" marT="0" marB="0">
                    <a:lnL w="19050">
                      <a:solidFill>
                        <a:srgbClr val="00FFFF"/>
                      </a:solidFill>
                      <a:prstDash val="solid"/>
                    </a:lnL>
                    <a:lnT w="19050">
                      <a:solidFill>
                        <a:srgbClr val="000000"/>
                      </a:solidFill>
                      <a:prstDash val="solid"/>
                    </a:lnT>
                  </a:tcPr>
                </a:tc>
                <a:extLst>
                  <a:ext uri="{0D108BD9-81ED-4DB2-BD59-A6C34878D82A}">
                    <a16:rowId xmlns:a16="http://schemas.microsoft.com/office/drawing/2014/main" val="10004"/>
                  </a:ext>
                </a:extLst>
              </a:tr>
            </a:tbl>
          </a:graphicData>
        </a:graphic>
      </p:graphicFrame>
      <p:grpSp>
        <p:nvGrpSpPr>
          <p:cNvPr id="15" name="object 15"/>
          <p:cNvGrpSpPr/>
          <p:nvPr/>
        </p:nvGrpSpPr>
        <p:grpSpPr>
          <a:xfrm>
            <a:off x="4013216" y="2146386"/>
            <a:ext cx="88900" cy="41275"/>
            <a:chOff x="4011638" y="2053149"/>
            <a:chExt cx="88900" cy="41275"/>
          </a:xfrm>
        </p:grpSpPr>
        <p:sp>
          <p:nvSpPr>
            <p:cNvPr id="16" name="object 16"/>
            <p:cNvSpPr/>
            <p:nvPr/>
          </p:nvSpPr>
          <p:spPr>
            <a:xfrm>
              <a:off x="4018476" y="2059986"/>
              <a:ext cx="75565" cy="27940"/>
            </a:xfrm>
            <a:custGeom>
              <a:avLst/>
              <a:gdLst/>
              <a:ahLst/>
              <a:cxnLst/>
              <a:rect l="l" t="t" r="r" b="b"/>
              <a:pathLst>
                <a:path w="75564" h="27939">
                  <a:moveTo>
                    <a:pt x="0" y="27348"/>
                  </a:moveTo>
                  <a:lnTo>
                    <a:pt x="75208" y="13674"/>
                  </a:lnTo>
                  <a:lnTo>
                    <a:pt x="0" y="0"/>
                  </a:lnTo>
                  <a:lnTo>
                    <a:pt x="0" y="13674"/>
                  </a:lnTo>
                  <a:lnTo>
                    <a:pt x="0" y="27348"/>
                  </a:lnTo>
                </a:path>
              </a:pathLst>
            </a:custGeom>
            <a:ln w="13674">
              <a:solidFill>
                <a:srgbClr val="000000"/>
              </a:solidFill>
            </a:ln>
          </p:spPr>
          <p:txBody>
            <a:bodyPr wrap="square" lIns="0" tIns="0" rIns="0" bIns="0" rtlCol="0"/>
            <a:lstStyle/>
            <a:p>
              <a:endParaRPr/>
            </a:p>
          </p:txBody>
        </p:sp>
        <p:sp>
          <p:nvSpPr>
            <p:cNvPr id="17" name="object 17"/>
            <p:cNvSpPr/>
            <p:nvPr/>
          </p:nvSpPr>
          <p:spPr>
            <a:xfrm>
              <a:off x="4021894" y="2063405"/>
              <a:ext cx="75565" cy="27940"/>
            </a:xfrm>
            <a:custGeom>
              <a:avLst/>
              <a:gdLst/>
              <a:ahLst/>
              <a:cxnLst/>
              <a:rect l="l" t="t" r="r" b="b"/>
              <a:pathLst>
                <a:path w="75564" h="27939">
                  <a:moveTo>
                    <a:pt x="0" y="0"/>
                  </a:moveTo>
                  <a:lnTo>
                    <a:pt x="0" y="27348"/>
                  </a:lnTo>
                  <a:lnTo>
                    <a:pt x="75208" y="13167"/>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4021894" y="2063405"/>
              <a:ext cx="75565" cy="27940"/>
            </a:xfrm>
            <a:custGeom>
              <a:avLst/>
              <a:gdLst/>
              <a:ahLst/>
              <a:cxnLst/>
              <a:rect l="l" t="t" r="r" b="b"/>
              <a:pathLst>
                <a:path w="75564" h="27939">
                  <a:moveTo>
                    <a:pt x="0" y="27348"/>
                  </a:moveTo>
                  <a:lnTo>
                    <a:pt x="75208" y="13167"/>
                  </a:lnTo>
                  <a:lnTo>
                    <a:pt x="0" y="0"/>
                  </a:lnTo>
                  <a:lnTo>
                    <a:pt x="0" y="13167"/>
                  </a:lnTo>
                  <a:lnTo>
                    <a:pt x="0" y="27348"/>
                  </a:lnTo>
                  <a:close/>
                </a:path>
              </a:pathLst>
            </a:custGeom>
            <a:ln w="6837">
              <a:solidFill>
                <a:srgbClr val="000000"/>
              </a:solidFill>
            </a:ln>
          </p:spPr>
          <p:txBody>
            <a:bodyPr wrap="square" lIns="0" tIns="0" rIns="0" bIns="0" rtlCol="0"/>
            <a:lstStyle/>
            <a:p>
              <a:endParaRPr/>
            </a:p>
          </p:txBody>
        </p:sp>
      </p:grpSp>
      <p:grpSp>
        <p:nvGrpSpPr>
          <p:cNvPr id="19" name="object 19"/>
          <p:cNvGrpSpPr/>
          <p:nvPr/>
        </p:nvGrpSpPr>
        <p:grpSpPr>
          <a:xfrm>
            <a:off x="4013216" y="2337827"/>
            <a:ext cx="88900" cy="41275"/>
            <a:chOff x="4011638" y="2244590"/>
            <a:chExt cx="88900" cy="41275"/>
          </a:xfrm>
        </p:grpSpPr>
        <p:sp>
          <p:nvSpPr>
            <p:cNvPr id="20" name="object 20"/>
            <p:cNvSpPr/>
            <p:nvPr/>
          </p:nvSpPr>
          <p:spPr>
            <a:xfrm>
              <a:off x="4018476" y="2251427"/>
              <a:ext cx="75565" cy="27940"/>
            </a:xfrm>
            <a:custGeom>
              <a:avLst/>
              <a:gdLst/>
              <a:ahLst/>
              <a:cxnLst/>
              <a:rect l="l" t="t" r="r" b="b"/>
              <a:pathLst>
                <a:path w="75564" h="27939">
                  <a:moveTo>
                    <a:pt x="0" y="27348"/>
                  </a:moveTo>
                  <a:lnTo>
                    <a:pt x="75208" y="13674"/>
                  </a:lnTo>
                  <a:lnTo>
                    <a:pt x="0" y="0"/>
                  </a:lnTo>
                  <a:lnTo>
                    <a:pt x="0" y="13674"/>
                  </a:lnTo>
                  <a:lnTo>
                    <a:pt x="0" y="27348"/>
                  </a:lnTo>
                </a:path>
              </a:pathLst>
            </a:custGeom>
            <a:ln w="13674">
              <a:solidFill>
                <a:srgbClr val="000000"/>
              </a:solidFill>
            </a:ln>
          </p:spPr>
          <p:txBody>
            <a:bodyPr wrap="square" lIns="0" tIns="0" rIns="0" bIns="0" rtlCol="0"/>
            <a:lstStyle/>
            <a:p>
              <a:endParaRPr/>
            </a:p>
          </p:txBody>
        </p:sp>
        <p:sp>
          <p:nvSpPr>
            <p:cNvPr id="21" name="object 21"/>
            <p:cNvSpPr/>
            <p:nvPr/>
          </p:nvSpPr>
          <p:spPr>
            <a:xfrm>
              <a:off x="4021894" y="2254846"/>
              <a:ext cx="75565" cy="27940"/>
            </a:xfrm>
            <a:custGeom>
              <a:avLst/>
              <a:gdLst/>
              <a:ahLst/>
              <a:cxnLst/>
              <a:rect l="l" t="t" r="r" b="b"/>
              <a:pathLst>
                <a:path w="75564" h="27939">
                  <a:moveTo>
                    <a:pt x="0" y="0"/>
                  </a:moveTo>
                  <a:lnTo>
                    <a:pt x="0" y="27348"/>
                  </a:lnTo>
                  <a:lnTo>
                    <a:pt x="75208" y="13674"/>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021894" y="2254846"/>
              <a:ext cx="75565" cy="27940"/>
            </a:xfrm>
            <a:custGeom>
              <a:avLst/>
              <a:gdLst/>
              <a:ahLst/>
              <a:cxnLst/>
              <a:rect l="l" t="t" r="r" b="b"/>
              <a:pathLst>
                <a:path w="75564" h="27939">
                  <a:moveTo>
                    <a:pt x="0" y="27348"/>
                  </a:moveTo>
                  <a:lnTo>
                    <a:pt x="75208" y="13674"/>
                  </a:lnTo>
                  <a:lnTo>
                    <a:pt x="0" y="0"/>
                  </a:lnTo>
                  <a:lnTo>
                    <a:pt x="0" y="13674"/>
                  </a:lnTo>
                  <a:lnTo>
                    <a:pt x="0" y="27348"/>
                  </a:lnTo>
                  <a:close/>
                </a:path>
              </a:pathLst>
            </a:custGeom>
            <a:ln w="6837">
              <a:solidFill>
                <a:srgbClr val="000000"/>
              </a:solidFill>
            </a:ln>
          </p:spPr>
          <p:txBody>
            <a:bodyPr wrap="square" lIns="0" tIns="0" rIns="0" bIns="0" rtlCol="0"/>
            <a:lstStyle/>
            <a:p>
              <a:endParaRPr/>
            </a:p>
          </p:txBody>
        </p:sp>
      </p:grpSp>
      <p:grpSp>
        <p:nvGrpSpPr>
          <p:cNvPr id="23" name="object 23"/>
          <p:cNvGrpSpPr/>
          <p:nvPr/>
        </p:nvGrpSpPr>
        <p:grpSpPr>
          <a:xfrm>
            <a:off x="4013216" y="2529268"/>
            <a:ext cx="88900" cy="34290"/>
            <a:chOff x="4011638" y="2436031"/>
            <a:chExt cx="88900" cy="34290"/>
          </a:xfrm>
        </p:grpSpPr>
        <p:sp>
          <p:nvSpPr>
            <p:cNvPr id="24" name="object 24"/>
            <p:cNvSpPr/>
            <p:nvPr/>
          </p:nvSpPr>
          <p:spPr>
            <a:xfrm>
              <a:off x="4018476" y="2442868"/>
              <a:ext cx="75565" cy="20955"/>
            </a:xfrm>
            <a:custGeom>
              <a:avLst/>
              <a:gdLst/>
              <a:ahLst/>
              <a:cxnLst/>
              <a:rect l="l" t="t" r="r" b="b"/>
              <a:pathLst>
                <a:path w="75564" h="20955">
                  <a:moveTo>
                    <a:pt x="0" y="20511"/>
                  </a:moveTo>
                  <a:lnTo>
                    <a:pt x="75208" y="10255"/>
                  </a:lnTo>
                  <a:lnTo>
                    <a:pt x="0" y="0"/>
                  </a:lnTo>
                  <a:lnTo>
                    <a:pt x="0" y="10255"/>
                  </a:lnTo>
                  <a:lnTo>
                    <a:pt x="0" y="20511"/>
                  </a:lnTo>
                </a:path>
              </a:pathLst>
            </a:custGeom>
            <a:ln w="13674">
              <a:solidFill>
                <a:srgbClr val="000000"/>
              </a:solidFill>
            </a:ln>
          </p:spPr>
          <p:txBody>
            <a:bodyPr wrap="square" lIns="0" tIns="0" rIns="0" bIns="0" rtlCol="0"/>
            <a:lstStyle/>
            <a:p>
              <a:endParaRPr/>
            </a:p>
          </p:txBody>
        </p:sp>
        <p:sp>
          <p:nvSpPr>
            <p:cNvPr id="25" name="object 25"/>
            <p:cNvSpPr/>
            <p:nvPr/>
          </p:nvSpPr>
          <p:spPr>
            <a:xfrm>
              <a:off x="4021894" y="2446286"/>
              <a:ext cx="75565" cy="20955"/>
            </a:xfrm>
            <a:custGeom>
              <a:avLst/>
              <a:gdLst/>
              <a:ahLst/>
              <a:cxnLst/>
              <a:rect l="l" t="t" r="r" b="b"/>
              <a:pathLst>
                <a:path w="75564" h="20955">
                  <a:moveTo>
                    <a:pt x="0" y="0"/>
                  </a:moveTo>
                  <a:lnTo>
                    <a:pt x="0" y="20511"/>
                  </a:lnTo>
                  <a:lnTo>
                    <a:pt x="75208" y="10255"/>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4021894" y="2446286"/>
              <a:ext cx="75565" cy="20955"/>
            </a:xfrm>
            <a:custGeom>
              <a:avLst/>
              <a:gdLst/>
              <a:ahLst/>
              <a:cxnLst/>
              <a:rect l="l" t="t" r="r" b="b"/>
              <a:pathLst>
                <a:path w="75564" h="20955">
                  <a:moveTo>
                    <a:pt x="0" y="20511"/>
                  </a:moveTo>
                  <a:lnTo>
                    <a:pt x="75208" y="10255"/>
                  </a:lnTo>
                  <a:lnTo>
                    <a:pt x="0" y="0"/>
                  </a:lnTo>
                  <a:lnTo>
                    <a:pt x="0" y="10255"/>
                  </a:lnTo>
                  <a:lnTo>
                    <a:pt x="0" y="20511"/>
                  </a:lnTo>
                  <a:close/>
                </a:path>
              </a:pathLst>
            </a:custGeom>
            <a:ln w="6837">
              <a:solidFill>
                <a:srgbClr val="000000"/>
              </a:solidFill>
            </a:ln>
          </p:spPr>
          <p:txBody>
            <a:bodyPr wrap="square" lIns="0" tIns="0" rIns="0" bIns="0" rtlCol="0"/>
            <a:lstStyle/>
            <a:p>
              <a:endParaRPr/>
            </a:p>
          </p:txBody>
        </p:sp>
      </p:grpSp>
      <p:sp>
        <p:nvSpPr>
          <p:cNvPr id="27" name="object 27"/>
          <p:cNvSpPr/>
          <p:nvPr/>
        </p:nvSpPr>
        <p:spPr>
          <a:xfrm>
            <a:off x="3575637" y="1845550"/>
            <a:ext cx="198755" cy="6985"/>
          </a:xfrm>
          <a:custGeom>
            <a:avLst/>
            <a:gdLst/>
            <a:ahLst/>
            <a:cxnLst/>
            <a:rect l="l" t="t" r="r" b="b"/>
            <a:pathLst>
              <a:path w="198754" h="6985">
                <a:moveTo>
                  <a:pt x="198277" y="0"/>
                </a:moveTo>
                <a:lnTo>
                  <a:pt x="0" y="6837"/>
                </a:lnTo>
              </a:path>
            </a:pathLst>
          </a:custGeom>
          <a:ln w="13674">
            <a:solidFill>
              <a:srgbClr val="000000"/>
            </a:solidFill>
          </a:ln>
        </p:spPr>
        <p:txBody>
          <a:bodyPr wrap="square" lIns="0" tIns="0" rIns="0" bIns="0" rtlCol="0"/>
          <a:lstStyle/>
          <a:p>
            <a:endParaRPr/>
          </a:p>
        </p:txBody>
      </p:sp>
      <p:sp>
        <p:nvSpPr>
          <p:cNvPr id="28" name="object 28"/>
          <p:cNvSpPr/>
          <p:nvPr/>
        </p:nvSpPr>
        <p:spPr>
          <a:xfrm>
            <a:off x="3575637" y="2036991"/>
            <a:ext cx="198755" cy="0"/>
          </a:xfrm>
          <a:custGeom>
            <a:avLst/>
            <a:gdLst/>
            <a:ahLst/>
            <a:cxnLst/>
            <a:rect l="l" t="t" r="r" b="b"/>
            <a:pathLst>
              <a:path w="198754">
                <a:moveTo>
                  <a:pt x="198277" y="0"/>
                </a:moveTo>
                <a:lnTo>
                  <a:pt x="0" y="0"/>
                </a:lnTo>
              </a:path>
            </a:pathLst>
          </a:custGeom>
          <a:ln w="13674">
            <a:solidFill>
              <a:srgbClr val="000000"/>
            </a:solidFill>
          </a:ln>
        </p:spPr>
        <p:txBody>
          <a:bodyPr wrap="square" lIns="0" tIns="0" rIns="0" bIns="0" rtlCol="0"/>
          <a:lstStyle/>
          <a:p>
            <a:endParaRPr/>
          </a:p>
        </p:txBody>
      </p:sp>
      <p:sp>
        <p:nvSpPr>
          <p:cNvPr id="29" name="object 29"/>
          <p:cNvSpPr/>
          <p:nvPr/>
        </p:nvSpPr>
        <p:spPr>
          <a:xfrm>
            <a:off x="3691869" y="2228432"/>
            <a:ext cx="82550" cy="0"/>
          </a:xfrm>
          <a:custGeom>
            <a:avLst/>
            <a:gdLst/>
            <a:ahLst/>
            <a:cxnLst/>
            <a:rect l="l" t="t" r="r" b="b"/>
            <a:pathLst>
              <a:path w="82550">
                <a:moveTo>
                  <a:pt x="82046" y="0"/>
                </a:moveTo>
                <a:lnTo>
                  <a:pt x="0" y="0"/>
                </a:lnTo>
              </a:path>
            </a:pathLst>
          </a:custGeom>
          <a:ln w="13674">
            <a:solidFill>
              <a:srgbClr val="000000"/>
            </a:solidFill>
          </a:ln>
        </p:spPr>
        <p:txBody>
          <a:bodyPr wrap="square" lIns="0" tIns="0" rIns="0" bIns="0" rtlCol="0"/>
          <a:lstStyle/>
          <a:p>
            <a:endParaRPr/>
          </a:p>
        </p:txBody>
      </p:sp>
      <p:grpSp>
        <p:nvGrpSpPr>
          <p:cNvPr id="30" name="object 30"/>
          <p:cNvGrpSpPr/>
          <p:nvPr/>
        </p:nvGrpSpPr>
        <p:grpSpPr>
          <a:xfrm>
            <a:off x="2426992" y="2064340"/>
            <a:ext cx="88900" cy="48260"/>
            <a:chOff x="2425414" y="1971103"/>
            <a:chExt cx="88900" cy="48260"/>
          </a:xfrm>
        </p:grpSpPr>
        <p:sp>
          <p:nvSpPr>
            <p:cNvPr id="31" name="object 31"/>
            <p:cNvSpPr/>
            <p:nvPr/>
          </p:nvSpPr>
          <p:spPr>
            <a:xfrm>
              <a:off x="2432252" y="1977940"/>
              <a:ext cx="75565" cy="34290"/>
            </a:xfrm>
            <a:custGeom>
              <a:avLst/>
              <a:gdLst/>
              <a:ahLst/>
              <a:cxnLst/>
              <a:rect l="l" t="t" r="r" b="b"/>
              <a:pathLst>
                <a:path w="75564" h="34289">
                  <a:moveTo>
                    <a:pt x="0" y="34185"/>
                  </a:moveTo>
                  <a:lnTo>
                    <a:pt x="75208" y="11395"/>
                  </a:lnTo>
                  <a:lnTo>
                    <a:pt x="0" y="0"/>
                  </a:lnTo>
                  <a:lnTo>
                    <a:pt x="0" y="11395"/>
                  </a:lnTo>
                  <a:lnTo>
                    <a:pt x="0" y="34185"/>
                  </a:lnTo>
                </a:path>
              </a:pathLst>
            </a:custGeom>
            <a:ln w="13674">
              <a:solidFill>
                <a:srgbClr val="000000"/>
              </a:solidFill>
            </a:ln>
          </p:spPr>
          <p:txBody>
            <a:bodyPr wrap="square" lIns="0" tIns="0" rIns="0" bIns="0" rtlCol="0"/>
            <a:lstStyle/>
            <a:p>
              <a:endParaRPr/>
            </a:p>
          </p:txBody>
        </p:sp>
        <p:sp>
          <p:nvSpPr>
            <p:cNvPr id="32" name="object 32"/>
            <p:cNvSpPr/>
            <p:nvPr/>
          </p:nvSpPr>
          <p:spPr>
            <a:xfrm>
              <a:off x="2435670" y="1981359"/>
              <a:ext cx="75565" cy="34290"/>
            </a:xfrm>
            <a:custGeom>
              <a:avLst/>
              <a:gdLst/>
              <a:ahLst/>
              <a:cxnLst/>
              <a:rect l="l" t="t" r="r" b="b"/>
              <a:pathLst>
                <a:path w="75564" h="34289">
                  <a:moveTo>
                    <a:pt x="0" y="0"/>
                  </a:moveTo>
                  <a:lnTo>
                    <a:pt x="0" y="34185"/>
                  </a:lnTo>
                  <a:lnTo>
                    <a:pt x="75208" y="11673"/>
                  </a:lnTo>
                  <a:lnTo>
                    <a:pt x="0" y="0"/>
                  </a:lnTo>
                  <a:close/>
                </a:path>
              </a:pathLst>
            </a:custGeom>
            <a:solidFill>
              <a:srgbClr val="000000"/>
            </a:solidFill>
          </p:spPr>
          <p:txBody>
            <a:bodyPr wrap="square" lIns="0" tIns="0" rIns="0" bIns="0" rtlCol="0"/>
            <a:lstStyle/>
            <a:p>
              <a:endParaRPr/>
            </a:p>
          </p:txBody>
        </p:sp>
        <p:sp>
          <p:nvSpPr>
            <p:cNvPr id="33" name="object 33"/>
            <p:cNvSpPr/>
            <p:nvPr/>
          </p:nvSpPr>
          <p:spPr>
            <a:xfrm>
              <a:off x="2435670" y="1981359"/>
              <a:ext cx="75565" cy="34290"/>
            </a:xfrm>
            <a:custGeom>
              <a:avLst/>
              <a:gdLst/>
              <a:ahLst/>
              <a:cxnLst/>
              <a:rect l="l" t="t" r="r" b="b"/>
              <a:pathLst>
                <a:path w="75564" h="34289">
                  <a:moveTo>
                    <a:pt x="0" y="34185"/>
                  </a:moveTo>
                  <a:lnTo>
                    <a:pt x="75208" y="11673"/>
                  </a:lnTo>
                  <a:lnTo>
                    <a:pt x="0" y="0"/>
                  </a:lnTo>
                  <a:lnTo>
                    <a:pt x="0" y="11673"/>
                  </a:lnTo>
                  <a:lnTo>
                    <a:pt x="0" y="34185"/>
                  </a:lnTo>
                  <a:close/>
                </a:path>
              </a:pathLst>
            </a:custGeom>
            <a:ln w="6837">
              <a:solidFill>
                <a:srgbClr val="000000"/>
              </a:solidFill>
            </a:ln>
          </p:spPr>
          <p:txBody>
            <a:bodyPr wrap="square" lIns="0" tIns="0" rIns="0" bIns="0" rtlCol="0"/>
            <a:lstStyle/>
            <a:p>
              <a:endParaRPr/>
            </a:p>
          </p:txBody>
        </p:sp>
      </p:grpSp>
      <p:sp>
        <p:nvSpPr>
          <p:cNvPr id="34" name="object 34"/>
          <p:cNvSpPr/>
          <p:nvPr/>
        </p:nvSpPr>
        <p:spPr>
          <a:xfrm>
            <a:off x="2105645" y="1954945"/>
            <a:ext cx="82550" cy="0"/>
          </a:xfrm>
          <a:custGeom>
            <a:avLst/>
            <a:gdLst/>
            <a:ahLst/>
            <a:cxnLst/>
            <a:rect l="l" t="t" r="r" b="b"/>
            <a:pathLst>
              <a:path w="82550">
                <a:moveTo>
                  <a:pt x="82046" y="0"/>
                </a:moveTo>
                <a:lnTo>
                  <a:pt x="0" y="0"/>
                </a:lnTo>
              </a:path>
            </a:pathLst>
          </a:custGeom>
          <a:ln w="13674">
            <a:solidFill>
              <a:srgbClr val="000000"/>
            </a:solidFill>
          </a:ln>
        </p:spPr>
        <p:txBody>
          <a:bodyPr wrap="square" lIns="0" tIns="0" rIns="0" bIns="0" rtlCol="0"/>
          <a:lstStyle/>
          <a:p>
            <a:endParaRPr/>
          </a:p>
        </p:txBody>
      </p:sp>
      <p:grpSp>
        <p:nvGrpSpPr>
          <p:cNvPr id="35" name="object 35"/>
          <p:cNvGrpSpPr/>
          <p:nvPr/>
        </p:nvGrpSpPr>
        <p:grpSpPr>
          <a:xfrm>
            <a:off x="2426992" y="2624988"/>
            <a:ext cx="88900" cy="48260"/>
            <a:chOff x="2425414" y="2531751"/>
            <a:chExt cx="88900" cy="48260"/>
          </a:xfrm>
        </p:grpSpPr>
        <p:sp>
          <p:nvSpPr>
            <p:cNvPr id="36" name="object 36"/>
            <p:cNvSpPr/>
            <p:nvPr/>
          </p:nvSpPr>
          <p:spPr>
            <a:xfrm>
              <a:off x="2432252" y="2538588"/>
              <a:ext cx="75565" cy="34290"/>
            </a:xfrm>
            <a:custGeom>
              <a:avLst/>
              <a:gdLst/>
              <a:ahLst/>
              <a:cxnLst/>
              <a:rect l="l" t="t" r="r" b="b"/>
              <a:pathLst>
                <a:path w="75564" h="34289">
                  <a:moveTo>
                    <a:pt x="0" y="34185"/>
                  </a:moveTo>
                  <a:lnTo>
                    <a:pt x="75208" y="11395"/>
                  </a:lnTo>
                  <a:lnTo>
                    <a:pt x="0" y="0"/>
                  </a:lnTo>
                  <a:lnTo>
                    <a:pt x="0" y="11395"/>
                  </a:lnTo>
                  <a:lnTo>
                    <a:pt x="0" y="34185"/>
                  </a:lnTo>
                </a:path>
              </a:pathLst>
            </a:custGeom>
            <a:ln w="13674">
              <a:solidFill>
                <a:srgbClr val="000000"/>
              </a:solidFill>
            </a:ln>
          </p:spPr>
          <p:txBody>
            <a:bodyPr wrap="square" lIns="0" tIns="0" rIns="0" bIns="0" rtlCol="0"/>
            <a:lstStyle/>
            <a:p>
              <a:endParaRPr/>
            </a:p>
          </p:txBody>
        </p:sp>
        <p:sp>
          <p:nvSpPr>
            <p:cNvPr id="37" name="object 37"/>
            <p:cNvSpPr/>
            <p:nvPr/>
          </p:nvSpPr>
          <p:spPr>
            <a:xfrm>
              <a:off x="2435670" y="2542007"/>
              <a:ext cx="75565" cy="34290"/>
            </a:xfrm>
            <a:custGeom>
              <a:avLst/>
              <a:gdLst/>
              <a:ahLst/>
              <a:cxnLst/>
              <a:rect l="l" t="t" r="r" b="b"/>
              <a:pathLst>
                <a:path w="75564" h="34289">
                  <a:moveTo>
                    <a:pt x="0" y="0"/>
                  </a:moveTo>
                  <a:lnTo>
                    <a:pt x="0" y="34185"/>
                  </a:lnTo>
                  <a:lnTo>
                    <a:pt x="75208" y="11395"/>
                  </a:lnTo>
                  <a:lnTo>
                    <a:pt x="0" y="0"/>
                  </a:lnTo>
                  <a:close/>
                </a:path>
              </a:pathLst>
            </a:custGeom>
            <a:solidFill>
              <a:srgbClr val="000000"/>
            </a:solidFill>
          </p:spPr>
          <p:txBody>
            <a:bodyPr wrap="square" lIns="0" tIns="0" rIns="0" bIns="0" rtlCol="0"/>
            <a:lstStyle/>
            <a:p>
              <a:endParaRPr/>
            </a:p>
          </p:txBody>
        </p:sp>
        <p:sp>
          <p:nvSpPr>
            <p:cNvPr id="38" name="object 38"/>
            <p:cNvSpPr/>
            <p:nvPr/>
          </p:nvSpPr>
          <p:spPr>
            <a:xfrm>
              <a:off x="2435670" y="2542007"/>
              <a:ext cx="75565" cy="34290"/>
            </a:xfrm>
            <a:custGeom>
              <a:avLst/>
              <a:gdLst/>
              <a:ahLst/>
              <a:cxnLst/>
              <a:rect l="l" t="t" r="r" b="b"/>
              <a:pathLst>
                <a:path w="75564" h="34289">
                  <a:moveTo>
                    <a:pt x="0" y="34185"/>
                  </a:moveTo>
                  <a:lnTo>
                    <a:pt x="75208" y="11395"/>
                  </a:lnTo>
                  <a:lnTo>
                    <a:pt x="0" y="0"/>
                  </a:lnTo>
                  <a:lnTo>
                    <a:pt x="0" y="11395"/>
                  </a:lnTo>
                  <a:lnTo>
                    <a:pt x="0" y="34185"/>
                  </a:lnTo>
                  <a:close/>
                </a:path>
              </a:pathLst>
            </a:custGeom>
            <a:ln w="6837">
              <a:solidFill>
                <a:srgbClr val="000000"/>
              </a:solidFill>
            </a:ln>
          </p:spPr>
          <p:txBody>
            <a:bodyPr wrap="square" lIns="0" tIns="0" rIns="0" bIns="0" rtlCol="0"/>
            <a:lstStyle/>
            <a:p>
              <a:endParaRPr/>
            </a:p>
          </p:txBody>
        </p:sp>
      </p:grpSp>
      <p:grpSp>
        <p:nvGrpSpPr>
          <p:cNvPr id="39" name="object 39"/>
          <p:cNvGrpSpPr/>
          <p:nvPr/>
        </p:nvGrpSpPr>
        <p:grpSpPr>
          <a:xfrm>
            <a:off x="2426992" y="2351501"/>
            <a:ext cx="88900" cy="34290"/>
            <a:chOff x="2425414" y="2258264"/>
            <a:chExt cx="88900" cy="34290"/>
          </a:xfrm>
        </p:grpSpPr>
        <p:sp>
          <p:nvSpPr>
            <p:cNvPr id="40" name="object 40"/>
            <p:cNvSpPr/>
            <p:nvPr/>
          </p:nvSpPr>
          <p:spPr>
            <a:xfrm>
              <a:off x="2432252" y="2265101"/>
              <a:ext cx="75565" cy="20955"/>
            </a:xfrm>
            <a:custGeom>
              <a:avLst/>
              <a:gdLst/>
              <a:ahLst/>
              <a:cxnLst/>
              <a:rect l="l" t="t" r="r" b="b"/>
              <a:pathLst>
                <a:path w="75564" h="20955">
                  <a:moveTo>
                    <a:pt x="0" y="20511"/>
                  </a:moveTo>
                  <a:lnTo>
                    <a:pt x="75208" y="10255"/>
                  </a:lnTo>
                  <a:lnTo>
                    <a:pt x="0" y="0"/>
                  </a:lnTo>
                  <a:lnTo>
                    <a:pt x="0" y="10255"/>
                  </a:lnTo>
                  <a:lnTo>
                    <a:pt x="0" y="20511"/>
                  </a:lnTo>
                </a:path>
              </a:pathLst>
            </a:custGeom>
            <a:ln w="13674">
              <a:solidFill>
                <a:srgbClr val="000000"/>
              </a:solidFill>
            </a:ln>
          </p:spPr>
          <p:txBody>
            <a:bodyPr wrap="square" lIns="0" tIns="0" rIns="0" bIns="0" rtlCol="0"/>
            <a:lstStyle/>
            <a:p>
              <a:endParaRPr/>
            </a:p>
          </p:txBody>
        </p:sp>
        <p:sp>
          <p:nvSpPr>
            <p:cNvPr id="41" name="object 41"/>
            <p:cNvSpPr/>
            <p:nvPr/>
          </p:nvSpPr>
          <p:spPr>
            <a:xfrm>
              <a:off x="2435670" y="2268520"/>
              <a:ext cx="75565" cy="20955"/>
            </a:xfrm>
            <a:custGeom>
              <a:avLst/>
              <a:gdLst/>
              <a:ahLst/>
              <a:cxnLst/>
              <a:rect l="l" t="t" r="r" b="b"/>
              <a:pathLst>
                <a:path w="75564" h="20955">
                  <a:moveTo>
                    <a:pt x="0" y="0"/>
                  </a:moveTo>
                  <a:lnTo>
                    <a:pt x="0" y="20511"/>
                  </a:lnTo>
                  <a:lnTo>
                    <a:pt x="75208" y="10255"/>
                  </a:lnTo>
                  <a:lnTo>
                    <a:pt x="0" y="0"/>
                  </a:lnTo>
                  <a:close/>
                </a:path>
              </a:pathLst>
            </a:custGeom>
            <a:solidFill>
              <a:srgbClr val="000000"/>
            </a:solidFill>
          </p:spPr>
          <p:txBody>
            <a:bodyPr wrap="square" lIns="0" tIns="0" rIns="0" bIns="0" rtlCol="0"/>
            <a:lstStyle/>
            <a:p>
              <a:endParaRPr/>
            </a:p>
          </p:txBody>
        </p:sp>
        <p:sp>
          <p:nvSpPr>
            <p:cNvPr id="42" name="object 42"/>
            <p:cNvSpPr/>
            <p:nvPr/>
          </p:nvSpPr>
          <p:spPr>
            <a:xfrm>
              <a:off x="2435670" y="2268520"/>
              <a:ext cx="75565" cy="20955"/>
            </a:xfrm>
            <a:custGeom>
              <a:avLst/>
              <a:gdLst/>
              <a:ahLst/>
              <a:cxnLst/>
              <a:rect l="l" t="t" r="r" b="b"/>
              <a:pathLst>
                <a:path w="75564" h="20955">
                  <a:moveTo>
                    <a:pt x="0" y="20511"/>
                  </a:moveTo>
                  <a:lnTo>
                    <a:pt x="75208" y="10255"/>
                  </a:lnTo>
                  <a:lnTo>
                    <a:pt x="0" y="0"/>
                  </a:lnTo>
                  <a:lnTo>
                    <a:pt x="0" y="10255"/>
                  </a:lnTo>
                  <a:lnTo>
                    <a:pt x="0" y="20511"/>
                  </a:lnTo>
                  <a:close/>
                </a:path>
              </a:pathLst>
            </a:custGeom>
            <a:ln w="6837">
              <a:solidFill>
                <a:srgbClr val="000000"/>
              </a:solidFill>
            </a:ln>
          </p:spPr>
          <p:txBody>
            <a:bodyPr wrap="square" lIns="0" tIns="0" rIns="0" bIns="0" rtlCol="0"/>
            <a:lstStyle/>
            <a:p>
              <a:endParaRPr/>
            </a:p>
          </p:txBody>
        </p:sp>
      </p:grpSp>
      <p:grpSp>
        <p:nvGrpSpPr>
          <p:cNvPr id="43" name="object 43"/>
          <p:cNvGrpSpPr/>
          <p:nvPr/>
        </p:nvGrpSpPr>
        <p:grpSpPr>
          <a:xfrm>
            <a:off x="4026891" y="2727546"/>
            <a:ext cx="82550" cy="41275"/>
            <a:chOff x="4025313" y="2634309"/>
            <a:chExt cx="82550" cy="41275"/>
          </a:xfrm>
        </p:grpSpPr>
        <p:sp>
          <p:nvSpPr>
            <p:cNvPr id="44" name="object 44"/>
            <p:cNvSpPr/>
            <p:nvPr/>
          </p:nvSpPr>
          <p:spPr>
            <a:xfrm>
              <a:off x="4032150" y="2641146"/>
              <a:ext cx="68580" cy="27940"/>
            </a:xfrm>
            <a:custGeom>
              <a:avLst/>
              <a:gdLst/>
              <a:ahLst/>
              <a:cxnLst/>
              <a:rect l="l" t="t" r="r" b="b"/>
              <a:pathLst>
                <a:path w="68579" h="27939">
                  <a:moveTo>
                    <a:pt x="0" y="27348"/>
                  </a:moveTo>
                  <a:lnTo>
                    <a:pt x="68371" y="13674"/>
                  </a:lnTo>
                  <a:lnTo>
                    <a:pt x="0" y="0"/>
                  </a:lnTo>
                  <a:lnTo>
                    <a:pt x="0" y="13674"/>
                  </a:lnTo>
                  <a:lnTo>
                    <a:pt x="0" y="27348"/>
                  </a:lnTo>
                </a:path>
              </a:pathLst>
            </a:custGeom>
            <a:ln w="13674">
              <a:solidFill>
                <a:srgbClr val="000000"/>
              </a:solidFill>
            </a:ln>
          </p:spPr>
          <p:txBody>
            <a:bodyPr wrap="square" lIns="0" tIns="0" rIns="0" bIns="0" rtlCol="0"/>
            <a:lstStyle/>
            <a:p>
              <a:endParaRPr/>
            </a:p>
          </p:txBody>
        </p:sp>
        <p:sp>
          <p:nvSpPr>
            <p:cNvPr id="45" name="object 45"/>
            <p:cNvSpPr/>
            <p:nvPr/>
          </p:nvSpPr>
          <p:spPr>
            <a:xfrm>
              <a:off x="4035568" y="2644564"/>
              <a:ext cx="68580" cy="27940"/>
            </a:xfrm>
            <a:custGeom>
              <a:avLst/>
              <a:gdLst/>
              <a:ahLst/>
              <a:cxnLst/>
              <a:rect l="l" t="t" r="r" b="b"/>
              <a:pathLst>
                <a:path w="68579" h="27939">
                  <a:moveTo>
                    <a:pt x="0" y="0"/>
                  </a:moveTo>
                  <a:lnTo>
                    <a:pt x="0" y="27348"/>
                  </a:lnTo>
                  <a:lnTo>
                    <a:pt x="68371" y="13167"/>
                  </a:lnTo>
                  <a:lnTo>
                    <a:pt x="0" y="0"/>
                  </a:lnTo>
                  <a:close/>
                </a:path>
              </a:pathLst>
            </a:custGeom>
            <a:solidFill>
              <a:srgbClr val="000000"/>
            </a:solidFill>
          </p:spPr>
          <p:txBody>
            <a:bodyPr wrap="square" lIns="0" tIns="0" rIns="0" bIns="0" rtlCol="0"/>
            <a:lstStyle/>
            <a:p>
              <a:endParaRPr/>
            </a:p>
          </p:txBody>
        </p:sp>
        <p:sp>
          <p:nvSpPr>
            <p:cNvPr id="46" name="object 46"/>
            <p:cNvSpPr/>
            <p:nvPr/>
          </p:nvSpPr>
          <p:spPr>
            <a:xfrm>
              <a:off x="4035568" y="2644564"/>
              <a:ext cx="68580" cy="27940"/>
            </a:xfrm>
            <a:custGeom>
              <a:avLst/>
              <a:gdLst/>
              <a:ahLst/>
              <a:cxnLst/>
              <a:rect l="l" t="t" r="r" b="b"/>
              <a:pathLst>
                <a:path w="68579" h="27939">
                  <a:moveTo>
                    <a:pt x="0" y="27348"/>
                  </a:moveTo>
                  <a:lnTo>
                    <a:pt x="68371" y="13167"/>
                  </a:lnTo>
                  <a:lnTo>
                    <a:pt x="0" y="0"/>
                  </a:lnTo>
                  <a:lnTo>
                    <a:pt x="0" y="13167"/>
                  </a:lnTo>
                  <a:lnTo>
                    <a:pt x="0" y="27348"/>
                  </a:lnTo>
                  <a:close/>
                </a:path>
              </a:pathLst>
            </a:custGeom>
            <a:ln w="6837">
              <a:solidFill>
                <a:srgbClr val="000000"/>
              </a:solidFill>
            </a:ln>
          </p:spPr>
          <p:txBody>
            <a:bodyPr wrap="square" lIns="0" tIns="0" rIns="0" bIns="0" rtlCol="0"/>
            <a:lstStyle/>
            <a:p>
              <a:endParaRPr/>
            </a:p>
          </p:txBody>
        </p:sp>
      </p:grpSp>
      <p:sp>
        <p:nvSpPr>
          <p:cNvPr id="47" name="object 47"/>
          <p:cNvSpPr/>
          <p:nvPr/>
        </p:nvSpPr>
        <p:spPr>
          <a:xfrm>
            <a:off x="3630335" y="2413036"/>
            <a:ext cx="109855" cy="6985"/>
          </a:xfrm>
          <a:custGeom>
            <a:avLst/>
            <a:gdLst/>
            <a:ahLst/>
            <a:cxnLst/>
            <a:rect l="l" t="t" r="r" b="b"/>
            <a:pathLst>
              <a:path w="109854" h="6985">
                <a:moveTo>
                  <a:pt x="-6837" y="3418"/>
                </a:moveTo>
                <a:lnTo>
                  <a:pt x="116231" y="3418"/>
                </a:lnTo>
              </a:path>
            </a:pathLst>
          </a:custGeom>
          <a:ln w="20511">
            <a:solidFill>
              <a:srgbClr val="000000"/>
            </a:solidFill>
          </a:ln>
        </p:spPr>
        <p:txBody>
          <a:bodyPr wrap="square" lIns="0" tIns="0" rIns="0" bIns="0" rtlCol="0"/>
          <a:lstStyle/>
          <a:p>
            <a:endParaRPr/>
          </a:p>
        </p:txBody>
      </p:sp>
      <p:sp>
        <p:nvSpPr>
          <p:cNvPr id="48" name="object 48"/>
          <p:cNvSpPr txBox="1"/>
          <p:nvPr/>
        </p:nvSpPr>
        <p:spPr>
          <a:xfrm>
            <a:off x="2731366" y="3046845"/>
            <a:ext cx="231140" cy="156845"/>
          </a:xfrm>
          <a:prstGeom prst="rect">
            <a:avLst/>
          </a:prstGeom>
        </p:spPr>
        <p:txBody>
          <a:bodyPr vert="horz" wrap="square" lIns="0" tIns="13970" rIns="0" bIns="0" rtlCol="0">
            <a:spAutoFit/>
          </a:bodyPr>
          <a:lstStyle/>
          <a:p>
            <a:pPr marL="12700">
              <a:lnSpc>
                <a:spcPct val="100000"/>
              </a:lnSpc>
              <a:spcBef>
                <a:spcPts val="110"/>
              </a:spcBef>
            </a:pPr>
            <a:r>
              <a:rPr sz="850" spc="25" dirty="0">
                <a:latin typeface="Times New Roman"/>
                <a:cs typeface="Times New Roman"/>
              </a:rPr>
              <a:t>D</a:t>
            </a:r>
            <a:r>
              <a:rPr sz="850" spc="-5" dirty="0">
                <a:latin typeface="Times New Roman"/>
                <a:cs typeface="Times New Roman"/>
              </a:rPr>
              <a:t>a</a:t>
            </a:r>
            <a:r>
              <a:rPr sz="850" spc="-25" dirty="0">
                <a:latin typeface="Times New Roman"/>
                <a:cs typeface="Times New Roman"/>
              </a:rPr>
              <a:t>t</a:t>
            </a:r>
            <a:r>
              <a:rPr sz="850" spc="5" dirty="0">
                <a:latin typeface="Times New Roman"/>
                <a:cs typeface="Times New Roman"/>
              </a:rPr>
              <a:t>a</a:t>
            </a:r>
            <a:endParaRPr sz="850">
              <a:latin typeface="Times New Roman"/>
              <a:cs typeface="Times New Roman"/>
            </a:endParaRPr>
          </a:p>
        </p:txBody>
      </p:sp>
      <p:sp>
        <p:nvSpPr>
          <p:cNvPr id="49" name="object 49"/>
          <p:cNvSpPr txBox="1"/>
          <p:nvPr/>
        </p:nvSpPr>
        <p:spPr>
          <a:xfrm>
            <a:off x="4102100" y="1647272"/>
            <a:ext cx="738505" cy="1504315"/>
          </a:xfrm>
          <a:prstGeom prst="rect">
            <a:avLst/>
          </a:prstGeom>
          <a:ln w="13674">
            <a:solidFill>
              <a:srgbClr val="00FFFF"/>
            </a:solidFill>
          </a:ln>
        </p:spPr>
        <p:txBody>
          <a:bodyPr vert="horz" wrap="square" lIns="0" tIns="0" rIns="0" bIns="0" rtlCol="0">
            <a:spAutoFit/>
          </a:bodyPr>
          <a:lstStyle/>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spcBef>
                <a:spcPts val="10"/>
              </a:spcBef>
            </a:pPr>
            <a:endParaRPr sz="1050" dirty="0">
              <a:latin typeface="Times New Roman"/>
              <a:cs typeface="Times New Roman"/>
            </a:endParaRPr>
          </a:p>
          <a:p>
            <a:pPr marL="191135">
              <a:lnSpc>
                <a:spcPct val="100000"/>
              </a:lnSpc>
            </a:pPr>
            <a:r>
              <a:rPr sz="850" spc="-10" dirty="0">
                <a:latin typeface="Times New Roman"/>
                <a:cs typeface="Times New Roman"/>
              </a:rPr>
              <a:t>Memory</a:t>
            </a:r>
            <a:endParaRPr sz="850" dirty="0">
              <a:latin typeface="Times New Roman"/>
              <a:cs typeface="Times New Roman"/>
            </a:endParaRPr>
          </a:p>
        </p:txBody>
      </p:sp>
      <p:sp>
        <p:nvSpPr>
          <p:cNvPr id="50" name="object 50"/>
          <p:cNvSpPr txBox="1"/>
          <p:nvPr/>
        </p:nvSpPr>
        <p:spPr>
          <a:xfrm>
            <a:off x="1439024" y="3238414"/>
            <a:ext cx="288226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Arial"/>
                <a:cs typeface="Arial"/>
              </a:rPr>
              <a:t>RAS </a:t>
            </a:r>
            <a:r>
              <a:rPr sz="800" spc="-5" dirty="0">
                <a:latin typeface="Arial"/>
                <a:cs typeface="Arial"/>
              </a:rPr>
              <a:t>(CAS)</a:t>
            </a:r>
            <a:r>
              <a:rPr sz="800" spc="5" dirty="0">
                <a:latin typeface="Arial"/>
                <a:cs typeface="Arial"/>
              </a:rPr>
              <a:t> </a:t>
            </a:r>
            <a:r>
              <a:rPr sz="800" dirty="0">
                <a:latin typeface="Arial"/>
                <a:cs typeface="Arial"/>
              </a:rPr>
              <a:t>=</a:t>
            </a:r>
            <a:r>
              <a:rPr sz="800" spc="5" dirty="0">
                <a:latin typeface="Arial"/>
                <a:cs typeface="Arial"/>
              </a:rPr>
              <a:t> </a:t>
            </a:r>
            <a:r>
              <a:rPr sz="800" spc="-5" dirty="0">
                <a:latin typeface="Arial"/>
                <a:cs typeface="Arial"/>
              </a:rPr>
              <a:t>Row</a:t>
            </a:r>
            <a:r>
              <a:rPr sz="800" dirty="0">
                <a:latin typeface="Arial"/>
                <a:cs typeface="Arial"/>
              </a:rPr>
              <a:t> (Column)</a:t>
            </a:r>
            <a:r>
              <a:rPr sz="800" spc="5" dirty="0">
                <a:latin typeface="Arial"/>
                <a:cs typeface="Arial"/>
              </a:rPr>
              <a:t> </a:t>
            </a:r>
            <a:r>
              <a:rPr sz="800" dirty="0">
                <a:latin typeface="Arial"/>
                <a:cs typeface="Arial"/>
              </a:rPr>
              <a:t>Address</a:t>
            </a:r>
            <a:r>
              <a:rPr sz="800" spc="5" dirty="0">
                <a:latin typeface="Arial"/>
                <a:cs typeface="Arial"/>
              </a:rPr>
              <a:t> </a:t>
            </a:r>
            <a:r>
              <a:rPr sz="800" dirty="0">
                <a:latin typeface="Arial"/>
                <a:cs typeface="Arial"/>
              </a:rPr>
              <a:t>Strobe;</a:t>
            </a:r>
            <a:r>
              <a:rPr sz="800" spc="5" dirty="0">
                <a:latin typeface="Arial"/>
                <a:cs typeface="Arial"/>
              </a:rPr>
              <a:t> </a:t>
            </a:r>
            <a:r>
              <a:rPr sz="800" dirty="0">
                <a:latin typeface="Arial"/>
                <a:cs typeface="Arial"/>
              </a:rPr>
              <a:t>CS =</a:t>
            </a:r>
            <a:r>
              <a:rPr sz="800" spc="5" dirty="0">
                <a:latin typeface="Arial"/>
                <a:cs typeface="Arial"/>
              </a:rPr>
              <a:t> </a:t>
            </a:r>
            <a:r>
              <a:rPr sz="800" dirty="0">
                <a:latin typeface="Arial"/>
                <a:cs typeface="Arial"/>
              </a:rPr>
              <a:t>Chip</a:t>
            </a:r>
            <a:r>
              <a:rPr sz="800" spc="5" dirty="0">
                <a:latin typeface="Arial"/>
                <a:cs typeface="Arial"/>
              </a:rPr>
              <a:t> </a:t>
            </a:r>
            <a:r>
              <a:rPr sz="800" dirty="0">
                <a:latin typeface="Arial"/>
                <a:cs typeface="Arial"/>
              </a:rPr>
              <a:t>Select</a:t>
            </a:r>
            <a:endParaRPr sz="800">
              <a:latin typeface="Arial"/>
              <a:cs typeface="Arial"/>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A29D59A-6A02-4541-B294-D5E613DAAF6C}"/>
              </a:ext>
            </a:extLst>
          </p:cNvPr>
          <p:cNvSpPr>
            <a:spLocks noGrp="1" noChangeArrowheads="1"/>
          </p:cNvSpPr>
          <p:nvPr>
            <p:ph type="title"/>
          </p:nvPr>
        </p:nvSpPr>
        <p:spPr>
          <a:xfrm>
            <a:off x="368300" y="123825"/>
            <a:ext cx="3891915" cy="357123"/>
          </a:xfrm>
        </p:spPr>
        <p:txBody>
          <a:bodyPr>
            <a:normAutofit/>
          </a:bodyPr>
          <a:lstStyle/>
          <a:p>
            <a:pPr eaLnBrk="1" hangingPunct="1"/>
            <a:r>
              <a:rPr lang="zh-CN" altLang="en-US" sz="1892" dirty="0">
                <a:latin typeface="黑体" panose="02010609060101010101" pitchFamily="49" charset="-122"/>
                <a:ea typeface="黑体" panose="02010609060101010101" pitchFamily="49" charset="-122"/>
              </a:rPr>
              <a:t>只读存储器（</a:t>
            </a:r>
            <a:r>
              <a:rPr lang="en-US" altLang="zh-CN" sz="1892" dirty="0">
                <a:latin typeface="黑体" panose="02010609060101010101" pitchFamily="49" charset="-122"/>
                <a:ea typeface="黑体" panose="02010609060101010101" pitchFamily="49" charset="-122"/>
              </a:rPr>
              <a:t>ROM</a:t>
            </a:r>
            <a:r>
              <a:rPr lang="zh-CN" altLang="en-US" sz="1892" dirty="0">
                <a:latin typeface="黑体" panose="02010609060101010101" pitchFamily="49" charset="-122"/>
                <a:ea typeface="黑体" panose="02010609060101010101" pitchFamily="49" charset="-122"/>
              </a:rPr>
              <a:t>）</a:t>
            </a:r>
          </a:p>
        </p:txBody>
      </p:sp>
      <p:sp>
        <p:nvSpPr>
          <p:cNvPr id="121860" name="Rectangle 4">
            <a:extLst>
              <a:ext uri="{FF2B5EF4-FFF2-40B4-BE49-F238E27FC236}">
                <a16:creationId xmlns:a16="http://schemas.microsoft.com/office/drawing/2014/main" id="{9FC9F221-366A-4486-BE89-B91252183E6B}"/>
              </a:ext>
            </a:extLst>
          </p:cNvPr>
          <p:cNvSpPr>
            <a:spLocks noGrp="1" noChangeArrowheads="1"/>
          </p:cNvSpPr>
          <p:nvPr>
            <p:ph type="body" idx="1"/>
          </p:nvPr>
        </p:nvSpPr>
        <p:spPr>
          <a:xfrm>
            <a:off x="500896" y="504825"/>
            <a:ext cx="4495800" cy="1090677"/>
          </a:xfrm>
        </p:spPr>
        <p:txBody>
          <a:bodyPr>
            <a:normAutofit lnSpcReduction="10000"/>
          </a:bodyPr>
          <a:lstStyle/>
          <a:p>
            <a:pPr eaLnBrk="1" hangingPunct="1">
              <a:lnSpc>
                <a:spcPct val="145000"/>
              </a:lnSpc>
              <a:buFontTx/>
              <a:buNone/>
            </a:pPr>
            <a:r>
              <a:rPr lang="en-US" altLang="zh-CN" sz="1135" dirty="0">
                <a:solidFill>
                  <a:srgbClr val="FF0000"/>
                </a:solidFill>
              </a:rPr>
              <a:t>ROM</a:t>
            </a:r>
            <a:r>
              <a:rPr lang="zh-CN" altLang="en-US" sz="1135" dirty="0">
                <a:solidFill>
                  <a:srgbClr val="FF0000"/>
                </a:solidFill>
              </a:rPr>
              <a:t>：</a:t>
            </a:r>
            <a:r>
              <a:rPr lang="zh-CN" altLang="en-US" sz="1135" dirty="0"/>
              <a:t> 工作时只能快速地读取已存储的数据、而不能快速地随时写入新数据。</a:t>
            </a:r>
          </a:p>
          <a:p>
            <a:pPr eaLnBrk="1" hangingPunct="1">
              <a:lnSpc>
                <a:spcPct val="145000"/>
              </a:lnSpc>
              <a:buFontTx/>
              <a:buNone/>
            </a:pPr>
            <a:r>
              <a:rPr lang="zh-CN" altLang="en-US" sz="1135" dirty="0">
                <a:solidFill>
                  <a:srgbClr val="FF0000"/>
                </a:solidFill>
              </a:rPr>
              <a:t>优点：</a:t>
            </a:r>
            <a:r>
              <a:rPr lang="zh-CN" altLang="en-US" sz="1135" dirty="0"/>
              <a:t>最突出的特征是掉电后</a:t>
            </a:r>
            <a:r>
              <a:rPr lang="zh-CN" altLang="en-US" sz="1135" dirty="0">
                <a:solidFill>
                  <a:srgbClr val="0000FF"/>
                </a:solidFill>
              </a:rPr>
              <a:t>数据不丢失</a:t>
            </a:r>
            <a:r>
              <a:rPr lang="zh-CN" altLang="en-US" sz="1135" dirty="0"/>
              <a:t>，用于存储数字系统中固定不变的数据和程序 。</a:t>
            </a:r>
          </a:p>
        </p:txBody>
      </p:sp>
      <p:sp>
        <p:nvSpPr>
          <p:cNvPr id="121861" name="Rectangle 5">
            <a:extLst>
              <a:ext uri="{FF2B5EF4-FFF2-40B4-BE49-F238E27FC236}">
                <a16:creationId xmlns:a16="http://schemas.microsoft.com/office/drawing/2014/main" id="{D9ED0E9D-B9D2-49AB-B149-AF3990272FBC}"/>
              </a:ext>
            </a:extLst>
          </p:cNvPr>
          <p:cNvSpPr>
            <a:spLocks noChangeArrowheads="1"/>
          </p:cNvSpPr>
          <p:nvPr/>
        </p:nvSpPr>
        <p:spPr bwMode="auto">
          <a:xfrm>
            <a:off x="508618" y="1571625"/>
            <a:ext cx="4648200" cy="181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FontTx/>
              <a:buNone/>
            </a:pPr>
            <a:r>
              <a:rPr lang="en-US" altLang="zh-CN" sz="1135" b="1" dirty="0"/>
              <a:t>ROM</a:t>
            </a:r>
            <a:r>
              <a:rPr lang="zh-CN" altLang="en-US" sz="1135" b="1" dirty="0"/>
              <a:t>分为</a:t>
            </a:r>
            <a:r>
              <a:rPr lang="zh-CN" altLang="en-US" sz="1135" b="1" dirty="0">
                <a:solidFill>
                  <a:srgbClr val="0000FF"/>
                </a:solidFill>
              </a:rPr>
              <a:t>可编程</a:t>
            </a:r>
            <a:r>
              <a:rPr lang="en-US" altLang="zh-CN" sz="1135" b="1" dirty="0">
                <a:solidFill>
                  <a:srgbClr val="FF0000"/>
                </a:solidFill>
              </a:rPr>
              <a:t>PROM</a:t>
            </a:r>
            <a:r>
              <a:rPr lang="en-US" altLang="zh-CN" sz="1135" b="1" dirty="0"/>
              <a:t> </a:t>
            </a:r>
            <a:r>
              <a:rPr lang="zh-CN" altLang="en-US" sz="1135" b="1" dirty="0"/>
              <a:t>（</a:t>
            </a:r>
            <a:r>
              <a:rPr lang="en-US" altLang="zh-CN" sz="1135" b="1" dirty="0"/>
              <a:t>Programmable  ROM</a:t>
            </a:r>
            <a:r>
              <a:rPr lang="zh-CN" altLang="en-US" sz="1135" b="1" dirty="0"/>
              <a:t>）和</a:t>
            </a:r>
            <a:r>
              <a:rPr lang="zh-CN" altLang="en-US" sz="1135" b="1" dirty="0">
                <a:solidFill>
                  <a:srgbClr val="0000FF"/>
                </a:solidFill>
              </a:rPr>
              <a:t>掩模</a:t>
            </a:r>
            <a:r>
              <a:rPr lang="en-US" altLang="zh-CN" sz="1135" b="1" dirty="0">
                <a:solidFill>
                  <a:srgbClr val="FF0000"/>
                </a:solidFill>
              </a:rPr>
              <a:t>ROM</a:t>
            </a:r>
            <a:r>
              <a:rPr lang="en-US" altLang="zh-CN" sz="1135" b="1" dirty="0"/>
              <a:t>(Mask ROM)</a:t>
            </a:r>
            <a:r>
              <a:rPr lang="zh-CN" altLang="en-US" sz="1135" b="1" dirty="0"/>
              <a:t>。</a:t>
            </a:r>
            <a:endParaRPr lang="en-US" altLang="zh-CN" sz="1135" b="1" dirty="0"/>
          </a:p>
          <a:p>
            <a:pPr eaLnBrk="1" hangingPunct="1">
              <a:lnSpc>
                <a:spcPct val="125000"/>
              </a:lnSpc>
              <a:spcBef>
                <a:spcPct val="0"/>
              </a:spcBef>
              <a:buClrTx/>
              <a:buFontTx/>
              <a:buNone/>
            </a:pPr>
            <a:r>
              <a:rPr lang="en-US" altLang="zh-CN" sz="1135" b="1" dirty="0"/>
              <a:t>Mask ROM</a:t>
            </a:r>
            <a:r>
              <a:rPr lang="zh-CN" altLang="en-US" sz="1135" b="1" dirty="0"/>
              <a:t>：数据是制造过程中写入的，可永久保存，但使用者不能改写。</a:t>
            </a:r>
          </a:p>
          <a:p>
            <a:pPr eaLnBrk="1" hangingPunct="1">
              <a:lnSpc>
                <a:spcPct val="125000"/>
              </a:lnSpc>
              <a:spcBef>
                <a:spcPct val="0"/>
              </a:spcBef>
              <a:buClrTx/>
              <a:buFontTx/>
              <a:buNone/>
            </a:pPr>
            <a:r>
              <a:rPr lang="en-US" altLang="zh-CN" sz="1135" b="1" dirty="0"/>
              <a:t>PROM</a:t>
            </a:r>
            <a:r>
              <a:rPr lang="zh-CN" altLang="en-US" sz="1135" b="1" dirty="0"/>
              <a:t>：数据是由使用者通过编程工具写入的。</a:t>
            </a:r>
          </a:p>
          <a:p>
            <a:pPr eaLnBrk="1" hangingPunct="1">
              <a:lnSpc>
                <a:spcPct val="125000"/>
              </a:lnSpc>
              <a:spcBef>
                <a:spcPct val="0"/>
              </a:spcBef>
              <a:buClrTx/>
              <a:buFontTx/>
              <a:buNone/>
            </a:pPr>
            <a:r>
              <a:rPr lang="en-US" altLang="zh-CN" sz="1135" b="1" dirty="0">
                <a:solidFill>
                  <a:srgbClr val="FF0000"/>
                </a:solidFill>
              </a:rPr>
              <a:t>ROM</a:t>
            </a:r>
            <a:r>
              <a:rPr lang="zh-CN" altLang="en-US" sz="1135" b="1" dirty="0">
                <a:solidFill>
                  <a:srgbClr val="FF0000"/>
                </a:solidFill>
              </a:rPr>
              <a:t>的寻址方式与</a:t>
            </a:r>
            <a:r>
              <a:rPr lang="en-US" altLang="zh-CN" sz="1135" b="1" dirty="0">
                <a:solidFill>
                  <a:srgbClr val="FF0000"/>
                </a:solidFill>
              </a:rPr>
              <a:t>RAM</a:t>
            </a:r>
            <a:r>
              <a:rPr lang="zh-CN" altLang="en-US" sz="1135" b="1" dirty="0">
                <a:solidFill>
                  <a:srgbClr val="FF0000"/>
                </a:solidFill>
              </a:rPr>
              <a:t>相同，采用随机寻址</a:t>
            </a:r>
            <a:r>
              <a:rPr lang="zh-CN" altLang="en-US" sz="1135" b="1" dirty="0"/>
              <a:t>，即用地址译码器选择字存储单元。</a:t>
            </a:r>
          </a:p>
          <a:p>
            <a:pPr eaLnBrk="1" hangingPunct="1">
              <a:lnSpc>
                <a:spcPct val="125000"/>
              </a:lnSpc>
              <a:spcBef>
                <a:spcPct val="0"/>
              </a:spcBef>
              <a:buClrTx/>
              <a:buFontTx/>
              <a:buNone/>
            </a:pPr>
            <a:r>
              <a:rPr lang="zh-CN" altLang="en-US" sz="1135" b="1" dirty="0">
                <a:solidFill>
                  <a:srgbClr val="FF0000"/>
                </a:solidFill>
              </a:rPr>
              <a:t>    </a:t>
            </a:r>
            <a:r>
              <a:rPr lang="en-US" altLang="zh-CN" sz="1135" b="1" dirty="0">
                <a:solidFill>
                  <a:srgbClr val="FF0000"/>
                </a:solidFill>
              </a:rPr>
              <a:t>ROM</a:t>
            </a:r>
            <a:r>
              <a:rPr lang="zh-CN" altLang="en-US" sz="1135" b="1" dirty="0">
                <a:solidFill>
                  <a:srgbClr val="FF0000"/>
                </a:solidFill>
              </a:rPr>
              <a:t>可以用双极型或单极型（</a:t>
            </a:r>
            <a:r>
              <a:rPr lang="en-US" altLang="zh-CN" sz="1135" b="1" dirty="0">
                <a:solidFill>
                  <a:srgbClr val="FF0000"/>
                </a:solidFill>
              </a:rPr>
              <a:t>MOS</a:t>
            </a:r>
            <a:r>
              <a:rPr lang="zh-CN" altLang="en-US" sz="1135" b="1" dirty="0">
                <a:solidFill>
                  <a:srgbClr val="FF0000"/>
                </a:solidFill>
              </a:rPr>
              <a:t>）元件实现</a:t>
            </a:r>
            <a:r>
              <a:rPr lang="zh-CN" altLang="en-US" sz="1135" b="1"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21860">
                                            <p:txEl>
                                              <p:pRg st="0" end="0"/>
                                            </p:txEl>
                                          </p:spTgt>
                                        </p:tgtEl>
                                        <p:attrNameLst>
                                          <p:attrName>style.visibility</p:attrName>
                                        </p:attrNameLst>
                                      </p:cBhvr>
                                      <p:to>
                                        <p:strVal val="visible"/>
                                      </p:to>
                                    </p:set>
                                    <p:anim calcmode="discrete" valueType="clr">
                                      <p:cBhvr override="childStyle">
                                        <p:cTn id="7" dur="80"/>
                                        <p:tgtEl>
                                          <p:spTgt spid="12186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186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1860">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21860">
                                            <p:txEl>
                                              <p:pRg st="1" end="1"/>
                                            </p:txEl>
                                          </p:spTgt>
                                        </p:tgtEl>
                                        <p:attrNameLst>
                                          <p:attrName>style.visibility</p:attrName>
                                        </p:attrNameLst>
                                      </p:cBhvr>
                                      <p:to>
                                        <p:strVal val="visible"/>
                                      </p:to>
                                    </p:set>
                                    <p:anim calcmode="discrete" valueType="clr">
                                      <p:cBhvr override="childStyle">
                                        <p:cTn id="14" dur="80"/>
                                        <p:tgtEl>
                                          <p:spTgt spid="12186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2186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21860">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1861">
                                            <p:txEl>
                                              <p:pRg st="0" end="0"/>
                                            </p:txEl>
                                          </p:spTgt>
                                        </p:tgtEl>
                                        <p:attrNameLst>
                                          <p:attrName>style.visibility</p:attrName>
                                        </p:attrNameLst>
                                      </p:cBhvr>
                                      <p:to>
                                        <p:strVal val="visible"/>
                                      </p:to>
                                    </p:set>
                                    <p:animEffect transition="in" filter="blinds(horizontal)">
                                      <p:cBhvr>
                                        <p:cTn id="21" dur="500"/>
                                        <p:tgtEl>
                                          <p:spTgt spid="12186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1861">
                                            <p:txEl>
                                              <p:pRg st="1" end="1"/>
                                            </p:txEl>
                                          </p:spTgt>
                                        </p:tgtEl>
                                        <p:attrNameLst>
                                          <p:attrName>style.visibility</p:attrName>
                                        </p:attrNameLst>
                                      </p:cBhvr>
                                      <p:to>
                                        <p:strVal val="visible"/>
                                      </p:to>
                                    </p:set>
                                    <p:animEffect transition="in" filter="blinds(horizontal)">
                                      <p:cBhvr>
                                        <p:cTn id="26" dur="500"/>
                                        <p:tgtEl>
                                          <p:spTgt spid="121861">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1861">
                                            <p:txEl>
                                              <p:pRg st="2" end="2"/>
                                            </p:txEl>
                                          </p:spTgt>
                                        </p:tgtEl>
                                        <p:attrNameLst>
                                          <p:attrName>style.visibility</p:attrName>
                                        </p:attrNameLst>
                                      </p:cBhvr>
                                      <p:to>
                                        <p:strVal val="visible"/>
                                      </p:to>
                                    </p:set>
                                    <p:animEffect transition="in" filter="blinds(horizontal)">
                                      <p:cBhvr>
                                        <p:cTn id="31" dur="500"/>
                                        <p:tgtEl>
                                          <p:spTgt spid="121861">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1861">
                                            <p:txEl>
                                              <p:pRg st="3" end="3"/>
                                            </p:txEl>
                                          </p:spTgt>
                                        </p:tgtEl>
                                        <p:attrNameLst>
                                          <p:attrName>style.visibility</p:attrName>
                                        </p:attrNameLst>
                                      </p:cBhvr>
                                      <p:to>
                                        <p:strVal val="visible"/>
                                      </p:to>
                                    </p:set>
                                    <p:animEffect transition="in" filter="blinds(horizontal)">
                                      <p:cBhvr>
                                        <p:cTn id="36" dur="500"/>
                                        <p:tgtEl>
                                          <p:spTgt spid="121861">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1861">
                                            <p:txEl>
                                              <p:pRg st="4" end="4"/>
                                            </p:txEl>
                                          </p:spTgt>
                                        </p:tgtEl>
                                        <p:attrNameLst>
                                          <p:attrName>style.visibility</p:attrName>
                                        </p:attrNameLst>
                                      </p:cBhvr>
                                      <p:to>
                                        <p:strVal val="visible"/>
                                      </p:to>
                                    </p:set>
                                    <p:animEffect transition="in" filter="blinds(horizontal)">
                                      <p:cBhvr>
                                        <p:cTn id="41" dur="500"/>
                                        <p:tgtEl>
                                          <p:spTgt spid="1218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P spid="12186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38171"/>
            <a:ext cx="1006312" cy="246221"/>
          </a:xfrm>
          <a:prstGeom prst="rect">
            <a:avLst/>
          </a:prstGeom>
        </p:spPr>
        <p:txBody>
          <a:bodyPr vert="horz" wrap="square" lIns="0" tIns="0" rIns="0" bIns="0" rtlCol="0" anchor="ctr">
            <a:spAutoFit/>
          </a:bodyPr>
          <a:lstStyle/>
          <a:p>
            <a:pPr marL="6006">
              <a:lnSpc>
                <a:spcPct val="100000"/>
              </a:lnSpc>
            </a:pPr>
            <a:r>
              <a:rPr sz="1600" dirty="0">
                <a:latin typeface="Arial"/>
                <a:cs typeface="Arial"/>
              </a:rPr>
              <a:t>EEPROM</a:t>
            </a:r>
          </a:p>
        </p:txBody>
      </p:sp>
      <p:sp>
        <p:nvSpPr>
          <p:cNvPr id="4" name="object 4"/>
          <p:cNvSpPr txBox="1"/>
          <p:nvPr/>
        </p:nvSpPr>
        <p:spPr>
          <a:xfrm>
            <a:off x="542949" y="631779"/>
            <a:ext cx="3708731" cy="1259063"/>
          </a:xfrm>
          <a:prstGeom prst="rect">
            <a:avLst/>
          </a:prstGeom>
        </p:spPr>
        <p:txBody>
          <a:bodyPr vert="horz" wrap="square" lIns="0" tIns="0" rIns="0" bIns="0" rtlCol="0">
            <a:spAutoFit/>
          </a:bodyPr>
          <a:lstStyle/>
          <a:p>
            <a:pPr marL="6006">
              <a:lnSpc>
                <a:spcPct val="150000"/>
              </a:lnSpc>
            </a:pPr>
            <a:r>
              <a:rPr sz="946" spc="-2" dirty="0">
                <a:solidFill>
                  <a:srgbClr val="0066CC"/>
                </a:solidFill>
                <a:latin typeface="Calibri" panose="020F0502020204030204" pitchFamily="34" charset="0"/>
                <a:ea typeface="黑体" panose="02010609060101010101" pitchFamily="49" charset="-122"/>
                <a:cs typeface="Calibri" panose="020F0502020204030204" pitchFamily="34" charset="0"/>
              </a:rPr>
              <a:t>电路特点：</a:t>
            </a:r>
            <a:endParaRPr sz="946" dirty="0">
              <a:latin typeface="Calibri" panose="020F0502020204030204" pitchFamily="34" charset="0"/>
              <a:ea typeface="黑体" panose="02010609060101010101" pitchFamily="49" charset="-122"/>
              <a:cs typeface="Calibri" panose="020F0502020204030204" pitchFamily="34" charset="0"/>
            </a:endParaRPr>
          </a:p>
          <a:p>
            <a:pPr marL="6006">
              <a:lnSpc>
                <a:spcPct val="150000"/>
              </a:lnSpc>
              <a:spcBef>
                <a:spcPts val="454"/>
              </a:spcBef>
            </a:pPr>
            <a:r>
              <a:rPr sz="946" spc="-2" dirty="0">
                <a:latin typeface="Calibri" panose="020F0502020204030204" pitchFamily="34" charset="0"/>
                <a:ea typeface="黑体" panose="02010609060101010101" pitchFamily="49" charset="-122"/>
                <a:cs typeface="Calibri" panose="020F0502020204030204" pitchFamily="34" charset="0"/>
              </a:rPr>
              <a:t>1.是用电脉冲编程。</a:t>
            </a:r>
            <a:endParaRPr sz="946" dirty="0">
              <a:latin typeface="Calibri" panose="020F0502020204030204" pitchFamily="34" charset="0"/>
              <a:ea typeface="黑体" panose="02010609060101010101" pitchFamily="49" charset="-122"/>
              <a:cs typeface="Calibri" panose="020F0502020204030204" pitchFamily="34" charset="0"/>
            </a:endParaRPr>
          </a:p>
          <a:p>
            <a:pPr marL="6006">
              <a:lnSpc>
                <a:spcPct val="150000"/>
              </a:lnSpc>
              <a:spcBef>
                <a:spcPts val="454"/>
              </a:spcBef>
            </a:pPr>
            <a:r>
              <a:rPr sz="946" spc="-2" dirty="0">
                <a:latin typeface="Calibri" panose="020F0502020204030204" pitchFamily="34" charset="0"/>
                <a:ea typeface="黑体" panose="02010609060101010101" pitchFamily="49" charset="-122"/>
                <a:cs typeface="Calibri" panose="020F0502020204030204" pitchFamily="34" charset="0"/>
              </a:rPr>
              <a:t>2.可利用电脉冲擦除存储的数据。</a:t>
            </a:r>
            <a:endParaRPr sz="946" dirty="0">
              <a:latin typeface="Calibri" panose="020F0502020204030204" pitchFamily="34" charset="0"/>
              <a:ea typeface="黑体" panose="02010609060101010101" pitchFamily="49" charset="-122"/>
              <a:cs typeface="Calibri" panose="020F0502020204030204" pitchFamily="34" charset="0"/>
            </a:endParaRPr>
          </a:p>
          <a:p>
            <a:pPr marL="6006">
              <a:lnSpc>
                <a:spcPct val="150000"/>
              </a:lnSpc>
              <a:spcBef>
                <a:spcPts val="454"/>
              </a:spcBef>
            </a:pPr>
            <a:r>
              <a:rPr sz="946" spc="-2" dirty="0">
                <a:latin typeface="Calibri" panose="020F0502020204030204" pitchFamily="34" charset="0"/>
                <a:ea typeface="黑体" panose="02010609060101010101" pitchFamily="49" charset="-122"/>
                <a:cs typeface="Calibri" panose="020F0502020204030204" pitchFamily="34" charset="0"/>
              </a:rPr>
              <a:t>3.对E</a:t>
            </a:r>
            <a:r>
              <a:rPr sz="946" spc="-3" baseline="26455" dirty="0">
                <a:latin typeface="Calibri" panose="020F0502020204030204" pitchFamily="34" charset="0"/>
                <a:ea typeface="黑体" panose="02010609060101010101" pitchFamily="49" charset="-122"/>
                <a:cs typeface="Calibri" panose="020F0502020204030204" pitchFamily="34" charset="0"/>
              </a:rPr>
              <a:t>2</a:t>
            </a:r>
            <a:r>
              <a:rPr sz="946" spc="-2" dirty="0">
                <a:latin typeface="Calibri" panose="020F0502020204030204" pitchFamily="34" charset="0"/>
                <a:ea typeface="黑体" panose="02010609060101010101" pitchFamily="49" charset="-122"/>
                <a:cs typeface="Calibri" panose="020F0502020204030204" pitchFamily="34" charset="0"/>
              </a:rPr>
              <a:t>PROM编程存储字节要用+21v 10ms脉冲，</a:t>
            </a:r>
            <a:r>
              <a:rPr sz="946" spc="-156" dirty="0">
                <a:latin typeface="Calibri" panose="020F0502020204030204" pitchFamily="34" charset="0"/>
                <a:ea typeface="黑体" panose="02010609060101010101" pitchFamily="49" charset="-122"/>
                <a:cs typeface="Calibri" panose="020F0502020204030204" pitchFamily="34" charset="0"/>
              </a:rPr>
              <a:t> </a:t>
            </a:r>
            <a:r>
              <a:rPr sz="946" spc="-2" dirty="0">
                <a:latin typeface="Calibri" panose="020F0502020204030204" pitchFamily="34" charset="0"/>
                <a:ea typeface="黑体" panose="02010609060101010101" pitchFamily="49" charset="-122"/>
                <a:cs typeface="Calibri" panose="020F0502020204030204" pitchFamily="34" charset="0"/>
              </a:rPr>
              <a:t>E</a:t>
            </a:r>
            <a:r>
              <a:rPr sz="946" spc="-3" baseline="26455" dirty="0">
                <a:latin typeface="Calibri" panose="020F0502020204030204" pitchFamily="34" charset="0"/>
                <a:ea typeface="黑体" panose="02010609060101010101" pitchFamily="49" charset="-122"/>
                <a:cs typeface="Calibri" panose="020F0502020204030204" pitchFamily="34" charset="0"/>
              </a:rPr>
              <a:t>2</a:t>
            </a:r>
            <a:r>
              <a:rPr sz="946" spc="-2" dirty="0">
                <a:latin typeface="Calibri" panose="020F0502020204030204" pitchFamily="34" charset="0"/>
                <a:ea typeface="黑体" panose="02010609060101010101" pitchFamily="49" charset="-122"/>
                <a:cs typeface="Calibri" panose="020F0502020204030204" pitchFamily="34" charset="0"/>
              </a:rPr>
              <a:t>PROM</a:t>
            </a:r>
            <a:endParaRPr sz="946" dirty="0">
              <a:latin typeface="Calibri" panose="020F0502020204030204" pitchFamily="34" charset="0"/>
              <a:ea typeface="黑体" panose="02010609060101010101" pitchFamily="49" charset="-122"/>
              <a:cs typeface="Calibri" panose="020F0502020204030204" pitchFamily="34" charset="0"/>
            </a:endParaRPr>
          </a:p>
          <a:p>
            <a:pPr marL="6006">
              <a:lnSpc>
                <a:spcPct val="150000"/>
              </a:lnSpc>
            </a:pPr>
            <a:r>
              <a:rPr sz="946" spc="-2" dirty="0" err="1">
                <a:latin typeface="Calibri" panose="020F0502020204030204" pitchFamily="34" charset="0"/>
                <a:ea typeface="黑体" panose="02010609060101010101" pitchFamily="49" charset="-122"/>
                <a:cs typeface="Calibri" panose="020F0502020204030204" pitchFamily="34" charset="0"/>
              </a:rPr>
              <a:t>适合大容量（几千个字节）的编程，可大量减少编程时间</a:t>
            </a:r>
            <a:r>
              <a:rPr sz="946" spc="-2" dirty="0">
                <a:latin typeface="Calibri" panose="020F0502020204030204" pitchFamily="34" charset="0"/>
                <a:ea typeface="黑体" panose="02010609060101010101" pitchFamily="49" charset="-122"/>
                <a:cs typeface="Calibri" panose="020F0502020204030204" pitchFamily="34" charset="0"/>
              </a:rPr>
              <a:t>。</a:t>
            </a:r>
            <a:endParaRPr sz="946" dirty="0">
              <a:latin typeface="Calibri" panose="020F0502020204030204" pitchFamily="34" charset="0"/>
              <a:ea typeface="黑体" panose="02010609060101010101" pitchFamily="49" charset="-122"/>
              <a:cs typeface="Calibri" panose="020F0502020204030204" pitchFamily="34" charset="0"/>
            </a:endParaRPr>
          </a:p>
        </p:txBody>
      </p:sp>
      <p:sp>
        <p:nvSpPr>
          <p:cNvPr id="5" name="object 5"/>
          <p:cNvSpPr txBox="1"/>
          <p:nvPr/>
        </p:nvSpPr>
        <p:spPr>
          <a:xfrm>
            <a:off x="542949" y="2161339"/>
            <a:ext cx="2122508" cy="706988"/>
          </a:xfrm>
          <a:prstGeom prst="rect">
            <a:avLst/>
          </a:prstGeom>
        </p:spPr>
        <p:txBody>
          <a:bodyPr vert="horz" wrap="square" lIns="0" tIns="0" rIns="0" bIns="0" rtlCol="0">
            <a:spAutoFit/>
          </a:bodyPr>
          <a:lstStyle/>
          <a:p>
            <a:pPr marL="6006" algn="just">
              <a:lnSpc>
                <a:spcPct val="150000"/>
              </a:lnSpc>
            </a:pPr>
            <a:r>
              <a:rPr sz="946" dirty="0">
                <a:solidFill>
                  <a:srgbClr val="0066CC"/>
                </a:solidFill>
                <a:latin typeface="Calibri" panose="020F0502020204030204" pitchFamily="34" charset="0"/>
                <a:ea typeface="黑体" panose="02010609060101010101" pitchFamily="49" charset="-122"/>
                <a:cs typeface="Calibri" panose="020F0502020204030204" pitchFamily="34" charset="0"/>
              </a:rPr>
              <a:t>突出优点：</a:t>
            </a:r>
            <a:endParaRPr sz="946" dirty="0">
              <a:latin typeface="Calibri" panose="020F0502020204030204" pitchFamily="34" charset="0"/>
              <a:ea typeface="黑体" panose="02010609060101010101" pitchFamily="49" charset="-122"/>
              <a:cs typeface="Calibri" panose="020F0502020204030204" pitchFamily="34" charset="0"/>
            </a:endParaRPr>
          </a:p>
          <a:p>
            <a:pPr marL="6006" marR="2402" algn="just">
              <a:lnSpc>
                <a:spcPct val="150000"/>
              </a:lnSpc>
              <a:spcBef>
                <a:spcPts val="624"/>
              </a:spcBef>
            </a:pPr>
            <a:r>
              <a:rPr sz="946" dirty="0">
                <a:latin typeface="Calibri" panose="020F0502020204030204" pitchFamily="34" charset="0"/>
                <a:ea typeface="黑体" panose="02010609060101010101" pitchFamily="49" charset="-122"/>
                <a:cs typeface="Calibri" panose="020F0502020204030204" pitchFamily="34" charset="0"/>
              </a:rPr>
              <a:t>对存储的数据可以单字节擦除或改变。即单字节擦除，单字节改变。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6FAD93D7-4BE4-42FF-B952-2F17567280FF}"/>
              </a:ext>
            </a:extLst>
          </p:cNvPr>
          <p:cNvSpPr>
            <a:spLocks noChangeArrowheads="1"/>
          </p:cNvSpPr>
          <p:nvPr/>
        </p:nvSpPr>
        <p:spPr bwMode="auto">
          <a:xfrm>
            <a:off x="432435" y="320237"/>
            <a:ext cx="2476191" cy="338554"/>
          </a:xfrm>
          <a:prstGeom prst="rect">
            <a:avLst/>
          </a:prstGeom>
          <a:solidFill>
            <a:schemeClr val="bg1"/>
          </a:solidFill>
          <a:ln w="9525">
            <a:solidFill>
              <a:srgbClr val="000000"/>
            </a:solidFill>
            <a:miter lim="800000"/>
            <a:headEnd/>
            <a:tailEnd/>
          </a:ln>
          <a:effectLs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CN" altLang="en-US" sz="1600" b="1">
                <a:solidFill>
                  <a:srgbClr val="C00000"/>
                </a:solidFill>
                <a:latin typeface="微软雅黑" panose="020B0503020204020204" pitchFamily="34" charset="-122"/>
                <a:ea typeface="微软雅黑" panose="020B0503020204020204" pitchFamily="34" charset="-122"/>
              </a:rPr>
              <a:t>闪存（</a:t>
            </a:r>
            <a:r>
              <a:rPr lang="en-US" altLang="zh-CN" sz="1600" b="1">
                <a:solidFill>
                  <a:srgbClr val="C00000"/>
                </a:solidFill>
                <a:latin typeface="微软雅黑" panose="020B0503020204020204" pitchFamily="34" charset="-122"/>
                <a:ea typeface="微软雅黑" panose="020B0503020204020204" pitchFamily="34" charset="-122"/>
              </a:rPr>
              <a:t>Flash Memory</a:t>
            </a:r>
            <a:r>
              <a:rPr lang="zh-CN" altLang="en-US" sz="1600" b="1">
                <a:solidFill>
                  <a:srgbClr val="C00000"/>
                </a:solidFill>
                <a:latin typeface="微软雅黑" panose="020B0503020204020204" pitchFamily="34" charset="-122"/>
                <a:ea typeface="微软雅黑" panose="020B0503020204020204" pitchFamily="34" charset="-122"/>
              </a:rPr>
              <a:t>）</a:t>
            </a:r>
            <a:endParaRPr lang="en-US" altLang="zh-CN" sz="1600" b="1">
              <a:solidFill>
                <a:srgbClr val="C00000"/>
              </a:solidFill>
              <a:latin typeface="微软雅黑" panose="020B0503020204020204" pitchFamily="34" charset="-122"/>
              <a:ea typeface="微软雅黑" panose="020B0503020204020204" pitchFamily="34" charset="-122"/>
            </a:endParaRPr>
          </a:p>
        </p:txBody>
      </p:sp>
      <p:sp>
        <p:nvSpPr>
          <p:cNvPr id="11" name="Text Box 5">
            <a:extLst>
              <a:ext uri="{FF2B5EF4-FFF2-40B4-BE49-F238E27FC236}">
                <a16:creationId xmlns:a16="http://schemas.microsoft.com/office/drawing/2014/main" id="{35164E60-6805-4E6E-8F81-0F154C1896A7}"/>
              </a:ext>
            </a:extLst>
          </p:cNvPr>
          <p:cNvSpPr txBox="1">
            <a:spLocks noChangeArrowheads="1"/>
          </p:cNvSpPr>
          <p:nvPr/>
        </p:nvSpPr>
        <p:spPr bwMode="auto">
          <a:xfrm>
            <a:off x="412708" y="875320"/>
            <a:ext cx="3603625" cy="61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50000"/>
              </a:lnSpc>
              <a:spcBef>
                <a:spcPct val="50000"/>
              </a:spcBef>
            </a:pPr>
            <a:r>
              <a:rPr lang="zh-CN" altLang="en-US" sz="1200" dirty="0">
                <a:latin typeface="微软雅黑" panose="020B0503020204020204" pitchFamily="34" charset="-122"/>
                <a:ea typeface="微软雅黑" panose="020B0503020204020204" pitchFamily="34" charset="-122"/>
              </a:rPr>
              <a:t>闪存是一种高密度可读写的的非易失存储器。它可以在掉电情况下将数据保存很长时间。</a:t>
            </a:r>
            <a:endParaRPr lang="en-US" altLang="zh-CN" sz="1200" dirty="0">
              <a:latin typeface="微软雅黑" panose="020B0503020204020204" pitchFamily="34" charset="-122"/>
              <a:ea typeface="微软雅黑" panose="020B0503020204020204" pitchFamily="34" charset="-122"/>
            </a:endParaRPr>
          </a:p>
        </p:txBody>
      </p:sp>
      <p:sp>
        <p:nvSpPr>
          <p:cNvPr id="12" name="Text Box 36">
            <a:extLst>
              <a:ext uri="{FF2B5EF4-FFF2-40B4-BE49-F238E27FC236}">
                <a16:creationId xmlns:a16="http://schemas.microsoft.com/office/drawing/2014/main" id="{898E7D1B-C915-461B-977E-0B0E22B9D61A}"/>
              </a:ext>
            </a:extLst>
          </p:cNvPr>
          <p:cNvSpPr txBox="1">
            <a:spLocks noChangeArrowheads="1"/>
          </p:cNvSpPr>
          <p:nvPr/>
        </p:nvSpPr>
        <p:spPr bwMode="auto">
          <a:xfrm>
            <a:off x="432435" y="1637311"/>
            <a:ext cx="2054066" cy="1332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spcBef>
                <a:spcPct val="50000"/>
              </a:spcBef>
            </a:pPr>
            <a:r>
              <a:rPr lang="en-US" altLang="zh-CN" sz="1100" dirty="0">
                <a:latin typeface="微软雅黑" panose="020B0503020204020204" pitchFamily="34" charset="-122"/>
                <a:ea typeface="微软雅黑" panose="020B0503020204020204" pitchFamily="34" charset="-122"/>
              </a:rPr>
              <a:t>Flash</a:t>
            </a:r>
            <a:r>
              <a:rPr lang="zh-CN" altLang="en-US" sz="1100" dirty="0">
                <a:latin typeface="微软雅黑" panose="020B0503020204020204" pitchFamily="34" charset="-122"/>
                <a:ea typeface="微软雅黑" panose="020B0503020204020204" pitchFamily="34" charset="-122"/>
              </a:rPr>
              <a:t>存储使用具有栅极的</a:t>
            </a:r>
            <a:r>
              <a:rPr lang="en-US" altLang="zh-CN" sz="1100" dirty="0">
                <a:latin typeface="微软雅黑" panose="020B0503020204020204" pitchFamily="34" charset="-122"/>
                <a:ea typeface="微软雅黑" panose="020B0503020204020204" pitchFamily="34" charset="-122"/>
              </a:rPr>
              <a:t>MOS</a:t>
            </a:r>
            <a:r>
              <a:rPr lang="zh-CN" altLang="en-US" sz="1100" dirty="0">
                <a:latin typeface="微软雅黑" panose="020B0503020204020204" pitchFamily="34" charset="-122"/>
                <a:ea typeface="微软雅黑" panose="020B0503020204020204" pitchFamily="34" charset="-122"/>
              </a:rPr>
              <a:t>管进行存储。当正电压施加在门控端时浮动栅极使可以存储电荷</a:t>
            </a:r>
            <a:r>
              <a:rPr lang="en-US" altLang="zh-CN" sz="1100" dirty="0">
                <a:latin typeface="微软雅黑" panose="020B0503020204020204" pitchFamily="34" charset="-122"/>
                <a:ea typeface="微软雅黑" panose="020B0503020204020204" pitchFamily="34" charset="-122"/>
              </a:rPr>
              <a:t>(logic 0)</a:t>
            </a:r>
            <a:r>
              <a:rPr lang="zh-CN" altLang="en-US" sz="1100" dirty="0">
                <a:latin typeface="微软雅黑" panose="020B0503020204020204" pitchFamily="34" charset="-122"/>
                <a:ea typeface="微软雅黑" panose="020B0503020204020204" pitchFamily="34" charset="-122"/>
              </a:rPr>
              <a:t>，如果浮动栅极没有电荷，则存储</a:t>
            </a:r>
            <a:r>
              <a:rPr lang="en-US" altLang="zh-CN" sz="1100" dirty="0">
                <a:latin typeface="微软雅黑" panose="020B0503020204020204" pitchFamily="34" charset="-122"/>
                <a:ea typeface="微软雅黑" panose="020B0503020204020204" pitchFamily="34" charset="-122"/>
              </a:rPr>
              <a:t> 1</a:t>
            </a:r>
            <a:r>
              <a:rPr lang="zh-CN" altLang="en-US" sz="1100" dirty="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graphicFrame>
        <p:nvGraphicFramePr>
          <p:cNvPr id="13" name="Object 37">
            <a:extLst>
              <a:ext uri="{FF2B5EF4-FFF2-40B4-BE49-F238E27FC236}">
                <a16:creationId xmlns:a16="http://schemas.microsoft.com/office/drawing/2014/main" id="{B9979390-166B-425C-9566-776B4C0F1DAC}"/>
              </a:ext>
            </a:extLst>
          </p:cNvPr>
          <p:cNvGraphicFramePr>
            <a:graphicFrameLocks noChangeAspect="1"/>
          </p:cNvGraphicFramePr>
          <p:nvPr>
            <p:extLst>
              <p:ext uri="{D42A27DB-BD31-4B8C-83A1-F6EECF244321}">
                <p14:modId xmlns:p14="http://schemas.microsoft.com/office/powerpoint/2010/main" val="3230112979"/>
              </p:ext>
            </p:extLst>
          </p:nvPr>
        </p:nvGraphicFramePr>
        <p:xfrm>
          <a:off x="2630646" y="1475899"/>
          <a:ext cx="1261269" cy="888894"/>
        </p:xfrm>
        <a:graphic>
          <a:graphicData uri="http://schemas.openxmlformats.org/presentationml/2006/ole">
            <mc:AlternateContent xmlns:mc="http://schemas.openxmlformats.org/markup-compatibility/2006">
              <mc:Choice xmlns:v="urn:schemas-microsoft-com:vml" Requires="v">
                <p:oleObj spid="_x0000_s2100" name="CorelDRAW" r:id="rId3" imgW="2480400" imgH="1726920" progId="CorelDRAW.Graphic.13">
                  <p:embed/>
                </p:oleObj>
              </mc:Choice>
              <mc:Fallback>
                <p:oleObj name="CorelDRAW" r:id="rId3" imgW="2480400" imgH="1726920" progId="CorelDRAW.Graphic.13">
                  <p:embed/>
                  <p:pic>
                    <p:nvPicPr>
                      <p:cNvPr id="13" name="Object 37">
                        <a:extLst>
                          <a:ext uri="{FF2B5EF4-FFF2-40B4-BE49-F238E27FC236}">
                            <a16:creationId xmlns:a16="http://schemas.microsoft.com/office/drawing/2014/main" id="{B9979390-166B-425C-9566-776B4C0F1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0646" y="1475899"/>
                        <a:ext cx="1261269" cy="88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38">
            <a:extLst>
              <a:ext uri="{FF2B5EF4-FFF2-40B4-BE49-F238E27FC236}">
                <a16:creationId xmlns:a16="http://schemas.microsoft.com/office/drawing/2014/main" id="{80FF516A-DC63-4215-980A-F99A0BB5DD10}"/>
              </a:ext>
            </a:extLst>
          </p:cNvPr>
          <p:cNvSpPr txBox="1">
            <a:spLocks noChangeArrowheads="1"/>
          </p:cNvSpPr>
          <p:nvPr/>
        </p:nvSpPr>
        <p:spPr bwMode="auto">
          <a:xfrm>
            <a:off x="2486501" y="2376805"/>
            <a:ext cx="777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000" dirty="0">
                <a:latin typeface="微软雅黑" panose="020B0503020204020204" pitchFamily="34" charset="-122"/>
                <a:ea typeface="微软雅黑" panose="020B0503020204020204" pitchFamily="34" charset="-122"/>
              </a:rPr>
              <a:t>logic 0 is stored</a:t>
            </a:r>
          </a:p>
        </p:txBody>
      </p:sp>
      <p:sp>
        <p:nvSpPr>
          <p:cNvPr id="15" name="Text Box 39">
            <a:extLst>
              <a:ext uri="{FF2B5EF4-FFF2-40B4-BE49-F238E27FC236}">
                <a16:creationId xmlns:a16="http://schemas.microsoft.com/office/drawing/2014/main" id="{F4176924-1CBC-4CAF-9C0F-181D5A07CB4F}"/>
              </a:ext>
            </a:extLst>
          </p:cNvPr>
          <p:cNvSpPr txBox="1">
            <a:spLocks noChangeArrowheads="1"/>
          </p:cNvSpPr>
          <p:nvPr/>
        </p:nvSpPr>
        <p:spPr bwMode="auto">
          <a:xfrm>
            <a:off x="3315335" y="2376805"/>
            <a:ext cx="7867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000" dirty="0">
                <a:latin typeface="微软雅黑" panose="020B0503020204020204" pitchFamily="34" charset="-122"/>
                <a:ea typeface="微软雅黑" panose="020B0503020204020204" pitchFamily="34" charset="-122"/>
              </a:rPr>
              <a:t>logic 1 is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fltVal val="0"/>
                                          </p:val>
                                        </p:tav>
                                        <p:tav tm="100000">
                                          <p:val>
                                            <p:strVal val="#ppt_w"/>
                                          </p:val>
                                        </p:tav>
                                      </p:tavLst>
                                    </p:anim>
                                    <p:anim calcmode="lin" valueType="num">
                                      <p:cBhvr>
                                        <p:cTn id="17" dur="1000" fill="hold"/>
                                        <p:tgtEl>
                                          <p:spTgt spid="14"/>
                                        </p:tgtEl>
                                        <p:attrNameLst>
                                          <p:attrName>ppt_h</p:attrName>
                                        </p:attrNameLst>
                                      </p:cBhvr>
                                      <p:tavLst>
                                        <p:tav tm="0">
                                          <p:val>
                                            <p:fltVal val="0"/>
                                          </p:val>
                                        </p:tav>
                                        <p:tav tm="100000">
                                          <p:val>
                                            <p:strVal val="#ppt_h"/>
                                          </p:val>
                                        </p:tav>
                                      </p:tavLst>
                                    </p:anim>
                                    <p:anim calcmode="lin" valueType="num">
                                      <p:cBhvr>
                                        <p:cTn id="18"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4"/>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A1DF11AF-A7FE-49F1-B0F6-6561AD4F3D32}"/>
              </a:ext>
            </a:extLst>
          </p:cNvPr>
          <p:cNvSpPr>
            <a:spLocks noChangeArrowheads="1"/>
          </p:cNvSpPr>
          <p:nvPr/>
        </p:nvSpPr>
        <p:spPr bwMode="auto">
          <a:xfrm>
            <a:off x="900906" y="778448"/>
            <a:ext cx="2522538" cy="35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sng">
                <a:solidFill>
                  <a:schemeClr val="bg1"/>
                </a:solidFill>
                <a:miter lim="800000"/>
                <a:headEnd/>
                <a:tailEnd/>
              </a14:hiddenLine>
            </a:ext>
          </a:extLst>
        </p:spPr>
        <p:txBody>
          <a:bodyP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432420">
              <a:spcBef>
                <a:spcPct val="50000"/>
              </a:spcBef>
            </a:pPr>
            <a:r>
              <a:rPr lang="en-US" altLang="zh-CN" sz="1324">
                <a:solidFill>
                  <a:prstClr val="black"/>
                </a:solidFill>
                <a:effectLst>
                  <a:outerShdw blurRad="38100" dist="38100" dir="2700000" algn="tl">
                    <a:srgbClr val="C0C0C0"/>
                  </a:outerShdw>
                </a:effectLst>
                <a:latin typeface="楷体_GB2312" pitchFamily="1" charset="-122"/>
                <a:ea typeface="楷体_GB2312" pitchFamily="1" charset="-122"/>
              </a:rPr>
              <a:t> 1.</a:t>
            </a:r>
            <a:r>
              <a:rPr lang="zh-CN" altLang="en-US" sz="1324">
                <a:solidFill>
                  <a:prstClr val="black"/>
                </a:solidFill>
                <a:effectLst>
                  <a:outerShdw blurRad="38100" dist="38100" dir="2700000" algn="tl">
                    <a:srgbClr val="C0C0C0"/>
                  </a:outerShdw>
                </a:effectLst>
                <a:latin typeface="楷体_GB2312" pitchFamily="1" charset="-122"/>
                <a:ea typeface="楷体_GB2312" pitchFamily="1" charset="-122"/>
              </a:rPr>
              <a:t>存储容量：字（字节）</a:t>
            </a:r>
          </a:p>
        </p:txBody>
      </p:sp>
      <p:grpSp>
        <p:nvGrpSpPr>
          <p:cNvPr id="444419" name="Group 3">
            <a:extLst>
              <a:ext uri="{FF2B5EF4-FFF2-40B4-BE49-F238E27FC236}">
                <a16:creationId xmlns:a16="http://schemas.microsoft.com/office/drawing/2014/main" id="{EE0F0535-D1B9-46B0-89DE-AD8176FE1922}"/>
              </a:ext>
            </a:extLst>
          </p:cNvPr>
          <p:cNvGrpSpPr>
            <a:grpSpLocks/>
          </p:cNvGrpSpPr>
          <p:nvPr/>
        </p:nvGrpSpPr>
        <p:grpSpPr bwMode="auto">
          <a:xfrm>
            <a:off x="1394903" y="1671846"/>
            <a:ext cx="1802563" cy="210211"/>
            <a:chOff x="196" y="2010"/>
            <a:chExt cx="2296" cy="280"/>
          </a:xfrm>
        </p:grpSpPr>
        <p:sp>
          <p:nvSpPr>
            <p:cNvPr id="444420" name="Rectangle 4">
              <a:extLst>
                <a:ext uri="{FF2B5EF4-FFF2-40B4-BE49-F238E27FC236}">
                  <a16:creationId xmlns:a16="http://schemas.microsoft.com/office/drawing/2014/main" id="{B76C4080-0714-4326-8EDF-558F8629DC26}"/>
                </a:ext>
              </a:extLst>
            </p:cNvPr>
            <p:cNvSpPr>
              <a:spLocks noChangeArrowheads="1"/>
            </p:cNvSpPr>
            <p:nvPr/>
          </p:nvSpPr>
          <p:spPr bwMode="auto">
            <a:xfrm>
              <a:off x="19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444421" name="Rectangle 5">
              <a:extLst>
                <a:ext uri="{FF2B5EF4-FFF2-40B4-BE49-F238E27FC236}">
                  <a16:creationId xmlns:a16="http://schemas.microsoft.com/office/drawing/2014/main" id="{3BBF97ED-1B9E-4A21-955F-B52D7A0298FF}"/>
                </a:ext>
              </a:extLst>
            </p:cNvPr>
            <p:cNvSpPr>
              <a:spLocks noChangeArrowheads="1"/>
            </p:cNvSpPr>
            <p:nvPr/>
          </p:nvSpPr>
          <p:spPr bwMode="auto">
            <a:xfrm>
              <a:off x="163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444422" name="Rectangle 6">
              <a:extLst>
                <a:ext uri="{FF2B5EF4-FFF2-40B4-BE49-F238E27FC236}">
                  <a16:creationId xmlns:a16="http://schemas.microsoft.com/office/drawing/2014/main" id="{AD59AB1E-8406-4768-858F-FE7FCE7327FE}"/>
                </a:ext>
              </a:extLst>
            </p:cNvPr>
            <p:cNvSpPr>
              <a:spLocks noChangeArrowheads="1"/>
            </p:cNvSpPr>
            <p:nvPr/>
          </p:nvSpPr>
          <p:spPr bwMode="auto">
            <a:xfrm>
              <a:off x="1348"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444423" name="Rectangle 7">
              <a:extLst>
                <a:ext uri="{FF2B5EF4-FFF2-40B4-BE49-F238E27FC236}">
                  <a16:creationId xmlns:a16="http://schemas.microsoft.com/office/drawing/2014/main" id="{D617CF39-FCB7-49D4-BF6C-5B48FF41E09B}"/>
                </a:ext>
              </a:extLst>
            </p:cNvPr>
            <p:cNvSpPr>
              <a:spLocks noChangeArrowheads="1"/>
            </p:cNvSpPr>
            <p:nvPr/>
          </p:nvSpPr>
          <p:spPr bwMode="auto">
            <a:xfrm>
              <a:off x="1060"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444424" name="Rectangle 8">
              <a:extLst>
                <a:ext uri="{FF2B5EF4-FFF2-40B4-BE49-F238E27FC236}">
                  <a16:creationId xmlns:a16="http://schemas.microsoft.com/office/drawing/2014/main" id="{FF282E0E-0A2E-471F-B018-03EADCC2E9D3}"/>
                </a:ext>
              </a:extLst>
            </p:cNvPr>
            <p:cNvSpPr>
              <a:spLocks noChangeArrowheads="1"/>
            </p:cNvSpPr>
            <p:nvPr/>
          </p:nvSpPr>
          <p:spPr bwMode="auto">
            <a:xfrm>
              <a:off x="77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444425" name="Rectangle 9">
              <a:extLst>
                <a:ext uri="{FF2B5EF4-FFF2-40B4-BE49-F238E27FC236}">
                  <a16:creationId xmlns:a16="http://schemas.microsoft.com/office/drawing/2014/main" id="{36AFDC4C-A3DC-4C27-A176-92C17E2DAEF6}"/>
                </a:ext>
              </a:extLst>
            </p:cNvPr>
            <p:cNvSpPr>
              <a:spLocks noChangeArrowheads="1"/>
            </p:cNvSpPr>
            <p:nvPr/>
          </p:nvSpPr>
          <p:spPr bwMode="auto">
            <a:xfrm>
              <a:off x="48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444426" name="Rectangle 10">
              <a:extLst>
                <a:ext uri="{FF2B5EF4-FFF2-40B4-BE49-F238E27FC236}">
                  <a16:creationId xmlns:a16="http://schemas.microsoft.com/office/drawing/2014/main" id="{D4414C3F-BE6A-4B53-BF87-F0C31D2BD23F}"/>
                </a:ext>
              </a:extLst>
            </p:cNvPr>
            <p:cNvSpPr>
              <a:spLocks noChangeArrowheads="1"/>
            </p:cNvSpPr>
            <p:nvPr/>
          </p:nvSpPr>
          <p:spPr bwMode="auto">
            <a:xfrm>
              <a:off x="221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444427" name="Rectangle 11">
              <a:extLst>
                <a:ext uri="{FF2B5EF4-FFF2-40B4-BE49-F238E27FC236}">
                  <a16:creationId xmlns:a16="http://schemas.microsoft.com/office/drawing/2014/main" id="{444B0FF5-6DFF-4882-9AEB-1591FD940DD9}"/>
                </a:ext>
              </a:extLst>
            </p:cNvPr>
            <p:cNvSpPr>
              <a:spLocks noChangeArrowheads="1"/>
            </p:cNvSpPr>
            <p:nvPr/>
          </p:nvSpPr>
          <p:spPr bwMode="auto">
            <a:xfrm>
              <a:off x="192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grpSp>
      <p:sp>
        <p:nvSpPr>
          <p:cNvPr id="444428" name="Rectangle 12">
            <a:extLst>
              <a:ext uri="{FF2B5EF4-FFF2-40B4-BE49-F238E27FC236}">
                <a16:creationId xmlns:a16="http://schemas.microsoft.com/office/drawing/2014/main" id="{19E2C441-6A93-48A6-9D38-622CD4F71D71}"/>
              </a:ext>
            </a:extLst>
          </p:cNvPr>
          <p:cNvSpPr>
            <a:spLocks noChangeArrowheads="1"/>
          </p:cNvSpPr>
          <p:nvPr/>
        </p:nvSpPr>
        <p:spPr bwMode="auto">
          <a:xfrm>
            <a:off x="1321330" y="1309983"/>
            <a:ext cx="2290464" cy="21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3544" tIns="21772" rIns="43544" bIns="2177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360350" eaLnBrk="0" hangingPunct="0"/>
            <a:r>
              <a:rPr lang="zh-CN" altLang="en-US" sz="1135">
                <a:solidFill>
                  <a:prstClr val="black"/>
                </a:solidFill>
                <a:effectLst>
                  <a:outerShdw blurRad="38100" dist="38100" dir="2700000" algn="tl">
                    <a:srgbClr val="C0C0C0"/>
                  </a:outerShdw>
                </a:effectLst>
                <a:latin typeface="楷体_GB2312" pitchFamily="1" charset="-122"/>
                <a:ea typeface="楷体_GB2312" pitchFamily="1" charset="-122"/>
              </a:rPr>
              <a:t>字节（</a:t>
            </a:r>
            <a:r>
              <a:rPr lang="en-US" altLang="zh-CN" sz="1135">
                <a:solidFill>
                  <a:prstClr val="black"/>
                </a:solidFill>
                <a:effectLst>
                  <a:outerShdw blurRad="38100" dist="38100" dir="2700000" algn="tl">
                    <a:srgbClr val="C0C0C0"/>
                  </a:outerShdw>
                </a:effectLst>
                <a:latin typeface="楷体_GB2312" pitchFamily="1" charset="-122"/>
                <a:ea typeface="楷体_GB2312" pitchFamily="1" charset="-122"/>
              </a:rPr>
              <a:t>Byte</a:t>
            </a:r>
            <a:r>
              <a:rPr lang="zh-CN" altLang="en-US" sz="1135">
                <a:solidFill>
                  <a:prstClr val="black"/>
                </a:solidFill>
                <a:effectLst>
                  <a:outerShdw blurRad="38100" dist="38100" dir="2700000" algn="tl">
                    <a:srgbClr val="C0C0C0"/>
                  </a:outerShdw>
                </a:effectLst>
                <a:latin typeface="楷体_GB2312" pitchFamily="1" charset="-122"/>
                <a:ea typeface="楷体_GB2312" pitchFamily="1" charset="-122"/>
              </a:rPr>
              <a:t>）：最常用的基本单位</a:t>
            </a:r>
          </a:p>
        </p:txBody>
      </p:sp>
      <p:sp>
        <p:nvSpPr>
          <p:cNvPr id="444429" name="Rectangle 13">
            <a:extLst>
              <a:ext uri="{FF2B5EF4-FFF2-40B4-BE49-F238E27FC236}">
                <a16:creationId xmlns:a16="http://schemas.microsoft.com/office/drawing/2014/main" id="{D15269EF-8EA1-4E65-981D-CDB6F1FD4BE8}"/>
              </a:ext>
            </a:extLst>
          </p:cNvPr>
          <p:cNvSpPr>
            <a:spLocks noChangeArrowheads="1"/>
          </p:cNvSpPr>
          <p:nvPr/>
        </p:nvSpPr>
        <p:spPr bwMode="auto">
          <a:xfrm>
            <a:off x="1394903" y="2082510"/>
            <a:ext cx="2594610" cy="1039691"/>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3544" tIns="21772" rIns="43544" bIns="2177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360350" eaLnBrk="0" hangingPunct="0">
              <a:lnSpc>
                <a:spcPct val="125000"/>
              </a:lnSpc>
            </a:pP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K </a:t>
            </a:r>
            <a:r>
              <a:rPr lang="zh-CN" altLang="en-US" sz="1324">
                <a:solidFill>
                  <a:prstClr val="black"/>
                </a:solidFill>
                <a:effectLst>
                  <a:outerShdw blurRad="38100" dist="38100" dir="2700000" algn="tl">
                    <a:srgbClr val="000000"/>
                  </a:outerShdw>
                </a:effectLst>
                <a:latin typeface="楷体_GB2312" pitchFamily="1" charset="-122"/>
                <a:ea typeface="楷体_GB2312" pitchFamily="1" charset="-122"/>
              </a:rPr>
              <a:t>字节		  </a:t>
            </a: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1K = 1024 Byte</a:t>
            </a:r>
          </a:p>
          <a:p>
            <a:pPr defTabSz="360350" eaLnBrk="0" hangingPunct="0">
              <a:lnSpc>
                <a:spcPct val="125000"/>
              </a:lnSpc>
            </a:pP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M</a:t>
            </a:r>
            <a:r>
              <a:rPr lang="zh-CN" altLang="en-US" sz="1324">
                <a:solidFill>
                  <a:prstClr val="black"/>
                </a:solidFill>
                <a:effectLst>
                  <a:outerShdw blurRad="38100" dist="38100" dir="2700000" algn="tl">
                    <a:srgbClr val="000000"/>
                  </a:outerShdw>
                </a:effectLst>
                <a:latin typeface="楷体_GB2312" pitchFamily="1" charset="-122"/>
                <a:ea typeface="楷体_GB2312" pitchFamily="1" charset="-122"/>
              </a:rPr>
              <a:t>（兆）字节	  </a:t>
            </a: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1M = 1024 KB</a:t>
            </a:r>
          </a:p>
          <a:p>
            <a:pPr defTabSz="360350" eaLnBrk="0" hangingPunct="0">
              <a:lnSpc>
                <a:spcPct val="125000"/>
              </a:lnSpc>
            </a:pP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G</a:t>
            </a:r>
            <a:r>
              <a:rPr lang="zh-CN" altLang="en-US" sz="1324">
                <a:solidFill>
                  <a:prstClr val="black"/>
                </a:solidFill>
                <a:effectLst>
                  <a:outerShdw blurRad="38100" dist="38100" dir="2700000" algn="tl">
                    <a:srgbClr val="000000"/>
                  </a:outerShdw>
                </a:effectLst>
                <a:latin typeface="楷体_GB2312" pitchFamily="1" charset="-122"/>
                <a:ea typeface="楷体_GB2312" pitchFamily="1" charset="-122"/>
              </a:rPr>
              <a:t>（吉）字节	  </a:t>
            </a: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1G = 1024 MB </a:t>
            </a:r>
          </a:p>
          <a:p>
            <a:pPr defTabSz="360350" eaLnBrk="0" hangingPunct="0">
              <a:lnSpc>
                <a:spcPct val="125000"/>
              </a:lnSpc>
            </a:pP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T</a:t>
            </a:r>
            <a:r>
              <a:rPr lang="zh-CN" altLang="en-US" sz="1324">
                <a:solidFill>
                  <a:prstClr val="black"/>
                </a:solidFill>
                <a:effectLst>
                  <a:outerShdw blurRad="38100" dist="38100" dir="2700000" algn="tl">
                    <a:srgbClr val="000000"/>
                  </a:outerShdw>
                </a:effectLst>
                <a:latin typeface="楷体_GB2312" pitchFamily="1" charset="-122"/>
                <a:ea typeface="楷体_GB2312" pitchFamily="1" charset="-122"/>
              </a:rPr>
              <a:t>（太）字节	  </a:t>
            </a:r>
            <a:r>
              <a:rPr lang="en-US" altLang="zh-CN" sz="1324">
                <a:solidFill>
                  <a:prstClr val="black"/>
                </a:solidFill>
                <a:effectLst>
                  <a:outerShdw blurRad="38100" dist="38100" dir="2700000" algn="tl">
                    <a:srgbClr val="000000"/>
                  </a:outerShdw>
                </a:effectLst>
                <a:latin typeface="楷体_GB2312" pitchFamily="1" charset="-122"/>
                <a:ea typeface="楷体_GB2312" pitchFamily="1" charset="-122"/>
              </a:rPr>
              <a:t>1T = 1024 GB</a:t>
            </a:r>
          </a:p>
        </p:txBody>
      </p:sp>
      <p:sp>
        <p:nvSpPr>
          <p:cNvPr id="444430" name="Text Box 14">
            <a:extLst>
              <a:ext uri="{FF2B5EF4-FFF2-40B4-BE49-F238E27FC236}">
                <a16:creationId xmlns:a16="http://schemas.microsoft.com/office/drawing/2014/main" id="{23BB1F22-EAA9-45F5-A3D8-937C31C3FDAE}"/>
              </a:ext>
            </a:extLst>
          </p:cNvPr>
          <p:cNvSpPr txBox="1">
            <a:spLocks noChangeArrowheads="1"/>
          </p:cNvSpPr>
          <p:nvPr/>
        </p:nvSpPr>
        <p:spPr bwMode="auto">
          <a:xfrm>
            <a:off x="1413672" y="1656080"/>
            <a:ext cx="1891152" cy="26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defTabSz="432420"/>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7    </a:t>
            </a:r>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6    </a:t>
            </a:r>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5    </a:t>
            </a:r>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4    </a:t>
            </a:r>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3    </a:t>
            </a:r>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2    </a:t>
            </a:r>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1    </a:t>
            </a:r>
            <a:r>
              <a:rPr kumimoji="1" lang="en-US" altLang="zh-CN"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1" lang="en-US" altLang="zh-CN" sz="1135" baseline="-2500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p:txBody>
      </p:sp>
      <p:sp>
        <p:nvSpPr>
          <p:cNvPr id="444431" name="Text Box 15">
            <a:extLst>
              <a:ext uri="{FF2B5EF4-FFF2-40B4-BE49-F238E27FC236}">
                <a16:creationId xmlns:a16="http://schemas.microsoft.com/office/drawing/2014/main" id="{7061433A-FCC7-47A8-A9BA-AD72B7DA709F}"/>
              </a:ext>
            </a:extLst>
          </p:cNvPr>
          <p:cNvSpPr txBox="1">
            <a:spLocks noChangeArrowheads="1"/>
          </p:cNvSpPr>
          <p:nvPr/>
        </p:nvSpPr>
        <p:spPr bwMode="auto">
          <a:xfrm>
            <a:off x="1316933" y="1856533"/>
            <a:ext cx="1921472" cy="26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432420"/>
            <a:r>
              <a:rPr kumimoji="1" lang="en-US" altLang="zh-CN" sz="1135" dirty="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rPr>
              <a:t>1    0    0     1    0   1    0    1</a:t>
            </a:r>
          </a:p>
        </p:txBody>
      </p:sp>
      <p:sp>
        <p:nvSpPr>
          <p:cNvPr id="444435" name="Rectangle 19">
            <a:extLst>
              <a:ext uri="{FF2B5EF4-FFF2-40B4-BE49-F238E27FC236}">
                <a16:creationId xmlns:a16="http://schemas.microsoft.com/office/drawing/2014/main" id="{7F960256-F32B-491C-80FB-896D80541ED4}"/>
              </a:ext>
            </a:extLst>
          </p:cNvPr>
          <p:cNvSpPr>
            <a:spLocks noChangeArrowheads="1"/>
          </p:cNvSpPr>
          <p:nvPr/>
        </p:nvSpPr>
        <p:spPr bwMode="auto">
          <a:xfrm>
            <a:off x="1342350" y="1034455"/>
            <a:ext cx="2168636" cy="21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3544" tIns="21772" rIns="43544" bIns="21772">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360350" eaLnBrk="0" hangingPunct="0"/>
            <a:r>
              <a:rPr lang="zh-CN" altLang="en-US" sz="1135">
                <a:solidFill>
                  <a:prstClr val="black"/>
                </a:solidFill>
                <a:effectLst>
                  <a:outerShdw blurRad="38100" dist="38100" dir="2700000" algn="tl">
                    <a:srgbClr val="C0C0C0"/>
                  </a:outerShdw>
                </a:effectLst>
                <a:latin typeface="楷体_GB2312" pitchFamily="1" charset="-122"/>
                <a:ea typeface="楷体_GB2312" pitchFamily="1" charset="-122"/>
              </a:rPr>
              <a:t>位（</a:t>
            </a:r>
            <a:r>
              <a:rPr lang="en-US" altLang="zh-CN" sz="1135">
                <a:solidFill>
                  <a:prstClr val="black"/>
                </a:solidFill>
                <a:effectLst>
                  <a:outerShdw blurRad="38100" dist="38100" dir="2700000" algn="tl">
                    <a:srgbClr val="C0C0C0"/>
                  </a:outerShdw>
                </a:effectLst>
                <a:latin typeface="楷体_GB2312" pitchFamily="1" charset="-122"/>
                <a:ea typeface="楷体_GB2312" pitchFamily="1" charset="-122"/>
              </a:rPr>
              <a:t>Bit</a:t>
            </a:r>
            <a:r>
              <a:rPr lang="zh-CN" altLang="en-US" sz="1135">
                <a:solidFill>
                  <a:prstClr val="black"/>
                </a:solidFill>
                <a:effectLst>
                  <a:outerShdw blurRad="38100" dist="38100" dir="2700000" algn="tl">
                    <a:srgbClr val="C0C0C0"/>
                  </a:outerShdw>
                </a:effectLst>
                <a:latin typeface="楷体_GB2312" pitchFamily="1" charset="-122"/>
                <a:ea typeface="楷体_GB2312" pitchFamily="1" charset="-122"/>
              </a:rPr>
              <a:t>）：度量数据的最小单位</a:t>
            </a:r>
          </a:p>
        </p:txBody>
      </p:sp>
      <p:sp>
        <p:nvSpPr>
          <p:cNvPr id="444437" name="Rectangle 21">
            <a:extLst>
              <a:ext uri="{FF2B5EF4-FFF2-40B4-BE49-F238E27FC236}">
                <a16:creationId xmlns:a16="http://schemas.microsoft.com/office/drawing/2014/main" id="{842FBDC2-DB9D-475C-B055-287179247836}"/>
              </a:ext>
            </a:extLst>
          </p:cNvPr>
          <p:cNvSpPr>
            <a:spLocks noChangeArrowheads="1"/>
          </p:cNvSpPr>
          <p:nvPr/>
        </p:nvSpPr>
        <p:spPr bwMode="auto">
          <a:xfrm>
            <a:off x="974189" y="356072"/>
            <a:ext cx="2375971" cy="325154"/>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432420">
              <a:spcBef>
                <a:spcPct val="50000"/>
              </a:spcBef>
            </a:pPr>
            <a:r>
              <a:rPr lang="zh-CN" altLang="en-US" sz="1513" b="1" dirty="0">
                <a:solidFill>
                  <a:srgbClr val="A50021"/>
                </a:solidFill>
                <a:latin typeface="微软雅黑" panose="020B0503020204020204" pitchFamily="34" charset="-122"/>
                <a:ea typeface="微软雅黑" panose="020B0503020204020204" pitchFamily="34" charset="-122"/>
              </a:rPr>
              <a:t>主存储器的主要技术指标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4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44430"/>
                                        </p:tgtEl>
                                        <p:attrNameLst>
                                          <p:attrName>style.visibility</p:attrName>
                                        </p:attrNameLst>
                                      </p:cBhvr>
                                      <p:to>
                                        <p:strVal val="visible"/>
                                      </p:to>
                                    </p:set>
                                    <p:animEffect transition="in" filter="wipe(left)">
                                      <p:cBhvr>
                                        <p:cTn id="11" dur="500"/>
                                        <p:tgtEl>
                                          <p:spTgt spid="4444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4441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44431"/>
                                        </p:tgtEl>
                                        <p:attrNameLst>
                                          <p:attrName>style.visibility</p:attrName>
                                        </p:attrNameLst>
                                      </p:cBhvr>
                                      <p:to>
                                        <p:strVal val="visible"/>
                                      </p:to>
                                    </p:set>
                                    <p:animEffect transition="in" filter="wipe(left)">
                                      <p:cBhvr>
                                        <p:cTn id="20" dur="500"/>
                                        <p:tgtEl>
                                          <p:spTgt spid="4444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44429">
                                            <p:txEl>
                                              <p:charRg st="4294967295" end="4294967295"/>
                                            </p:txEl>
                                          </p:spTgt>
                                        </p:tgtEl>
                                        <p:attrNameLst>
                                          <p:attrName>style.visibility</p:attrName>
                                        </p:attrNameLst>
                                      </p:cBhvr>
                                      <p:to>
                                        <p:strVal val="visible"/>
                                      </p:to>
                                    </p:set>
                                    <p:animEffect transition="in" filter="wipe(up)">
                                      <p:cBhvr>
                                        <p:cTn id="25" dur="500"/>
                                        <p:tgtEl>
                                          <p:spTgt spid="44442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8" grpId="0" autoUpdateAnimBg="0"/>
      <p:bldP spid="444429" grpId="0" autoUpdateAnimBg="0"/>
      <p:bldP spid="444430" grpId="0" autoUpdateAnimBg="0"/>
      <p:bldP spid="44443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FE13F52-D5AF-4472-96B3-8BF13D717ABA}"/>
              </a:ext>
            </a:extLst>
          </p:cNvPr>
          <p:cNvSpPr>
            <a:spLocks noGrp="1" noChangeArrowheads="1"/>
          </p:cNvSpPr>
          <p:nvPr>
            <p:ph type="title"/>
          </p:nvPr>
        </p:nvSpPr>
        <p:spPr>
          <a:xfrm>
            <a:off x="885577" y="123825"/>
            <a:ext cx="3891915" cy="278024"/>
          </a:xfrm>
        </p:spPr>
        <p:txBody>
          <a:bodyPr/>
          <a:lstStyle/>
          <a:p>
            <a:pPr algn="l" eaLnBrk="1" hangingPunct="1"/>
            <a:r>
              <a:rPr lang="zh-CN" altLang="en-US" sz="1324" dirty="0">
                <a:latin typeface="黑体" panose="02010609060101010101" pitchFamily="49" charset="-122"/>
                <a:ea typeface="黑体" panose="02010609060101010101" pitchFamily="49" charset="-122"/>
              </a:rPr>
              <a:t>闪存的特点和应用</a:t>
            </a:r>
          </a:p>
        </p:txBody>
      </p:sp>
      <p:sp>
        <p:nvSpPr>
          <p:cNvPr id="169987" name="Rectangle 3">
            <a:extLst>
              <a:ext uri="{FF2B5EF4-FFF2-40B4-BE49-F238E27FC236}">
                <a16:creationId xmlns:a16="http://schemas.microsoft.com/office/drawing/2014/main" id="{BB5431B0-B558-497A-B041-72686AF65608}"/>
              </a:ext>
            </a:extLst>
          </p:cNvPr>
          <p:cNvSpPr>
            <a:spLocks noGrp="1" noChangeArrowheads="1"/>
          </p:cNvSpPr>
          <p:nvPr>
            <p:ph type="body" sz="half" idx="1"/>
          </p:nvPr>
        </p:nvSpPr>
        <p:spPr>
          <a:xfrm>
            <a:off x="885577" y="401849"/>
            <a:ext cx="3868624" cy="1288802"/>
          </a:xfrm>
        </p:spPr>
        <p:txBody>
          <a:bodyPr>
            <a:normAutofit fontScale="92500" lnSpcReduction="10000"/>
          </a:bodyPr>
          <a:lstStyle/>
          <a:p>
            <a:pPr eaLnBrk="1" hangingPunct="1">
              <a:lnSpc>
                <a:spcPct val="150000"/>
              </a:lnSpc>
            </a:pPr>
            <a:r>
              <a:rPr lang="zh-CN" altLang="en-US" sz="946" dirty="0">
                <a:latin typeface="黑体" panose="02010609060101010101" pitchFamily="49" charset="-122"/>
                <a:ea typeface="黑体" panose="02010609060101010101" pitchFamily="49" charset="-122"/>
              </a:rPr>
              <a:t>理想的存储器具有大容量、非易失、在系统读写能力、较高的操作速度和低成本等特点。</a:t>
            </a:r>
            <a:endParaRPr lang="en-US" altLang="zh-CN" sz="946" dirty="0">
              <a:latin typeface="黑体" panose="02010609060101010101" pitchFamily="49" charset="-122"/>
              <a:ea typeface="黑体" panose="02010609060101010101" pitchFamily="49" charset="-122"/>
            </a:endParaRPr>
          </a:p>
          <a:p>
            <a:pPr>
              <a:lnSpc>
                <a:spcPct val="150000"/>
              </a:lnSpc>
            </a:pPr>
            <a:r>
              <a:rPr lang="en-US" altLang="zh-CN" sz="946" dirty="0">
                <a:latin typeface="黑体" panose="02010609060101010101" pitchFamily="49" charset="-122"/>
                <a:ea typeface="黑体" panose="02010609060101010101" pitchFamily="49" charset="-122"/>
              </a:rPr>
              <a:t>ROM</a:t>
            </a:r>
            <a:r>
              <a:rPr lang="zh-CN" altLang="en-US" sz="946" dirty="0">
                <a:latin typeface="黑体" panose="02010609060101010101" pitchFamily="49" charset="-122"/>
                <a:ea typeface="黑体" panose="02010609060101010101" pitchFamily="49" charset="-122"/>
              </a:rPr>
              <a:t>、</a:t>
            </a:r>
            <a:r>
              <a:rPr lang="en-US" altLang="zh-CN" sz="946" dirty="0">
                <a:latin typeface="黑体" panose="02010609060101010101" pitchFamily="49" charset="-122"/>
                <a:ea typeface="黑体" panose="02010609060101010101" pitchFamily="49" charset="-122"/>
              </a:rPr>
              <a:t>PROM</a:t>
            </a:r>
            <a:r>
              <a:rPr lang="zh-CN" altLang="en-US" sz="946" dirty="0">
                <a:latin typeface="黑体" panose="02010609060101010101" pitchFamily="49" charset="-122"/>
                <a:ea typeface="黑体" panose="02010609060101010101" pitchFamily="49" charset="-122"/>
              </a:rPr>
              <a:t>、</a:t>
            </a:r>
            <a:r>
              <a:rPr lang="en-US" altLang="zh-CN" sz="946" dirty="0">
                <a:latin typeface="黑体" panose="02010609060101010101" pitchFamily="49" charset="-122"/>
                <a:ea typeface="黑体" panose="02010609060101010101" pitchFamily="49" charset="-122"/>
              </a:rPr>
              <a:t>UV EPROM</a:t>
            </a:r>
            <a:r>
              <a:rPr lang="zh-CN" altLang="en-US" sz="946" dirty="0">
                <a:latin typeface="黑体" panose="02010609060101010101" pitchFamily="49" charset="-122"/>
                <a:ea typeface="黑体" panose="02010609060101010101" pitchFamily="49" charset="-122"/>
              </a:rPr>
              <a:t>、</a:t>
            </a:r>
            <a:r>
              <a:rPr lang="en-US" altLang="zh-CN" sz="946" dirty="0">
                <a:latin typeface="黑体" panose="02010609060101010101" pitchFamily="49" charset="-122"/>
                <a:ea typeface="黑体" panose="02010609060101010101" pitchFamily="49" charset="-122"/>
              </a:rPr>
              <a:t>EEPROM</a:t>
            </a:r>
            <a:r>
              <a:rPr lang="zh-CN" altLang="en-US" sz="946" dirty="0">
                <a:latin typeface="黑体" panose="02010609060101010101" pitchFamily="49" charset="-122"/>
                <a:ea typeface="黑体" panose="02010609060101010101" pitchFamily="49" charset="-122"/>
              </a:rPr>
              <a:t>、</a:t>
            </a:r>
            <a:r>
              <a:rPr lang="en-US" altLang="zh-CN" sz="946" dirty="0">
                <a:latin typeface="黑体" panose="02010609060101010101" pitchFamily="49" charset="-122"/>
                <a:ea typeface="黑体" panose="02010609060101010101" pitchFamily="49" charset="-122"/>
              </a:rPr>
              <a:t>SRAM</a:t>
            </a:r>
            <a:r>
              <a:rPr lang="zh-CN" altLang="en-US" sz="946" dirty="0">
                <a:latin typeface="黑体" panose="02010609060101010101" pitchFamily="49" charset="-122"/>
                <a:ea typeface="黑体" panose="02010609060101010101" pitchFamily="49" charset="-122"/>
              </a:rPr>
              <a:t>和</a:t>
            </a:r>
            <a:r>
              <a:rPr lang="en-US" altLang="zh-CN" sz="946" dirty="0">
                <a:latin typeface="黑体" panose="02010609060101010101" pitchFamily="49" charset="-122"/>
                <a:ea typeface="黑体" panose="02010609060101010101" pitchFamily="49" charset="-122"/>
              </a:rPr>
              <a:t>DRAM</a:t>
            </a:r>
            <a:r>
              <a:rPr lang="zh-CN" altLang="en-US" sz="946" dirty="0">
                <a:latin typeface="黑体" panose="02010609060101010101" pitchFamily="49" charset="-122"/>
                <a:ea typeface="黑体" panose="02010609060101010101" pitchFamily="49" charset="-122"/>
              </a:rPr>
              <a:t>，在前述的某些方面各具有一定优势。</a:t>
            </a:r>
            <a:r>
              <a:rPr lang="zh-CN" altLang="en-US" sz="946" dirty="0">
                <a:solidFill>
                  <a:srgbClr val="FF0000"/>
                </a:solidFill>
                <a:latin typeface="黑体" panose="02010609060101010101" pitchFamily="49" charset="-122"/>
                <a:ea typeface="黑体" panose="02010609060101010101" pitchFamily="49" charset="-122"/>
              </a:rPr>
              <a:t>只有闪存综合具有理想存储器的特点，闪存具有</a:t>
            </a:r>
            <a:r>
              <a:rPr lang="en-US" altLang="zh-CN" sz="946" dirty="0">
                <a:solidFill>
                  <a:srgbClr val="FF0000"/>
                </a:solidFill>
                <a:latin typeface="黑体" panose="02010609060101010101" pitchFamily="49" charset="-122"/>
                <a:ea typeface="黑体" panose="02010609060101010101" pitchFamily="49" charset="-122"/>
              </a:rPr>
              <a:t>RAM</a:t>
            </a:r>
            <a:r>
              <a:rPr lang="zh-CN" altLang="en-US" sz="946" dirty="0">
                <a:solidFill>
                  <a:srgbClr val="FF0000"/>
                </a:solidFill>
                <a:latin typeface="黑体" panose="02010609060101010101" pitchFamily="49" charset="-122"/>
                <a:ea typeface="黑体" panose="02010609060101010101" pitchFamily="49" charset="-122"/>
              </a:rPr>
              <a:t>（随机访问）和</a:t>
            </a:r>
            <a:r>
              <a:rPr lang="en-US" altLang="zh-CN" sz="946" dirty="0">
                <a:solidFill>
                  <a:srgbClr val="FF0000"/>
                </a:solidFill>
                <a:latin typeface="黑体" panose="02010609060101010101" pitchFamily="49" charset="-122"/>
                <a:ea typeface="黑体" panose="02010609060101010101" pitchFamily="49" charset="-122"/>
              </a:rPr>
              <a:t>ROM</a:t>
            </a:r>
            <a:r>
              <a:rPr lang="zh-CN" altLang="en-US" sz="946" dirty="0">
                <a:solidFill>
                  <a:srgbClr val="FF0000"/>
                </a:solidFill>
                <a:latin typeface="黑体" panose="02010609060101010101" pitchFamily="49" charset="-122"/>
                <a:ea typeface="黑体" panose="02010609060101010101" pitchFamily="49" charset="-122"/>
              </a:rPr>
              <a:t>（非易失性）的特性，它通常被认为是两者的混合体。只是在写入速度方面比</a:t>
            </a:r>
            <a:r>
              <a:rPr lang="en-US" altLang="zh-CN" sz="946" dirty="0">
                <a:solidFill>
                  <a:srgbClr val="FF0000"/>
                </a:solidFill>
                <a:latin typeface="黑体" panose="02010609060101010101" pitchFamily="49" charset="-122"/>
                <a:ea typeface="黑体" panose="02010609060101010101" pitchFamily="49" charset="-122"/>
              </a:rPr>
              <a:t>SRAM</a:t>
            </a:r>
            <a:r>
              <a:rPr lang="zh-CN" altLang="en-US" sz="946" dirty="0">
                <a:solidFill>
                  <a:srgbClr val="FF0000"/>
                </a:solidFill>
                <a:latin typeface="黑体" panose="02010609060101010101" pitchFamily="49" charset="-122"/>
                <a:ea typeface="黑体" panose="02010609060101010101" pitchFamily="49" charset="-122"/>
              </a:rPr>
              <a:t>和</a:t>
            </a:r>
            <a:r>
              <a:rPr lang="en-US" altLang="zh-CN" sz="946" dirty="0">
                <a:solidFill>
                  <a:srgbClr val="FF0000"/>
                </a:solidFill>
                <a:latin typeface="黑体" panose="02010609060101010101" pitchFamily="49" charset="-122"/>
                <a:ea typeface="黑体" panose="02010609060101010101" pitchFamily="49" charset="-122"/>
              </a:rPr>
              <a:t>DRAM</a:t>
            </a:r>
            <a:r>
              <a:rPr lang="zh-CN" altLang="en-US" sz="946" dirty="0">
                <a:solidFill>
                  <a:srgbClr val="FF0000"/>
                </a:solidFill>
                <a:latin typeface="黑体" panose="02010609060101010101" pitchFamily="49" charset="-122"/>
                <a:ea typeface="黑体" panose="02010609060101010101" pitchFamily="49" charset="-122"/>
              </a:rPr>
              <a:t>差</a:t>
            </a:r>
            <a:r>
              <a:rPr lang="zh-CN" altLang="en-US" sz="946" dirty="0">
                <a:latin typeface="黑体" panose="02010609060101010101" pitchFamily="49" charset="-122"/>
                <a:ea typeface="黑体" panose="02010609060101010101" pitchFamily="49" charset="-122"/>
              </a:rPr>
              <a:t>。 </a:t>
            </a:r>
          </a:p>
        </p:txBody>
      </p:sp>
      <p:graphicFrame>
        <p:nvGraphicFramePr>
          <p:cNvPr id="170586" name="Group 602">
            <a:extLst>
              <a:ext uri="{FF2B5EF4-FFF2-40B4-BE49-F238E27FC236}">
                <a16:creationId xmlns:a16="http://schemas.microsoft.com/office/drawing/2014/main" id="{857184FE-AC56-498E-AD82-982A9E73B48F}"/>
              </a:ext>
            </a:extLst>
          </p:cNvPr>
          <p:cNvGraphicFramePr>
            <a:graphicFrameLocks noGrp="1"/>
          </p:cNvGraphicFramePr>
          <p:nvPr>
            <p:ph sz="half" idx="2"/>
            <p:extLst>
              <p:ext uri="{D42A27DB-BD31-4B8C-83A1-F6EECF244321}">
                <p14:modId xmlns:p14="http://schemas.microsoft.com/office/powerpoint/2010/main" val="1200000417"/>
              </p:ext>
            </p:extLst>
          </p:nvPr>
        </p:nvGraphicFramePr>
        <p:xfrm>
          <a:off x="1047108" y="1815954"/>
          <a:ext cx="3729145" cy="1443136"/>
        </p:xfrm>
        <a:graphic>
          <a:graphicData uri="http://schemas.openxmlformats.org/drawingml/2006/table">
            <a:tbl>
              <a:tblPr/>
              <a:tblGrid>
                <a:gridCol w="739705">
                  <a:extLst>
                    <a:ext uri="{9D8B030D-6E8A-4147-A177-3AD203B41FA5}">
                      <a16:colId xmlns:a16="http://schemas.microsoft.com/office/drawing/2014/main" val="20000"/>
                    </a:ext>
                  </a:extLst>
                </a:gridCol>
                <a:gridCol w="478756">
                  <a:extLst>
                    <a:ext uri="{9D8B030D-6E8A-4147-A177-3AD203B41FA5}">
                      <a16:colId xmlns:a16="http://schemas.microsoft.com/office/drawing/2014/main" val="20001"/>
                    </a:ext>
                  </a:extLst>
                </a:gridCol>
                <a:gridCol w="479452">
                  <a:extLst>
                    <a:ext uri="{9D8B030D-6E8A-4147-A177-3AD203B41FA5}">
                      <a16:colId xmlns:a16="http://schemas.microsoft.com/office/drawing/2014/main" val="20002"/>
                    </a:ext>
                  </a:extLst>
                </a:gridCol>
                <a:gridCol w="803029">
                  <a:extLst>
                    <a:ext uri="{9D8B030D-6E8A-4147-A177-3AD203B41FA5}">
                      <a16:colId xmlns:a16="http://schemas.microsoft.com/office/drawing/2014/main" val="20003"/>
                    </a:ext>
                  </a:extLst>
                </a:gridCol>
                <a:gridCol w="695170">
                  <a:extLst>
                    <a:ext uri="{9D8B030D-6E8A-4147-A177-3AD203B41FA5}">
                      <a16:colId xmlns:a16="http://schemas.microsoft.com/office/drawing/2014/main" val="20004"/>
                    </a:ext>
                  </a:extLst>
                </a:gridCol>
                <a:gridCol w="533033">
                  <a:extLst>
                    <a:ext uri="{9D8B030D-6E8A-4147-A177-3AD203B41FA5}">
                      <a16:colId xmlns:a16="http://schemas.microsoft.com/office/drawing/2014/main" val="20005"/>
                    </a:ext>
                  </a:extLst>
                </a:gridCol>
              </a:tblGrid>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a:ln>
                            <a:noFill/>
                          </a:ln>
                          <a:solidFill>
                            <a:schemeClr val="tx1"/>
                          </a:solidFill>
                          <a:effectLst/>
                          <a:latin typeface="Times New Roman" pitchFamily="18" charset="0"/>
                          <a:ea typeface="宋体" pitchFamily="2" charset="-122"/>
                        </a:rPr>
                        <a:t>存储器</a:t>
                      </a:r>
                      <a:endParaRPr kumimoji="0" lang="zh-CN" altLang="en-US" sz="900" b="0" i="0" u="none" strike="noStrike" cap="none" normalizeH="0" baseline="0" dirty="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a:ln>
                            <a:noFill/>
                          </a:ln>
                          <a:solidFill>
                            <a:schemeClr val="tx1"/>
                          </a:solidFill>
                          <a:effectLst/>
                          <a:latin typeface="Times New Roman" pitchFamily="18" charset="0"/>
                          <a:ea typeface="宋体" pitchFamily="2" charset="-122"/>
                        </a:rPr>
                        <a:t>非易失</a:t>
                      </a:r>
                      <a:endParaRPr kumimoji="0" lang="zh-CN" altLang="en-US"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a:ln>
                            <a:noFill/>
                          </a:ln>
                          <a:solidFill>
                            <a:schemeClr val="tx1"/>
                          </a:solidFill>
                          <a:effectLst/>
                          <a:latin typeface="Times New Roman" pitchFamily="18" charset="0"/>
                          <a:ea typeface="宋体" pitchFamily="2" charset="-122"/>
                        </a:rPr>
                        <a:t>高密度</a:t>
                      </a:r>
                      <a:endParaRPr kumimoji="0" lang="zh-CN" altLang="en-US"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a:ln>
                            <a:noFill/>
                          </a:ln>
                          <a:solidFill>
                            <a:schemeClr val="tx1"/>
                          </a:solidFill>
                          <a:effectLst/>
                          <a:latin typeface="Times New Roman" pitchFamily="18" charset="0"/>
                          <a:ea typeface="宋体" pitchFamily="2" charset="-122"/>
                        </a:rPr>
                        <a:t>单管存储单元</a:t>
                      </a:r>
                      <a:endParaRPr kumimoji="0" lang="zh-CN" altLang="en-US"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a:ln>
                            <a:noFill/>
                          </a:ln>
                          <a:solidFill>
                            <a:schemeClr val="tx1"/>
                          </a:solidFill>
                          <a:effectLst/>
                          <a:latin typeface="Times New Roman" pitchFamily="18" charset="0"/>
                          <a:ea typeface="宋体" pitchFamily="2" charset="-122"/>
                        </a:rPr>
                        <a:t>在系统写入</a:t>
                      </a:r>
                      <a:endParaRPr kumimoji="0" lang="zh-CN" altLang="en-US"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a:ln>
                            <a:noFill/>
                          </a:ln>
                          <a:solidFill>
                            <a:schemeClr val="tx1"/>
                          </a:solidFill>
                          <a:effectLst/>
                          <a:latin typeface="Times New Roman" pitchFamily="18" charset="0"/>
                          <a:ea typeface="宋体" pitchFamily="2" charset="-122"/>
                        </a:rPr>
                        <a:t>写速度*</a:t>
                      </a:r>
                      <a:endParaRPr kumimoji="0" lang="zh-CN" altLang="en-US"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a:ln>
                            <a:noFill/>
                          </a:ln>
                          <a:solidFill>
                            <a:schemeClr val="tx1"/>
                          </a:solidFill>
                          <a:effectLst/>
                          <a:latin typeface="Times New Roman" pitchFamily="18" charset="0"/>
                          <a:ea typeface="宋体" pitchFamily="2" charset="-122"/>
                        </a:rPr>
                        <a:t>闪存</a:t>
                      </a:r>
                      <a:endParaRPr kumimoji="0" lang="zh-CN" altLang="en-US"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a:ln>
                            <a:noFill/>
                          </a:ln>
                          <a:solidFill>
                            <a:schemeClr val="tx1"/>
                          </a:solidFill>
                          <a:effectLst/>
                          <a:latin typeface="Times New Roman" pitchFamily="18" charset="0"/>
                          <a:ea typeface="宋体" pitchFamily="2" charset="-122"/>
                        </a:rPr>
                        <a:t>较快</a:t>
                      </a:r>
                      <a:endParaRPr kumimoji="0" lang="zh-CN" altLang="en-US" sz="900" b="0" i="0" u="none" strike="noStrike" cap="none" normalizeH="0" baseline="0" dirty="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SRAM</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a:ln>
                            <a:noFill/>
                          </a:ln>
                          <a:solidFill>
                            <a:schemeClr val="tx1"/>
                          </a:solidFill>
                          <a:effectLst/>
                          <a:latin typeface="Times New Roman" pitchFamily="18" charset="0"/>
                          <a:ea typeface="宋体" pitchFamily="2" charset="-122"/>
                        </a:rPr>
                        <a:t>最快</a:t>
                      </a:r>
                      <a:endParaRPr kumimoji="0" lang="zh-CN" altLang="en-US"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DRAM</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dirty="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a:ln>
                            <a:noFill/>
                          </a:ln>
                          <a:solidFill>
                            <a:schemeClr val="tx1"/>
                          </a:solidFill>
                          <a:effectLst/>
                          <a:latin typeface="Times New Roman" pitchFamily="18" charset="0"/>
                          <a:ea typeface="宋体" pitchFamily="2" charset="-122"/>
                        </a:rPr>
                        <a:t>快</a:t>
                      </a:r>
                      <a:endParaRPr kumimoji="0" lang="zh-CN" altLang="en-US" sz="900" b="0" i="0" u="none" strike="noStrike" cap="none" normalizeH="0" baseline="0" dirty="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MASK ROM</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PROM</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UV EPROM</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2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EEPROM</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NO</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Times New Roman" pitchFamily="18" charset="0"/>
                          <a:ea typeface="宋体" pitchFamily="2" charset="-122"/>
                        </a:rPr>
                        <a:t>YES</a:t>
                      </a:r>
                      <a:endParaRPr kumimoji="0" lang="en-US" altLang="zh-CN" sz="900" b="0" i="0" u="none" strike="noStrike" cap="none" normalizeH="0" baseline="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a:ln>
                            <a:noFill/>
                          </a:ln>
                          <a:solidFill>
                            <a:schemeClr val="tx1"/>
                          </a:solidFill>
                          <a:effectLst/>
                          <a:latin typeface="Times New Roman" pitchFamily="18" charset="0"/>
                          <a:ea typeface="宋体" pitchFamily="2" charset="-122"/>
                        </a:rPr>
                        <a:t>最慢</a:t>
                      </a:r>
                      <a:endParaRPr kumimoji="0" lang="zh-CN" altLang="en-US" sz="900" b="0" i="0" u="none" strike="noStrike" cap="none" normalizeH="0" baseline="0" dirty="0">
                        <a:ln>
                          <a:noFill/>
                        </a:ln>
                        <a:solidFill>
                          <a:schemeClr val="tx1"/>
                        </a:solidFill>
                        <a:effectLst/>
                        <a:latin typeface="Arial" pitchFamily="34" charset="0"/>
                        <a:ea typeface="宋体" pitchFamily="2" charset="-122"/>
                      </a:endParaRPr>
                    </a:p>
                  </a:txBody>
                  <a:tcPr marL="43244" marR="43244" marT="21616" marB="216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70587" name="Rectangle 603">
            <a:extLst>
              <a:ext uri="{FF2B5EF4-FFF2-40B4-BE49-F238E27FC236}">
                <a16:creationId xmlns:a16="http://schemas.microsoft.com/office/drawing/2014/main" id="{8D3682AE-AEE3-4AF9-B8E8-96907301F8A4}"/>
              </a:ext>
            </a:extLst>
          </p:cNvPr>
          <p:cNvSpPr>
            <a:spLocks noChangeArrowheads="1"/>
          </p:cNvSpPr>
          <p:nvPr/>
        </p:nvSpPr>
        <p:spPr bwMode="auto">
          <a:xfrm>
            <a:off x="1358900" y="3248025"/>
            <a:ext cx="2282997" cy="26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135" dirty="0"/>
              <a:t> *  </a:t>
            </a:r>
            <a:r>
              <a:rPr lang="zh-CN" altLang="en-US" sz="1135" dirty="0"/>
              <a:t>写入速度是与</a:t>
            </a:r>
            <a:r>
              <a:rPr lang="en-US" altLang="zh-CN" sz="1135" dirty="0"/>
              <a:t>SRAM</a:t>
            </a:r>
            <a:r>
              <a:rPr lang="zh-CN" altLang="en-US" sz="1135" dirty="0"/>
              <a:t>比较的。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checkerboard(across)">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checkerboard(across)">
                                      <p:cBhvr>
                                        <p:cTn id="12" dur="500"/>
                                        <p:tgtEl>
                                          <p:spTgt spid="16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0586"/>
                                        </p:tgtEl>
                                        <p:attrNameLst>
                                          <p:attrName>style.visibility</p:attrName>
                                        </p:attrNameLst>
                                      </p:cBhvr>
                                      <p:to>
                                        <p:strVal val="visible"/>
                                      </p:to>
                                    </p:set>
                                    <p:animEffect transition="in" filter="blinds(horizontal)">
                                      <p:cBhvr>
                                        <p:cTn id="17" dur="500"/>
                                        <p:tgtEl>
                                          <p:spTgt spid="170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0587"/>
                                        </p:tgtEl>
                                        <p:attrNameLst>
                                          <p:attrName>style.visibility</p:attrName>
                                        </p:attrNameLst>
                                      </p:cBhvr>
                                      <p:to>
                                        <p:strVal val="visible"/>
                                      </p:to>
                                    </p:set>
                                    <p:animEffect transition="in" filter="box(in)">
                                      <p:cBhvr>
                                        <p:cTn id="22" dur="500"/>
                                        <p:tgtEl>
                                          <p:spTgt spid="170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P spid="17058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1494" y="214220"/>
            <a:ext cx="2571299" cy="281780"/>
          </a:xfrm>
          <a:prstGeom prst="rect">
            <a:avLst/>
          </a:prstGeom>
        </p:spPr>
        <p:txBody>
          <a:bodyPr vert="horz" wrap="square" lIns="0" tIns="4735" rIns="0" bIns="0" rtlCol="0" anchor="ctr">
            <a:spAutoFit/>
          </a:bodyPr>
          <a:lstStyle/>
          <a:p>
            <a:pPr marL="3642">
              <a:lnSpc>
                <a:spcPct val="100000"/>
              </a:lnSpc>
              <a:spcBef>
                <a:spcPts val="37"/>
              </a:spcBef>
            </a:pPr>
            <a:r>
              <a:rPr lang="zh-CN" altLang="en-US" sz="1800" dirty="0"/>
              <a:t>硬盘设备术语</a:t>
            </a:r>
            <a:endParaRPr sz="1800" dirty="0">
              <a:latin typeface="Arial"/>
              <a:cs typeface="Arial"/>
            </a:endParaRPr>
          </a:p>
        </p:txBody>
      </p:sp>
      <p:sp>
        <p:nvSpPr>
          <p:cNvPr id="6" name="object 6"/>
          <p:cNvSpPr txBox="1"/>
          <p:nvPr/>
        </p:nvSpPr>
        <p:spPr>
          <a:xfrm>
            <a:off x="169459" y="2284103"/>
            <a:ext cx="5426882" cy="1228522"/>
          </a:xfrm>
          <a:prstGeom prst="rect">
            <a:avLst/>
          </a:prstGeom>
        </p:spPr>
        <p:txBody>
          <a:bodyPr vert="horz" wrap="square" lIns="0" tIns="50082" rIns="0" bIns="0" rtlCol="0">
            <a:spAutoFit/>
          </a:bodyPr>
          <a:lstStyle/>
          <a:p>
            <a:pPr marL="138774" indent="-135314">
              <a:lnSpc>
                <a:spcPct val="150000"/>
              </a:lnSpc>
              <a:spcBef>
                <a:spcPts val="394"/>
              </a:spcBef>
              <a:buClr>
                <a:srgbClr val="033BFF"/>
              </a:buClr>
              <a:buChar char="•"/>
              <a:tabLst>
                <a:tab pos="138592" algn="l"/>
                <a:tab pos="138956" algn="l"/>
              </a:tabLst>
            </a:pPr>
            <a:r>
              <a:rPr lang="zh-CN" altLang="en-US" sz="1200" dirty="0">
                <a:latin typeface="微软雅黑" panose="020B0503020204020204" pitchFamily="34" charset="-122"/>
                <a:ea typeface="微软雅黑" panose="020B0503020204020204" pitchFamily="34" charset="-122"/>
              </a:rPr>
              <a:t>几个盘片</a:t>
            </a:r>
            <a:r>
              <a:rPr lang="en-US" altLang="zh-CN" sz="1200" dirty="0">
                <a:latin typeface="微软雅黑" panose="020B0503020204020204" pitchFamily="34" charset="-122"/>
                <a:ea typeface="微软雅黑" panose="020B0503020204020204" pitchFamily="34" charset="-122"/>
              </a:rPr>
              <a:t>(Platter)</a:t>
            </a:r>
            <a:r>
              <a:rPr lang="zh-CN" altLang="en-US" sz="1200" dirty="0">
                <a:latin typeface="微软雅黑" panose="020B0503020204020204" pitchFamily="34" charset="-122"/>
                <a:ea typeface="微软雅黑" panose="020B0503020204020204" pitchFamily="34" charset="-122"/>
              </a:rPr>
              <a:t>，在两个表面上都以磁性方式记录信息（通常） </a:t>
            </a:r>
            <a:endParaRPr lang="en-US" altLang="zh-CN" sz="1200" dirty="0">
              <a:latin typeface="微软雅黑" panose="020B0503020204020204" pitchFamily="34" charset="-122"/>
              <a:ea typeface="微软雅黑" panose="020B0503020204020204" pitchFamily="34" charset="-122"/>
            </a:endParaRPr>
          </a:p>
          <a:p>
            <a:pPr marL="138774" indent="-135314">
              <a:lnSpc>
                <a:spcPct val="150000"/>
              </a:lnSpc>
              <a:spcBef>
                <a:spcPts val="394"/>
              </a:spcBef>
              <a:buClr>
                <a:srgbClr val="033BFF"/>
              </a:buClr>
              <a:buChar char="•"/>
              <a:tabLst>
                <a:tab pos="138592" algn="l"/>
                <a:tab pos="138956" algn="l"/>
              </a:tabLst>
            </a:pPr>
            <a:r>
              <a:rPr lang="zh-CN" altLang="en-US" sz="1200" dirty="0">
                <a:latin typeface="微软雅黑" panose="020B0503020204020204" pitchFamily="34" charset="-122"/>
                <a:ea typeface="微软雅黑" panose="020B0503020204020204" pitchFamily="34" charset="-122"/>
              </a:rPr>
              <a:t>磁道</a:t>
            </a:r>
            <a:r>
              <a:rPr lang="en-US" altLang="zh-CN" sz="1200" dirty="0">
                <a:latin typeface="微软雅黑" panose="020B0503020204020204" pitchFamily="34" charset="-122"/>
                <a:ea typeface="微软雅黑" panose="020B0503020204020204" pitchFamily="34" charset="-122"/>
              </a:rPr>
              <a:t>(Track)</a:t>
            </a:r>
            <a:r>
              <a:rPr lang="zh-CN" altLang="en-US" sz="1200" dirty="0">
                <a:latin typeface="微软雅黑" panose="020B0503020204020204" pitchFamily="34" charset="-122"/>
                <a:ea typeface="微软雅黑" panose="020B0503020204020204" pitchFamily="34" charset="-122"/>
              </a:rPr>
              <a:t>中的位记录，这些磁道又分为扇区</a:t>
            </a:r>
            <a:r>
              <a:rPr lang="en-US" altLang="zh-CN" sz="1200" dirty="0">
                <a:latin typeface="微软雅黑" panose="020B0503020204020204" pitchFamily="34" charset="-122"/>
                <a:ea typeface="微软雅黑" panose="020B0503020204020204" pitchFamily="34" charset="-122"/>
              </a:rPr>
              <a:t>(Sector)</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512 </a:t>
            </a:r>
            <a:r>
              <a:rPr lang="zh-CN" altLang="en-US" sz="1200" dirty="0">
                <a:latin typeface="微软雅黑" panose="020B0503020204020204" pitchFamily="34" charset="-122"/>
                <a:ea typeface="微软雅黑" panose="020B0503020204020204" pitchFamily="34" charset="-122"/>
              </a:rPr>
              <a:t>字节） </a:t>
            </a:r>
            <a:endParaRPr lang="en-US" altLang="zh-CN" sz="1200" dirty="0">
              <a:latin typeface="微软雅黑" panose="020B0503020204020204" pitchFamily="34" charset="-122"/>
              <a:ea typeface="微软雅黑" panose="020B0503020204020204" pitchFamily="34" charset="-122"/>
            </a:endParaRPr>
          </a:p>
          <a:p>
            <a:pPr marL="138774" indent="-135314">
              <a:lnSpc>
                <a:spcPct val="150000"/>
              </a:lnSpc>
              <a:spcBef>
                <a:spcPts val="394"/>
              </a:spcBef>
              <a:buClr>
                <a:srgbClr val="033BFF"/>
              </a:buClr>
              <a:buChar char="•"/>
              <a:tabLst>
                <a:tab pos="138592" algn="l"/>
                <a:tab pos="138956" algn="l"/>
              </a:tabLst>
            </a:pPr>
            <a:r>
              <a:rPr lang="zh-CN" altLang="en-US" sz="1200" dirty="0">
                <a:latin typeface="微软雅黑" panose="020B0503020204020204" pitchFamily="34" charset="-122"/>
                <a:ea typeface="微软雅黑" panose="020B0503020204020204" pitchFamily="34" charset="-122"/>
              </a:rPr>
              <a:t>执行器</a:t>
            </a:r>
            <a:r>
              <a:rPr lang="en-US" altLang="zh-CN" sz="1200" dirty="0">
                <a:latin typeface="微软雅黑" panose="020B0503020204020204" pitchFamily="34" charset="-122"/>
                <a:ea typeface="微软雅黑" panose="020B0503020204020204" pitchFamily="34" charset="-122"/>
              </a:rPr>
              <a:t>(Actuator)</a:t>
            </a:r>
            <a:r>
              <a:rPr lang="zh-CN" altLang="en-US" sz="1200" dirty="0">
                <a:latin typeface="微软雅黑" panose="020B0503020204020204" pitchFamily="34" charset="-122"/>
                <a:ea typeface="微软雅黑" panose="020B0503020204020204" pitchFamily="34" charset="-122"/>
              </a:rPr>
              <a:t>将磁头</a:t>
            </a:r>
            <a:r>
              <a:rPr lang="en-US" altLang="zh-CN" sz="1200" dirty="0">
                <a:latin typeface="微软雅黑" panose="020B0503020204020204" pitchFamily="34" charset="-122"/>
                <a:ea typeface="微软雅黑" panose="020B0503020204020204" pitchFamily="34" charset="-122"/>
              </a:rPr>
              <a:t>(Head)</a:t>
            </a:r>
            <a:r>
              <a:rPr lang="zh-CN" altLang="en-US" sz="1200" dirty="0">
                <a:latin typeface="微软雅黑" panose="020B0503020204020204" pitchFamily="34" charset="-122"/>
                <a:ea typeface="微软雅黑" panose="020B0503020204020204" pitchFamily="34" charset="-122"/>
              </a:rPr>
              <a:t>（臂端</a:t>
            </a:r>
            <a:r>
              <a:rPr lang="en-US" altLang="zh-CN" sz="1200" dirty="0">
                <a:latin typeface="微软雅黑" panose="020B0503020204020204" pitchFamily="34" charset="-122"/>
                <a:ea typeface="微软雅黑" panose="020B0503020204020204" pitchFamily="34" charset="-122"/>
              </a:rPr>
              <a:t>Arm</a:t>
            </a:r>
            <a:r>
              <a:rPr lang="zh-CN" altLang="en-US" sz="1200" dirty="0">
                <a:latin typeface="微软雅黑" panose="020B0503020204020204" pitchFamily="34" charset="-122"/>
                <a:ea typeface="微软雅黑" panose="020B0503020204020204" pitchFamily="34" charset="-122"/>
              </a:rPr>
              <a:t>）移动到磁道上方（“搜索”），等待磁头下方的扇区旋转，然后读取或写入</a:t>
            </a:r>
            <a:endParaRPr sz="1000" dirty="0">
              <a:latin typeface="微软雅黑" panose="020B0503020204020204" pitchFamily="34" charset="-122"/>
              <a:ea typeface="微软雅黑" panose="020B0503020204020204" pitchFamily="34" charset="-122"/>
              <a:cs typeface="Arial"/>
            </a:endParaRPr>
          </a:p>
        </p:txBody>
      </p:sp>
      <p:pic>
        <p:nvPicPr>
          <p:cNvPr id="8" name="object 8"/>
          <p:cNvPicPr/>
          <p:nvPr/>
        </p:nvPicPr>
        <p:blipFill>
          <a:blip r:embed="rId2" cstate="print"/>
          <a:stretch>
            <a:fillRect/>
          </a:stretch>
        </p:blipFill>
        <p:spPr>
          <a:xfrm>
            <a:off x="2197100" y="910644"/>
            <a:ext cx="2410675" cy="1107364"/>
          </a:xfrm>
          <a:prstGeom prst="rect">
            <a:avLst/>
          </a:prstGeom>
        </p:spPr>
      </p:pic>
      <p:sp>
        <p:nvSpPr>
          <p:cNvPr id="9" name="object 9"/>
          <p:cNvSpPr txBox="1"/>
          <p:nvPr/>
        </p:nvSpPr>
        <p:spPr>
          <a:xfrm>
            <a:off x="4430248" y="871210"/>
            <a:ext cx="552096" cy="401799"/>
          </a:xfrm>
          <a:prstGeom prst="rect">
            <a:avLst/>
          </a:prstGeom>
        </p:spPr>
        <p:txBody>
          <a:bodyPr vert="horz" wrap="square" lIns="0" tIns="911" rIns="0" bIns="0" rtlCol="0">
            <a:spAutoFit/>
          </a:bodyPr>
          <a:lstStyle/>
          <a:p>
            <a:pPr marL="3642" marR="1457">
              <a:lnSpc>
                <a:spcPct val="101600"/>
              </a:lnSpc>
              <a:spcBef>
                <a:spcPts val="7"/>
              </a:spcBef>
            </a:pPr>
            <a:r>
              <a:rPr sz="1319" spc="-49" dirty="0">
                <a:latin typeface="Arial"/>
                <a:cs typeface="Arial"/>
              </a:rPr>
              <a:t>Ou</a:t>
            </a:r>
            <a:r>
              <a:rPr sz="1319" spc="-39" dirty="0">
                <a:latin typeface="Arial"/>
                <a:cs typeface="Arial"/>
              </a:rPr>
              <a:t>t</a:t>
            </a:r>
            <a:r>
              <a:rPr sz="1319" spc="-49" dirty="0">
                <a:latin typeface="Arial"/>
                <a:cs typeface="Arial"/>
              </a:rPr>
              <a:t>er  </a:t>
            </a:r>
            <a:r>
              <a:rPr sz="1319" spc="-87" dirty="0">
                <a:latin typeface="Arial"/>
                <a:cs typeface="Arial"/>
              </a:rPr>
              <a:t>Track</a:t>
            </a:r>
            <a:endParaRPr sz="1319" dirty="0">
              <a:latin typeface="Arial"/>
              <a:cs typeface="Arial"/>
            </a:endParaRPr>
          </a:p>
        </p:txBody>
      </p:sp>
      <p:sp>
        <p:nvSpPr>
          <p:cNvPr id="10" name="object 10"/>
          <p:cNvSpPr txBox="1"/>
          <p:nvPr/>
        </p:nvSpPr>
        <p:spPr>
          <a:xfrm>
            <a:off x="3796611" y="784122"/>
            <a:ext cx="371153" cy="401799"/>
          </a:xfrm>
          <a:prstGeom prst="rect">
            <a:avLst/>
          </a:prstGeom>
        </p:spPr>
        <p:txBody>
          <a:bodyPr vert="horz" wrap="square" lIns="0" tIns="911" rIns="0" bIns="0" rtlCol="0">
            <a:spAutoFit/>
          </a:bodyPr>
          <a:lstStyle/>
          <a:p>
            <a:pPr marL="3642" marR="1457">
              <a:lnSpc>
                <a:spcPct val="101600"/>
              </a:lnSpc>
              <a:spcBef>
                <a:spcPts val="7"/>
              </a:spcBef>
            </a:pPr>
            <a:r>
              <a:rPr sz="1319" spc="-72" dirty="0">
                <a:solidFill>
                  <a:srgbClr val="C0504D"/>
                </a:solidFill>
                <a:latin typeface="Arial"/>
                <a:cs typeface="Arial"/>
              </a:rPr>
              <a:t>Inner </a:t>
            </a:r>
            <a:r>
              <a:rPr sz="1319" spc="-363" dirty="0">
                <a:solidFill>
                  <a:srgbClr val="C0504D"/>
                </a:solidFill>
                <a:latin typeface="Arial"/>
                <a:cs typeface="Arial"/>
              </a:rPr>
              <a:t> </a:t>
            </a:r>
            <a:r>
              <a:rPr sz="1319" spc="-247" dirty="0">
                <a:solidFill>
                  <a:srgbClr val="C0504D"/>
                </a:solidFill>
                <a:latin typeface="Arial"/>
                <a:cs typeface="Arial"/>
              </a:rPr>
              <a:t>T</a:t>
            </a:r>
            <a:r>
              <a:rPr sz="1319" spc="-99" dirty="0">
                <a:solidFill>
                  <a:srgbClr val="C0504D"/>
                </a:solidFill>
                <a:latin typeface="Arial"/>
                <a:cs typeface="Arial"/>
              </a:rPr>
              <a:t>r</a:t>
            </a:r>
            <a:r>
              <a:rPr sz="1319" spc="-32" dirty="0">
                <a:solidFill>
                  <a:srgbClr val="C0504D"/>
                </a:solidFill>
                <a:latin typeface="Arial"/>
                <a:cs typeface="Arial"/>
              </a:rPr>
              <a:t>ack</a:t>
            </a:r>
            <a:endParaRPr sz="1319">
              <a:latin typeface="Arial"/>
              <a:cs typeface="Arial"/>
            </a:endParaRPr>
          </a:p>
        </p:txBody>
      </p:sp>
      <p:sp>
        <p:nvSpPr>
          <p:cNvPr id="11" name="object 11"/>
          <p:cNvSpPr txBox="1"/>
          <p:nvPr/>
        </p:nvSpPr>
        <p:spPr>
          <a:xfrm>
            <a:off x="3042853" y="931271"/>
            <a:ext cx="466218" cy="207233"/>
          </a:xfrm>
          <a:prstGeom prst="rect">
            <a:avLst/>
          </a:prstGeom>
        </p:spPr>
        <p:txBody>
          <a:bodyPr vert="horz" wrap="square" lIns="0" tIns="4188" rIns="0" bIns="0" rtlCol="0">
            <a:spAutoFit/>
          </a:bodyPr>
          <a:lstStyle/>
          <a:p>
            <a:pPr marL="3642">
              <a:spcBef>
                <a:spcPts val="33"/>
              </a:spcBef>
            </a:pPr>
            <a:r>
              <a:rPr sz="1319" spc="-26" dirty="0">
                <a:solidFill>
                  <a:srgbClr val="FF0000"/>
                </a:solidFill>
                <a:latin typeface="Arial"/>
                <a:cs typeface="Arial"/>
              </a:rPr>
              <a:t>Sec</a:t>
            </a:r>
            <a:r>
              <a:rPr sz="1319" spc="-32" dirty="0">
                <a:solidFill>
                  <a:srgbClr val="FF0000"/>
                </a:solidFill>
                <a:latin typeface="Arial"/>
                <a:cs typeface="Arial"/>
              </a:rPr>
              <a:t>t</a:t>
            </a:r>
            <a:r>
              <a:rPr sz="1319" spc="-47" dirty="0">
                <a:solidFill>
                  <a:srgbClr val="FF0000"/>
                </a:solidFill>
                <a:latin typeface="Arial"/>
                <a:cs typeface="Arial"/>
              </a:rPr>
              <a:t>or</a:t>
            </a:r>
            <a:endParaRPr sz="1319">
              <a:latin typeface="Arial"/>
              <a:cs typeface="Arial"/>
            </a:endParaRPr>
          </a:p>
        </p:txBody>
      </p:sp>
      <p:sp>
        <p:nvSpPr>
          <p:cNvPr id="12" name="object 12"/>
          <p:cNvSpPr/>
          <p:nvPr/>
        </p:nvSpPr>
        <p:spPr>
          <a:xfrm>
            <a:off x="1624272" y="1310049"/>
            <a:ext cx="63194" cy="648698"/>
          </a:xfrm>
          <a:custGeom>
            <a:avLst/>
            <a:gdLst/>
            <a:ahLst/>
            <a:cxnLst/>
            <a:rect l="l" t="t" r="r" b="b"/>
            <a:pathLst>
              <a:path w="220345" h="2261870">
                <a:moveTo>
                  <a:pt x="219887" y="0"/>
                </a:moveTo>
                <a:lnTo>
                  <a:pt x="0" y="0"/>
                </a:lnTo>
                <a:lnTo>
                  <a:pt x="0" y="1060170"/>
                </a:lnTo>
                <a:lnTo>
                  <a:pt x="0" y="1201534"/>
                </a:lnTo>
                <a:lnTo>
                  <a:pt x="0" y="2261705"/>
                </a:lnTo>
                <a:lnTo>
                  <a:pt x="219887" y="2261705"/>
                </a:lnTo>
                <a:lnTo>
                  <a:pt x="219887" y="1201534"/>
                </a:lnTo>
                <a:lnTo>
                  <a:pt x="219887" y="1060170"/>
                </a:lnTo>
                <a:lnTo>
                  <a:pt x="219887" y="0"/>
                </a:lnTo>
                <a:close/>
              </a:path>
            </a:pathLst>
          </a:custGeom>
          <a:solidFill>
            <a:srgbClr val="000000"/>
          </a:solidFill>
        </p:spPr>
        <p:txBody>
          <a:bodyPr wrap="square" lIns="0" tIns="0" rIns="0" bIns="0" rtlCol="0"/>
          <a:lstStyle/>
          <a:p>
            <a:endParaRPr sz="516"/>
          </a:p>
        </p:txBody>
      </p:sp>
      <p:sp>
        <p:nvSpPr>
          <p:cNvPr id="13" name="object 13"/>
          <p:cNvSpPr txBox="1"/>
          <p:nvPr/>
        </p:nvSpPr>
        <p:spPr>
          <a:xfrm>
            <a:off x="853650" y="1561905"/>
            <a:ext cx="587507" cy="207233"/>
          </a:xfrm>
          <a:prstGeom prst="rect">
            <a:avLst/>
          </a:prstGeom>
        </p:spPr>
        <p:txBody>
          <a:bodyPr vert="horz" wrap="square" lIns="0" tIns="4188" rIns="0" bIns="0" rtlCol="0">
            <a:spAutoFit/>
          </a:bodyPr>
          <a:lstStyle/>
          <a:p>
            <a:pPr marL="3642">
              <a:spcBef>
                <a:spcPts val="33"/>
              </a:spcBef>
            </a:pPr>
            <a:r>
              <a:rPr sz="1319" spc="-44" dirty="0">
                <a:latin typeface="Arial"/>
                <a:cs typeface="Arial"/>
              </a:rPr>
              <a:t>Actuator</a:t>
            </a:r>
            <a:endParaRPr sz="1319">
              <a:latin typeface="Arial"/>
              <a:cs typeface="Arial"/>
            </a:endParaRPr>
          </a:p>
        </p:txBody>
      </p:sp>
      <p:sp>
        <p:nvSpPr>
          <p:cNvPr id="14" name="object 14"/>
          <p:cNvSpPr txBox="1"/>
          <p:nvPr/>
        </p:nvSpPr>
        <p:spPr>
          <a:xfrm>
            <a:off x="1490291" y="928268"/>
            <a:ext cx="880350" cy="207233"/>
          </a:xfrm>
          <a:prstGeom prst="rect">
            <a:avLst/>
          </a:prstGeom>
        </p:spPr>
        <p:txBody>
          <a:bodyPr vert="horz" wrap="square" lIns="0" tIns="4188" rIns="0" bIns="0" rtlCol="0">
            <a:spAutoFit/>
          </a:bodyPr>
          <a:lstStyle/>
          <a:p>
            <a:pPr marL="3642">
              <a:spcBef>
                <a:spcPts val="33"/>
              </a:spcBef>
              <a:tabLst>
                <a:tab pos="499003" algn="l"/>
              </a:tabLst>
            </a:pPr>
            <a:r>
              <a:rPr sz="1319" spc="-72" dirty="0">
                <a:latin typeface="Arial"/>
                <a:cs typeface="Arial"/>
              </a:rPr>
              <a:t>Arm	</a:t>
            </a:r>
            <a:r>
              <a:rPr sz="1319" spc="-46" dirty="0">
                <a:latin typeface="Arial"/>
                <a:cs typeface="Arial"/>
              </a:rPr>
              <a:t>Head</a:t>
            </a:r>
            <a:endParaRPr sz="1319">
              <a:latin typeface="Arial"/>
              <a:cs typeface="Arial"/>
            </a:endParaRPr>
          </a:p>
        </p:txBody>
      </p:sp>
      <p:grpSp>
        <p:nvGrpSpPr>
          <p:cNvPr id="15" name="object 15"/>
          <p:cNvGrpSpPr/>
          <p:nvPr/>
        </p:nvGrpSpPr>
        <p:grpSpPr>
          <a:xfrm>
            <a:off x="1678328" y="1120856"/>
            <a:ext cx="492624" cy="822983"/>
            <a:chOff x="5878387" y="4009497"/>
            <a:chExt cx="1717675" cy="2869565"/>
          </a:xfrm>
        </p:grpSpPr>
        <p:sp>
          <p:nvSpPr>
            <p:cNvPr id="16" name="object 16"/>
            <p:cNvSpPr/>
            <p:nvPr/>
          </p:nvSpPr>
          <p:spPr>
            <a:xfrm>
              <a:off x="6004037" y="4040910"/>
              <a:ext cx="295275" cy="589915"/>
            </a:xfrm>
            <a:custGeom>
              <a:avLst/>
              <a:gdLst/>
              <a:ahLst/>
              <a:cxnLst/>
              <a:rect l="l" t="t" r="r" b="b"/>
              <a:pathLst>
                <a:path w="295275" h="589914">
                  <a:moveTo>
                    <a:pt x="0" y="0"/>
                  </a:moveTo>
                  <a:lnTo>
                    <a:pt x="280800" y="561599"/>
                  </a:lnTo>
                  <a:lnTo>
                    <a:pt x="294848" y="589696"/>
                  </a:lnTo>
                </a:path>
              </a:pathLst>
            </a:custGeom>
            <a:ln w="62825">
              <a:solidFill>
                <a:srgbClr val="000000"/>
              </a:solidFill>
            </a:ln>
          </p:spPr>
          <p:txBody>
            <a:bodyPr wrap="square" lIns="0" tIns="0" rIns="0" bIns="0" rtlCol="0"/>
            <a:lstStyle/>
            <a:p>
              <a:endParaRPr sz="516"/>
            </a:p>
          </p:txBody>
        </p:sp>
        <p:sp>
          <p:nvSpPr>
            <p:cNvPr id="17" name="object 17"/>
            <p:cNvSpPr/>
            <p:nvPr/>
          </p:nvSpPr>
          <p:spPr>
            <a:xfrm>
              <a:off x="6219903" y="4593457"/>
              <a:ext cx="161290" cy="201930"/>
            </a:xfrm>
            <a:custGeom>
              <a:avLst/>
              <a:gdLst/>
              <a:ahLst/>
              <a:cxnLst/>
              <a:rect l="l" t="t" r="r" b="b"/>
              <a:pathLst>
                <a:path w="161289" h="201929">
                  <a:moveTo>
                    <a:pt x="161085" y="0"/>
                  </a:moveTo>
                  <a:lnTo>
                    <a:pt x="0" y="80543"/>
                  </a:lnTo>
                  <a:lnTo>
                    <a:pt x="161085" y="201357"/>
                  </a:lnTo>
                  <a:lnTo>
                    <a:pt x="161085" y="0"/>
                  </a:lnTo>
                  <a:close/>
                </a:path>
              </a:pathLst>
            </a:custGeom>
            <a:solidFill>
              <a:srgbClr val="000000"/>
            </a:solidFill>
          </p:spPr>
          <p:txBody>
            <a:bodyPr wrap="square" lIns="0" tIns="0" rIns="0" bIns="0" rtlCol="0"/>
            <a:lstStyle/>
            <a:p>
              <a:endParaRPr sz="516"/>
            </a:p>
          </p:txBody>
        </p:sp>
        <p:sp>
          <p:nvSpPr>
            <p:cNvPr id="18" name="object 18"/>
            <p:cNvSpPr/>
            <p:nvPr/>
          </p:nvSpPr>
          <p:spPr>
            <a:xfrm>
              <a:off x="5878387" y="4794814"/>
              <a:ext cx="1288415" cy="0"/>
            </a:xfrm>
            <a:custGeom>
              <a:avLst/>
              <a:gdLst/>
              <a:ahLst/>
              <a:cxnLst/>
              <a:rect l="l" t="t" r="r" b="b"/>
              <a:pathLst>
                <a:path w="1288415">
                  <a:moveTo>
                    <a:pt x="0" y="0"/>
                  </a:moveTo>
                  <a:lnTo>
                    <a:pt x="1287918" y="0"/>
                  </a:lnTo>
                </a:path>
              </a:pathLst>
            </a:custGeom>
            <a:ln w="62825">
              <a:solidFill>
                <a:srgbClr val="000000"/>
              </a:solidFill>
            </a:ln>
          </p:spPr>
          <p:txBody>
            <a:bodyPr wrap="square" lIns="0" tIns="0" rIns="0" bIns="0" rtlCol="0"/>
            <a:lstStyle/>
            <a:p>
              <a:endParaRPr sz="516"/>
            </a:p>
          </p:txBody>
        </p:sp>
        <p:sp>
          <p:nvSpPr>
            <p:cNvPr id="19" name="object 19"/>
            <p:cNvSpPr/>
            <p:nvPr/>
          </p:nvSpPr>
          <p:spPr>
            <a:xfrm>
              <a:off x="5878387" y="5046115"/>
              <a:ext cx="1288415" cy="0"/>
            </a:xfrm>
            <a:custGeom>
              <a:avLst/>
              <a:gdLst/>
              <a:ahLst/>
              <a:cxnLst/>
              <a:rect l="l" t="t" r="r" b="b"/>
              <a:pathLst>
                <a:path w="1288415">
                  <a:moveTo>
                    <a:pt x="0" y="0"/>
                  </a:moveTo>
                  <a:lnTo>
                    <a:pt x="1287918" y="0"/>
                  </a:lnTo>
                </a:path>
              </a:pathLst>
            </a:custGeom>
            <a:ln w="62825">
              <a:solidFill>
                <a:srgbClr val="000000"/>
              </a:solidFill>
            </a:ln>
          </p:spPr>
          <p:txBody>
            <a:bodyPr wrap="square" lIns="0" tIns="0" rIns="0" bIns="0" rtlCol="0"/>
            <a:lstStyle/>
            <a:p>
              <a:endParaRPr sz="516"/>
            </a:p>
          </p:txBody>
        </p:sp>
        <p:sp>
          <p:nvSpPr>
            <p:cNvPr id="20" name="object 20"/>
            <p:cNvSpPr/>
            <p:nvPr/>
          </p:nvSpPr>
          <p:spPr>
            <a:xfrm>
              <a:off x="5909800" y="5674369"/>
              <a:ext cx="1288415" cy="0"/>
            </a:xfrm>
            <a:custGeom>
              <a:avLst/>
              <a:gdLst/>
              <a:ahLst/>
              <a:cxnLst/>
              <a:rect l="l" t="t" r="r" b="b"/>
              <a:pathLst>
                <a:path w="1288415">
                  <a:moveTo>
                    <a:pt x="0" y="0"/>
                  </a:moveTo>
                  <a:lnTo>
                    <a:pt x="1287918" y="0"/>
                  </a:lnTo>
                </a:path>
              </a:pathLst>
            </a:custGeom>
            <a:ln w="62825">
              <a:solidFill>
                <a:srgbClr val="000000"/>
              </a:solidFill>
            </a:ln>
          </p:spPr>
          <p:txBody>
            <a:bodyPr wrap="square" lIns="0" tIns="0" rIns="0" bIns="0" rtlCol="0"/>
            <a:lstStyle/>
            <a:p>
              <a:endParaRPr sz="516"/>
            </a:p>
          </p:txBody>
        </p:sp>
        <p:sp>
          <p:nvSpPr>
            <p:cNvPr id="21" name="object 21"/>
            <p:cNvSpPr/>
            <p:nvPr/>
          </p:nvSpPr>
          <p:spPr>
            <a:xfrm>
              <a:off x="5909800" y="5925671"/>
              <a:ext cx="1288415" cy="0"/>
            </a:xfrm>
            <a:custGeom>
              <a:avLst/>
              <a:gdLst/>
              <a:ahLst/>
              <a:cxnLst/>
              <a:rect l="l" t="t" r="r" b="b"/>
              <a:pathLst>
                <a:path w="1288415">
                  <a:moveTo>
                    <a:pt x="0" y="0"/>
                  </a:moveTo>
                  <a:lnTo>
                    <a:pt x="1287918" y="0"/>
                  </a:lnTo>
                </a:path>
              </a:pathLst>
            </a:custGeom>
            <a:ln w="62825">
              <a:solidFill>
                <a:srgbClr val="000000"/>
              </a:solidFill>
            </a:ln>
          </p:spPr>
          <p:txBody>
            <a:bodyPr wrap="square" lIns="0" tIns="0" rIns="0" bIns="0" rtlCol="0"/>
            <a:lstStyle/>
            <a:p>
              <a:endParaRPr sz="516"/>
            </a:p>
          </p:txBody>
        </p:sp>
        <p:sp>
          <p:nvSpPr>
            <p:cNvPr id="22" name="object 22"/>
            <p:cNvSpPr/>
            <p:nvPr/>
          </p:nvSpPr>
          <p:spPr>
            <a:xfrm>
              <a:off x="5941213" y="6553924"/>
              <a:ext cx="1225550" cy="251460"/>
            </a:xfrm>
            <a:custGeom>
              <a:avLst/>
              <a:gdLst/>
              <a:ahLst/>
              <a:cxnLst/>
              <a:rect l="l" t="t" r="r" b="b"/>
              <a:pathLst>
                <a:path w="1225550" h="251459">
                  <a:moveTo>
                    <a:pt x="0" y="0"/>
                  </a:moveTo>
                  <a:lnTo>
                    <a:pt x="1225093" y="0"/>
                  </a:lnTo>
                </a:path>
                <a:path w="1225550" h="251459">
                  <a:moveTo>
                    <a:pt x="0" y="251301"/>
                  </a:moveTo>
                  <a:lnTo>
                    <a:pt x="1225093" y="251301"/>
                  </a:lnTo>
                </a:path>
              </a:pathLst>
            </a:custGeom>
            <a:ln w="62825">
              <a:solidFill>
                <a:srgbClr val="000000"/>
              </a:solidFill>
            </a:ln>
          </p:spPr>
          <p:txBody>
            <a:bodyPr wrap="square" lIns="0" tIns="0" rIns="0" bIns="0" rtlCol="0"/>
            <a:lstStyle/>
            <a:p>
              <a:endParaRPr sz="516"/>
            </a:p>
          </p:txBody>
        </p:sp>
        <p:sp>
          <p:nvSpPr>
            <p:cNvPr id="23" name="object 23"/>
            <p:cNvSpPr/>
            <p:nvPr/>
          </p:nvSpPr>
          <p:spPr>
            <a:xfrm>
              <a:off x="7166306" y="4731989"/>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solidFill>
              <a:srgbClr val="FF8DA0"/>
            </a:solidFill>
          </p:spPr>
          <p:txBody>
            <a:bodyPr wrap="square" lIns="0" tIns="0" rIns="0" bIns="0" rtlCol="0"/>
            <a:lstStyle/>
            <a:p>
              <a:endParaRPr sz="516"/>
            </a:p>
          </p:txBody>
        </p:sp>
        <p:sp>
          <p:nvSpPr>
            <p:cNvPr id="24" name="object 24"/>
            <p:cNvSpPr/>
            <p:nvPr/>
          </p:nvSpPr>
          <p:spPr>
            <a:xfrm>
              <a:off x="7166306" y="4731988"/>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ln w="20941">
              <a:solidFill>
                <a:srgbClr val="000000"/>
              </a:solidFill>
            </a:ln>
          </p:spPr>
          <p:txBody>
            <a:bodyPr wrap="square" lIns="0" tIns="0" rIns="0" bIns="0" rtlCol="0"/>
            <a:lstStyle/>
            <a:p>
              <a:endParaRPr sz="516"/>
            </a:p>
          </p:txBody>
        </p:sp>
        <p:sp>
          <p:nvSpPr>
            <p:cNvPr id="25" name="object 25"/>
            <p:cNvSpPr/>
            <p:nvPr/>
          </p:nvSpPr>
          <p:spPr>
            <a:xfrm>
              <a:off x="7184630" y="4983290"/>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solidFill>
              <a:srgbClr val="FF8DA0"/>
            </a:solidFill>
          </p:spPr>
          <p:txBody>
            <a:bodyPr wrap="square" lIns="0" tIns="0" rIns="0" bIns="0" rtlCol="0"/>
            <a:lstStyle/>
            <a:p>
              <a:endParaRPr sz="516"/>
            </a:p>
          </p:txBody>
        </p:sp>
        <p:sp>
          <p:nvSpPr>
            <p:cNvPr id="26" name="object 26"/>
            <p:cNvSpPr/>
            <p:nvPr/>
          </p:nvSpPr>
          <p:spPr>
            <a:xfrm>
              <a:off x="7184630" y="4983290"/>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ln w="20941">
              <a:solidFill>
                <a:srgbClr val="000000"/>
              </a:solidFill>
            </a:ln>
          </p:spPr>
          <p:txBody>
            <a:bodyPr wrap="square" lIns="0" tIns="0" rIns="0" bIns="0" rtlCol="0"/>
            <a:lstStyle/>
            <a:p>
              <a:endParaRPr sz="516"/>
            </a:p>
          </p:txBody>
        </p:sp>
        <p:sp>
          <p:nvSpPr>
            <p:cNvPr id="27" name="object 27"/>
            <p:cNvSpPr/>
            <p:nvPr/>
          </p:nvSpPr>
          <p:spPr>
            <a:xfrm>
              <a:off x="7202954" y="5590602"/>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solidFill>
              <a:srgbClr val="FF8DA0"/>
            </a:solidFill>
          </p:spPr>
          <p:txBody>
            <a:bodyPr wrap="square" lIns="0" tIns="0" rIns="0" bIns="0" rtlCol="0"/>
            <a:lstStyle/>
            <a:p>
              <a:endParaRPr sz="516"/>
            </a:p>
          </p:txBody>
        </p:sp>
        <p:sp>
          <p:nvSpPr>
            <p:cNvPr id="28" name="object 28"/>
            <p:cNvSpPr/>
            <p:nvPr/>
          </p:nvSpPr>
          <p:spPr>
            <a:xfrm>
              <a:off x="7202954" y="5590602"/>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ln w="20941">
              <a:solidFill>
                <a:srgbClr val="000000"/>
              </a:solidFill>
            </a:ln>
          </p:spPr>
          <p:txBody>
            <a:bodyPr wrap="square" lIns="0" tIns="0" rIns="0" bIns="0" rtlCol="0"/>
            <a:lstStyle/>
            <a:p>
              <a:endParaRPr sz="516"/>
            </a:p>
          </p:txBody>
        </p:sp>
        <p:sp>
          <p:nvSpPr>
            <p:cNvPr id="29" name="object 29"/>
            <p:cNvSpPr/>
            <p:nvPr/>
          </p:nvSpPr>
          <p:spPr>
            <a:xfrm>
              <a:off x="7208190" y="5841903"/>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solidFill>
              <a:srgbClr val="FF8DA0"/>
            </a:solidFill>
          </p:spPr>
          <p:txBody>
            <a:bodyPr wrap="square" lIns="0" tIns="0" rIns="0" bIns="0" rtlCol="0"/>
            <a:lstStyle/>
            <a:p>
              <a:endParaRPr sz="516"/>
            </a:p>
          </p:txBody>
        </p:sp>
        <p:sp>
          <p:nvSpPr>
            <p:cNvPr id="30" name="object 30"/>
            <p:cNvSpPr/>
            <p:nvPr/>
          </p:nvSpPr>
          <p:spPr>
            <a:xfrm>
              <a:off x="7208190" y="5841903"/>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ln w="20941">
              <a:solidFill>
                <a:srgbClr val="000000"/>
              </a:solidFill>
            </a:ln>
          </p:spPr>
          <p:txBody>
            <a:bodyPr wrap="square" lIns="0" tIns="0" rIns="0" bIns="0" rtlCol="0"/>
            <a:lstStyle/>
            <a:p>
              <a:endParaRPr sz="516"/>
            </a:p>
          </p:txBody>
        </p:sp>
        <p:sp>
          <p:nvSpPr>
            <p:cNvPr id="31" name="object 31"/>
            <p:cNvSpPr/>
            <p:nvPr/>
          </p:nvSpPr>
          <p:spPr>
            <a:xfrm>
              <a:off x="7166306" y="6470157"/>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solidFill>
              <a:srgbClr val="FF8DA0"/>
            </a:solidFill>
          </p:spPr>
          <p:txBody>
            <a:bodyPr wrap="square" lIns="0" tIns="0" rIns="0" bIns="0" rtlCol="0"/>
            <a:lstStyle/>
            <a:p>
              <a:endParaRPr sz="516"/>
            </a:p>
          </p:txBody>
        </p:sp>
        <p:sp>
          <p:nvSpPr>
            <p:cNvPr id="32" name="object 32"/>
            <p:cNvSpPr/>
            <p:nvPr/>
          </p:nvSpPr>
          <p:spPr>
            <a:xfrm>
              <a:off x="7166306" y="6470157"/>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ln w="20941">
              <a:solidFill>
                <a:srgbClr val="000000"/>
              </a:solidFill>
            </a:ln>
          </p:spPr>
          <p:txBody>
            <a:bodyPr wrap="square" lIns="0" tIns="0" rIns="0" bIns="0" rtlCol="0"/>
            <a:lstStyle/>
            <a:p>
              <a:endParaRPr sz="516"/>
            </a:p>
          </p:txBody>
        </p:sp>
        <p:sp>
          <p:nvSpPr>
            <p:cNvPr id="33" name="object 33"/>
            <p:cNvSpPr/>
            <p:nvPr/>
          </p:nvSpPr>
          <p:spPr>
            <a:xfrm>
              <a:off x="7166306" y="6742400"/>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solidFill>
              <a:srgbClr val="FF8DA0"/>
            </a:solidFill>
          </p:spPr>
          <p:txBody>
            <a:bodyPr wrap="square" lIns="0" tIns="0" rIns="0" bIns="0" rtlCol="0"/>
            <a:lstStyle/>
            <a:p>
              <a:endParaRPr sz="516"/>
            </a:p>
          </p:txBody>
        </p:sp>
        <p:sp>
          <p:nvSpPr>
            <p:cNvPr id="34" name="object 34"/>
            <p:cNvSpPr/>
            <p:nvPr/>
          </p:nvSpPr>
          <p:spPr>
            <a:xfrm>
              <a:off x="7166306" y="6742400"/>
              <a:ext cx="377190" cy="125730"/>
            </a:xfrm>
            <a:custGeom>
              <a:avLst/>
              <a:gdLst/>
              <a:ahLst/>
              <a:cxnLst/>
              <a:rect l="l" t="t" r="r" b="b"/>
              <a:pathLst>
                <a:path w="377190" h="125729">
                  <a:moveTo>
                    <a:pt x="376951" y="0"/>
                  </a:moveTo>
                  <a:lnTo>
                    <a:pt x="0" y="0"/>
                  </a:lnTo>
                  <a:lnTo>
                    <a:pt x="0" y="125650"/>
                  </a:lnTo>
                  <a:lnTo>
                    <a:pt x="376951" y="125650"/>
                  </a:lnTo>
                  <a:lnTo>
                    <a:pt x="376951" y="0"/>
                  </a:lnTo>
                  <a:close/>
                </a:path>
              </a:pathLst>
            </a:custGeom>
            <a:ln w="20941">
              <a:solidFill>
                <a:srgbClr val="000000"/>
              </a:solidFill>
            </a:ln>
          </p:spPr>
          <p:txBody>
            <a:bodyPr wrap="square" lIns="0" tIns="0" rIns="0" bIns="0" rtlCol="0"/>
            <a:lstStyle/>
            <a:p>
              <a:endParaRPr sz="516"/>
            </a:p>
          </p:txBody>
        </p:sp>
      </p:grpSp>
      <p:sp>
        <p:nvSpPr>
          <p:cNvPr id="35" name="object 35"/>
          <p:cNvSpPr txBox="1"/>
          <p:nvPr/>
        </p:nvSpPr>
        <p:spPr>
          <a:xfrm>
            <a:off x="2463270" y="1036376"/>
            <a:ext cx="437807" cy="207233"/>
          </a:xfrm>
          <a:prstGeom prst="rect">
            <a:avLst/>
          </a:prstGeom>
        </p:spPr>
        <p:txBody>
          <a:bodyPr vert="horz" wrap="square" lIns="0" tIns="4188" rIns="0" bIns="0" rtlCol="0">
            <a:spAutoFit/>
          </a:bodyPr>
          <a:lstStyle/>
          <a:p>
            <a:pPr marL="3642">
              <a:spcBef>
                <a:spcPts val="33"/>
              </a:spcBef>
            </a:pPr>
            <a:r>
              <a:rPr sz="1319" spc="-63" dirty="0">
                <a:latin typeface="Arial"/>
                <a:cs typeface="Arial"/>
              </a:rPr>
              <a:t>Plat</a:t>
            </a:r>
            <a:r>
              <a:rPr sz="1319" spc="-59" dirty="0">
                <a:latin typeface="Arial"/>
                <a:cs typeface="Arial"/>
              </a:rPr>
              <a:t>t</a:t>
            </a:r>
            <a:r>
              <a:rPr sz="1319" spc="-60" dirty="0">
                <a:latin typeface="Arial"/>
                <a:cs typeface="Arial"/>
              </a:rPr>
              <a:t>er</a:t>
            </a:r>
            <a:endParaRPr sz="1319">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1493" y="211463"/>
            <a:ext cx="3174286" cy="287294"/>
          </a:xfrm>
          <a:prstGeom prst="rect">
            <a:avLst/>
          </a:prstGeom>
        </p:spPr>
        <p:txBody>
          <a:bodyPr vert="horz" wrap="square" lIns="0" tIns="4735" rIns="0" bIns="0" rtlCol="0" anchor="ctr">
            <a:spAutoFit/>
          </a:bodyPr>
          <a:lstStyle/>
          <a:p>
            <a:pPr marL="3642">
              <a:lnSpc>
                <a:spcPct val="100000"/>
              </a:lnSpc>
              <a:spcBef>
                <a:spcPts val="37"/>
              </a:spcBef>
            </a:pPr>
            <a:r>
              <a:rPr sz="1836" b="0" spc="4" dirty="0">
                <a:latin typeface="Arial"/>
                <a:cs typeface="Arial"/>
              </a:rPr>
              <a:t>Disk</a:t>
            </a:r>
            <a:r>
              <a:rPr sz="1836" b="0" spc="-3" dirty="0">
                <a:latin typeface="Arial"/>
                <a:cs typeface="Arial"/>
              </a:rPr>
              <a:t> Device </a:t>
            </a:r>
            <a:r>
              <a:rPr sz="1836" b="0" spc="7" dirty="0">
                <a:latin typeface="Arial"/>
                <a:cs typeface="Arial"/>
              </a:rPr>
              <a:t>Performance</a:t>
            </a:r>
            <a:r>
              <a:rPr sz="1836" b="0" spc="-3" dirty="0">
                <a:latin typeface="Arial"/>
                <a:cs typeface="Arial"/>
              </a:rPr>
              <a:t> </a:t>
            </a:r>
            <a:endParaRPr sz="1836" dirty="0">
              <a:latin typeface="Arial"/>
              <a:cs typeface="Arial"/>
            </a:endParaRPr>
          </a:p>
        </p:txBody>
      </p:sp>
      <p:sp>
        <p:nvSpPr>
          <p:cNvPr id="6" name="object 6"/>
          <p:cNvSpPr txBox="1"/>
          <p:nvPr/>
        </p:nvSpPr>
        <p:spPr>
          <a:xfrm>
            <a:off x="133067" y="2028825"/>
            <a:ext cx="5558795" cy="1055447"/>
          </a:xfrm>
          <a:prstGeom prst="rect">
            <a:avLst/>
          </a:prstGeom>
        </p:spPr>
        <p:txBody>
          <a:bodyPr vert="horz" wrap="square" lIns="0" tIns="728" rIns="0" bIns="0" rtlCol="0">
            <a:spAutoFit/>
          </a:bodyPr>
          <a:lstStyle/>
          <a:p>
            <a:pPr marL="153708" marR="521222" indent="-150247">
              <a:lnSpc>
                <a:spcPct val="150000"/>
              </a:lnSpc>
              <a:spcBef>
                <a:spcPts val="6"/>
              </a:spcBef>
              <a:buClr>
                <a:srgbClr val="033BFF"/>
              </a:buClr>
              <a:buChar char="•"/>
              <a:tabLst>
                <a:tab pos="153708" algn="l"/>
                <a:tab pos="153890" algn="l"/>
              </a:tabLst>
            </a:pPr>
            <a:r>
              <a:rPr sz="900" b="1" spc="-3" dirty="0">
                <a:latin typeface="Arial"/>
                <a:cs typeface="Arial"/>
              </a:rPr>
              <a:t>Disk</a:t>
            </a:r>
            <a:r>
              <a:rPr sz="900" b="1" dirty="0">
                <a:latin typeface="Arial"/>
                <a:cs typeface="Arial"/>
              </a:rPr>
              <a:t> </a:t>
            </a:r>
            <a:r>
              <a:rPr sz="900" b="1" spc="-6" dirty="0">
                <a:latin typeface="Arial"/>
                <a:cs typeface="Arial"/>
              </a:rPr>
              <a:t>Access</a:t>
            </a:r>
            <a:r>
              <a:rPr sz="900" b="1" dirty="0">
                <a:latin typeface="Arial"/>
                <a:cs typeface="Arial"/>
              </a:rPr>
              <a:t> </a:t>
            </a:r>
            <a:r>
              <a:rPr sz="900" b="1" spc="1" dirty="0">
                <a:latin typeface="Arial"/>
                <a:cs typeface="Arial"/>
              </a:rPr>
              <a:t>Time</a:t>
            </a:r>
            <a:r>
              <a:rPr sz="900" b="1" dirty="0">
                <a:latin typeface="Arial"/>
                <a:cs typeface="Arial"/>
              </a:rPr>
              <a:t> </a:t>
            </a:r>
            <a:r>
              <a:rPr sz="900" b="1" spc="14" dirty="0">
                <a:latin typeface="Arial"/>
                <a:cs typeface="Arial"/>
              </a:rPr>
              <a:t>=</a:t>
            </a:r>
            <a:r>
              <a:rPr sz="900" b="1" dirty="0">
                <a:latin typeface="Arial"/>
                <a:cs typeface="Arial"/>
              </a:rPr>
              <a:t> </a:t>
            </a:r>
            <a:r>
              <a:rPr sz="900" b="1" spc="7" dirty="0">
                <a:latin typeface="Arial"/>
                <a:cs typeface="Arial"/>
              </a:rPr>
              <a:t>Seek</a:t>
            </a:r>
            <a:r>
              <a:rPr sz="900" b="1" dirty="0">
                <a:latin typeface="Arial"/>
                <a:cs typeface="Arial"/>
              </a:rPr>
              <a:t> </a:t>
            </a:r>
            <a:r>
              <a:rPr sz="900" b="1" spc="1" dirty="0">
                <a:latin typeface="Arial"/>
                <a:cs typeface="Arial"/>
              </a:rPr>
              <a:t>Time </a:t>
            </a:r>
            <a:r>
              <a:rPr sz="900" b="1" spc="14" dirty="0">
                <a:latin typeface="Arial"/>
                <a:cs typeface="Arial"/>
              </a:rPr>
              <a:t>+</a:t>
            </a:r>
            <a:r>
              <a:rPr sz="900" b="1" dirty="0">
                <a:latin typeface="Arial"/>
                <a:cs typeface="Arial"/>
              </a:rPr>
              <a:t> Rotation </a:t>
            </a:r>
            <a:r>
              <a:rPr sz="900" b="1" spc="1" dirty="0">
                <a:latin typeface="Arial"/>
                <a:cs typeface="Arial"/>
              </a:rPr>
              <a:t>Time</a:t>
            </a:r>
            <a:r>
              <a:rPr sz="900" b="1" dirty="0">
                <a:latin typeface="Arial"/>
                <a:cs typeface="Arial"/>
              </a:rPr>
              <a:t> </a:t>
            </a:r>
            <a:r>
              <a:rPr sz="900" b="1" spc="14" dirty="0">
                <a:latin typeface="Arial"/>
                <a:cs typeface="Arial"/>
              </a:rPr>
              <a:t>+</a:t>
            </a:r>
            <a:r>
              <a:rPr sz="900" b="1" dirty="0">
                <a:latin typeface="Arial"/>
                <a:cs typeface="Arial"/>
              </a:rPr>
              <a:t> </a:t>
            </a:r>
            <a:r>
              <a:rPr sz="900" b="1" spc="-14" dirty="0">
                <a:latin typeface="Arial"/>
                <a:cs typeface="Arial"/>
              </a:rPr>
              <a:t>Transfer</a:t>
            </a:r>
            <a:r>
              <a:rPr sz="900" b="1" spc="1" dirty="0">
                <a:latin typeface="Arial"/>
                <a:cs typeface="Arial"/>
              </a:rPr>
              <a:t> Time</a:t>
            </a:r>
            <a:r>
              <a:rPr sz="900" b="1" dirty="0">
                <a:latin typeface="Arial"/>
                <a:cs typeface="Arial"/>
              </a:rPr>
              <a:t> </a:t>
            </a:r>
            <a:r>
              <a:rPr sz="900" b="1" spc="14" dirty="0">
                <a:latin typeface="Arial"/>
                <a:cs typeface="Arial"/>
              </a:rPr>
              <a:t>+</a:t>
            </a:r>
            <a:r>
              <a:rPr sz="900" b="1" dirty="0">
                <a:latin typeface="Arial"/>
                <a:cs typeface="Arial"/>
              </a:rPr>
              <a:t> </a:t>
            </a:r>
            <a:r>
              <a:rPr sz="900" b="1" spc="-4" dirty="0">
                <a:latin typeface="Arial"/>
                <a:cs typeface="Arial"/>
              </a:rPr>
              <a:t>Controller </a:t>
            </a:r>
            <a:r>
              <a:rPr sz="900" b="1" spc="-287" dirty="0">
                <a:latin typeface="Arial"/>
                <a:cs typeface="Arial"/>
              </a:rPr>
              <a:t> </a:t>
            </a:r>
            <a:r>
              <a:rPr sz="900" b="1" spc="-3" dirty="0">
                <a:latin typeface="Arial"/>
                <a:cs typeface="Arial"/>
              </a:rPr>
              <a:t>Overhead</a:t>
            </a:r>
            <a:endParaRPr sz="900" dirty="0">
              <a:latin typeface="Arial"/>
              <a:cs typeface="Arial"/>
            </a:endParaRPr>
          </a:p>
          <a:p>
            <a:pPr marL="216720" lvl="1" indent="-123294">
              <a:lnSpc>
                <a:spcPct val="150000"/>
              </a:lnSpc>
              <a:spcBef>
                <a:spcPts val="326"/>
              </a:spcBef>
              <a:buClr>
                <a:srgbClr val="033BFF"/>
              </a:buClr>
              <a:buSzPct val="126666"/>
              <a:buChar char="•"/>
              <a:tabLst>
                <a:tab pos="216720" algn="l"/>
                <a:tab pos="216903" algn="l"/>
              </a:tabLst>
            </a:pPr>
            <a:r>
              <a:rPr lang="en-US" altLang="zh-CN" sz="1100" b="1" spc="7" dirty="0">
                <a:latin typeface="Arial"/>
                <a:cs typeface="Arial"/>
              </a:rPr>
              <a:t>Seek</a:t>
            </a:r>
            <a:r>
              <a:rPr lang="en-US" altLang="zh-CN" sz="1100" b="1" dirty="0">
                <a:latin typeface="Arial"/>
                <a:cs typeface="Arial"/>
              </a:rPr>
              <a:t> </a:t>
            </a:r>
            <a:r>
              <a:rPr lang="en-US" altLang="zh-CN" sz="1100" b="1" spc="1" dirty="0">
                <a:latin typeface="Arial"/>
                <a:cs typeface="Arial"/>
              </a:rPr>
              <a:t>Time</a:t>
            </a:r>
            <a:r>
              <a:rPr lang="zh-CN" altLang="en-US" sz="1100" dirty="0">
                <a:latin typeface="微软雅黑" panose="020B0503020204020204" pitchFamily="34" charset="-122"/>
                <a:ea typeface="微软雅黑" panose="020B0503020204020204" pitchFamily="34" charset="-122"/>
              </a:rPr>
              <a:t> </a:t>
            </a:r>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将磁头组件定位在正确柱体上的时间</a:t>
            </a:r>
            <a:endParaRPr lang="en-US" altLang="zh-CN" sz="1100" dirty="0">
              <a:latin typeface="微软雅黑" panose="020B0503020204020204" pitchFamily="34" charset="-122"/>
              <a:ea typeface="微软雅黑" panose="020B0503020204020204" pitchFamily="34" charset="-122"/>
            </a:endParaRPr>
          </a:p>
          <a:p>
            <a:pPr marL="216720" lvl="1" indent="-123294">
              <a:lnSpc>
                <a:spcPct val="150000"/>
              </a:lnSpc>
              <a:spcBef>
                <a:spcPts val="326"/>
              </a:spcBef>
              <a:buClr>
                <a:srgbClr val="033BFF"/>
              </a:buClr>
              <a:buSzPct val="126666"/>
              <a:buChar char="•"/>
              <a:tabLst>
                <a:tab pos="216720" algn="l"/>
                <a:tab pos="216903" algn="l"/>
              </a:tabLst>
            </a:pPr>
            <a:r>
              <a:rPr sz="1100" b="1" dirty="0">
                <a:latin typeface="Arial"/>
                <a:cs typeface="Arial"/>
              </a:rPr>
              <a:t>Rotation Time</a:t>
            </a:r>
            <a:r>
              <a:rPr lang="en-US" altLang="zh-CN" sz="1100" b="1" dirty="0">
                <a:latin typeface="微软雅黑" panose="020B0503020204020204" pitchFamily="34" charset="-122"/>
                <a:ea typeface="微软雅黑" panose="020B0503020204020204" pitchFamily="34" charset="-122"/>
                <a:cs typeface="Arial"/>
              </a:rPr>
              <a:t>=</a:t>
            </a:r>
            <a:r>
              <a:rPr lang="zh-CN" altLang="en-US" sz="1100" dirty="0">
                <a:latin typeface="微软雅黑" panose="020B0503020204020204" pitchFamily="34" charset="-122"/>
                <a:ea typeface="微软雅黑" panose="020B0503020204020204" pitchFamily="34" charset="-122"/>
              </a:rPr>
              <a:t>磁盘旋转到要访问的块的第一个扇区到达磁头的时间</a:t>
            </a:r>
            <a:endParaRPr sz="1100" dirty="0">
              <a:latin typeface="微软雅黑" panose="020B0503020204020204" pitchFamily="34" charset="-122"/>
              <a:ea typeface="微软雅黑" panose="020B0503020204020204" pitchFamily="34" charset="-122"/>
            </a:endParaRPr>
          </a:p>
          <a:p>
            <a:pPr marL="216720" lvl="1" indent="-123294">
              <a:lnSpc>
                <a:spcPct val="150000"/>
              </a:lnSpc>
              <a:spcBef>
                <a:spcPts val="315"/>
              </a:spcBef>
              <a:buClr>
                <a:srgbClr val="033BFF"/>
              </a:buClr>
              <a:buSzPct val="126666"/>
              <a:buChar char="•"/>
              <a:tabLst>
                <a:tab pos="216720" algn="l"/>
                <a:tab pos="216903" algn="l"/>
              </a:tabLst>
            </a:pPr>
            <a:r>
              <a:rPr sz="1100" b="1" dirty="0">
                <a:latin typeface="Arial"/>
                <a:cs typeface="Arial"/>
              </a:rPr>
              <a:t>Transfer Time</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块的扇区所花费的时间，以及扇区之间旋转经过磁头所花费的时间</a:t>
            </a:r>
            <a:endParaRPr sz="1100" dirty="0">
              <a:latin typeface="微软雅黑" panose="020B0503020204020204" pitchFamily="34" charset="-122"/>
              <a:ea typeface="微软雅黑" panose="020B0503020204020204" pitchFamily="34" charset="-122"/>
            </a:endParaRPr>
          </a:p>
        </p:txBody>
      </p:sp>
      <p:sp>
        <p:nvSpPr>
          <p:cNvPr id="20" name="object 3">
            <a:extLst>
              <a:ext uri="{FF2B5EF4-FFF2-40B4-BE49-F238E27FC236}">
                <a16:creationId xmlns:a16="http://schemas.microsoft.com/office/drawing/2014/main" id="{74CFE12A-A319-4F5E-AF1B-2DA40CF84D42}"/>
              </a:ext>
            </a:extLst>
          </p:cNvPr>
          <p:cNvSpPr txBox="1"/>
          <p:nvPr/>
        </p:nvSpPr>
        <p:spPr>
          <a:xfrm>
            <a:off x="215900" y="504825"/>
            <a:ext cx="4365944" cy="1326709"/>
          </a:xfrm>
          <a:prstGeom prst="rect">
            <a:avLst/>
          </a:prstGeom>
        </p:spPr>
        <p:txBody>
          <a:bodyPr vert="horz" wrap="square" lIns="0" tIns="58419" rIns="0" bIns="0" rtlCol="0">
            <a:spAutoFit/>
          </a:bodyPr>
          <a:lstStyle/>
          <a:p>
            <a:pPr marL="214629" indent="-177165">
              <a:lnSpc>
                <a:spcPct val="150000"/>
              </a:lnSpc>
              <a:spcBef>
                <a:spcPts val="459"/>
              </a:spcBef>
              <a:buClr>
                <a:srgbClr val="006EBE"/>
              </a:buClr>
              <a:buSzPct val="115789"/>
              <a:buFont typeface="Lucida Sans Unicode"/>
              <a:buChar char="►"/>
              <a:tabLst>
                <a:tab pos="215265" algn="l"/>
              </a:tabLst>
            </a:pPr>
            <a:r>
              <a:rPr lang="zh-CN" altLang="en-US" sz="1200" dirty="0">
                <a:latin typeface="微软雅黑" panose="020B0503020204020204" pitchFamily="34" charset="-122"/>
                <a:ea typeface="微软雅黑" panose="020B0503020204020204" pitchFamily="34" charset="-122"/>
              </a:rPr>
              <a:t>长期、非易失性存储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最低级内存：</a:t>
            </a:r>
            <a:endParaRPr lang="en-US" altLang="zh-CN" sz="1200" dirty="0">
              <a:latin typeface="微软雅黑" panose="020B0503020204020204" pitchFamily="34" charset="-122"/>
              <a:ea typeface="微软雅黑" panose="020B0503020204020204" pitchFamily="34" charset="-122"/>
            </a:endParaRPr>
          </a:p>
          <a:p>
            <a:pPr marL="214629" indent="-177165">
              <a:lnSpc>
                <a:spcPct val="150000"/>
              </a:lnSpc>
              <a:spcBef>
                <a:spcPts val="459"/>
              </a:spcBef>
              <a:buClr>
                <a:srgbClr val="006EBE"/>
              </a:buClr>
              <a:buSzPct val="115789"/>
              <a:buFont typeface="Lucida Sans Unicode"/>
              <a:buChar char="►"/>
              <a:tabLst>
                <a:tab pos="215265" algn="l"/>
              </a:tabLst>
            </a:pPr>
            <a:r>
              <a:rPr lang="zh-CN" altLang="en-US" sz="1200" dirty="0">
                <a:latin typeface="微软雅黑" panose="020B0503020204020204" pitchFamily="34" charset="-122"/>
                <a:ea typeface="微软雅黑" panose="020B0503020204020204" pitchFamily="34" charset="-122"/>
              </a:rPr>
              <a:t>慢； 大的</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便宜 </a:t>
            </a:r>
            <a:endParaRPr lang="en-US" altLang="zh-CN" sz="1200" dirty="0">
              <a:latin typeface="微软雅黑" panose="020B0503020204020204" pitchFamily="34" charset="-122"/>
              <a:ea typeface="微软雅黑" panose="020B0503020204020204" pitchFamily="34" charset="-122"/>
            </a:endParaRPr>
          </a:p>
          <a:p>
            <a:pPr marL="214629" indent="-177165">
              <a:lnSpc>
                <a:spcPct val="150000"/>
              </a:lnSpc>
              <a:spcBef>
                <a:spcPts val="459"/>
              </a:spcBef>
              <a:buClr>
                <a:srgbClr val="006EBE"/>
              </a:buClr>
              <a:buSzPct val="115789"/>
              <a:buFont typeface="Lucida Sans Unicode"/>
              <a:buChar char="►"/>
              <a:tabLst>
                <a:tab pos="215265" algn="l"/>
              </a:tabLst>
            </a:pPr>
            <a:r>
              <a:rPr lang="zh-CN" altLang="en-US" sz="1200" dirty="0">
                <a:latin typeface="微软雅黑" panose="020B0503020204020204" pitchFamily="34" charset="-122"/>
                <a:ea typeface="微软雅黑" panose="020B0503020204020204" pitchFamily="34" charset="-122"/>
              </a:rPr>
              <a:t>涂有磁性表面的旋转盘片 </a:t>
            </a:r>
            <a:endParaRPr lang="en-US" altLang="zh-CN" sz="1200" dirty="0">
              <a:latin typeface="微软雅黑" panose="020B0503020204020204" pitchFamily="34" charset="-122"/>
              <a:ea typeface="微软雅黑" panose="020B0503020204020204" pitchFamily="34" charset="-122"/>
            </a:endParaRPr>
          </a:p>
          <a:p>
            <a:pPr marL="214629" indent="-177165">
              <a:lnSpc>
                <a:spcPct val="150000"/>
              </a:lnSpc>
              <a:spcBef>
                <a:spcPts val="459"/>
              </a:spcBef>
              <a:buClr>
                <a:srgbClr val="006EBE"/>
              </a:buClr>
              <a:buSzPct val="115789"/>
              <a:buFont typeface="Lucida Sans Unicode"/>
              <a:buChar char="►"/>
              <a:tabLst>
                <a:tab pos="215265" algn="l"/>
              </a:tabLst>
            </a:pPr>
            <a:r>
              <a:rPr lang="zh-CN" altLang="en-US" sz="1200" dirty="0">
                <a:latin typeface="微软雅黑" panose="020B0503020204020204" pitchFamily="34" charset="-122"/>
                <a:ea typeface="微软雅黑" panose="020B0503020204020204" pitchFamily="34" charset="-122"/>
              </a:rPr>
              <a:t>用于访问信息的可移动读</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写头</a:t>
            </a:r>
            <a:endParaRPr sz="700" dirty="0">
              <a:latin typeface="微软雅黑" panose="020B0503020204020204" pitchFamily="34" charset="-122"/>
              <a:ea typeface="微软雅黑" panose="020B0503020204020204" pitchFamily="34" charset="-122"/>
              <a:cs typeface="Arial"/>
            </a:endParaRPr>
          </a:p>
        </p:txBody>
      </p:sp>
      <p:grpSp>
        <p:nvGrpSpPr>
          <p:cNvPr id="21" name="object 14">
            <a:extLst>
              <a:ext uri="{FF2B5EF4-FFF2-40B4-BE49-F238E27FC236}">
                <a16:creationId xmlns:a16="http://schemas.microsoft.com/office/drawing/2014/main" id="{D5158122-B5D7-44BA-8B14-AA12E11E212D}"/>
              </a:ext>
            </a:extLst>
          </p:cNvPr>
          <p:cNvGrpSpPr/>
          <p:nvPr/>
        </p:nvGrpSpPr>
        <p:grpSpPr>
          <a:xfrm>
            <a:off x="3619635" y="880761"/>
            <a:ext cx="730250" cy="850900"/>
            <a:chOff x="3554501" y="1863605"/>
            <a:chExt cx="730250" cy="850900"/>
          </a:xfrm>
        </p:grpSpPr>
        <p:sp>
          <p:nvSpPr>
            <p:cNvPr id="22" name="object 15">
              <a:extLst>
                <a:ext uri="{FF2B5EF4-FFF2-40B4-BE49-F238E27FC236}">
                  <a16:creationId xmlns:a16="http://schemas.microsoft.com/office/drawing/2014/main" id="{7213E7AE-C44D-4432-BE65-2A8A9A16644C}"/>
                </a:ext>
              </a:extLst>
            </p:cNvPr>
            <p:cNvSpPr/>
            <p:nvPr/>
          </p:nvSpPr>
          <p:spPr>
            <a:xfrm>
              <a:off x="3573545" y="2517316"/>
              <a:ext cx="622300" cy="190500"/>
            </a:xfrm>
            <a:custGeom>
              <a:avLst/>
              <a:gdLst/>
              <a:ahLst/>
              <a:cxnLst/>
              <a:rect l="l" t="t" r="r" b="b"/>
              <a:pathLst>
                <a:path w="622300" h="190500">
                  <a:moveTo>
                    <a:pt x="0" y="95200"/>
                  </a:moveTo>
                  <a:lnTo>
                    <a:pt x="31609" y="53333"/>
                  </a:lnTo>
                  <a:lnTo>
                    <a:pt x="68320" y="35657"/>
                  </a:lnTo>
                  <a:lnTo>
                    <a:pt x="116480" y="20914"/>
                  </a:lnTo>
                  <a:lnTo>
                    <a:pt x="174223" y="9676"/>
                  </a:lnTo>
                  <a:lnTo>
                    <a:pt x="239681" y="2514"/>
                  </a:lnTo>
                  <a:lnTo>
                    <a:pt x="310988" y="0"/>
                  </a:lnTo>
                  <a:lnTo>
                    <a:pt x="382294" y="2514"/>
                  </a:lnTo>
                  <a:lnTo>
                    <a:pt x="447752" y="9676"/>
                  </a:lnTo>
                  <a:lnTo>
                    <a:pt x="505495" y="20914"/>
                  </a:lnTo>
                  <a:lnTo>
                    <a:pt x="553655" y="35657"/>
                  </a:lnTo>
                  <a:lnTo>
                    <a:pt x="590367" y="53333"/>
                  </a:lnTo>
                  <a:lnTo>
                    <a:pt x="621976" y="95200"/>
                  </a:lnTo>
                  <a:lnTo>
                    <a:pt x="613763" y="117029"/>
                  </a:lnTo>
                  <a:lnTo>
                    <a:pt x="553655" y="154743"/>
                  </a:lnTo>
                  <a:lnTo>
                    <a:pt x="505495" y="169486"/>
                  </a:lnTo>
                  <a:lnTo>
                    <a:pt x="447752" y="180724"/>
                  </a:lnTo>
                  <a:lnTo>
                    <a:pt x="382294" y="187886"/>
                  </a:lnTo>
                  <a:lnTo>
                    <a:pt x="310988" y="190400"/>
                  </a:lnTo>
                  <a:lnTo>
                    <a:pt x="239681" y="187886"/>
                  </a:lnTo>
                  <a:lnTo>
                    <a:pt x="174223" y="180724"/>
                  </a:lnTo>
                  <a:lnTo>
                    <a:pt x="116480" y="169486"/>
                  </a:lnTo>
                  <a:lnTo>
                    <a:pt x="68320" y="154743"/>
                  </a:lnTo>
                  <a:lnTo>
                    <a:pt x="31609" y="137067"/>
                  </a:lnTo>
                  <a:lnTo>
                    <a:pt x="0" y="95200"/>
                  </a:lnTo>
                  <a:close/>
                </a:path>
              </a:pathLst>
            </a:custGeom>
            <a:ln w="12693">
              <a:solidFill>
                <a:srgbClr val="000000"/>
              </a:solidFill>
            </a:ln>
          </p:spPr>
          <p:txBody>
            <a:bodyPr wrap="square" lIns="0" tIns="0" rIns="0" bIns="0" rtlCol="0"/>
            <a:lstStyle/>
            <a:p>
              <a:endParaRPr/>
            </a:p>
          </p:txBody>
        </p:sp>
        <p:sp>
          <p:nvSpPr>
            <p:cNvPr id="23" name="object 16">
              <a:extLst>
                <a:ext uri="{FF2B5EF4-FFF2-40B4-BE49-F238E27FC236}">
                  <a16:creationId xmlns:a16="http://schemas.microsoft.com/office/drawing/2014/main" id="{60B3AD36-562E-49AB-943E-1CB263470016}"/>
                </a:ext>
              </a:extLst>
            </p:cNvPr>
            <p:cNvSpPr/>
            <p:nvPr/>
          </p:nvSpPr>
          <p:spPr>
            <a:xfrm>
              <a:off x="3573545" y="2403076"/>
              <a:ext cx="622300" cy="190500"/>
            </a:xfrm>
            <a:custGeom>
              <a:avLst/>
              <a:gdLst/>
              <a:ahLst/>
              <a:cxnLst/>
              <a:rect l="l" t="t" r="r" b="b"/>
              <a:pathLst>
                <a:path w="622300" h="190500">
                  <a:moveTo>
                    <a:pt x="0" y="95200"/>
                  </a:moveTo>
                  <a:lnTo>
                    <a:pt x="31609" y="53333"/>
                  </a:lnTo>
                  <a:lnTo>
                    <a:pt x="68320" y="35657"/>
                  </a:lnTo>
                  <a:lnTo>
                    <a:pt x="116480" y="20914"/>
                  </a:lnTo>
                  <a:lnTo>
                    <a:pt x="174223" y="9676"/>
                  </a:lnTo>
                  <a:lnTo>
                    <a:pt x="239681" y="2514"/>
                  </a:lnTo>
                  <a:lnTo>
                    <a:pt x="310988" y="0"/>
                  </a:lnTo>
                  <a:lnTo>
                    <a:pt x="382294" y="2514"/>
                  </a:lnTo>
                  <a:lnTo>
                    <a:pt x="447752" y="9676"/>
                  </a:lnTo>
                  <a:lnTo>
                    <a:pt x="505495" y="20914"/>
                  </a:lnTo>
                  <a:lnTo>
                    <a:pt x="553655" y="35657"/>
                  </a:lnTo>
                  <a:lnTo>
                    <a:pt x="590367" y="53333"/>
                  </a:lnTo>
                  <a:lnTo>
                    <a:pt x="621976" y="95200"/>
                  </a:lnTo>
                  <a:lnTo>
                    <a:pt x="613763" y="117029"/>
                  </a:lnTo>
                  <a:lnTo>
                    <a:pt x="553655" y="154743"/>
                  </a:lnTo>
                  <a:lnTo>
                    <a:pt x="505495" y="169486"/>
                  </a:lnTo>
                  <a:lnTo>
                    <a:pt x="447752" y="180724"/>
                  </a:lnTo>
                  <a:lnTo>
                    <a:pt x="382294" y="187886"/>
                  </a:lnTo>
                  <a:lnTo>
                    <a:pt x="310988" y="190400"/>
                  </a:lnTo>
                  <a:lnTo>
                    <a:pt x="239681" y="187886"/>
                  </a:lnTo>
                  <a:lnTo>
                    <a:pt x="174223" y="180724"/>
                  </a:lnTo>
                  <a:lnTo>
                    <a:pt x="116480" y="169486"/>
                  </a:lnTo>
                  <a:lnTo>
                    <a:pt x="68320" y="154743"/>
                  </a:lnTo>
                  <a:lnTo>
                    <a:pt x="31609" y="137067"/>
                  </a:lnTo>
                  <a:lnTo>
                    <a:pt x="0" y="95200"/>
                  </a:lnTo>
                  <a:close/>
                </a:path>
              </a:pathLst>
            </a:custGeom>
            <a:ln w="12693">
              <a:solidFill>
                <a:srgbClr val="000000"/>
              </a:solidFill>
            </a:ln>
          </p:spPr>
          <p:txBody>
            <a:bodyPr wrap="square" lIns="0" tIns="0" rIns="0" bIns="0" rtlCol="0"/>
            <a:lstStyle/>
            <a:p>
              <a:endParaRPr/>
            </a:p>
          </p:txBody>
        </p:sp>
        <p:sp>
          <p:nvSpPr>
            <p:cNvPr id="24" name="object 17">
              <a:extLst>
                <a:ext uri="{FF2B5EF4-FFF2-40B4-BE49-F238E27FC236}">
                  <a16:creationId xmlns:a16="http://schemas.microsoft.com/office/drawing/2014/main" id="{54850A4E-F834-4E2A-B361-44A8276A3137}"/>
                </a:ext>
              </a:extLst>
            </p:cNvPr>
            <p:cNvSpPr/>
            <p:nvPr/>
          </p:nvSpPr>
          <p:spPr>
            <a:xfrm>
              <a:off x="3560851" y="2314222"/>
              <a:ext cx="622300" cy="190500"/>
            </a:xfrm>
            <a:custGeom>
              <a:avLst/>
              <a:gdLst/>
              <a:ahLst/>
              <a:cxnLst/>
              <a:rect l="l" t="t" r="r" b="b"/>
              <a:pathLst>
                <a:path w="622300" h="190500">
                  <a:moveTo>
                    <a:pt x="0" y="95200"/>
                  </a:moveTo>
                  <a:lnTo>
                    <a:pt x="31609" y="53333"/>
                  </a:lnTo>
                  <a:lnTo>
                    <a:pt x="68320" y="35657"/>
                  </a:lnTo>
                  <a:lnTo>
                    <a:pt x="116480" y="20914"/>
                  </a:lnTo>
                  <a:lnTo>
                    <a:pt x="174223" y="9676"/>
                  </a:lnTo>
                  <a:lnTo>
                    <a:pt x="239681" y="2514"/>
                  </a:lnTo>
                  <a:lnTo>
                    <a:pt x="310988" y="0"/>
                  </a:lnTo>
                  <a:lnTo>
                    <a:pt x="382294" y="2514"/>
                  </a:lnTo>
                  <a:lnTo>
                    <a:pt x="447752" y="9676"/>
                  </a:lnTo>
                  <a:lnTo>
                    <a:pt x="505495" y="20914"/>
                  </a:lnTo>
                  <a:lnTo>
                    <a:pt x="553655" y="35657"/>
                  </a:lnTo>
                  <a:lnTo>
                    <a:pt x="590367" y="53333"/>
                  </a:lnTo>
                  <a:lnTo>
                    <a:pt x="621976" y="95200"/>
                  </a:lnTo>
                  <a:lnTo>
                    <a:pt x="613763" y="117029"/>
                  </a:lnTo>
                  <a:lnTo>
                    <a:pt x="553655" y="154743"/>
                  </a:lnTo>
                  <a:lnTo>
                    <a:pt x="505495" y="169486"/>
                  </a:lnTo>
                  <a:lnTo>
                    <a:pt x="447752" y="180724"/>
                  </a:lnTo>
                  <a:lnTo>
                    <a:pt x="382294" y="187886"/>
                  </a:lnTo>
                  <a:lnTo>
                    <a:pt x="310988" y="190400"/>
                  </a:lnTo>
                  <a:lnTo>
                    <a:pt x="239681" y="187886"/>
                  </a:lnTo>
                  <a:lnTo>
                    <a:pt x="174223" y="180724"/>
                  </a:lnTo>
                  <a:lnTo>
                    <a:pt x="116480" y="169486"/>
                  </a:lnTo>
                  <a:lnTo>
                    <a:pt x="68320" y="154743"/>
                  </a:lnTo>
                  <a:lnTo>
                    <a:pt x="31609" y="137067"/>
                  </a:lnTo>
                  <a:lnTo>
                    <a:pt x="0" y="95200"/>
                  </a:lnTo>
                  <a:close/>
                </a:path>
              </a:pathLst>
            </a:custGeom>
            <a:ln w="12693">
              <a:solidFill>
                <a:srgbClr val="000000"/>
              </a:solidFill>
            </a:ln>
          </p:spPr>
          <p:txBody>
            <a:bodyPr wrap="square" lIns="0" tIns="0" rIns="0" bIns="0" rtlCol="0"/>
            <a:lstStyle/>
            <a:p>
              <a:endParaRPr/>
            </a:p>
          </p:txBody>
        </p:sp>
        <p:sp>
          <p:nvSpPr>
            <p:cNvPr id="25" name="object 18">
              <a:extLst>
                <a:ext uri="{FF2B5EF4-FFF2-40B4-BE49-F238E27FC236}">
                  <a16:creationId xmlns:a16="http://schemas.microsoft.com/office/drawing/2014/main" id="{18FC8A74-11B9-4188-B265-8115F42F1723}"/>
                </a:ext>
              </a:extLst>
            </p:cNvPr>
            <p:cNvSpPr/>
            <p:nvPr/>
          </p:nvSpPr>
          <p:spPr>
            <a:xfrm>
              <a:off x="3560851" y="2238062"/>
              <a:ext cx="622300" cy="190500"/>
            </a:xfrm>
            <a:custGeom>
              <a:avLst/>
              <a:gdLst/>
              <a:ahLst/>
              <a:cxnLst/>
              <a:rect l="l" t="t" r="r" b="b"/>
              <a:pathLst>
                <a:path w="622300" h="190500">
                  <a:moveTo>
                    <a:pt x="0" y="95200"/>
                  </a:moveTo>
                  <a:lnTo>
                    <a:pt x="31609" y="53333"/>
                  </a:lnTo>
                  <a:lnTo>
                    <a:pt x="68320" y="35657"/>
                  </a:lnTo>
                  <a:lnTo>
                    <a:pt x="116480" y="20914"/>
                  </a:lnTo>
                  <a:lnTo>
                    <a:pt x="174223" y="9676"/>
                  </a:lnTo>
                  <a:lnTo>
                    <a:pt x="239681" y="2514"/>
                  </a:lnTo>
                  <a:lnTo>
                    <a:pt x="310988" y="0"/>
                  </a:lnTo>
                  <a:lnTo>
                    <a:pt x="382294" y="2514"/>
                  </a:lnTo>
                  <a:lnTo>
                    <a:pt x="447752" y="9676"/>
                  </a:lnTo>
                  <a:lnTo>
                    <a:pt x="505495" y="20914"/>
                  </a:lnTo>
                  <a:lnTo>
                    <a:pt x="553655" y="35657"/>
                  </a:lnTo>
                  <a:lnTo>
                    <a:pt x="590367" y="53333"/>
                  </a:lnTo>
                  <a:lnTo>
                    <a:pt x="621976" y="95200"/>
                  </a:lnTo>
                  <a:lnTo>
                    <a:pt x="613763" y="117029"/>
                  </a:lnTo>
                  <a:lnTo>
                    <a:pt x="553655" y="154743"/>
                  </a:lnTo>
                  <a:lnTo>
                    <a:pt x="505495" y="169486"/>
                  </a:lnTo>
                  <a:lnTo>
                    <a:pt x="447752" y="180724"/>
                  </a:lnTo>
                  <a:lnTo>
                    <a:pt x="382294" y="187886"/>
                  </a:lnTo>
                  <a:lnTo>
                    <a:pt x="310988" y="190400"/>
                  </a:lnTo>
                  <a:lnTo>
                    <a:pt x="239681" y="187886"/>
                  </a:lnTo>
                  <a:lnTo>
                    <a:pt x="174223" y="180724"/>
                  </a:lnTo>
                  <a:lnTo>
                    <a:pt x="116480" y="169486"/>
                  </a:lnTo>
                  <a:lnTo>
                    <a:pt x="68320" y="154743"/>
                  </a:lnTo>
                  <a:lnTo>
                    <a:pt x="31609" y="137067"/>
                  </a:lnTo>
                  <a:lnTo>
                    <a:pt x="0" y="95200"/>
                  </a:lnTo>
                  <a:close/>
                </a:path>
              </a:pathLst>
            </a:custGeom>
            <a:ln w="12693">
              <a:solidFill>
                <a:srgbClr val="000000"/>
              </a:solidFill>
            </a:ln>
          </p:spPr>
          <p:txBody>
            <a:bodyPr wrap="square" lIns="0" tIns="0" rIns="0" bIns="0" rtlCol="0"/>
            <a:lstStyle/>
            <a:p>
              <a:endParaRPr/>
            </a:p>
          </p:txBody>
        </p:sp>
        <p:sp>
          <p:nvSpPr>
            <p:cNvPr id="26" name="object 19">
              <a:extLst>
                <a:ext uri="{FF2B5EF4-FFF2-40B4-BE49-F238E27FC236}">
                  <a16:creationId xmlns:a16="http://schemas.microsoft.com/office/drawing/2014/main" id="{DB516C89-3362-4954-9AD4-060E0209B02C}"/>
                </a:ext>
              </a:extLst>
            </p:cNvPr>
            <p:cNvSpPr/>
            <p:nvPr/>
          </p:nvSpPr>
          <p:spPr>
            <a:xfrm>
              <a:off x="3868666" y="2330089"/>
              <a:ext cx="120650" cy="95250"/>
            </a:xfrm>
            <a:custGeom>
              <a:avLst/>
              <a:gdLst/>
              <a:ahLst/>
              <a:cxnLst/>
              <a:rect l="l" t="t" r="r" b="b"/>
              <a:pathLst>
                <a:path w="120650" h="95250">
                  <a:moveTo>
                    <a:pt x="0" y="0"/>
                  </a:moveTo>
                  <a:lnTo>
                    <a:pt x="120587" y="95200"/>
                  </a:lnTo>
                </a:path>
              </a:pathLst>
            </a:custGeom>
            <a:ln w="6346">
              <a:solidFill>
                <a:srgbClr val="000000"/>
              </a:solidFill>
            </a:ln>
          </p:spPr>
          <p:txBody>
            <a:bodyPr wrap="square" lIns="0" tIns="0" rIns="0" bIns="0" rtlCol="0"/>
            <a:lstStyle/>
            <a:p>
              <a:endParaRPr/>
            </a:p>
          </p:txBody>
        </p:sp>
        <p:sp>
          <p:nvSpPr>
            <p:cNvPr id="27" name="object 20">
              <a:extLst>
                <a:ext uri="{FF2B5EF4-FFF2-40B4-BE49-F238E27FC236}">
                  <a16:creationId xmlns:a16="http://schemas.microsoft.com/office/drawing/2014/main" id="{B0D4CC2D-F59F-4F95-81F6-C389A58FC8BD}"/>
                </a:ext>
              </a:extLst>
            </p:cNvPr>
            <p:cNvSpPr/>
            <p:nvPr/>
          </p:nvSpPr>
          <p:spPr>
            <a:xfrm>
              <a:off x="3855973" y="2317396"/>
              <a:ext cx="298450" cy="44450"/>
            </a:xfrm>
            <a:custGeom>
              <a:avLst/>
              <a:gdLst/>
              <a:ahLst/>
              <a:cxnLst/>
              <a:rect l="l" t="t" r="r" b="b"/>
              <a:pathLst>
                <a:path w="298450" h="44450">
                  <a:moveTo>
                    <a:pt x="0" y="0"/>
                  </a:moveTo>
                  <a:lnTo>
                    <a:pt x="298294" y="44426"/>
                  </a:lnTo>
                </a:path>
              </a:pathLst>
            </a:custGeom>
            <a:ln w="6346">
              <a:solidFill>
                <a:srgbClr val="000000"/>
              </a:solidFill>
            </a:ln>
          </p:spPr>
          <p:txBody>
            <a:bodyPr wrap="square" lIns="0" tIns="0" rIns="0" bIns="0" rtlCol="0"/>
            <a:lstStyle/>
            <a:p>
              <a:endParaRPr/>
            </a:p>
          </p:txBody>
        </p:sp>
        <p:sp>
          <p:nvSpPr>
            <p:cNvPr id="28" name="object 21">
              <a:extLst>
                <a:ext uri="{FF2B5EF4-FFF2-40B4-BE49-F238E27FC236}">
                  <a16:creationId xmlns:a16="http://schemas.microsoft.com/office/drawing/2014/main" id="{F1C02F74-2B0F-49E2-8AA8-E21368D235F3}"/>
                </a:ext>
              </a:extLst>
            </p:cNvPr>
            <p:cNvSpPr/>
            <p:nvPr/>
          </p:nvSpPr>
          <p:spPr>
            <a:xfrm>
              <a:off x="4008293" y="2025447"/>
              <a:ext cx="146050" cy="361950"/>
            </a:xfrm>
            <a:custGeom>
              <a:avLst/>
              <a:gdLst/>
              <a:ahLst/>
              <a:cxnLst/>
              <a:rect l="l" t="t" r="r" b="b"/>
              <a:pathLst>
                <a:path w="146050" h="361950">
                  <a:moveTo>
                    <a:pt x="0" y="361761"/>
                  </a:moveTo>
                  <a:lnTo>
                    <a:pt x="145974" y="0"/>
                  </a:lnTo>
                </a:path>
              </a:pathLst>
            </a:custGeom>
            <a:ln w="6346">
              <a:solidFill>
                <a:srgbClr val="000000"/>
              </a:solidFill>
            </a:ln>
          </p:spPr>
          <p:txBody>
            <a:bodyPr wrap="square" lIns="0" tIns="0" rIns="0" bIns="0" rtlCol="0"/>
            <a:lstStyle/>
            <a:p>
              <a:endParaRPr/>
            </a:p>
          </p:txBody>
        </p:sp>
        <p:sp>
          <p:nvSpPr>
            <p:cNvPr id="29" name="object 22">
              <a:extLst>
                <a:ext uri="{FF2B5EF4-FFF2-40B4-BE49-F238E27FC236}">
                  <a16:creationId xmlns:a16="http://schemas.microsoft.com/office/drawing/2014/main" id="{6E212BE8-9F8E-4527-9F52-1D0AA1E37345}"/>
                </a:ext>
              </a:extLst>
            </p:cNvPr>
            <p:cNvSpPr/>
            <p:nvPr/>
          </p:nvSpPr>
          <p:spPr>
            <a:xfrm>
              <a:off x="3798852" y="1866780"/>
              <a:ext cx="184150" cy="412750"/>
            </a:xfrm>
            <a:custGeom>
              <a:avLst/>
              <a:gdLst/>
              <a:ahLst/>
              <a:cxnLst/>
              <a:rect l="l" t="t" r="r" b="b"/>
              <a:pathLst>
                <a:path w="184150" h="412750">
                  <a:moveTo>
                    <a:pt x="0" y="412535"/>
                  </a:moveTo>
                  <a:lnTo>
                    <a:pt x="184054" y="0"/>
                  </a:lnTo>
                </a:path>
              </a:pathLst>
            </a:custGeom>
            <a:ln w="6346">
              <a:solidFill>
                <a:srgbClr val="000000"/>
              </a:solidFill>
            </a:ln>
          </p:spPr>
          <p:txBody>
            <a:bodyPr wrap="square" lIns="0" tIns="0" rIns="0" bIns="0" rtlCol="0"/>
            <a:lstStyle/>
            <a:p>
              <a:endParaRPr/>
            </a:p>
          </p:txBody>
        </p:sp>
        <p:sp>
          <p:nvSpPr>
            <p:cNvPr id="30" name="object 23">
              <a:extLst>
                <a:ext uri="{FF2B5EF4-FFF2-40B4-BE49-F238E27FC236}">
                  <a16:creationId xmlns:a16="http://schemas.microsoft.com/office/drawing/2014/main" id="{6A0E1E28-895B-4CD1-BE6C-D6C56ED6A8E4}"/>
                </a:ext>
              </a:extLst>
            </p:cNvPr>
            <p:cNvSpPr/>
            <p:nvPr/>
          </p:nvSpPr>
          <p:spPr>
            <a:xfrm>
              <a:off x="3687785" y="2542703"/>
              <a:ext cx="393700" cy="101600"/>
            </a:xfrm>
            <a:custGeom>
              <a:avLst/>
              <a:gdLst/>
              <a:ahLst/>
              <a:cxnLst/>
              <a:rect l="l" t="t" r="r" b="b"/>
              <a:pathLst>
                <a:path w="393700" h="101600">
                  <a:moveTo>
                    <a:pt x="0" y="50773"/>
                  </a:moveTo>
                  <a:lnTo>
                    <a:pt x="15461" y="31010"/>
                  </a:lnTo>
                  <a:lnTo>
                    <a:pt x="57626" y="14871"/>
                  </a:lnTo>
                  <a:lnTo>
                    <a:pt x="120164" y="3990"/>
                  </a:lnTo>
                  <a:lnTo>
                    <a:pt x="196747" y="0"/>
                  </a:lnTo>
                  <a:lnTo>
                    <a:pt x="273330" y="3990"/>
                  </a:lnTo>
                  <a:lnTo>
                    <a:pt x="335869" y="14871"/>
                  </a:lnTo>
                  <a:lnTo>
                    <a:pt x="378033" y="31010"/>
                  </a:lnTo>
                  <a:lnTo>
                    <a:pt x="393495" y="50773"/>
                  </a:lnTo>
                  <a:lnTo>
                    <a:pt x="378033" y="70536"/>
                  </a:lnTo>
                  <a:lnTo>
                    <a:pt x="335869" y="86675"/>
                  </a:lnTo>
                  <a:lnTo>
                    <a:pt x="273330" y="97557"/>
                  </a:lnTo>
                  <a:lnTo>
                    <a:pt x="196747" y="101547"/>
                  </a:lnTo>
                  <a:lnTo>
                    <a:pt x="120164" y="97557"/>
                  </a:lnTo>
                  <a:lnTo>
                    <a:pt x="57626" y="86675"/>
                  </a:lnTo>
                  <a:lnTo>
                    <a:pt x="15461" y="70536"/>
                  </a:lnTo>
                  <a:lnTo>
                    <a:pt x="0" y="50773"/>
                  </a:lnTo>
                  <a:close/>
                </a:path>
              </a:pathLst>
            </a:custGeom>
            <a:ln w="12693">
              <a:solidFill>
                <a:srgbClr val="1CADE4"/>
              </a:solidFill>
            </a:ln>
          </p:spPr>
          <p:txBody>
            <a:bodyPr wrap="square" lIns="0" tIns="0" rIns="0" bIns="0" rtlCol="0"/>
            <a:lstStyle/>
            <a:p>
              <a:endParaRPr/>
            </a:p>
          </p:txBody>
        </p:sp>
        <p:sp>
          <p:nvSpPr>
            <p:cNvPr id="31" name="object 24">
              <a:extLst>
                <a:ext uri="{FF2B5EF4-FFF2-40B4-BE49-F238E27FC236}">
                  <a16:creationId xmlns:a16="http://schemas.microsoft.com/office/drawing/2014/main" id="{D0A527B3-FDDC-490E-87EB-928357A1E3AA}"/>
                </a:ext>
              </a:extLst>
            </p:cNvPr>
            <p:cNvSpPr/>
            <p:nvPr/>
          </p:nvSpPr>
          <p:spPr>
            <a:xfrm>
              <a:off x="3675092" y="2282489"/>
              <a:ext cx="393700" cy="101600"/>
            </a:xfrm>
            <a:custGeom>
              <a:avLst/>
              <a:gdLst/>
              <a:ahLst/>
              <a:cxnLst/>
              <a:rect l="l" t="t" r="r" b="b"/>
              <a:pathLst>
                <a:path w="393700" h="101600">
                  <a:moveTo>
                    <a:pt x="0" y="50773"/>
                  </a:moveTo>
                  <a:lnTo>
                    <a:pt x="15461" y="31010"/>
                  </a:lnTo>
                  <a:lnTo>
                    <a:pt x="57626" y="14871"/>
                  </a:lnTo>
                  <a:lnTo>
                    <a:pt x="120164" y="3990"/>
                  </a:lnTo>
                  <a:lnTo>
                    <a:pt x="196747" y="0"/>
                  </a:lnTo>
                  <a:lnTo>
                    <a:pt x="273330" y="3990"/>
                  </a:lnTo>
                  <a:lnTo>
                    <a:pt x="335869" y="14871"/>
                  </a:lnTo>
                  <a:lnTo>
                    <a:pt x="378033" y="31010"/>
                  </a:lnTo>
                  <a:lnTo>
                    <a:pt x="393495" y="50773"/>
                  </a:lnTo>
                  <a:lnTo>
                    <a:pt x="378033" y="70536"/>
                  </a:lnTo>
                  <a:lnTo>
                    <a:pt x="335869" y="86675"/>
                  </a:lnTo>
                  <a:lnTo>
                    <a:pt x="273330" y="97557"/>
                  </a:lnTo>
                  <a:lnTo>
                    <a:pt x="196747" y="101547"/>
                  </a:lnTo>
                  <a:lnTo>
                    <a:pt x="120164" y="97557"/>
                  </a:lnTo>
                  <a:lnTo>
                    <a:pt x="57626" y="86675"/>
                  </a:lnTo>
                  <a:lnTo>
                    <a:pt x="15461" y="70536"/>
                  </a:lnTo>
                  <a:lnTo>
                    <a:pt x="0" y="50773"/>
                  </a:lnTo>
                  <a:close/>
                </a:path>
              </a:pathLst>
            </a:custGeom>
            <a:ln w="12693">
              <a:solidFill>
                <a:srgbClr val="1CADE4"/>
              </a:solidFill>
            </a:ln>
          </p:spPr>
          <p:txBody>
            <a:bodyPr wrap="square" lIns="0" tIns="0" rIns="0" bIns="0" rtlCol="0"/>
            <a:lstStyle/>
            <a:p>
              <a:endParaRPr/>
            </a:p>
          </p:txBody>
        </p:sp>
        <p:sp>
          <p:nvSpPr>
            <p:cNvPr id="32" name="object 25">
              <a:extLst>
                <a:ext uri="{FF2B5EF4-FFF2-40B4-BE49-F238E27FC236}">
                  <a16:creationId xmlns:a16="http://schemas.microsoft.com/office/drawing/2014/main" id="{F7399F1C-204A-4B6D-8175-A5DD9D184C06}"/>
                </a:ext>
              </a:extLst>
            </p:cNvPr>
            <p:cNvSpPr/>
            <p:nvPr/>
          </p:nvSpPr>
          <p:spPr>
            <a:xfrm>
              <a:off x="3668745" y="2333262"/>
              <a:ext cx="0" cy="254000"/>
            </a:xfrm>
            <a:custGeom>
              <a:avLst/>
              <a:gdLst/>
              <a:ahLst/>
              <a:cxnLst/>
              <a:rect l="l" t="t" r="r" b="b"/>
              <a:pathLst>
                <a:path h="254000">
                  <a:moveTo>
                    <a:pt x="0" y="0"/>
                  </a:moveTo>
                  <a:lnTo>
                    <a:pt x="0" y="253867"/>
                  </a:lnTo>
                </a:path>
              </a:pathLst>
            </a:custGeom>
            <a:ln w="12693">
              <a:solidFill>
                <a:srgbClr val="1CADE4"/>
              </a:solidFill>
            </a:ln>
          </p:spPr>
          <p:txBody>
            <a:bodyPr wrap="square" lIns="0" tIns="0" rIns="0" bIns="0" rtlCol="0"/>
            <a:lstStyle/>
            <a:p>
              <a:endParaRPr/>
            </a:p>
          </p:txBody>
        </p:sp>
        <p:sp>
          <p:nvSpPr>
            <p:cNvPr id="33" name="object 26">
              <a:extLst>
                <a:ext uri="{FF2B5EF4-FFF2-40B4-BE49-F238E27FC236}">
                  <a16:creationId xmlns:a16="http://schemas.microsoft.com/office/drawing/2014/main" id="{9721A866-B129-43C8-B4FD-E4FC69097C9E}"/>
                </a:ext>
              </a:extLst>
            </p:cNvPr>
            <p:cNvSpPr/>
            <p:nvPr/>
          </p:nvSpPr>
          <p:spPr>
            <a:xfrm>
              <a:off x="4068587" y="2333262"/>
              <a:ext cx="0" cy="273050"/>
            </a:xfrm>
            <a:custGeom>
              <a:avLst/>
              <a:gdLst/>
              <a:ahLst/>
              <a:cxnLst/>
              <a:rect l="l" t="t" r="r" b="b"/>
              <a:pathLst>
                <a:path h="273050">
                  <a:moveTo>
                    <a:pt x="0" y="0"/>
                  </a:moveTo>
                  <a:lnTo>
                    <a:pt x="0" y="272908"/>
                  </a:lnTo>
                </a:path>
              </a:pathLst>
            </a:custGeom>
            <a:ln w="12693">
              <a:solidFill>
                <a:srgbClr val="1CADE4"/>
              </a:solidFill>
            </a:ln>
          </p:spPr>
          <p:txBody>
            <a:bodyPr wrap="square" lIns="0" tIns="0" rIns="0" bIns="0" rtlCol="0"/>
            <a:lstStyle/>
            <a:p>
              <a:endParaRPr/>
            </a:p>
          </p:txBody>
        </p:sp>
        <p:sp>
          <p:nvSpPr>
            <p:cNvPr id="34" name="object 27">
              <a:extLst>
                <a:ext uri="{FF2B5EF4-FFF2-40B4-BE49-F238E27FC236}">
                  <a16:creationId xmlns:a16="http://schemas.microsoft.com/office/drawing/2014/main" id="{2C5AC618-639E-4979-BE32-06DB5932E978}"/>
                </a:ext>
              </a:extLst>
            </p:cNvPr>
            <p:cNvSpPr/>
            <p:nvPr/>
          </p:nvSpPr>
          <p:spPr>
            <a:xfrm>
              <a:off x="4097147" y="2431636"/>
              <a:ext cx="184150" cy="88900"/>
            </a:xfrm>
            <a:custGeom>
              <a:avLst/>
              <a:gdLst/>
              <a:ahLst/>
              <a:cxnLst/>
              <a:rect l="l" t="t" r="r" b="b"/>
              <a:pathLst>
                <a:path w="184150" h="88900">
                  <a:moveTo>
                    <a:pt x="0" y="88853"/>
                  </a:moveTo>
                  <a:lnTo>
                    <a:pt x="184054" y="0"/>
                  </a:lnTo>
                </a:path>
              </a:pathLst>
            </a:custGeom>
            <a:ln w="6346">
              <a:solidFill>
                <a:srgbClr val="000000"/>
              </a:solidFill>
            </a:ln>
          </p:spPr>
          <p:txBody>
            <a:bodyPr wrap="square" lIns="0" tIns="0" rIns="0" bIns="0" rtlCol="0"/>
            <a:lstStyle/>
            <a:p>
              <a:endParaRPr/>
            </a:p>
          </p:txBody>
        </p:sp>
      </p:grpSp>
      <p:sp>
        <p:nvSpPr>
          <p:cNvPr id="35" name="object 28">
            <a:extLst>
              <a:ext uri="{FF2B5EF4-FFF2-40B4-BE49-F238E27FC236}">
                <a16:creationId xmlns:a16="http://schemas.microsoft.com/office/drawing/2014/main" id="{181BAB0B-4CD3-427F-9593-363677544A46}"/>
              </a:ext>
            </a:extLst>
          </p:cNvPr>
          <p:cNvSpPr txBox="1"/>
          <p:nvPr/>
        </p:nvSpPr>
        <p:spPr>
          <a:xfrm>
            <a:off x="4286035" y="1305985"/>
            <a:ext cx="48260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C0128"/>
                </a:solidFill>
                <a:latin typeface="Arial"/>
                <a:cs typeface="Arial"/>
              </a:rPr>
              <a:t>Cylinder</a:t>
            </a:r>
            <a:endParaRPr sz="900">
              <a:latin typeface="Arial"/>
              <a:cs typeface="Arial"/>
            </a:endParaRPr>
          </a:p>
        </p:txBody>
      </p:sp>
      <p:grpSp>
        <p:nvGrpSpPr>
          <p:cNvPr id="36" name="object 29">
            <a:extLst>
              <a:ext uri="{FF2B5EF4-FFF2-40B4-BE49-F238E27FC236}">
                <a16:creationId xmlns:a16="http://schemas.microsoft.com/office/drawing/2014/main" id="{24A40691-3092-40E8-8F4F-CCD16839A396}"/>
              </a:ext>
            </a:extLst>
          </p:cNvPr>
          <p:cNvGrpSpPr/>
          <p:nvPr/>
        </p:nvGrpSpPr>
        <p:grpSpPr>
          <a:xfrm>
            <a:off x="3308647" y="1312335"/>
            <a:ext cx="1136650" cy="450850"/>
            <a:chOff x="3243513" y="2295179"/>
            <a:chExt cx="1136650" cy="450850"/>
          </a:xfrm>
        </p:grpSpPr>
        <p:sp>
          <p:nvSpPr>
            <p:cNvPr id="37" name="object 30">
              <a:extLst>
                <a:ext uri="{FF2B5EF4-FFF2-40B4-BE49-F238E27FC236}">
                  <a16:creationId xmlns:a16="http://schemas.microsoft.com/office/drawing/2014/main" id="{71A8F648-9DCD-4299-82AC-43F6DB0A4930}"/>
                </a:ext>
              </a:extLst>
            </p:cNvPr>
            <p:cNvSpPr/>
            <p:nvPr/>
          </p:nvSpPr>
          <p:spPr>
            <a:xfrm>
              <a:off x="3459304" y="2301529"/>
              <a:ext cx="0" cy="317500"/>
            </a:xfrm>
            <a:custGeom>
              <a:avLst/>
              <a:gdLst/>
              <a:ahLst/>
              <a:cxnLst/>
              <a:rect l="l" t="t" r="r" b="b"/>
              <a:pathLst>
                <a:path h="317500">
                  <a:moveTo>
                    <a:pt x="0" y="0"/>
                  </a:moveTo>
                  <a:lnTo>
                    <a:pt x="0" y="317334"/>
                  </a:lnTo>
                </a:path>
              </a:pathLst>
            </a:custGeom>
            <a:ln w="12693">
              <a:solidFill>
                <a:srgbClr val="6EAC1C"/>
              </a:solidFill>
            </a:ln>
          </p:spPr>
          <p:txBody>
            <a:bodyPr wrap="square" lIns="0" tIns="0" rIns="0" bIns="0" rtlCol="0"/>
            <a:lstStyle/>
            <a:p>
              <a:endParaRPr/>
            </a:p>
          </p:txBody>
        </p:sp>
        <p:sp>
          <p:nvSpPr>
            <p:cNvPr id="38" name="object 31">
              <a:extLst>
                <a:ext uri="{FF2B5EF4-FFF2-40B4-BE49-F238E27FC236}">
                  <a16:creationId xmlns:a16="http://schemas.microsoft.com/office/drawing/2014/main" id="{C1039DE1-3502-4BBF-B185-70A2920DF70D}"/>
                </a:ext>
              </a:extLst>
            </p:cNvPr>
            <p:cNvSpPr/>
            <p:nvPr/>
          </p:nvSpPr>
          <p:spPr>
            <a:xfrm>
              <a:off x="3452957" y="2314222"/>
              <a:ext cx="196850" cy="0"/>
            </a:xfrm>
            <a:custGeom>
              <a:avLst/>
              <a:gdLst/>
              <a:ahLst/>
              <a:cxnLst/>
              <a:rect l="l" t="t" r="r" b="b"/>
              <a:pathLst>
                <a:path w="196850">
                  <a:moveTo>
                    <a:pt x="0" y="0"/>
                  </a:moveTo>
                  <a:lnTo>
                    <a:pt x="196747" y="0"/>
                  </a:lnTo>
                </a:path>
              </a:pathLst>
            </a:custGeom>
            <a:ln w="12693">
              <a:solidFill>
                <a:srgbClr val="6EAC1C"/>
              </a:solidFill>
            </a:ln>
          </p:spPr>
          <p:txBody>
            <a:bodyPr wrap="square" lIns="0" tIns="0" rIns="0" bIns="0" rtlCol="0"/>
            <a:lstStyle/>
            <a:p>
              <a:endParaRPr/>
            </a:p>
          </p:txBody>
        </p:sp>
        <p:sp>
          <p:nvSpPr>
            <p:cNvPr id="39" name="object 32">
              <a:extLst>
                <a:ext uri="{FF2B5EF4-FFF2-40B4-BE49-F238E27FC236}">
                  <a16:creationId xmlns:a16="http://schemas.microsoft.com/office/drawing/2014/main" id="{7A73754B-B6AA-44C0-A841-E05E5B0211AC}"/>
                </a:ext>
              </a:extLst>
            </p:cNvPr>
            <p:cNvSpPr/>
            <p:nvPr/>
          </p:nvSpPr>
          <p:spPr>
            <a:xfrm>
              <a:off x="3465651" y="2428463"/>
              <a:ext cx="165100" cy="6350"/>
            </a:xfrm>
            <a:custGeom>
              <a:avLst/>
              <a:gdLst/>
              <a:ahLst/>
              <a:cxnLst/>
              <a:rect l="l" t="t" r="r" b="b"/>
              <a:pathLst>
                <a:path w="165100" h="6350">
                  <a:moveTo>
                    <a:pt x="-6346" y="3173"/>
                  </a:moveTo>
                  <a:lnTo>
                    <a:pt x="171360" y="3173"/>
                  </a:lnTo>
                </a:path>
              </a:pathLst>
            </a:custGeom>
            <a:ln w="19040">
              <a:solidFill>
                <a:srgbClr val="6EAC1C"/>
              </a:solidFill>
            </a:ln>
          </p:spPr>
          <p:txBody>
            <a:bodyPr wrap="square" lIns="0" tIns="0" rIns="0" bIns="0" rtlCol="0"/>
            <a:lstStyle/>
            <a:p>
              <a:endParaRPr/>
            </a:p>
          </p:txBody>
        </p:sp>
        <p:sp>
          <p:nvSpPr>
            <p:cNvPr id="40" name="object 33">
              <a:extLst>
                <a:ext uri="{FF2B5EF4-FFF2-40B4-BE49-F238E27FC236}">
                  <a16:creationId xmlns:a16="http://schemas.microsoft.com/office/drawing/2014/main" id="{9CCCA908-E5B0-414D-B6BB-67CFA26A20DB}"/>
                </a:ext>
              </a:extLst>
            </p:cNvPr>
            <p:cNvSpPr/>
            <p:nvPr/>
          </p:nvSpPr>
          <p:spPr>
            <a:xfrm>
              <a:off x="3465651" y="2530010"/>
              <a:ext cx="177800" cy="0"/>
            </a:xfrm>
            <a:custGeom>
              <a:avLst/>
              <a:gdLst/>
              <a:ahLst/>
              <a:cxnLst/>
              <a:rect l="l" t="t" r="r" b="b"/>
              <a:pathLst>
                <a:path w="177800">
                  <a:moveTo>
                    <a:pt x="0" y="0"/>
                  </a:moveTo>
                  <a:lnTo>
                    <a:pt x="177707" y="0"/>
                  </a:lnTo>
                </a:path>
              </a:pathLst>
            </a:custGeom>
            <a:ln w="12693">
              <a:solidFill>
                <a:srgbClr val="6EAC1C"/>
              </a:solidFill>
            </a:ln>
          </p:spPr>
          <p:txBody>
            <a:bodyPr wrap="square" lIns="0" tIns="0" rIns="0" bIns="0" rtlCol="0"/>
            <a:lstStyle/>
            <a:p>
              <a:endParaRPr/>
            </a:p>
          </p:txBody>
        </p:sp>
        <p:sp>
          <p:nvSpPr>
            <p:cNvPr id="41" name="object 34">
              <a:extLst>
                <a:ext uri="{FF2B5EF4-FFF2-40B4-BE49-F238E27FC236}">
                  <a16:creationId xmlns:a16="http://schemas.microsoft.com/office/drawing/2014/main" id="{27600748-9E7A-440D-9689-F13D32C04E06}"/>
                </a:ext>
              </a:extLst>
            </p:cNvPr>
            <p:cNvSpPr/>
            <p:nvPr/>
          </p:nvSpPr>
          <p:spPr>
            <a:xfrm>
              <a:off x="3465651" y="2618864"/>
              <a:ext cx="184150" cy="0"/>
            </a:xfrm>
            <a:custGeom>
              <a:avLst/>
              <a:gdLst/>
              <a:ahLst/>
              <a:cxnLst/>
              <a:rect l="l" t="t" r="r" b="b"/>
              <a:pathLst>
                <a:path w="184150">
                  <a:moveTo>
                    <a:pt x="0" y="0"/>
                  </a:moveTo>
                  <a:lnTo>
                    <a:pt x="184054" y="0"/>
                  </a:lnTo>
                </a:path>
              </a:pathLst>
            </a:custGeom>
            <a:ln w="12693">
              <a:solidFill>
                <a:srgbClr val="6EAC1C"/>
              </a:solidFill>
            </a:ln>
          </p:spPr>
          <p:txBody>
            <a:bodyPr wrap="square" lIns="0" tIns="0" rIns="0" bIns="0" rtlCol="0"/>
            <a:lstStyle/>
            <a:p>
              <a:endParaRPr/>
            </a:p>
          </p:txBody>
        </p:sp>
        <p:sp>
          <p:nvSpPr>
            <p:cNvPr id="42" name="object 35">
              <a:extLst>
                <a:ext uri="{FF2B5EF4-FFF2-40B4-BE49-F238E27FC236}">
                  <a16:creationId xmlns:a16="http://schemas.microsoft.com/office/drawing/2014/main" id="{F75ADB0C-1696-49C0-B65E-E4007944AA01}"/>
                </a:ext>
              </a:extLst>
            </p:cNvPr>
            <p:cNvSpPr/>
            <p:nvPr/>
          </p:nvSpPr>
          <p:spPr>
            <a:xfrm>
              <a:off x="3249863" y="2485583"/>
              <a:ext cx="215900" cy="0"/>
            </a:xfrm>
            <a:custGeom>
              <a:avLst/>
              <a:gdLst/>
              <a:ahLst/>
              <a:cxnLst/>
              <a:rect l="l" t="t" r="r" b="b"/>
              <a:pathLst>
                <a:path w="215900">
                  <a:moveTo>
                    <a:pt x="215787" y="0"/>
                  </a:moveTo>
                  <a:lnTo>
                    <a:pt x="0" y="0"/>
                  </a:lnTo>
                </a:path>
              </a:pathLst>
            </a:custGeom>
            <a:ln w="12693">
              <a:solidFill>
                <a:srgbClr val="6EAC1C"/>
              </a:solidFill>
            </a:ln>
          </p:spPr>
          <p:txBody>
            <a:bodyPr wrap="square" lIns="0" tIns="0" rIns="0" bIns="0" rtlCol="0"/>
            <a:lstStyle/>
            <a:p>
              <a:endParaRPr/>
            </a:p>
          </p:txBody>
        </p:sp>
        <p:sp>
          <p:nvSpPr>
            <p:cNvPr id="43" name="object 36">
              <a:extLst>
                <a:ext uri="{FF2B5EF4-FFF2-40B4-BE49-F238E27FC236}">
                  <a16:creationId xmlns:a16="http://schemas.microsoft.com/office/drawing/2014/main" id="{87C76259-1E74-456B-80D1-ED4E685A30C3}"/>
                </a:ext>
              </a:extLst>
            </p:cNvPr>
            <p:cNvSpPr/>
            <p:nvPr/>
          </p:nvSpPr>
          <p:spPr>
            <a:xfrm>
              <a:off x="4192348" y="2691851"/>
              <a:ext cx="184150" cy="50800"/>
            </a:xfrm>
            <a:custGeom>
              <a:avLst/>
              <a:gdLst/>
              <a:ahLst/>
              <a:cxnLst/>
              <a:rect l="l" t="t" r="r" b="b"/>
              <a:pathLst>
                <a:path w="184150" h="50800">
                  <a:moveTo>
                    <a:pt x="0" y="0"/>
                  </a:moveTo>
                  <a:lnTo>
                    <a:pt x="184054" y="50773"/>
                  </a:lnTo>
                </a:path>
              </a:pathLst>
            </a:custGeom>
            <a:ln w="6346">
              <a:solidFill>
                <a:srgbClr val="000000"/>
              </a:solidFill>
            </a:ln>
          </p:spPr>
          <p:txBody>
            <a:bodyPr wrap="square" lIns="0" tIns="0" rIns="0" bIns="0" rtlCol="0"/>
            <a:lstStyle/>
            <a:p>
              <a:endParaRPr/>
            </a:p>
          </p:txBody>
        </p:sp>
      </p:grpSp>
      <p:sp>
        <p:nvSpPr>
          <p:cNvPr id="44" name="object 37">
            <a:extLst>
              <a:ext uri="{FF2B5EF4-FFF2-40B4-BE49-F238E27FC236}">
                <a16:creationId xmlns:a16="http://schemas.microsoft.com/office/drawing/2014/main" id="{B2E90F08-1BA2-4D89-BF04-856DC3881A52}"/>
              </a:ext>
            </a:extLst>
          </p:cNvPr>
          <p:cNvSpPr txBox="1"/>
          <p:nvPr/>
        </p:nvSpPr>
        <p:spPr>
          <a:xfrm>
            <a:off x="4438356" y="1648707"/>
            <a:ext cx="381000"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Pla</a:t>
            </a:r>
            <a:r>
              <a:rPr sz="900" b="1" dirty="0">
                <a:latin typeface="Arial"/>
                <a:cs typeface="Arial"/>
              </a:rPr>
              <a:t>tt</a:t>
            </a:r>
            <a:r>
              <a:rPr sz="900" b="1" spc="-5" dirty="0">
                <a:latin typeface="Arial"/>
                <a:cs typeface="Arial"/>
              </a:rPr>
              <a:t>er</a:t>
            </a:r>
            <a:endParaRPr sz="900">
              <a:latin typeface="Arial"/>
              <a:cs typeface="Arial"/>
            </a:endParaRPr>
          </a:p>
        </p:txBody>
      </p:sp>
      <p:sp>
        <p:nvSpPr>
          <p:cNvPr id="45" name="object 38">
            <a:extLst>
              <a:ext uri="{FF2B5EF4-FFF2-40B4-BE49-F238E27FC236}">
                <a16:creationId xmlns:a16="http://schemas.microsoft.com/office/drawing/2014/main" id="{F9FBA1A5-5496-4411-8DC3-977CB4C4335B}"/>
              </a:ext>
            </a:extLst>
          </p:cNvPr>
          <p:cNvSpPr/>
          <p:nvPr/>
        </p:nvSpPr>
        <p:spPr>
          <a:xfrm>
            <a:off x="3314997" y="1217137"/>
            <a:ext cx="0" cy="266700"/>
          </a:xfrm>
          <a:custGeom>
            <a:avLst/>
            <a:gdLst/>
            <a:ahLst/>
            <a:cxnLst/>
            <a:rect l="l" t="t" r="r" b="b"/>
            <a:pathLst>
              <a:path h="266700">
                <a:moveTo>
                  <a:pt x="0" y="0"/>
                </a:moveTo>
                <a:lnTo>
                  <a:pt x="0" y="266561"/>
                </a:lnTo>
              </a:path>
            </a:pathLst>
          </a:custGeom>
          <a:ln w="12693">
            <a:solidFill>
              <a:srgbClr val="6EAC1C"/>
            </a:solidFill>
          </a:ln>
        </p:spPr>
        <p:txBody>
          <a:bodyPr wrap="square" lIns="0" tIns="0" rIns="0" bIns="0" rtlCol="0"/>
          <a:lstStyle/>
          <a:p>
            <a:endParaRPr/>
          </a:p>
        </p:txBody>
      </p:sp>
      <p:sp>
        <p:nvSpPr>
          <p:cNvPr id="46" name="object 39">
            <a:extLst>
              <a:ext uri="{FF2B5EF4-FFF2-40B4-BE49-F238E27FC236}">
                <a16:creationId xmlns:a16="http://schemas.microsoft.com/office/drawing/2014/main" id="{A2C485C9-CFCF-43C0-84A4-398F092BE4A1}"/>
              </a:ext>
            </a:extLst>
          </p:cNvPr>
          <p:cNvSpPr txBox="1"/>
          <p:nvPr/>
        </p:nvSpPr>
        <p:spPr>
          <a:xfrm>
            <a:off x="3873500" y="1750254"/>
            <a:ext cx="30480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00DFCA"/>
                </a:solidFill>
                <a:latin typeface="Arial"/>
                <a:cs typeface="Arial"/>
              </a:rPr>
              <a:t>H</a:t>
            </a:r>
            <a:r>
              <a:rPr sz="900" b="1" spc="-5" dirty="0">
                <a:solidFill>
                  <a:srgbClr val="00DFCA"/>
                </a:solidFill>
                <a:latin typeface="Arial"/>
                <a:cs typeface="Arial"/>
              </a:rPr>
              <a:t>ea</a:t>
            </a:r>
            <a:r>
              <a:rPr sz="900" b="1" dirty="0">
                <a:solidFill>
                  <a:srgbClr val="00DFCA"/>
                </a:solidFill>
                <a:latin typeface="Arial"/>
                <a:cs typeface="Arial"/>
              </a:rPr>
              <a:t>d</a:t>
            </a:r>
            <a:endParaRPr sz="900" dirty="0">
              <a:latin typeface="Arial"/>
              <a:cs typeface="Arial"/>
            </a:endParaRPr>
          </a:p>
        </p:txBody>
      </p:sp>
      <p:sp>
        <p:nvSpPr>
          <p:cNvPr id="47" name="object 40">
            <a:extLst>
              <a:ext uri="{FF2B5EF4-FFF2-40B4-BE49-F238E27FC236}">
                <a16:creationId xmlns:a16="http://schemas.microsoft.com/office/drawing/2014/main" id="{80E6BE3A-4241-4CE6-B844-D764FFBB4BE6}"/>
              </a:ext>
            </a:extLst>
          </p:cNvPr>
          <p:cNvSpPr/>
          <p:nvPr/>
        </p:nvSpPr>
        <p:spPr>
          <a:xfrm>
            <a:off x="3730705" y="1658233"/>
            <a:ext cx="127000" cy="203200"/>
          </a:xfrm>
          <a:custGeom>
            <a:avLst/>
            <a:gdLst/>
            <a:ahLst/>
            <a:cxnLst/>
            <a:rect l="l" t="t" r="r" b="b"/>
            <a:pathLst>
              <a:path w="127000" h="203200">
                <a:moveTo>
                  <a:pt x="0" y="0"/>
                </a:moveTo>
                <a:lnTo>
                  <a:pt x="126933" y="203094"/>
                </a:lnTo>
              </a:path>
            </a:pathLst>
          </a:custGeom>
          <a:ln w="6346">
            <a:solidFill>
              <a:srgbClr val="000000"/>
            </a:solidFill>
          </a:ln>
        </p:spPr>
        <p:txBody>
          <a:bodyPr wrap="square" lIns="0" tIns="0" rIns="0" bIns="0" rtlCol="0"/>
          <a:lstStyle/>
          <a:p>
            <a:endParaRPr/>
          </a:p>
        </p:txBody>
      </p:sp>
      <p:sp>
        <p:nvSpPr>
          <p:cNvPr id="48" name="object 41">
            <a:extLst>
              <a:ext uri="{FF2B5EF4-FFF2-40B4-BE49-F238E27FC236}">
                <a16:creationId xmlns:a16="http://schemas.microsoft.com/office/drawing/2014/main" id="{A8B2B0AA-8B93-455C-8394-220A109DC1FD}"/>
              </a:ext>
            </a:extLst>
          </p:cNvPr>
          <p:cNvSpPr txBox="1"/>
          <p:nvPr/>
        </p:nvSpPr>
        <p:spPr>
          <a:xfrm>
            <a:off x="4082941" y="751283"/>
            <a:ext cx="539750" cy="342900"/>
          </a:xfrm>
          <a:prstGeom prst="rect">
            <a:avLst/>
          </a:prstGeom>
        </p:spPr>
        <p:txBody>
          <a:bodyPr vert="horz" wrap="square" lIns="0" tIns="34290" rIns="0" bIns="0" rtlCol="0">
            <a:spAutoFit/>
          </a:bodyPr>
          <a:lstStyle/>
          <a:p>
            <a:pPr marL="12700">
              <a:lnSpc>
                <a:spcPct val="100000"/>
              </a:lnSpc>
              <a:spcBef>
                <a:spcPts val="270"/>
              </a:spcBef>
            </a:pPr>
            <a:r>
              <a:rPr sz="900" b="1" spc="-15" dirty="0">
                <a:latin typeface="Arial"/>
                <a:cs typeface="Arial"/>
              </a:rPr>
              <a:t>Track</a:t>
            </a:r>
            <a:endParaRPr sz="900">
              <a:latin typeface="Arial"/>
              <a:cs typeface="Arial"/>
            </a:endParaRPr>
          </a:p>
          <a:p>
            <a:pPr marL="170815">
              <a:lnSpc>
                <a:spcPct val="100000"/>
              </a:lnSpc>
              <a:spcBef>
                <a:spcPts val="165"/>
              </a:spcBef>
            </a:pPr>
            <a:r>
              <a:rPr sz="900" b="1" spc="-5" dirty="0">
                <a:latin typeface="Arial"/>
                <a:cs typeface="Arial"/>
              </a:rPr>
              <a:t>Sec</a:t>
            </a:r>
            <a:r>
              <a:rPr sz="900" b="1" dirty="0">
                <a:latin typeface="Arial"/>
                <a:cs typeface="Arial"/>
              </a:rPr>
              <a:t>t</a:t>
            </a:r>
            <a:r>
              <a:rPr sz="900" b="1" spc="-5" dirty="0">
                <a:latin typeface="Arial"/>
                <a:cs typeface="Arial"/>
              </a:rPr>
              <a:t>or</a:t>
            </a:r>
            <a:endParaRPr sz="900">
              <a:latin typeface="Arial"/>
              <a:cs typeface="Arial"/>
            </a:endParaRPr>
          </a:p>
        </p:txBody>
      </p:sp>
      <p:sp>
        <p:nvSpPr>
          <p:cNvPr id="49" name="object 42">
            <a:extLst>
              <a:ext uri="{FF2B5EF4-FFF2-40B4-BE49-F238E27FC236}">
                <a16:creationId xmlns:a16="http://schemas.microsoft.com/office/drawing/2014/main" id="{994C5CE4-98BA-4447-B8A4-1585384E54C9}"/>
              </a:ext>
            </a:extLst>
          </p:cNvPr>
          <p:cNvSpPr txBox="1"/>
          <p:nvPr/>
        </p:nvSpPr>
        <p:spPr>
          <a:xfrm>
            <a:off x="3219790" y="844263"/>
            <a:ext cx="571500" cy="372110"/>
          </a:xfrm>
          <a:prstGeom prst="rect">
            <a:avLst/>
          </a:prstGeom>
        </p:spPr>
        <p:txBody>
          <a:bodyPr vert="horz" wrap="square" lIns="0" tIns="12700" rIns="0" bIns="0" rtlCol="0">
            <a:spAutoFit/>
          </a:bodyPr>
          <a:lstStyle/>
          <a:p>
            <a:pPr algn="ctr">
              <a:lnSpc>
                <a:spcPts val="940"/>
              </a:lnSpc>
              <a:spcBef>
                <a:spcPts val="100"/>
              </a:spcBef>
            </a:pPr>
            <a:r>
              <a:rPr sz="900" b="1" spc="-5" dirty="0">
                <a:latin typeface="Arial"/>
                <a:cs typeface="Arial"/>
              </a:rPr>
              <a:t>Controller</a:t>
            </a:r>
            <a:endParaRPr sz="900">
              <a:latin typeface="Arial"/>
              <a:cs typeface="Arial"/>
            </a:endParaRPr>
          </a:p>
          <a:p>
            <a:pPr marR="1270" algn="ctr">
              <a:lnSpc>
                <a:spcPts val="825"/>
              </a:lnSpc>
            </a:pPr>
            <a:r>
              <a:rPr sz="900" b="1" dirty="0">
                <a:latin typeface="Arial"/>
                <a:cs typeface="Arial"/>
              </a:rPr>
              <a:t>+</a:t>
            </a:r>
            <a:endParaRPr sz="900">
              <a:latin typeface="Arial"/>
              <a:cs typeface="Arial"/>
            </a:endParaRPr>
          </a:p>
          <a:p>
            <a:pPr algn="ctr">
              <a:lnSpc>
                <a:spcPts val="965"/>
              </a:lnSpc>
            </a:pPr>
            <a:r>
              <a:rPr sz="900" b="1" spc="-5" dirty="0">
                <a:latin typeface="Arial"/>
                <a:cs typeface="Arial"/>
              </a:rPr>
              <a:t>Cache</a:t>
            </a:r>
            <a:endParaRPr sz="9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23DCD-74E5-47AC-83C0-EF8AA202A6C9}"/>
              </a:ext>
            </a:extLst>
          </p:cNvPr>
          <p:cNvSpPr>
            <a:spLocks noGrp="1"/>
          </p:cNvSpPr>
          <p:nvPr>
            <p:ph type="title"/>
          </p:nvPr>
        </p:nvSpPr>
        <p:spPr/>
        <p:txBody>
          <a:bodyPr>
            <a:normAutofit/>
          </a:bodyPr>
          <a:lstStyle/>
          <a:p>
            <a:r>
              <a:rPr lang="zh-CN" altLang="en-US" sz="1800" dirty="0"/>
              <a:t>闪存与硬盘</a:t>
            </a:r>
          </a:p>
        </p:txBody>
      </p:sp>
      <p:sp>
        <p:nvSpPr>
          <p:cNvPr id="3" name="内容占位符 2">
            <a:extLst>
              <a:ext uri="{FF2B5EF4-FFF2-40B4-BE49-F238E27FC236}">
                <a16:creationId xmlns:a16="http://schemas.microsoft.com/office/drawing/2014/main" id="{207110FA-D292-483D-9708-E7F0444BDC23}"/>
              </a:ext>
            </a:extLst>
          </p:cNvPr>
          <p:cNvSpPr>
            <a:spLocks noGrp="1"/>
          </p:cNvSpPr>
          <p:nvPr>
            <p:ph idx="1"/>
          </p:nvPr>
        </p:nvSpPr>
        <p:spPr/>
        <p:txBody>
          <a:bodyPr>
            <a:normAutofit lnSpcReduction="10000"/>
          </a:bodyPr>
          <a:lstStyle/>
          <a:p>
            <a:pPr>
              <a:lnSpc>
                <a:spcPct val="150000"/>
              </a:lnSpc>
            </a:pPr>
            <a:r>
              <a:rPr lang="zh-CN" altLang="en-US" sz="1200" dirty="0"/>
              <a:t>微型驱动器和闪存（例如 </a:t>
            </a:r>
            <a:r>
              <a:rPr lang="en-US" altLang="zh-CN" sz="1200" dirty="0"/>
              <a:t>CompactFlash</a:t>
            </a:r>
            <a:r>
              <a:rPr lang="zh-CN" altLang="en-US" sz="1200" dirty="0"/>
              <a:t>）并驾齐驱 </a:t>
            </a:r>
            <a:endParaRPr lang="en-US" altLang="zh-CN" sz="1200" dirty="0"/>
          </a:p>
          <a:p>
            <a:pPr>
              <a:lnSpc>
                <a:spcPct val="150000"/>
              </a:lnSpc>
            </a:pPr>
            <a:r>
              <a:rPr lang="zh-CN" altLang="en-US" sz="1200" dirty="0"/>
              <a:t>均为非易失性（无需电源即可保留内容） </a:t>
            </a:r>
            <a:endParaRPr lang="en-US" altLang="zh-CN" sz="1200" dirty="0"/>
          </a:p>
          <a:p>
            <a:pPr>
              <a:lnSpc>
                <a:spcPct val="150000"/>
              </a:lnSpc>
            </a:pPr>
            <a:r>
              <a:rPr lang="zh-CN" altLang="en-US" sz="1200" dirty="0"/>
              <a:t>闪存的好处：功耗更低，不会死机 （没有移动部件，需要向上</a:t>
            </a:r>
            <a:r>
              <a:rPr lang="en-US" altLang="zh-CN" sz="1200" dirty="0"/>
              <a:t>/</a:t>
            </a:r>
            <a:r>
              <a:rPr lang="zh-CN" altLang="en-US" sz="1200" dirty="0"/>
              <a:t>向下旋转 </a:t>
            </a:r>
            <a:r>
              <a:rPr lang="en-US" altLang="zh-CN" sz="1200" dirty="0"/>
              <a:t>µdrives</a:t>
            </a:r>
            <a:r>
              <a:rPr lang="zh-CN" altLang="en-US" sz="1200" dirty="0"/>
              <a:t>） </a:t>
            </a:r>
            <a:endParaRPr lang="en-US" altLang="zh-CN" sz="1200" dirty="0"/>
          </a:p>
          <a:p>
            <a:pPr>
              <a:lnSpc>
                <a:spcPct val="150000"/>
              </a:lnSpc>
            </a:pPr>
            <a:r>
              <a:rPr lang="zh-CN" altLang="en-US" sz="1200" dirty="0"/>
              <a:t>磁盘成本 </a:t>
            </a:r>
            <a:r>
              <a:rPr lang="en-US" altLang="zh-CN" sz="1200" dirty="0"/>
              <a:t>= </a:t>
            </a:r>
            <a:r>
              <a:rPr lang="zh-CN" altLang="en-US" sz="1200" dirty="0"/>
              <a:t>电机固定成本 </a:t>
            </a:r>
            <a:r>
              <a:rPr lang="en-US" altLang="zh-CN" sz="1200" dirty="0"/>
              <a:t>+ </a:t>
            </a:r>
            <a:r>
              <a:rPr lang="zh-CN" altLang="en-US" sz="1200" dirty="0"/>
              <a:t>机械臂，但实际磁介质成本非常低 </a:t>
            </a:r>
            <a:endParaRPr lang="en-US" altLang="zh-CN" sz="1200" dirty="0"/>
          </a:p>
          <a:p>
            <a:pPr>
              <a:lnSpc>
                <a:spcPct val="150000"/>
              </a:lnSpc>
            </a:pPr>
            <a:r>
              <a:rPr lang="zh-CN" altLang="en-US" sz="1200" dirty="0"/>
              <a:t>闪存成本</a:t>
            </a:r>
            <a:r>
              <a:rPr lang="en-US" altLang="zh-CN" sz="1200" dirty="0"/>
              <a:t>=</a:t>
            </a:r>
            <a:r>
              <a:rPr lang="zh-CN" altLang="en-US" sz="1200" dirty="0"/>
              <a:t>闪存芯片的最高成本</a:t>
            </a:r>
            <a:r>
              <a:rPr lang="en-US" altLang="zh-CN" sz="1200" dirty="0"/>
              <a:t>/</a:t>
            </a:r>
            <a:r>
              <a:rPr lang="zh-CN" altLang="en-US" sz="1200" dirty="0"/>
              <a:t>比特 </a:t>
            </a:r>
            <a:endParaRPr lang="en-US" altLang="zh-CN" sz="1200" dirty="0"/>
          </a:p>
          <a:p>
            <a:pPr>
              <a:lnSpc>
                <a:spcPct val="150000"/>
              </a:lnSpc>
            </a:pPr>
            <a:r>
              <a:rPr lang="zh-CN" altLang="en-US" sz="1200" dirty="0"/>
              <a:t>随着时间的推移，闪存的每比特成本下降，密集存储的竞争力增加</a:t>
            </a:r>
          </a:p>
        </p:txBody>
      </p:sp>
    </p:spTree>
    <p:extLst>
      <p:ext uri="{BB962C8B-B14F-4D97-AF65-F5344CB8AC3E}">
        <p14:creationId xmlns:p14="http://schemas.microsoft.com/office/powerpoint/2010/main" val="604111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E52A41-9640-41DC-957B-19558B11C3A7}"/>
              </a:ext>
            </a:extLst>
          </p:cNvPr>
          <p:cNvSpPr>
            <a:spLocks noGrp="1"/>
          </p:cNvSpPr>
          <p:nvPr>
            <p:ph idx="1"/>
          </p:nvPr>
        </p:nvSpPr>
        <p:spPr>
          <a:xfrm>
            <a:off x="396875" y="657225"/>
            <a:ext cx="4973003" cy="2284452"/>
          </a:xfrm>
        </p:spPr>
        <p:txBody>
          <a:bodyPr>
            <a:normAutofit/>
          </a:bodyPr>
          <a:lstStyle/>
          <a:p>
            <a:pPr marL="0" indent="0">
              <a:lnSpc>
                <a:spcPct val="150000"/>
              </a:lnSpc>
              <a:buNone/>
            </a:pPr>
            <a:r>
              <a:rPr lang="zh-CN" altLang="en-US" sz="1100" dirty="0"/>
              <a:t>页：</a:t>
            </a:r>
            <a:r>
              <a:rPr lang="en-US" altLang="zh-CN" sz="1100" dirty="0"/>
              <a:t>512KB </a:t>
            </a:r>
            <a:r>
              <a:rPr lang="zh-CN" altLang="en-US" sz="1100" dirty="0"/>
              <a:t>到 </a:t>
            </a:r>
            <a:r>
              <a:rPr lang="en-US" altLang="zh-CN" sz="1100" dirty="0"/>
              <a:t>4KB</a:t>
            </a:r>
            <a:r>
              <a:rPr lang="zh-CN" altLang="en-US" sz="1100" dirty="0"/>
              <a:t>，块：</a:t>
            </a:r>
            <a:r>
              <a:rPr lang="en-US" altLang="zh-CN" sz="1100" dirty="0"/>
              <a:t>32 </a:t>
            </a:r>
            <a:r>
              <a:rPr lang="zh-CN" altLang="en-US" sz="1100" dirty="0"/>
              <a:t>到 </a:t>
            </a:r>
            <a:r>
              <a:rPr lang="en-US" altLang="zh-CN" sz="1100" dirty="0"/>
              <a:t>128 </a:t>
            </a:r>
            <a:r>
              <a:rPr lang="zh-CN" altLang="en-US" sz="1100" dirty="0"/>
              <a:t>页，以页为单位读取</a:t>
            </a:r>
            <a:r>
              <a:rPr lang="en-US" altLang="zh-CN" sz="1100" dirty="0"/>
              <a:t>/</a:t>
            </a:r>
            <a:r>
              <a:rPr lang="zh-CN" altLang="en-US" sz="1100" dirty="0"/>
              <a:t>写入数据。</a:t>
            </a:r>
            <a:endParaRPr lang="en-US" altLang="zh-CN" sz="1100" dirty="0"/>
          </a:p>
          <a:p>
            <a:pPr marL="0" indent="0">
              <a:lnSpc>
                <a:spcPct val="150000"/>
              </a:lnSpc>
              <a:buNone/>
            </a:pPr>
            <a:r>
              <a:rPr lang="zh-CN" altLang="en-US" sz="1100" dirty="0"/>
              <a:t>擦除一个块需要很长时间（</a:t>
            </a:r>
            <a:r>
              <a:rPr lang="en-US" altLang="zh-CN" sz="1100" dirty="0"/>
              <a:t>~1 </a:t>
            </a:r>
            <a:r>
              <a:rPr lang="en-US" altLang="zh-CN" sz="1100" dirty="0" err="1"/>
              <a:t>ms</a:t>
            </a:r>
            <a:r>
              <a:rPr lang="zh-CN" altLang="en-US" sz="1100" dirty="0"/>
              <a:t>），修改一个块页面需要将所有其他页面复制到新块中</a:t>
            </a:r>
            <a:endParaRPr lang="en-US" altLang="zh-CN" sz="1100" dirty="0"/>
          </a:p>
          <a:p>
            <a:pPr marL="0" indent="0">
              <a:lnSpc>
                <a:spcPct val="150000"/>
              </a:lnSpc>
              <a:buNone/>
            </a:pPr>
            <a:r>
              <a:rPr lang="zh-CN" altLang="en-US" sz="1100" dirty="0"/>
              <a:t>优点 ：没有移动部件，速度更快</a:t>
            </a:r>
            <a:r>
              <a:rPr lang="en-US" altLang="zh-CN" sz="1100" dirty="0"/>
              <a:t>, </a:t>
            </a:r>
            <a:r>
              <a:rPr lang="zh-CN" altLang="en-US" sz="1100" dirty="0"/>
              <a:t>功耗更低</a:t>
            </a:r>
            <a:r>
              <a:rPr lang="en-US" altLang="zh-CN" sz="1100" dirty="0"/>
              <a:t>, </a:t>
            </a:r>
            <a:r>
              <a:rPr lang="zh-CN" altLang="en-US" sz="1100" dirty="0"/>
              <a:t>更坚固</a:t>
            </a:r>
            <a:endParaRPr lang="en-US" altLang="zh-CN" sz="1100" dirty="0"/>
          </a:p>
          <a:p>
            <a:pPr marL="0" indent="0">
              <a:lnSpc>
                <a:spcPct val="150000"/>
              </a:lnSpc>
              <a:buNone/>
            </a:pPr>
            <a:r>
              <a:rPr lang="zh-CN" altLang="en-US" sz="1100" dirty="0"/>
              <a:t>缺点：会磨损</a:t>
            </a:r>
          </a:p>
        </p:txBody>
      </p:sp>
      <p:pic>
        <p:nvPicPr>
          <p:cNvPr id="19" name="图片 18">
            <a:extLst>
              <a:ext uri="{FF2B5EF4-FFF2-40B4-BE49-F238E27FC236}">
                <a16:creationId xmlns:a16="http://schemas.microsoft.com/office/drawing/2014/main" id="{5407BDC4-01D1-4E34-92F0-F4A584D4BFCB}"/>
              </a:ext>
            </a:extLst>
          </p:cNvPr>
          <p:cNvPicPr>
            <a:picLocks noChangeAspect="1"/>
          </p:cNvPicPr>
          <p:nvPr/>
        </p:nvPicPr>
        <p:blipFill>
          <a:blip r:embed="rId2"/>
          <a:stretch>
            <a:fillRect/>
          </a:stretch>
        </p:blipFill>
        <p:spPr>
          <a:xfrm>
            <a:off x="520700" y="2409825"/>
            <a:ext cx="4523152" cy="836652"/>
          </a:xfrm>
          <a:prstGeom prst="rect">
            <a:avLst/>
          </a:prstGeom>
        </p:spPr>
      </p:pic>
      <p:sp>
        <p:nvSpPr>
          <p:cNvPr id="20" name="Title 1">
            <a:extLst>
              <a:ext uri="{FF2B5EF4-FFF2-40B4-BE49-F238E27FC236}">
                <a16:creationId xmlns:a16="http://schemas.microsoft.com/office/drawing/2014/main" id="{20426B0A-D4D9-40FA-8F42-3E2C4A415479}"/>
              </a:ext>
            </a:extLst>
          </p:cNvPr>
          <p:cNvSpPr>
            <a:spLocks noGrp="1"/>
          </p:cNvSpPr>
          <p:nvPr>
            <p:ph type="title"/>
          </p:nvPr>
        </p:nvSpPr>
        <p:spPr>
          <a:xfrm>
            <a:off x="396875" y="192088"/>
            <a:ext cx="4972050" cy="388937"/>
          </a:xfrm>
        </p:spPr>
        <p:txBody>
          <a:bodyPr/>
          <a:lstStyle/>
          <a:p>
            <a:r>
              <a:rPr lang="en-US" dirty="0"/>
              <a:t>Solid State Disks (</a:t>
            </a:r>
            <a:r>
              <a:rPr lang="en-US" dirty="0" err="1"/>
              <a:t>SSDs</a:t>
            </a:r>
            <a:r>
              <a:rPr lang="en-US" dirty="0"/>
              <a:t>)</a:t>
            </a:r>
          </a:p>
        </p:txBody>
      </p:sp>
    </p:spTree>
    <p:extLst>
      <p:ext uri="{BB962C8B-B14F-4D97-AF65-F5344CB8AC3E}">
        <p14:creationId xmlns:p14="http://schemas.microsoft.com/office/powerpoint/2010/main" val="3295226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88" y="838505"/>
            <a:ext cx="919505" cy="68957"/>
          </a:xfrm>
          <a:prstGeom prst="rect">
            <a:avLst/>
          </a:prstGeom>
        </p:spPr>
        <p:txBody>
          <a:bodyPr vert="horz" wrap="square" lIns="0" tIns="4917" rIns="0" bIns="0" rtlCol="0">
            <a:spAutoFit/>
          </a:bodyPr>
          <a:lstStyle/>
          <a:p>
            <a:pPr marL="3642">
              <a:spcBef>
                <a:spcPts val="39"/>
              </a:spcBef>
            </a:pPr>
            <a:r>
              <a:rPr sz="416" b="1" spc="9" dirty="0">
                <a:solidFill>
                  <a:srgbClr val="FFFFFF"/>
                </a:solidFill>
                <a:latin typeface="Arial"/>
                <a:cs typeface="Arial"/>
              </a:rPr>
              <a:t>Computer</a:t>
            </a:r>
            <a:r>
              <a:rPr sz="416" b="1" spc="-3" dirty="0">
                <a:solidFill>
                  <a:srgbClr val="FFFFFF"/>
                </a:solidFill>
                <a:latin typeface="Arial"/>
                <a:cs typeface="Arial"/>
              </a:rPr>
              <a:t> </a:t>
            </a:r>
            <a:r>
              <a:rPr sz="416" b="1" spc="6" dirty="0">
                <a:solidFill>
                  <a:srgbClr val="FFFFFF"/>
                </a:solidFill>
                <a:latin typeface="Arial"/>
                <a:cs typeface="Arial"/>
              </a:rPr>
              <a:t>Science</a:t>
            </a:r>
            <a:r>
              <a:rPr sz="416" b="1" spc="-1" dirty="0">
                <a:solidFill>
                  <a:srgbClr val="FFFFFF"/>
                </a:solidFill>
                <a:latin typeface="Arial"/>
                <a:cs typeface="Arial"/>
              </a:rPr>
              <a:t> </a:t>
            </a:r>
            <a:r>
              <a:rPr sz="416" b="1" spc="9" dirty="0">
                <a:solidFill>
                  <a:srgbClr val="FFFFFF"/>
                </a:solidFill>
                <a:latin typeface="Arial"/>
                <a:cs typeface="Arial"/>
              </a:rPr>
              <a:t>61C</a:t>
            </a:r>
            <a:r>
              <a:rPr sz="416" b="1" spc="-1" dirty="0">
                <a:solidFill>
                  <a:srgbClr val="FFFFFF"/>
                </a:solidFill>
                <a:latin typeface="Arial"/>
                <a:cs typeface="Arial"/>
              </a:rPr>
              <a:t> </a:t>
            </a:r>
            <a:r>
              <a:rPr sz="416" b="1" dirty="0">
                <a:solidFill>
                  <a:srgbClr val="FFFFFF"/>
                </a:solidFill>
                <a:latin typeface="Arial"/>
                <a:cs typeface="Arial"/>
              </a:rPr>
              <a:t>Spring</a:t>
            </a:r>
            <a:r>
              <a:rPr sz="416" b="1" spc="-1" dirty="0">
                <a:solidFill>
                  <a:srgbClr val="FFFFFF"/>
                </a:solidFill>
                <a:latin typeface="Arial"/>
                <a:cs typeface="Arial"/>
              </a:rPr>
              <a:t> </a:t>
            </a:r>
            <a:r>
              <a:rPr sz="416" b="1" spc="4" dirty="0">
                <a:solidFill>
                  <a:srgbClr val="FFFFFF"/>
                </a:solidFill>
                <a:latin typeface="Arial"/>
                <a:cs typeface="Arial"/>
              </a:rPr>
              <a:t>2019</a:t>
            </a:r>
            <a:endParaRPr sz="416">
              <a:latin typeface="Arial"/>
              <a:cs typeface="Arial"/>
            </a:endParaRPr>
          </a:p>
        </p:txBody>
      </p:sp>
      <p:sp>
        <p:nvSpPr>
          <p:cNvPr id="3" name="object 3"/>
          <p:cNvSpPr txBox="1"/>
          <p:nvPr/>
        </p:nvSpPr>
        <p:spPr>
          <a:xfrm>
            <a:off x="5296494" y="837487"/>
            <a:ext cx="436715" cy="68957"/>
          </a:xfrm>
          <a:prstGeom prst="rect">
            <a:avLst/>
          </a:prstGeom>
        </p:spPr>
        <p:txBody>
          <a:bodyPr vert="horz" wrap="square" lIns="0" tIns="4917" rIns="0" bIns="0" rtlCol="0">
            <a:spAutoFit/>
          </a:bodyPr>
          <a:lstStyle/>
          <a:p>
            <a:pPr marL="3642">
              <a:spcBef>
                <a:spcPts val="39"/>
              </a:spcBef>
            </a:pPr>
            <a:r>
              <a:rPr sz="416" b="1" spc="3" dirty="0">
                <a:solidFill>
                  <a:srgbClr val="FFFFFF"/>
                </a:solidFill>
                <a:latin typeface="Arial"/>
                <a:cs typeface="Arial"/>
              </a:rPr>
              <a:t>Nicholas</a:t>
            </a:r>
            <a:r>
              <a:rPr sz="416" b="1" spc="-14" dirty="0">
                <a:solidFill>
                  <a:srgbClr val="FFFFFF"/>
                </a:solidFill>
                <a:latin typeface="Arial"/>
                <a:cs typeface="Arial"/>
              </a:rPr>
              <a:t> </a:t>
            </a:r>
            <a:r>
              <a:rPr sz="416" b="1" spc="3" dirty="0">
                <a:solidFill>
                  <a:srgbClr val="FFFFFF"/>
                </a:solidFill>
                <a:latin typeface="Arial"/>
                <a:cs typeface="Arial"/>
              </a:rPr>
              <a:t>Weaver</a:t>
            </a:r>
            <a:endParaRPr sz="416">
              <a:latin typeface="Arial"/>
              <a:cs typeface="Arial"/>
            </a:endParaRPr>
          </a:p>
        </p:txBody>
      </p:sp>
      <p:sp>
        <p:nvSpPr>
          <p:cNvPr id="5" name="object 5"/>
          <p:cNvSpPr txBox="1">
            <a:spLocks noGrp="1"/>
          </p:cNvSpPr>
          <p:nvPr>
            <p:ph type="title"/>
          </p:nvPr>
        </p:nvSpPr>
        <p:spPr>
          <a:xfrm>
            <a:off x="131492" y="198831"/>
            <a:ext cx="2751407" cy="312558"/>
          </a:xfrm>
          <a:prstGeom prst="rect">
            <a:avLst/>
          </a:prstGeom>
        </p:spPr>
        <p:txBody>
          <a:bodyPr vert="horz" wrap="square" lIns="0" tIns="4735" rIns="0" bIns="0" rtlCol="0" anchor="ctr">
            <a:spAutoFit/>
          </a:bodyPr>
          <a:lstStyle/>
          <a:p>
            <a:pPr marL="3642">
              <a:lnSpc>
                <a:spcPct val="100000"/>
              </a:lnSpc>
              <a:spcBef>
                <a:spcPts val="37"/>
              </a:spcBef>
            </a:pPr>
            <a:r>
              <a:rPr spc="-17" dirty="0">
                <a:cs typeface="Arial"/>
              </a:rPr>
              <a:t>Flash</a:t>
            </a:r>
            <a:r>
              <a:rPr spc="-4" dirty="0">
                <a:cs typeface="Arial"/>
              </a:rPr>
              <a:t> </a:t>
            </a:r>
            <a:r>
              <a:rPr spc="14" dirty="0">
                <a:cs typeface="Arial"/>
              </a:rPr>
              <a:t>and</a:t>
            </a:r>
            <a:r>
              <a:rPr spc="-3" dirty="0">
                <a:cs typeface="Arial"/>
              </a:rPr>
              <a:t> </a:t>
            </a:r>
            <a:r>
              <a:rPr spc="-4" dirty="0">
                <a:cs typeface="Arial"/>
              </a:rPr>
              <a:t>Latency...</a:t>
            </a:r>
            <a:endParaRPr dirty="0">
              <a:cs typeface="Arial"/>
            </a:endParaRPr>
          </a:p>
        </p:txBody>
      </p:sp>
      <p:sp>
        <p:nvSpPr>
          <p:cNvPr id="6" name="object 6"/>
          <p:cNvSpPr txBox="1"/>
          <p:nvPr/>
        </p:nvSpPr>
        <p:spPr>
          <a:xfrm>
            <a:off x="292100" y="871965"/>
            <a:ext cx="4648200" cy="2048165"/>
          </a:xfrm>
          <a:prstGeom prst="rect">
            <a:avLst/>
          </a:prstGeom>
        </p:spPr>
        <p:txBody>
          <a:bodyPr vert="horz" wrap="square" lIns="0" tIns="3278" rIns="0" bIns="0" rtlCol="0">
            <a:spAutoFit/>
          </a:bodyPr>
          <a:lstStyle/>
          <a:p>
            <a:pPr marL="3460">
              <a:lnSpc>
                <a:spcPct val="150000"/>
              </a:lnSpc>
              <a:spcBef>
                <a:spcPts val="26"/>
              </a:spcBef>
              <a:buClr>
                <a:srgbClr val="033BFF"/>
              </a:buClr>
              <a:tabLst>
                <a:tab pos="189767" algn="l"/>
                <a:tab pos="189949" algn="l"/>
              </a:tabLst>
            </a:pPr>
            <a:r>
              <a:rPr lang="zh-CN" altLang="en-US" sz="1400" b="1" dirty="0">
                <a:latin typeface="微软雅黑" panose="020B0503020204020204" pitchFamily="34" charset="-122"/>
                <a:ea typeface="微软雅黑" panose="020B0503020204020204" pitchFamily="34" charset="-122"/>
              </a:rPr>
              <a:t>闪存带宽接近旋转硬盘 </a:t>
            </a:r>
            <a:endParaRPr lang="en-US" altLang="zh-CN" sz="1400" b="1" dirty="0">
              <a:latin typeface="微软雅黑" panose="020B0503020204020204" pitchFamily="34" charset="-122"/>
              <a:ea typeface="微软雅黑" panose="020B0503020204020204" pitchFamily="34" charset="-122"/>
            </a:endParaRPr>
          </a:p>
          <a:p>
            <a:pPr marL="289210" indent="-285750">
              <a:lnSpc>
                <a:spcPct val="150000"/>
              </a:lnSpc>
              <a:spcBef>
                <a:spcPts val="26"/>
              </a:spcBef>
              <a:buClr>
                <a:srgbClr val="033BFF"/>
              </a:buClr>
              <a:buFont typeface="Wingdings" panose="05000000000000000000" pitchFamily="2" charset="2"/>
              <a:buChar char="Ø"/>
              <a:tabLst>
                <a:tab pos="189767" algn="l"/>
                <a:tab pos="189949" algn="l"/>
              </a:tabLst>
            </a:pPr>
            <a:r>
              <a:rPr lang="zh-CN" altLang="en-US" sz="1200" dirty="0">
                <a:latin typeface="微软雅黑" panose="020B0503020204020204" pitchFamily="34" charset="-122"/>
                <a:ea typeface="微软雅黑" panose="020B0503020204020204" pitchFamily="34" charset="-122"/>
              </a:rPr>
              <a:t>旋转硬盘仍然用作更大的存储，最便宜</a:t>
            </a:r>
            <a:endParaRPr lang="en-US" altLang="zh-CN" sz="1200" dirty="0">
              <a:latin typeface="微软雅黑" panose="020B0503020204020204" pitchFamily="34" charset="-122"/>
              <a:ea typeface="微软雅黑" panose="020B0503020204020204" pitchFamily="34" charset="-122"/>
            </a:endParaRPr>
          </a:p>
          <a:p>
            <a:pPr marL="3460">
              <a:lnSpc>
                <a:spcPct val="150000"/>
              </a:lnSpc>
              <a:spcBef>
                <a:spcPts val="26"/>
              </a:spcBef>
              <a:buClr>
                <a:srgbClr val="033BFF"/>
              </a:buClr>
              <a:tabLst>
                <a:tab pos="189767" algn="l"/>
                <a:tab pos="189949" algn="l"/>
              </a:tabLst>
            </a:pPr>
            <a:r>
              <a:rPr lang="en-US" altLang="zh-CN" sz="1400" b="1" dirty="0">
                <a:latin typeface="微软雅黑" panose="020B0503020204020204" pitchFamily="34" charset="-122"/>
                <a:ea typeface="微软雅黑" panose="020B0503020204020204" pitchFamily="34" charset="-122"/>
              </a:rPr>
              <a:t>Flash </a:t>
            </a:r>
            <a:r>
              <a:rPr lang="zh-CN" altLang="en-US" sz="1400" b="1" dirty="0">
                <a:latin typeface="微软雅黑" panose="020B0503020204020204" pitchFamily="34" charset="-122"/>
                <a:ea typeface="微软雅黑" panose="020B0503020204020204" pitchFamily="34" charset="-122"/>
              </a:rPr>
              <a:t>的优势：没有寻道时间！ </a:t>
            </a:r>
            <a:endParaRPr lang="en-US" altLang="zh-CN" sz="1400" b="1" dirty="0">
              <a:latin typeface="微软雅黑" panose="020B0503020204020204" pitchFamily="34" charset="-122"/>
              <a:ea typeface="微软雅黑" panose="020B0503020204020204" pitchFamily="34" charset="-122"/>
            </a:endParaRPr>
          </a:p>
          <a:p>
            <a:pPr marL="289210" indent="-285750">
              <a:lnSpc>
                <a:spcPct val="150000"/>
              </a:lnSpc>
              <a:spcBef>
                <a:spcPts val="26"/>
              </a:spcBef>
              <a:buClr>
                <a:srgbClr val="033BFF"/>
              </a:buClr>
              <a:buFont typeface="Wingdings" panose="05000000000000000000" pitchFamily="2" charset="2"/>
              <a:buChar char="Ø"/>
              <a:tabLst>
                <a:tab pos="189767" algn="l"/>
                <a:tab pos="189949" algn="l"/>
              </a:tabLst>
            </a:pPr>
            <a:r>
              <a:rPr lang="zh-CN" altLang="en-US" sz="1200" dirty="0">
                <a:latin typeface="微软雅黑" panose="020B0503020204020204" pitchFamily="34" charset="-122"/>
                <a:ea typeface="微软雅黑" panose="020B0503020204020204" pitchFamily="34" charset="-122"/>
              </a:rPr>
              <a:t>随机访问与顺序访问相比没有额外的延迟 </a:t>
            </a:r>
            <a:endParaRPr lang="en-US" altLang="zh-CN" sz="1200" dirty="0">
              <a:latin typeface="微软雅黑" panose="020B0503020204020204" pitchFamily="34" charset="-122"/>
              <a:ea typeface="微软雅黑" panose="020B0503020204020204" pitchFamily="34" charset="-122"/>
            </a:endParaRPr>
          </a:p>
          <a:p>
            <a:pPr marL="3460">
              <a:lnSpc>
                <a:spcPct val="150000"/>
              </a:lnSpc>
              <a:spcBef>
                <a:spcPts val="26"/>
              </a:spcBef>
              <a:buClr>
                <a:srgbClr val="033BFF"/>
              </a:buClr>
              <a:tabLst>
                <a:tab pos="189767" algn="l"/>
                <a:tab pos="189949" algn="l"/>
              </a:tabLst>
            </a:pPr>
            <a:r>
              <a:rPr lang="zh-CN" altLang="en-US" sz="1400" b="1" dirty="0">
                <a:latin typeface="微软雅黑" panose="020B0503020204020204" pitchFamily="34" charset="-122"/>
                <a:ea typeface="微软雅黑" panose="020B0503020204020204" pitchFamily="34" charset="-122"/>
              </a:rPr>
              <a:t>这是巨大的： 操作系统引导应尽可能线性 </a:t>
            </a:r>
            <a:endParaRPr lang="en-US" altLang="zh-CN" sz="1400" b="1" dirty="0">
              <a:latin typeface="微软雅黑" panose="020B0503020204020204" pitchFamily="34" charset="-122"/>
              <a:ea typeface="微软雅黑" panose="020B0503020204020204" pitchFamily="34" charset="-122"/>
            </a:endParaRPr>
          </a:p>
          <a:p>
            <a:pPr marL="289210" indent="-285750">
              <a:lnSpc>
                <a:spcPct val="150000"/>
              </a:lnSpc>
              <a:spcBef>
                <a:spcPts val="26"/>
              </a:spcBef>
              <a:buClr>
                <a:srgbClr val="033BFF"/>
              </a:buClr>
              <a:buFont typeface="Wingdings" panose="05000000000000000000" pitchFamily="2" charset="2"/>
              <a:buChar char="Ø"/>
              <a:tabLst>
                <a:tab pos="189767" algn="l"/>
                <a:tab pos="189949" algn="l"/>
              </a:tabLst>
            </a:pPr>
            <a:r>
              <a:rPr lang="zh-CN" altLang="en-US" sz="1200" dirty="0">
                <a:latin typeface="微软雅黑" panose="020B0503020204020204" pitchFamily="34" charset="-122"/>
                <a:ea typeface="微软雅黑" panose="020B0503020204020204" pitchFamily="34" charset="-122"/>
              </a:rPr>
              <a:t>苹果在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上花费了大量精力来优化这一点</a:t>
            </a:r>
            <a:r>
              <a:rPr lang="en-US" altLang="zh-CN" sz="1200" dirty="0">
                <a:latin typeface="微软雅黑" panose="020B0503020204020204" pitchFamily="34" charset="-122"/>
                <a:ea typeface="微软雅黑" panose="020B0503020204020204" pitchFamily="34" charset="-122"/>
              </a:rPr>
              <a:t>…… </a:t>
            </a:r>
          </a:p>
          <a:p>
            <a:pPr marL="289210" indent="-285750">
              <a:lnSpc>
                <a:spcPct val="150000"/>
              </a:lnSpc>
              <a:spcBef>
                <a:spcPts val="26"/>
              </a:spcBef>
              <a:buClr>
                <a:srgbClr val="033BFF"/>
              </a:buClr>
              <a:buFont typeface="Wingdings" panose="05000000000000000000" pitchFamily="2" charset="2"/>
              <a:buChar char="Ø"/>
              <a:tabLst>
                <a:tab pos="189767" algn="l"/>
                <a:tab pos="189949" algn="l"/>
              </a:tabLst>
            </a:pPr>
            <a:r>
              <a:rPr lang="zh-CN" altLang="en-US" sz="1200" dirty="0">
                <a:latin typeface="微软雅黑" panose="020B0503020204020204" pitchFamily="34" charset="-122"/>
                <a:ea typeface="微软雅黑" panose="020B0503020204020204" pitchFamily="34" charset="-122"/>
              </a:rPr>
              <a:t>当将旋转硬盘换成固态硬盘</a:t>
            </a:r>
            <a:r>
              <a:rPr lang="en-US" altLang="zh-CN" sz="1200" dirty="0">
                <a:latin typeface="微软雅黑" panose="020B0503020204020204" pitchFamily="34" charset="-122"/>
                <a:ea typeface="微软雅黑" panose="020B0503020204020204" pitchFamily="34" charset="-122"/>
              </a:rPr>
              <a:t>SSD </a:t>
            </a:r>
            <a:r>
              <a:rPr lang="zh-CN" altLang="en-US" sz="1200" dirty="0">
                <a:latin typeface="微软雅黑" panose="020B0503020204020204" pitchFamily="34" charset="-122"/>
                <a:ea typeface="微软雅黑" panose="020B0503020204020204" pitchFamily="34" charset="-122"/>
              </a:rPr>
              <a:t>时，启动时间缩短了一半</a:t>
            </a:r>
            <a:r>
              <a:rPr lang="en-US" altLang="zh-CN" sz="1200" dirty="0">
                <a:latin typeface="微软雅黑" panose="020B0503020204020204" pitchFamily="34" charset="-122"/>
                <a:ea typeface="微软雅黑" panose="020B0503020204020204" pitchFamily="34" charset="-122"/>
              </a:rPr>
              <a:t>……</a:t>
            </a:r>
            <a:endParaRPr sz="8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bwMode="auto">
          <a:xfrm>
            <a:off x="288328" y="165618"/>
            <a:ext cx="5189145" cy="3679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703" dirty="0">
                <a:latin typeface="微软雅黑" charset="-122"/>
              </a:rPr>
              <a:t>计算机需要什么样的存储器？</a:t>
            </a:r>
            <a:endParaRPr lang="en-US" altLang="zh-CN" sz="1703" dirty="0">
              <a:latin typeface="微软雅黑" charset="-122"/>
            </a:endParaRPr>
          </a:p>
        </p:txBody>
      </p:sp>
      <p:sp>
        <p:nvSpPr>
          <p:cNvPr id="11270" name="AutoShape 14"/>
          <p:cNvSpPr>
            <a:spLocks noChangeArrowheads="1"/>
          </p:cNvSpPr>
          <p:nvPr/>
        </p:nvSpPr>
        <p:spPr bwMode="auto">
          <a:xfrm>
            <a:off x="1374061" y="700226"/>
            <a:ext cx="4214538" cy="514334"/>
          </a:xfrm>
          <a:prstGeom prst="wedgeRoundRectCallout">
            <a:avLst>
              <a:gd name="adj1" fmla="val -58514"/>
              <a:gd name="adj2" fmla="val -8782"/>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42241" tIns="21121" rIns="42241" bIns="21121"/>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1088">
              <a:solidFill>
                <a:schemeClr val="tx1"/>
              </a:solidFill>
            </a:endParaRPr>
          </a:p>
        </p:txBody>
      </p:sp>
      <p:sp>
        <p:nvSpPr>
          <p:cNvPr id="12" name="TextBox 11"/>
          <p:cNvSpPr txBox="1"/>
          <p:nvPr/>
        </p:nvSpPr>
        <p:spPr>
          <a:xfrm>
            <a:off x="1410853" y="740021"/>
            <a:ext cx="4122933" cy="466474"/>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10000"/>
              </a:lnSpc>
              <a:defRPr/>
            </a:pPr>
            <a:r>
              <a:rPr lang="zh-CN" altLang="en-US" sz="1135" dirty="0">
                <a:solidFill>
                  <a:schemeClr val="tx1"/>
                </a:solidFill>
                <a:latin typeface="+mj-lt"/>
                <a:ea typeface="微软雅黑" charset="0"/>
                <a:cs typeface="微软雅黑" charset="0"/>
              </a:rPr>
              <a:t>已经学过的存储器：</a:t>
            </a:r>
            <a:r>
              <a:rPr lang="en-US" altLang="zh-CN" sz="1135" dirty="0">
                <a:solidFill>
                  <a:schemeClr val="tx1"/>
                </a:solidFill>
                <a:latin typeface="+mj-lt"/>
                <a:ea typeface="微软雅黑" charset="0"/>
                <a:cs typeface="微软雅黑" charset="0"/>
              </a:rPr>
              <a:t>SRAM</a:t>
            </a:r>
            <a:r>
              <a:rPr lang="zh-CN" altLang="en-US" sz="1135" dirty="0">
                <a:solidFill>
                  <a:schemeClr val="tx1"/>
                </a:solidFill>
                <a:latin typeface="+mj-lt"/>
                <a:ea typeface="微软雅黑" charset="0"/>
                <a:cs typeface="微软雅黑" charset="0"/>
              </a:rPr>
              <a:t>、</a:t>
            </a:r>
            <a:r>
              <a:rPr lang="en-US" altLang="zh-CN" sz="1135" dirty="0">
                <a:solidFill>
                  <a:schemeClr val="tx1"/>
                </a:solidFill>
                <a:latin typeface="+mj-lt"/>
                <a:ea typeface="微软雅黑" charset="0"/>
                <a:cs typeface="微软雅黑" charset="0"/>
              </a:rPr>
              <a:t>DRAM</a:t>
            </a:r>
            <a:r>
              <a:rPr lang="zh-CN" altLang="en-US" sz="1135" dirty="0">
                <a:solidFill>
                  <a:schemeClr val="tx1"/>
                </a:solidFill>
                <a:latin typeface="+mj-lt"/>
                <a:ea typeface="微软雅黑" charset="0"/>
                <a:cs typeface="微软雅黑" charset="0"/>
              </a:rPr>
              <a:t>、</a:t>
            </a:r>
            <a:r>
              <a:rPr lang="en-US" altLang="zh-CN" sz="1135" dirty="0">
                <a:solidFill>
                  <a:schemeClr val="tx1"/>
                </a:solidFill>
                <a:latin typeface="+mj-lt"/>
                <a:ea typeface="微软雅黑" charset="0"/>
                <a:cs typeface="微软雅黑" charset="0"/>
              </a:rPr>
              <a:t>ROM</a:t>
            </a:r>
          </a:p>
          <a:p>
            <a:pPr algn="l">
              <a:lnSpc>
                <a:spcPct val="110000"/>
              </a:lnSpc>
              <a:defRPr/>
            </a:pPr>
            <a:r>
              <a:rPr lang="en-US" altLang="zh-CN" sz="1135" dirty="0">
                <a:solidFill>
                  <a:schemeClr val="tx1"/>
                </a:solidFill>
                <a:latin typeface="+mj-lt"/>
                <a:ea typeface="微软雅黑" charset="0"/>
                <a:cs typeface="微软雅黑" charset="0"/>
              </a:rPr>
              <a:t>Hard  Disk</a:t>
            </a:r>
            <a:r>
              <a:rPr lang="zh-CN" altLang="en-US" sz="1135" dirty="0">
                <a:solidFill>
                  <a:schemeClr val="tx1"/>
                </a:solidFill>
                <a:latin typeface="+mj-lt"/>
                <a:ea typeface="微软雅黑" charset="0"/>
                <a:cs typeface="微软雅黑" charset="0"/>
              </a:rPr>
              <a:t>、</a:t>
            </a:r>
            <a:r>
              <a:rPr lang="en-US" altLang="zh-CN" sz="1135" dirty="0">
                <a:solidFill>
                  <a:schemeClr val="tx1"/>
                </a:solidFill>
                <a:latin typeface="+mj-lt"/>
                <a:ea typeface="微软雅黑" charset="0"/>
                <a:cs typeface="微软雅黑" charset="0"/>
              </a:rPr>
              <a:t>Optical  Disk</a:t>
            </a:r>
            <a:r>
              <a:rPr lang="zh-CN" altLang="en-US" sz="1135" dirty="0">
                <a:solidFill>
                  <a:schemeClr val="tx1"/>
                </a:solidFill>
                <a:latin typeface="+mj-lt"/>
                <a:ea typeface="微软雅黑" charset="0"/>
                <a:cs typeface="微软雅黑" charset="0"/>
              </a:rPr>
              <a:t>、</a:t>
            </a:r>
            <a:r>
              <a:rPr lang="en-US" altLang="zh-CN" sz="1135" dirty="0">
                <a:solidFill>
                  <a:schemeClr val="tx1"/>
                </a:solidFill>
                <a:latin typeface="+mj-lt"/>
                <a:ea typeface="微软雅黑" charset="0"/>
                <a:cs typeface="微软雅黑" charset="0"/>
              </a:rPr>
              <a:t>Flash Memory</a:t>
            </a:r>
            <a:endParaRPr lang="zh-CN" altLang="en-US" sz="1135" dirty="0">
              <a:solidFill>
                <a:schemeClr val="tx1"/>
              </a:solidFill>
              <a:latin typeface="+mj-lt"/>
              <a:ea typeface="微软雅黑" charset="0"/>
              <a:cs typeface="微软雅黑" charset="0"/>
            </a:endParaRPr>
          </a:p>
        </p:txBody>
      </p:sp>
      <p:pic>
        <p:nvPicPr>
          <p:cNvPr id="112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522" y="1226573"/>
            <a:ext cx="3559043" cy="143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1275" name="Picture 15" descr="http://images.51cto.com/files/uploadimg/20121008/092524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4504" y="2677972"/>
            <a:ext cx="921296" cy="58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4" descr="http://img.qoocc.com/news/picture/22b3319720530cfb10af237b34f69f8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782" y="655175"/>
            <a:ext cx="570648" cy="56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7"/>
          <p:cNvSpPr txBox="1">
            <a:spLocks noChangeArrowheads="1"/>
          </p:cNvSpPr>
          <p:nvPr/>
        </p:nvSpPr>
        <p:spPr bwMode="auto">
          <a:xfrm>
            <a:off x="586040" y="2486025"/>
            <a:ext cx="4626005" cy="97498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259495" tIns="129747" rIns="259495" bIns="129747">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20000"/>
              </a:lnSpc>
              <a:defRPr/>
            </a:pPr>
            <a:r>
              <a:rPr lang="zh-CN" altLang="en-US" sz="1324" dirty="0">
                <a:solidFill>
                  <a:schemeClr val="tx1"/>
                </a:solidFill>
                <a:latin typeface="微软雅黑" charset="0"/>
                <a:ea typeface="微软雅黑" charset="0"/>
                <a:cs typeface="微软雅黑" charset="0"/>
              </a:rPr>
              <a:t>单独用某一种存储器不能满足我们的需要！</a:t>
            </a:r>
          </a:p>
          <a:p>
            <a:pPr algn="l">
              <a:lnSpc>
                <a:spcPct val="120000"/>
              </a:lnSpc>
              <a:defRPr/>
            </a:pPr>
            <a:r>
              <a:rPr lang="zh-CN" altLang="en-US" sz="1324" dirty="0">
                <a:latin typeface="微软雅黑" charset="0"/>
                <a:ea typeface="微软雅黑" charset="0"/>
                <a:cs typeface="微软雅黑" charset="0"/>
              </a:rPr>
              <a:t>结合各种存储器的特点，采用层次式存储器结构来构建计算机的存储系统！</a:t>
            </a:r>
          </a:p>
        </p:txBody>
      </p:sp>
    </p:spTree>
    <p:extLst>
      <p:ext uri="{BB962C8B-B14F-4D97-AF65-F5344CB8AC3E}">
        <p14:creationId xmlns:p14="http://schemas.microsoft.com/office/powerpoint/2010/main" val="25159408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636" y="89618"/>
            <a:ext cx="4231428"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t>谁在乎内存层次结构</a:t>
            </a:r>
            <a:r>
              <a:rPr sz="1800" spc="-10" dirty="0"/>
              <a:t>?</a:t>
            </a:r>
          </a:p>
        </p:txBody>
      </p:sp>
      <p:sp>
        <p:nvSpPr>
          <p:cNvPr id="3" name="object 3"/>
          <p:cNvSpPr txBox="1"/>
          <p:nvPr/>
        </p:nvSpPr>
        <p:spPr>
          <a:xfrm>
            <a:off x="3646830" y="502289"/>
            <a:ext cx="691515" cy="560705"/>
          </a:xfrm>
          <a:prstGeom prst="rect">
            <a:avLst/>
          </a:prstGeom>
        </p:spPr>
        <p:txBody>
          <a:bodyPr vert="horz" wrap="square" lIns="0" tIns="10795" rIns="0" bIns="0" rtlCol="0">
            <a:spAutoFit/>
          </a:bodyPr>
          <a:lstStyle/>
          <a:p>
            <a:pPr marL="12700" marR="5080">
              <a:lnSpc>
                <a:spcPct val="102000"/>
              </a:lnSpc>
              <a:spcBef>
                <a:spcPts val="85"/>
              </a:spcBef>
            </a:pPr>
            <a:r>
              <a:rPr sz="1150" spc="5" dirty="0">
                <a:latin typeface="Arial"/>
                <a:cs typeface="Arial"/>
              </a:rPr>
              <a:t>Pr</a:t>
            </a:r>
            <a:r>
              <a:rPr sz="1150" spc="-15" dirty="0">
                <a:latin typeface="Arial"/>
                <a:cs typeface="Arial"/>
              </a:rPr>
              <a:t>o</a:t>
            </a:r>
            <a:r>
              <a:rPr sz="1150" spc="5" dirty="0">
                <a:latin typeface="Arial"/>
                <a:cs typeface="Arial"/>
              </a:rPr>
              <a:t>c</a:t>
            </a:r>
            <a:r>
              <a:rPr sz="1150" spc="-15" dirty="0">
                <a:latin typeface="Arial"/>
                <a:cs typeface="Arial"/>
              </a:rPr>
              <a:t>e</a:t>
            </a:r>
            <a:r>
              <a:rPr sz="1150" spc="5" dirty="0">
                <a:latin typeface="Arial"/>
                <a:cs typeface="Arial"/>
              </a:rPr>
              <a:t>ss</a:t>
            </a:r>
            <a:r>
              <a:rPr sz="1150" spc="-15" dirty="0">
                <a:latin typeface="Arial"/>
                <a:cs typeface="Arial"/>
              </a:rPr>
              <a:t>o</a:t>
            </a:r>
            <a:r>
              <a:rPr sz="1150" dirty="0">
                <a:latin typeface="Arial"/>
                <a:cs typeface="Arial"/>
              </a:rPr>
              <a:t>r  </a:t>
            </a:r>
            <a:r>
              <a:rPr sz="1150" spc="-10" dirty="0">
                <a:latin typeface="Arial"/>
                <a:cs typeface="Arial"/>
              </a:rPr>
              <a:t>60%/yr. </a:t>
            </a:r>
            <a:r>
              <a:rPr sz="1150" spc="-5" dirty="0">
                <a:latin typeface="Arial"/>
                <a:cs typeface="Arial"/>
              </a:rPr>
              <a:t> </a:t>
            </a:r>
            <a:r>
              <a:rPr sz="1150" spc="5" dirty="0">
                <a:latin typeface="Arial"/>
                <a:cs typeface="Arial"/>
              </a:rPr>
              <a:t>(</a:t>
            </a:r>
            <a:r>
              <a:rPr sz="1150" spc="-15" dirty="0">
                <a:latin typeface="Arial"/>
                <a:cs typeface="Arial"/>
              </a:rPr>
              <a:t>2</a:t>
            </a:r>
            <a:r>
              <a:rPr sz="1150" spc="5" dirty="0">
                <a:latin typeface="Arial"/>
                <a:cs typeface="Arial"/>
              </a:rPr>
              <a:t>x</a:t>
            </a:r>
            <a:r>
              <a:rPr sz="1150" spc="15" dirty="0">
                <a:latin typeface="Arial"/>
                <a:cs typeface="Arial"/>
              </a:rPr>
              <a:t>/</a:t>
            </a:r>
            <a:r>
              <a:rPr sz="1150" spc="-15" dirty="0">
                <a:latin typeface="Arial"/>
                <a:cs typeface="Arial"/>
              </a:rPr>
              <a:t>1</a:t>
            </a:r>
            <a:r>
              <a:rPr sz="1150" spc="15" dirty="0">
                <a:latin typeface="Arial"/>
                <a:cs typeface="Arial"/>
              </a:rPr>
              <a:t>.</a:t>
            </a:r>
            <a:r>
              <a:rPr sz="1150" spc="5" dirty="0">
                <a:latin typeface="Arial"/>
                <a:cs typeface="Arial"/>
              </a:rPr>
              <a:t>5</a:t>
            </a:r>
            <a:r>
              <a:rPr sz="1150" dirty="0">
                <a:latin typeface="Arial"/>
                <a:cs typeface="Arial"/>
              </a:rPr>
              <a:t> </a:t>
            </a:r>
            <a:r>
              <a:rPr sz="1150" spc="5" dirty="0">
                <a:latin typeface="Arial"/>
                <a:cs typeface="Arial"/>
              </a:rPr>
              <a:t>yr)</a:t>
            </a:r>
            <a:endParaRPr sz="1150">
              <a:latin typeface="Arial"/>
              <a:cs typeface="Arial"/>
            </a:endParaRPr>
          </a:p>
        </p:txBody>
      </p:sp>
      <p:sp>
        <p:nvSpPr>
          <p:cNvPr id="4" name="object 4"/>
          <p:cNvSpPr txBox="1"/>
          <p:nvPr/>
        </p:nvSpPr>
        <p:spPr>
          <a:xfrm>
            <a:off x="3766383" y="1685932"/>
            <a:ext cx="820731" cy="361894"/>
          </a:xfrm>
          <a:prstGeom prst="rect">
            <a:avLst/>
          </a:prstGeom>
        </p:spPr>
        <p:txBody>
          <a:bodyPr vert="horz" wrap="square" lIns="0" tIns="10795" rIns="0" bIns="0" rtlCol="0">
            <a:spAutoFit/>
          </a:bodyPr>
          <a:lstStyle/>
          <a:p>
            <a:pPr marL="12700" marR="5080">
              <a:lnSpc>
                <a:spcPct val="102000"/>
              </a:lnSpc>
              <a:spcBef>
                <a:spcPts val="85"/>
              </a:spcBef>
            </a:pPr>
            <a:r>
              <a:rPr sz="1150" spc="-10" dirty="0">
                <a:latin typeface="微软雅黑" panose="020B0503020204020204" pitchFamily="34" charset="-122"/>
                <a:ea typeface="微软雅黑" panose="020B0503020204020204" pitchFamily="34" charset="-122"/>
                <a:cs typeface="Arial"/>
              </a:rPr>
              <a:t>9%/yr. </a:t>
            </a:r>
            <a:r>
              <a:rPr sz="1150" spc="-5" dirty="0">
                <a:latin typeface="微软雅黑" panose="020B0503020204020204" pitchFamily="34" charset="-122"/>
                <a:ea typeface="微软雅黑" panose="020B0503020204020204" pitchFamily="34" charset="-122"/>
                <a:cs typeface="Arial"/>
              </a:rPr>
              <a:t> </a:t>
            </a:r>
            <a:r>
              <a:rPr sz="1150" dirty="0">
                <a:latin typeface="微软雅黑" panose="020B0503020204020204" pitchFamily="34" charset="-122"/>
                <a:ea typeface="微软雅黑" panose="020B0503020204020204" pitchFamily="34" charset="-122"/>
                <a:cs typeface="Arial"/>
              </a:rPr>
              <a:t>(2x/10</a:t>
            </a:r>
            <a:r>
              <a:rPr sz="1150" spc="-75" dirty="0">
                <a:latin typeface="微软雅黑" panose="020B0503020204020204" pitchFamily="34" charset="-122"/>
                <a:ea typeface="微软雅黑" panose="020B0503020204020204" pitchFamily="34" charset="-122"/>
                <a:cs typeface="Arial"/>
              </a:rPr>
              <a:t> </a:t>
            </a:r>
            <a:r>
              <a:rPr sz="1150" spc="5" dirty="0">
                <a:latin typeface="微软雅黑" panose="020B0503020204020204" pitchFamily="34" charset="-122"/>
                <a:ea typeface="微软雅黑" panose="020B0503020204020204" pitchFamily="34" charset="-122"/>
                <a:cs typeface="Arial"/>
              </a:rPr>
              <a:t>yrs)</a:t>
            </a:r>
            <a:endParaRPr sz="1150" dirty="0">
              <a:latin typeface="微软雅黑" panose="020B0503020204020204" pitchFamily="34" charset="-122"/>
              <a:ea typeface="微软雅黑" panose="020B0503020204020204" pitchFamily="34" charset="-122"/>
              <a:cs typeface="Arial"/>
            </a:endParaRPr>
          </a:p>
        </p:txBody>
      </p:sp>
      <p:grpSp>
        <p:nvGrpSpPr>
          <p:cNvPr id="5" name="object 5"/>
          <p:cNvGrpSpPr/>
          <p:nvPr/>
        </p:nvGrpSpPr>
        <p:grpSpPr>
          <a:xfrm>
            <a:off x="705576" y="651401"/>
            <a:ext cx="2934335" cy="1449070"/>
            <a:chOff x="1323089" y="775508"/>
            <a:chExt cx="2934335" cy="1449070"/>
          </a:xfrm>
        </p:grpSpPr>
        <p:sp>
          <p:nvSpPr>
            <p:cNvPr id="6" name="object 6"/>
            <p:cNvSpPr/>
            <p:nvPr/>
          </p:nvSpPr>
          <p:spPr>
            <a:xfrm>
              <a:off x="3980498" y="1811283"/>
              <a:ext cx="276860" cy="99060"/>
            </a:xfrm>
            <a:custGeom>
              <a:avLst/>
              <a:gdLst/>
              <a:ahLst/>
              <a:cxnLst/>
              <a:rect l="l" t="t" r="r" b="b"/>
              <a:pathLst>
                <a:path w="276860" h="99060">
                  <a:moveTo>
                    <a:pt x="273699" y="0"/>
                  </a:moveTo>
                  <a:lnTo>
                    <a:pt x="215304" y="2074"/>
                  </a:lnTo>
                  <a:lnTo>
                    <a:pt x="164036" y="7561"/>
                  </a:lnTo>
                  <a:lnTo>
                    <a:pt x="117536" y="16230"/>
                  </a:lnTo>
                  <a:lnTo>
                    <a:pt x="76823" y="27763"/>
                  </a:lnTo>
                  <a:lnTo>
                    <a:pt x="17312" y="58013"/>
                  </a:lnTo>
                  <a:lnTo>
                    <a:pt x="12909" y="63688"/>
                  </a:lnTo>
                  <a:lnTo>
                    <a:pt x="1330" y="57425"/>
                  </a:lnTo>
                  <a:lnTo>
                    <a:pt x="0" y="98763"/>
                  </a:lnTo>
                  <a:lnTo>
                    <a:pt x="33868" y="75025"/>
                  </a:lnTo>
                  <a:lnTo>
                    <a:pt x="23869" y="69616"/>
                  </a:lnTo>
                  <a:lnTo>
                    <a:pt x="25497" y="67432"/>
                  </a:lnTo>
                  <a:lnTo>
                    <a:pt x="81542" y="39155"/>
                  </a:lnTo>
                  <a:lnTo>
                    <a:pt x="120884" y="28097"/>
                  </a:lnTo>
                  <a:lnTo>
                    <a:pt x="166290" y="19684"/>
                  </a:lnTo>
                  <a:lnTo>
                    <a:pt x="216613" y="14335"/>
                  </a:lnTo>
                  <a:lnTo>
                    <a:pt x="274134" y="12322"/>
                  </a:lnTo>
                  <a:lnTo>
                    <a:pt x="276796" y="9467"/>
                  </a:lnTo>
                  <a:lnTo>
                    <a:pt x="276556" y="2661"/>
                  </a:lnTo>
                  <a:lnTo>
                    <a:pt x="273699" y="0"/>
                  </a:lnTo>
                  <a:close/>
                </a:path>
              </a:pathLst>
            </a:custGeom>
            <a:solidFill>
              <a:srgbClr val="000000"/>
            </a:solidFill>
          </p:spPr>
          <p:txBody>
            <a:bodyPr wrap="square" lIns="0" tIns="0" rIns="0" bIns="0" rtlCol="0"/>
            <a:lstStyle/>
            <a:p>
              <a:endParaRPr/>
            </a:p>
          </p:txBody>
        </p:sp>
        <p:sp>
          <p:nvSpPr>
            <p:cNvPr id="7" name="object 7"/>
            <p:cNvSpPr/>
            <p:nvPr/>
          </p:nvSpPr>
          <p:spPr>
            <a:xfrm>
              <a:off x="1418746"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 name="object 8"/>
            <p:cNvSpPr/>
            <p:nvPr/>
          </p:nvSpPr>
          <p:spPr>
            <a:xfrm>
              <a:off x="1455739"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 name="object 9"/>
            <p:cNvSpPr/>
            <p:nvPr/>
          </p:nvSpPr>
          <p:spPr>
            <a:xfrm>
              <a:off x="149273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 name="object 10"/>
            <p:cNvSpPr/>
            <p:nvPr/>
          </p:nvSpPr>
          <p:spPr>
            <a:xfrm>
              <a:off x="1529724"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 name="object 11"/>
            <p:cNvSpPr/>
            <p:nvPr/>
          </p:nvSpPr>
          <p:spPr>
            <a:xfrm>
              <a:off x="1566717"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 name="object 12"/>
            <p:cNvSpPr/>
            <p:nvPr/>
          </p:nvSpPr>
          <p:spPr>
            <a:xfrm>
              <a:off x="1603710"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 name="object 13"/>
            <p:cNvSpPr/>
            <p:nvPr/>
          </p:nvSpPr>
          <p:spPr>
            <a:xfrm>
              <a:off x="1640703"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 name="object 14"/>
            <p:cNvSpPr/>
            <p:nvPr/>
          </p:nvSpPr>
          <p:spPr>
            <a:xfrm>
              <a:off x="1677696"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 name="object 15"/>
            <p:cNvSpPr/>
            <p:nvPr/>
          </p:nvSpPr>
          <p:spPr>
            <a:xfrm>
              <a:off x="1714688"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 name="object 16"/>
            <p:cNvSpPr/>
            <p:nvPr/>
          </p:nvSpPr>
          <p:spPr>
            <a:xfrm>
              <a:off x="1751681"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 name="object 17"/>
            <p:cNvSpPr/>
            <p:nvPr/>
          </p:nvSpPr>
          <p:spPr>
            <a:xfrm>
              <a:off x="1788674"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 name="object 18"/>
            <p:cNvSpPr/>
            <p:nvPr/>
          </p:nvSpPr>
          <p:spPr>
            <a:xfrm>
              <a:off x="1825667"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 name="object 19"/>
            <p:cNvSpPr/>
            <p:nvPr/>
          </p:nvSpPr>
          <p:spPr>
            <a:xfrm>
              <a:off x="1862660"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 name="object 20"/>
            <p:cNvSpPr/>
            <p:nvPr/>
          </p:nvSpPr>
          <p:spPr>
            <a:xfrm>
              <a:off x="189965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1" name="object 21"/>
            <p:cNvSpPr/>
            <p:nvPr/>
          </p:nvSpPr>
          <p:spPr>
            <a:xfrm>
              <a:off x="1936645"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2" name="object 22"/>
            <p:cNvSpPr/>
            <p:nvPr/>
          </p:nvSpPr>
          <p:spPr>
            <a:xfrm>
              <a:off x="1973638"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3" name="object 23"/>
            <p:cNvSpPr/>
            <p:nvPr/>
          </p:nvSpPr>
          <p:spPr>
            <a:xfrm>
              <a:off x="2010631"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4" name="object 24"/>
            <p:cNvSpPr/>
            <p:nvPr/>
          </p:nvSpPr>
          <p:spPr>
            <a:xfrm>
              <a:off x="2047624"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5" name="object 25"/>
            <p:cNvSpPr/>
            <p:nvPr/>
          </p:nvSpPr>
          <p:spPr>
            <a:xfrm>
              <a:off x="2084617"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6" name="object 26"/>
            <p:cNvSpPr/>
            <p:nvPr/>
          </p:nvSpPr>
          <p:spPr>
            <a:xfrm>
              <a:off x="2121609"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7" name="object 27"/>
            <p:cNvSpPr/>
            <p:nvPr/>
          </p:nvSpPr>
          <p:spPr>
            <a:xfrm>
              <a:off x="215860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8" name="object 28"/>
            <p:cNvSpPr/>
            <p:nvPr/>
          </p:nvSpPr>
          <p:spPr>
            <a:xfrm>
              <a:off x="2195595"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9" name="object 29"/>
            <p:cNvSpPr/>
            <p:nvPr/>
          </p:nvSpPr>
          <p:spPr>
            <a:xfrm>
              <a:off x="2232588"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0" name="object 30"/>
            <p:cNvSpPr/>
            <p:nvPr/>
          </p:nvSpPr>
          <p:spPr>
            <a:xfrm>
              <a:off x="2269581"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1" name="object 31"/>
            <p:cNvSpPr/>
            <p:nvPr/>
          </p:nvSpPr>
          <p:spPr>
            <a:xfrm>
              <a:off x="2306573"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2" name="object 32"/>
            <p:cNvSpPr/>
            <p:nvPr/>
          </p:nvSpPr>
          <p:spPr>
            <a:xfrm>
              <a:off x="2343566"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3" name="object 33"/>
            <p:cNvSpPr/>
            <p:nvPr/>
          </p:nvSpPr>
          <p:spPr>
            <a:xfrm>
              <a:off x="2380559"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4" name="object 34"/>
            <p:cNvSpPr/>
            <p:nvPr/>
          </p:nvSpPr>
          <p:spPr>
            <a:xfrm>
              <a:off x="241755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5" name="object 35"/>
            <p:cNvSpPr/>
            <p:nvPr/>
          </p:nvSpPr>
          <p:spPr>
            <a:xfrm>
              <a:off x="2454545"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6" name="object 36"/>
            <p:cNvSpPr/>
            <p:nvPr/>
          </p:nvSpPr>
          <p:spPr>
            <a:xfrm>
              <a:off x="2491538"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7" name="object 37"/>
            <p:cNvSpPr/>
            <p:nvPr/>
          </p:nvSpPr>
          <p:spPr>
            <a:xfrm>
              <a:off x="2528530"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8" name="object 38"/>
            <p:cNvSpPr/>
            <p:nvPr/>
          </p:nvSpPr>
          <p:spPr>
            <a:xfrm>
              <a:off x="2565523"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39" name="object 39"/>
            <p:cNvSpPr/>
            <p:nvPr/>
          </p:nvSpPr>
          <p:spPr>
            <a:xfrm>
              <a:off x="2602516"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0" name="object 40"/>
            <p:cNvSpPr/>
            <p:nvPr/>
          </p:nvSpPr>
          <p:spPr>
            <a:xfrm>
              <a:off x="2639509"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1" name="object 41"/>
            <p:cNvSpPr/>
            <p:nvPr/>
          </p:nvSpPr>
          <p:spPr>
            <a:xfrm>
              <a:off x="267650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2" name="object 42"/>
            <p:cNvSpPr/>
            <p:nvPr/>
          </p:nvSpPr>
          <p:spPr>
            <a:xfrm>
              <a:off x="2713494"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3" name="object 43"/>
            <p:cNvSpPr/>
            <p:nvPr/>
          </p:nvSpPr>
          <p:spPr>
            <a:xfrm>
              <a:off x="2750487"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4" name="object 44"/>
            <p:cNvSpPr/>
            <p:nvPr/>
          </p:nvSpPr>
          <p:spPr>
            <a:xfrm>
              <a:off x="2787480"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5" name="object 45"/>
            <p:cNvSpPr/>
            <p:nvPr/>
          </p:nvSpPr>
          <p:spPr>
            <a:xfrm>
              <a:off x="2824473"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6" name="object 46"/>
            <p:cNvSpPr/>
            <p:nvPr/>
          </p:nvSpPr>
          <p:spPr>
            <a:xfrm>
              <a:off x="2861466"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7" name="object 47"/>
            <p:cNvSpPr/>
            <p:nvPr/>
          </p:nvSpPr>
          <p:spPr>
            <a:xfrm>
              <a:off x="2898459"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8" name="object 48"/>
            <p:cNvSpPr/>
            <p:nvPr/>
          </p:nvSpPr>
          <p:spPr>
            <a:xfrm>
              <a:off x="2935451"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49" name="object 49"/>
            <p:cNvSpPr/>
            <p:nvPr/>
          </p:nvSpPr>
          <p:spPr>
            <a:xfrm>
              <a:off x="2972444"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0" name="object 50"/>
            <p:cNvSpPr/>
            <p:nvPr/>
          </p:nvSpPr>
          <p:spPr>
            <a:xfrm>
              <a:off x="3009437"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1" name="object 51"/>
            <p:cNvSpPr/>
            <p:nvPr/>
          </p:nvSpPr>
          <p:spPr>
            <a:xfrm>
              <a:off x="3046430"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2" name="object 52"/>
            <p:cNvSpPr/>
            <p:nvPr/>
          </p:nvSpPr>
          <p:spPr>
            <a:xfrm>
              <a:off x="3083423"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3" name="object 53"/>
            <p:cNvSpPr/>
            <p:nvPr/>
          </p:nvSpPr>
          <p:spPr>
            <a:xfrm>
              <a:off x="3120415"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4" name="object 54"/>
            <p:cNvSpPr/>
            <p:nvPr/>
          </p:nvSpPr>
          <p:spPr>
            <a:xfrm>
              <a:off x="3157408"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5" name="object 55"/>
            <p:cNvSpPr/>
            <p:nvPr/>
          </p:nvSpPr>
          <p:spPr>
            <a:xfrm>
              <a:off x="3194401"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6" name="object 56"/>
            <p:cNvSpPr/>
            <p:nvPr/>
          </p:nvSpPr>
          <p:spPr>
            <a:xfrm>
              <a:off x="3231394"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7" name="object 57"/>
            <p:cNvSpPr/>
            <p:nvPr/>
          </p:nvSpPr>
          <p:spPr>
            <a:xfrm>
              <a:off x="3268387"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8" name="object 58"/>
            <p:cNvSpPr/>
            <p:nvPr/>
          </p:nvSpPr>
          <p:spPr>
            <a:xfrm>
              <a:off x="3305380"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59" name="object 59"/>
            <p:cNvSpPr/>
            <p:nvPr/>
          </p:nvSpPr>
          <p:spPr>
            <a:xfrm>
              <a:off x="334237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0" name="object 60"/>
            <p:cNvSpPr/>
            <p:nvPr/>
          </p:nvSpPr>
          <p:spPr>
            <a:xfrm>
              <a:off x="3379365"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1" name="object 61"/>
            <p:cNvSpPr/>
            <p:nvPr/>
          </p:nvSpPr>
          <p:spPr>
            <a:xfrm>
              <a:off x="3416358"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2" name="object 62"/>
            <p:cNvSpPr/>
            <p:nvPr/>
          </p:nvSpPr>
          <p:spPr>
            <a:xfrm>
              <a:off x="3453351"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3" name="object 63"/>
            <p:cNvSpPr/>
            <p:nvPr/>
          </p:nvSpPr>
          <p:spPr>
            <a:xfrm>
              <a:off x="3490343"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4" name="object 64"/>
            <p:cNvSpPr/>
            <p:nvPr/>
          </p:nvSpPr>
          <p:spPr>
            <a:xfrm>
              <a:off x="3527336"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5" name="object 65"/>
            <p:cNvSpPr/>
            <p:nvPr/>
          </p:nvSpPr>
          <p:spPr>
            <a:xfrm>
              <a:off x="3564329"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6" name="object 66"/>
            <p:cNvSpPr/>
            <p:nvPr/>
          </p:nvSpPr>
          <p:spPr>
            <a:xfrm>
              <a:off x="360132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7" name="object 67"/>
            <p:cNvSpPr/>
            <p:nvPr/>
          </p:nvSpPr>
          <p:spPr>
            <a:xfrm>
              <a:off x="3638315"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8" name="object 68"/>
            <p:cNvSpPr/>
            <p:nvPr/>
          </p:nvSpPr>
          <p:spPr>
            <a:xfrm>
              <a:off x="3675308"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69" name="object 69"/>
            <p:cNvSpPr/>
            <p:nvPr/>
          </p:nvSpPr>
          <p:spPr>
            <a:xfrm>
              <a:off x="3712300"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0" name="object 70"/>
            <p:cNvSpPr/>
            <p:nvPr/>
          </p:nvSpPr>
          <p:spPr>
            <a:xfrm>
              <a:off x="3749293"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1" name="object 71"/>
            <p:cNvSpPr/>
            <p:nvPr/>
          </p:nvSpPr>
          <p:spPr>
            <a:xfrm>
              <a:off x="3786286"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2" name="object 72"/>
            <p:cNvSpPr/>
            <p:nvPr/>
          </p:nvSpPr>
          <p:spPr>
            <a:xfrm>
              <a:off x="3823279"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3" name="object 73"/>
            <p:cNvSpPr/>
            <p:nvPr/>
          </p:nvSpPr>
          <p:spPr>
            <a:xfrm>
              <a:off x="3860272"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4" name="object 74"/>
            <p:cNvSpPr/>
            <p:nvPr/>
          </p:nvSpPr>
          <p:spPr>
            <a:xfrm>
              <a:off x="3897265"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5" name="object 75"/>
            <p:cNvSpPr/>
            <p:nvPr/>
          </p:nvSpPr>
          <p:spPr>
            <a:xfrm>
              <a:off x="3934257" y="1722000"/>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6" name="object 76"/>
            <p:cNvSpPr/>
            <p:nvPr/>
          </p:nvSpPr>
          <p:spPr>
            <a:xfrm>
              <a:off x="1418746"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7" name="object 77"/>
            <p:cNvSpPr/>
            <p:nvPr/>
          </p:nvSpPr>
          <p:spPr>
            <a:xfrm>
              <a:off x="1455739"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8" name="object 78"/>
            <p:cNvSpPr/>
            <p:nvPr/>
          </p:nvSpPr>
          <p:spPr>
            <a:xfrm>
              <a:off x="149273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79" name="object 79"/>
            <p:cNvSpPr/>
            <p:nvPr/>
          </p:nvSpPr>
          <p:spPr>
            <a:xfrm>
              <a:off x="1529724"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0" name="object 80"/>
            <p:cNvSpPr/>
            <p:nvPr/>
          </p:nvSpPr>
          <p:spPr>
            <a:xfrm>
              <a:off x="1566717"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1" name="object 81"/>
            <p:cNvSpPr/>
            <p:nvPr/>
          </p:nvSpPr>
          <p:spPr>
            <a:xfrm>
              <a:off x="1603710"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2" name="object 82"/>
            <p:cNvSpPr/>
            <p:nvPr/>
          </p:nvSpPr>
          <p:spPr>
            <a:xfrm>
              <a:off x="1640703"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3" name="object 83"/>
            <p:cNvSpPr/>
            <p:nvPr/>
          </p:nvSpPr>
          <p:spPr>
            <a:xfrm>
              <a:off x="1677696"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4" name="object 84"/>
            <p:cNvSpPr/>
            <p:nvPr/>
          </p:nvSpPr>
          <p:spPr>
            <a:xfrm>
              <a:off x="1714688"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5" name="object 85"/>
            <p:cNvSpPr/>
            <p:nvPr/>
          </p:nvSpPr>
          <p:spPr>
            <a:xfrm>
              <a:off x="1751681"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6" name="object 86"/>
            <p:cNvSpPr/>
            <p:nvPr/>
          </p:nvSpPr>
          <p:spPr>
            <a:xfrm>
              <a:off x="1788674"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7" name="object 87"/>
            <p:cNvSpPr/>
            <p:nvPr/>
          </p:nvSpPr>
          <p:spPr>
            <a:xfrm>
              <a:off x="1825667"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8" name="object 88"/>
            <p:cNvSpPr/>
            <p:nvPr/>
          </p:nvSpPr>
          <p:spPr>
            <a:xfrm>
              <a:off x="1862660"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89" name="object 89"/>
            <p:cNvSpPr/>
            <p:nvPr/>
          </p:nvSpPr>
          <p:spPr>
            <a:xfrm>
              <a:off x="189965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0" name="object 90"/>
            <p:cNvSpPr/>
            <p:nvPr/>
          </p:nvSpPr>
          <p:spPr>
            <a:xfrm>
              <a:off x="1936645"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1" name="object 91"/>
            <p:cNvSpPr/>
            <p:nvPr/>
          </p:nvSpPr>
          <p:spPr>
            <a:xfrm>
              <a:off x="1973638"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2" name="object 92"/>
            <p:cNvSpPr/>
            <p:nvPr/>
          </p:nvSpPr>
          <p:spPr>
            <a:xfrm>
              <a:off x="2010631"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3" name="object 93"/>
            <p:cNvSpPr/>
            <p:nvPr/>
          </p:nvSpPr>
          <p:spPr>
            <a:xfrm>
              <a:off x="2047624"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4" name="object 94"/>
            <p:cNvSpPr/>
            <p:nvPr/>
          </p:nvSpPr>
          <p:spPr>
            <a:xfrm>
              <a:off x="2084617"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5" name="object 95"/>
            <p:cNvSpPr/>
            <p:nvPr/>
          </p:nvSpPr>
          <p:spPr>
            <a:xfrm>
              <a:off x="2121609"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6" name="object 96"/>
            <p:cNvSpPr/>
            <p:nvPr/>
          </p:nvSpPr>
          <p:spPr>
            <a:xfrm>
              <a:off x="215860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7" name="object 97"/>
            <p:cNvSpPr/>
            <p:nvPr/>
          </p:nvSpPr>
          <p:spPr>
            <a:xfrm>
              <a:off x="2195595"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8" name="object 98"/>
            <p:cNvSpPr/>
            <p:nvPr/>
          </p:nvSpPr>
          <p:spPr>
            <a:xfrm>
              <a:off x="2232588"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99" name="object 99"/>
            <p:cNvSpPr/>
            <p:nvPr/>
          </p:nvSpPr>
          <p:spPr>
            <a:xfrm>
              <a:off x="2269581"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0" name="object 100"/>
            <p:cNvSpPr/>
            <p:nvPr/>
          </p:nvSpPr>
          <p:spPr>
            <a:xfrm>
              <a:off x="2306573"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1" name="object 101"/>
            <p:cNvSpPr/>
            <p:nvPr/>
          </p:nvSpPr>
          <p:spPr>
            <a:xfrm>
              <a:off x="2343566"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2" name="object 102"/>
            <p:cNvSpPr/>
            <p:nvPr/>
          </p:nvSpPr>
          <p:spPr>
            <a:xfrm>
              <a:off x="2380559"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3" name="object 103"/>
            <p:cNvSpPr/>
            <p:nvPr/>
          </p:nvSpPr>
          <p:spPr>
            <a:xfrm>
              <a:off x="241755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4" name="object 104"/>
            <p:cNvSpPr/>
            <p:nvPr/>
          </p:nvSpPr>
          <p:spPr>
            <a:xfrm>
              <a:off x="2454545"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5" name="object 105"/>
            <p:cNvSpPr/>
            <p:nvPr/>
          </p:nvSpPr>
          <p:spPr>
            <a:xfrm>
              <a:off x="2491538"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6" name="object 106"/>
            <p:cNvSpPr/>
            <p:nvPr/>
          </p:nvSpPr>
          <p:spPr>
            <a:xfrm>
              <a:off x="2528530"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7" name="object 107"/>
            <p:cNvSpPr/>
            <p:nvPr/>
          </p:nvSpPr>
          <p:spPr>
            <a:xfrm>
              <a:off x="2565523"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8" name="object 108"/>
            <p:cNvSpPr/>
            <p:nvPr/>
          </p:nvSpPr>
          <p:spPr>
            <a:xfrm>
              <a:off x="2602516"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09" name="object 109"/>
            <p:cNvSpPr/>
            <p:nvPr/>
          </p:nvSpPr>
          <p:spPr>
            <a:xfrm>
              <a:off x="2639509"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0" name="object 110"/>
            <p:cNvSpPr/>
            <p:nvPr/>
          </p:nvSpPr>
          <p:spPr>
            <a:xfrm>
              <a:off x="267650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1" name="object 111"/>
            <p:cNvSpPr/>
            <p:nvPr/>
          </p:nvSpPr>
          <p:spPr>
            <a:xfrm>
              <a:off x="2713494"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2" name="object 112"/>
            <p:cNvSpPr/>
            <p:nvPr/>
          </p:nvSpPr>
          <p:spPr>
            <a:xfrm>
              <a:off x="2750487"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3" name="object 113"/>
            <p:cNvSpPr/>
            <p:nvPr/>
          </p:nvSpPr>
          <p:spPr>
            <a:xfrm>
              <a:off x="2787480"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4" name="object 114"/>
            <p:cNvSpPr/>
            <p:nvPr/>
          </p:nvSpPr>
          <p:spPr>
            <a:xfrm>
              <a:off x="2824473"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5" name="object 115"/>
            <p:cNvSpPr/>
            <p:nvPr/>
          </p:nvSpPr>
          <p:spPr>
            <a:xfrm>
              <a:off x="2861466"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6" name="object 116"/>
            <p:cNvSpPr/>
            <p:nvPr/>
          </p:nvSpPr>
          <p:spPr>
            <a:xfrm>
              <a:off x="2898459"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7" name="object 117"/>
            <p:cNvSpPr/>
            <p:nvPr/>
          </p:nvSpPr>
          <p:spPr>
            <a:xfrm>
              <a:off x="2935451"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8" name="object 118"/>
            <p:cNvSpPr/>
            <p:nvPr/>
          </p:nvSpPr>
          <p:spPr>
            <a:xfrm>
              <a:off x="2972444"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19" name="object 119"/>
            <p:cNvSpPr/>
            <p:nvPr/>
          </p:nvSpPr>
          <p:spPr>
            <a:xfrm>
              <a:off x="3009437"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0" name="object 120"/>
            <p:cNvSpPr/>
            <p:nvPr/>
          </p:nvSpPr>
          <p:spPr>
            <a:xfrm>
              <a:off x="3046430"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1" name="object 121"/>
            <p:cNvSpPr/>
            <p:nvPr/>
          </p:nvSpPr>
          <p:spPr>
            <a:xfrm>
              <a:off x="3083423"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2" name="object 122"/>
            <p:cNvSpPr/>
            <p:nvPr/>
          </p:nvSpPr>
          <p:spPr>
            <a:xfrm>
              <a:off x="3120415"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3" name="object 123"/>
            <p:cNvSpPr/>
            <p:nvPr/>
          </p:nvSpPr>
          <p:spPr>
            <a:xfrm>
              <a:off x="3157408"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4" name="object 124"/>
            <p:cNvSpPr/>
            <p:nvPr/>
          </p:nvSpPr>
          <p:spPr>
            <a:xfrm>
              <a:off x="3194401"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5" name="object 125"/>
            <p:cNvSpPr/>
            <p:nvPr/>
          </p:nvSpPr>
          <p:spPr>
            <a:xfrm>
              <a:off x="3231394"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6" name="object 126"/>
            <p:cNvSpPr/>
            <p:nvPr/>
          </p:nvSpPr>
          <p:spPr>
            <a:xfrm>
              <a:off x="3268387"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7" name="object 127"/>
            <p:cNvSpPr/>
            <p:nvPr/>
          </p:nvSpPr>
          <p:spPr>
            <a:xfrm>
              <a:off x="3305380"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8" name="object 128"/>
            <p:cNvSpPr/>
            <p:nvPr/>
          </p:nvSpPr>
          <p:spPr>
            <a:xfrm>
              <a:off x="334237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29" name="object 129"/>
            <p:cNvSpPr/>
            <p:nvPr/>
          </p:nvSpPr>
          <p:spPr>
            <a:xfrm>
              <a:off x="3379365"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0" name="object 130"/>
            <p:cNvSpPr/>
            <p:nvPr/>
          </p:nvSpPr>
          <p:spPr>
            <a:xfrm>
              <a:off x="3416358"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1" name="object 131"/>
            <p:cNvSpPr/>
            <p:nvPr/>
          </p:nvSpPr>
          <p:spPr>
            <a:xfrm>
              <a:off x="3453351"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2" name="object 132"/>
            <p:cNvSpPr/>
            <p:nvPr/>
          </p:nvSpPr>
          <p:spPr>
            <a:xfrm>
              <a:off x="3490343"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3" name="object 133"/>
            <p:cNvSpPr/>
            <p:nvPr/>
          </p:nvSpPr>
          <p:spPr>
            <a:xfrm>
              <a:off x="3527336"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4" name="object 134"/>
            <p:cNvSpPr/>
            <p:nvPr/>
          </p:nvSpPr>
          <p:spPr>
            <a:xfrm>
              <a:off x="3564329"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5" name="object 135"/>
            <p:cNvSpPr/>
            <p:nvPr/>
          </p:nvSpPr>
          <p:spPr>
            <a:xfrm>
              <a:off x="360132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6" name="object 136"/>
            <p:cNvSpPr/>
            <p:nvPr/>
          </p:nvSpPr>
          <p:spPr>
            <a:xfrm>
              <a:off x="3638315"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7" name="object 137"/>
            <p:cNvSpPr/>
            <p:nvPr/>
          </p:nvSpPr>
          <p:spPr>
            <a:xfrm>
              <a:off x="3675308"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8" name="object 138"/>
            <p:cNvSpPr/>
            <p:nvPr/>
          </p:nvSpPr>
          <p:spPr>
            <a:xfrm>
              <a:off x="3712300"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39" name="object 139"/>
            <p:cNvSpPr/>
            <p:nvPr/>
          </p:nvSpPr>
          <p:spPr>
            <a:xfrm>
              <a:off x="3749293"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0" name="object 140"/>
            <p:cNvSpPr/>
            <p:nvPr/>
          </p:nvSpPr>
          <p:spPr>
            <a:xfrm>
              <a:off x="3786286"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1" name="object 141"/>
            <p:cNvSpPr/>
            <p:nvPr/>
          </p:nvSpPr>
          <p:spPr>
            <a:xfrm>
              <a:off x="3823279"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2" name="object 142"/>
            <p:cNvSpPr/>
            <p:nvPr/>
          </p:nvSpPr>
          <p:spPr>
            <a:xfrm>
              <a:off x="3860272"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3" name="object 143"/>
            <p:cNvSpPr/>
            <p:nvPr/>
          </p:nvSpPr>
          <p:spPr>
            <a:xfrm>
              <a:off x="3897265"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4" name="object 144"/>
            <p:cNvSpPr/>
            <p:nvPr/>
          </p:nvSpPr>
          <p:spPr>
            <a:xfrm>
              <a:off x="3934257" y="1253424"/>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5" name="object 145"/>
            <p:cNvSpPr/>
            <p:nvPr/>
          </p:nvSpPr>
          <p:spPr>
            <a:xfrm>
              <a:off x="1418746"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6" name="object 146"/>
            <p:cNvSpPr/>
            <p:nvPr/>
          </p:nvSpPr>
          <p:spPr>
            <a:xfrm>
              <a:off x="1455739"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7" name="object 147"/>
            <p:cNvSpPr/>
            <p:nvPr/>
          </p:nvSpPr>
          <p:spPr>
            <a:xfrm>
              <a:off x="149273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8" name="object 148"/>
            <p:cNvSpPr/>
            <p:nvPr/>
          </p:nvSpPr>
          <p:spPr>
            <a:xfrm>
              <a:off x="1529724"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49" name="object 149"/>
            <p:cNvSpPr/>
            <p:nvPr/>
          </p:nvSpPr>
          <p:spPr>
            <a:xfrm>
              <a:off x="1566717"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0" name="object 150"/>
            <p:cNvSpPr/>
            <p:nvPr/>
          </p:nvSpPr>
          <p:spPr>
            <a:xfrm>
              <a:off x="1603710"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1" name="object 151"/>
            <p:cNvSpPr/>
            <p:nvPr/>
          </p:nvSpPr>
          <p:spPr>
            <a:xfrm>
              <a:off x="1640703"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2" name="object 152"/>
            <p:cNvSpPr/>
            <p:nvPr/>
          </p:nvSpPr>
          <p:spPr>
            <a:xfrm>
              <a:off x="1677696"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3" name="object 153"/>
            <p:cNvSpPr/>
            <p:nvPr/>
          </p:nvSpPr>
          <p:spPr>
            <a:xfrm>
              <a:off x="1714688"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4" name="object 154"/>
            <p:cNvSpPr/>
            <p:nvPr/>
          </p:nvSpPr>
          <p:spPr>
            <a:xfrm>
              <a:off x="1751681"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5" name="object 155"/>
            <p:cNvSpPr/>
            <p:nvPr/>
          </p:nvSpPr>
          <p:spPr>
            <a:xfrm>
              <a:off x="1788674"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6" name="object 156"/>
            <p:cNvSpPr/>
            <p:nvPr/>
          </p:nvSpPr>
          <p:spPr>
            <a:xfrm>
              <a:off x="1825667"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7" name="object 157"/>
            <p:cNvSpPr/>
            <p:nvPr/>
          </p:nvSpPr>
          <p:spPr>
            <a:xfrm>
              <a:off x="1862660"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8" name="object 158"/>
            <p:cNvSpPr/>
            <p:nvPr/>
          </p:nvSpPr>
          <p:spPr>
            <a:xfrm>
              <a:off x="189965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59" name="object 159"/>
            <p:cNvSpPr/>
            <p:nvPr/>
          </p:nvSpPr>
          <p:spPr>
            <a:xfrm>
              <a:off x="1936645"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0" name="object 160"/>
            <p:cNvSpPr/>
            <p:nvPr/>
          </p:nvSpPr>
          <p:spPr>
            <a:xfrm>
              <a:off x="1973638"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1" name="object 161"/>
            <p:cNvSpPr/>
            <p:nvPr/>
          </p:nvSpPr>
          <p:spPr>
            <a:xfrm>
              <a:off x="2010631"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2" name="object 162"/>
            <p:cNvSpPr/>
            <p:nvPr/>
          </p:nvSpPr>
          <p:spPr>
            <a:xfrm>
              <a:off x="2047624"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3" name="object 163"/>
            <p:cNvSpPr/>
            <p:nvPr/>
          </p:nvSpPr>
          <p:spPr>
            <a:xfrm>
              <a:off x="2084617"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4" name="object 164"/>
            <p:cNvSpPr/>
            <p:nvPr/>
          </p:nvSpPr>
          <p:spPr>
            <a:xfrm>
              <a:off x="2121609"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5" name="object 165"/>
            <p:cNvSpPr/>
            <p:nvPr/>
          </p:nvSpPr>
          <p:spPr>
            <a:xfrm>
              <a:off x="215860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6" name="object 166"/>
            <p:cNvSpPr/>
            <p:nvPr/>
          </p:nvSpPr>
          <p:spPr>
            <a:xfrm>
              <a:off x="2195595"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7" name="object 167"/>
            <p:cNvSpPr/>
            <p:nvPr/>
          </p:nvSpPr>
          <p:spPr>
            <a:xfrm>
              <a:off x="2232588"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8" name="object 168"/>
            <p:cNvSpPr/>
            <p:nvPr/>
          </p:nvSpPr>
          <p:spPr>
            <a:xfrm>
              <a:off x="2269581"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69" name="object 169"/>
            <p:cNvSpPr/>
            <p:nvPr/>
          </p:nvSpPr>
          <p:spPr>
            <a:xfrm>
              <a:off x="2306573"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0" name="object 170"/>
            <p:cNvSpPr/>
            <p:nvPr/>
          </p:nvSpPr>
          <p:spPr>
            <a:xfrm>
              <a:off x="2343566"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1" name="object 171"/>
            <p:cNvSpPr/>
            <p:nvPr/>
          </p:nvSpPr>
          <p:spPr>
            <a:xfrm>
              <a:off x="2380559"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2" name="object 172"/>
            <p:cNvSpPr/>
            <p:nvPr/>
          </p:nvSpPr>
          <p:spPr>
            <a:xfrm>
              <a:off x="241755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3" name="object 173"/>
            <p:cNvSpPr/>
            <p:nvPr/>
          </p:nvSpPr>
          <p:spPr>
            <a:xfrm>
              <a:off x="2454545"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4" name="object 174"/>
            <p:cNvSpPr/>
            <p:nvPr/>
          </p:nvSpPr>
          <p:spPr>
            <a:xfrm>
              <a:off x="2491538"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5" name="object 175"/>
            <p:cNvSpPr/>
            <p:nvPr/>
          </p:nvSpPr>
          <p:spPr>
            <a:xfrm>
              <a:off x="2528530"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6" name="object 176"/>
            <p:cNvSpPr/>
            <p:nvPr/>
          </p:nvSpPr>
          <p:spPr>
            <a:xfrm>
              <a:off x="2565523"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7" name="object 177"/>
            <p:cNvSpPr/>
            <p:nvPr/>
          </p:nvSpPr>
          <p:spPr>
            <a:xfrm>
              <a:off x="2602516"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8" name="object 178"/>
            <p:cNvSpPr/>
            <p:nvPr/>
          </p:nvSpPr>
          <p:spPr>
            <a:xfrm>
              <a:off x="2639509"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79" name="object 179"/>
            <p:cNvSpPr/>
            <p:nvPr/>
          </p:nvSpPr>
          <p:spPr>
            <a:xfrm>
              <a:off x="267650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0" name="object 180"/>
            <p:cNvSpPr/>
            <p:nvPr/>
          </p:nvSpPr>
          <p:spPr>
            <a:xfrm>
              <a:off x="2713494"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1" name="object 181"/>
            <p:cNvSpPr/>
            <p:nvPr/>
          </p:nvSpPr>
          <p:spPr>
            <a:xfrm>
              <a:off x="2750487"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2" name="object 182"/>
            <p:cNvSpPr/>
            <p:nvPr/>
          </p:nvSpPr>
          <p:spPr>
            <a:xfrm>
              <a:off x="2787480"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3" name="object 183"/>
            <p:cNvSpPr/>
            <p:nvPr/>
          </p:nvSpPr>
          <p:spPr>
            <a:xfrm>
              <a:off x="2824473"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4" name="object 184"/>
            <p:cNvSpPr/>
            <p:nvPr/>
          </p:nvSpPr>
          <p:spPr>
            <a:xfrm>
              <a:off x="2861466"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5" name="object 185"/>
            <p:cNvSpPr/>
            <p:nvPr/>
          </p:nvSpPr>
          <p:spPr>
            <a:xfrm>
              <a:off x="2898459"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6" name="object 186"/>
            <p:cNvSpPr/>
            <p:nvPr/>
          </p:nvSpPr>
          <p:spPr>
            <a:xfrm>
              <a:off x="2935451"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7" name="object 187"/>
            <p:cNvSpPr/>
            <p:nvPr/>
          </p:nvSpPr>
          <p:spPr>
            <a:xfrm>
              <a:off x="2972444"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8" name="object 188"/>
            <p:cNvSpPr/>
            <p:nvPr/>
          </p:nvSpPr>
          <p:spPr>
            <a:xfrm>
              <a:off x="3009437"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89" name="object 189"/>
            <p:cNvSpPr/>
            <p:nvPr/>
          </p:nvSpPr>
          <p:spPr>
            <a:xfrm>
              <a:off x="3046430"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0" name="object 190"/>
            <p:cNvSpPr/>
            <p:nvPr/>
          </p:nvSpPr>
          <p:spPr>
            <a:xfrm>
              <a:off x="3083423"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1" name="object 191"/>
            <p:cNvSpPr/>
            <p:nvPr/>
          </p:nvSpPr>
          <p:spPr>
            <a:xfrm>
              <a:off x="3120415"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2" name="object 192"/>
            <p:cNvSpPr/>
            <p:nvPr/>
          </p:nvSpPr>
          <p:spPr>
            <a:xfrm>
              <a:off x="3157408"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3" name="object 193"/>
            <p:cNvSpPr/>
            <p:nvPr/>
          </p:nvSpPr>
          <p:spPr>
            <a:xfrm>
              <a:off x="3194401"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4" name="object 194"/>
            <p:cNvSpPr/>
            <p:nvPr/>
          </p:nvSpPr>
          <p:spPr>
            <a:xfrm>
              <a:off x="3231394"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5" name="object 195"/>
            <p:cNvSpPr/>
            <p:nvPr/>
          </p:nvSpPr>
          <p:spPr>
            <a:xfrm>
              <a:off x="3268387"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6" name="object 196"/>
            <p:cNvSpPr/>
            <p:nvPr/>
          </p:nvSpPr>
          <p:spPr>
            <a:xfrm>
              <a:off x="3305380"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7" name="object 197"/>
            <p:cNvSpPr/>
            <p:nvPr/>
          </p:nvSpPr>
          <p:spPr>
            <a:xfrm>
              <a:off x="334237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8" name="object 198"/>
            <p:cNvSpPr/>
            <p:nvPr/>
          </p:nvSpPr>
          <p:spPr>
            <a:xfrm>
              <a:off x="3379365"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199" name="object 199"/>
            <p:cNvSpPr/>
            <p:nvPr/>
          </p:nvSpPr>
          <p:spPr>
            <a:xfrm>
              <a:off x="3416358"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0" name="object 200"/>
            <p:cNvSpPr/>
            <p:nvPr/>
          </p:nvSpPr>
          <p:spPr>
            <a:xfrm>
              <a:off x="3453351"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1" name="object 201"/>
            <p:cNvSpPr/>
            <p:nvPr/>
          </p:nvSpPr>
          <p:spPr>
            <a:xfrm>
              <a:off x="3490343"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2" name="object 202"/>
            <p:cNvSpPr/>
            <p:nvPr/>
          </p:nvSpPr>
          <p:spPr>
            <a:xfrm>
              <a:off x="3527336"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3" name="object 203"/>
            <p:cNvSpPr/>
            <p:nvPr/>
          </p:nvSpPr>
          <p:spPr>
            <a:xfrm>
              <a:off x="3564329"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4" name="object 204"/>
            <p:cNvSpPr/>
            <p:nvPr/>
          </p:nvSpPr>
          <p:spPr>
            <a:xfrm>
              <a:off x="360132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5" name="object 205"/>
            <p:cNvSpPr/>
            <p:nvPr/>
          </p:nvSpPr>
          <p:spPr>
            <a:xfrm>
              <a:off x="3638315"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6" name="object 206"/>
            <p:cNvSpPr/>
            <p:nvPr/>
          </p:nvSpPr>
          <p:spPr>
            <a:xfrm>
              <a:off x="3675308"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7" name="object 207"/>
            <p:cNvSpPr/>
            <p:nvPr/>
          </p:nvSpPr>
          <p:spPr>
            <a:xfrm>
              <a:off x="3712300"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8" name="object 208"/>
            <p:cNvSpPr/>
            <p:nvPr/>
          </p:nvSpPr>
          <p:spPr>
            <a:xfrm>
              <a:off x="3749293"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09" name="object 209"/>
            <p:cNvSpPr/>
            <p:nvPr/>
          </p:nvSpPr>
          <p:spPr>
            <a:xfrm>
              <a:off x="3786286"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10" name="object 210"/>
            <p:cNvSpPr/>
            <p:nvPr/>
          </p:nvSpPr>
          <p:spPr>
            <a:xfrm>
              <a:off x="3823279"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11" name="object 211"/>
            <p:cNvSpPr/>
            <p:nvPr/>
          </p:nvSpPr>
          <p:spPr>
            <a:xfrm>
              <a:off x="3860272"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12" name="object 212"/>
            <p:cNvSpPr/>
            <p:nvPr/>
          </p:nvSpPr>
          <p:spPr>
            <a:xfrm>
              <a:off x="3897265"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13" name="object 213"/>
            <p:cNvSpPr/>
            <p:nvPr/>
          </p:nvSpPr>
          <p:spPr>
            <a:xfrm>
              <a:off x="3934257" y="784848"/>
              <a:ext cx="6350" cy="0"/>
            </a:xfrm>
            <a:custGeom>
              <a:avLst/>
              <a:gdLst/>
              <a:ahLst/>
              <a:cxnLst/>
              <a:rect l="l" t="t" r="r" b="b"/>
              <a:pathLst>
                <a:path w="6350">
                  <a:moveTo>
                    <a:pt x="0" y="0"/>
                  </a:moveTo>
                  <a:lnTo>
                    <a:pt x="6165" y="0"/>
                  </a:lnTo>
                </a:path>
              </a:pathLst>
            </a:custGeom>
            <a:ln w="6165">
              <a:solidFill>
                <a:srgbClr val="000000"/>
              </a:solidFill>
            </a:ln>
          </p:spPr>
          <p:txBody>
            <a:bodyPr wrap="square" lIns="0" tIns="0" rIns="0" bIns="0" rtlCol="0"/>
            <a:lstStyle/>
            <a:p>
              <a:endParaRPr/>
            </a:p>
          </p:txBody>
        </p:sp>
        <p:sp>
          <p:nvSpPr>
            <p:cNvPr id="214" name="object 214"/>
            <p:cNvSpPr/>
            <p:nvPr/>
          </p:nvSpPr>
          <p:spPr>
            <a:xfrm>
              <a:off x="1344760" y="778683"/>
              <a:ext cx="0" cy="1418590"/>
            </a:xfrm>
            <a:custGeom>
              <a:avLst/>
              <a:gdLst/>
              <a:ahLst/>
              <a:cxnLst/>
              <a:rect l="l" t="t" r="r" b="b"/>
              <a:pathLst>
                <a:path h="1418589">
                  <a:moveTo>
                    <a:pt x="0" y="1418057"/>
                  </a:moveTo>
                  <a:lnTo>
                    <a:pt x="0" y="0"/>
                  </a:lnTo>
                </a:path>
              </a:pathLst>
            </a:custGeom>
            <a:ln w="6165">
              <a:solidFill>
                <a:srgbClr val="000000"/>
              </a:solidFill>
            </a:ln>
          </p:spPr>
          <p:txBody>
            <a:bodyPr wrap="square" lIns="0" tIns="0" rIns="0" bIns="0" rtlCol="0"/>
            <a:lstStyle/>
            <a:p>
              <a:endParaRPr/>
            </a:p>
          </p:txBody>
        </p:sp>
        <p:sp>
          <p:nvSpPr>
            <p:cNvPr id="215" name="object 215"/>
            <p:cNvSpPr/>
            <p:nvPr/>
          </p:nvSpPr>
          <p:spPr>
            <a:xfrm>
              <a:off x="1326264" y="2196741"/>
              <a:ext cx="31115" cy="0"/>
            </a:xfrm>
            <a:custGeom>
              <a:avLst/>
              <a:gdLst/>
              <a:ahLst/>
              <a:cxnLst/>
              <a:rect l="l" t="t" r="r" b="b"/>
              <a:pathLst>
                <a:path w="31115">
                  <a:moveTo>
                    <a:pt x="0" y="0"/>
                  </a:moveTo>
                  <a:lnTo>
                    <a:pt x="30827" y="0"/>
                  </a:lnTo>
                </a:path>
              </a:pathLst>
            </a:custGeom>
            <a:ln w="6165">
              <a:solidFill>
                <a:srgbClr val="000000"/>
              </a:solidFill>
            </a:ln>
          </p:spPr>
          <p:txBody>
            <a:bodyPr wrap="square" lIns="0" tIns="0" rIns="0" bIns="0" rtlCol="0"/>
            <a:lstStyle/>
            <a:p>
              <a:endParaRPr/>
            </a:p>
          </p:txBody>
        </p:sp>
        <p:sp>
          <p:nvSpPr>
            <p:cNvPr id="216" name="object 216"/>
            <p:cNvSpPr/>
            <p:nvPr/>
          </p:nvSpPr>
          <p:spPr>
            <a:xfrm>
              <a:off x="1344760" y="2196741"/>
              <a:ext cx="2602230" cy="0"/>
            </a:xfrm>
            <a:custGeom>
              <a:avLst/>
              <a:gdLst/>
              <a:ahLst/>
              <a:cxnLst/>
              <a:rect l="l" t="t" r="r" b="b"/>
              <a:pathLst>
                <a:path w="2602229">
                  <a:moveTo>
                    <a:pt x="0" y="0"/>
                  </a:moveTo>
                  <a:lnTo>
                    <a:pt x="2601828" y="0"/>
                  </a:lnTo>
                </a:path>
              </a:pathLst>
            </a:custGeom>
            <a:ln w="6165">
              <a:solidFill>
                <a:srgbClr val="000000"/>
              </a:solidFill>
            </a:ln>
          </p:spPr>
          <p:txBody>
            <a:bodyPr wrap="square" lIns="0" tIns="0" rIns="0" bIns="0" rtlCol="0"/>
            <a:lstStyle/>
            <a:p>
              <a:endParaRPr/>
            </a:p>
          </p:txBody>
        </p:sp>
        <p:sp>
          <p:nvSpPr>
            <p:cNvPr id="217" name="object 217"/>
            <p:cNvSpPr/>
            <p:nvPr/>
          </p:nvSpPr>
          <p:spPr>
            <a:xfrm>
              <a:off x="1344760" y="2165913"/>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218" name="object 218"/>
            <p:cNvSpPr/>
            <p:nvPr/>
          </p:nvSpPr>
          <p:spPr>
            <a:xfrm>
              <a:off x="1474235" y="2165913"/>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219" name="object 219"/>
            <p:cNvSpPr/>
            <p:nvPr/>
          </p:nvSpPr>
          <p:spPr>
            <a:xfrm>
              <a:off x="1609875" y="2165913"/>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220" name="object 220"/>
            <p:cNvSpPr/>
            <p:nvPr/>
          </p:nvSpPr>
          <p:spPr>
            <a:xfrm>
              <a:off x="1739350" y="2165913"/>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221" name="object 221"/>
            <p:cNvSpPr/>
            <p:nvPr/>
          </p:nvSpPr>
          <p:spPr>
            <a:xfrm>
              <a:off x="1868825" y="2165913"/>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222" name="object 222"/>
            <p:cNvSpPr/>
            <p:nvPr/>
          </p:nvSpPr>
          <p:spPr>
            <a:xfrm>
              <a:off x="1998300" y="2165913"/>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223" name="object 223"/>
            <p:cNvSpPr/>
            <p:nvPr/>
          </p:nvSpPr>
          <p:spPr>
            <a:xfrm>
              <a:off x="2127775" y="2165913"/>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224" name="object 224"/>
            <p:cNvSpPr/>
            <p:nvPr/>
          </p:nvSpPr>
          <p:spPr>
            <a:xfrm>
              <a:off x="1344760" y="797179"/>
              <a:ext cx="2607310" cy="1398905"/>
            </a:xfrm>
            <a:custGeom>
              <a:avLst/>
              <a:gdLst/>
              <a:ahLst/>
              <a:cxnLst/>
              <a:rect l="l" t="t" r="r" b="b"/>
              <a:pathLst>
                <a:path w="2607310" h="1398905">
                  <a:moveTo>
                    <a:pt x="0" y="1398791"/>
                  </a:moveTo>
                  <a:lnTo>
                    <a:pt x="129436" y="1349494"/>
                  </a:lnTo>
                  <a:lnTo>
                    <a:pt x="265036" y="1306360"/>
                  </a:lnTo>
                  <a:lnTo>
                    <a:pt x="394473" y="1263225"/>
                  </a:lnTo>
                  <a:lnTo>
                    <a:pt x="523910" y="1213928"/>
                  </a:lnTo>
                  <a:lnTo>
                    <a:pt x="653346" y="1170794"/>
                  </a:lnTo>
                  <a:lnTo>
                    <a:pt x="782783" y="1121497"/>
                  </a:lnTo>
                  <a:lnTo>
                    <a:pt x="912220" y="1078363"/>
                  </a:lnTo>
                  <a:lnTo>
                    <a:pt x="1041656" y="998256"/>
                  </a:lnTo>
                  <a:lnTo>
                    <a:pt x="1177257" y="911987"/>
                  </a:lnTo>
                  <a:lnTo>
                    <a:pt x="1306693" y="831880"/>
                  </a:lnTo>
                  <a:lnTo>
                    <a:pt x="1436130" y="745611"/>
                  </a:lnTo>
                  <a:lnTo>
                    <a:pt x="1565566" y="665504"/>
                  </a:lnTo>
                  <a:lnTo>
                    <a:pt x="1695003" y="579235"/>
                  </a:lnTo>
                  <a:lnTo>
                    <a:pt x="1824439" y="499128"/>
                  </a:lnTo>
                  <a:lnTo>
                    <a:pt x="1953876" y="412859"/>
                  </a:lnTo>
                  <a:lnTo>
                    <a:pt x="2089476" y="332752"/>
                  </a:lnTo>
                  <a:lnTo>
                    <a:pt x="2218913" y="252645"/>
                  </a:lnTo>
                  <a:lnTo>
                    <a:pt x="2348349" y="166376"/>
                  </a:lnTo>
                  <a:lnTo>
                    <a:pt x="2477786" y="86269"/>
                  </a:lnTo>
                  <a:lnTo>
                    <a:pt x="2607223" y="0"/>
                  </a:lnTo>
                </a:path>
              </a:pathLst>
            </a:custGeom>
            <a:ln w="6165">
              <a:solidFill>
                <a:srgbClr val="000000"/>
              </a:solidFill>
            </a:ln>
          </p:spPr>
          <p:txBody>
            <a:bodyPr wrap="square" lIns="0" tIns="0" rIns="0" bIns="0" rtlCol="0"/>
            <a:lstStyle/>
            <a:p>
              <a:endParaRPr/>
            </a:p>
          </p:txBody>
        </p:sp>
        <p:sp>
          <p:nvSpPr>
            <p:cNvPr id="225" name="object 225"/>
            <p:cNvSpPr/>
            <p:nvPr/>
          </p:nvSpPr>
          <p:spPr>
            <a:xfrm>
              <a:off x="1344760" y="1919295"/>
              <a:ext cx="2607310" cy="276860"/>
            </a:xfrm>
            <a:custGeom>
              <a:avLst/>
              <a:gdLst/>
              <a:ahLst/>
              <a:cxnLst/>
              <a:rect l="l" t="t" r="r" b="b"/>
              <a:pathLst>
                <a:path w="2607310" h="276860">
                  <a:moveTo>
                    <a:pt x="0" y="276677"/>
                  </a:moveTo>
                  <a:lnTo>
                    <a:pt x="129436" y="264380"/>
                  </a:lnTo>
                  <a:lnTo>
                    <a:pt x="265036" y="245935"/>
                  </a:lnTo>
                  <a:lnTo>
                    <a:pt x="394473" y="233638"/>
                  </a:lnTo>
                  <a:lnTo>
                    <a:pt x="523910" y="221342"/>
                  </a:lnTo>
                  <a:lnTo>
                    <a:pt x="653346" y="209045"/>
                  </a:lnTo>
                  <a:lnTo>
                    <a:pt x="782783" y="190600"/>
                  </a:lnTo>
                  <a:lnTo>
                    <a:pt x="912220" y="178303"/>
                  </a:lnTo>
                  <a:lnTo>
                    <a:pt x="1041656" y="166006"/>
                  </a:lnTo>
                  <a:lnTo>
                    <a:pt x="1177257" y="153709"/>
                  </a:lnTo>
                  <a:lnTo>
                    <a:pt x="1306693" y="135264"/>
                  </a:lnTo>
                  <a:lnTo>
                    <a:pt x="1436130" y="122967"/>
                  </a:lnTo>
                  <a:lnTo>
                    <a:pt x="1565566" y="110671"/>
                  </a:lnTo>
                  <a:lnTo>
                    <a:pt x="1695003" y="98374"/>
                  </a:lnTo>
                  <a:lnTo>
                    <a:pt x="1824440" y="79929"/>
                  </a:lnTo>
                  <a:lnTo>
                    <a:pt x="1953876" y="67632"/>
                  </a:lnTo>
                  <a:lnTo>
                    <a:pt x="2089476" y="55335"/>
                  </a:lnTo>
                  <a:lnTo>
                    <a:pt x="2218913" y="43038"/>
                  </a:lnTo>
                  <a:lnTo>
                    <a:pt x="2348349" y="24593"/>
                  </a:lnTo>
                  <a:lnTo>
                    <a:pt x="2477786" y="12296"/>
                  </a:lnTo>
                  <a:lnTo>
                    <a:pt x="2607223" y="0"/>
                  </a:lnTo>
                </a:path>
              </a:pathLst>
            </a:custGeom>
            <a:ln w="6165">
              <a:solidFill>
                <a:srgbClr val="000000"/>
              </a:solidFill>
            </a:ln>
          </p:spPr>
          <p:txBody>
            <a:bodyPr wrap="square" lIns="0" tIns="0" rIns="0" bIns="0" rtlCol="0"/>
            <a:lstStyle/>
            <a:p>
              <a:endParaRPr/>
            </a:p>
          </p:txBody>
        </p:sp>
        <p:sp>
          <p:nvSpPr>
            <p:cNvPr id="226" name="object 226"/>
            <p:cNvSpPr/>
            <p:nvPr/>
          </p:nvSpPr>
          <p:spPr>
            <a:xfrm>
              <a:off x="1326264" y="2172079"/>
              <a:ext cx="24765" cy="37465"/>
            </a:xfrm>
            <a:custGeom>
              <a:avLst/>
              <a:gdLst/>
              <a:ahLst/>
              <a:cxnLst/>
              <a:rect l="l" t="t" r="r" b="b"/>
              <a:pathLst>
                <a:path w="24765" h="37464">
                  <a:moveTo>
                    <a:pt x="24661" y="0"/>
                  </a:moveTo>
                  <a:lnTo>
                    <a:pt x="0" y="0"/>
                  </a:lnTo>
                  <a:lnTo>
                    <a:pt x="0" y="36992"/>
                  </a:lnTo>
                  <a:lnTo>
                    <a:pt x="24661" y="36992"/>
                  </a:lnTo>
                  <a:lnTo>
                    <a:pt x="24661" y="0"/>
                  </a:lnTo>
                  <a:close/>
                </a:path>
              </a:pathLst>
            </a:custGeom>
            <a:solidFill>
              <a:srgbClr val="DD0806"/>
            </a:solidFill>
          </p:spPr>
          <p:txBody>
            <a:bodyPr wrap="square" lIns="0" tIns="0" rIns="0" bIns="0" rtlCol="0"/>
            <a:lstStyle/>
            <a:p>
              <a:endParaRPr/>
            </a:p>
          </p:txBody>
        </p:sp>
        <p:sp>
          <p:nvSpPr>
            <p:cNvPr id="227" name="object 227"/>
            <p:cNvSpPr/>
            <p:nvPr/>
          </p:nvSpPr>
          <p:spPr>
            <a:xfrm>
              <a:off x="1326264" y="2172079"/>
              <a:ext cx="24765" cy="37465"/>
            </a:xfrm>
            <a:custGeom>
              <a:avLst/>
              <a:gdLst/>
              <a:ahLst/>
              <a:cxnLst/>
              <a:rect l="l" t="t" r="r" b="b"/>
              <a:pathLst>
                <a:path w="24765"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28" name="object 228"/>
            <p:cNvSpPr/>
            <p:nvPr/>
          </p:nvSpPr>
          <p:spPr>
            <a:xfrm>
              <a:off x="1455739" y="2122755"/>
              <a:ext cx="24765" cy="37465"/>
            </a:xfrm>
            <a:custGeom>
              <a:avLst/>
              <a:gdLst/>
              <a:ahLst/>
              <a:cxnLst/>
              <a:rect l="l" t="t" r="r" b="b"/>
              <a:pathLst>
                <a:path w="24765" h="37464">
                  <a:moveTo>
                    <a:pt x="24661" y="0"/>
                  </a:moveTo>
                  <a:lnTo>
                    <a:pt x="0" y="0"/>
                  </a:lnTo>
                  <a:lnTo>
                    <a:pt x="0" y="36992"/>
                  </a:lnTo>
                  <a:lnTo>
                    <a:pt x="24661" y="36992"/>
                  </a:lnTo>
                  <a:lnTo>
                    <a:pt x="24661" y="0"/>
                  </a:lnTo>
                  <a:close/>
                </a:path>
              </a:pathLst>
            </a:custGeom>
            <a:solidFill>
              <a:srgbClr val="DD0806"/>
            </a:solidFill>
          </p:spPr>
          <p:txBody>
            <a:bodyPr wrap="square" lIns="0" tIns="0" rIns="0" bIns="0" rtlCol="0"/>
            <a:lstStyle/>
            <a:p>
              <a:endParaRPr/>
            </a:p>
          </p:txBody>
        </p:sp>
        <p:sp>
          <p:nvSpPr>
            <p:cNvPr id="229" name="object 229"/>
            <p:cNvSpPr/>
            <p:nvPr/>
          </p:nvSpPr>
          <p:spPr>
            <a:xfrm>
              <a:off x="1455739" y="2122755"/>
              <a:ext cx="24765" cy="37465"/>
            </a:xfrm>
            <a:custGeom>
              <a:avLst/>
              <a:gdLst/>
              <a:ahLst/>
              <a:cxnLst/>
              <a:rect l="l" t="t" r="r" b="b"/>
              <a:pathLst>
                <a:path w="24765"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30" name="object 230"/>
            <p:cNvSpPr/>
            <p:nvPr/>
          </p:nvSpPr>
          <p:spPr>
            <a:xfrm>
              <a:off x="1591379" y="2085762"/>
              <a:ext cx="24765" cy="24765"/>
            </a:xfrm>
            <a:custGeom>
              <a:avLst/>
              <a:gdLst/>
              <a:ahLst/>
              <a:cxnLst/>
              <a:rect l="l" t="t" r="r" b="b"/>
              <a:pathLst>
                <a:path w="24765"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31" name="object 231"/>
            <p:cNvSpPr/>
            <p:nvPr/>
          </p:nvSpPr>
          <p:spPr>
            <a:xfrm>
              <a:off x="1591379" y="2085762"/>
              <a:ext cx="24765" cy="24765"/>
            </a:xfrm>
            <a:custGeom>
              <a:avLst/>
              <a:gdLst/>
              <a:ahLst/>
              <a:cxnLst/>
              <a:rect l="l" t="t" r="r" b="b"/>
              <a:pathLst>
                <a:path w="24765"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32" name="object 232"/>
            <p:cNvSpPr/>
            <p:nvPr/>
          </p:nvSpPr>
          <p:spPr>
            <a:xfrm>
              <a:off x="1720854" y="2042604"/>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33" name="object 233"/>
            <p:cNvSpPr/>
            <p:nvPr/>
          </p:nvSpPr>
          <p:spPr>
            <a:xfrm>
              <a:off x="1720854" y="2042604"/>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34" name="object 234"/>
            <p:cNvSpPr/>
            <p:nvPr/>
          </p:nvSpPr>
          <p:spPr>
            <a:xfrm>
              <a:off x="1850329" y="1993280"/>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35" name="object 235"/>
            <p:cNvSpPr/>
            <p:nvPr/>
          </p:nvSpPr>
          <p:spPr>
            <a:xfrm>
              <a:off x="1850329" y="1993280"/>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36" name="object 236"/>
            <p:cNvSpPr/>
            <p:nvPr/>
          </p:nvSpPr>
          <p:spPr>
            <a:xfrm>
              <a:off x="1979804" y="1950122"/>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37" name="object 237"/>
            <p:cNvSpPr/>
            <p:nvPr/>
          </p:nvSpPr>
          <p:spPr>
            <a:xfrm>
              <a:off x="1979804" y="1950122"/>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38" name="object 238"/>
            <p:cNvSpPr/>
            <p:nvPr/>
          </p:nvSpPr>
          <p:spPr>
            <a:xfrm>
              <a:off x="2109278" y="1900798"/>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39" name="object 239"/>
            <p:cNvSpPr/>
            <p:nvPr/>
          </p:nvSpPr>
          <p:spPr>
            <a:xfrm>
              <a:off x="2109278" y="1900798"/>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40" name="object 240"/>
            <p:cNvSpPr/>
            <p:nvPr/>
          </p:nvSpPr>
          <p:spPr>
            <a:xfrm>
              <a:off x="2238753" y="1857640"/>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41" name="object 241"/>
            <p:cNvSpPr/>
            <p:nvPr/>
          </p:nvSpPr>
          <p:spPr>
            <a:xfrm>
              <a:off x="2238753" y="1857640"/>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42" name="object 242"/>
            <p:cNvSpPr/>
            <p:nvPr/>
          </p:nvSpPr>
          <p:spPr>
            <a:xfrm>
              <a:off x="2368228" y="1777489"/>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43" name="object 243"/>
            <p:cNvSpPr/>
            <p:nvPr/>
          </p:nvSpPr>
          <p:spPr>
            <a:xfrm>
              <a:off x="2368228" y="1777489"/>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44" name="object 244"/>
            <p:cNvSpPr/>
            <p:nvPr/>
          </p:nvSpPr>
          <p:spPr>
            <a:xfrm>
              <a:off x="2503868" y="1691172"/>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45" name="object 245"/>
            <p:cNvSpPr/>
            <p:nvPr/>
          </p:nvSpPr>
          <p:spPr>
            <a:xfrm>
              <a:off x="2503868" y="1691172"/>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46" name="object 246"/>
            <p:cNvSpPr/>
            <p:nvPr/>
          </p:nvSpPr>
          <p:spPr>
            <a:xfrm>
              <a:off x="2633343" y="1611021"/>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47" name="object 247"/>
            <p:cNvSpPr/>
            <p:nvPr/>
          </p:nvSpPr>
          <p:spPr>
            <a:xfrm>
              <a:off x="2633343" y="1611021"/>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48" name="object 248"/>
            <p:cNvSpPr/>
            <p:nvPr/>
          </p:nvSpPr>
          <p:spPr>
            <a:xfrm>
              <a:off x="2762818" y="1524705"/>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49" name="object 249"/>
            <p:cNvSpPr/>
            <p:nvPr/>
          </p:nvSpPr>
          <p:spPr>
            <a:xfrm>
              <a:off x="2762818" y="1524705"/>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50" name="object 250"/>
            <p:cNvSpPr/>
            <p:nvPr/>
          </p:nvSpPr>
          <p:spPr>
            <a:xfrm>
              <a:off x="2892293" y="1444554"/>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51" name="object 251"/>
            <p:cNvSpPr/>
            <p:nvPr/>
          </p:nvSpPr>
          <p:spPr>
            <a:xfrm>
              <a:off x="2892293" y="1444554"/>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52" name="object 252"/>
            <p:cNvSpPr/>
            <p:nvPr/>
          </p:nvSpPr>
          <p:spPr>
            <a:xfrm>
              <a:off x="3021768" y="1358237"/>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53" name="object 253"/>
            <p:cNvSpPr/>
            <p:nvPr/>
          </p:nvSpPr>
          <p:spPr>
            <a:xfrm>
              <a:off x="3021768" y="1358237"/>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54" name="object 254"/>
            <p:cNvSpPr/>
            <p:nvPr/>
          </p:nvSpPr>
          <p:spPr>
            <a:xfrm>
              <a:off x="3151243" y="1278086"/>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55" name="object 255"/>
            <p:cNvSpPr/>
            <p:nvPr/>
          </p:nvSpPr>
          <p:spPr>
            <a:xfrm>
              <a:off x="3151243" y="1278086"/>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56" name="object 256"/>
            <p:cNvSpPr/>
            <p:nvPr/>
          </p:nvSpPr>
          <p:spPr>
            <a:xfrm>
              <a:off x="3280717" y="1191769"/>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57" name="object 257"/>
            <p:cNvSpPr/>
            <p:nvPr/>
          </p:nvSpPr>
          <p:spPr>
            <a:xfrm>
              <a:off x="3280718" y="1191769"/>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58" name="object 258"/>
            <p:cNvSpPr/>
            <p:nvPr/>
          </p:nvSpPr>
          <p:spPr>
            <a:xfrm>
              <a:off x="3416358" y="1111618"/>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59" name="object 259"/>
            <p:cNvSpPr/>
            <p:nvPr/>
          </p:nvSpPr>
          <p:spPr>
            <a:xfrm>
              <a:off x="3416358" y="1111618"/>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60" name="object 260"/>
            <p:cNvSpPr/>
            <p:nvPr/>
          </p:nvSpPr>
          <p:spPr>
            <a:xfrm>
              <a:off x="3545833" y="1031467"/>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61" name="object 261"/>
            <p:cNvSpPr/>
            <p:nvPr/>
          </p:nvSpPr>
          <p:spPr>
            <a:xfrm>
              <a:off x="3545833" y="1031467"/>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62" name="object 262"/>
            <p:cNvSpPr/>
            <p:nvPr/>
          </p:nvSpPr>
          <p:spPr>
            <a:xfrm>
              <a:off x="3675308" y="945151"/>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63" name="object 263"/>
            <p:cNvSpPr/>
            <p:nvPr/>
          </p:nvSpPr>
          <p:spPr>
            <a:xfrm>
              <a:off x="3675308" y="945151"/>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64" name="object 264"/>
            <p:cNvSpPr/>
            <p:nvPr/>
          </p:nvSpPr>
          <p:spPr>
            <a:xfrm>
              <a:off x="3804782" y="864999"/>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65" name="object 265"/>
            <p:cNvSpPr/>
            <p:nvPr/>
          </p:nvSpPr>
          <p:spPr>
            <a:xfrm>
              <a:off x="3804782" y="864999"/>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66" name="object 266"/>
            <p:cNvSpPr/>
            <p:nvPr/>
          </p:nvSpPr>
          <p:spPr>
            <a:xfrm>
              <a:off x="3934257" y="778683"/>
              <a:ext cx="24765" cy="24765"/>
            </a:xfrm>
            <a:custGeom>
              <a:avLst/>
              <a:gdLst/>
              <a:ahLst/>
              <a:cxnLst/>
              <a:rect l="l" t="t" r="r" b="b"/>
              <a:pathLst>
                <a:path w="24764" h="24765">
                  <a:moveTo>
                    <a:pt x="24661" y="0"/>
                  </a:moveTo>
                  <a:lnTo>
                    <a:pt x="0" y="0"/>
                  </a:lnTo>
                  <a:lnTo>
                    <a:pt x="0" y="24661"/>
                  </a:lnTo>
                  <a:lnTo>
                    <a:pt x="24661" y="24661"/>
                  </a:lnTo>
                  <a:lnTo>
                    <a:pt x="24661" y="0"/>
                  </a:lnTo>
                  <a:close/>
                </a:path>
              </a:pathLst>
            </a:custGeom>
            <a:solidFill>
              <a:srgbClr val="DD0806"/>
            </a:solidFill>
          </p:spPr>
          <p:txBody>
            <a:bodyPr wrap="square" lIns="0" tIns="0" rIns="0" bIns="0" rtlCol="0"/>
            <a:lstStyle/>
            <a:p>
              <a:endParaRPr/>
            </a:p>
          </p:txBody>
        </p:sp>
        <p:sp>
          <p:nvSpPr>
            <p:cNvPr id="267" name="object 267"/>
            <p:cNvSpPr/>
            <p:nvPr/>
          </p:nvSpPr>
          <p:spPr>
            <a:xfrm>
              <a:off x="3934257" y="778683"/>
              <a:ext cx="24765" cy="24765"/>
            </a:xfrm>
            <a:custGeom>
              <a:avLst/>
              <a:gdLst/>
              <a:ahLst/>
              <a:cxnLst/>
              <a:rect l="l" t="t" r="r" b="b"/>
              <a:pathLst>
                <a:path w="24764" h="24765">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68" name="object 268"/>
            <p:cNvSpPr/>
            <p:nvPr/>
          </p:nvSpPr>
          <p:spPr>
            <a:xfrm>
              <a:off x="1326264" y="2172079"/>
              <a:ext cx="24765" cy="37465"/>
            </a:xfrm>
            <a:custGeom>
              <a:avLst/>
              <a:gdLst/>
              <a:ahLst/>
              <a:cxnLst/>
              <a:rect l="l" t="t" r="r" b="b"/>
              <a:pathLst>
                <a:path w="24765" h="37464">
                  <a:moveTo>
                    <a:pt x="24661" y="0"/>
                  </a:moveTo>
                  <a:lnTo>
                    <a:pt x="0" y="0"/>
                  </a:lnTo>
                  <a:lnTo>
                    <a:pt x="0" y="36992"/>
                  </a:lnTo>
                  <a:lnTo>
                    <a:pt x="24661" y="36992"/>
                  </a:lnTo>
                  <a:lnTo>
                    <a:pt x="24661" y="0"/>
                  </a:lnTo>
                  <a:close/>
                </a:path>
              </a:pathLst>
            </a:custGeom>
            <a:solidFill>
              <a:srgbClr val="008011"/>
            </a:solidFill>
          </p:spPr>
          <p:txBody>
            <a:bodyPr wrap="square" lIns="0" tIns="0" rIns="0" bIns="0" rtlCol="0"/>
            <a:lstStyle/>
            <a:p>
              <a:endParaRPr/>
            </a:p>
          </p:txBody>
        </p:sp>
        <p:sp>
          <p:nvSpPr>
            <p:cNvPr id="269" name="object 269"/>
            <p:cNvSpPr/>
            <p:nvPr/>
          </p:nvSpPr>
          <p:spPr>
            <a:xfrm>
              <a:off x="1326264" y="2172079"/>
              <a:ext cx="24765" cy="37465"/>
            </a:xfrm>
            <a:custGeom>
              <a:avLst/>
              <a:gdLst/>
              <a:ahLst/>
              <a:cxnLst/>
              <a:rect l="l" t="t" r="r" b="b"/>
              <a:pathLst>
                <a:path w="24765"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70" name="object 270"/>
            <p:cNvSpPr/>
            <p:nvPr/>
          </p:nvSpPr>
          <p:spPr>
            <a:xfrm>
              <a:off x="1455739" y="2159748"/>
              <a:ext cx="24765" cy="37465"/>
            </a:xfrm>
            <a:custGeom>
              <a:avLst/>
              <a:gdLst/>
              <a:ahLst/>
              <a:cxnLst/>
              <a:rect l="l" t="t" r="r" b="b"/>
              <a:pathLst>
                <a:path w="24765" h="37464">
                  <a:moveTo>
                    <a:pt x="24661" y="0"/>
                  </a:moveTo>
                  <a:lnTo>
                    <a:pt x="0" y="0"/>
                  </a:lnTo>
                  <a:lnTo>
                    <a:pt x="0" y="36992"/>
                  </a:lnTo>
                  <a:lnTo>
                    <a:pt x="24661" y="36992"/>
                  </a:lnTo>
                  <a:lnTo>
                    <a:pt x="24661" y="0"/>
                  </a:lnTo>
                  <a:close/>
                </a:path>
              </a:pathLst>
            </a:custGeom>
            <a:solidFill>
              <a:srgbClr val="008011"/>
            </a:solidFill>
          </p:spPr>
          <p:txBody>
            <a:bodyPr wrap="square" lIns="0" tIns="0" rIns="0" bIns="0" rtlCol="0"/>
            <a:lstStyle/>
            <a:p>
              <a:endParaRPr/>
            </a:p>
          </p:txBody>
        </p:sp>
        <p:sp>
          <p:nvSpPr>
            <p:cNvPr id="271" name="object 271"/>
            <p:cNvSpPr/>
            <p:nvPr/>
          </p:nvSpPr>
          <p:spPr>
            <a:xfrm>
              <a:off x="1455739" y="2159748"/>
              <a:ext cx="24765" cy="37465"/>
            </a:xfrm>
            <a:custGeom>
              <a:avLst/>
              <a:gdLst/>
              <a:ahLst/>
              <a:cxnLst/>
              <a:rect l="l" t="t" r="r" b="b"/>
              <a:pathLst>
                <a:path w="24765"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72" name="object 272"/>
            <p:cNvSpPr/>
            <p:nvPr/>
          </p:nvSpPr>
          <p:spPr>
            <a:xfrm>
              <a:off x="1591379" y="2141252"/>
              <a:ext cx="24765" cy="37465"/>
            </a:xfrm>
            <a:custGeom>
              <a:avLst/>
              <a:gdLst/>
              <a:ahLst/>
              <a:cxnLst/>
              <a:rect l="l" t="t" r="r" b="b"/>
              <a:pathLst>
                <a:path w="24765" h="37464">
                  <a:moveTo>
                    <a:pt x="24661" y="0"/>
                  </a:moveTo>
                  <a:lnTo>
                    <a:pt x="0" y="0"/>
                  </a:lnTo>
                  <a:lnTo>
                    <a:pt x="0" y="36992"/>
                  </a:lnTo>
                  <a:lnTo>
                    <a:pt x="24661" y="36992"/>
                  </a:lnTo>
                  <a:lnTo>
                    <a:pt x="24661" y="0"/>
                  </a:lnTo>
                  <a:close/>
                </a:path>
              </a:pathLst>
            </a:custGeom>
            <a:solidFill>
              <a:srgbClr val="008011"/>
            </a:solidFill>
          </p:spPr>
          <p:txBody>
            <a:bodyPr wrap="square" lIns="0" tIns="0" rIns="0" bIns="0" rtlCol="0"/>
            <a:lstStyle/>
            <a:p>
              <a:endParaRPr/>
            </a:p>
          </p:txBody>
        </p:sp>
        <p:sp>
          <p:nvSpPr>
            <p:cNvPr id="273" name="object 273"/>
            <p:cNvSpPr/>
            <p:nvPr/>
          </p:nvSpPr>
          <p:spPr>
            <a:xfrm>
              <a:off x="1591379" y="2141252"/>
              <a:ext cx="24765" cy="37465"/>
            </a:xfrm>
            <a:custGeom>
              <a:avLst/>
              <a:gdLst/>
              <a:ahLst/>
              <a:cxnLst/>
              <a:rect l="l" t="t" r="r" b="b"/>
              <a:pathLst>
                <a:path w="24765"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74" name="object 274"/>
            <p:cNvSpPr/>
            <p:nvPr/>
          </p:nvSpPr>
          <p:spPr>
            <a:xfrm>
              <a:off x="1720854" y="2128921"/>
              <a:ext cx="24765" cy="37465"/>
            </a:xfrm>
            <a:custGeom>
              <a:avLst/>
              <a:gdLst/>
              <a:ahLst/>
              <a:cxnLst/>
              <a:rect l="l" t="t" r="r" b="b"/>
              <a:pathLst>
                <a:path w="24764" h="37464">
                  <a:moveTo>
                    <a:pt x="24661" y="0"/>
                  </a:moveTo>
                  <a:lnTo>
                    <a:pt x="0" y="0"/>
                  </a:lnTo>
                  <a:lnTo>
                    <a:pt x="0" y="36992"/>
                  </a:lnTo>
                  <a:lnTo>
                    <a:pt x="24661" y="36992"/>
                  </a:lnTo>
                  <a:lnTo>
                    <a:pt x="24661" y="0"/>
                  </a:lnTo>
                  <a:close/>
                </a:path>
              </a:pathLst>
            </a:custGeom>
            <a:solidFill>
              <a:srgbClr val="008011"/>
            </a:solidFill>
          </p:spPr>
          <p:txBody>
            <a:bodyPr wrap="square" lIns="0" tIns="0" rIns="0" bIns="0" rtlCol="0"/>
            <a:lstStyle/>
            <a:p>
              <a:endParaRPr/>
            </a:p>
          </p:txBody>
        </p:sp>
        <p:sp>
          <p:nvSpPr>
            <p:cNvPr id="275" name="object 275"/>
            <p:cNvSpPr/>
            <p:nvPr/>
          </p:nvSpPr>
          <p:spPr>
            <a:xfrm>
              <a:off x="1720854" y="2128921"/>
              <a:ext cx="24765" cy="37465"/>
            </a:xfrm>
            <a:custGeom>
              <a:avLst/>
              <a:gdLst/>
              <a:ahLst/>
              <a:cxnLst/>
              <a:rect l="l" t="t" r="r" b="b"/>
              <a:pathLst>
                <a:path w="24764"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76" name="object 276"/>
            <p:cNvSpPr/>
            <p:nvPr/>
          </p:nvSpPr>
          <p:spPr>
            <a:xfrm>
              <a:off x="1850329" y="2116590"/>
              <a:ext cx="24765" cy="37465"/>
            </a:xfrm>
            <a:custGeom>
              <a:avLst/>
              <a:gdLst/>
              <a:ahLst/>
              <a:cxnLst/>
              <a:rect l="l" t="t" r="r" b="b"/>
              <a:pathLst>
                <a:path w="24764" h="37464">
                  <a:moveTo>
                    <a:pt x="24661" y="0"/>
                  </a:moveTo>
                  <a:lnTo>
                    <a:pt x="0" y="0"/>
                  </a:lnTo>
                  <a:lnTo>
                    <a:pt x="0" y="36992"/>
                  </a:lnTo>
                  <a:lnTo>
                    <a:pt x="24661" y="36992"/>
                  </a:lnTo>
                  <a:lnTo>
                    <a:pt x="24661" y="0"/>
                  </a:lnTo>
                  <a:close/>
                </a:path>
              </a:pathLst>
            </a:custGeom>
            <a:solidFill>
              <a:srgbClr val="008011"/>
            </a:solidFill>
          </p:spPr>
          <p:txBody>
            <a:bodyPr wrap="square" lIns="0" tIns="0" rIns="0" bIns="0" rtlCol="0"/>
            <a:lstStyle/>
            <a:p>
              <a:endParaRPr/>
            </a:p>
          </p:txBody>
        </p:sp>
        <p:sp>
          <p:nvSpPr>
            <p:cNvPr id="277" name="object 277"/>
            <p:cNvSpPr/>
            <p:nvPr/>
          </p:nvSpPr>
          <p:spPr>
            <a:xfrm>
              <a:off x="1850329" y="2116590"/>
              <a:ext cx="24765" cy="37465"/>
            </a:xfrm>
            <a:custGeom>
              <a:avLst/>
              <a:gdLst/>
              <a:ahLst/>
              <a:cxnLst/>
              <a:rect l="l" t="t" r="r" b="b"/>
              <a:pathLst>
                <a:path w="24764"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78" name="object 278"/>
            <p:cNvSpPr/>
            <p:nvPr/>
          </p:nvSpPr>
          <p:spPr>
            <a:xfrm>
              <a:off x="1979804" y="2104259"/>
              <a:ext cx="24765" cy="37465"/>
            </a:xfrm>
            <a:custGeom>
              <a:avLst/>
              <a:gdLst/>
              <a:ahLst/>
              <a:cxnLst/>
              <a:rect l="l" t="t" r="r" b="b"/>
              <a:pathLst>
                <a:path w="24764" h="37464">
                  <a:moveTo>
                    <a:pt x="24661" y="0"/>
                  </a:moveTo>
                  <a:lnTo>
                    <a:pt x="0" y="0"/>
                  </a:lnTo>
                  <a:lnTo>
                    <a:pt x="0" y="36992"/>
                  </a:lnTo>
                  <a:lnTo>
                    <a:pt x="24661" y="36992"/>
                  </a:lnTo>
                  <a:lnTo>
                    <a:pt x="24661" y="0"/>
                  </a:lnTo>
                  <a:close/>
                </a:path>
              </a:pathLst>
            </a:custGeom>
            <a:solidFill>
              <a:srgbClr val="008011"/>
            </a:solidFill>
          </p:spPr>
          <p:txBody>
            <a:bodyPr wrap="square" lIns="0" tIns="0" rIns="0" bIns="0" rtlCol="0"/>
            <a:lstStyle/>
            <a:p>
              <a:endParaRPr/>
            </a:p>
          </p:txBody>
        </p:sp>
        <p:sp>
          <p:nvSpPr>
            <p:cNvPr id="279" name="object 279"/>
            <p:cNvSpPr/>
            <p:nvPr/>
          </p:nvSpPr>
          <p:spPr>
            <a:xfrm>
              <a:off x="1979804" y="2104259"/>
              <a:ext cx="24765" cy="37465"/>
            </a:xfrm>
            <a:custGeom>
              <a:avLst/>
              <a:gdLst/>
              <a:ahLst/>
              <a:cxnLst/>
              <a:rect l="l" t="t" r="r" b="b"/>
              <a:pathLst>
                <a:path w="24764"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80" name="object 280"/>
            <p:cNvSpPr/>
            <p:nvPr/>
          </p:nvSpPr>
          <p:spPr>
            <a:xfrm>
              <a:off x="2109278" y="2085762"/>
              <a:ext cx="24765" cy="37465"/>
            </a:xfrm>
            <a:custGeom>
              <a:avLst/>
              <a:gdLst/>
              <a:ahLst/>
              <a:cxnLst/>
              <a:rect l="l" t="t" r="r" b="b"/>
              <a:pathLst>
                <a:path w="24764" h="37464">
                  <a:moveTo>
                    <a:pt x="24661" y="0"/>
                  </a:moveTo>
                  <a:lnTo>
                    <a:pt x="0" y="0"/>
                  </a:lnTo>
                  <a:lnTo>
                    <a:pt x="0" y="36992"/>
                  </a:lnTo>
                  <a:lnTo>
                    <a:pt x="24661" y="36992"/>
                  </a:lnTo>
                  <a:lnTo>
                    <a:pt x="24661" y="0"/>
                  </a:lnTo>
                  <a:close/>
                </a:path>
              </a:pathLst>
            </a:custGeom>
            <a:solidFill>
              <a:srgbClr val="008011"/>
            </a:solidFill>
          </p:spPr>
          <p:txBody>
            <a:bodyPr wrap="square" lIns="0" tIns="0" rIns="0" bIns="0" rtlCol="0"/>
            <a:lstStyle/>
            <a:p>
              <a:endParaRPr/>
            </a:p>
          </p:txBody>
        </p:sp>
        <p:sp>
          <p:nvSpPr>
            <p:cNvPr id="281" name="object 281"/>
            <p:cNvSpPr/>
            <p:nvPr/>
          </p:nvSpPr>
          <p:spPr>
            <a:xfrm>
              <a:off x="2109278" y="2085762"/>
              <a:ext cx="24765" cy="37465"/>
            </a:xfrm>
            <a:custGeom>
              <a:avLst/>
              <a:gdLst/>
              <a:ahLst/>
              <a:cxnLst/>
              <a:rect l="l" t="t" r="r" b="b"/>
              <a:pathLst>
                <a:path w="24764" h="37464">
                  <a:moveTo>
                    <a:pt x="0" y="0"/>
                  </a:moveTo>
                  <a:lnTo>
                    <a:pt x="24661" y="0"/>
                  </a:lnTo>
                  <a:lnTo>
                    <a:pt x="24661" y="36992"/>
                  </a:lnTo>
                  <a:lnTo>
                    <a:pt x="0" y="36992"/>
                  </a:lnTo>
                  <a:lnTo>
                    <a:pt x="0" y="0"/>
                  </a:lnTo>
                  <a:close/>
                </a:path>
              </a:pathLst>
            </a:custGeom>
            <a:ln w="6165">
              <a:solidFill>
                <a:srgbClr val="000000"/>
              </a:solidFill>
            </a:ln>
          </p:spPr>
          <p:txBody>
            <a:bodyPr wrap="square" lIns="0" tIns="0" rIns="0" bIns="0" rtlCol="0"/>
            <a:lstStyle/>
            <a:p>
              <a:endParaRPr/>
            </a:p>
          </p:txBody>
        </p:sp>
        <p:sp>
          <p:nvSpPr>
            <p:cNvPr id="282" name="object 282"/>
            <p:cNvSpPr/>
            <p:nvPr/>
          </p:nvSpPr>
          <p:spPr>
            <a:xfrm>
              <a:off x="2238753" y="2079597"/>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83" name="object 283"/>
            <p:cNvSpPr/>
            <p:nvPr/>
          </p:nvSpPr>
          <p:spPr>
            <a:xfrm>
              <a:off x="2238753" y="2079597"/>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84" name="object 284"/>
            <p:cNvSpPr/>
            <p:nvPr/>
          </p:nvSpPr>
          <p:spPr>
            <a:xfrm>
              <a:off x="2368228" y="2067266"/>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85" name="object 285"/>
            <p:cNvSpPr/>
            <p:nvPr/>
          </p:nvSpPr>
          <p:spPr>
            <a:xfrm>
              <a:off x="2368228" y="2067266"/>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86" name="object 286"/>
            <p:cNvSpPr/>
            <p:nvPr/>
          </p:nvSpPr>
          <p:spPr>
            <a:xfrm>
              <a:off x="2503868" y="2054935"/>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87" name="object 287"/>
            <p:cNvSpPr/>
            <p:nvPr/>
          </p:nvSpPr>
          <p:spPr>
            <a:xfrm>
              <a:off x="2503868" y="2054935"/>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88" name="object 288"/>
            <p:cNvSpPr/>
            <p:nvPr/>
          </p:nvSpPr>
          <p:spPr>
            <a:xfrm>
              <a:off x="2633343" y="2036439"/>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89" name="object 289"/>
            <p:cNvSpPr/>
            <p:nvPr/>
          </p:nvSpPr>
          <p:spPr>
            <a:xfrm>
              <a:off x="2633343" y="2036439"/>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90" name="object 290"/>
            <p:cNvSpPr/>
            <p:nvPr/>
          </p:nvSpPr>
          <p:spPr>
            <a:xfrm>
              <a:off x="2762818" y="2024108"/>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91" name="object 291"/>
            <p:cNvSpPr/>
            <p:nvPr/>
          </p:nvSpPr>
          <p:spPr>
            <a:xfrm>
              <a:off x="2762818" y="2024108"/>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92" name="object 292"/>
            <p:cNvSpPr/>
            <p:nvPr/>
          </p:nvSpPr>
          <p:spPr>
            <a:xfrm>
              <a:off x="2892293" y="2011777"/>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93" name="object 293"/>
            <p:cNvSpPr/>
            <p:nvPr/>
          </p:nvSpPr>
          <p:spPr>
            <a:xfrm>
              <a:off x="2892293" y="2011777"/>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94" name="object 294"/>
            <p:cNvSpPr/>
            <p:nvPr/>
          </p:nvSpPr>
          <p:spPr>
            <a:xfrm>
              <a:off x="3021768" y="1999446"/>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95" name="object 295"/>
            <p:cNvSpPr/>
            <p:nvPr/>
          </p:nvSpPr>
          <p:spPr>
            <a:xfrm>
              <a:off x="3021768" y="1999446"/>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96" name="object 296"/>
            <p:cNvSpPr/>
            <p:nvPr/>
          </p:nvSpPr>
          <p:spPr>
            <a:xfrm>
              <a:off x="3151243" y="1980949"/>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97" name="object 297"/>
            <p:cNvSpPr/>
            <p:nvPr/>
          </p:nvSpPr>
          <p:spPr>
            <a:xfrm>
              <a:off x="3151243" y="1980949"/>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298" name="object 298"/>
            <p:cNvSpPr/>
            <p:nvPr/>
          </p:nvSpPr>
          <p:spPr>
            <a:xfrm>
              <a:off x="3280717" y="1968618"/>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299" name="object 299"/>
            <p:cNvSpPr/>
            <p:nvPr/>
          </p:nvSpPr>
          <p:spPr>
            <a:xfrm>
              <a:off x="3280718" y="1968618"/>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300" name="object 300"/>
            <p:cNvSpPr/>
            <p:nvPr/>
          </p:nvSpPr>
          <p:spPr>
            <a:xfrm>
              <a:off x="3416358" y="1956288"/>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301" name="object 301"/>
            <p:cNvSpPr/>
            <p:nvPr/>
          </p:nvSpPr>
          <p:spPr>
            <a:xfrm>
              <a:off x="3416358" y="1956288"/>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302" name="object 302"/>
            <p:cNvSpPr/>
            <p:nvPr/>
          </p:nvSpPr>
          <p:spPr>
            <a:xfrm>
              <a:off x="3545833" y="1943957"/>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303" name="object 303"/>
            <p:cNvSpPr/>
            <p:nvPr/>
          </p:nvSpPr>
          <p:spPr>
            <a:xfrm>
              <a:off x="3545833" y="1943957"/>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304" name="object 304"/>
            <p:cNvSpPr/>
            <p:nvPr/>
          </p:nvSpPr>
          <p:spPr>
            <a:xfrm>
              <a:off x="3675308" y="1925460"/>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305" name="object 305"/>
            <p:cNvSpPr/>
            <p:nvPr/>
          </p:nvSpPr>
          <p:spPr>
            <a:xfrm>
              <a:off x="3675308" y="1925460"/>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306" name="object 306"/>
            <p:cNvSpPr/>
            <p:nvPr/>
          </p:nvSpPr>
          <p:spPr>
            <a:xfrm>
              <a:off x="3804782" y="1913129"/>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307" name="object 307"/>
            <p:cNvSpPr/>
            <p:nvPr/>
          </p:nvSpPr>
          <p:spPr>
            <a:xfrm>
              <a:off x="3804782" y="1913129"/>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sp>
          <p:nvSpPr>
            <p:cNvPr id="308" name="object 308"/>
            <p:cNvSpPr/>
            <p:nvPr/>
          </p:nvSpPr>
          <p:spPr>
            <a:xfrm>
              <a:off x="3934257" y="1900798"/>
              <a:ext cx="24765" cy="24765"/>
            </a:xfrm>
            <a:custGeom>
              <a:avLst/>
              <a:gdLst/>
              <a:ahLst/>
              <a:cxnLst/>
              <a:rect l="l" t="t" r="r" b="b"/>
              <a:pathLst>
                <a:path w="24764" h="24764">
                  <a:moveTo>
                    <a:pt x="24661" y="0"/>
                  </a:moveTo>
                  <a:lnTo>
                    <a:pt x="0" y="0"/>
                  </a:lnTo>
                  <a:lnTo>
                    <a:pt x="0" y="24661"/>
                  </a:lnTo>
                  <a:lnTo>
                    <a:pt x="24661" y="24661"/>
                  </a:lnTo>
                  <a:lnTo>
                    <a:pt x="24661" y="0"/>
                  </a:lnTo>
                  <a:close/>
                </a:path>
              </a:pathLst>
            </a:custGeom>
            <a:solidFill>
              <a:srgbClr val="008011"/>
            </a:solidFill>
          </p:spPr>
          <p:txBody>
            <a:bodyPr wrap="square" lIns="0" tIns="0" rIns="0" bIns="0" rtlCol="0"/>
            <a:lstStyle/>
            <a:p>
              <a:endParaRPr/>
            </a:p>
          </p:txBody>
        </p:sp>
        <p:sp>
          <p:nvSpPr>
            <p:cNvPr id="309" name="object 309"/>
            <p:cNvSpPr/>
            <p:nvPr/>
          </p:nvSpPr>
          <p:spPr>
            <a:xfrm>
              <a:off x="3934257" y="1900798"/>
              <a:ext cx="24765" cy="24765"/>
            </a:xfrm>
            <a:custGeom>
              <a:avLst/>
              <a:gdLst/>
              <a:ahLst/>
              <a:cxnLst/>
              <a:rect l="l" t="t" r="r" b="b"/>
              <a:pathLst>
                <a:path w="24764" h="24764">
                  <a:moveTo>
                    <a:pt x="0" y="0"/>
                  </a:moveTo>
                  <a:lnTo>
                    <a:pt x="24661" y="0"/>
                  </a:lnTo>
                  <a:lnTo>
                    <a:pt x="24661" y="24661"/>
                  </a:lnTo>
                  <a:lnTo>
                    <a:pt x="0" y="24661"/>
                  </a:lnTo>
                  <a:lnTo>
                    <a:pt x="0" y="0"/>
                  </a:lnTo>
                  <a:close/>
                </a:path>
              </a:pathLst>
            </a:custGeom>
            <a:ln w="6165">
              <a:solidFill>
                <a:srgbClr val="000000"/>
              </a:solidFill>
            </a:ln>
          </p:spPr>
          <p:txBody>
            <a:bodyPr wrap="square" lIns="0" tIns="0" rIns="0" bIns="0" rtlCol="0"/>
            <a:lstStyle/>
            <a:p>
              <a:endParaRPr/>
            </a:p>
          </p:txBody>
        </p:sp>
      </p:grpSp>
      <p:sp>
        <p:nvSpPr>
          <p:cNvPr id="310" name="object 310"/>
          <p:cNvSpPr/>
          <p:nvPr/>
        </p:nvSpPr>
        <p:spPr>
          <a:xfrm>
            <a:off x="1639737"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1" name="object 311"/>
          <p:cNvSpPr/>
          <p:nvPr/>
        </p:nvSpPr>
        <p:spPr>
          <a:xfrm>
            <a:off x="1769212"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2" name="object 312"/>
          <p:cNvSpPr/>
          <p:nvPr/>
        </p:nvSpPr>
        <p:spPr>
          <a:xfrm>
            <a:off x="1904852"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3" name="object 313"/>
          <p:cNvSpPr/>
          <p:nvPr/>
        </p:nvSpPr>
        <p:spPr>
          <a:xfrm>
            <a:off x="2034327"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4" name="object 314"/>
          <p:cNvSpPr/>
          <p:nvPr/>
        </p:nvSpPr>
        <p:spPr>
          <a:xfrm>
            <a:off x="2163802"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5" name="object 315"/>
          <p:cNvSpPr/>
          <p:nvPr/>
        </p:nvSpPr>
        <p:spPr>
          <a:xfrm>
            <a:off x="2293276"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6" name="object 316"/>
          <p:cNvSpPr/>
          <p:nvPr/>
        </p:nvSpPr>
        <p:spPr>
          <a:xfrm>
            <a:off x="2422751"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7" name="object 317"/>
          <p:cNvSpPr/>
          <p:nvPr/>
        </p:nvSpPr>
        <p:spPr>
          <a:xfrm>
            <a:off x="2552226"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8" name="object 318"/>
          <p:cNvSpPr/>
          <p:nvPr/>
        </p:nvSpPr>
        <p:spPr>
          <a:xfrm>
            <a:off x="2681701"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19" name="object 319"/>
          <p:cNvSpPr/>
          <p:nvPr/>
        </p:nvSpPr>
        <p:spPr>
          <a:xfrm>
            <a:off x="2817341"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20" name="object 320"/>
          <p:cNvSpPr/>
          <p:nvPr/>
        </p:nvSpPr>
        <p:spPr>
          <a:xfrm>
            <a:off x="2946816"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21" name="object 321"/>
          <p:cNvSpPr/>
          <p:nvPr/>
        </p:nvSpPr>
        <p:spPr>
          <a:xfrm>
            <a:off x="3076291"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22" name="object 322"/>
          <p:cNvSpPr/>
          <p:nvPr/>
        </p:nvSpPr>
        <p:spPr>
          <a:xfrm>
            <a:off x="3205766"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23" name="object 323"/>
          <p:cNvSpPr/>
          <p:nvPr/>
        </p:nvSpPr>
        <p:spPr>
          <a:xfrm>
            <a:off x="3335241" y="2152785"/>
            <a:ext cx="0" cy="55880"/>
          </a:xfrm>
          <a:custGeom>
            <a:avLst/>
            <a:gdLst/>
            <a:ahLst/>
            <a:cxnLst/>
            <a:rect l="l" t="t" r="r" b="b"/>
            <a:pathLst>
              <a:path h="55880">
                <a:moveTo>
                  <a:pt x="0" y="55489"/>
                </a:moveTo>
                <a:lnTo>
                  <a:pt x="0" y="0"/>
                </a:lnTo>
              </a:path>
            </a:pathLst>
          </a:custGeom>
          <a:ln w="6165">
            <a:solidFill>
              <a:srgbClr val="000000"/>
            </a:solidFill>
          </a:ln>
        </p:spPr>
        <p:txBody>
          <a:bodyPr wrap="square" lIns="0" tIns="0" rIns="0" bIns="0" rtlCol="0"/>
          <a:lstStyle/>
          <a:p>
            <a:endParaRPr/>
          </a:p>
        </p:txBody>
      </p:sp>
      <p:sp>
        <p:nvSpPr>
          <p:cNvPr id="324" name="object 324"/>
          <p:cNvSpPr txBox="1"/>
          <p:nvPr/>
        </p:nvSpPr>
        <p:spPr>
          <a:xfrm>
            <a:off x="559472" y="1950424"/>
            <a:ext cx="140970" cy="227329"/>
          </a:xfrm>
          <a:prstGeom prst="rect">
            <a:avLst/>
          </a:prstGeom>
        </p:spPr>
        <p:txBody>
          <a:bodyPr vert="horz" wrap="square" lIns="0" tIns="15240" rIns="0" bIns="0" rtlCol="0">
            <a:spAutoFit/>
          </a:bodyPr>
          <a:lstStyle/>
          <a:p>
            <a:pPr marL="12700">
              <a:lnSpc>
                <a:spcPct val="100000"/>
              </a:lnSpc>
              <a:spcBef>
                <a:spcPts val="120"/>
              </a:spcBef>
            </a:pPr>
            <a:r>
              <a:rPr sz="1300" b="1" spc="175" dirty="0">
                <a:latin typeface="Century Gothic"/>
                <a:cs typeface="Century Gothic"/>
              </a:rPr>
              <a:t>1</a:t>
            </a:r>
            <a:endParaRPr sz="1300">
              <a:latin typeface="Century Gothic"/>
              <a:cs typeface="Century Gothic"/>
            </a:endParaRPr>
          </a:p>
        </p:txBody>
      </p:sp>
      <p:sp>
        <p:nvSpPr>
          <p:cNvPr id="325" name="object 325"/>
          <p:cNvSpPr txBox="1"/>
          <p:nvPr/>
        </p:nvSpPr>
        <p:spPr>
          <a:xfrm>
            <a:off x="442328" y="1481848"/>
            <a:ext cx="259715" cy="227329"/>
          </a:xfrm>
          <a:prstGeom prst="rect">
            <a:avLst/>
          </a:prstGeom>
        </p:spPr>
        <p:txBody>
          <a:bodyPr vert="horz" wrap="square" lIns="0" tIns="15240" rIns="0" bIns="0" rtlCol="0">
            <a:spAutoFit/>
          </a:bodyPr>
          <a:lstStyle/>
          <a:p>
            <a:pPr marL="12700">
              <a:lnSpc>
                <a:spcPct val="100000"/>
              </a:lnSpc>
              <a:spcBef>
                <a:spcPts val="120"/>
              </a:spcBef>
            </a:pPr>
            <a:r>
              <a:rPr sz="1300" b="1" spc="190" dirty="0">
                <a:latin typeface="Century Gothic"/>
                <a:cs typeface="Century Gothic"/>
              </a:rPr>
              <a:t>10</a:t>
            </a:r>
            <a:endParaRPr sz="1300">
              <a:latin typeface="Century Gothic"/>
              <a:cs typeface="Century Gothic"/>
            </a:endParaRPr>
          </a:p>
        </p:txBody>
      </p:sp>
      <p:sp>
        <p:nvSpPr>
          <p:cNvPr id="326" name="object 326"/>
          <p:cNvSpPr txBox="1"/>
          <p:nvPr/>
        </p:nvSpPr>
        <p:spPr>
          <a:xfrm>
            <a:off x="362177" y="1050265"/>
            <a:ext cx="377190" cy="227329"/>
          </a:xfrm>
          <a:prstGeom prst="rect">
            <a:avLst/>
          </a:prstGeom>
        </p:spPr>
        <p:txBody>
          <a:bodyPr vert="horz" wrap="square" lIns="0" tIns="15240" rIns="0" bIns="0" rtlCol="0">
            <a:spAutoFit/>
          </a:bodyPr>
          <a:lstStyle/>
          <a:p>
            <a:pPr marL="12700">
              <a:lnSpc>
                <a:spcPct val="100000"/>
              </a:lnSpc>
              <a:spcBef>
                <a:spcPts val="120"/>
              </a:spcBef>
            </a:pPr>
            <a:r>
              <a:rPr sz="1300" b="1" spc="190" dirty="0">
                <a:latin typeface="Century Gothic"/>
                <a:cs typeface="Century Gothic"/>
              </a:rPr>
              <a:t>100</a:t>
            </a:r>
            <a:endParaRPr sz="1300">
              <a:latin typeface="Century Gothic"/>
              <a:cs typeface="Century Gothic"/>
            </a:endParaRPr>
          </a:p>
        </p:txBody>
      </p:sp>
      <p:sp>
        <p:nvSpPr>
          <p:cNvPr id="327" name="object 327"/>
          <p:cNvSpPr txBox="1"/>
          <p:nvPr/>
        </p:nvSpPr>
        <p:spPr>
          <a:xfrm>
            <a:off x="245033" y="538531"/>
            <a:ext cx="494030" cy="227329"/>
          </a:xfrm>
          <a:prstGeom prst="rect">
            <a:avLst/>
          </a:prstGeom>
        </p:spPr>
        <p:txBody>
          <a:bodyPr vert="horz" wrap="square" lIns="0" tIns="15240" rIns="0" bIns="0" rtlCol="0">
            <a:spAutoFit/>
          </a:bodyPr>
          <a:lstStyle/>
          <a:p>
            <a:pPr marL="12700">
              <a:lnSpc>
                <a:spcPct val="100000"/>
              </a:lnSpc>
              <a:spcBef>
                <a:spcPts val="120"/>
              </a:spcBef>
            </a:pPr>
            <a:r>
              <a:rPr sz="1300" b="1" spc="190" dirty="0">
                <a:latin typeface="Century Gothic"/>
                <a:cs typeface="Century Gothic"/>
              </a:rPr>
              <a:t>1000</a:t>
            </a:r>
            <a:endParaRPr sz="1300">
              <a:latin typeface="Century Gothic"/>
              <a:cs typeface="Century Gothic"/>
            </a:endParaRPr>
          </a:p>
        </p:txBody>
      </p:sp>
      <p:sp>
        <p:nvSpPr>
          <p:cNvPr id="328" name="object 328"/>
          <p:cNvSpPr txBox="1"/>
          <p:nvPr/>
        </p:nvSpPr>
        <p:spPr>
          <a:xfrm>
            <a:off x="696226" y="2131114"/>
            <a:ext cx="2768600" cy="321945"/>
          </a:xfrm>
          <a:prstGeom prst="rect">
            <a:avLst/>
          </a:prstGeom>
        </p:spPr>
        <p:txBody>
          <a:bodyPr vert="vert270" wrap="square" lIns="0" tIns="12700" rIns="0" bIns="0" rtlCol="0">
            <a:spAutoFit/>
          </a:bodyPr>
          <a:lstStyle/>
          <a:p>
            <a:pPr marL="12700">
              <a:lnSpc>
                <a:spcPct val="100000"/>
              </a:lnSpc>
              <a:spcBef>
                <a:spcPts val="100"/>
              </a:spcBef>
            </a:pPr>
            <a:r>
              <a:rPr sz="850" b="1" dirty="0">
                <a:latin typeface="Century Gothic"/>
                <a:cs typeface="Century Gothic"/>
              </a:rPr>
              <a:t>1980</a:t>
            </a:r>
            <a:endParaRPr sz="850">
              <a:latin typeface="Century Gothic"/>
              <a:cs typeface="Century Gothic"/>
            </a:endParaRPr>
          </a:p>
          <a:p>
            <a:pPr marL="12700">
              <a:lnSpc>
                <a:spcPct val="100000"/>
              </a:lnSpc>
            </a:pPr>
            <a:r>
              <a:rPr sz="850" b="1" dirty="0">
                <a:latin typeface="Century Gothic"/>
                <a:cs typeface="Century Gothic"/>
              </a:rPr>
              <a:t>1981</a:t>
            </a:r>
            <a:endParaRPr sz="850">
              <a:latin typeface="Century Gothic"/>
              <a:cs typeface="Century Gothic"/>
            </a:endParaRPr>
          </a:p>
          <a:p>
            <a:pPr marL="12700">
              <a:lnSpc>
                <a:spcPts val="944"/>
              </a:lnSpc>
              <a:spcBef>
                <a:spcPts val="145"/>
              </a:spcBef>
            </a:pPr>
            <a:r>
              <a:rPr sz="850" b="1" dirty="0">
                <a:latin typeface="Century Gothic"/>
                <a:cs typeface="Century Gothic"/>
              </a:rPr>
              <a:t>1982</a:t>
            </a:r>
            <a:endParaRPr sz="850">
              <a:latin typeface="Century Gothic"/>
              <a:cs typeface="Century Gothic"/>
            </a:endParaRPr>
          </a:p>
          <a:p>
            <a:pPr marL="12700">
              <a:lnSpc>
                <a:spcPts val="944"/>
              </a:lnSpc>
            </a:pPr>
            <a:r>
              <a:rPr sz="850" b="1" dirty="0">
                <a:latin typeface="Century Gothic"/>
                <a:cs typeface="Century Gothic"/>
              </a:rPr>
              <a:t>1983</a:t>
            </a:r>
            <a:endParaRPr sz="850">
              <a:latin typeface="Century Gothic"/>
              <a:cs typeface="Century Gothic"/>
            </a:endParaRPr>
          </a:p>
          <a:p>
            <a:pPr marL="12700">
              <a:lnSpc>
                <a:spcPct val="100000"/>
              </a:lnSpc>
            </a:pPr>
            <a:r>
              <a:rPr sz="850" b="1" dirty="0">
                <a:latin typeface="Century Gothic"/>
                <a:cs typeface="Century Gothic"/>
              </a:rPr>
              <a:t>1984</a:t>
            </a:r>
            <a:endParaRPr sz="850">
              <a:latin typeface="Century Gothic"/>
              <a:cs typeface="Century Gothic"/>
            </a:endParaRPr>
          </a:p>
          <a:p>
            <a:pPr marL="12700">
              <a:lnSpc>
                <a:spcPct val="100000"/>
              </a:lnSpc>
            </a:pPr>
            <a:r>
              <a:rPr sz="850" b="1" dirty="0">
                <a:latin typeface="Century Gothic"/>
                <a:cs typeface="Century Gothic"/>
              </a:rPr>
              <a:t>1985</a:t>
            </a:r>
            <a:endParaRPr sz="850">
              <a:latin typeface="Century Gothic"/>
              <a:cs typeface="Century Gothic"/>
            </a:endParaRPr>
          </a:p>
          <a:p>
            <a:pPr marL="12700">
              <a:lnSpc>
                <a:spcPct val="100000"/>
              </a:lnSpc>
              <a:spcBef>
                <a:spcPts val="45"/>
              </a:spcBef>
            </a:pPr>
            <a:r>
              <a:rPr sz="850" b="1" dirty="0">
                <a:latin typeface="Century Gothic"/>
                <a:cs typeface="Century Gothic"/>
              </a:rPr>
              <a:t>1986</a:t>
            </a:r>
            <a:endParaRPr sz="850">
              <a:latin typeface="Century Gothic"/>
              <a:cs typeface="Century Gothic"/>
            </a:endParaRPr>
          </a:p>
          <a:p>
            <a:pPr marL="12700">
              <a:lnSpc>
                <a:spcPct val="100000"/>
              </a:lnSpc>
            </a:pPr>
            <a:r>
              <a:rPr sz="850" b="1" dirty="0">
                <a:latin typeface="Century Gothic"/>
                <a:cs typeface="Century Gothic"/>
              </a:rPr>
              <a:t>1987</a:t>
            </a:r>
            <a:endParaRPr sz="850">
              <a:latin typeface="Century Gothic"/>
              <a:cs typeface="Century Gothic"/>
            </a:endParaRPr>
          </a:p>
          <a:p>
            <a:pPr marL="12700">
              <a:lnSpc>
                <a:spcPct val="100000"/>
              </a:lnSpc>
            </a:pPr>
            <a:r>
              <a:rPr sz="850" b="1" dirty="0">
                <a:latin typeface="Century Gothic"/>
                <a:cs typeface="Century Gothic"/>
              </a:rPr>
              <a:t>1988</a:t>
            </a:r>
            <a:endParaRPr sz="850">
              <a:latin typeface="Century Gothic"/>
              <a:cs typeface="Century Gothic"/>
            </a:endParaRPr>
          </a:p>
          <a:p>
            <a:pPr marL="12700">
              <a:lnSpc>
                <a:spcPct val="100000"/>
              </a:lnSpc>
            </a:pPr>
            <a:r>
              <a:rPr sz="850" b="1" dirty="0">
                <a:latin typeface="Century Gothic"/>
                <a:cs typeface="Century Gothic"/>
              </a:rPr>
              <a:t>1989</a:t>
            </a:r>
            <a:endParaRPr sz="850">
              <a:latin typeface="Century Gothic"/>
              <a:cs typeface="Century Gothic"/>
            </a:endParaRPr>
          </a:p>
          <a:p>
            <a:pPr marL="12700">
              <a:lnSpc>
                <a:spcPct val="100000"/>
              </a:lnSpc>
            </a:pPr>
            <a:r>
              <a:rPr sz="850" b="1" dirty="0">
                <a:latin typeface="Century Gothic"/>
                <a:cs typeface="Century Gothic"/>
              </a:rPr>
              <a:t>1990</a:t>
            </a:r>
            <a:endParaRPr sz="850">
              <a:latin typeface="Century Gothic"/>
              <a:cs typeface="Century Gothic"/>
            </a:endParaRPr>
          </a:p>
          <a:p>
            <a:pPr marL="12700">
              <a:lnSpc>
                <a:spcPct val="100000"/>
              </a:lnSpc>
            </a:pPr>
            <a:r>
              <a:rPr sz="850" b="1" dirty="0">
                <a:latin typeface="Century Gothic"/>
                <a:cs typeface="Century Gothic"/>
              </a:rPr>
              <a:t>1991</a:t>
            </a:r>
            <a:endParaRPr sz="850">
              <a:latin typeface="Century Gothic"/>
              <a:cs typeface="Century Gothic"/>
            </a:endParaRPr>
          </a:p>
          <a:p>
            <a:pPr marL="12700">
              <a:lnSpc>
                <a:spcPct val="100000"/>
              </a:lnSpc>
              <a:spcBef>
                <a:spcPts val="45"/>
              </a:spcBef>
            </a:pPr>
            <a:r>
              <a:rPr sz="850" b="1" dirty="0">
                <a:latin typeface="Century Gothic"/>
                <a:cs typeface="Century Gothic"/>
              </a:rPr>
              <a:t>1992</a:t>
            </a:r>
            <a:endParaRPr sz="850">
              <a:latin typeface="Century Gothic"/>
              <a:cs typeface="Century Gothic"/>
            </a:endParaRPr>
          </a:p>
          <a:p>
            <a:pPr marL="12700">
              <a:lnSpc>
                <a:spcPct val="100000"/>
              </a:lnSpc>
            </a:pPr>
            <a:r>
              <a:rPr sz="850" b="1" dirty="0">
                <a:latin typeface="Century Gothic"/>
                <a:cs typeface="Century Gothic"/>
              </a:rPr>
              <a:t>1993</a:t>
            </a:r>
            <a:endParaRPr sz="850">
              <a:latin typeface="Century Gothic"/>
              <a:cs typeface="Century Gothic"/>
            </a:endParaRPr>
          </a:p>
          <a:p>
            <a:pPr marL="12700">
              <a:lnSpc>
                <a:spcPct val="100000"/>
              </a:lnSpc>
            </a:pPr>
            <a:r>
              <a:rPr sz="850" b="1" dirty="0">
                <a:latin typeface="Century Gothic"/>
                <a:cs typeface="Century Gothic"/>
              </a:rPr>
              <a:t>1994</a:t>
            </a:r>
            <a:endParaRPr sz="850">
              <a:latin typeface="Century Gothic"/>
              <a:cs typeface="Century Gothic"/>
            </a:endParaRPr>
          </a:p>
          <a:p>
            <a:pPr marL="12700">
              <a:lnSpc>
                <a:spcPct val="100000"/>
              </a:lnSpc>
            </a:pPr>
            <a:r>
              <a:rPr sz="850" b="1" dirty="0">
                <a:latin typeface="Century Gothic"/>
                <a:cs typeface="Century Gothic"/>
              </a:rPr>
              <a:t>1995</a:t>
            </a:r>
            <a:endParaRPr sz="850">
              <a:latin typeface="Century Gothic"/>
              <a:cs typeface="Century Gothic"/>
            </a:endParaRPr>
          </a:p>
          <a:p>
            <a:pPr marL="12700">
              <a:lnSpc>
                <a:spcPct val="100000"/>
              </a:lnSpc>
            </a:pPr>
            <a:r>
              <a:rPr sz="850" b="1" dirty="0">
                <a:latin typeface="Century Gothic"/>
                <a:cs typeface="Century Gothic"/>
              </a:rPr>
              <a:t>1996</a:t>
            </a:r>
            <a:endParaRPr sz="850">
              <a:latin typeface="Century Gothic"/>
              <a:cs typeface="Century Gothic"/>
            </a:endParaRPr>
          </a:p>
          <a:p>
            <a:pPr marL="12700">
              <a:lnSpc>
                <a:spcPct val="100000"/>
              </a:lnSpc>
            </a:pPr>
            <a:r>
              <a:rPr sz="850" b="1" dirty="0">
                <a:latin typeface="Century Gothic"/>
                <a:cs typeface="Century Gothic"/>
              </a:rPr>
              <a:t>1997</a:t>
            </a:r>
            <a:endParaRPr sz="850">
              <a:latin typeface="Century Gothic"/>
              <a:cs typeface="Century Gothic"/>
            </a:endParaRPr>
          </a:p>
          <a:p>
            <a:pPr marL="12700">
              <a:lnSpc>
                <a:spcPct val="100000"/>
              </a:lnSpc>
            </a:pPr>
            <a:r>
              <a:rPr sz="850" b="1" dirty="0">
                <a:latin typeface="Century Gothic"/>
                <a:cs typeface="Century Gothic"/>
              </a:rPr>
              <a:t>1998</a:t>
            </a:r>
            <a:endParaRPr sz="850">
              <a:latin typeface="Century Gothic"/>
              <a:cs typeface="Century Gothic"/>
            </a:endParaRPr>
          </a:p>
          <a:p>
            <a:pPr marL="12700">
              <a:lnSpc>
                <a:spcPct val="100000"/>
              </a:lnSpc>
              <a:spcBef>
                <a:spcPts val="45"/>
              </a:spcBef>
            </a:pPr>
            <a:r>
              <a:rPr sz="850" b="1" dirty="0">
                <a:latin typeface="Century Gothic"/>
                <a:cs typeface="Century Gothic"/>
              </a:rPr>
              <a:t>1999</a:t>
            </a:r>
            <a:endParaRPr sz="850">
              <a:latin typeface="Century Gothic"/>
              <a:cs typeface="Century Gothic"/>
            </a:endParaRPr>
          </a:p>
          <a:p>
            <a:pPr marL="12700">
              <a:lnSpc>
                <a:spcPct val="100000"/>
              </a:lnSpc>
            </a:pPr>
            <a:r>
              <a:rPr sz="850" b="1" dirty="0">
                <a:latin typeface="Century Gothic"/>
                <a:cs typeface="Century Gothic"/>
              </a:rPr>
              <a:t>2000</a:t>
            </a:r>
            <a:endParaRPr sz="850">
              <a:latin typeface="Century Gothic"/>
              <a:cs typeface="Century Gothic"/>
            </a:endParaRPr>
          </a:p>
        </p:txBody>
      </p:sp>
      <p:sp>
        <p:nvSpPr>
          <p:cNvPr id="329" name="object 329"/>
          <p:cNvSpPr txBox="1"/>
          <p:nvPr/>
        </p:nvSpPr>
        <p:spPr>
          <a:xfrm>
            <a:off x="3304647" y="1844819"/>
            <a:ext cx="206375" cy="99695"/>
          </a:xfrm>
          <a:prstGeom prst="rect">
            <a:avLst/>
          </a:prstGeom>
        </p:spPr>
        <p:txBody>
          <a:bodyPr vert="horz" wrap="square" lIns="0" tIns="17145" rIns="0" bIns="0" rtlCol="0">
            <a:spAutoFit/>
          </a:bodyPr>
          <a:lstStyle/>
          <a:p>
            <a:pPr marL="12700">
              <a:lnSpc>
                <a:spcPct val="100000"/>
              </a:lnSpc>
              <a:spcBef>
                <a:spcPts val="135"/>
              </a:spcBef>
            </a:pPr>
            <a:r>
              <a:rPr sz="450" spc="10" dirty="0">
                <a:latin typeface="Arial"/>
                <a:cs typeface="Arial"/>
              </a:rPr>
              <a:t>DR</a:t>
            </a:r>
            <a:r>
              <a:rPr sz="450" spc="35" dirty="0">
                <a:latin typeface="Arial"/>
                <a:cs typeface="Arial"/>
              </a:rPr>
              <a:t>A</a:t>
            </a:r>
            <a:r>
              <a:rPr sz="450" spc="25" dirty="0">
                <a:latin typeface="Arial"/>
                <a:cs typeface="Arial"/>
              </a:rPr>
              <a:t>M</a:t>
            </a:r>
            <a:endParaRPr sz="450">
              <a:latin typeface="Arial"/>
              <a:cs typeface="Arial"/>
            </a:endParaRPr>
          </a:p>
        </p:txBody>
      </p:sp>
      <p:sp>
        <p:nvSpPr>
          <p:cNvPr id="330" name="object 330"/>
          <p:cNvSpPr txBox="1"/>
          <p:nvPr/>
        </p:nvSpPr>
        <p:spPr>
          <a:xfrm>
            <a:off x="3360136" y="642553"/>
            <a:ext cx="146685" cy="99695"/>
          </a:xfrm>
          <a:prstGeom prst="rect">
            <a:avLst/>
          </a:prstGeom>
        </p:spPr>
        <p:txBody>
          <a:bodyPr vert="horz" wrap="square" lIns="0" tIns="17145" rIns="0" bIns="0" rtlCol="0">
            <a:spAutoFit/>
          </a:bodyPr>
          <a:lstStyle/>
          <a:p>
            <a:pPr marL="12700">
              <a:lnSpc>
                <a:spcPct val="100000"/>
              </a:lnSpc>
              <a:spcBef>
                <a:spcPts val="135"/>
              </a:spcBef>
            </a:pPr>
            <a:r>
              <a:rPr sz="450" spc="25" dirty="0">
                <a:latin typeface="Verdana"/>
                <a:cs typeface="Verdana"/>
              </a:rPr>
              <a:t>C</a:t>
            </a:r>
            <a:r>
              <a:rPr sz="450" spc="10" dirty="0">
                <a:latin typeface="Verdana"/>
                <a:cs typeface="Verdana"/>
              </a:rPr>
              <a:t>P</a:t>
            </a:r>
            <a:r>
              <a:rPr sz="450" spc="-10" dirty="0">
                <a:latin typeface="Verdana"/>
                <a:cs typeface="Verdana"/>
              </a:rPr>
              <a:t>U</a:t>
            </a:r>
            <a:endParaRPr sz="450">
              <a:latin typeface="Verdana"/>
              <a:cs typeface="Verdana"/>
            </a:endParaRPr>
          </a:p>
        </p:txBody>
      </p:sp>
      <p:grpSp>
        <p:nvGrpSpPr>
          <p:cNvPr id="331" name="object 331"/>
          <p:cNvGrpSpPr/>
          <p:nvPr/>
        </p:nvGrpSpPr>
        <p:grpSpPr>
          <a:xfrm>
            <a:off x="2919071" y="540399"/>
            <a:ext cx="720725" cy="1276985"/>
            <a:chOff x="3536584" y="664506"/>
            <a:chExt cx="720725" cy="1276985"/>
          </a:xfrm>
        </p:grpSpPr>
        <p:sp>
          <p:nvSpPr>
            <p:cNvPr id="332" name="object 332"/>
            <p:cNvSpPr/>
            <p:nvPr/>
          </p:nvSpPr>
          <p:spPr>
            <a:xfrm>
              <a:off x="3980498" y="664506"/>
              <a:ext cx="276860" cy="99060"/>
            </a:xfrm>
            <a:custGeom>
              <a:avLst/>
              <a:gdLst/>
              <a:ahLst/>
              <a:cxnLst/>
              <a:rect l="l" t="t" r="r" b="b"/>
              <a:pathLst>
                <a:path w="276860" h="99059">
                  <a:moveTo>
                    <a:pt x="273699" y="0"/>
                  </a:moveTo>
                  <a:lnTo>
                    <a:pt x="215304" y="2074"/>
                  </a:lnTo>
                  <a:lnTo>
                    <a:pt x="164036" y="7561"/>
                  </a:lnTo>
                  <a:lnTo>
                    <a:pt x="117536" y="16230"/>
                  </a:lnTo>
                  <a:lnTo>
                    <a:pt x="76823" y="27763"/>
                  </a:lnTo>
                  <a:lnTo>
                    <a:pt x="17312" y="58013"/>
                  </a:lnTo>
                  <a:lnTo>
                    <a:pt x="12909" y="63688"/>
                  </a:lnTo>
                  <a:lnTo>
                    <a:pt x="1330" y="57425"/>
                  </a:lnTo>
                  <a:lnTo>
                    <a:pt x="0" y="98763"/>
                  </a:lnTo>
                  <a:lnTo>
                    <a:pt x="33868" y="75025"/>
                  </a:lnTo>
                  <a:lnTo>
                    <a:pt x="23869" y="69616"/>
                  </a:lnTo>
                  <a:lnTo>
                    <a:pt x="25497" y="67432"/>
                  </a:lnTo>
                  <a:lnTo>
                    <a:pt x="81542" y="39155"/>
                  </a:lnTo>
                  <a:lnTo>
                    <a:pt x="120884" y="28097"/>
                  </a:lnTo>
                  <a:lnTo>
                    <a:pt x="166290" y="19684"/>
                  </a:lnTo>
                  <a:lnTo>
                    <a:pt x="216613" y="14335"/>
                  </a:lnTo>
                  <a:lnTo>
                    <a:pt x="274134" y="12322"/>
                  </a:lnTo>
                  <a:lnTo>
                    <a:pt x="276796" y="9467"/>
                  </a:lnTo>
                  <a:lnTo>
                    <a:pt x="276556" y="2661"/>
                  </a:lnTo>
                  <a:lnTo>
                    <a:pt x="273699" y="0"/>
                  </a:lnTo>
                  <a:close/>
                </a:path>
              </a:pathLst>
            </a:custGeom>
            <a:solidFill>
              <a:srgbClr val="000000"/>
            </a:solidFill>
          </p:spPr>
          <p:txBody>
            <a:bodyPr wrap="square" lIns="0" tIns="0" rIns="0" bIns="0" rtlCol="0"/>
            <a:lstStyle/>
            <a:p>
              <a:endParaRPr/>
            </a:p>
          </p:txBody>
        </p:sp>
        <p:sp>
          <p:nvSpPr>
            <p:cNvPr id="333" name="object 333"/>
            <p:cNvSpPr/>
            <p:nvPr/>
          </p:nvSpPr>
          <p:spPr>
            <a:xfrm>
              <a:off x="3536584" y="1065377"/>
              <a:ext cx="37465" cy="875665"/>
            </a:xfrm>
            <a:custGeom>
              <a:avLst/>
              <a:gdLst/>
              <a:ahLst/>
              <a:cxnLst/>
              <a:rect l="l" t="t" r="r" b="b"/>
              <a:pathLst>
                <a:path w="37464" h="875664">
                  <a:moveTo>
                    <a:pt x="18496" y="0"/>
                  </a:moveTo>
                  <a:lnTo>
                    <a:pt x="0" y="36992"/>
                  </a:lnTo>
                  <a:lnTo>
                    <a:pt x="12330" y="36992"/>
                  </a:lnTo>
                  <a:lnTo>
                    <a:pt x="12331" y="838503"/>
                  </a:lnTo>
                  <a:lnTo>
                    <a:pt x="0" y="838503"/>
                  </a:lnTo>
                  <a:lnTo>
                    <a:pt x="18497" y="875496"/>
                  </a:lnTo>
                  <a:lnTo>
                    <a:pt x="36993" y="838503"/>
                  </a:lnTo>
                  <a:lnTo>
                    <a:pt x="24662" y="838503"/>
                  </a:lnTo>
                  <a:lnTo>
                    <a:pt x="24661" y="36992"/>
                  </a:lnTo>
                  <a:lnTo>
                    <a:pt x="36992" y="36992"/>
                  </a:lnTo>
                  <a:lnTo>
                    <a:pt x="18496" y="0"/>
                  </a:lnTo>
                  <a:close/>
                </a:path>
              </a:pathLst>
            </a:custGeom>
            <a:solidFill>
              <a:srgbClr val="FC0128"/>
            </a:solidFill>
          </p:spPr>
          <p:txBody>
            <a:bodyPr wrap="square" lIns="0" tIns="0" rIns="0" bIns="0" rtlCol="0"/>
            <a:lstStyle/>
            <a:p>
              <a:endParaRPr/>
            </a:p>
          </p:txBody>
        </p:sp>
      </p:grpSp>
      <p:sp>
        <p:nvSpPr>
          <p:cNvPr id="334" name="object 334"/>
          <p:cNvSpPr txBox="1"/>
          <p:nvPr/>
        </p:nvSpPr>
        <p:spPr>
          <a:xfrm>
            <a:off x="2977769" y="1103400"/>
            <a:ext cx="1353820" cy="346698"/>
          </a:xfrm>
          <a:prstGeom prst="rect">
            <a:avLst/>
          </a:prstGeom>
        </p:spPr>
        <p:txBody>
          <a:bodyPr vert="horz" wrap="square" lIns="0" tIns="10795" rIns="0" bIns="0" rtlCol="0">
            <a:spAutoFit/>
          </a:bodyPr>
          <a:lstStyle/>
          <a:p>
            <a:pPr marL="12700" marR="5080" algn="just">
              <a:lnSpc>
                <a:spcPct val="102000"/>
              </a:lnSpc>
              <a:spcBef>
                <a:spcPts val="85"/>
              </a:spcBef>
            </a:pPr>
            <a:r>
              <a:rPr lang="zh-CN" altLang="en-US" sz="1100" dirty="0">
                <a:latin typeface="微软雅黑" panose="020B0503020204020204" pitchFamily="34" charset="-122"/>
                <a:ea typeface="微软雅黑" panose="020B0503020204020204" pitchFamily="34" charset="-122"/>
              </a:rPr>
              <a:t>处理器</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内存性能差距：（增长 </a:t>
            </a:r>
            <a:r>
              <a:rPr lang="en-US" altLang="zh-CN" sz="1100" dirty="0">
                <a:latin typeface="微软雅黑" panose="020B0503020204020204" pitchFamily="34" charset="-122"/>
                <a:ea typeface="微软雅黑" panose="020B0503020204020204" pitchFamily="34" charset="-122"/>
              </a:rPr>
              <a:t>50% / </a:t>
            </a:r>
            <a:r>
              <a:rPr lang="zh-CN" altLang="en-US" sz="1100" dirty="0">
                <a:latin typeface="微软雅黑" panose="020B0503020204020204" pitchFamily="34" charset="-122"/>
                <a:ea typeface="微软雅黑" panose="020B0503020204020204" pitchFamily="34" charset="-122"/>
              </a:rPr>
              <a:t>年）</a:t>
            </a:r>
            <a:endParaRPr sz="900" dirty="0">
              <a:latin typeface="微软雅黑" panose="020B0503020204020204" pitchFamily="34" charset="-122"/>
              <a:ea typeface="微软雅黑" panose="020B0503020204020204" pitchFamily="34" charset="-122"/>
              <a:cs typeface="Arial"/>
            </a:endParaRPr>
          </a:p>
        </p:txBody>
      </p:sp>
      <p:sp>
        <p:nvSpPr>
          <p:cNvPr id="335" name="object 335"/>
          <p:cNvSpPr txBox="1"/>
          <p:nvPr/>
        </p:nvSpPr>
        <p:spPr>
          <a:xfrm>
            <a:off x="149636" y="846508"/>
            <a:ext cx="218440" cy="1089660"/>
          </a:xfrm>
          <a:prstGeom prst="rect">
            <a:avLst/>
          </a:prstGeom>
        </p:spPr>
        <p:txBody>
          <a:bodyPr vert="vert270" wrap="square" lIns="0" tIns="0" rIns="0" bIns="0" rtlCol="0">
            <a:spAutoFit/>
          </a:bodyPr>
          <a:lstStyle/>
          <a:p>
            <a:pPr marL="12700">
              <a:lnSpc>
                <a:spcPts val="1600"/>
              </a:lnSpc>
            </a:pPr>
            <a:r>
              <a:rPr sz="1350" b="1" spc="5" dirty="0">
                <a:latin typeface="Arial"/>
                <a:cs typeface="Arial"/>
              </a:rPr>
              <a:t>Performance</a:t>
            </a:r>
            <a:endParaRPr sz="1350">
              <a:latin typeface="Arial"/>
              <a:cs typeface="Arial"/>
            </a:endParaRPr>
          </a:p>
        </p:txBody>
      </p:sp>
      <p:sp>
        <p:nvSpPr>
          <p:cNvPr id="336" name="object 336"/>
          <p:cNvSpPr txBox="1"/>
          <p:nvPr/>
        </p:nvSpPr>
        <p:spPr>
          <a:xfrm>
            <a:off x="1867322" y="2524562"/>
            <a:ext cx="480695" cy="262255"/>
          </a:xfrm>
          <a:prstGeom prst="rect">
            <a:avLst/>
          </a:prstGeom>
        </p:spPr>
        <p:txBody>
          <a:bodyPr vert="horz" wrap="square" lIns="0" tIns="12700" rIns="0" bIns="0" rtlCol="0">
            <a:spAutoFit/>
          </a:bodyPr>
          <a:lstStyle/>
          <a:p>
            <a:pPr marL="12700">
              <a:lnSpc>
                <a:spcPct val="100000"/>
              </a:lnSpc>
              <a:spcBef>
                <a:spcPts val="100"/>
              </a:spcBef>
            </a:pPr>
            <a:r>
              <a:rPr sz="1550" b="1" spc="-30" dirty="0">
                <a:latin typeface="Arial"/>
                <a:cs typeface="Arial"/>
              </a:rPr>
              <a:t>T</a:t>
            </a:r>
            <a:r>
              <a:rPr sz="1550" b="1" spc="5" dirty="0">
                <a:latin typeface="Arial"/>
                <a:cs typeface="Arial"/>
              </a:rPr>
              <a:t>i</a:t>
            </a:r>
            <a:r>
              <a:rPr sz="1550" b="1" spc="-25" dirty="0">
                <a:latin typeface="Arial"/>
                <a:cs typeface="Arial"/>
              </a:rPr>
              <a:t>m</a:t>
            </a:r>
            <a:r>
              <a:rPr sz="1550" b="1" dirty="0">
                <a:latin typeface="Arial"/>
                <a:cs typeface="Arial"/>
              </a:rPr>
              <a:t>e</a:t>
            </a:r>
            <a:endParaRPr sz="1550">
              <a:latin typeface="Arial"/>
              <a:cs typeface="Arial"/>
            </a:endParaRPr>
          </a:p>
        </p:txBody>
      </p:sp>
      <p:sp>
        <p:nvSpPr>
          <p:cNvPr id="337" name="object 337"/>
          <p:cNvSpPr txBox="1"/>
          <p:nvPr/>
        </p:nvSpPr>
        <p:spPr>
          <a:xfrm>
            <a:off x="958686" y="620204"/>
            <a:ext cx="2134235" cy="339725"/>
          </a:xfrm>
          <a:prstGeom prst="rect">
            <a:avLst/>
          </a:prstGeom>
        </p:spPr>
        <p:txBody>
          <a:bodyPr vert="horz" wrap="square" lIns="0" tIns="14604" rIns="0" bIns="0" rtlCol="0">
            <a:spAutoFit/>
          </a:bodyPr>
          <a:lstStyle/>
          <a:p>
            <a:pPr marL="12700">
              <a:lnSpc>
                <a:spcPts val="1225"/>
              </a:lnSpc>
              <a:spcBef>
                <a:spcPts val="114"/>
              </a:spcBef>
            </a:pPr>
            <a:r>
              <a:rPr sz="1150" dirty="0">
                <a:solidFill>
                  <a:srgbClr val="FC0128"/>
                </a:solidFill>
                <a:latin typeface="Arial"/>
                <a:cs typeface="Arial"/>
              </a:rPr>
              <a:t>Processor</a:t>
            </a:r>
            <a:r>
              <a:rPr sz="1150" spc="45" dirty="0">
                <a:solidFill>
                  <a:srgbClr val="FC0128"/>
                </a:solidFill>
                <a:latin typeface="Arial"/>
                <a:cs typeface="Arial"/>
              </a:rPr>
              <a:t> </a:t>
            </a:r>
            <a:r>
              <a:rPr sz="1150" spc="5" dirty="0">
                <a:solidFill>
                  <a:srgbClr val="FC0128"/>
                </a:solidFill>
                <a:latin typeface="Arial"/>
                <a:cs typeface="Arial"/>
              </a:rPr>
              <a:t>Growth</a:t>
            </a:r>
            <a:r>
              <a:rPr sz="1150" spc="-15" dirty="0">
                <a:solidFill>
                  <a:srgbClr val="FC0128"/>
                </a:solidFill>
                <a:latin typeface="Arial"/>
                <a:cs typeface="Arial"/>
              </a:rPr>
              <a:t> </a:t>
            </a:r>
            <a:r>
              <a:rPr sz="1150" dirty="0">
                <a:solidFill>
                  <a:srgbClr val="FC0128"/>
                </a:solidFill>
                <a:latin typeface="Arial"/>
                <a:cs typeface="Arial"/>
              </a:rPr>
              <a:t>Curve</a:t>
            </a:r>
            <a:r>
              <a:rPr sz="1150" spc="35" dirty="0">
                <a:solidFill>
                  <a:srgbClr val="FC0128"/>
                </a:solidFill>
                <a:latin typeface="Arial"/>
                <a:cs typeface="Arial"/>
              </a:rPr>
              <a:t> </a:t>
            </a:r>
            <a:r>
              <a:rPr sz="1150" spc="-10" dirty="0">
                <a:solidFill>
                  <a:srgbClr val="FC0128"/>
                </a:solidFill>
                <a:latin typeface="Arial"/>
                <a:cs typeface="Arial"/>
              </a:rPr>
              <a:t>follows</a:t>
            </a:r>
            <a:endParaRPr sz="1150">
              <a:latin typeface="Arial"/>
              <a:cs typeface="Arial"/>
            </a:endParaRPr>
          </a:p>
          <a:p>
            <a:pPr marL="1035685">
              <a:lnSpc>
                <a:spcPts val="1225"/>
              </a:lnSpc>
            </a:pPr>
            <a:r>
              <a:rPr sz="1150" spc="-5" dirty="0">
                <a:solidFill>
                  <a:srgbClr val="FC0128"/>
                </a:solidFill>
                <a:latin typeface="Arial"/>
                <a:cs typeface="Arial"/>
              </a:rPr>
              <a:t>“Moore’s</a:t>
            </a:r>
            <a:r>
              <a:rPr sz="1150" spc="30" dirty="0">
                <a:solidFill>
                  <a:srgbClr val="FC0128"/>
                </a:solidFill>
                <a:latin typeface="Arial"/>
                <a:cs typeface="Arial"/>
              </a:rPr>
              <a:t> </a:t>
            </a:r>
            <a:r>
              <a:rPr sz="1150" spc="-10" dirty="0">
                <a:solidFill>
                  <a:srgbClr val="FC0128"/>
                </a:solidFill>
                <a:latin typeface="Arial"/>
                <a:cs typeface="Arial"/>
              </a:rPr>
              <a:t>Law”</a:t>
            </a:r>
            <a:endParaRPr sz="1150">
              <a:latin typeface="Arial"/>
              <a:cs typeface="Arial"/>
            </a:endParaRPr>
          </a:p>
        </p:txBody>
      </p:sp>
      <p:sp>
        <p:nvSpPr>
          <p:cNvPr id="338" name="object 338"/>
          <p:cNvSpPr txBox="1"/>
          <p:nvPr/>
        </p:nvSpPr>
        <p:spPr>
          <a:xfrm>
            <a:off x="1201564" y="2871137"/>
            <a:ext cx="1926568" cy="175048"/>
          </a:xfrm>
          <a:prstGeom prst="rect">
            <a:avLst/>
          </a:prstGeom>
        </p:spPr>
        <p:txBody>
          <a:bodyPr vert="horz" wrap="square" lIns="0" tIns="13335" rIns="0" bIns="0" rtlCol="0">
            <a:spAutoFit/>
          </a:bodyPr>
          <a:lstStyle/>
          <a:p>
            <a:pPr marL="12700">
              <a:lnSpc>
                <a:spcPct val="100000"/>
              </a:lnSpc>
              <a:spcBef>
                <a:spcPts val="105"/>
              </a:spcBef>
            </a:pPr>
            <a:r>
              <a:rPr lang="zh-CN" altLang="en-US" sz="1050" dirty="0">
                <a:latin typeface="微软雅黑" panose="020B0503020204020204" pitchFamily="34" charset="-122"/>
                <a:ea typeface="微软雅黑" panose="020B0503020204020204" pitchFamily="34" charset="-122"/>
              </a:rPr>
              <a:t>处理器</a:t>
            </a:r>
            <a:r>
              <a:rPr lang="en-US" altLang="zh-CN" sz="1050" dirty="0">
                <a:latin typeface="微软雅黑" panose="020B0503020204020204" pitchFamily="34" charset="-122"/>
                <a:ea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rPr>
              <a:t>内存</a:t>
            </a:r>
            <a:r>
              <a:rPr lang="en-US" altLang="zh-CN" sz="1050" dirty="0">
                <a:latin typeface="微软雅黑" panose="020B0503020204020204" pitchFamily="34" charset="-122"/>
                <a:ea typeface="微软雅黑" panose="020B0503020204020204" pitchFamily="34" charset="-122"/>
              </a:rPr>
              <a:t>(DRAM)</a:t>
            </a:r>
            <a:r>
              <a:rPr lang="zh-CN" altLang="en-US" sz="1050" dirty="0">
                <a:latin typeface="微软雅黑" panose="020B0503020204020204" pitchFamily="34" charset="-122"/>
                <a:ea typeface="微软雅黑" panose="020B0503020204020204" pitchFamily="34" charset="-122"/>
              </a:rPr>
              <a:t>性能差距</a:t>
            </a:r>
            <a:endParaRPr sz="300" dirty="0">
              <a:latin typeface="微软雅黑" panose="020B0503020204020204" pitchFamily="34" charset="-122"/>
              <a:ea typeface="微软雅黑" panose="020B0503020204020204" pitchFamily="34" charset="-122"/>
              <a:cs typeface="Arial"/>
            </a:endParaRPr>
          </a:p>
        </p:txBody>
      </p:sp>
      <p:sp>
        <p:nvSpPr>
          <p:cNvPr id="339" name="圆角矩形标注 20">
            <a:extLst>
              <a:ext uri="{FF2B5EF4-FFF2-40B4-BE49-F238E27FC236}">
                <a16:creationId xmlns:a16="http://schemas.microsoft.com/office/drawing/2014/main" id="{BE2F270B-AFE0-4D8D-A172-C10AC829A873}"/>
              </a:ext>
            </a:extLst>
          </p:cNvPr>
          <p:cNvSpPr>
            <a:spLocks noChangeArrowheads="1"/>
          </p:cNvSpPr>
          <p:nvPr/>
        </p:nvSpPr>
        <p:spPr bwMode="auto">
          <a:xfrm>
            <a:off x="3276831" y="2468020"/>
            <a:ext cx="2273069" cy="1024731"/>
          </a:xfrm>
          <a:prstGeom prst="wedgeRoundRectCallout">
            <a:avLst>
              <a:gd name="adj1" fmla="val -38381"/>
              <a:gd name="adj2" fmla="val -113528"/>
              <a:gd name="adj3" fmla="val 16667"/>
            </a:avLst>
          </a:prstGeom>
          <a:solidFill>
            <a:schemeClr val="accent6">
              <a:lumMod val="20000"/>
              <a:lumOff val="80000"/>
            </a:schemeClr>
          </a:solidFill>
          <a:ln w="9525">
            <a:solidFill>
              <a:srgbClr val="00B04E"/>
            </a:solidFill>
            <a:miter lim="800000"/>
            <a:headEnd/>
            <a:tailEnd/>
          </a:ln>
          <a:effectLst>
            <a:outerShdw blurRad="40000" dist="20000" dir="5400000" rotWithShape="0">
              <a:srgbClr val="000000">
                <a:alpha val="37999"/>
              </a:srgbClr>
            </a:outerShdw>
          </a:effectLst>
        </p:spPr>
        <p:txBody>
          <a:bodyPr anchor="ct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0" indent="0">
              <a:buClr>
                <a:schemeClr val="tx1"/>
              </a:buClr>
              <a:buSzPct val="80000"/>
            </a:pPr>
            <a:r>
              <a:rPr lang="zh-CN" altLang="en-US" sz="1050" dirty="0">
                <a:solidFill>
                  <a:srgbClr val="C00000"/>
                </a:solidFill>
                <a:latin typeface="微软雅黑" panose="020B0503020204020204" pitchFamily="34" charset="-122"/>
                <a:ea typeface="微软雅黑" panose="020B0503020204020204" pitchFamily="34" charset="-122"/>
                <a:cs typeface="微软雅黑"/>
              </a:rPr>
              <a:t>主存速度跟不上</a:t>
            </a:r>
            <a:r>
              <a:rPr lang="en-US" altLang="zh-CN" sz="1050" spc="-10" dirty="0">
                <a:solidFill>
                  <a:srgbClr val="C00000"/>
                </a:solidFill>
                <a:latin typeface="微软雅黑" panose="020B0503020204020204" pitchFamily="34" charset="-122"/>
                <a:ea typeface="微软雅黑" panose="020B0503020204020204" pitchFamily="34" charset="-122"/>
                <a:cs typeface="Arial"/>
              </a:rPr>
              <a:t>CPU</a:t>
            </a:r>
            <a:r>
              <a:rPr lang="zh-CN" altLang="en-US" sz="1050" dirty="0">
                <a:solidFill>
                  <a:srgbClr val="C00000"/>
                </a:solidFill>
                <a:latin typeface="微软雅黑" panose="020B0503020204020204" pitchFamily="34" charset="-122"/>
                <a:ea typeface="微软雅黑" panose="020B0503020204020204" pitchFamily="34" charset="-122"/>
                <a:cs typeface="微软雅黑"/>
              </a:rPr>
              <a:t>性能</a:t>
            </a:r>
            <a:endParaRPr lang="en-US" altLang="zh-CN" sz="1050" dirty="0">
              <a:solidFill>
                <a:srgbClr val="C00000"/>
              </a:solidFill>
              <a:latin typeface="微软雅黑" panose="020B0503020204020204" pitchFamily="34" charset="-122"/>
              <a:ea typeface="微软雅黑" panose="020B0503020204020204" pitchFamily="34" charset="-122"/>
              <a:cs typeface="微软雅黑"/>
            </a:endParaRPr>
          </a:p>
          <a:p>
            <a:pPr marL="0" indent="0">
              <a:buClr>
                <a:schemeClr val="tx1"/>
              </a:buClr>
              <a:buSzPct val="80000"/>
            </a:pPr>
            <a:r>
              <a:rPr lang="en-US" altLang="zh-CN" sz="1000" b="0" dirty="0">
                <a:solidFill>
                  <a:srgbClr val="C00000"/>
                </a:solidFill>
                <a:latin typeface="微软雅黑" panose="020B0503020204020204" pitchFamily="34" charset="-122"/>
                <a:ea typeface="微软雅黑" panose="020B0503020204020204" pitchFamily="34" charset="-122"/>
                <a:cs typeface="Arial"/>
              </a:rPr>
              <a:t>100MHz</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的</a:t>
            </a:r>
            <a:r>
              <a:rPr lang="en-US" altLang="zh-CN" sz="1000" b="0" dirty="0">
                <a:solidFill>
                  <a:srgbClr val="C00000"/>
                </a:solidFill>
                <a:latin typeface="微软雅黑" panose="020B0503020204020204" pitchFamily="34" charset="-122"/>
                <a:ea typeface="微软雅黑" panose="020B0503020204020204" pitchFamily="34" charset="-122"/>
                <a:cs typeface="Arial"/>
              </a:rPr>
              <a:t>Pentium</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处</a:t>
            </a:r>
            <a:r>
              <a:rPr lang="zh-CN" altLang="en-US" sz="1000" b="0" spc="-15" dirty="0">
                <a:solidFill>
                  <a:srgbClr val="C00000"/>
                </a:solidFill>
                <a:latin typeface="微软雅黑" panose="020B0503020204020204" pitchFamily="34" charset="-122"/>
                <a:ea typeface="微软雅黑" panose="020B0503020204020204" pitchFamily="34" charset="-122"/>
                <a:cs typeface="微软雅黑"/>
              </a:rPr>
              <a:t>理</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器平</a:t>
            </a:r>
            <a:r>
              <a:rPr lang="zh-CN" altLang="en-US" sz="1000" b="0" spc="-10" dirty="0">
                <a:solidFill>
                  <a:srgbClr val="C00000"/>
                </a:solidFill>
                <a:latin typeface="微软雅黑" panose="020B0503020204020204" pitchFamily="34" charset="-122"/>
                <a:ea typeface="微软雅黑" panose="020B0503020204020204" pitchFamily="34" charset="-122"/>
                <a:cs typeface="微软雅黑"/>
              </a:rPr>
              <a:t>均</a:t>
            </a:r>
            <a:r>
              <a:rPr lang="en-US" altLang="zh-CN" sz="1000" b="0" dirty="0">
                <a:solidFill>
                  <a:srgbClr val="C00000"/>
                </a:solidFill>
                <a:latin typeface="微软雅黑" panose="020B0503020204020204" pitchFamily="34" charset="-122"/>
                <a:ea typeface="微软雅黑" panose="020B0503020204020204" pitchFamily="34" charset="-122"/>
                <a:cs typeface="Arial"/>
              </a:rPr>
              <a:t>10ns</a:t>
            </a:r>
            <a:r>
              <a:rPr lang="zh-CN" altLang="en-US" sz="1000" b="0" spc="-15" dirty="0">
                <a:solidFill>
                  <a:srgbClr val="C00000"/>
                </a:solidFill>
                <a:latin typeface="微软雅黑" panose="020B0503020204020204" pitchFamily="34" charset="-122"/>
                <a:ea typeface="微软雅黑" panose="020B0503020204020204" pitchFamily="34" charset="-122"/>
                <a:cs typeface="微软雅黑"/>
              </a:rPr>
              <a:t>执</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行一</a:t>
            </a:r>
            <a:r>
              <a:rPr lang="zh-CN" altLang="en-US" sz="1000" b="0" spc="-15" dirty="0">
                <a:solidFill>
                  <a:srgbClr val="C00000"/>
                </a:solidFill>
                <a:latin typeface="微软雅黑" panose="020B0503020204020204" pitchFamily="34" charset="-122"/>
                <a:ea typeface="微软雅黑" panose="020B0503020204020204" pitchFamily="34" charset="-122"/>
                <a:cs typeface="微软雅黑"/>
              </a:rPr>
              <a:t>条</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指令</a:t>
            </a:r>
            <a:r>
              <a:rPr lang="zh-CN" altLang="en-US" sz="1000" b="0" spc="-15" dirty="0">
                <a:solidFill>
                  <a:srgbClr val="C00000"/>
                </a:solidFill>
                <a:latin typeface="微软雅黑" panose="020B0503020204020204" pitchFamily="34" charset="-122"/>
                <a:ea typeface="微软雅黑" panose="020B0503020204020204" pitchFamily="34" charset="-122"/>
                <a:cs typeface="微软雅黑"/>
              </a:rPr>
              <a:t>，</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而</a:t>
            </a:r>
            <a:r>
              <a:rPr lang="en-US" altLang="zh-CN" sz="1000" b="0" dirty="0">
                <a:solidFill>
                  <a:srgbClr val="C00000"/>
                </a:solidFill>
                <a:latin typeface="微软雅黑" panose="020B0503020204020204" pitchFamily="34" charset="-122"/>
                <a:ea typeface="微软雅黑" panose="020B0503020204020204" pitchFamily="34" charset="-122"/>
                <a:cs typeface="Arial"/>
              </a:rPr>
              <a:t>DRAM</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典型访问时间</a:t>
            </a:r>
            <a:r>
              <a:rPr lang="en-US" altLang="zh-CN" sz="1000" b="0" dirty="0">
                <a:solidFill>
                  <a:srgbClr val="C00000"/>
                </a:solidFill>
                <a:latin typeface="微软雅黑" panose="020B0503020204020204" pitchFamily="34" charset="-122"/>
                <a:ea typeface="微软雅黑" panose="020B0503020204020204" pitchFamily="34" charset="-122"/>
                <a:cs typeface="Arial"/>
              </a:rPr>
              <a:t>60</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a:t>
            </a:r>
            <a:r>
              <a:rPr lang="en-US" altLang="zh-CN" sz="1000" b="0" dirty="0">
                <a:solidFill>
                  <a:srgbClr val="C00000"/>
                </a:solidFill>
                <a:latin typeface="微软雅黑" panose="020B0503020204020204" pitchFamily="34" charset="-122"/>
                <a:ea typeface="微软雅黑" panose="020B0503020204020204" pitchFamily="34" charset="-122"/>
                <a:cs typeface="Arial"/>
              </a:rPr>
              <a:t>120ns</a:t>
            </a:r>
            <a:r>
              <a:rPr lang="zh-CN" altLang="en-US" sz="1000" b="0" dirty="0">
                <a:solidFill>
                  <a:srgbClr val="C00000"/>
                </a:solidFill>
                <a:latin typeface="微软雅黑" panose="020B0503020204020204" pitchFamily="34" charset="-122"/>
                <a:ea typeface="微软雅黑" panose="020B0503020204020204" pitchFamily="34" charset="-122"/>
                <a:cs typeface="微软雅黑"/>
              </a:rPr>
              <a:t>。</a:t>
            </a:r>
            <a:endParaRPr lang="en-US" altLang="zh-CN" sz="1000" b="0" dirty="0">
              <a:solidFill>
                <a:srgbClr val="C00000"/>
              </a:solidFill>
              <a:latin typeface="微软雅黑" panose="020B0503020204020204" pitchFamily="34" charset="-122"/>
              <a:ea typeface="微软雅黑" panose="020B0503020204020204" pitchFamily="34" charset="-122"/>
            </a:endParaRPr>
          </a:p>
          <a:p>
            <a:pPr marL="12065" indent="0">
              <a:lnSpc>
                <a:spcPct val="100000"/>
              </a:lnSpc>
              <a:spcBef>
                <a:spcPts val="270"/>
              </a:spcBef>
              <a:tabLst>
                <a:tab pos="546100" algn="l"/>
                <a:tab pos="546735" algn="l"/>
              </a:tabLst>
            </a:pPr>
            <a:r>
              <a:rPr lang="zh-CN" altLang="en-US" sz="1050" dirty="0">
                <a:solidFill>
                  <a:srgbClr val="C00000"/>
                </a:solidFill>
                <a:latin typeface="微软雅黑" panose="020B0503020204020204" pitchFamily="34" charset="-122"/>
                <a:ea typeface="微软雅黑" panose="020B0503020204020204" pitchFamily="34" charset="-122"/>
                <a:cs typeface="微软雅黑"/>
              </a:rPr>
              <a:t>“处理器性能提升对系统的贡献被</a:t>
            </a:r>
            <a:r>
              <a:rPr lang="en-US" altLang="zh-CN" sz="1050" spc="-5" dirty="0">
                <a:solidFill>
                  <a:srgbClr val="C00000"/>
                </a:solidFill>
                <a:latin typeface="微软雅黑" panose="020B0503020204020204" pitchFamily="34" charset="-122"/>
                <a:ea typeface="微软雅黑" panose="020B0503020204020204" pitchFamily="34" charset="-122"/>
                <a:cs typeface="Arial"/>
              </a:rPr>
              <a:t>DRAM</a:t>
            </a:r>
            <a:r>
              <a:rPr lang="zh-CN" altLang="en-US" sz="1050" dirty="0">
                <a:solidFill>
                  <a:srgbClr val="C00000"/>
                </a:solidFill>
                <a:latin typeface="微软雅黑" panose="020B0503020204020204" pitchFamily="34" charset="-122"/>
                <a:ea typeface="微软雅黑" panose="020B0503020204020204" pitchFamily="34" charset="-122"/>
                <a:cs typeface="微软雅黑"/>
              </a:rPr>
              <a:t>性能所屏蔽”</a:t>
            </a:r>
          </a:p>
        </p:txBody>
      </p:sp>
    </p:spTree>
    <p:extLst>
      <p:ext uri="{BB962C8B-B14F-4D97-AF65-F5344CB8AC3E}">
        <p14:creationId xmlns:p14="http://schemas.microsoft.com/office/powerpoint/2010/main" val="3257724317"/>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A9E42E03-73BD-374D-B6FC-4192F226417E}"/>
              </a:ext>
            </a:extLst>
          </p:cNvPr>
          <p:cNvSpPr>
            <a:spLocks noGrp="1" noChangeArrowheads="1"/>
          </p:cNvSpPr>
          <p:nvPr>
            <p:ph type="title"/>
          </p:nvPr>
        </p:nvSpPr>
        <p:spPr>
          <a:xfrm>
            <a:off x="434498" y="89831"/>
            <a:ext cx="4973003" cy="389334"/>
          </a:xfrm>
        </p:spPr>
        <p:txBody>
          <a:bodyPr/>
          <a:lstStyle/>
          <a:p>
            <a:r>
              <a:rPr lang="zh-CN" altLang="en-US" dirty="0"/>
              <a:t>理想的存储器</a:t>
            </a:r>
            <a:endParaRPr lang="en-US" altLang="en-US" dirty="0"/>
          </a:p>
        </p:txBody>
      </p:sp>
      <p:sp>
        <p:nvSpPr>
          <p:cNvPr id="97282" name="Content Placeholder 2">
            <a:extLst>
              <a:ext uri="{FF2B5EF4-FFF2-40B4-BE49-F238E27FC236}">
                <a16:creationId xmlns:a16="http://schemas.microsoft.com/office/drawing/2014/main" id="{168BFA08-2A10-094E-B326-B6B174880685}"/>
              </a:ext>
            </a:extLst>
          </p:cNvPr>
          <p:cNvSpPr>
            <a:spLocks noGrp="1" noChangeArrowheads="1"/>
          </p:cNvSpPr>
          <p:nvPr>
            <p:ph idx="1"/>
          </p:nvPr>
        </p:nvSpPr>
        <p:spPr>
          <a:xfrm>
            <a:off x="622617" y="465534"/>
            <a:ext cx="4520565" cy="3087291"/>
          </a:xfrm>
        </p:spPr>
        <p:txBody>
          <a:bodyPr>
            <a:normAutofit/>
          </a:bodyPr>
          <a:lstStyle/>
          <a:p>
            <a:r>
              <a:rPr lang="zh-CN" altLang="en-US" sz="1200" dirty="0"/>
              <a:t>零访问时间</a:t>
            </a:r>
            <a:r>
              <a:rPr lang="en-US" altLang="en-US" sz="1200" dirty="0"/>
              <a:t> (latency)</a:t>
            </a:r>
          </a:p>
          <a:p>
            <a:r>
              <a:rPr lang="zh-CN" altLang="en-US" sz="1200" dirty="0"/>
              <a:t>无限大的存储空间</a:t>
            </a:r>
            <a:endParaRPr lang="en-US" altLang="en-US" sz="1200" dirty="0"/>
          </a:p>
          <a:p>
            <a:r>
              <a:rPr lang="zh-CN" altLang="en-US" sz="1200" dirty="0"/>
              <a:t>零造价</a:t>
            </a:r>
            <a:endParaRPr lang="en-US" altLang="en-US" sz="1200" dirty="0"/>
          </a:p>
          <a:p>
            <a:r>
              <a:rPr lang="zh-CN" altLang="en-US" sz="1200" dirty="0"/>
              <a:t>无限大的带宽</a:t>
            </a:r>
            <a:r>
              <a:rPr lang="en-US" altLang="en-US" sz="1200" dirty="0"/>
              <a:t> (</a:t>
            </a:r>
            <a:r>
              <a:rPr lang="zh-CN" altLang="en-US" sz="1200" dirty="0"/>
              <a:t>支持并行访问</a:t>
            </a:r>
            <a:r>
              <a:rPr lang="en-US" altLang="en-US" sz="1200" dirty="0"/>
              <a:t>)</a:t>
            </a:r>
          </a:p>
          <a:p>
            <a:endParaRPr lang="en-US" altLang="en-US" sz="1200" dirty="0"/>
          </a:p>
        </p:txBody>
      </p:sp>
      <p:sp>
        <p:nvSpPr>
          <p:cNvPr id="97283" name="Slide Number Placeholder 3">
            <a:extLst>
              <a:ext uri="{FF2B5EF4-FFF2-40B4-BE49-F238E27FC236}">
                <a16:creationId xmlns:a16="http://schemas.microsoft.com/office/drawing/2014/main" id="{7CDA82C8-E1F3-0B49-BAB5-D99D22D0BA0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1260">
                <a:solidFill>
                  <a:schemeClr val="tx1"/>
                </a:solidFill>
                <a:latin typeface="Tahoma" panose="020B0604030504040204" pitchFamily="34" charset="0"/>
                <a:ea typeface="ＭＳ Ｐゴシック" panose="020B0600070205080204" pitchFamily="34" charset="-128"/>
              </a:defRPr>
            </a:lvl1pPr>
            <a:lvl2pPr marL="390049" indent="-150019">
              <a:spcBef>
                <a:spcPct val="20000"/>
              </a:spcBef>
              <a:buClr>
                <a:schemeClr val="accent2"/>
              </a:buClr>
              <a:buSzPct val="60000"/>
              <a:buFont typeface="Wingdings" pitchFamily="2" charset="2"/>
              <a:buChar char="q"/>
              <a:defRPr sz="1155">
                <a:solidFill>
                  <a:schemeClr val="tx1"/>
                </a:solidFill>
                <a:latin typeface="Tahoma" panose="020B0604030504040204" pitchFamily="34" charset="0"/>
                <a:ea typeface="ＭＳ Ｐゴシック" panose="020B0600070205080204" pitchFamily="34" charset="-128"/>
              </a:defRPr>
            </a:lvl2pPr>
            <a:lvl3pPr marL="600075" indent="-120015">
              <a:spcBef>
                <a:spcPct val="20000"/>
              </a:spcBef>
              <a:buClr>
                <a:schemeClr val="accent1"/>
              </a:buClr>
              <a:buSzPct val="65000"/>
              <a:buFont typeface="Wingdings" pitchFamily="2" charset="2"/>
              <a:buChar char="n"/>
              <a:defRPr sz="1050">
                <a:solidFill>
                  <a:schemeClr val="tx1"/>
                </a:solidFill>
                <a:latin typeface="Tahoma" panose="020B0604030504040204" pitchFamily="34" charset="0"/>
                <a:ea typeface="ＭＳ Ｐゴシック" panose="020B0600070205080204" pitchFamily="34" charset="-128"/>
              </a:defRPr>
            </a:lvl3pPr>
            <a:lvl4pPr marL="840105" indent="-120015">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080135" indent="-120015">
              <a:spcBef>
                <a:spcPct val="20000"/>
              </a:spcBef>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5pPr>
            <a:lvl6pPr marL="132016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6pPr>
            <a:lvl7pPr marL="156019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7pPr>
            <a:lvl8pPr marL="180022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8pPr>
            <a:lvl9pPr marL="204025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840" dirty="0">
              <a:solidFill>
                <a:srgbClr val="0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66FB5EF-5D31-4B08-8632-5C1C7E84A3B1}"/>
              </a:ext>
            </a:extLst>
          </p:cNvPr>
          <p:cNvSpPr/>
          <p:nvPr/>
        </p:nvSpPr>
        <p:spPr>
          <a:xfrm>
            <a:off x="520700" y="1878760"/>
            <a:ext cx="4800600" cy="1721690"/>
          </a:xfrm>
          <a:prstGeom prst="rect">
            <a:avLst/>
          </a:prstGeom>
        </p:spPr>
        <p:txBody>
          <a:bodyPr wrap="square">
            <a:spAutoFit/>
          </a:bodyPr>
          <a:lstStyle/>
          <a:p>
            <a:pPr marL="171450" indent="-171450">
              <a:lnSpc>
                <a:spcPct val="150000"/>
              </a:lnSpc>
              <a:buFont typeface="Wingdings" panose="05000000000000000000" pitchFamily="2" charset="2"/>
              <a:buChar char="Ø"/>
            </a:pPr>
            <a:r>
              <a:rPr lang="zh-CN" altLang="en-US" sz="1200" dirty="0">
                <a:solidFill>
                  <a:srgbClr val="FF0000"/>
                </a:solidFill>
                <a:latin typeface="微软雅黑" panose="020B0503020204020204" pitchFamily="34" charset="-122"/>
                <a:ea typeface="微软雅黑" panose="020B0503020204020204" pitchFamily="34" charset="-122"/>
              </a:rPr>
              <a:t>越大越慢</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要用更多的时间决定位置</a:t>
            </a:r>
            <a:endParaRPr lang="en-US" altLang="en-US" sz="12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a:solidFill>
                  <a:srgbClr val="FF0000"/>
                </a:solidFill>
                <a:latin typeface="微软雅黑" panose="020B0503020204020204" pitchFamily="34" charset="-122"/>
                <a:ea typeface="微软雅黑" panose="020B0503020204020204" pitchFamily="34" charset="-122"/>
              </a:rPr>
              <a:t>越快越贵</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内存技术</a:t>
            </a:r>
            <a:r>
              <a:rPr lang="en-US" altLang="en-US" sz="1200" dirty="0">
                <a:latin typeface="微软雅黑" panose="020B0503020204020204" pitchFamily="34" charset="-122"/>
                <a:ea typeface="微软雅黑" panose="020B0503020204020204" pitchFamily="34" charset="-122"/>
              </a:rPr>
              <a:t>: SRAM vs. DRAM vs. SSD vs. Disk vs. Tape</a:t>
            </a:r>
          </a:p>
          <a:p>
            <a:pPr marL="171450" indent="-171450">
              <a:lnSpc>
                <a:spcPct val="150000"/>
              </a:lnSpc>
              <a:buFont typeface="Wingdings" panose="05000000000000000000" pitchFamily="2" charset="2"/>
              <a:buChar char="Ø"/>
            </a:pPr>
            <a:r>
              <a:rPr lang="zh-CN" altLang="en-US" sz="1200" dirty="0">
                <a:solidFill>
                  <a:srgbClr val="FF0000"/>
                </a:solidFill>
                <a:latin typeface="微软雅黑" panose="020B0503020204020204" pitchFamily="34" charset="-122"/>
                <a:ea typeface="微软雅黑" panose="020B0503020204020204" pitchFamily="34" charset="-122"/>
              </a:rPr>
              <a:t>高带宽意味着更贵</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需要更多</a:t>
            </a:r>
            <a:r>
              <a:rPr lang="en-US" altLang="en-US" sz="1200" dirty="0">
                <a:latin typeface="微软雅黑" panose="020B0503020204020204" pitchFamily="34" charset="-122"/>
                <a:ea typeface="微软雅黑" panose="020B0503020204020204" pitchFamily="34" charset="-122"/>
              </a:rPr>
              <a:t> banks, </a:t>
            </a:r>
            <a:r>
              <a:rPr lang="zh-CN" altLang="en-US" sz="1200" dirty="0">
                <a:latin typeface="微软雅黑" panose="020B0503020204020204" pitchFamily="34" charset="-122"/>
                <a:ea typeface="微软雅黑" panose="020B0503020204020204" pitchFamily="34" charset="-122"/>
              </a:rPr>
              <a:t>更多端口</a:t>
            </a:r>
            <a:r>
              <a:rPr lang="en-US" altLang="en-US"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更多通道</a:t>
            </a:r>
            <a:r>
              <a:rPr lang="en-US" altLang="en-US"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更高的频率或更快的技术</a:t>
            </a:r>
            <a:endParaRPr lang="en-US" altLang="en-US" sz="12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43E46DB-62F1-496A-A3A4-79A730DBE191}"/>
              </a:ext>
            </a:extLst>
          </p:cNvPr>
          <p:cNvSpPr/>
          <p:nvPr/>
        </p:nvSpPr>
        <p:spPr>
          <a:xfrm>
            <a:off x="122867" y="1647825"/>
            <a:ext cx="715260"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但是 </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9F145412-D19E-4D45-90F1-E69B0C588DA7}"/>
              </a:ext>
            </a:extLst>
          </p:cNvPr>
          <p:cNvSpPr>
            <a:spLocks noGrp="1" noChangeArrowheads="1"/>
          </p:cNvSpPr>
          <p:nvPr>
            <p:ph type="title"/>
          </p:nvPr>
        </p:nvSpPr>
        <p:spPr>
          <a:xfrm>
            <a:off x="520700" y="123825"/>
            <a:ext cx="4973003" cy="389334"/>
          </a:xfrm>
        </p:spPr>
        <p:txBody>
          <a:bodyPr/>
          <a:lstStyle/>
          <a:p>
            <a:r>
              <a:rPr lang="zh-CN" altLang="en-US" dirty="0"/>
              <a:t>为什么存储器要用层次结构</a:t>
            </a:r>
            <a:r>
              <a:rPr lang="en-US" altLang="en-US" dirty="0"/>
              <a:t>?</a:t>
            </a:r>
          </a:p>
        </p:txBody>
      </p:sp>
      <p:sp>
        <p:nvSpPr>
          <p:cNvPr id="3" name="Content Placeholder 2">
            <a:extLst>
              <a:ext uri="{FF2B5EF4-FFF2-40B4-BE49-F238E27FC236}">
                <a16:creationId xmlns:a16="http://schemas.microsoft.com/office/drawing/2014/main" id="{AC94C12D-0FBD-F942-A0DA-FD137C1F8750}"/>
              </a:ext>
            </a:extLst>
          </p:cNvPr>
          <p:cNvSpPr>
            <a:spLocks noGrp="1" noChangeArrowheads="1"/>
          </p:cNvSpPr>
          <p:nvPr>
            <p:ph idx="1"/>
          </p:nvPr>
        </p:nvSpPr>
        <p:spPr>
          <a:xfrm>
            <a:off x="596900" y="657225"/>
            <a:ext cx="4520565" cy="2727008"/>
          </a:xfrm>
        </p:spPr>
        <p:txBody>
          <a:bodyPr>
            <a:normAutofit/>
          </a:bodyPr>
          <a:lstStyle/>
          <a:p>
            <a:r>
              <a:rPr lang="zh-CN" altLang="en-US" dirty="0"/>
              <a:t>我们要</a:t>
            </a:r>
            <a:r>
              <a:rPr lang="en-US" altLang="en-US" dirty="0"/>
              <a:t> </a:t>
            </a:r>
            <a:r>
              <a:rPr lang="zh-CN" altLang="en-US" b="1" dirty="0">
                <a:solidFill>
                  <a:srgbClr val="FF0000"/>
                </a:solidFill>
              </a:rPr>
              <a:t>又大又快</a:t>
            </a:r>
            <a:endParaRPr lang="en-US" altLang="en-US" dirty="0">
              <a:solidFill>
                <a:srgbClr val="FF0000"/>
              </a:solidFill>
            </a:endParaRPr>
          </a:p>
          <a:p>
            <a:r>
              <a:rPr lang="zh-CN" altLang="en-US" dirty="0"/>
              <a:t>单层结构实现不了</a:t>
            </a:r>
            <a:endParaRPr lang="en-US" altLang="en-US" dirty="0"/>
          </a:p>
          <a:p>
            <a:r>
              <a:rPr lang="zh-CN" altLang="en-US" dirty="0"/>
              <a:t>想法</a:t>
            </a:r>
            <a:r>
              <a:rPr lang="en-US" altLang="en-US" dirty="0"/>
              <a:t>: </a:t>
            </a:r>
            <a:r>
              <a:rPr lang="zh-CN" altLang="en-US" dirty="0">
                <a:solidFill>
                  <a:srgbClr val="0000FF"/>
                </a:solidFill>
              </a:rPr>
              <a:t>用多级存储</a:t>
            </a:r>
            <a:r>
              <a:rPr lang="en-US" altLang="en-US" dirty="0">
                <a:solidFill>
                  <a:srgbClr val="0000FF"/>
                </a:solidFill>
              </a:rPr>
              <a:t> </a:t>
            </a:r>
            <a:r>
              <a:rPr lang="en-US" altLang="en-US" dirty="0"/>
              <a:t>(</a:t>
            </a:r>
            <a:r>
              <a:rPr lang="zh-CN" altLang="en-US" dirty="0"/>
              <a:t>随着级别远离处理器，逐渐变大和变慢</a:t>
            </a:r>
            <a:r>
              <a:rPr lang="en-US" altLang="en-US" dirty="0"/>
              <a:t>) </a:t>
            </a:r>
            <a:r>
              <a:rPr lang="zh-CN" altLang="en-US" dirty="0"/>
              <a:t>，</a:t>
            </a:r>
            <a:r>
              <a:rPr lang="zh-CN" altLang="en-US" dirty="0">
                <a:solidFill>
                  <a:srgbClr val="0000FF"/>
                </a:solidFill>
              </a:rPr>
              <a:t>确保处理器所需的大部分数据保持在快速级别</a:t>
            </a:r>
            <a:endParaRPr lang="en-US" altLang="en-US" dirty="0">
              <a:solidFill>
                <a:srgbClr val="0000FF"/>
              </a:solidFill>
            </a:endParaRPr>
          </a:p>
        </p:txBody>
      </p:sp>
      <p:sp>
        <p:nvSpPr>
          <p:cNvPr id="100355" name="Slide Number Placeholder 3">
            <a:extLst>
              <a:ext uri="{FF2B5EF4-FFF2-40B4-BE49-F238E27FC236}">
                <a16:creationId xmlns:a16="http://schemas.microsoft.com/office/drawing/2014/main" id="{D270B87D-2298-AD47-A6F1-C3B3E6F81512}"/>
              </a:ext>
            </a:extLst>
          </p:cNvPr>
          <p:cNvSpPr>
            <a:spLocks noGrp="1"/>
          </p:cNvSpPr>
          <p:nvPr>
            <p:ph type="sldNum" sz="quarter" idx="11"/>
          </p:nvPr>
        </p:nvSpPr>
        <p:spPr>
          <a:xfrm>
            <a:off x="-5715" y="133826"/>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1260">
                <a:solidFill>
                  <a:schemeClr val="tx1"/>
                </a:solidFill>
                <a:latin typeface="Tahoma" panose="020B0604030504040204" pitchFamily="34" charset="0"/>
                <a:ea typeface="ＭＳ Ｐゴシック" panose="020B0600070205080204" pitchFamily="34" charset="-128"/>
              </a:defRPr>
            </a:lvl1pPr>
            <a:lvl2pPr marL="390049" indent="-150019">
              <a:spcBef>
                <a:spcPct val="20000"/>
              </a:spcBef>
              <a:buClr>
                <a:schemeClr val="accent2"/>
              </a:buClr>
              <a:buSzPct val="60000"/>
              <a:buFont typeface="Wingdings" pitchFamily="2" charset="2"/>
              <a:buChar char="q"/>
              <a:defRPr sz="1155">
                <a:solidFill>
                  <a:schemeClr val="tx1"/>
                </a:solidFill>
                <a:latin typeface="Tahoma" panose="020B0604030504040204" pitchFamily="34" charset="0"/>
                <a:ea typeface="ＭＳ Ｐゴシック" panose="020B0600070205080204" pitchFamily="34" charset="-128"/>
              </a:defRPr>
            </a:lvl2pPr>
            <a:lvl3pPr marL="600075" indent="-120015">
              <a:spcBef>
                <a:spcPct val="20000"/>
              </a:spcBef>
              <a:buClr>
                <a:schemeClr val="accent1"/>
              </a:buClr>
              <a:buSzPct val="65000"/>
              <a:buFont typeface="Wingdings" pitchFamily="2" charset="2"/>
              <a:buChar char="n"/>
              <a:defRPr sz="1050">
                <a:solidFill>
                  <a:schemeClr val="tx1"/>
                </a:solidFill>
                <a:latin typeface="Tahoma" panose="020B0604030504040204" pitchFamily="34" charset="0"/>
                <a:ea typeface="ＭＳ Ｐゴシック" panose="020B0600070205080204" pitchFamily="34" charset="-128"/>
              </a:defRPr>
            </a:lvl3pPr>
            <a:lvl4pPr marL="840105" indent="-120015">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080135" indent="-120015">
              <a:spcBef>
                <a:spcPct val="20000"/>
              </a:spcBef>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5pPr>
            <a:lvl6pPr marL="132016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6pPr>
            <a:lvl7pPr marL="156019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7pPr>
            <a:lvl8pPr marL="180022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8pPr>
            <a:lvl9pPr marL="2040255" indent="-120015" eaLnBrk="0" fontAlgn="base" hangingPunct="0">
              <a:spcBef>
                <a:spcPct val="20000"/>
              </a:spcBef>
              <a:spcAft>
                <a:spcPct val="0"/>
              </a:spcAft>
              <a:buClr>
                <a:schemeClr val="accent1"/>
              </a:buClr>
              <a:buSzPct val="75000"/>
              <a:buFont typeface="Wingdings" pitchFamily="2" charset="2"/>
              <a:buChar char="§"/>
              <a:defRPr sz="84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840" dirty="0">
              <a:solidFill>
                <a:srgbClr val="000000"/>
              </a:solidFill>
              <a:latin typeface="微软雅黑" panose="020B0503020204020204" pitchFamily="34" charset="-122"/>
              <a:ea typeface="微软雅黑" panose="020B0503020204020204" pitchFamily="34" charset="-122"/>
            </a:endParaRPr>
          </a:p>
        </p:txBody>
      </p:sp>
      <p:pic>
        <p:nvPicPr>
          <p:cNvPr id="2" name="Picture 1">
            <a:extLst>
              <a:ext uri="{FF2B5EF4-FFF2-40B4-BE49-F238E27FC236}">
                <a16:creationId xmlns:a16="http://schemas.microsoft.com/office/drawing/2014/main" id="{259772FA-D853-C146-9CE7-9D5C910C6B94}"/>
              </a:ext>
            </a:extLst>
          </p:cNvPr>
          <p:cNvPicPr>
            <a:picLocks noChangeAspect="1"/>
          </p:cNvPicPr>
          <p:nvPr/>
        </p:nvPicPr>
        <p:blipFill>
          <a:blip r:embed="rId2"/>
          <a:stretch>
            <a:fillRect/>
          </a:stretch>
        </p:blipFill>
        <p:spPr>
          <a:xfrm>
            <a:off x="1358900" y="2181225"/>
            <a:ext cx="2837855" cy="1137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a:extLst>
              <a:ext uri="{FF2B5EF4-FFF2-40B4-BE49-F238E27FC236}">
                <a16:creationId xmlns:a16="http://schemas.microsoft.com/office/drawing/2014/main" id="{9CB43793-F149-4315-B32A-F32800BBBC00}"/>
              </a:ext>
            </a:extLst>
          </p:cNvPr>
          <p:cNvSpPr txBox="1">
            <a:spLocks noChangeArrowheads="1"/>
          </p:cNvSpPr>
          <p:nvPr/>
        </p:nvSpPr>
        <p:spPr bwMode="auto">
          <a:xfrm>
            <a:off x="850920" y="706351"/>
            <a:ext cx="3855879" cy="239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buFont typeface="Wingdings" panose="05000000000000000000" pitchFamily="2" charset="2"/>
              <a:buBlip>
                <a:blip r:embed="rId2"/>
              </a:buBlip>
            </a:pPr>
            <a:r>
              <a:rPr lang="zh-CN" altLang="en-US" sz="1324" dirty="0">
                <a:effectLst>
                  <a:outerShdw blurRad="38100" dist="38100" dir="2700000" algn="tl">
                    <a:srgbClr val="C0C0C0"/>
                  </a:outerShdw>
                </a:effectLst>
                <a:latin typeface="楷体_GB2312" pitchFamily="1" charset="-122"/>
                <a:ea typeface="楷体_GB2312" pitchFamily="1" charset="-122"/>
              </a:rPr>
              <a:t>访问时间</a:t>
            </a:r>
            <a:r>
              <a:rPr lang="en-US" altLang="zh-CN" sz="1324" dirty="0">
                <a:effectLst>
                  <a:outerShdw blurRad="38100" dist="38100" dir="2700000" algn="tl">
                    <a:srgbClr val="C0C0C0"/>
                  </a:outerShdw>
                </a:effectLst>
                <a:latin typeface="楷体_GB2312" pitchFamily="1" charset="-122"/>
                <a:ea typeface="楷体_GB2312" pitchFamily="1" charset="-122"/>
              </a:rPr>
              <a:t>T</a:t>
            </a:r>
            <a:r>
              <a:rPr lang="en-US" altLang="zh-CN" sz="1324" baseline="-25000" dirty="0">
                <a:effectLst>
                  <a:outerShdw blurRad="38100" dist="38100" dir="2700000" algn="tl">
                    <a:srgbClr val="C0C0C0"/>
                  </a:outerShdw>
                </a:effectLst>
                <a:latin typeface="楷体_GB2312" pitchFamily="1" charset="-122"/>
                <a:ea typeface="楷体_GB2312" pitchFamily="1" charset="-122"/>
              </a:rPr>
              <a:t>A </a:t>
            </a:r>
            <a:r>
              <a:rPr lang="en-US" altLang="zh-CN" sz="1324" dirty="0">
                <a:effectLst>
                  <a:outerShdw blurRad="38100" dist="38100" dir="2700000" algn="tl">
                    <a:srgbClr val="C0C0C0"/>
                  </a:outerShdw>
                </a:effectLst>
                <a:ea typeface="楷体_GB2312" pitchFamily="1" charset="-122"/>
              </a:rPr>
              <a:t>—</a:t>
            </a:r>
            <a:r>
              <a:rPr lang="en-US" altLang="zh-CN" sz="1324" dirty="0">
                <a:effectLst>
                  <a:outerShdw blurRad="38100" dist="38100" dir="2700000" algn="tl">
                    <a:srgbClr val="C0C0C0"/>
                  </a:outerShdw>
                </a:effectLst>
                <a:latin typeface="楷体_GB2312" pitchFamily="1" charset="-122"/>
                <a:ea typeface="楷体_GB2312" pitchFamily="1" charset="-122"/>
              </a:rPr>
              <a:t> </a:t>
            </a:r>
            <a:r>
              <a:rPr lang="zh-CN" altLang="en-US" sz="1324" dirty="0">
                <a:effectLst>
                  <a:outerShdw blurRad="38100" dist="38100" dir="2700000" algn="tl">
                    <a:srgbClr val="C0C0C0"/>
                  </a:outerShdw>
                </a:effectLst>
                <a:latin typeface="楷体_GB2312" pitchFamily="1" charset="-122"/>
                <a:ea typeface="楷体_GB2312" pitchFamily="1" charset="-122"/>
              </a:rPr>
              <a:t>是指从向存储器发出命令，到从存储器读出信息所需的时间。</a:t>
            </a:r>
          </a:p>
          <a:p>
            <a:pPr>
              <a:lnSpc>
                <a:spcPct val="150000"/>
              </a:lnSpc>
              <a:spcBef>
                <a:spcPct val="50000"/>
              </a:spcBef>
              <a:buFont typeface="Wingdings" panose="05000000000000000000" pitchFamily="2" charset="2"/>
              <a:buBlip>
                <a:blip r:embed="rId2"/>
              </a:buBlip>
            </a:pPr>
            <a:r>
              <a:rPr lang="zh-CN" altLang="en-US" sz="1324" dirty="0">
                <a:effectLst>
                  <a:outerShdw blurRad="38100" dist="38100" dir="2700000" algn="tl">
                    <a:srgbClr val="C0C0C0"/>
                  </a:outerShdw>
                </a:effectLst>
                <a:latin typeface="楷体_GB2312" pitchFamily="1" charset="-122"/>
                <a:ea typeface="楷体_GB2312" pitchFamily="1" charset="-122"/>
              </a:rPr>
              <a:t>访问周期</a:t>
            </a:r>
            <a:r>
              <a:rPr lang="en-US" altLang="zh-CN" sz="1324" dirty="0">
                <a:effectLst>
                  <a:outerShdw blurRad="38100" dist="38100" dir="2700000" algn="tl">
                    <a:srgbClr val="C0C0C0"/>
                  </a:outerShdw>
                </a:effectLst>
                <a:latin typeface="楷体_GB2312" pitchFamily="1" charset="-122"/>
                <a:ea typeface="楷体_GB2312" pitchFamily="1" charset="-122"/>
              </a:rPr>
              <a:t>T</a:t>
            </a:r>
            <a:r>
              <a:rPr lang="en-US" altLang="zh-CN" sz="1324" baseline="-25000" dirty="0">
                <a:effectLst>
                  <a:outerShdw blurRad="38100" dist="38100" dir="2700000" algn="tl">
                    <a:srgbClr val="C0C0C0"/>
                  </a:outerShdw>
                </a:effectLst>
                <a:latin typeface="楷体_GB2312" pitchFamily="1" charset="-122"/>
                <a:ea typeface="楷体_GB2312" pitchFamily="1" charset="-122"/>
              </a:rPr>
              <a:t>M </a:t>
            </a:r>
            <a:r>
              <a:rPr lang="en-US" altLang="zh-CN" sz="1324" dirty="0">
                <a:effectLst>
                  <a:outerShdw blurRad="38100" dist="38100" dir="2700000" algn="tl">
                    <a:srgbClr val="C0C0C0"/>
                  </a:outerShdw>
                </a:effectLst>
                <a:ea typeface="楷体_GB2312" pitchFamily="1" charset="-122"/>
              </a:rPr>
              <a:t>—</a:t>
            </a:r>
            <a:r>
              <a:rPr lang="en-US" altLang="zh-CN" sz="1324" dirty="0">
                <a:effectLst>
                  <a:outerShdw blurRad="38100" dist="38100" dir="2700000" algn="tl">
                    <a:srgbClr val="C0C0C0"/>
                  </a:outerShdw>
                </a:effectLst>
                <a:latin typeface="楷体_GB2312" pitchFamily="1" charset="-122"/>
                <a:ea typeface="楷体_GB2312" pitchFamily="1" charset="-122"/>
              </a:rPr>
              <a:t> </a:t>
            </a:r>
            <a:r>
              <a:rPr lang="zh-CN" altLang="en-US" sz="1324" dirty="0">
                <a:effectLst>
                  <a:outerShdw blurRad="38100" dist="38100" dir="2700000" algn="tl">
                    <a:srgbClr val="C0C0C0"/>
                  </a:outerShdw>
                </a:effectLst>
                <a:latin typeface="楷体_GB2312" pitchFamily="1" charset="-122"/>
                <a:ea typeface="楷体_GB2312" pitchFamily="1" charset="-122"/>
              </a:rPr>
              <a:t>是指连续两次访问存储器的最小时间间隔。 通常：</a:t>
            </a:r>
            <a:r>
              <a:rPr lang="en-US" altLang="zh-CN" sz="1324" dirty="0">
                <a:effectLst>
                  <a:outerShdw blurRad="38100" dist="38100" dir="2700000" algn="tl">
                    <a:srgbClr val="C0C0C0"/>
                  </a:outerShdw>
                </a:effectLst>
                <a:latin typeface="楷体_GB2312" pitchFamily="1" charset="-122"/>
                <a:ea typeface="楷体_GB2312" pitchFamily="1" charset="-122"/>
              </a:rPr>
              <a:t>T</a:t>
            </a:r>
            <a:r>
              <a:rPr lang="en-US" altLang="zh-CN" sz="1324" baseline="-25000" dirty="0">
                <a:effectLst>
                  <a:outerShdw blurRad="38100" dist="38100" dir="2700000" algn="tl">
                    <a:srgbClr val="C0C0C0"/>
                  </a:outerShdw>
                </a:effectLst>
                <a:latin typeface="楷体_GB2312" pitchFamily="1" charset="-122"/>
                <a:ea typeface="楷体_GB2312" pitchFamily="1" charset="-122"/>
              </a:rPr>
              <a:t>M</a:t>
            </a:r>
            <a:r>
              <a:rPr lang="zh-CN" altLang="en-US" sz="1324" dirty="0">
                <a:effectLst>
                  <a:outerShdw blurRad="38100" dist="38100" dir="2700000" algn="tl">
                    <a:srgbClr val="C0C0C0"/>
                  </a:outerShdw>
                </a:effectLst>
                <a:latin typeface="楷体_GB2312" pitchFamily="1" charset="-122"/>
                <a:ea typeface="楷体_GB2312" pitchFamily="1" charset="-122"/>
              </a:rPr>
              <a:t>＞</a:t>
            </a:r>
            <a:r>
              <a:rPr lang="en-US" altLang="zh-CN" sz="1324" dirty="0">
                <a:effectLst>
                  <a:outerShdw blurRad="38100" dist="38100" dir="2700000" algn="tl">
                    <a:srgbClr val="C0C0C0"/>
                  </a:outerShdw>
                </a:effectLst>
                <a:latin typeface="楷体_GB2312" pitchFamily="1" charset="-122"/>
                <a:ea typeface="楷体_GB2312" pitchFamily="1" charset="-122"/>
              </a:rPr>
              <a:t>T</a:t>
            </a:r>
            <a:r>
              <a:rPr lang="en-US" altLang="zh-CN" sz="1324" baseline="-25000" dirty="0">
                <a:effectLst>
                  <a:outerShdw blurRad="38100" dist="38100" dir="2700000" algn="tl">
                    <a:srgbClr val="C0C0C0"/>
                  </a:outerShdw>
                </a:effectLst>
                <a:latin typeface="楷体_GB2312" pitchFamily="1" charset="-122"/>
                <a:ea typeface="楷体_GB2312" pitchFamily="1" charset="-122"/>
              </a:rPr>
              <a:t>A</a:t>
            </a:r>
            <a:r>
              <a:rPr lang="zh-CN" altLang="en-US" sz="1324" dirty="0">
                <a:effectLst>
                  <a:outerShdw blurRad="38100" dist="38100" dir="2700000" algn="tl">
                    <a:srgbClr val="C0C0C0"/>
                  </a:outerShdw>
                </a:effectLst>
                <a:latin typeface="楷体_GB2312" pitchFamily="1" charset="-122"/>
                <a:ea typeface="楷体_GB2312" pitchFamily="1" charset="-122"/>
              </a:rPr>
              <a:t>。</a:t>
            </a:r>
          </a:p>
          <a:p>
            <a:pPr>
              <a:lnSpc>
                <a:spcPct val="150000"/>
              </a:lnSpc>
              <a:spcBef>
                <a:spcPct val="50000"/>
              </a:spcBef>
              <a:buFont typeface="Wingdings" panose="05000000000000000000" pitchFamily="2" charset="2"/>
              <a:buBlip>
                <a:blip r:embed="rId2"/>
              </a:buBlip>
            </a:pPr>
            <a:r>
              <a:rPr lang="zh-CN" altLang="en-US" sz="1324" dirty="0">
                <a:effectLst>
                  <a:outerShdw blurRad="38100" dist="38100" dir="2700000" algn="tl">
                    <a:srgbClr val="C0C0C0"/>
                  </a:outerShdw>
                </a:effectLst>
                <a:latin typeface="楷体_GB2312" pitchFamily="1" charset="-122"/>
                <a:ea typeface="楷体_GB2312" pitchFamily="1" charset="-122"/>
              </a:rPr>
              <a:t>存储器带宽</a:t>
            </a:r>
            <a:r>
              <a:rPr lang="en-US" altLang="zh-CN" sz="1324" dirty="0">
                <a:effectLst>
                  <a:outerShdw blurRad="38100" dist="38100" dir="2700000" algn="tl">
                    <a:srgbClr val="C0C0C0"/>
                  </a:outerShdw>
                </a:effectLst>
                <a:latin typeface="楷体_GB2312" pitchFamily="1" charset="-122"/>
                <a:ea typeface="楷体_GB2312" pitchFamily="1" charset="-122"/>
              </a:rPr>
              <a:t>B</a:t>
            </a:r>
            <a:r>
              <a:rPr lang="en-US" altLang="zh-CN" sz="1324" baseline="-25000" dirty="0">
                <a:effectLst>
                  <a:outerShdw blurRad="38100" dist="38100" dir="2700000" algn="tl">
                    <a:srgbClr val="C0C0C0"/>
                  </a:outerShdw>
                </a:effectLst>
                <a:latin typeface="楷体_GB2312" pitchFamily="1" charset="-122"/>
                <a:ea typeface="楷体_GB2312" pitchFamily="1" charset="-122"/>
              </a:rPr>
              <a:t>M </a:t>
            </a:r>
            <a:r>
              <a:rPr lang="en-US" altLang="zh-CN" sz="1324" dirty="0">
                <a:effectLst>
                  <a:outerShdw blurRad="38100" dist="38100" dir="2700000" algn="tl">
                    <a:srgbClr val="C0C0C0"/>
                  </a:outerShdw>
                </a:effectLst>
                <a:ea typeface="楷体_GB2312" pitchFamily="1" charset="-122"/>
              </a:rPr>
              <a:t>—</a:t>
            </a:r>
            <a:r>
              <a:rPr lang="en-US" altLang="zh-CN" sz="1324" dirty="0">
                <a:effectLst>
                  <a:outerShdw blurRad="38100" dist="38100" dir="2700000" algn="tl">
                    <a:srgbClr val="C0C0C0"/>
                  </a:outerShdw>
                </a:effectLst>
                <a:latin typeface="楷体_GB2312" pitchFamily="1" charset="-122"/>
                <a:ea typeface="楷体_GB2312" pitchFamily="1" charset="-122"/>
              </a:rPr>
              <a:t> </a:t>
            </a:r>
            <a:r>
              <a:rPr lang="zh-CN" altLang="en-US" sz="1324" dirty="0">
                <a:effectLst>
                  <a:outerShdw blurRad="38100" dist="38100" dir="2700000" algn="tl">
                    <a:srgbClr val="C0C0C0"/>
                  </a:outerShdw>
                </a:effectLst>
                <a:latin typeface="楷体_GB2312" pitchFamily="1" charset="-122"/>
                <a:ea typeface="楷体_GB2312" pitchFamily="1" charset="-122"/>
              </a:rPr>
              <a:t>是指连续访问时，存储器每秒钟所能提供的数据传送速率。其单位为：字节</a:t>
            </a:r>
            <a:r>
              <a:rPr lang="en-US" altLang="zh-CN" sz="1324" dirty="0">
                <a:effectLst>
                  <a:outerShdw blurRad="38100" dist="38100" dir="2700000" algn="tl">
                    <a:srgbClr val="C0C0C0"/>
                  </a:outerShdw>
                </a:effectLst>
                <a:latin typeface="楷体_GB2312" pitchFamily="1" charset="-122"/>
                <a:ea typeface="楷体_GB2312" pitchFamily="1" charset="-122"/>
              </a:rPr>
              <a:t>/</a:t>
            </a:r>
            <a:r>
              <a:rPr lang="zh-CN" altLang="en-US" sz="1324" dirty="0">
                <a:effectLst>
                  <a:outerShdw blurRad="38100" dist="38100" dir="2700000" algn="tl">
                    <a:srgbClr val="C0C0C0"/>
                  </a:outerShdw>
                </a:effectLst>
                <a:latin typeface="楷体_GB2312" pitchFamily="1" charset="-122"/>
                <a:ea typeface="楷体_GB2312" pitchFamily="1" charset="-122"/>
              </a:rPr>
              <a:t>秒、字</a:t>
            </a:r>
            <a:r>
              <a:rPr lang="en-US" altLang="zh-CN" sz="1324" dirty="0">
                <a:effectLst>
                  <a:outerShdw blurRad="38100" dist="38100" dir="2700000" algn="tl">
                    <a:srgbClr val="C0C0C0"/>
                  </a:outerShdw>
                </a:effectLst>
                <a:latin typeface="楷体_GB2312" pitchFamily="1" charset="-122"/>
                <a:ea typeface="楷体_GB2312" pitchFamily="1" charset="-122"/>
              </a:rPr>
              <a:t>/</a:t>
            </a:r>
            <a:r>
              <a:rPr lang="zh-CN" altLang="en-US" sz="1324" dirty="0">
                <a:effectLst>
                  <a:outerShdw blurRad="38100" dist="38100" dir="2700000" algn="tl">
                    <a:srgbClr val="C0C0C0"/>
                  </a:outerShdw>
                </a:effectLst>
                <a:latin typeface="楷体_GB2312" pitchFamily="1" charset="-122"/>
                <a:ea typeface="楷体_GB2312" pitchFamily="1" charset="-122"/>
              </a:rPr>
              <a:t>秒、位</a:t>
            </a:r>
            <a:r>
              <a:rPr lang="en-US" altLang="zh-CN" sz="1324" dirty="0">
                <a:effectLst>
                  <a:outerShdw blurRad="38100" dist="38100" dir="2700000" algn="tl">
                    <a:srgbClr val="C0C0C0"/>
                  </a:outerShdw>
                </a:effectLst>
                <a:latin typeface="楷体_GB2312" pitchFamily="1" charset="-122"/>
                <a:ea typeface="楷体_GB2312" pitchFamily="1" charset="-122"/>
              </a:rPr>
              <a:t>/</a:t>
            </a:r>
            <a:r>
              <a:rPr lang="zh-CN" altLang="en-US" sz="1324" dirty="0">
                <a:effectLst>
                  <a:outerShdw blurRad="38100" dist="38100" dir="2700000" algn="tl">
                    <a:srgbClr val="C0C0C0"/>
                  </a:outerShdw>
                </a:effectLst>
                <a:latin typeface="楷体_GB2312" pitchFamily="1" charset="-122"/>
                <a:ea typeface="楷体_GB2312" pitchFamily="1" charset="-122"/>
              </a:rPr>
              <a:t>秒。</a:t>
            </a:r>
            <a:endParaRPr lang="zh-CN" altLang="en-US" sz="1513" dirty="0">
              <a:latin typeface="楷体_GB2312" pitchFamily="1" charset="-122"/>
              <a:ea typeface="楷体_GB2312" pitchFamily="1" charset="-122"/>
            </a:endParaRPr>
          </a:p>
        </p:txBody>
      </p:sp>
      <p:sp>
        <p:nvSpPr>
          <p:cNvPr id="445443" name="Text Box 3">
            <a:extLst>
              <a:ext uri="{FF2B5EF4-FFF2-40B4-BE49-F238E27FC236}">
                <a16:creationId xmlns:a16="http://schemas.microsoft.com/office/drawing/2014/main" id="{096BD319-5CDF-47E0-B398-51BAB10236B2}"/>
              </a:ext>
            </a:extLst>
          </p:cNvPr>
          <p:cNvSpPr txBox="1">
            <a:spLocks noChangeArrowheads="1"/>
          </p:cNvSpPr>
          <p:nvPr/>
        </p:nvSpPr>
        <p:spPr bwMode="auto">
          <a:xfrm>
            <a:off x="925682" y="303631"/>
            <a:ext cx="2774791" cy="288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513" dirty="0">
                <a:effectLst>
                  <a:outerShdw blurRad="38100" dist="38100" dir="2700000" algn="tl">
                    <a:srgbClr val="C0C0C0"/>
                  </a:outerShdw>
                </a:effectLst>
                <a:latin typeface="楷体_GB2312" pitchFamily="1" charset="-122"/>
                <a:ea typeface="楷体_GB2312" pitchFamily="1" charset="-122"/>
              </a:rPr>
              <a:t> 2.</a:t>
            </a:r>
            <a:r>
              <a:rPr lang="zh-CN" altLang="en-US" sz="1513" dirty="0">
                <a:effectLst>
                  <a:outerShdw blurRad="38100" dist="38100" dir="2700000" algn="tl">
                    <a:srgbClr val="C0C0C0"/>
                  </a:outerShdw>
                </a:effectLst>
                <a:latin typeface="楷体_GB2312" pitchFamily="1" charset="-122"/>
                <a:ea typeface="楷体_GB2312" pitchFamily="1" charset="-122"/>
              </a:rPr>
              <a:t>存储速度：有三个指标</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2">
                                            <p:txEl>
                                              <p:pRg st="0" end="0"/>
                                            </p:txEl>
                                          </p:spTgt>
                                        </p:tgtEl>
                                        <p:attrNameLst>
                                          <p:attrName>style.visibility</p:attrName>
                                        </p:attrNameLst>
                                      </p:cBhvr>
                                      <p:to>
                                        <p:strVal val="visible"/>
                                      </p:to>
                                    </p:set>
                                    <p:animEffect transition="in" filter="wipe(left)">
                                      <p:cBhvr>
                                        <p:cTn id="7" dur="500"/>
                                        <p:tgtEl>
                                          <p:spTgt spid="445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5442">
                                            <p:txEl>
                                              <p:pRg st="1" end="1"/>
                                            </p:txEl>
                                          </p:spTgt>
                                        </p:tgtEl>
                                        <p:attrNameLst>
                                          <p:attrName>style.visibility</p:attrName>
                                        </p:attrNameLst>
                                      </p:cBhvr>
                                      <p:to>
                                        <p:strVal val="visible"/>
                                      </p:to>
                                    </p:set>
                                    <p:animEffect transition="in" filter="wipe(left)">
                                      <p:cBhvr>
                                        <p:cTn id="12" dur="500"/>
                                        <p:tgtEl>
                                          <p:spTgt spid="445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5442">
                                            <p:txEl>
                                              <p:pRg st="2" end="2"/>
                                            </p:txEl>
                                          </p:spTgt>
                                        </p:tgtEl>
                                        <p:attrNameLst>
                                          <p:attrName>style.visibility</p:attrName>
                                        </p:attrNameLst>
                                      </p:cBhvr>
                                      <p:to>
                                        <p:strVal val="visible"/>
                                      </p:to>
                                    </p:set>
                                    <p:animEffect transition="in" filter="wipe(left)">
                                      <p:cBhvr>
                                        <p:cTn id="17" dur="500"/>
                                        <p:tgtEl>
                                          <p:spTgt spid="4454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4" name="Rectangle 2">
            <a:extLst>
              <a:ext uri="{FF2B5EF4-FFF2-40B4-BE49-F238E27FC236}">
                <a16:creationId xmlns:a16="http://schemas.microsoft.com/office/drawing/2014/main" id="{E40C65BE-4879-4466-BF6D-426EA8AD9DDE}"/>
              </a:ext>
            </a:extLst>
          </p:cNvPr>
          <p:cNvSpPr>
            <a:spLocks noChangeArrowheads="1"/>
          </p:cNvSpPr>
          <p:nvPr/>
        </p:nvSpPr>
        <p:spPr bwMode="auto">
          <a:xfrm>
            <a:off x="1009015" y="1511935"/>
            <a:ext cx="2342356" cy="1045051"/>
          </a:xfrm>
          <a:prstGeom prst="rect">
            <a:avLst/>
          </a:prstGeom>
          <a:solidFill>
            <a:schemeClr val="bg1"/>
          </a:solidFill>
          <a:ln w="38100">
            <a:solidFill>
              <a:schemeClr val="hlink"/>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75" name="Rectangle 3" descr="10%">
            <a:extLst>
              <a:ext uri="{FF2B5EF4-FFF2-40B4-BE49-F238E27FC236}">
                <a16:creationId xmlns:a16="http://schemas.microsoft.com/office/drawing/2014/main" id="{768B93BC-5E78-4FAD-B4F9-4C3772E5A9F4}"/>
              </a:ext>
            </a:extLst>
          </p:cNvPr>
          <p:cNvSpPr>
            <a:spLocks noChangeArrowheads="1"/>
          </p:cNvSpPr>
          <p:nvPr/>
        </p:nvSpPr>
        <p:spPr bwMode="auto">
          <a:xfrm>
            <a:off x="2799946" y="1908334"/>
            <a:ext cx="381374" cy="508478"/>
          </a:xfrm>
          <a:prstGeom prst="rect">
            <a:avLst/>
          </a:prstGeom>
          <a:pattFill prst="pct10">
            <a:fgClr>
              <a:schemeClr val="hlink"/>
            </a:fgClr>
            <a:bgClr>
              <a:srgbClr val="FFFFFF"/>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algn="ctr" defTabSz="432420"/>
            <a:r>
              <a:rPr lang="en-US" altLang="zh-CN" sz="757">
                <a:solidFill>
                  <a:srgbClr val="000000"/>
                </a:solidFill>
                <a:latin typeface="Calibri" panose="020F0502020204030204"/>
                <a:ea typeface="宋体" panose="02010600030101010101" pitchFamily="2" charset="-122"/>
              </a:rPr>
              <a:t>Second</a:t>
            </a:r>
          </a:p>
          <a:p>
            <a:pPr algn="ctr" defTabSz="432420"/>
            <a:r>
              <a:rPr lang="en-US" altLang="zh-CN" sz="757">
                <a:solidFill>
                  <a:srgbClr val="000000"/>
                </a:solidFill>
                <a:latin typeface="Calibri" panose="020F0502020204030204"/>
                <a:ea typeface="宋体" panose="02010600030101010101" pitchFamily="2" charset="-122"/>
              </a:rPr>
              <a:t>Level</a:t>
            </a:r>
          </a:p>
          <a:p>
            <a:pPr algn="ctr" defTabSz="432420"/>
            <a:r>
              <a:rPr lang="en-US" altLang="zh-CN" sz="757">
                <a:solidFill>
                  <a:srgbClr val="000000"/>
                </a:solidFill>
                <a:latin typeface="Calibri" panose="020F0502020204030204"/>
                <a:ea typeface="宋体" panose="02010600030101010101" pitchFamily="2" charset="-122"/>
              </a:rPr>
              <a:t>Cache</a:t>
            </a:r>
          </a:p>
          <a:p>
            <a:pPr algn="ctr" defTabSz="432420"/>
            <a:r>
              <a:rPr lang="en-US" altLang="zh-CN" sz="757">
                <a:solidFill>
                  <a:srgbClr val="000000"/>
                </a:solidFill>
                <a:latin typeface="Calibri" panose="020F0502020204030204"/>
                <a:ea typeface="宋体" panose="02010600030101010101" pitchFamily="2" charset="-122"/>
              </a:rPr>
              <a:t>(SRAM)</a:t>
            </a:r>
          </a:p>
        </p:txBody>
      </p:sp>
      <p:sp>
        <p:nvSpPr>
          <p:cNvPr id="1487876" name="Rectangle 4" descr="10%">
            <a:extLst>
              <a:ext uri="{FF2B5EF4-FFF2-40B4-BE49-F238E27FC236}">
                <a16:creationId xmlns:a16="http://schemas.microsoft.com/office/drawing/2014/main" id="{E2607B80-C228-4176-A9D8-00C90291F9F3}"/>
              </a:ext>
            </a:extLst>
          </p:cNvPr>
          <p:cNvSpPr>
            <a:spLocks noChangeArrowheads="1"/>
          </p:cNvSpPr>
          <p:nvPr/>
        </p:nvSpPr>
        <p:spPr bwMode="auto">
          <a:xfrm>
            <a:off x="1909921" y="2232660"/>
            <a:ext cx="108109" cy="288290"/>
          </a:xfrm>
          <a:prstGeom prst="rect">
            <a:avLst/>
          </a:prstGeom>
          <a:pattFill prst="pct10">
            <a:fgClr>
              <a:srgbClr val="0000B6"/>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78" name="Rectangle 6">
            <a:extLst>
              <a:ext uri="{FF2B5EF4-FFF2-40B4-BE49-F238E27FC236}">
                <a16:creationId xmlns:a16="http://schemas.microsoft.com/office/drawing/2014/main" id="{705E658C-8DC5-41D0-8C08-8F5E40E254EF}"/>
              </a:ext>
            </a:extLst>
          </p:cNvPr>
          <p:cNvSpPr>
            <a:spLocks noChangeArrowheads="1"/>
          </p:cNvSpPr>
          <p:nvPr/>
        </p:nvSpPr>
        <p:spPr bwMode="auto">
          <a:xfrm>
            <a:off x="1117125" y="1656080"/>
            <a:ext cx="1284542" cy="11486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79" name="Rectangle 7">
            <a:extLst>
              <a:ext uri="{FF2B5EF4-FFF2-40B4-BE49-F238E27FC236}">
                <a16:creationId xmlns:a16="http://schemas.microsoft.com/office/drawing/2014/main" id="{518408DD-48B2-4FBA-9435-C142FB73C5E9}"/>
              </a:ext>
            </a:extLst>
          </p:cNvPr>
          <p:cNvSpPr>
            <a:spLocks noChangeArrowheads="1"/>
          </p:cNvSpPr>
          <p:nvPr/>
        </p:nvSpPr>
        <p:spPr bwMode="auto">
          <a:xfrm>
            <a:off x="1549560" y="1620044"/>
            <a:ext cx="379772"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defTabSz="432420"/>
            <a:r>
              <a:rPr lang="en-US" altLang="zh-CN" sz="757">
                <a:solidFill>
                  <a:prstClr val="black"/>
                </a:solidFill>
                <a:latin typeface="Calibri" panose="020F0502020204030204"/>
                <a:ea typeface="宋体" panose="02010600030101010101" pitchFamily="2" charset="-122"/>
              </a:rPr>
              <a:t>Control</a:t>
            </a:r>
          </a:p>
        </p:txBody>
      </p:sp>
      <p:sp>
        <p:nvSpPr>
          <p:cNvPr id="1487880" name="Rectangle 8">
            <a:extLst>
              <a:ext uri="{FF2B5EF4-FFF2-40B4-BE49-F238E27FC236}">
                <a16:creationId xmlns:a16="http://schemas.microsoft.com/office/drawing/2014/main" id="{0AEF857F-EF86-4D5C-9F07-EBAB0DF73B94}"/>
              </a:ext>
            </a:extLst>
          </p:cNvPr>
          <p:cNvSpPr>
            <a:spLocks noChangeArrowheads="1"/>
          </p:cNvSpPr>
          <p:nvPr/>
        </p:nvSpPr>
        <p:spPr bwMode="auto">
          <a:xfrm>
            <a:off x="1093850" y="1872298"/>
            <a:ext cx="672677" cy="63739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81" name="Rectangle 9">
            <a:extLst>
              <a:ext uri="{FF2B5EF4-FFF2-40B4-BE49-F238E27FC236}">
                <a16:creationId xmlns:a16="http://schemas.microsoft.com/office/drawing/2014/main" id="{D278DD6B-2E1A-4EBF-9247-910E46C30EF4}"/>
              </a:ext>
            </a:extLst>
          </p:cNvPr>
          <p:cNvSpPr>
            <a:spLocks noChangeArrowheads="1"/>
          </p:cNvSpPr>
          <p:nvPr/>
        </p:nvSpPr>
        <p:spPr bwMode="auto">
          <a:xfrm>
            <a:off x="1117124" y="2124552"/>
            <a:ext cx="451906"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defTabSz="432420"/>
            <a:r>
              <a:rPr lang="en-US" altLang="zh-CN" sz="757">
                <a:solidFill>
                  <a:prstClr val="black"/>
                </a:solidFill>
                <a:latin typeface="Calibri" panose="020F0502020204030204"/>
                <a:ea typeface="宋体" panose="02010600030101010101" pitchFamily="2" charset="-122"/>
              </a:rPr>
              <a:t>Datapath</a:t>
            </a:r>
          </a:p>
        </p:txBody>
      </p:sp>
      <p:sp>
        <p:nvSpPr>
          <p:cNvPr id="1487882" name="Rectangle 10">
            <a:extLst>
              <a:ext uri="{FF2B5EF4-FFF2-40B4-BE49-F238E27FC236}">
                <a16:creationId xmlns:a16="http://schemas.microsoft.com/office/drawing/2014/main" id="{7A21A7C8-B2B1-4D33-AE1C-CF471E1C2F07}"/>
              </a:ext>
            </a:extLst>
          </p:cNvPr>
          <p:cNvSpPr>
            <a:spLocks noChangeArrowheads="1"/>
          </p:cNvSpPr>
          <p:nvPr/>
        </p:nvSpPr>
        <p:spPr bwMode="auto">
          <a:xfrm>
            <a:off x="4252277" y="1403826"/>
            <a:ext cx="528532" cy="11501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83" name="Rectangle 11">
            <a:extLst>
              <a:ext uri="{FF2B5EF4-FFF2-40B4-BE49-F238E27FC236}">
                <a16:creationId xmlns:a16="http://schemas.microsoft.com/office/drawing/2014/main" id="{AE628A87-B935-43EB-A715-5088C7761128}"/>
              </a:ext>
            </a:extLst>
          </p:cNvPr>
          <p:cNvSpPr>
            <a:spLocks noChangeArrowheads="1"/>
          </p:cNvSpPr>
          <p:nvPr/>
        </p:nvSpPr>
        <p:spPr bwMode="auto">
          <a:xfrm>
            <a:off x="4262468" y="1872298"/>
            <a:ext cx="498394" cy="39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algn="ctr" defTabSz="432420"/>
            <a:r>
              <a:rPr lang="en-US" altLang="zh-CN" sz="757">
                <a:solidFill>
                  <a:prstClr val="black"/>
                </a:solidFill>
                <a:latin typeface="Calibri" panose="020F0502020204030204"/>
                <a:ea typeface="宋体" panose="02010600030101010101" pitchFamily="2" charset="-122"/>
              </a:rPr>
              <a:t>Secondary</a:t>
            </a:r>
          </a:p>
          <a:p>
            <a:pPr algn="ctr" defTabSz="432420"/>
            <a:r>
              <a:rPr lang="en-US" altLang="zh-CN" sz="757">
                <a:solidFill>
                  <a:prstClr val="black"/>
                </a:solidFill>
                <a:latin typeface="Calibri" panose="020F0502020204030204"/>
                <a:ea typeface="宋体" panose="02010600030101010101" pitchFamily="2" charset="-122"/>
              </a:rPr>
              <a:t>Memory</a:t>
            </a:r>
          </a:p>
          <a:p>
            <a:pPr algn="ctr" defTabSz="432420"/>
            <a:r>
              <a:rPr lang="en-US" altLang="zh-CN" sz="757">
                <a:solidFill>
                  <a:prstClr val="black"/>
                </a:solidFill>
                <a:latin typeface="Calibri" panose="020F0502020204030204"/>
                <a:ea typeface="宋体" panose="02010600030101010101" pitchFamily="2" charset="-122"/>
              </a:rPr>
              <a:t>(Disk)</a:t>
            </a:r>
          </a:p>
        </p:txBody>
      </p:sp>
      <p:sp>
        <p:nvSpPr>
          <p:cNvPr id="1487884" name="Rectangle 12">
            <a:extLst>
              <a:ext uri="{FF2B5EF4-FFF2-40B4-BE49-F238E27FC236}">
                <a16:creationId xmlns:a16="http://schemas.microsoft.com/office/drawing/2014/main" id="{E002BA2F-7622-4BD5-9EDB-E6C76D5631A9}"/>
              </a:ext>
            </a:extLst>
          </p:cNvPr>
          <p:cNvSpPr>
            <a:spLocks noChangeArrowheads="1"/>
          </p:cNvSpPr>
          <p:nvPr/>
        </p:nvSpPr>
        <p:spPr bwMode="auto">
          <a:xfrm>
            <a:off x="1021778" y="1511936"/>
            <a:ext cx="1536796" cy="10495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85" name="Rectangle 13">
            <a:extLst>
              <a:ext uri="{FF2B5EF4-FFF2-40B4-BE49-F238E27FC236}">
                <a16:creationId xmlns:a16="http://schemas.microsoft.com/office/drawing/2014/main" id="{A089F2A4-C0B7-4CE7-A95A-8D29E7B53350}"/>
              </a:ext>
            </a:extLst>
          </p:cNvPr>
          <p:cNvSpPr>
            <a:spLocks noChangeArrowheads="1"/>
          </p:cNvSpPr>
          <p:nvPr/>
        </p:nvSpPr>
        <p:spPr bwMode="auto">
          <a:xfrm>
            <a:off x="1297306" y="1475899"/>
            <a:ext cx="934411"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defTabSz="432420"/>
            <a:r>
              <a:rPr lang="en-US" altLang="zh-CN" sz="757">
                <a:solidFill>
                  <a:prstClr val="black"/>
                </a:solidFill>
                <a:latin typeface="Calibri" panose="020F0502020204030204"/>
                <a:ea typeface="宋体" panose="02010600030101010101" pitchFamily="2" charset="-122"/>
              </a:rPr>
              <a:t>On-Chip Components</a:t>
            </a:r>
          </a:p>
        </p:txBody>
      </p:sp>
      <p:sp>
        <p:nvSpPr>
          <p:cNvPr id="1487886" name="Line 14">
            <a:extLst>
              <a:ext uri="{FF2B5EF4-FFF2-40B4-BE49-F238E27FC236}">
                <a16:creationId xmlns:a16="http://schemas.microsoft.com/office/drawing/2014/main" id="{3E114860-4A33-4813-8987-CF41330844BD}"/>
              </a:ext>
            </a:extLst>
          </p:cNvPr>
          <p:cNvSpPr>
            <a:spLocks noChangeShapeType="1"/>
          </p:cNvSpPr>
          <p:nvPr/>
        </p:nvSpPr>
        <p:spPr bwMode="auto">
          <a:xfrm flipV="1">
            <a:off x="1693704" y="1331754"/>
            <a:ext cx="2738755" cy="792798"/>
          </a:xfrm>
          <a:prstGeom prst="line">
            <a:avLst/>
          </a:prstGeom>
          <a:noFill/>
          <a:ln w="2857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87" name="Line 15">
            <a:extLst>
              <a:ext uri="{FF2B5EF4-FFF2-40B4-BE49-F238E27FC236}">
                <a16:creationId xmlns:a16="http://schemas.microsoft.com/office/drawing/2014/main" id="{91CABE20-107E-4372-9BF2-711AFDDFC5CC}"/>
              </a:ext>
            </a:extLst>
          </p:cNvPr>
          <p:cNvSpPr>
            <a:spLocks noChangeShapeType="1"/>
          </p:cNvSpPr>
          <p:nvPr/>
        </p:nvSpPr>
        <p:spPr bwMode="auto">
          <a:xfrm>
            <a:off x="1739500" y="2490170"/>
            <a:ext cx="2620886" cy="102853"/>
          </a:xfrm>
          <a:prstGeom prst="line">
            <a:avLst/>
          </a:prstGeom>
          <a:noFill/>
          <a:ln w="2857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88" name="Rectangle 16">
            <a:extLst>
              <a:ext uri="{FF2B5EF4-FFF2-40B4-BE49-F238E27FC236}">
                <a16:creationId xmlns:a16="http://schemas.microsoft.com/office/drawing/2014/main" id="{4FEF01A0-4381-4BA6-B16F-C1986A34D45D}"/>
              </a:ext>
            </a:extLst>
          </p:cNvPr>
          <p:cNvSpPr>
            <a:spLocks noChangeArrowheads="1"/>
          </p:cNvSpPr>
          <p:nvPr/>
        </p:nvSpPr>
        <p:spPr bwMode="auto">
          <a:xfrm>
            <a:off x="1562322" y="2156083"/>
            <a:ext cx="168169" cy="32808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89" name="Rectangle 17">
            <a:extLst>
              <a:ext uri="{FF2B5EF4-FFF2-40B4-BE49-F238E27FC236}">
                <a16:creationId xmlns:a16="http://schemas.microsoft.com/office/drawing/2014/main" id="{48DF8605-71A2-4159-BF47-4EC937163E2A}"/>
              </a:ext>
            </a:extLst>
          </p:cNvPr>
          <p:cNvSpPr>
            <a:spLocks noChangeArrowheads="1"/>
          </p:cNvSpPr>
          <p:nvPr/>
        </p:nvSpPr>
        <p:spPr bwMode="auto">
          <a:xfrm rot="5400000">
            <a:off x="1425309" y="2284188"/>
            <a:ext cx="478231" cy="15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2793" tIns="21021" rIns="42793" bIns="21021">
            <a:spAutoFit/>
          </a:bodyPr>
          <a:lstStyle/>
          <a:p>
            <a:pPr defTabSz="432420"/>
            <a:r>
              <a:rPr lang="en-US" altLang="zh-CN" sz="757">
                <a:solidFill>
                  <a:prstClr val="black"/>
                </a:solidFill>
                <a:latin typeface="Calibri" panose="020F0502020204030204"/>
                <a:ea typeface="宋体" panose="02010600030101010101" pitchFamily="2" charset="-122"/>
              </a:rPr>
              <a:t>RegFile</a:t>
            </a:r>
          </a:p>
        </p:txBody>
      </p:sp>
      <p:sp>
        <p:nvSpPr>
          <p:cNvPr id="1487890" name="Rectangle 18" descr="10%">
            <a:extLst>
              <a:ext uri="{FF2B5EF4-FFF2-40B4-BE49-F238E27FC236}">
                <a16:creationId xmlns:a16="http://schemas.microsoft.com/office/drawing/2014/main" id="{16149C05-7F04-40C7-B967-9B358584F59B}"/>
              </a:ext>
            </a:extLst>
          </p:cNvPr>
          <p:cNvSpPr>
            <a:spLocks noChangeArrowheads="1"/>
          </p:cNvSpPr>
          <p:nvPr/>
        </p:nvSpPr>
        <p:spPr bwMode="auto">
          <a:xfrm>
            <a:off x="2126139" y="2232660"/>
            <a:ext cx="312314" cy="288290"/>
          </a:xfrm>
          <a:prstGeom prst="rect">
            <a:avLst/>
          </a:prstGeom>
          <a:pattFill prst="pct10">
            <a:fgClr>
              <a:srgbClr val="0000B6"/>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91" name="Rectangle 19" descr="10%">
            <a:extLst>
              <a:ext uri="{FF2B5EF4-FFF2-40B4-BE49-F238E27FC236}">
                <a16:creationId xmlns:a16="http://schemas.microsoft.com/office/drawing/2014/main" id="{BBD13498-5418-404C-BE28-DF953DB56139}"/>
              </a:ext>
            </a:extLst>
          </p:cNvPr>
          <p:cNvSpPr>
            <a:spLocks noChangeArrowheads="1"/>
          </p:cNvSpPr>
          <p:nvPr/>
        </p:nvSpPr>
        <p:spPr bwMode="auto">
          <a:xfrm>
            <a:off x="3495516" y="1836262"/>
            <a:ext cx="492495" cy="638893"/>
          </a:xfrm>
          <a:prstGeom prst="rect">
            <a:avLst/>
          </a:prstGeom>
          <a:pattFill prst="pct10">
            <a:fgClr>
              <a:schemeClr val="accent1"/>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92" name="Rectangle 20">
            <a:extLst>
              <a:ext uri="{FF2B5EF4-FFF2-40B4-BE49-F238E27FC236}">
                <a16:creationId xmlns:a16="http://schemas.microsoft.com/office/drawing/2014/main" id="{2B767718-D847-4513-B975-51DFFE8BDC8F}"/>
              </a:ext>
            </a:extLst>
          </p:cNvPr>
          <p:cNvSpPr>
            <a:spLocks noChangeArrowheads="1"/>
          </p:cNvSpPr>
          <p:nvPr/>
        </p:nvSpPr>
        <p:spPr bwMode="auto">
          <a:xfrm>
            <a:off x="3544127" y="1980407"/>
            <a:ext cx="423053" cy="39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algn="ctr" defTabSz="432420"/>
            <a:r>
              <a:rPr lang="en-US" altLang="zh-CN" sz="757">
                <a:solidFill>
                  <a:srgbClr val="000000"/>
                </a:solidFill>
                <a:latin typeface="Calibri" panose="020F0502020204030204"/>
                <a:ea typeface="宋体" panose="02010600030101010101" pitchFamily="2" charset="-122"/>
              </a:rPr>
              <a:t>Main</a:t>
            </a:r>
          </a:p>
          <a:p>
            <a:pPr algn="ctr" defTabSz="432420"/>
            <a:r>
              <a:rPr lang="en-US" altLang="zh-CN" sz="757">
                <a:solidFill>
                  <a:srgbClr val="000000"/>
                </a:solidFill>
                <a:latin typeface="Calibri" panose="020F0502020204030204"/>
                <a:ea typeface="宋体" panose="02010600030101010101" pitchFamily="2" charset="-122"/>
              </a:rPr>
              <a:t>Memory</a:t>
            </a:r>
          </a:p>
          <a:p>
            <a:pPr algn="ctr" defTabSz="432420"/>
            <a:r>
              <a:rPr lang="en-US" altLang="zh-CN" sz="757">
                <a:solidFill>
                  <a:srgbClr val="000000"/>
                </a:solidFill>
                <a:latin typeface="Calibri" panose="020F0502020204030204"/>
                <a:ea typeface="宋体" panose="02010600030101010101" pitchFamily="2" charset="-122"/>
              </a:rPr>
              <a:t>(DRAM)</a:t>
            </a:r>
          </a:p>
        </p:txBody>
      </p:sp>
      <p:sp>
        <p:nvSpPr>
          <p:cNvPr id="1487893" name="Rectangle 21">
            <a:extLst>
              <a:ext uri="{FF2B5EF4-FFF2-40B4-BE49-F238E27FC236}">
                <a16:creationId xmlns:a16="http://schemas.microsoft.com/office/drawing/2014/main" id="{5575AC1F-5319-4B42-815A-38229ECA0C8F}"/>
              </a:ext>
            </a:extLst>
          </p:cNvPr>
          <p:cNvSpPr>
            <a:spLocks noChangeArrowheads="1"/>
          </p:cNvSpPr>
          <p:nvPr/>
        </p:nvSpPr>
        <p:spPr bwMode="auto">
          <a:xfrm rot="5400000">
            <a:off x="2135427" y="2229689"/>
            <a:ext cx="325270" cy="27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algn="ctr" defTabSz="432420"/>
            <a:r>
              <a:rPr lang="en-US" altLang="zh-CN" sz="757">
                <a:solidFill>
                  <a:srgbClr val="000000"/>
                </a:solidFill>
                <a:latin typeface="Calibri" panose="020F0502020204030204"/>
                <a:ea typeface="宋体" panose="02010600030101010101" pitchFamily="2" charset="-122"/>
              </a:rPr>
              <a:t>Data</a:t>
            </a:r>
          </a:p>
          <a:p>
            <a:pPr algn="ctr" defTabSz="432420"/>
            <a:r>
              <a:rPr lang="en-US" altLang="zh-CN" sz="757">
                <a:solidFill>
                  <a:srgbClr val="000000"/>
                </a:solidFill>
                <a:latin typeface="Calibri" panose="020F0502020204030204"/>
                <a:ea typeface="宋体" panose="02010600030101010101" pitchFamily="2" charset="-122"/>
              </a:rPr>
              <a:t>Cache</a:t>
            </a:r>
          </a:p>
        </p:txBody>
      </p:sp>
      <p:sp>
        <p:nvSpPr>
          <p:cNvPr id="1487894" name="Rectangle 22" descr="10%">
            <a:extLst>
              <a:ext uri="{FF2B5EF4-FFF2-40B4-BE49-F238E27FC236}">
                <a16:creationId xmlns:a16="http://schemas.microsoft.com/office/drawing/2014/main" id="{83DE43CA-F9F4-4D02-A7D3-0F694DD3AE36}"/>
              </a:ext>
            </a:extLst>
          </p:cNvPr>
          <p:cNvSpPr>
            <a:spLocks noChangeArrowheads="1"/>
          </p:cNvSpPr>
          <p:nvPr/>
        </p:nvSpPr>
        <p:spPr bwMode="auto">
          <a:xfrm>
            <a:off x="2126139" y="1908334"/>
            <a:ext cx="312314" cy="288290"/>
          </a:xfrm>
          <a:prstGeom prst="rect">
            <a:avLst/>
          </a:prstGeom>
          <a:pattFill prst="pct10">
            <a:fgClr>
              <a:srgbClr val="0000B6"/>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95" name="Rectangle 23">
            <a:extLst>
              <a:ext uri="{FF2B5EF4-FFF2-40B4-BE49-F238E27FC236}">
                <a16:creationId xmlns:a16="http://schemas.microsoft.com/office/drawing/2014/main" id="{79F6F5F4-1678-4301-AE15-D148A1560613}"/>
              </a:ext>
            </a:extLst>
          </p:cNvPr>
          <p:cNvSpPr>
            <a:spLocks noChangeArrowheads="1"/>
          </p:cNvSpPr>
          <p:nvPr/>
        </p:nvSpPr>
        <p:spPr bwMode="auto">
          <a:xfrm rot="5400000">
            <a:off x="2115156" y="1905363"/>
            <a:ext cx="325270" cy="27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793" tIns="21021" rIns="42793" bIns="21021">
            <a:spAutoFit/>
          </a:bodyPr>
          <a:lstStyle/>
          <a:p>
            <a:pPr algn="ctr" defTabSz="432420"/>
            <a:r>
              <a:rPr lang="en-US" altLang="zh-CN" sz="757">
                <a:solidFill>
                  <a:srgbClr val="000000"/>
                </a:solidFill>
                <a:latin typeface="Calibri" panose="020F0502020204030204"/>
                <a:ea typeface="宋体" panose="02010600030101010101" pitchFamily="2" charset="-122"/>
              </a:rPr>
              <a:t>Instr</a:t>
            </a:r>
          </a:p>
          <a:p>
            <a:pPr algn="ctr" defTabSz="432420"/>
            <a:r>
              <a:rPr lang="en-US" altLang="zh-CN" sz="757">
                <a:solidFill>
                  <a:srgbClr val="000000"/>
                </a:solidFill>
                <a:latin typeface="Calibri" panose="020F0502020204030204"/>
                <a:ea typeface="宋体" panose="02010600030101010101" pitchFamily="2" charset="-122"/>
              </a:rPr>
              <a:t>Cache</a:t>
            </a:r>
          </a:p>
        </p:txBody>
      </p:sp>
      <p:sp>
        <p:nvSpPr>
          <p:cNvPr id="1487896" name="Rectangle 24" descr="10%">
            <a:extLst>
              <a:ext uri="{FF2B5EF4-FFF2-40B4-BE49-F238E27FC236}">
                <a16:creationId xmlns:a16="http://schemas.microsoft.com/office/drawing/2014/main" id="{C0589BC3-8952-446B-96E9-746971FEFFB6}"/>
              </a:ext>
            </a:extLst>
          </p:cNvPr>
          <p:cNvSpPr>
            <a:spLocks noChangeArrowheads="1"/>
          </p:cNvSpPr>
          <p:nvPr/>
        </p:nvSpPr>
        <p:spPr bwMode="auto">
          <a:xfrm>
            <a:off x="1909921" y="1908334"/>
            <a:ext cx="108109" cy="288290"/>
          </a:xfrm>
          <a:prstGeom prst="rect">
            <a:avLst/>
          </a:prstGeom>
          <a:pattFill prst="pct10">
            <a:fgClr>
              <a:srgbClr val="0000B6"/>
            </a:fgClr>
            <a:bgClr>
              <a:srgbClr val="FFFFFF"/>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897" name="Text Box 25">
            <a:extLst>
              <a:ext uri="{FF2B5EF4-FFF2-40B4-BE49-F238E27FC236}">
                <a16:creationId xmlns:a16="http://schemas.microsoft.com/office/drawing/2014/main" id="{486E4F94-CCE6-4A6E-B8ED-CDC8582F1F8D}"/>
              </a:ext>
            </a:extLst>
          </p:cNvPr>
          <p:cNvSpPr txBox="1">
            <a:spLocks noChangeArrowheads="1"/>
          </p:cNvSpPr>
          <p:nvPr/>
        </p:nvSpPr>
        <p:spPr bwMode="auto">
          <a:xfrm rot="5400000" flipH="1">
            <a:off x="1777827" y="1953314"/>
            <a:ext cx="349776" cy="208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432420"/>
            <a:r>
              <a:rPr lang="en-US" altLang="zh-CN" sz="757">
                <a:solidFill>
                  <a:srgbClr val="000000"/>
                </a:solidFill>
                <a:latin typeface="Calibri" panose="020F0502020204030204"/>
                <a:ea typeface="宋体" panose="02010600030101010101" pitchFamily="2" charset="-122"/>
              </a:rPr>
              <a:t>ITLB</a:t>
            </a:r>
          </a:p>
        </p:txBody>
      </p:sp>
      <p:sp>
        <p:nvSpPr>
          <p:cNvPr id="1487898" name="Text Box 26">
            <a:extLst>
              <a:ext uri="{FF2B5EF4-FFF2-40B4-BE49-F238E27FC236}">
                <a16:creationId xmlns:a16="http://schemas.microsoft.com/office/drawing/2014/main" id="{CB0DA24F-3366-424E-8280-30DB0857318F}"/>
              </a:ext>
            </a:extLst>
          </p:cNvPr>
          <p:cNvSpPr txBox="1">
            <a:spLocks noChangeArrowheads="1"/>
          </p:cNvSpPr>
          <p:nvPr/>
        </p:nvSpPr>
        <p:spPr bwMode="auto">
          <a:xfrm rot="5400000" flipH="1">
            <a:off x="1760944" y="2262625"/>
            <a:ext cx="385042" cy="208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432420"/>
            <a:r>
              <a:rPr lang="en-US" altLang="zh-CN" sz="757">
                <a:solidFill>
                  <a:srgbClr val="000000"/>
                </a:solidFill>
                <a:latin typeface="Calibri" panose="020F0502020204030204"/>
                <a:ea typeface="宋体" panose="02010600030101010101" pitchFamily="2" charset="-122"/>
              </a:rPr>
              <a:t>DTLB</a:t>
            </a:r>
          </a:p>
        </p:txBody>
      </p:sp>
      <p:sp>
        <p:nvSpPr>
          <p:cNvPr id="1487899" name="Rectangle 27">
            <a:extLst>
              <a:ext uri="{FF2B5EF4-FFF2-40B4-BE49-F238E27FC236}">
                <a16:creationId xmlns:a16="http://schemas.microsoft.com/office/drawing/2014/main" id="{52A643D0-54D6-40B0-9525-BD53E25423B2}"/>
              </a:ext>
            </a:extLst>
          </p:cNvPr>
          <p:cNvSpPr>
            <a:spLocks noChangeArrowheads="1"/>
          </p:cNvSpPr>
          <p:nvPr/>
        </p:nvSpPr>
        <p:spPr bwMode="auto">
          <a:xfrm>
            <a:off x="1009015" y="1511935"/>
            <a:ext cx="3063081" cy="1045051"/>
          </a:xfrm>
          <a:prstGeom prst="rect">
            <a:avLst/>
          </a:prstGeom>
          <a:noFill/>
          <a:ln w="38100">
            <a:solidFill>
              <a:srgbClr val="F73627"/>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32420"/>
            <a:endParaRPr lang="zh-CN" altLang="en-US" sz="851">
              <a:solidFill>
                <a:prstClr val="black"/>
              </a:solidFill>
              <a:latin typeface="Calibri" panose="020F0502020204030204"/>
              <a:ea typeface="宋体" panose="02010600030101010101" pitchFamily="2" charset="-122"/>
            </a:endParaRPr>
          </a:p>
        </p:txBody>
      </p:sp>
      <p:sp>
        <p:nvSpPr>
          <p:cNvPr id="1487900" name="Rectangle 28">
            <a:extLst>
              <a:ext uri="{FF2B5EF4-FFF2-40B4-BE49-F238E27FC236}">
                <a16:creationId xmlns:a16="http://schemas.microsoft.com/office/drawing/2014/main" id="{89AF77DD-A0DE-45AA-B20E-479AE855B62E}"/>
              </a:ext>
            </a:extLst>
          </p:cNvPr>
          <p:cNvSpPr>
            <a:spLocks noChangeArrowheads="1"/>
          </p:cNvSpPr>
          <p:nvPr/>
        </p:nvSpPr>
        <p:spPr bwMode="auto">
          <a:xfrm flipH="1">
            <a:off x="3531553" y="1656080"/>
            <a:ext cx="495498" cy="20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32420"/>
            <a:r>
              <a:rPr lang="en-US" altLang="zh-CN" sz="757">
                <a:solidFill>
                  <a:srgbClr val="F73627"/>
                </a:solidFill>
                <a:latin typeface="Calibri" panose="020F0502020204030204"/>
                <a:ea typeface="宋体" panose="02010600030101010101" pitchFamily="2" charset="-122"/>
              </a:rPr>
              <a:t>eDRAM</a:t>
            </a:r>
          </a:p>
        </p:txBody>
      </p:sp>
      <p:sp>
        <p:nvSpPr>
          <p:cNvPr id="1487901" name="Rectangle 29">
            <a:extLst>
              <a:ext uri="{FF2B5EF4-FFF2-40B4-BE49-F238E27FC236}">
                <a16:creationId xmlns:a16="http://schemas.microsoft.com/office/drawing/2014/main" id="{714B7FDE-75AC-45F9-8330-E54734744BFE}"/>
              </a:ext>
            </a:extLst>
          </p:cNvPr>
          <p:cNvSpPr>
            <a:spLocks noChangeArrowheads="1"/>
          </p:cNvSpPr>
          <p:nvPr/>
        </p:nvSpPr>
        <p:spPr bwMode="auto">
          <a:xfrm>
            <a:off x="720725" y="2665096"/>
            <a:ext cx="3385275" cy="13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030" tIns="12012" rIns="30030" bIns="12012">
            <a:spAutoFit/>
          </a:bodyPr>
          <a:lstStyle/>
          <a:p>
            <a:pPr defTabSz="432420">
              <a:lnSpc>
                <a:spcPct val="85000"/>
              </a:lnSpc>
            </a:pPr>
            <a:r>
              <a:rPr lang="en-US" altLang="zh-CN" sz="851" b="1">
                <a:solidFill>
                  <a:prstClr val="black"/>
                </a:solidFill>
                <a:latin typeface="Calibri" panose="020F0502020204030204"/>
                <a:ea typeface="宋体" panose="02010600030101010101" pitchFamily="2" charset="-122"/>
              </a:rPr>
              <a:t>Speed (%cycles): </a:t>
            </a:r>
            <a:r>
              <a:rPr lang="en-US" altLang="zh-CN" sz="851">
                <a:solidFill>
                  <a:prstClr val="black"/>
                </a:solidFill>
                <a:latin typeface="Calibri" panose="020F0502020204030204"/>
                <a:ea typeface="宋体" panose="02010600030101010101" pitchFamily="2" charset="-122"/>
                <a:cs typeface="Arial" panose="020B0604020202020204" pitchFamily="34" charset="0"/>
              </a:rPr>
              <a:t>½</a:t>
            </a:r>
            <a:r>
              <a:rPr lang="en-US" altLang="zh-CN" sz="851">
                <a:solidFill>
                  <a:prstClr val="black"/>
                </a:solidFill>
                <a:latin typeface="Calibri" panose="020F0502020204030204"/>
                <a:ea typeface="宋体" panose="02010600030101010101" pitchFamily="2" charset="-122"/>
              </a:rPr>
              <a:t>’s             1’s                  10’s                  100’s               1,000’s</a:t>
            </a:r>
          </a:p>
        </p:txBody>
      </p:sp>
      <p:sp>
        <p:nvSpPr>
          <p:cNvPr id="1487902" name="Rectangle 30">
            <a:extLst>
              <a:ext uri="{FF2B5EF4-FFF2-40B4-BE49-F238E27FC236}">
                <a16:creationId xmlns:a16="http://schemas.microsoft.com/office/drawing/2014/main" id="{3C3E9F87-0845-4506-B5F8-C30DD7EB4A06}"/>
              </a:ext>
            </a:extLst>
          </p:cNvPr>
          <p:cNvSpPr>
            <a:spLocks noChangeArrowheads="1"/>
          </p:cNvSpPr>
          <p:nvPr/>
        </p:nvSpPr>
        <p:spPr bwMode="auto">
          <a:xfrm>
            <a:off x="720725" y="2845277"/>
            <a:ext cx="3473440" cy="13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030" tIns="12012" rIns="30030" bIns="12012">
            <a:spAutoFit/>
          </a:bodyPr>
          <a:lstStyle/>
          <a:p>
            <a:pPr defTabSz="432420">
              <a:lnSpc>
                <a:spcPct val="85000"/>
              </a:lnSpc>
            </a:pPr>
            <a:r>
              <a:rPr lang="en-US" altLang="zh-CN" sz="851" b="1">
                <a:solidFill>
                  <a:prstClr val="black"/>
                </a:solidFill>
                <a:latin typeface="Calibri" panose="020F0502020204030204"/>
                <a:ea typeface="宋体" panose="02010600030101010101" pitchFamily="2" charset="-122"/>
              </a:rPr>
              <a:t>Size (bytes):    </a:t>
            </a:r>
            <a:r>
              <a:rPr lang="en-US" altLang="zh-CN" sz="851">
                <a:solidFill>
                  <a:prstClr val="black"/>
                </a:solidFill>
                <a:latin typeface="Calibri" panose="020F0502020204030204"/>
                <a:ea typeface="宋体" panose="02010600030101010101" pitchFamily="2" charset="-122"/>
              </a:rPr>
              <a:t>   100’s   </a:t>
            </a:r>
            <a:r>
              <a:rPr lang="en-US" altLang="zh-CN" sz="757" b="1">
                <a:solidFill>
                  <a:prstClr val="black"/>
                </a:solidFill>
                <a:latin typeface="Calibri" panose="020F0502020204030204"/>
                <a:ea typeface="宋体" panose="02010600030101010101" pitchFamily="2" charset="-122"/>
              </a:rPr>
              <a:t>           </a:t>
            </a:r>
            <a:r>
              <a:rPr lang="en-US" altLang="zh-CN" sz="757">
                <a:solidFill>
                  <a:prstClr val="black"/>
                </a:solidFill>
                <a:latin typeface="Calibri" panose="020F0502020204030204"/>
                <a:ea typeface="宋体" panose="02010600030101010101" pitchFamily="2" charset="-122"/>
              </a:rPr>
              <a:t>K’s                  </a:t>
            </a:r>
            <a:r>
              <a:rPr lang="en-US" altLang="zh-CN" sz="851">
                <a:solidFill>
                  <a:prstClr val="black"/>
                </a:solidFill>
                <a:latin typeface="Calibri" panose="020F0502020204030204"/>
                <a:ea typeface="宋体" panose="02010600030101010101" pitchFamily="2" charset="-122"/>
              </a:rPr>
              <a:t>10K’s                     M’s             G’s to T’s</a:t>
            </a:r>
          </a:p>
        </p:txBody>
      </p:sp>
      <p:sp>
        <p:nvSpPr>
          <p:cNvPr id="1487903" name="Rectangle 31">
            <a:extLst>
              <a:ext uri="{FF2B5EF4-FFF2-40B4-BE49-F238E27FC236}">
                <a16:creationId xmlns:a16="http://schemas.microsoft.com/office/drawing/2014/main" id="{8C16FE9D-4CB9-4420-B372-6C275FCBE246}"/>
              </a:ext>
            </a:extLst>
          </p:cNvPr>
          <p:cNvSpPr>
            <a:spLocks noChangeArrowheads="1"/>
          </p:cNvSpPr>
          <p:nvPr/>
        </p:nvSpPr>
        <p:spPr bwMode="auto">
          <a:xfrm>
            <a:off x="1045051" y="3025458"/>
            <a:ext cx="3747770" cy="13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030" tIns="12012" rIns="30030" bIns="12012">
            <a:spAutoFit/>
          </a:bodyPr>
          <a:lstStyle/>
          <a:p>
            <a:pPr defTabSz="432420">
              <a:lnSpc>
                <a:spcPct val="85000"/>
              </a:lnSpc>
            </a:pPr>
            <a:r>
              <a:rPr lang="en-US" altLang="zh-CN" sz="851" b="1">
                <a:solidFill>
                  <a:prstClr val="black"/>
                </a:solidFill>
                <a:latin typeface="Calibri" panose="020F0502020204030204"/>
                <a:ea typeface="宋体" panose="02010600030101010101" pitchFamily="2" charset="-122"/>
              </a:rPr>
              <a:t> Cost:         </a:t>
            </a:r>
            <a:r>
              <a:rPr lang="en-US" altLang="zh-CN" sz="851">
                <a:solidFill>
                  <a:prstClr val="black"/>
                </a:solidFill>
                <a:latin typeface="Calibri" panose="020F0502020204030204"/>
                <a:ea typeface="宋体" panose="02010600030101010101" pitchFamily="2" charset="-122"/>
              </a:rPr>
              <a:t>highest                                                                               lowest</a:t>
            </a:r>
          </a:p>
        </p:txBody>
      </p:sp>
      <p:sp>
        <p:nvSpPr>
          <p:cNvPr id="1487904" name="Rectangle 32">
            <a:extLst>
              <a:ext uri="{FF2B5EF4-FFF2-40B4-BE49-F238E27FC236}">
                <a16:creationId xmlns:a16="http://schemas.microsoft.com/office/drawing/2014/main" id="{87F24DA9-ACDB-4F77-B6D4-B1ABD21B9CA7}"/>
              </a:ext>
            </a:extLst>
          </p:cNvPr>
          <p:cNvSpPr>
            <a:spLocks noChangeArrowheads="1"/>
          </p:cNvSpPr>
          <p:nvPr/>
        </p:nvSpPr>
        <p:spPr bwMode="auto">
          <a:xfrm>
            <a:off x="918924" y="653233"/>
            <a:ext cx="3873897" cy="60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030" tIns="12012" rIns="30030" bIns="12012">
            <a:spAutoFit/>
          </a:bodyPr>
          <a:lstStyle>
            <a:lvl1pPr marL="287338" indent="-287338">
              <a:defRPr sz="2400">
                <a:solidFill>
                  <a:schemeClr val="tx1"/>
                </a:solidFill>
                <a:latin typeface="Times New Roman" panose="02020603050405020304" pitchFamily="18" charset="0"/>
              </a:defRPr>
            </a:lvl1pPr>
            <a:lvl2pPr marL="741363" indent="-246063">
              <a:defRPr sz="2400">
                <a:solidFill>
                  <a:schemeClr val="tx1"/>
                </a:solidFill>
                <a:latin typeface="Times New Roman" panose="02020603050405020304" pitchFamily="18" charset="0"/>
              </a:defRPr>
            </a:lvl2pPr>
            <a:lvl3pPr marL="1146175" indent="-176213">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135882" indent="-135882" defTabSz="432420">
              <a:spcBef>
                <a:spcPct val="30000"/>
              </a:spcBef>
              <a:buClr>
                <a:srgbClr val="5B9BD5"/>
              </a:buClr>
              <a:buSzPct val="75000"/>
              <a:buFont typeface="Wingdings" panose="05000000000000000000" pitchFamily="2" charset="2"/>
              <a:buChar char="q"/>
            </a:pPr>
            <a:r>
              <a:rPr lang="zh-CN" altLang="en-US" sz="1200" b="1" dirty="0">
                <a:solidFill>
                  <a:prstClr val="black"/>
                </a:solidFill>
                <a:latin typeface="微软雅黑" panose="020B0503020204020204" pitchFamily="34" charset="-122"/>
                <a:ea typeface="微软雅黑" panose="020B0503020204020204" pitchFamily="34" charset="-122"/>
              </a:rPr>
              <a:t>利用局部性原则</a:t>
            </a:r>
            <a:endParaRPr lang="en-US" altLang="zh-CN" sz="1200" b="1" dirty="0">
              <a:solidFill>
                <a:prstClr val="black"/>
              </a:solidFill>
              <a:latin typeface="微软雅黑" panose="020B0503020204020204" pitchFamily="34" charset="-122"/>
              <a:ea typeface="微软雅黑" panose="020B0503020204020204" pitchFamily="34" charset="-122"/>
            </a:endParaRPr>
          </a:p>
          <a:p>
            <a:pPr marL="350591" lvl="1" indent="-116363" defTabSz="432420">
              <a:spcBef>
                <a:spcPct val="30000"/>
              </a:spcBef>
              <a:buClr>
                <a:srgbClr val="5B9BD5"/>
              </a:buClr>
              <a:buSzPct val="75000"/>
              <a:buFont typeface="Monotype Sorts" pitchFamily="2" charset="2"/>
              <a:buChar char="l"/>
            </a:pPr>
            <a:r>
              <a:rPr lang="zh-CN" altLang="en-US" sz="1000" dirty="0">
                <a:latin typeface="微软雅黑" panose="020B0503020204020204" pitchFamily="34" charset="-122"/>
                <a:ea typeface="微软雅黑" panose="020B0503020204020204" pitchFamily="34" charset="-122"/>
              </a:rPr>
              <a:t>用最便宜的技术获得尽可能容量多的内存</a:t>
            </a:r>
            <a:endParaRPr lang="en-US" altLang="zh-CN" sz="946" dirty="0">
              <a:solidFill>
                <a:prstClr val="black"/>
              </a:solidFill>
              <a:latin typeface="Arial" panose="020B0604020202020204" pitchFamily="34" charset="0"/>
              <a:ea typeface="宋体" panose="02010600030101010101" pitchFamily="2" charset="-122"/>
            </a:endParaRPr>
          </a:p>
          <a:p>
            <a:pPr marL="350591" lvl="1" indent="-116363" defTabSz="432420">
              <a:spcBef>
                <a:spcPct val="30000"/>
              </a:spcBef>
              <a:buClr>
                <a:srgbClr val="5B9BD5"/>
              </a:buClr>
              <a:buSzPct val="75000"/>
              <a:buFont typeface="Monotype Sorts" pitchFamily="2" charset="2"/>
              <a:buChar char="l"/>
            </a:pPr>
            <a:r>
              <a:rPr lang="zh-CN" altLang="en-US" sz="1000" dirty="0">
                <a:latin typeface="微软雅黑" panose="020B0503020204020204" pitchFamily="34" charset="-122"/>
                <a:ea typeface="微软雅黑" panose="020B0503020204020204" pitchFamily="34" charset="-122"/>
              </a:rPr>
              <a:t>达到最快的存储技术所提供的速度</a:t>
            </a:r>
            <a:endParaRPr lang="en-US" altLang="zh-CN" sz="946" dirty="0">
              <a:solidFill>
                <a:prstClr val="black"/>
              </a:solidFill>
              <a:latin typeface="Arial" panose="020B0604020202020204" pitchFamily="34" charset="0"/>
              <a:ea typeface="宋体" panose="02010600030101010101" pitchFamily="2" charset="-122"/>
            </a:endParaRPr>
          </a:p>
        </p:txBody>
      </p:sp>
      <p:sp>
        <p:nvSpPr>
          <p:cNvPr id="35" name="矩形 34">
            <a:extLst>
              <a:ext uri="{FF2B5EF4-FFF2-40B4-BE49-F238E27FC236}">
                <a16:creationId xmlns:a16="http://schemas.microsoft.com/office/drawing/2014/main" id="{8B0E21C0-C393-46A4-8033-9DBF202BAEF1}"/>
              </a:ext>
            </a:extLst>
          </p:cNvPr>
          <p:cNvSpPr/>
          <p:nvPr/>
        </p:nvSpPr>
        <p:spPr>
          <a:xfrm>
            <a:off x="300080" y="102824"/>
            <a:ext cx="3966150" cy="584775"/>
          </a:xfrm>
          <a:prstGeom prst="rect">
            <a:avLst/>
          </a:prstGeom>
        </p:spPr>
        <p:txBody>
          <a:bodyPr wrap="none">
            <a:spAutoFit/>
          </a:bodyPr>
          <a:lstStyle/>
          <a:p>
            <a:r>
              <a:rPr lang="en-US" altLang="zh-CN" sz="1600" b="1" spc="26" dirty="0">
                <a:solidFill>
                  <a:srgbClr val="C00000"/>
                </a:solidFill>
                <a:latin typeface="微软雅黑" panose="020B0503020204020204" pitchFamily="34" charset="-122"/>
                <a:ea typeface="微软雅黑" panose="020B0503020204020204" pitchFamily="34" charset="-122"/>
              </a:rPr>
              <a:t>Big</a:t>
            </a:r>
            <a:r>
              <a:rPr lang="en-US" altLang="zh-CN" sz="1600" b="1" spc="-4" dirty="0">
                <a:solidFill>
                  <a:srgbClr val="C00000"/>
                </a:solidFill>
                <a:latin typeface="微软雅黑" panose="020B0503020204020204" pitchFamily="34" charset="-122"/>
                <a:ea typeface="微软雅黑" panose="020B0503020204020204" pitchFamily="34" charset="-122"/>
              </a:rPr>
              <a:t> Idea: </a:t>
            </a:r>
            <a:r>
              <a:rPr lang="en-US" altLang="zh-CN" sz="1600" b="1" spc="22" dirty="0">
                <a:solidFill>
                  <a:srgbClr val="C00000"/>
                </a:solidFill>
                <a:latin typeface="微软雅黑" panose="020B0503020204020204" pitchFamily="34" charset="-122"/>
                <a:ea typeface="微软雅黑" panose="020B0503020204020204" pitchFamily="34" charset="-122"/>
              </a:rPr>
              <a:t>Memory</a:t>
            </a:r>
            <a:r>
              <a:rPr lang="en-US" altLang="zh-CN" sz="1600" b="1" spc="-3" dirty="0">
                <a:solidFill>
                  <a:srgbClr val="C00000"/>
                </a:solidFill>
                <a:latin typeface="微软雅黑" panose="020B0503020204020204" pitchFamily="34" charset="-122"/>
                <a:ea typeface="微软雅黑" panose="020B0503020204020204" pitchFamily="34" charset="-122"/>
              </a:rPr>
              <a:t> </a:t>
            </a:r>
            <a:r>
              <a:rPr lang="en-US" altLang="zh-CN" sz="1600" b="1" dirty="0">
                <a:solidFill>
                  <a:srgbClr val="C00000"/>
                </a:solidFill>
                <a:latin typeface="微软雅黑" panose="020B0503020204020204" pitchFamily="34" charset="-122"/>
                <a:ea typeface="微软雅黑" panose="020B0503020204020204" pitchFamily="34" charset="-122"/>
              </a:rPr>
              <a:t>Hierarchy</a:t>
            </a:r>
          </a:p>
          <a:p>
            <a:r>
              <a:rPr lang="zh-CN" altLang="en-US" sz="1600" dirty="0">
                <a:solidFill>
                  <a:srgbClr val="C00000"/>
                </a:solidFill>
                <a:latin typeface="微软雅黑" panose="020B0503020204020204" pitchFamily="34" charset="-122"/>
                <a:ea typeface="微软雅黑" panose="020B0503020204020204" pitchFamily="34" charset="-122"/>
              </a:rPr>
              <a:t>计算机设计另一个伟大思想</a:t>
            </a:r>
            <a:r>
              <a:rPr lang="en-US" altLang="zh-CN" sz="1600" dirty="0">
                <a:solidFill>
                  <a:srgbClr val="C00000"/>
                </a:solidFill>
                <a:latin typeface="微软雅黑" panose="020B0503020204020204" pitchFamily="34" charset="-122"/>
                <a:ea typeface="微软雅黑" panose="020B0503020204020204" pitchFamily="34" charset="-122"/>
              </a:rPr>
              <a:t>-</a:t>
            </a:r>
            <a:r>
              <a:rPr lang="zh-CN" altLang="en-US" sz="1600" dirty="0">
                <a:solidFill>
                  <a:srgbClr val="C00000"/>
                </a:solidFill>
                <a:latin typeface="微软雅黑" panose="020B0503020204020204" pitchFamily="34" charset="-122"/>
                <a:ea typeface="微软雅黑" panose="020B0503020204020204" pitchFamily="34" charset="-122"/>
              </a:rPr>
              <a:t>存储层次结构</a:t>
            </a:r>
          </a:p>
        </p:txBody>
      </p:sp>
      <p:sp>
        <p:nvSpPr>
          <p:cNvPr id="4" name="矩形 3">
            <a:extLst>
              <a:ext uri="{FF2B5EF4-FFF2-40B4-BE49-F238E27FC236}">
                <a16:creationId xmlns:a16="http://schemas.microsoft.com/office/drawing/2014/main" id="{DA6A73DF-AE3F-4F1D-89DA-65A3D99D8AE6}"/>
              </a:ext>
            </a:extLst>
          </p:cNvPr>
          <p:cNvSpPr/>
          <p:nvPr/>
        </p:nvSpPr>
        <p:spPr>
          <a:xfrm>
            <a:off x="555584" y="3161991"/>
            <a:ext cx="4600575" cy="399340"/>
          </a:xfrm>
          <a:prstGeom prst="rect">
            <a:avLst/>
          </a:prstGeom>
        </p:spPr>
        <p:txBody>
          <a:bodyPr wrap="square">
            <a:spAutoFit/>
          </a:bodyPr>
          <a:lstStyle/>
          <a:p>
            <a:pPr>
              <a:lnSpc>
                <a:spcPct val="95000"/>
              </a:lnSpc>
            </a:pPr>
            <a:r>
              <a:rPr lang="zh-CN" altLang="en-US" sz="1050" dirty="0">
                <a:latin typeface="微软雅黑" panose="020B0503020204020204" pitchFamily="34" charset="-122"/>
                <a:ea typeface="微软雅黑" panose="020B0503020204020204" pitchFamily="34" charset="-122"/>
              </a:rPr>
              <a:t>现代计算机的内存系统由一系列从最快到最慢的黑匣子组成</a:t>
            </a:r>
            <a:r>
              <a:rPr lang="en-US" altLang="zh-CN" sz="1050" dirty="0">
                <a:latin typeface="微软雅黑" panose="020B0503020204020204" pitchFamily="34" charset="-122"/>
                <a:ea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rPr>
              <a:t>为提高性能</a:t>
            </a:r>
            <a:r>
              <a:rPr lang="en-US" altLang="zh-CN" sz="1050" dirty="0">
                <a:latin typeface="微软雅黑" panose="020B0503020204020204" pitchFamily="34" charset="-122"/>
                <a:ea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rPr>
              <a:t>价格，将各存储器组成一个金字塔式的层次结构，取长补短协调工作</a:t>
            </a:r>
            <a:r>
              <a:rPr lang="en-US" altLang="zh-CN" sz="1050" dirty="0">
                <a:latin typeface="微软雅黑" panose="020B0503020204020204" pitchFamily="34" charset="-122"/>
                <a:ea typeface="微软雅黑" panose="020B0503020204020204" pitchFamily="34" charset="-122"/>
              </a:rPr>
              <a:t>.</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08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8788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4000"/>
                                  </p:stCondLst>
                                  <p:childTnLst>
                                    <p:set>
                                      <p:cBhvr>
                                        <p:cTn id="12" dur="1" fill="hold">
                                          <p:stCondLst>
                                            <p:cond delay="499"/>
                                          </p:stCondLst>
                                        </p:cTn>
                                        <p:tgtEl>
                                          <p:spTgt spid="1487874"/>
                                        </p:tgtEl>
                                        <p:attrNameLst>
                                          <p:attrName>style.visibility</p:attrName>
                                        </p:attrNameLst>
                                      </p:cBhvr>
                                      <p:to>
                                        <p:strVal val="visible"/>
                                      </p:to>
                                    </p:set>
                                  </p:childTnLst>
                                </p:cTn>
                              </p:par>
                            </p:childTnLst>
                          </p:cTn>
                        </p:par>
                        <p:par>
                          <p:cTn id="13" fill="hold" nodeType="afterGroup">
                            <p:stCondLst>
                              <p:cond delay="5500"/>
                            </p:stCondLst>
                            <p:childTnLst>
                              <p:par>
                                <p:cTn id="14" presetID="1" presetClass="entr" presetSubtype="0" fill="hold" nodeType="afterEffect">
                                  <p:stCondLst>
                                    <p:cond delay="4000"/>
                                  </p:stCondLst>
                                  <p:childTnLst>
                                    <p:set>
                                      <p:cBhvr>
                                        <p:cTn id="15" dur="1" fill="hold">
                                          <p:stCondLst>
                                            <p:cond delay="499"/>
                                          </p:stCondLst>
                                        </p:cTn>
                                        <p:tgtEl>
                                          <p:spTgt spid="1487899"/>
                                        </p:tgtEl>
                                        <p:attrNameLst>
                                          <p:attrName>style.visibility</p:attrName>
                                        </p:attrNameLst>
                                      </p:cBhvr>
                                      <p:to>
                                        <p:strVal val="visible"/>
                                      </p:to>
                                    </p:set>
                                  </p:childTnLst>
                                </p:cTn>
                              </p:par>
                            </p:childTnLst>
                          </p:cTn>
                        </p:par>
                        <p:par>
                          <p:cTn id="16" fill="hold" nodeType="afterGroup">
                            <p:stCondLst>
                              <p:cond delay="10000"/>
                            </p:stCondLst>
                            <p:childTnLst>
                              <p:par>
                                <p:cTn id="17" presetID="1" presetClass="entr" presetSubtype="0" fill="hold" grpId="0" nodeType="afterEffect">
                                  <p:stCondLst>
                                    <p:cond delay="0"/>
                                  </p:stCondLst>
                                  <p:childTnLst>
                                    <p:set>
                                      <p:cBhvr>
                                        <p:cTn id="18" dur="1" fill="hold">
                                          <p:stCondLst>
                                            <p:cond delay="499"/>
                                          </p:stCondLst>
                                        </p:cTn>
                                        <p:tgtEl>
                                          <p:spTgt spid="1487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5" grpId="0" autoUpdateAnimBg="0"/>
      <p:bldP spid="148790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24EF860C-C9B3-E346-B775-D2056A52FCB3}"/>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存储器层次结构</a:t>
            </a:r>
            <a:endParaRPr lang="en-US" altLang="en-US" dirty="0">
              <a:latin typeface="微软雅黑" panose="020B0503020204020204" pitchFamily="34" charset="-122"/>
              <a:ea typeface="微软雅黑" panose="020B0503020204020204" pitchFamily="34" charset="-122"/>
            </a:endParaRPr>
          </a:p>
        </p:txBody>
      </p:sp>
      <p:sp>
        <p:nvSpPr>
          <p:cNvPr id="101380" name="Rectangle 3">
            <a:extLst>
              <a:ext uri="{FF2B5EF4-FFF2-40B4-BE49-F238E27FC236}">
                <a16:creationId xmlns:a16="http://schemas.microsoft.com/office/drawing/2014/main" id="{EEA30AAB-C798-B74E-A09D-FB164702689E}"/>
              </a:ext>
            </a:extLst>
          </p:cNvPr>
          <p:cNvSpPr>
            <a:spLocks noChangeArrowheads="1"/>
          </p:cNvSpPr>
          <p:nvPr/>
        </p:nvSpPr>
        <p:spPr bwMode="auto">
          <a:xfrm>
            <a:off x="3559651" y="760095"/>
            <a:ext cx="446723" cy="44005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r>
              <a:rPr lang="en-US" altLang="en-US" sz="1470">
                <a:solidFill>
                  <a:srgbClr val="000000"/>
                </a:solidFill>
                <a:latin typeface="Calibri" panose="020F0502020204030204" pitchFamily="34" charset="0"/>
              </a:rPr>
              <a:t>fast</a:t>
            </a:r>
          </a:p>
          <a:p>
            <a:pPr defTabSz="480060" fontAlgn="base">
              <a:spcBef>
                <a:spcPct val="0"/>
              </a:spcBef>
              <a:spcAft>
                <a:spcPct val="0"/>
              </a:spcAft>
              <a:buClrTx/>
              <a:buSzTx/>
              <a:buNone/>
            </a:pPr>
            <a:r>
              <a:rPr lang="en-US" altLang="en-US" sz="1470">
                <a:solidFill>
                  <a:srgbClr val="000000"/>
                </a:solidFill>
                <a:latin typeface="Calibri" panose="020F0502020204030204" pitchFamily="34" charset="0"/>
              </a:rPr>
              <a:t>small</a:t>
            </a:r>
          </a:p>
        </p:txBody>
      </p:sp>
      <p:sp>
        <p:nvSpPr>
          <p:cNvPr id="101381" name="Rectangle 4">
            <a:extLst>
              <a:ext uri="{FF2B5EF4-FFF2-40B4-BE49-F238E27FC236}">
                <a16:creationId xmlns:a16="http://schemas.microsoft.com/office/drawing/2014/main" id="{FCD3A02B-CA3C-8748-AC8E-350EC6970677}"/>
              </a:ext>
            </a:extLst>
          </p:cNvPr>
          <p:cNvSpPr>
            <a:spLocks noChangeArrowheads="1"/>
          </p:cNvSpPr>
          <p:nvPr/>
        </p:nvSpPr>
        <p:spPr bwMode="auto">
          <a:xfrm>
            <a:off x="2442845" y="2760345"/>
            <a:ext cx="2680335" cy="6000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r>
              <a:rPr lang="en-US" altLang="en-US" sz="1470">
                <a:solidFill>
                  <a:srgbClr val="000000"/>
                </a:solidFill>
                <a:latin typeface="Calibri" panose="020F0502020204030204" pitchFamily="34" charset="0"/>
              </a:rPr>
              <a:t>large but slow</a:t>
            </a:r>
          </a:p>
        </p:txBody>
      </p:sp>
      <p:sp>
        <p:nvSpPr>
          <p:cNvPr id="101382" name="Text Box 5">
            <a:extLst>
              <a:ext uri="{FF2B5EF4-FFF2-40B4-BE49-F238E27FC236}">
                <a16:creationId xmlns:a16="http://schemas.microsoft.com/office/drawing/2014/main" id="{5AEDE471-890E-904C-9E04-FC60E75EEB41}"/>
              </a:ext>
            </a:extLst>
          </p:cNvPr>
          <p:cNvSpPr txBox="1">
            <a:spLocks noChangeArrowheads="1"/>
          </p:cNvSpPr>
          <p:nvPr/>
        </p:nvSpPr>
        <p:spPr bwMode="auto">
          <a:xfrm>
            <a:off x="840978" y="764263"/>
            <a:ext cx="2076209"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r>
              <a:rPr lang="zh-CN" altLang="en-US" sz="1470" dirty="0">
                <a:solidFill>
                  <a:srgbClr val="5F5F5F"/>
                </a:solidFill>
                <a:latin typeface="Calibri" panose="020F0502020204030204" pitchFamily="34" charset="0"/>
              </a:rPr>
              <a:t>把用到的数据移到这里</a:t>
            </a:r>
            <a:endParaRPr lang="en-US" altLang="en-US" sz="1470" dirty="0">
              <a:solidFill>
                <a:srgbClr val="5F5F5F"/>
              </a:solidFill>
              <a:latin typeface="Calibri" panose="020F0502020204030204" pitchFamily="34" charset="0"/>
            </a:endParaRPr>
          </a:p>
        </p:txBody>
      </p:sp>
      <p:sp>
        <p:nvSpPr>
          <p:cNvPr id="101383" name="Freeform 6">
            <a:extLst>
              <a:ext uri="{FF2B5EF4-FFF2-40B4-BE49-F238E27FC236}">
                <a16:creationId xmlns:a16="http://schemas.microsoft.com/office/drawing/2014/main" id="{EAADD83C-3DEC-D64E-B4CE-DDDB98A9E576}"/>
              </a:ext>
            </a:extLst>
          </p:cNvPr>
          <p:cNvSpPr>
            <a:spLocks/>
          </p:cNvSpPr>
          <p:nvPr/>
        </p:nvSpPr>
        <p:spPr bwMode="auto">
          <a:xfrm flipH="1" flipV="1">
            <a:off x="2922905" y="805101"/>
            <a:ext cx="640080" cy="234196"/>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01384" name="Text Box 7">
            <a:extLst>
              <a:ext uri="{FF2B5EF4-FFF2-40B4-BE49-F238E27FC236}">
                <a16:creationId xmlns:a16="http://schemas.microsoft.com/office/drawing/2014/main" id="{14947269-24D1-9E4C-A817-F869A18C29D5}"/>
              </a:ext>
            </a:extLst>
          </p:cNvPr>
          <p:cNvSpPr txBox="1">
            <a:spLocks noChangeArrowheads="1"/>
          </p:cNvSpPr>
          <p:nvPr/>
        </p:nvSpPr>
        <p:spPr bwMode="auto">
          <a:xfrm>
            <a:off x="369646" y="2744750"/>
            <a:ext cx="1697901"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r>
              <a:rPr lang="zh-CN" altLang="en-US" sz="1470" dirty="0">
                <a:solidFill>
                  <a:srgbClr val="5F5F5F"/>
                </a:solidFill>
                <a:latin typeface="微软雅黑" panose="020B0503020204020204" pitchFamily="34" charset="-122"/>
                <a:ea typeface="微软雅黑" panose="020B0503020204020204" pitchFamily="34" charset="-122"/>
              </a:rPr>
              <a:t>所有的数据在这里</a:t>
            </a:r>
            <a:endParaRPr lang="en-US" altLang="en-US" sz="1470" dirty="0">
              <a:solidFill>
                <a:srgbClr val="5F5F5F"/>
              </a:solidFill>
              <a:latin typeface="微软雅黑" panose="020B0503020204020204" pitchFamily="34" charset="-122"/>
              <a:ea typeface="微软雅黑" panose="020B0503020204020204" pitchFamily="34" charset="-122"/>
            </a:endParaRPr>
          </a:p>
        </p:txBody>
      </p:sp>
      <p:sp>
        <p:nvSpPr>
          <p:cNvPr id="101385" name="Freeform 8">
            <a:extLst>
              <a:ext uri="{FF2B5EF4-FFF2-40B4-BE49-F238E27FC236}">
                <a16:creationId xmlns:a16="http://schemas.microsoft.com/office/drawing/2014/main" id="{BFA0E430-4762-844F-AD59-818AC35B67CB}"/>
              </a:ext>
            </a:extLst>
          </p:cNvPr>
          <p:cNvSpPr>
            <a:spLocks/>
          </p:cNvSpPr>
          <p:nvPr/>
        </p:nvSpPr>
        <p:spPr bwMode="auto">
          <a:xfrm flipH="1">
            <a:off x="1842770" y="2920365"/>
            <a:ext cx="600075" cy="234196"/>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01386" name="Text Box 9">
            <a:extLst>
              <a:ext uri="{FF2B5EF4-FFF2-40B4-BE49-F238E27FC236}">
                <a16:creationId xmlns:a16="http://schemas.microsoft.com/office/drawing/2014/main" id="{B2C5ECFC-3750-5948-B3B8-77C63F1E2E38}"/>
              </a:ext>
            </a:extLst>
          </p:cNvPr>
          <p:cNvSpPr txBox="1">
            <a:spLocks noChangeArrowheads="1"/>
          </p:cNvSpPr>
          <p:nvPr/>
        </p:nvSpPr>
        <p:spPr bwMode="auto">
          <a:xfrm>
            <a:off x="191163" y="2037008"/>
            <a:ext cx="1766303"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lnSpc>
                <a:spcPct val="150000"/>
              </a:lnSpc>
              <a:spcBef>
                <a:spcPct val="0"/>
              </a:spcBef>
              <a:spcAft>
                <a:spcPct val="0"/>
              </a:spcAft>
              <a:buClrTx/>
              <a:buSzTx/>
              <a:buNone/>
            </a:pPr>
            <a:r>
              <a:rPr lang="zh-CN" altLang="en-US" sz="1200" dirty="0">
                <a:solidFill>
                  <a:srgbClr val="C00000"/>
                </a:solidFill>
                <a:latin typeface="微软雅黑" panose="020B0503020204020204" pitchFamily="34" charset="-122"/>
                <a:ea typeface="微软雅黑" panose="020B0503020204020204" pitchFamily="34" charset="-122"/>
              </a:rPr>
              <a:t>用最便宜的技术获得尽可能容量多的内存</a:t>
            </a:r>
            <a:r>
              <a:rPr lang="en-US" altLang="en-US" sz="1200" dirty="0">
                <a:solidFill>
                  <a:srgbClr val="C00000"/>
                </a:solidFill>
                <a:latin typeface="微软雅黑" panose="020B0503020204020204" pitchFamily="34" charset="-122"/>
                <a:ea typeface="微软雅黑" panose="020B0503020204020204" pitchFamily="34" charset="-122"/>
              </a:rPr>
              <a:t>  </a:t>
            </a:r>
          </a:p>
        </p:txBody>
      </p:sp>
      <p:sp>
        <p:nvSpPr>
          <p:cNvPr id="101387" name="Line 10">
            <a:extLst>
              <a:ext uri="{FF2B5EF4-FFF2-40B4-BE49-F238E27FC236}">
                <a16:creationId xmlns:a16="http://schemas.microsoft.com/office/drawing/2014/main" id="{0364EDF0-1D20-684B-9735-9675C79090F0}"/>
              </a:ext>
            </a:extLst>
          </p:cNvPr>
          <p:cNvSpPr>
            <a:spLocks noChangeShapeType="1"/>
          </p:cNvSpPr>
          <p:nvPr/>
        </p:nvSpPr>
        <p:spPr bwMode="auto">
          <a:xfrm flipV="1">
            <a:off x="2162810" y="1032629"/>
            <a:ext cx="1400175" cy="1007626"/>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01388" name="Line 11">
            <a:extLst>
              <a:ext uri="{FF2B5EF4-FFF2-40B4-BE49-F238E27FC236}">
                <a16:creationId xmlns:a16="http://schemas.microsoft.com/office/drawing/2014/main" id="{68E7B3FD-C5A1-9746-A385-4FD8A8840941}"/>
              </a:ext>
            </a:extLst>
          </p:cNvPr>
          <p:cNvSpPr>
            <a:spLocks noChangeShapeType="1"/>
          </p:cNvSpPr>
          <p:nvPr/>
        </p:nvSpPr>
        <p:spPr bwMode="auto">
          <a:xfrm>
            <a:off x="1922780" y="2280285"/>
            <a:ext cx="799267" cy="485894"/>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01389" name="Line 12">
            <a:extLst>
              <a:ext uri="{FF2B5EF4-FFF2-40B4-BE49-F238E27FC236}">
                <a16:creationId xmlns:a16="http://schemas.microsoft.com/office/drawing/2014/main" id="{F0BA3927-9780-0D43-89CE-0122560F259D}"/>
              </a:ext>
            </a:extLst>
          </p:cNvPr>
          <p:cNvSpPr>
            <a:spLocks noChangeShapeType="1"/>
          </p:cNvSpPr>
          <p:nvPr/>
        </p:nvSpPr>
        <p:spPr bwMode="auto">
          <a:xfrm>
            <a:off x="3782179" y="1200150"/>
            <a:ext cx="0" cy="1560195"/>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grpSp>
        <p:nvGrpSpPr>
          <p:cNvPr id="15" name="Group 13">
            <a:extLst>
              <a:ext uri="{FF2B5EF4-FFF2-40B4-BE49-F238E27FC236}">
                <a16:creationId xmlns:a16="http://schemas.microsoft.com/office/drawing/2014/main" id="{2AAA05A8-2066-1044-91AD-8DF89396F943}"/>
              </a:ext>
            </a:extLst>
          </p:cNvPr>
          <p:cNvGrpSpPr>
            <a:grpSpLocks/>
          </p:cNvGrpSpPr>
          <p:nvPr/>
        </p:nvGrpSpPr>
        <p:grpSpPr bwMode="auto">
          <a:xfrm>
            <a:off x="2922905" y="1200150"/>
            <a:ext cx="1720215" cy="1560195"/>
            <a:chOff x="2928" y="1440"/>
            <a:chExt cx="2064" cy="1872"/>
          </a:xfrm>
        </p:grpSpPr>
        <p:sp>
          <p:nvSpPr>
            <p:cNvPr id="101394" name="Rectangle 14">
              <a:extLst>
                <a:ext uri="{FF2B5EF4-FFF2-40B4-BE49-F238E27FC236}">
                  <a16:creationId xmlns:a16="http://schemas.microsoft.com/office/drawing/2014/main" id="{ADF5BD47-6CD6-9C4E-A5E3-463D7785FD96}"/>
                </a:ext>
              </a:extLst>
            </p:cNvPr>
            <p:cNvSpPr>
              <a:spLocks noChangeArrowheads="1"/>
            </p:cNvSpPr>
            <p:nvPr/>
          </p:nvSpPr>
          <p:spPr bwMode="auto">
            <a:xfrm>
              <a:off x="2928" y="2480"/>
              <a:ext cx="2064"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endParaRPr lang="en-US" altLang="en-US" sz="945">
                <a:solidFill>
                  <a:srgbClr val="000000"/>
                </a:solidFill>
                <a:latin typeface="Calibri" panose="020F0502020204030204" pitchFamily="34" charset="0"/>
              </a:endParaRPr>
            </a:p>
          </p:txBody>
        </p:sp>
        <p:sp>
          <p:nvSpPr>
            <p:cNvPr id="101395" name="Rectangle 15">
              <a:extLst>
                <a:ext uri="{FF2B5EF4-FFF2-40B4-BE49-F238E27FC236}">
                  <a16:creationId xmlns:a16="http://schemas.microsoft.com/office/drawing/2014/main" id="{E4C0A9EB-B5EB-2E4F-B718-339DB16043E4}"/>
                </a:ext>
              </a:extLst>
            </p:cNvPr>
            <p:cNvSpPr>
              <a:spLocks noChangeArrowheads="1"/>
            </p:cNvSpPr>
            <p:nvPr/>
          </p:nvSpPr>
          <p:spPr bwMode="auto">
            <a:xfrm>
              <a:off x="3384" y="1648"/>
              <a:ext cx="1152"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endParaRPr lang="en-US" altLang="en-US" sz="945">
                <a:solidFill>
                  <a:srgbClr val="000000"/>
                </a:solidFill>
                <a:latin typeface="Calibri" panose="020F0502020204030204" pitchFamily="34" charset="0"/>
              </a:endParaRPr>
            </a:p>
          </p:txBody>
        </p:sp>
        <p:sp>
          <p:nvSpPr>
            <p:cNvPr id="101396" name="Line 16">
              <a:extLst>
                <a:ext uri="{FF2B5EF4-FFF2-40B4-BE49-F238E27FC236}">
                  <a16:creationId xmlns:a16="http://schemas.microsoft.com/office/drawing/2014/main" id="{DC86610F-D206-0246-933D-4CBF3EA77C0C}"/>
                </a:ext>
              </a:extLst>
            </p:cNvPr>
            <p:cNvSpPr>
              <a:spLocks noChangeShapeType="1"/>
            </p:cNvSpPr>
            <p:nvPr/>
          </p:nvSpPr>
          <p:spPr bwMode="auto">
            <a:xfrm>
              <a:off x="3960" y="1440"/>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01397" name="Line 17">
              <a:extLst>
                <a:ext uri="{FF2B5EF4-FFF2-40B4-BE49-F238E27FC236}">
                  <a16:creationId xmlns:a16="http://schemas.microsoft.com/office/drawing/2014/main" id="{DB536305-03C9-FC41-A785-6339B75733CB}"/>
                </a:ext>
              </a:extLst>
            </p:cNvPr>
            <p:cNvSpPr>
              <a:spLocks noChangeShapeType="1"/>
            </p:cNvSpPr>
            <p:nvPr/>
          </p:nvSpPr>
          <p:spPr bwMode="auto">
            <a:xfrm>
              <a:off x="3960" y="2272"/>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sp>
          <p:nvSpPr>
            <p:cNvPr id="101398" name="Line 18">
              <a:extLst>
                <a:ext uri="{FF2B5EF4-FFF2-40B4-BE49-F238E27FC236}">
                  <a16:creationId xmlns:a16="http://schemas.microsoft.com/office/drawing/2014/main" id="{783BEDAB-1EDC-5F4C-922B-AB24774C4698}"/>
                </a:ext>
              </a:extLst>
            </p:cNvPr>
            <p:cNvSpPr>
              <a:spLocks noChangeShapeType="1"/>
            </p:cNvSpPr>
            <p:nvPr/>
          </p:nvSpPr>
          <p:spPr bwMode="auto">
            <a:xfrm>
              <a:off x="3960" y="3104"/>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pPr defTabSz="480060" eaLnBrk="0" fontAlgn="base" hangingPunct="0">
                <a:spcBef>
                  <a:spcPct val="0"/>
                </a:spcBef>
                <a:spcAft>
                  <a:spcPct val="0"/>
                </a:spcAft>
              </a:pPr>
              <a:endParaRPr lang="en-US" sz="945">
                <a:solidFill>
                  <a:srgbClr val="000000"/>
                </a:solidFill>
                <a:latin typeface="Arial" panose="020B0604020202020204" pitchFamily="34" charset="0"/>
                <a:ea typeface="ＭＳ Ｐゴシック" panose="020B0600070205080204" pitchFamily="34" charset="-128"/>
              </a:endParaRPr>
            </a:p>
          </p:txBody>
        </p:sp>
      </p:grpSp>
      <p:grpSp>
        <p:nvGrpSpPr>
          <p:cNvPr id="101391" name="Group 19">
            <a:extLst>
              <a:ext uri="{FF2B5EF4-FFF2-40B4-BE49-F238E27FC236}">
                <a16:creationId xmlns:a16="http://schemas.microsoft.com/office/drawing/2014/main" id="{CAB8BB10-AF6E-4B4D-9905-0F3EC135FB5E}"/>
              </a:ext>
            </a:extLst>
          </p:cNvPr>
          <p:cNvGrpSpPr>
            <a:grpSpLocks/>
          </p:cNvGrpSpPr>
          <p:nvPr/>
        </p:nvGrpSpPr>
        <p:grpSpPr bwMode="auto">
          <a:xfrm rot="-5400000">
            <a:off x="3883025" y="1640205"/>
            <a:ext cx="2000250" cy="560070"/>
            <a:chOff x="2976" y="336"/>
            <a:chExt cx="2400" cy="816"/>
          </a:xfrm>
        </p:grpSpPr>
        <p:sp>
          <p:nvSpPr>
            <p:cNvPr id="101392" name="AutoShape 20">
              <a:extLst>
                <a:ext uri="{FF2B5EF4-FFF2-40B4-BE49-F238E27FC236}">
                  <a16:creationId xmlns:a16="http://schemas.microsoft.com/office/drawing/2014/main" id="{F78D363E-FE3E-6346-BFFE-948443240984}"/>
                </a:ext>
              </a:extLst>
            </p:cNvPr>
            <p:cNvSpPr>
              <a:spLocks noChangeArrowheads="1"/>
            </p:cNvSpPr>
            <p:nvPr/>
          </p:nvSpPr>
          <p:spPr bwMode="auto">
            <a:xfrm>
              <a:off x="2976" y="336"/>
              <a:ext cx="2304" cy="480"/>
            </a:xfrm>
            <a:prstGeom prst="rightArrow">
              <a:avLst>
                <a:gd name="adj1" fmla="val 59583"/>
                <a:gd name="adj2" fmla="val 51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r>
                <a:rPr lang="en-US" altLang="en-US" sz="945">
                  <a:solidFill>
                    <a:srgbClr val="FFFFFF"/>
                  </a:solidFill>
                  <a:latin typeface="Calibri" panose="020F0502020204030204" pitchFamily="34" charset="0"/>
                </a:rPr>
                <a:t>faster per byte</a:t>
              </a:r>
            </a:p>
          </p:txBody>
        </p:sp>
        <p:sp>
          <p:nvSpPr>
            <p:cNvPr id="101393" name="AutoShape 21">
              <a:extLst>
                <a:ext uri="{FF2B5EF4-FFF2-40B4-BE49-F238E27FC236}">
                  <a16:creationId xmlns:a16="http://schemas.microsoft.com/office/drawing/2014/main" id="{A7466DDE-E447-4347-961A-A034815743D8}"/>
                </a:ext>
              </a:extLst>
            </p:cNvPr>
            <p:cNvSpPr>
              <a:spLocks noChangeArrowheads="1"/>
            </p:cNvSpPr>
            <p:nvPr/>
          </p:nvSpPr>
          <p:spPr bwMode="auto">
            <a:xfrm flipH="1">
              <a:off x="3072" y="672"/>
              <a:ext cx="2304" cy="480"/>
            </a:xfrm>
            <a:prstGeom prst="rightArrow">
              <a:avLst>
                <a:gd name="adj1" fmla="val 59583"/>
                <a:gd name="adj2" fmla="val 56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defTabSz="480060" fontAlgn="base">
                <a:spcBef>
                  <a:spcPct val="0"/>
                </a:spcBef>
                <a:spcAft>
                  <a:spcPct val="0"/>
                </a:spcAft>
                <a:buClrTx/>
                <a:buSzTx/>
                <a:buNone/>
              </a:pPr>
              <a:r>
                <a:rPr lang="en-US" altLang="en-US" sz="945">
                  <a:solidFill>
                    <a:srgbClr val="FFFFFF"/>
                  </a:solidFill>
                  <a:latin typeface="Calibri" panose="020F0502020204030204" pitchFamily="34" charset="0"/>
                </a:rPr>
                <a:t>cheaper per byte</a:t>
              </a:r>
            </a:p>
          </p:txBody>
        </p:sp>
      </p:grpSp>
      <p:sp>
        <p:nvSpPr>
          <p:cNvPr id="2" name="矩形 1">
            <a:extLst>
              <a:ext uri="{FF2B5EF4-FFF2-40B4-BE49-F238E27FC236}">
                <a16:creationId xmlns:a16="http://schemas.microsoft.com/office/drawing/2014/main" id="{2F9537D2-897E-4BD5-BCB8-24BF19B6CB1D}"/>
              </a:ext>
            </a:extLst>
          </p:cNvPr>
          <p:cNvSpPr/>
          <p:nvPr/>
        </p:nvSpPr>
        <p:spPr>
          <a:xfrm>
            <a:off x="531393" y="1358418"/>
            <a:ext cx="2031016" cy="613694"/>
          </a:xfrm>
          <a:prstGeom prst="rect">
            <a:avLst/>
          </a:prstGeom>
        </p:spPr>
        <p:txBody>
          <a:bodyPr wrap="square">
            <a:spAutoFit/>
          </a:bodyPr>
          <a:lstStyle/>
          <a:p>
            <a:pPr defTabSz="480060" fontAlgn="base">
              <a:lnSpc>
                <a:spcPct val="150000"/>
              </a:lnSpc>
              <a:spcBef>
                <a:spcPct val="0"/>
              </a:spcBef>
              <a:spcAft>
                <a:spcPct val="0"/>
              </a:spcAft>
              <a:buClrTx/>
              <a:buSzTx/>
              <a:buNone/>
            </a:pPr>
            <a:r>
              <a:rPr lang="zh-CN" altLang="en-US" sz="1200" dirty="0">
                <a:solidFill>
                  <a:srgbClr val="C00000"/>
                </a:solidFill>
                <a:latin typeface="微软雅黑" panose="020B0503020204020204" pitchFamily="34" charset="-122"/>
                <a:ea typeface="微软雅黑" panose="020B0503020204020204" pitchFamily="34" charset="-122"/>
              </a:rPr>
              <a:t>利用局部性原理，达到最快的存储技术所提供的速度</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3892" y="498599"/>
            <a:ext cx="3080072" cy="360983"/>
          </a:xfrm>
          <a:custGeom>
            <a:avLst/>
            <a:gdLst/>
            <a:ahLst/>
            <a:cxnLst/>
            <a:rect l="l" t="t" r="r" b="b"/>
            <a:pathLst>
              <a:path w="8343900" h="977900">
                <a:moveTo>
                  <a:pt x="8343900" y="0"/>
                </a:moveTo>
                <a:lnTo>
                  <a:pt x="0" y="0"/>
                </a:lnTo>
                <a:lnTo>
                  <a:pt x="0" y="977900"/>
                </a:lnTo>
                <a:lnTo>
                  <a:pt x="8343900" y="977900"/>
                </a:lnTo>
                <a:lnTo>
                  <a:pt x="8343900" y="0"/>
                </a:lnTo>
                <a:close/>
              </a:path>
            </a:pathLst>
          </a:custGeom>
          <a:solidFill>
            <a:srgbClr val="FFFFFF"/>
          </a:solidFill>
        </p:spPr>
        <p:txBody>
          <a:bodyPr wrap="square" lIns="0" tIns="0" rIns="0" bIns="0" rtlCol="0"/>
          <a:lstStyle/>
          <a:p>
            <a:endParaRPr sz="664"/>
          </a:p>
        </p:txBody>
      </p:sp>
      <p:sp>
        <p:nvSpPr>
          <p:cNvPr id="3" name="object 3"/>
          <p:cNvSpPr txBox="1">
            <a:spLocks noGrp="1"/>
          </p:cNvSpPr>
          <p:nvPr>
            <p:ph type="title"/>
          </p:nvPr>
        </p:nvSpPr>
        <p:spPr>
          <a:xfrm>
            <a:off x="520700" y="-10925"/>
            <a:ext cx="4510817" cy="312510"/>
          </a:xfrm>
          <a:prstGeom prst="rect">
            <a:avLst/>
          </a:prstGeom>
        </p:spPr>
        <p:txBody>
          <a:bodyPr vert="horz" wrap="square" lIns="0" tIns="4688" rIns="0" bIns="0" rtlCol="0" anchor="ctr">
            <a:spAutoFit/>
          </a:bodyPr>
          <a:lstStyle/>
          <a:p>
            <a:pPr marL="4688">
              <a:lnSpc>
                <a:spcPct val="100000"/>
              </a:lnSpc>
              <a:spcBef>
                <a:spcPts val="37"/>
              </a:spcBef>
              <a:tabLst>
                <a:tab pos="1755495" algn="l"/>
              </a:tabLst>
            </a:pPr>
            <a:r>
              <a:rPr dirty="0"/>
              <a:t>A</a:t>
            </a:r>
            <a:r>
              <a:rPr spc="-102" dirty="0"/>
              <a:t> </a:t>
            </a:r>
            <a:r>
              <a:rPr spc="-2" dirty="0"/>
              <a:t>typical</a:t>
            </a:r>
            <a:r>
              <a:rPr spc="2" dirty="0"/>
              <a:t> </a:t>
            </a:r>
            <a:r>
              <a:rPr spc="-2" dirty="0"/>
              <a:t>memory</a:t>
            </a:r>
            <a:r>
              <a:rPr lang="en-US" altLang="zh-CN" spc="-2" dirty="0"/>
              <a:t> </a:t>
            </a:r>
            <a:r>
              <a:rPr spc="-2" dirty="0"/>
              <a:t>hierarchy</a:t>
            </a:r>
          </a:p>
        </p:txBody>
      </p:sp>
      <p:grpSp>
        <p:nvGrpSpPr>
          <p:cNvPr id="4" name="object 4"/>
          <p:cNvGrpSpPr/>
          <p:nvPr/>
        </p:nvGrpSpPr>
        <p:grpSpPr>
          <a:xfrm>
            <a:off x="2043732" y="632215"/>
            <a:ext cx="665096" cy="20159"/>
            <a:chOff x="4229100" y="1712667"/>
            <a:chExt cx="1801741" cy="54610"/>
          </a:xfrm>
        </p:grpSpPr>
        <p:sp>
          <p:nvSpPr>
            <p:cNvPr id="5" name="object 5"/>
            <p:cNvSpPr/>
            <p:nvPr/>
          </p:nvSpPr>
          <p:spPr>
            <a:xfrm>
              <a:off x="4370951" y="1753697"/>
              <a:ext cx="1659890" cy="2541"/>
            </a:xfrm>
            <a:custGeom>
              <a:avLst/>
              <a:gdLst/>
              <a:ahLst/>
              <a:cxnLst/>
              <a:rect l="l" t="t" r="r" b="b"/>
              <a:pathLst>
                <a:path w="1659889" h="2539">
                  <a:moveTo>
                    <a:pt x="0" y="0"/>
                  </a:moveTo>
                  <a:lnTo>
                    <a:pt x="1659888" y="2183"/>
                  </a:lnTo>
                </a:path>
              </a:pathLst>
            </a:custGeom>
            <a:ln w="12700">
              <a:solidFill>
                <a:srgbClr val="000000"/>
              </a:solidFill>
            </a:ln>
          </p:spPr>
          <p:txBody>
            <a:bodyPr wrap="square" lIns="0" tIns="0" rIns="0" bIns="0" rtlCol="0"/>
            <a:lstStyle/>
            <a:p>
              <a:endParaRPr sz="664" dirty="0"/>
            </a:p>
          </p:txBody>
        </p:sp>
        <p:sp>
          <p:nvSpPr>
            <p:cNvPr id="6" name="object 6"/>
            <p:cNvSpPr/>
            <p:nvPr/>
          </p:nvSpPr>
          <p:spPr>
            <a:xfrm>
              <a:off x="4229100" y="1712667"/>
              <a:ext cx="55244" cy="54610"/>
            </a:xfrm>
            <a:custGeom>
              <a:avLst/>
              <a:gdLst/>
              <a:ahLst/>
              <a:cxnLst/>
              <a:rect l="l" t="t" r="r" b="b"/>
              <a:pathLst>
                <a:path w="55245" h="54610">
                  <a:moveTo>
                    <a:pt x="54645" y="0"/>
                  </a:moveTo>
                  <a:lnTo>
                    <a:pt x="0" y="27232"/>
                  </a:lnTo>
                  <a:lnTo>
                    <a:pt x="54573" y="54608"/>
                  </a:lnTo>
                  <a:lnTo>
                    <a:pt x="54645" y="0"/>
                  </a:lnTo>
                  <a:close/>
                </a:path>
              </a:pathLst>
            </a:custGeom>
            <a:solidFill>
              <a:srgbClr val="000000"/>
            </a:solidFill>
          </p:spPr>
          <p:txBody>
            <a:bodyPr wrap="square" lIns="0" tIns="0" rIns="0" bIns="0" rtlCol="0"/>
            <a:lstStyle/>
            <a:p>
              <a:endParaRPr sz="664"/>
            </a:p>
          </p:txBody>
        </p:sp>
      </p:grpSp>
      <p:sp>
        <p:nvSpPr>
          <p:cNvPr id="7" name="object 7"/>
          <p:cNvSpPr txBox="1"/>
          <p:nvPr/>
        </p:nvSpPr>
        <p:spPr>
          <a:xfrm>
            <a:off x="2688435" y="479157"/>
            <a:ext cx="741890" cy="323871"/>
          </a:xfrm>
          <a:prstGeom prst="rect">
            <a:avLst/>
          </a:prstGeom>
        </p:spPr>
        <p:txBody>
          <a:bodyPr vert="horz" wrap="square" lIns="0" tIns="15939" rIns="0" bIns="0" rtlCol="0">
            <a:spAutoFit/>
          </a:bodyPr>
          <a:lstStyle/>
          <a:p>
            <a:pPr marL="4688" marR="1875">
              <a:lnSpc>
                <a:spcPts val="1181"/>
              </a:lnSpc>
              <a:spcBef>
                <a:spcPts val="125"/>
              </a:spcBef>
            </a:pPr>
            <a:r>
              <a:rPr sz="1033" spc="-2" dirty="0">
                <a:latin typeface="Times New Roman"/>
                <a:cs typeface="Times New Roman"/>
              </a:rPr>
              <a:t>on-chip</a:t>
            </a:r>
            <a:r>
              <a:rPr sz="1033" spc="-24" dirty="0">
                <a:latin typeface="Times New Roman"/>
                <a:cs typeface="Times New Roman"/>
              </a:rPr>
              <a:t> </a:t>
            </a:r>
            <a:r>
              <a:rPr sz="1033" spc="-2" dirty="0">
                <a:latin typeface="Times New Roman"/>
                <a:cs typeface="Times New Roman"/>
              </a:rPr>
              <a:t>cache </a:t>
            </a:r>
            <a:r>
              <a:rPr sz="1033" spc="-253" dirty="0">
                <a:latin typeface="Times New Roman"/>
                <a:cs typeface="Times New Roman"/>
              </a:rPr>
              <a:t> </a:t>
            </a:r>
            <a:r>
              <a:rPr sz="1033" dirty="0">
                <a:latin typeface="Times New Roman"/>
                <a:cs typeface="Times New Roman"/>
              </a:rPr>
              <a:t>KBs</a:t>
            </a:r>
            <a:r>
              <a:rPr lang="en-US" altLang="zh-CN" sz="1033" dirty="0">
                <a:latin typeface="Times New Roman"/>
                <a:cs typeface="Times New Roman"/>
              </a:rPr>
              <a:t> </a:t>
            </a:r>
            <a:r>
              <a:rPr lang="en-US" altLang="zh-CN" sz="1033" b="1" dirty="0">
                <a:solidFill>
                  <a:srgbClr val="7030A0"/>
                </a:solidFill>
                <a:latin typeface="Times New Roman"/>
                <a:cs typeface="Times New Roman"/>
              </a:rPr>
              <a:t>L1</a:t>
            </a:r>
            <a:endParaRPr sz="1033" b="1" dirty="0">
              <a:solidFill>
                <a:srgbClr val="7030A0"/>
              </a:solidFill>
              <a:latin typeface="Times New Roman"/>
              <a:cs typeface="Times New Roman"/>
            </a:endParaRPr>
          </a:p>
        </p:txBody>
      </p:sp>
      <p:grpSp>
        <p:nvGrpSpPr>
          <p:cNvPr id="8" name="object 8"/>
          <p:cNvGrpSpPr/>
          <p:nvPr/>
        </p:nvGrpSpPr>
        <p:grpSpPr>
          <a:xfrm>
            <a:off x="1944065" y="1674372"/>
            <a:ext cx="353244" cy="45719"/>
            <a:chOff x="5207000" y="4592331"/>
            <a:chExt cx="560070" cy="54610"/>
          </a:xfrm>
        </p:grpSpPr>
        <p:sp>
          <p:nvSpPr>
            <p:cNvPr id="9" name="object 9"/>
            <p:cNvSpPr/>
            <p:nvPr/>
          </p:nvSpPr>
          <p:spPr>
            <a:xfrm>
              <a:off x="5261610" y="4619636"/>
              <a:ext cx="499109" cy="2540"/>
            </a:xfrm>
            <a:custGeom>
              <a:avLst/>
              <a:gdLst/>
              <a:ahLst/>
              <a:cxnLst/>
              <a:rect l="l" t="t" r="r" b="b"/>
              <a:pathLst>
                <a:path w="499110" h="2539">
                  <a:moveTo>
                    <a:pt x="0" y="0"/>
                  </a:moveTo>
                  <a:lnTo>
                    <a:pt x="498544" y="2034"/>
                  </a:lnTo>
                </a:path>
              </a:pathLst>
            </a:custGeom>
            <a:ln w="12700">
              <a:solidFill>
                <a:srgbClr val="000000"/>
              </a:solidFill>
            </a:ln>
          </p:spPr>
          <p:txBody>
            <a:bodyPr wrap="square" lIns="0" tIns="0" rIns="0" bIns="0" rtlCol="0"/>
            <a:lstStyle/>
            <a:p>
              <a:endParaRPr sz="664"/>
            </a:p>
          </p:txBody>
        </p:sp>
        <p:sp>
          <p:nvSpPr>
            <p:cNvPr id="10" name="object 10"/>
            <p:cNvSpPr/>
            <p:nvPr/>
          </p:nvSpPr>
          <p:spPr>
            <a:xfrm>
              <a:off x="5207000" y="4592331"/>
              <a:ext cx="55244" cy="54610"/>
            </a:xfrm>
            <a:custGeom>
              <a:avLst/>
              <a:gdLst/>
              <a:ahLst/>
              <a:cxnLst/>
              <a:rect l="l" t="t" r="r" b="b"/>
              <a:pathLst>
                <a:path w="55245" h="54610">
                  <a:moveTo>
                    <a:pt x="54720" y="0"/>
                  </a:moveTo>
                  <a:lnTo>
                    <a:pt x="0" y="27081"/>
                  </a:lnTo>
                  <a:lnTo>
                    <a:pt x="54498" y="54609"/>
                  </a:lnTo>
                  <a:lnTo>
                    <a:pt x="54720" y="0"/>
                  </a:lnTo>
                  <a:close/>
                </a:path>
              </a:pathLst>
            </a:custGeom>
            <a:solidFill>
              <a:srgbClr val="000000"/>
            </a:solidFill>
          </p:spPr>
          <p:txBody>
            <a:bodyPr wrap="square" lIns="0" tIns="0" rIns="0" bIns="0" rtlCol="0"/>
            <a:lstStyle/>
            <a:p>
              <a:endParaRPr sz="664"/>
            </a:p>
          </p:txBody>
        </p:sp>
      </p:grpSp>
      <p:sp>
        <p:nvSpPr>
          <p:cNvPr id="11" name="object 11"/>
          <p:cNvSpPr txBox="1"/>
          <p:nvPr/>
        </p:nvSpPr>
        <p:spPr>
          <a:xfrm>
            <a:off x="2370662" y="1577135"/>
            <a:ext cx="761345" cy="323871"/>
          </a:xfrm>
          <a:prstGeom prst="rect">
            <a:avLst/>
          </a:prstGeom>
        </p:spPr>
        <p:txBody>
          <a:bodyPr vert="horz" wrap="square" lIns="0" tIns="15939" rIns="0" bIns="0" rtlCol="0">
            <a:spAutoFit/>
          </a:bodyPr>
          <a:lstStyle/>
          <a:p>
            <a:pPr marL="4688" marR="1875">
              <a:lnSpc>
                <a:spcPts val="1181"/>
              </a:lnSpc>
              <a:spcBef>
                <a:spcPts val="125"/>
              </a:spcBef>
            </a:pPr>
            <a:r>
              <a:rPr sz="1033" spc="-4" dirty="0">
                <a:latin typeface="Times New Roman"/>
                <a:cs typeface="Times New Roman"/>
              </a:rPr>
              <a:t>off-chip</a:t>
            </a:r>
            <a:r>
              <a:rPr sz="1033" spc="-28" dirty="0">
                <a:latin typeface="Times New Roman"/>
                <a:cs typeface="Times New Roman"/>
              </a:rPr>
              <a:t> </a:t>
            </a:r>
            <a:r>
              <a:rPr sz="1033" spc="-2" dirty="0">
                <a:latin typeface="Times New Roman"/>
                <a:cs typeface="Times New Roman"/>
              </a:rPr>
              <a:t>cache </a:t>
            </a:r>
            <a:r>
              <a:rPr sz="1033" spc="-253" dirty="0">
                <a:latin typeface="Times New Roman"/>
                <a:cs typeface="Times New Roman"/>
              </a:rPr>
              <a:t> </a:t>
            </a:r>
            <a:r>
              <a:rPr sz="1033" dirty="0">
                <a:latin typeface="Times New Roman"/>
                <a:cs typeface="Times New Roman"/>
              </a:rPr>
              <a:t>MBs</a:t>
            </a:r>
            <a:r>
              <a:rPr lang="en-US" altLang="zh-CN" sz="1033" dirty="0">
                <a:latin typeface="Times New Roman"/>
                <a:cs typeface="Times New Roman"/>
              </a:rPr>
              <a:t>  </a:t>
            </a:r>
            <a:r>
              <a:rPr lang="en-US" altLang="zh-CN" sz="1033" b="1" dirty="0">
                <a:solidFill>
                  <a:srgbClr val="7030A0"/>
                </a:solidFill>
                <a:latin typeface="Times New Roman"/>
                <a:cs typeface="Times New Roman"/>
              </a:rPr>
              <a:t>L2</a:t>
            </a:r>
            <a:endParaRPr sz="1033" b="1" dirty="0">
              <a:solidFill>
                <a:srgbClr val="7030A0"/>
              </a:solidFill>
              <a:latin typeface="Times New Roman"/>
              <a:cs typeface="Times New Roman"/>
            </a:endParaRPr>
          </a:p>
        </p:txBody>
      </p:sp>
      <p:grpSp>
        <p:nvGrpSpPr>
          <p:cNvPr id="12" name="object 12"/>
          <p:cNvGrpSpPr/>
          <p:nvPr/>
        </p:nvGrpSpPr>
        <p:grpSpPr>
          <a:xfrm>
            <a:off x="2404715" y="2268433"/>
            <a:ext cx="166661" cy="20159"/>
            <a:chOff x="5207000" y="6145172"/>
            <a:chExt cx="451484" cy="54610"/>
          </a:xfrm>
        </p:grpSpPr>
        <p:sp>
          <p:nvSpPr>
            <p:cNvPr id="13" name="object 13"/>
            <p:cNvSpPr/>
            <p:nvPr/>
          </p:nvSpPr>
          <p:spPr>
            <a:xfrm>
              <a:off x="5261610" y="6172476"/>
              <a:ext cx="390525" cy="2540"/>
            </a:xfrm>
            <a:custGeom>
              <a:avLst/>
              <a:gdLst/>
              <a:ahLst/>
              <a:cxnLst/>
              <a:rect l="l" t="t" r="r" b="b"/>
              <a:pathLst>
                <a:path w="390525" h="2539">
                  <a:moveTo>
                    <a:pt x="0" y="0"/>
                  </a:moveTo>
                  <a:lnTo>
                    <a:pt x="390171" y="1981"/>
                  </a:lnTo>
                </a:path>
              </a:pathLst>
            </a:custGeom>
            <a:ln w="12700">
              <a:solidFill>
                <a:srgbClr val="000000"/>
              </a:solidFill>
            </a:ln>
          </p:spPr>
          <p:txBody>
            <a:bodyPr wrap="square" lIns="0" tIns="0" rIns="0" bIns="0" rtlCol="0"/>
            <a:lstStyle/>
            <a:p>
              <a:endParaRPr sz="664"/>
            </a:p>
          </p:txBody>
        </p:sp>
        <p:sp>
          <p:nvSpPr>
            <p:cNvPr id="14" name="object 14"/>
            <p:cNvSpPr/>
            <p:nvPr/>
          </p:nvSpPr>
          <p:spPr>
            <a:xfrm>
              <a:off x="5207000" y="6145172"/>
              <a:ext cx="55244" cy="54610"/>
            </a:xfrm>
            <a:custGeom>
              <a:avLst/>
              <a:gdLst/>
              <a:ahLst/>
              <a:cxnLst/>
              <a:rect l="l" t="t" r="r" b="b"/>
              <a:pathLst>
                <a:path w="55245" h="54610">
                  <a:moveTo>
                    <a:pt x="54748" y="0"/>
                  </a:moveTo>
                  <a:lnTo>
                    <a:pt x="0" y="27026"/>
                  </a:lnTo>
                  <a:lnTo>
                    <a:pt x="54470" y="54608"/>
                  </a:lnTo>
                  <a:lnTo>
                    <a:pt x="54748" y="0"/>
                  </a:lnTo>
                  <a:close/>
                </a:path>
              </a:pathLst>
            </a:custGeom>
            <a:solidFill>
              <a:srgbClr val="000000"/>
            </a:solidFill>
          </p:spPr>
          <p:txBody>
            <a:bodyPr wrap="square" lIns="0" tIns="0" rIns="0" bIns="0" rtlCol="0"/>
            <a:lstStyle/>
            <a:p>
              <a:endParaRPr sz="664"/>
            </a:p>
          </p:txBody>
        </p:sp>
      </p:grpSp>
      <p:sp>
        <p:nvSpPr>
          <p:cNvPr id="15" name="object 15"/>
          <p:cNvSpPr txBox="1"/>
          <p:nvPr/>
        </p:nvSpPr>
        <p:spPr>
          <a:xfrm>
            <a:off x="2678708" y="2198712"/>
            <a:ext cx="742124" cy="323871"/>
          </a:xfrm>
          <a:prstGeom prst="rect">
            <a:avLst/>
          </a:prstGeom>
        </p:spPr>
        <p:txBody>
          <a:bodyPr vert="horz" wrap="square" lIns="0" tIns="15939" rIns="0" bIns="0" rtlCol="0">
            <a:spAutoFit/>
          </a:bodyPr>
          <a:lstStyle/>
          <a:p>
            <a:pPr marL="4688" marR="1875">
              <a:lnSpc>
                <a:spcPts val="1181"/>
              </a:lnSpc>
              <a:spcBef>
                <a:spcPts val="125"/>
              </a:spcBef>
            </a:pPr>
            <a:r>
              <a:rPr sz="1033" spc="-2" dirty="0">
                <a:latin typeface="Times New Roman"/>
                <a:cs typeface="Times New Roman"/>
              </a:rPr>
              <a:t>main</a:t>
            </a:r>
            <a:r>
              <a:rPr sz="1033" spc="-30" dirty="0">
                <a:latin typeface="Times New Roman"/>
                <a:cs typeface="Times New Roman"/>
              </a:rPr>
              <a:t> </a:t>
            </a:r>
            <a:r>
              <a:rPr sz="1033" spc="-2" dirty="0">
                <a:latin typeface="Times New Roman"/>
                <a:cs typeface="Times New Roman"/>
              </a:rPr>
              <a:t>memory </a:t>
            </a:r>
            <a:r>
              <a:rPr sz="1033" spc="-253" dirty="0">
                <a:latin typeface="Times New Roman"/>
                <a:cs typeface="Times New Roman"/>
              </a:rPr>
              <a:t> </a:t>
            </a:r>
            <a:r>
              <a:rPr sz="1033" dirty="0">
                <a:latin typeface="Times New Roman"/>
                <a:cs typeface="Times New Roman"/>
              </a:rPr>
              <a:t>GBs</a:t>
            </a:r>
            <a:endParaRPr sz="1033">
              <a:latin typeface="Times New Roman"/>
              <a:cs typeface="Times New Roman"/>
            </a:endParaRPr>
          </a:p>
        </p:txBody>
      </p:sp>
      <p:grpSp>
        <p:nvGrpSpPr>
          <p:cNvPr id="16" name="object 16"/>
          <p:cNvGrpSpPr/>
          <p:nvPr/>
        </p:nvGrpSpPr>
        <p:grpSpPr>
          <a:xfrm>
            <a:off x="2420736" y="2764236"/>
            <a:ext cx="236748" cy="20159"/>
            <a:chOff x="5210950" y="8215190"/>
            <a:chExt cx="641350" cy="54610"/>
          </a:xfrm>
        </p:grpSpPr>
        <p:sp>
          <p:nvSpPr>
            <p:cNvPr id="17" name="object 17"/>
            <p:cNvSpPr/>
            <p:nvPr/>
          </p:nvSpPr>
          <p:spPr>
            <a:xfrm>
              <a:off x="5265560" y="8242495"/>
              <a:ext cx="580390" cy="2540"/>
            </a:xfrm>
            <a:custGeom>
              <a:avLst/>
              <a:gdLst/>
              <a:ahLst/>
              <a:cxnLst/>
              <a:rect l="l" t="t" r="r" b="b"/>
              <a:pathLst>
                <a:path w="580389" h="2540">
                  <a:moveTo>
                    <a:pt x="0" y="0"/>
                  </a:moveTo>
                  <a:lnTo>
                    <a:pt x="580386" y="2072"/>
                  </a:lnTo>
                </a:path>
              </a:pathLst>
            </a:custGeom>
            <a:ln w="12700">
              <a:solidFill>
                <a:srgbClr val="000000"/>
              </a:solidFill>
            </a:ln>
          </p:spPr>
          <p:txBody>
            <a:bodyPr wrap="square" lIns="0" tIns="0" rIns="0" bIns="0" rtlCol="0"/>
            <a:lstStyle/>
            <a:p>
              <a:endParaRPr sz="664"/>
            </a:p>
          </p:txBody>
        </p:sp>
        <p:sp>
          <p:nvSpPr>
            <p:cNvPr id="18" name="object 18"/>
            <p:cNvSpPr/>
            <p:nvPr/>
          </p:nvSpPr>
          <p:spPr>
            <a:xfrm>
              <a:off x="5210950" y="8215190"/>
              <a:ext cx="55244" cy="54610"/>
            </a:xfrm>
            <a:custGeom>
              <a:avLst/>
              <a:gdLst/>
              <a:ahLst/>
              <a:cxnLst/>
              <a:rect l="l" t="t" r="r" b="b"/>
              <a:pathLst>
                <a:path w="55245" h="54609">
                  <a:moveTo>
                    <a:pt x="54707" y="0"/>
                  </a:moveTo>
                  <a:lnTo>
                    <a:pt x="0" y="27109"/>
                  </a:lnTo>
                  <a:lnTo>
                    <a:pt x="54512" y="54608"/>
                  </a:lnTo>
                  <a:lnTo>
                    <a:pt x="54707" y="0"/>
                  </a:lnTo>
                  <a:close/>
                </a:path>
              </a:pathLst>
            </a:custGeom>
            <a:solidFill>
              <a:srgbClr val="000000"/>
            </a:solidFill>
          </p:spPr>
          <p:txBody>
            <a:bodyPr wrap="square" lIns="0" tIns="0" rIns="0" bIns="0" rtlCol="0"/>
            <a:lstStyle/>
            <a:p>
              <a:endParaRPr sz="664"/>
            </a:p>
          </p:txBody>
        </p:sp>
      </p:grpSp>
      <p:sp>
        <p:nvSpPr>
          <p:cNvPr id="19" name="object 19"/>
          <p:cNvSpPr txBox="1"/>
          <p:nvPr/>
        </p:nvSpPr>
        <p:spPr>
          <a:xfrm>
            <a:off x="2685124" y="2689792"/>
            <a:ext cx="257376" cy="323871"/>
          </a:xfrm>
          <a:prstGeom prst="rect">
            <a:avLst/>
          </a:prstGeom>
        </p:spPr>
        <p:txBody>
          <a:bodyPr vert="horz" wrap="square" lIns="0" tIns="15939" rIns="0" bIns="0" rtlCol="0">
            <a:spAutoFit/>
          </a:bodyPr>
          <a:lstStyle/>
          <a:p>
            <a:pPr marL="4688" marR="1875">
              <a:lnSpc>
                <a:spcPts val="1181"/>
              </a:lnSpc>
              <a:spcBef>
                <a:spcPts val="125"/>
              </a:spcBef>
            </a:pPr>
            <a:r>
              <a:rPr sz="1033" dirty="0">
                <a:latin typeface="Times New Roman"/>
                <a:cs typeface="Times New Roman"/>
              </a:rPr>
              <a:t>Disk  </a:t>
            </a:r>
            <a:r>
              <a:rPr sz="1033" spc="-2" dirty="0">
                <a:latin typeface="Times New Roman"/>
                <a:cs typeface="Times New Roman"/>
              </a:rPr>
              <a:t>TBs</a:t>
            </a:r>
            <a:endParaRPr sz="1033">
              <a:latin typeface="Times New Roman"/>
              <a:cs typeface="Times New Roman"/>
            </a:endParaRPr>
          </a:p>
        </p:txBody>
      </p:sp>
      <p:grpSp>
        <p:nvGrpSpPr>
          <p:cNvPr id="20" name="object 20"/>
          <p:cNvGrpSpPr/>
          <p:nvPr/>
        </p:nvGrpSpPr>
        <p:grpSpPr>
          <a:xfrm>
            <a:off x="597458" y="508657"/>
            <a:ext cx="1802569" cy="3091793"/>
            <a:chOff x="311150" y="1377950"/>
            <a:chExt cx="4883150" cy="8375650"/>
          </a:xfrm>
        </p:grpSpPr>
        <p:pic>
          <p:nvPicPr>
            <p:cNvPr id="21" name="object 21"/>
            <p:cNvPicPr/>
            <p:nvPr/>
          </p:nvPicPr>
          <p:blipFill>
            <a:blip r:embed="rId2" cstate="print"/>
            <a:stretch>
              <a:fillRect/>
            </a:stretch>
          </p:blipFill>
          <p:spPr>
            <a:xfrm>
              <a:off x="1511300" y="1409700"/>
              <a:ext cx="2705100" cy="2271325"/>
            </a:xfrm>
            <a:prstGeom prst="rect">
              <a:avLst/>
            </a:prstGeom>
          </p:spPr>
        </p:pic>
        <p:pic>
          <p:nvPicPr>
            <p:cNvPr id="22" name="object 22"/>
            <p:cNvPicPr/>
            <p:nvPr/>
          </p:nvPicPr>
          <p:blipFill>
            <a:blip r:embed="rId3" cstate="print"/>
            <a:stretch>
              <a:fillRect/>
            </a:stretch>
          </p:blipFill>
          <p:spPr>
            <a:xfrm>
              <a:off x="2171700" y="4013200"/>
              <a:ext cx="1409700" cy="1193800"/>
            </a:xfrm>
            <a:prstGeom prst="rect">
              <a:avLst/>
            </a:prstGeom>
          </p:spPr>
        </p:pic>
        <p:sp>
          <p:nvSpPr>
            <p:cNvPr id="23" name="object 23"/>
            <p:cNvSpPr/>
            <p:nvPr/>
          </p:nvSpPr>
          <p:spPr>
            <a:xfrm>
              <a:off x="1625600" y="3683000"/>
              <a:ext cx="546100" cy="647700"/>
            </a:xfrm>
            <a:custGeom>
              <a:avLst/>
              <a:gdLst/>
              <a:ahLst/>
              <a:cxnLst/>
              <a:rect l="l" t="t" r="r" b="b"/>
              <a:pathLst>
                <a:path w="546100" h="647700">
                  <a:moveTo>
                    <a:pt x="0" y="0"/>
                  </a:moveTo>
                  <a:lnTo>
                    <a:pt x="0" y="647700"/>
                  </a:lnTo>
                  <a:lnTo>
                    <a:pt x="546100" y="647700"/>
                  </a:lnTo>
                </a:path>
              </a:pathLst>
            </a:custGeom>
            <a:ln w="38100">
              <a:solidFill>
                <a:srgbClr val="000000"/>
              </a:solidFill>
            </a:ln>
          </p:spPr>
          <p:txBody>
            <a:bodyPr wrap="square" lIns="0" tIns="0" rIns="0" bIns="0" rtlCol="0"/>
            <a:lstStyle/>
            <a:p>
              <a:endParaRPr sz="664"/>
            </a:p>
          </p:txBody>
        </p:sp>
        <p:sp>
          <p:nvSpPr>
            <p:cNvPr id="24" name="object 24"/>
            <p:cNvSpPr/>
            <p:nvPr/>
          </p:nvSpPr>
          <p:spPr>
            <a:xfrm>
              <a:off x="2171700" y="4270629"/>
              <a:ext cx="120650" cy="120650"/>
            </a:xfrm>
            <a:custGeom>
              <a:avLst/>
              <a:gdLst/>
              <a:ahLst/>
              <a:cxnLst/>
              <a:rect l="l" t="t" r="r" b="b"/>
              <a:pathLst>
                <a:path w="120650" h="120650">
                  <a:moveTo>
                    <a:pt x="0" y="0"/>
                  </a:moveTo>
                  <a:lnTo>
                    <a:pt x="0" y="120142"/>
                  </a:lnTo>
                  <a:lnTo>
                    <a:pt x="120142" y="60071"/>
                  </a:lnTo>
                  <a:lnTo>
                    <a:pt x="0" y="0"/>
                  </a:lnTo>
                  <a:close/>
                </a:path>
              </a:pathLst>
            </a:custGeom>
            <a:solidFill>
              <a:srgbClr val="000000"/>
            </a:solidFill>
          </p:spPr>
          <p:txBody>
            <a:bodyPr wrap="square" lIns="0" tIns="0" rIns="0" bIns="0" rtlCol="0"/>
            <a:lstStyle/>
            <a:p>
              <a:endParaRPr sz="664"/>
            </a:p>
          </p:txBody>
        </p:sp>
        <p:pic>
          <p:nvPicPr>
            <p:cNvPr id="25" name="object 25"/>
            <p:cNvPicPr/>
            <p:nvPr/>
          </p:nvPicPr>
          <p:blipFill>
            <a:blip r:embed="rId4" cstate="print"/>
            <a:stretch>
              <a:fillRect/>
            </a:stretch>
          </p:blipFill>
          <p:spPr>
            <a:xfrm>
              <a:off x="863600" y="5524500"/>
              <a:ext cx="4114800" cy="1193800"/>
            </a:xfrm>
            <a:prstGeom prst="rect">
              <a:avLst/>
            </a:prstGeom>
          </p:spPr>
        </p:pic>
        <p:pic>
          <p:nvPicPr>
            <p:cNvPr id="26" name="object 26"/>
            <p:cNvPicPr/>
            <p:nvPr/>
          </p:nvPicPr>
          <p:blipFill>
            <a:blip r:embed="rId4" cstate="print"/>
            <a:stretch>
              <a:fillRect/>
            </a:stretch>
          </p:blipFill>
          <p:spPr>
            <a:xfrm>
              <a:off x="1079500" y="5740400"/>
              <a:ext cx="4114800" cy="1193800"/>
            </a:xfrm>
            <a:prstGeom prst="rect">
              <a:avLst/>
            </a:prstGeom>
          </p:spPr>
        </p:pic>
        <p:sp>
          <p:nvSpPr>
            <p:cNvPr id="27" name="object 27"/>
            <p:cNvSpPr/>
            <p:nvPr/>
          </p:nvSpPr>
          <p:spPr>
            <a:xfrm>
              <a:off x="330200" y="4660900"/>
              <a:ext cx="1841500" cy="977900"/>
            </a:xfrm>
            <a:custGeom>
              <a:avLst/>
              <a:gdLst/>
              <a:ahLst/>
              <a:cxnLst/>
              <a:rect l="l" t="t" r="r" b="b"/>
              <a:pathLst>
                <a:path w="1841500" h="977900">
                  <a:moveTo>
                    <a:pt x="1841500" y="0"/>
                  </a:moveTo>
                  <a:lnTo>
                    <a:pt x="0" y="0"/>
                  </a:lnTo>
                  <a:lnTo>
                    <a:pt x="0" y="977900"/>
                  </a:lnTo>
                  <a:lnTo>
                    <a:pt x="433294" y="977900"/>
                  </a:lnTo>
                </a:path>
              </a:pathLst>
            </a:custGeom>
            <a:ln w="38100">
              <a:solidFill>
                <a:srgbClr val="000000"/>
              </a:solidFill>
            </a:ln>
          </p:spPr>
          <p:txBody>
            <a:bodyPr wrap="square" lIns="0" tIns="0" rIns="0" bIns="0" rtlCol="0"/>
            <a:lstStyle/>
            <a:p>
              <a:endParaRPr sz="664"/>
            </a:p>
          </p:txBody>
        </p:sp>
        <p:sp>
          <p:nvSpPr>
            <p:cNvPr id="28" name="object 28"/>
            <p:cNvSpPr/>
            <p:nvPr/>
          </p:nvSpPr>
          <p:spPr>
            <a:xfrm>
              <a:off x="763494" y="5578728"/>
              <a:ext cx="120650" cy="120650"/>
            </a:xfrm>
            <a:custGeom>
              <a:avLst/>
              <a:gdLst/>
              <a:ahLst/>
              <a:cxnLst/>
              <a:rect l="l" t="t" r="r" b="b"/>
              <a:pathLst>
                <a:path w="120650" h="120650">
                  <a:moveTo>
                    <a:pt x="0" y="0"/>
                  </a:moveTo>
                  <a:lnTo>
                    <a:pt x="0" y="120142"/>
                  </a:lnTo>
                  <a:lnTo>
                    <a:pt x="120141" y="60071"/>
                  </a:lnTo>
                  <a:lnTo>
                    <a:pt x="0" y="0"/>
                  </a:lnTo>
                  <a:close/>
                </a:path>
              </a:pathLst>
            </a:custGeom>
            <a:solidFill>
              <a:srgbClr val="000000"/>
            </a:solidFill>
          </p:spPr>
          <p:txBody>
            <a:bodyPr wrap="square" lIns="0" tIns="0" rIns="0" bIns="0" rtlCol="0"/>
            <a:lstStyle/>
            <a:p>
              <a:endParaRPr sz="664"/>
            </a:p>
          </p:txBody>
        </p:sp>
        <p:sp>
          <p:nvSpPr>
            <p:cNvPr id="29" name="object 29"/>
            <p:cNvSpPr/>
            <p:nvPr/>
          </p:nvSpPr>
          <p:spPr>
            <a:xfrm>
              <a:off x="330200" y="6502400"/>
              <a:ext cx="1079500" cy="1841500"/>
            </a:xfrm>
            <a:custGeom>
              <a:avLst/>
              <a:gdLst/>
              <a:ahLst/>
              <a:cxnLst/>
              <a:rect l="l" t="t" r="r" b="b"/>
              <a:pathLst>
                <a:path w="1079500" h="1841500">
                  <a:moveTo>
                    <a:pt x="539750" y="0"/>
                  </a:moveTo>
                  <a:lnTo>
                    <a:pt x="0" y="0"/>
                  </a:lnTo>
                  <a:lnTo>
                    <a:pt x="0" y="1841500"/>
                  </a:lnTo>
                  <a:lnTo>
                    <a:pt x="1079500" y="1841500"/>
                  </a:lnTo>
                </a:path>
              </a:pathLst>
            </a:custGeom>
            <a:ln w="38100">
              <a:solidFill>
                <a:srgbClr val="000000"/>
              </a:solidFill>
            </a:ln>
          </p:spPr>
          <p:txBody>
            <a:bodyPr wrap="square" lIns="0" tIns="0" rIns="0" bIns="0" rtlCol="0"/>
            <a:lstStyle/>
            <a:p>
              <a:endParaRPr sz="664"/>
            </a:p>
          </p:txBody>
        </p:sp>
        <p:pic>
          <p:nvPicPr>
            <p:cNvPr id="30" name="object 30"/>
            <p:cNvPicPr/>
            <p:nvPr/>
          </p:nvPicPr>
          <p:blipFill>
            <a:blip r:embed="rId5" cstate="print"/>
            <a:stretch>
              <a:fillRect/>
            </a:stretch>
          </p:blipFill>
          <p:spPr>
            <a:xfrm>
              <a:off x="1554480" y="7150100"/>
              <a:ext cx="2750820" cy="2603500"/>
            </a:xfrm>
            <a:prstGeom prst="rect">
              <a:avLst/>
            </a:prstGeom>
          </p:spPr>
        </p:pic>
        <p:sp>
          <p:nvSpPr>
            <p:cNvPr id="31" name="object 31"/>
            <p:cNvSpPr/>
            <p:nvPr/>
          </p:nvSpPr>
          <p:spPr>
            <a:xfrm>
              <a:off x="1409700" y="8283829"/>
              <a:ext cx="120650" cy="120650"/>
            </a:xfrm>
            <a:custGeom>
              <a:avLst/>
              <a:gdLst/>
              <a:ahLst/>
              <a:cxnLst/>
              <a:rect l="l" t="t" r="r" b="b"/>
              <a:pathLst>
                <a:path w="120650" h="120650">
                  <a:moveTo>
                    <a:pt x="0" y="0"/>
                  </a:moveTo>
                  <a:lnTo>
                    <a:pt x="0" y="120142"/>
                  </a:lnTo>
                  <a:lnTo>
                    <a:pt x="120141" y="60071"/>
                  </a:lnTo>
                  <a:lnTo>
                    <a:pt x="0" y="0"/>
                  </a:lnTo>
                  <a:close/>
                </a:path>
              </a:pathLst>
            </a:custGeom>
            <a:solidFill>
              <a:srgbClr val="000000"/>
            </a:solidFill>
          </p:spPr>
          <p:txBody>
            <a:bodyPr wrap="square" lIns="0" tIns="0" rIns="0" bIns="0" rtlCol="0"/>
            <a:lstStyle/>
            <a:p>
              <a:endParaRPr sz="664"/>
            </a:p>
          </p:txBody>
        </p:sp>
        <p:sp>
          <p:nvSpPr>
            <p:cNvPr id="32" name="object 32"/>
            <p:cNvSpPr/>
            <p:nvPr/>
          </p:nvSpPr>
          <p:spPr>
            <a:xfrm>
              <a:off x="2387600" y="1409700"/>
              <a:ext cx="1841500" cy="647700"/>
            </a:xfrm>
            <a:custGeom>
              <a:avLst/>
              <a:gdLst/>
              <a:ahLst/>
              <a:cxnLst/>
              <a:rect l="l" t="t" r="r" b="b"/>
              <a:pathLst>
                <a:path w="1841500" h="647700">
                  <a:moveTo>
                    <a:pt x="0" y="0"/>
                  </a:moveTo>
                  <a:lnTo>
                    <a:pt x="1841500" y="0"/>
                  </a:lnTo>
                  <a:lnTo>
                    <a:pt x="1841500" y="647700"/>
                  </a:lnTo>
                  <a:lnTo>
                    <a:pt x="0" y="647700"/>
                  </a:lnTo>
                  <a:lnTo>
                    <a:pt x="0" y="0"/>
                  </a:lnTo>
                  <a:close/>
                </a:path>
              </a:pathLst>
            </a:custGeom>
            <a:ln w="63500">
              <a:solidFill>
                <a:srgbClr val="FF2600"/>
              </a:solidFill>
            </a:ln>
          </p:spPr>
          <p:txBody>
            <a:bodyPr wrap="square" lIns="0" tIns="0" rIns="0" bIns="0" rtlCol="0"/>
            <a:lstStyle/>
            <a:p>
              <a:endParaRPr sz="664"/>
            </a:p>
          </p:txBody>
        </p:sp>
      </p:grpSp>
      <p:sp>
        <p:nvSpPr>
          <p:cNvPr id="33" name="object 33"/>
          <p:cNvSpPr txBox="1"/>
          <p:nvPr/>
        </p:nvSpPr>
        <p:spPr>
          <a:xfrm>
            <a:off x="3785596" y="415052"/>
            <a:ext cx="250344" cy="163688"/>
          </a:xfrm>
          <a:prstGeom prst="rect">
            <a:avLst/>
          </a:prstGeom>
        </p:spPr>
        <p:txBody>
          <a:bodyPr vert="horz" wrap="square" lIns="0" tIns="4688" rIns="0" bIns="0" rtlCol="0">
            <a:spAutoFit/>
          </a:bodyPr>
          <a:lstStyle/>
          <a:p>
            <a:pPr marL="4688">
              <a:spcBef>
                <a:spcPts val="37"/>
              </a:spcBef>
            </a:pPr>
            <a:r>
              <a:rPr sz="1033" dirty="0">
                <a:latin typeface="Times New Roman"/>
                <a:cs typeface="Times New Roman"/>
              </a:rPr>
              <a:t>Cost</a:t>
            </a:r>
            <a:endParaRPr sz="1033">
              <a:latin typeface="Times New Roman"/>
              <a:cs typeface="Times New Roman"/>
            </a:endParaRPr>
          </a:p>
        </p:txBody>
      </p:sp>
      <p:sp>
        <p:nvSpPr>
          <p:cNvPr id="34" name="object 34"/>
          <p:cNvSpPr txBox="1"/>
          <p:nvPr/>
        </p:nvSpPr>
        <p:spPr>
          <a:xfrm>
            <a:off x="3677770" y="1598533"/>
            <a:ext cx="512642" cy="163688"/>
          </a:xfrm>
          <a:prstGeom prst="rect">
            <a:avLst/>
          </a:prstGeom>
        </p:spPr>
        <p:txBody>
          <a:bodyPr vert="horz" wrap="square" lIns="0" tIns="4688" rIns="0" bIns="0" rtlCol="0">
            <a:spAutoFit/>
          </a:bodyPr>
          <a:lstStyle/>
          <a:p>
            <a:pPr marL="4688">
              <a:spcBef>
                <a:spcPts val="37"/>
              </a:spcBef>
            </a:pPr>
            <a:r>
              <a:rPr sz="1033" dirty="0">
                <a:latin typeface="Times New Roman"/>
                <a:cs typeface="Times New Roman"/>
              </a:rPr>
              <a:t>2.5</a:t>
            </a:r>
            <a:r>
              <a:rPr sz="1033" spc="-28" dirty="0">
                <a:latin typeface="Times New Roman"/>
                <a:cs typeface="Times New Roman"/>
              </a:rPr>
              <a:t> </a:t>
            </a:r>
            <a:r>
              <a:rPr sz="1033" spc="-2" dirty="0">
                <a:latin typeface="Times New Roman"/>
                <a:cs typeface="Times New Roman"/>
              </a:rPr>
              <a:t>$/MB</a:t>
            </a:r>
            <a:endParaRPr sz="1033">
              <a:latin typeface="Times New Roman"/>
              <a:cs typeface="Times New Roman"/>
            </a:endParaRPr>
          </a:p>
        </p:txBody>
      </p:sp>
      <p:sp>
        <p:nvSpPr>
          <p:cNvPr id="35" name="object 35"/>
          <p:cNvSpPr txBox="1"/>
          <p:nvPr/>
        </p:nvSpPr>
        <p:spPr>
          <a:xfrm>
            <a:off x="3649642" y="2135267"/>
            <a:ext cx="578275" cy="163688"/>
          </a:xfrm>
          <a:prstGeom prst="rect">
            <a:avLst/>
          </a:prstGeom>
        </p:spPr>
        <p:txBody>
          <a:bodyPr vert="horz" wrap="square" lIns="0" tIns="4688" rIns="0" bIns="0" rtlCol="0">
            <a:spAutoFit/>
          </a:bodyPr>
          <a:lstStyle/>
          <a:p>
            <a:pPr marL="4688">
              <a:spcBef>
                <a:spcPts val="37"/>
              </a:spcBef>
            </a:pPr>
            <a:r>
              <a:rPr sz="1033" dirty="0">
                <a:latin typeface="Times New Roman"/>
                <a:cs typeface="Times New Roman"/>
              </a:rPr>
              <a:t>0.07</a:t>
            </a:r>
            <a:r>
              <a:rPr sz="1033" spc="-28" dirty="0">
                <a:latin typeface="Times New Roman"/>
                <a:cs typeface="Times New Roman"/>
              </a:rPr>
              <a:t> </a:t>
            </a:r>
            <a:r>
              <a:rPr sz="1033" spc="-2" dirty="0">
                <a:latin typeface="Times New Roman"/>
                <a:cs typeface="Times New Roman"/>
              </a:rPr>
              <a:t>$/MB</a:t>
            </a:r>
            <a:endParaRPr sz="1033">
              <a:latin typeface="Times New Roman"/>
              <a:cs typeface="Times New Roman"/>
            </a:endParaRPr>
          </a:p>
        </p:txBody>
      </p:sp>
      <p:sp>
        <p:nvSpPr>
          <p:cNvPr id="36" name="object 36"/>
          <p:cNvSpPr txBox="1"/>
          <p:nvPr/>
        </p:nvSpPr>
        <p:spPr>
          <a:xfrm>
            <a:off x="3589468" y="2838304"/>
            <a:ext cx="709542" cy="163688"/>
          </a:xfrm>
          <a:prstGeom prst="rect">
            <a:avLst/>
          </a:prstGeom>
        </p:spPr>
        <p:txBody>
          <a:bodyPr vert="horz" wrap="square" lIns="0" tIns="4688" rIns="0" bIns="0" rtlCol="0">
            <a:spAutoFit/>
          </a:bodyPr>
          <a:lstStyle/>
          <a:p>
            <a:pPr marL="4688">
              <a:spcBef>
                <a:spcPts val="37"/>
              </a:spcBef>
            </a:pPr>
            <a:r>
              <a:rPr sz="1033" dirty="0">
                <a:latin typeface="Times New Roman"/>
                <a:cs typeface="Times New Roman"/>
              </a:rPr>
              <a:t>0.0004</a:t>
            </a:r>
            <a:r>
              <a:rPr sz="1033" spc="-28" dirty="0">
                <a:latin typeface="Times New Roman"/>
                <a:cs typeface="Times New Roman"/>
              </a:rPr>
              <a:t> </a:t>
            </a:r>
            <a:r>
              <a:rPr sz="1033" spc="-2" dirty="0">
                <a:latin typeface="Times New Roman"/>
                <a:cs typeface="Times New Roman"/>
              </a:rPr>
              <a:t>$/MB</a:t>
            </a:r>
            <a:endParaRPr sz="1033" dirty="0">
              <a:latin typeface="Times New Roman"/>
              <a:cs typeface="Times New Roman"/>
            </a:endParaRPr>
          </a:p>
        </p:txBody>
      </p:sp>
      <p:sp>
        <p:nvSpPr>
          <p:cNvPr id="37" name="object 37"/>
          <p:cNvSpPr txBox="1"/>
          <p:nvPr/>
        </p:nvSpPr>
        <p:spPr>
          <a:xfrm>
            <a:off x="4732589" y="1598533"/>
            <a:ext cx="191743" cy="163688"/>
          </a:xfrm>
          <a:prstGeom prst="rect">
            <a:avLst/>
          </a:prstGeom>
        </p:spPr>
        <p:txBody>
          <a:bodyPr vert="horz" wrap="square" lIns="0" tIns="4688" rIns="0" bIns="0" rtlCol="0">
            <a:spAutoFit/>
          </a:bodyPr>
          <a:lstStyle/>
          <a:p>
            <a:pPr marL="4688">
              <a:spcBef>
                <a:spcPts val="37"/>
              </a:spcBef>
            </a:pPr>
            <a:r>
              <a:rPr sz="1033" dirty="0">
                <a:latin typeface="Times New Roman"/>
                <a:cs typeface="Times New Roman"/>
              </a:rPr>
              <a:t>5ns</a:t>
            </a:r>
            <a:endParaRPr sz="1033">
              <a:latin typeface="Times New Roman"/>
              <a:cs typeface="Times New Roman"/>
            </a:endParaRPr>
          </a:p>
        </p:txBody>
      </p:sp>
      <p:sp>
        <p:nvSpPr>
          <p:cNvPr id="38" name="object 38"/>
          <p:cNvSpPr txBox="1"/>
          <p:nvPr/>
        </p:nvSpPr>
        <p:spPr>
          <a:xfrm>
            <a:off x="4704461" y="2135267"/>
            <a:ext cx="257376" cy="163688"/>
          </a:xfrm>
          <a:prstGeom prst="rect">
            <a:avLst/>
          </a:prstGeom>
        </p:spPr>
        <p:txBody>
          <a:bodyPr vert="horz" wrap="square" lIns="0" tIns="4688" rIns="0" bIns="0" rtlCol="0">
            <a:spAutoFit/>
          </a:bodyPr>
          <a:lstStyle/>
          <a:p>
            <a:pPr marL="4688">
              <a:spcBef>
                <a:spcPts val="37"/>
              </a:spcBef>
            </a:pPr>
            <a:r>
              <a:rPr sz="1033" dirty="0">
                <a:latin typeface="Times New Roman"/>
                <a:cs typeface="Times New Roman"/>
              </a:rPr>
              <a:t>60ns</a:t>
            </a:r>
            <a:endParaRPr sz="1033">
              <a:latin typeface="Times New Roman"/>
              <a:cs typeface="Times New Roman"/>
            </a:endParaRPr>
          </a:p>
        </p:txBody>
      </p:sp>
      <p:sp>
        <p:nvSpPr>
          <p:cNvPr id="39" name="object 39"/>
          <p:cNvSpPr txBox="1"/>
          <p:nvPr/>
        </p:nvSpPr>
        <p:spPr>
          <a:xfrm>
            <a:off x="4516937" y="2975372"/>
            <a:ext cx="716808" cy="163688"/>
          </a:xfrm>
          <a:prstGeom prst="rect">
            <a:avLst/>
          </a:prstGeom>
        </p:spPr>
        <p:txBody>
          <a:bodyPr vert="horz" wrap="square" lIns="0" tIns="4688" rIns="0" bIns="0" rtlCol="0">
            <a:spAutoFit/>
          </a:bodyPr>
          <a:lstStyle/>
          <a:p>
            <a:pPr marL="4688">
              <a:spcBef>
                <a:spcPts val="37"/>
              </a:spcBef>
            </a:pPr>
            <a:r>
              <a:rPr sz="1033" dirty="0">
                <a:latin typeface="Times New Roman"/>
                <a:cs typeface="Times New Roman"/>
              </a:rPr>
              <a:t>10,000,000ns</a:t>
            </a:r>
            <a:endParaRPr sz="1033">
              <a:latin typeface="Times New Roman"/>
              <a:cs typeface="Times New Roman"/>
            </a:endParaRPr>
          </a:p>
        </p:txBody>
      </p:sp>
      <p:sp>
        <p:nvSpPr>
          <p:cNvPr id="40" name="object 40"/>
          <p:cNvSpPr txBox="1"/>
          <p:nvPr/>
        </p:nvSpPr>
        <p:spPr>
          <a:xfrm>
            <a:off x="4546837" y="372546"/>
            <a:ext cx="647425" cy="403955"/>
          </a:xfrm>
          <a:prstGeom prst="rect">
            <a:avLst/>
          </a:prstGeom>
        </p:spPr>
        <p:txBody>
          <a:bodyPr vert="horz" wrap="square" lIns="0" tIns="47115" rIns="0" bIns="0" rtlCol="0">
            <a:spAutoFit/>
          </a:bodyPr>
          <a:lstStyle/>
          <a:p>
            <a:pPr marL="4688">
              <a:spcBef>
                <a:spcPts val="371"/>
              </a:spcBef>
            </a:pPr>
            <a:r>
              <a:rPr sz="1033" spc="-2" dirty="0">
                <a:latin typeface="Times New Roman"/>
                <a:cs typeface="Times New Roman"/>
              </a:rPr>
              <a:t>Access</a:t>
            </a:r>
            <a:r>
              <a:rPr sz="1033" spc="-26" dirty="0">
                <a:latin typeface="Times New Roman"/>
                <a:cs typeface="Times New Roman"/>
              </a:rPr>
              <a:t> </a:t>
            </a:r>
            <a:r>
              <a:rPr sz="1033" spc="-2" dirty="0">
                <a:latin typeface="Times New Roman"/>
                <a:cs typeface="Times New Roman"/>
              </a:rPr>
              <a:t>time</a:t>
            </a:r>
            <a:endParaRPr sz="1033">
              <a:latin typeface="Times New Roman"/>
              <a:cs typeface="Times New Roman"/>
            </a:endParaRPr>
          </a:p>
          <a:p>
            <a:pPr marL="146252">
              <a:spcBef>
                <a:spcPts val="334"/>
              </a:spcBef>
            </a:pPr>
            <a:r>
              <a:rPr sz="1033" dirty="0">
                <a:latin typeface="Times New Roman"/>
                <a:cs typeface="Times New Roman"/>
              </a:rPr>
              <a:t>&lt;</a:t>
            </a:r>
            <a:r>
              <a:rPr sz="1033" spc="-17" dirty="0">
                <a:latin typeface="Times New Roman"/>
                <a:cs typeface="Times New Roman"/>
              </a:rPr>
              <a:t> </a:t>
            </a:r>
            <a:r>
              <a:rPr sz="1033" dirty="0">
                <a:latin typeface="Times New Roman"/>
                <a:cs typeface="Times New Roman"/>
              </a:rPr>
              <a:t>1ns</a:t>
            </a:r>
            <a:endParaRPr sz="1033">
              <a:latin typeface="Times New Roman"/>
              <a:cs typeface="Times New Roman"/>
            </a:endParaRPr>
          </a:p>
        </p:txBody>
      </p:sp>
      <p:grpSp>
        <p:nvGrpSpPr>
          <p:cNvPr id="64" name="object 36">
            <a:extLst>
              <a:ext uri="{FF2B5EF4-FFF2-40B4-BE49-F238E27FC236}">
                <a16:creationId xmlns:a16="http://schemas.microsoft.com/office/drawing/2014/main" id="{E169C42C-A64D-455A-8101-682958A0C1F3}"/>
              </a:ext>
            </a:extLst>
          </p:cNvPr>
          <p:cNvGrpSpPr/>
          <p:nvPr/>
        </p:nvGrpSpPr>
        <p:grpSpPr>
          <a:xfrm>
            <a:off x="4458472" y="1197192"/>
            <a:ext cx="32336" cy="1962607"/>
            <a:chOff x="4458472" y="1197192"/>
            <a:chExt cx="32336" cy="1962607"/>
          </a:xfrm>
        </p:grpSpPr>
        <p:sp>
          <p:nvSpPr>
            <p:cNvPr id="65" name="object 37">
              <a:extLst>
                <a:ext uri="{FF2B5EF4-FFF2-40B4-BE49-F238E27FC236}">
                  <a16:creationId xmlns:a16="http://schemas.microsoft.com/office/drawing/2014/main" id="{256B588F-C90F-4C1E-9644-AA4423EBAC79}"/>
                </a:ext>
              </a:extLst>
            </p:cNvPr>
            <p:cNvSpPr/>
            <p:nvPr/>
          </p:nvSpPr>
          <p:spPr>
            <a:xfrm>
              <a:off x="4458472" y="1205613"/>
              <a:ext cx="26670" cy="78740"/>
            </a:xfrm>
            <a:custGeom>
              <a:avLst/>
              <a:gdLst/>
              <a:ahLst/>
              <a:cxnLst/>
              <a:rect l="l" t="t" r="r" b="b"/>
              <a:pathLst>
                <a:path w="26670" h="78740">
                  <a:moveTo>
                    <a:pt x="26209" y="78627"/>
                  </a:moveTo>
                  <a:lnTo>
                    <a:pt x="13104" y="0"/>
                  </a:lnTo>
                  <a:lnTo>
                    <a:pt x="0" y="78627"/>
                  </a:lnTo>
                  <a:lnTo>
                    <a:pt x="13104" y="78627"/>
                  </a:lnTo>
                  <a:lnTo>
                    <a:pt x="26209" y="78627"/>
                  </a:lnTo>
                </a:path>
              </a:pathLst>
            </a:custGeom>
            <a:ln w="13104">
              <a:solidFill>
                <a:srgbClr val="000000"/>
              </a:solidFill>
            </a:ln>
          </p:spPr>
          <p:txBody>
            <a:bodyPr wrap="square" lIns="0" tIns="0" rIns="0" bIns="0" rtlCol="0"/>
            <a:lstStyle/>
            <a:p>
              <a:endParaRPr/>
            </a:p>
          </p:txBody>
        </p:sp>
        <p:sp>
          <p:nvSpPr>
            <p:cNvPr id="66" name="object 38">
              <a:extLst>
                <a:ext uri="{FF2B5EF4-FFF2-40B4-BE49-F238E27FC236}">
                  <a16:creationId xmlns:a16="http://schemas.microsoft.com/office/drawing/2014/main" id="{8834161E-6BAC-414D-A22B-F3282796BA31}"/>
                </a:ext>
              </a:extLst>
            </p:cNvPr>
            <p:cNvSpPr/>
            <p:nvPr/>
          </p:nvSpPr>
          <p:spPr>
            <a:xfrm>
              <a:off x="4458472" y="1216193"/>
              <a:ext cx="26670" cy="78740"/>
            </a:xfrm>
            <a:custGeom>
              <a:avLst/>
              <a:gdLst/>
              <a:ahLst/>
              <a:cxnLst/>
              <a:rect l="l" t="t" r="r" b="b"/>
              <a:pathLst>
                <a:path w="26670" h="78740">
                  <a:moveTo>
                    <a:pt x="13104" y="0"/>
                  </a:moveTo>
                  <a:lnTo>
                    <a:pt x="0" y="78627"/>
                  </a:lnTo>
                  <a:lnTo>
                    <a:pt x="26209" y="78627"/>
                  </a:lnTo>
                  <a:lnTo>
                    <a:pt x="13104" y="0"/>
                  </a:lnTo>
                  <a:close/>
                </a:path>
              </a:pathLst>
            </a:custGeom>
            <a:solidFill>
              <a:srgbClr val="000000"/>
            </a:solidFill>
          </p:spPr>
          <p:txBody>
            <a:bodyPr wrap="square" lIns="0" tIns="0" rIns="0" bIns="0" rtlCol="0"/>
            <a:lstStyle/>
            <a:p>
              <a:endParaRPr/>
            </a:p>
          </p:txBody>
        </p:sp>
        <p:sp>
          <p:nvSpPr>
            <p:cNvPr id="67" name="object 39">
              <a:extLst>
                <a:ext uri="{FF2B5EF4-FFF2-40B4-BE49-F238E27FC236}">
                  <a16:creationId xmlns:a16="http://schemas.microsoft.com/office/drawing/2014/main" id="{E8055518-9A7F-4160-A9D0-85D4F7875793}"/>
                </a:ext>
              </a:extLst>
            </p:cNvPr>
            <p:cNvSpPr/>
            <p:nvPr/>
          </p:nvSpPr>
          <p:spPr>
            <a:xfrm>
              <a:off x="4464138" y="1197192"/>
              <a:ext cx="26670" cy="78740"/>
            </a:xfrm>
            <a:custGeom>
              <a:avLst/>
              <a:gdLst/>
              <a:ahLst/>
              <a:cxnLst/>
              <a:rect l="l" t="t" r="r" b="b"/>
              <a:pathLst>
                <a:path w="26670" h="78740">
                  <a:moveTo>
                    <a:pt x="26209" y="78627"/>
                  </a:moveTo>
                  <a:lnTo>
                    <a:pt x="13104" y="0"/>
                  </a:lnTo>
                  <a:lnTo>
                    <a:pt x="0" y="78627"/>
                  </a:lnTo>
                  <a:lnTo>
                    <a:pt x="13104" y="78627"/>
                  </a:lnTo>
                  <a:lnTo>
                    <a:pt x="26209" y="78627"/>
                  </a:lnTo>
                  <a:close/>
                </a:path>
              </a:pathLst>
            </a:custGeom>
            <a:ln w="6552">
              <a:solidFill>
                <a:srgbClr val="000000"/>
              </a:solidFill>
            </a:ln>
          </p:spPr>
          <p:txBody>
            <a:bodyPr wrap="square" lIns="0" tIns="0" rIns="0" bIns="0" rtlCol="0"/>
            <a:lstStyle/>
            <a:p>
              <a:endParaRPr/>
            </a:p>
          </p:txBody>
        </p:sp>
        <p:sp>
          <p:nvSpPr>
            <p:cNvPr id="68" name="object 40">
              <a:extLst>
                <a:ext uri="{FF2B5EF4-FFF2-40B4-BE49-F238E27FC236}">
                  <a16:creationId xmlns:a16="http://schemas.microsoft.com/office/drawing/2014/main" id="{21A141E4-960E-43B6-9556-C1817B5471F2}"/>
                </a:ext>
              </a:extLst>
            </p:cNvPr>
            <p:cNvSpPr/>
            <p:nvPr/>
          </p:nvSpPr>
          <p:spPr>
            <a:xfrm>
              <a:off x="4461455" y="1278929"/>
              <a:ext cx="6985" cy="1880870"/>
            </a:xfrm>
            <a:custGeom>
              <a:avLst/>
              <a:gdLst/>
              <a:ahLst/>
              <a:cxnLst/>
              <a:rect l="l" t="t" r="r" b="b"/>
              <a:pathLst>
                <a:path w="6985" h="1880870">
                  <a:moveTo>
                    <a:pt x="6552" y="0"/>
                  </a:moveTo>
                  <a:lnTo>
                    <a:pt x="0" y="1880513"/>
                  </a:lnTo>
                </a:path>
              </a:pathLst>
            </a:custGeom>
            <a:ln w="13104">
              <a:solidFill>
                <a:srgbClr val="000000"/>
              </a:solidFill>
            </a:ln>
          </p:spPr>
          <p:txBody>
            <a:bodyPr wrap="square" lIns="0" tIns="0" rIns="0" bIns="0" rtlCol="0"/>
            <a:lstStyle/>
            <a:p>
              <a:endParaRPr dirty="0"/>
            </a:p>
          </p:txBody>
        </p:sp>
      </p:grpSp>
      <p:sp>
        <p:nvSpPr>
          <p:cNvPr id="69" name="object 47">
            <a:extLst>
              <a:ext uri="{FF2B5EF4-FFF2-40B4-BE49-F238E27FC236}">
                <a16:creationId xmlns:a16="http://schemas.microsoft.com/office/drawing/2014/main" id="{441A40B7-93D9-497C-AD0D-81C00DCA7980}"/>
              </a:ext>
            </a:extLst>
          </p:cNvPr>
          <p:cNvSpPr txBox="1"/>
          <p:nvPr/>
        </p:nvSpPr>
        <p:spPr>
          <a:xfrm>
            <a:off x="4262064" y="947976"/>
            <a:ext cx="405765" cy="220979"/>
          </a:xfrm>
          <a:prstGeom prst="rect">
            <a:avLst/>
          </a:prstGeom>
        </p:spPr>
        <p:txBody>
          <a:bodyPr vert="horz" wrap="square" lIns="0" tIns="36830" rIns="0" bIns="0" rtlCol="0">
            <a:spAutoFit/>
          </a:bodyPr>
          <a:lstStyle/>
          <a:p>
            <a:pPr marL="109220" marR="5080" indent="-97155">
              <a:lnSpc>
                <a:spcPct val="79800"/>
              </a:lnSpc>
              <a:spcBef>
                <a:spcPts val="290"/>
              </a:spcBef>
            </a:pPr>
            <a:r>
              <a:rPr sz="700" spc="20" dirty="0">
                <a:latin typeface="Times New Roman"/>
                <a:cs typeface="Times New Roman"/>
              </a:rPr>
              <a:t>I</a:t>
            </a:r>
            <a:r>
              <a:rPr sz="700" spc="10" dirty="0">
                <a:latin typeface="Times New Roman"/>
                <a:cs typeface="Times New Roman"/>
              </a:rPr>
              <a:t>n</a:t>
            </a:r>
            <a:r>
              <a:rPr sz="700" spc="-10" dirty="0">
                <a:latin typeface="Times New Roman"/>
                <a:cs typeface="Times New Roman"/>
              </a:rPr>
              <a:t>c</a:t>
            </a:r>
            <a:r>
              <a:rPr sz="700" spc="20" dirty="0">
                <a:latin typeface="Times New Roman"/>
                <a:cs typeface="Times New Roman"/>
              </a:rPr>
              <a:t>r</a:t>
            </a:r>
            <a:r>
              <a:rPr sz="700" spc="-10" dirty="0">
                <a:latin typeface="Times New Roman"/>
                <a:cs typeface="Times New Roman"/>
              </a:rPr>
              <a:t>ea</a:t>
            </a:r>
            <a:r>
              <a:rPr sz="700" spc="-20" dirty="0">
                <a:latin typeface="Times New Roman"/>
                <a:cs typeface="Times New Roman"/>
              </a:rPr>
              <a:t>s</a:t>
            </a:r>
            <a:r>
              <a:rPr sz="700" spc="10" dirty="0">
                <a:latin typeface="Times New Roman"/>
                <a:cs typeface="Times New Roman"/>
              </a:rPr>
              <a:t>i</a:t>
            </a:r>
            <a:r>
              <a:rPr sz="700" spc="5" dirty="0">
                <a:latin typeface="Times New Roman"/>
                <a:cs typeface="Times New Roman"/>
              </a:rPr>
              <a:t>ng  </a:t>
            </a:r>
            <a:r>
              <a:rPr sz="700" spc="-5" dirty="0">
                <a:latin typeface="Times New Roman"/>
                <a:cs typeface="Times New Roman"/>
              </a:rPr>
              <a:t>speed</a:t>
            </a:r>
            <a:endParaRPr sz="700" dirty="0">
              <a:latin typeface="Times New Roman"/>
              <a:cs typeface="Times New Roman"/>
            </a:endParaRPr>
          </a:p>
        </p:txBody>
      </p:sp>
      <p:grpSp>
        <p:nvGrpSpPr>
          <p:cNvPr id="70" name="object 53">
            <a:extLst>
              <a:ext uri="{FF2B5EF4-FFF2-40B4-BE49-F238E27FC236}">
                <a16:creationId xmlns:a16="http://schemas.microsoft.com/office/drawing/2014/main" id="{427A3EC5-991D-4036-A691-29B53C89BE3A}"/>
              </a:ext>
            </a:extLst>
          </p:cNvPr>
          <p:cNvGrpSpPr/>
          <p:nvPr/>
        </p:nvGrpSpPr>
        <p:grpSpPr>
          <a:xfrm>
            <a:off x="3488550" y="1200189"/>
            <a:ext cx="46355" cy="1959610"/>
            <a:chOff x="5244984" y="1230010"/>
            <a:chExt cx="46355" cy="1959610"/>
          </a:xfrm>
        </p:grpSpPr>
        <p:sp>
          <p:nvSpPr>
            <p:cNvPr id="71" name="object 54">
              <a:extLst>
                <a:ext uri="{FF2B5EF4-FFF2-40B4-BE49-F238E27FC236}">
                  <a16:creationId xmlns:a16="http://schemas.microsoft.com/office/drawing/2014/main" id="{3041E1B8-F56F-4D15-99DC-530386D5F884}"/>
                </a:ext>
              </a:extLst>
            </p:cNvPr>
            <p:cNvSpPr/>
            <p:nvPr/>
          </p:nvSpPr>
          <p:spPr>
            <a:xfrm>
              <a:off x="5251537" y="1236562"/>
              <a:ext cx="33020" cy="78740"/>
            </a:xfrm>
            <a:custGeom>
              <a:avLst/>
              <a:gdLst/>
              <a:ahLst/>
              <a:cxnLst/>
              <a:rect l="l" t="t" r="r" b="b"/>
              <a:pathLst>
                <a:path w="33020" h="78740">
                  <a:moveTo>
                    <a:pt x="32761" y="78627"/>
                  </a:moveTo>
                  <a:lnTo>
                    <a:pt x="21841" y="0"/>
                  </a:lnTo>
                  <a:lnTo>
                    <a:pt x="0" y="78627"/>
                  </a:lnTo>
                  <a:lnTo>
                    <a:pt x="21841" y="78627"/>
                  </a:lnTo>
                  <a:lnTo>
                    <a:pt x="32761" y="78627"/>
                  </a:lnTo>
                </a:path>
              </a:pathLst>
            </a:custGeom>
            <a:ln w="13104">
              <a:solidFill>
                <a:srgbClr val="000000"/>
              </a:solidFill>
            </a:ln>
          </p:spPr>
          <p:txBody>
            <a:bodyPr wrap="square" lIns="0" tIns="0" rIns="0" bIns="0" rtlCol="0"/>
            <a:lstStyle/>
            <a:p>
              <a:endParaRPr/>
            </a:p>
          </p:txBody>
        </p:sp>
        <p:sp>
          <p:nvSpPr>
            <p:cNvPr id="72" name="object 55">
              <a:extLst>
                <a:ext uri="{FF2B5EF4-FFF2-40B4-BE49-F238E27FC236}">
                  <a16:creationId xmlns:a16="http://schemas.microsoft.com/office/drawing/2014/main" id="{F7DDC272-5F12-4329-9F25-471C0A74BB6C}"/>
                </a:ext>
              </a:extLst>
            </p:cNvPr>
            <p:cNvSpPr/>
            <p:nvPr/>
          </p:nvSpPr>
          <p:spPr>
            <a:xfrm>
              <a:off x="5254813" y="1239839"/>
              <a:ext cx="33020" cy="78740"/>
            </a:xfrm>
            <a:custGeom>
              <a:avLst/>
              <a:gdLst/>
              <a:ahLst/>
              <a:cxnLst/>
              <a:rect l="l" t="t" r="r" b="b"/>
              <a:pathLst>
                <a:path w="33020" h="78740">
                  <a:moveTo>
                    <a:pt x="21840" y="0"/>
                  </a:moveTo>
                  <a:lnTo>
                    <a:pt x="0" y="78627"/>
                  </a:lnTo>
                  <a:lnTo>
                    <a:pt x="32761" y="78627"/>
                  </a:lnTo>
                  <a:lnTo>
                    <a:pt x="21840" y="0"/>
                  </a:lnTo>
                  <a:close/>
                </a:path>
              </a:pathLst>
            </a:custGeom>
            <a:solidFill>
              <a:srgbClr val="000000"/>
            </a:solidFill>
          </p:spPr>
          <p:txBody>
            <a:bodyPr wrap="square" lIns="0" tIns="0" rIns="0" bIns="0" rtlCol="0"/>
            <a:lstStyle/>
            <a:p>
              <a:endParaRPr/>
            </a:p>
          </p:txBody>
        </p:sp>
        <p:sp>
          <p:nvSpPr>
            <p:cNvPr id="73" name="object 56">
              <a:extLst>
                <a:ext uri="{FF2B5EF4-FFF2-40B4-BE49-F238E27FC236}">
                  <a16:creationId xmlns:a16="http://schemas.microsoft.com/office/drawing/2014/main" id="{07766AB2-31FF-455C-9CD6-7BDC5E32CE30}"/>
                </a:ext>
              </a:extLst>
            </p:cNvPr>
            <p:cNvSpPr/>
            <p:nvPr/>
          </p:nvSpPr>
          <p:spPr>
            <a:xfrm>
              <a:off x="5254813" y="1239839"/>
              <a:ext cx="33020" cy="78740"/>
            </a:xfrm>
            <a:custGeom>
              <a:avLst/>
              <a:gdLst/>
              <a:ahLst/>
              <a:cxnLst/>
              <a:rect l="l" t="t" r="r" b="b"/>
              <a:pathLst>
                <a:path w="33020" h="78740">
                  <a:moveTo>
                    <a:pt x="32761" y="78627"/>
                  </a:moveTo>
                  <a:lnTo>
                    <a:pt x="21841" y="0"/>
                  </a:lnTo>
                  <a:lnTo>
                    <a:pt x="0" y="78627"/>
                  </a:lnTo>
                  <a:lnTo>
                    <a:pt x="21841" y="78627"/>
                  </a:lnTo>
                  <a:lnTo>
                    <a:pt x="32761" y="78627"/>
                  </a:lnTo>
                  <a:close/>
                </a:path>
              </a:pathLst>
            </a:custGeom>
            <a:ln w="6552">
              <a:solidFill>
                <a:srgbClr val="000000"/>
              </a:solidFill>
            </a:ln>
          </p:spPr>
          <p:txBody>
            <a:bodyPr wrap="square" lIns="0" tIns="0" rIns="0" bIns="0" rtlCol="0"/>
            <a:lstStyle/>
            <a:p>
              <a:endParaRPr/>
            </a:p>
          </p:txBody>
        </p:sp>
        <p:sp>
          <p:nvSpPr>
            <p:cNvPr id="74" name="object 57">
              <a:extLst>
                <a:ext uri="{FF2B5EF4-FFF2-40B4-BE49-F238E27FC236}">
                  <a16:creationId xmlns:a16="http://schemas.microsoft.com/office/drawing/2014/main" id="{70BD96FC-DC76-40CD-B075-009142792A8A}"/>
                </a:ext>
              </a:extLst>
            </p:cNvPr>
            <p:cNvSpPr/>
            <p:nvPr/>
          </p:nvSpPr>
          <p:spPr>
            <a:xfrm>
              <a:off x="5271194" y="1315190"/>
              <a:ext cx="0" cy="1874520"/>
            </a:xfrm>
            <a:custGeom>
              <a:avLst/>
              <a:gdLst/>
              <a:ahLst/>
              <a:cxnLst/>
              <a:rect l="l" t="t" r="r" b="b"/>
              <a:pathLst>
                <a:path h="1874520">
                  <a:moveTo>
                    <a:pt x="0" y="0"/>
                  </a:moveTo>
                  <a:lnTo>
                    <a:pt x="0" y="1873961"/>
                  </a:lnTo>
                </a:path>
              </a:pathLst>
            </a:custGeom>
            <a:ln w="13104">
              <a:solidFill>
                <a:srgbClr val="000000"/>
              </a:solidFill>
            </a:ln>
          </p:spPr>
          <p:txBody>
            <a:bodyPr wrap="square" lIns="0" tIns="0" rIns="0" bIns="0" rtlCol="0"/>
            <a:lstStyle/>
            <a:p>
              <a:endParaRPr/>
            </a:p>
          </p:txBody>
        </p:sp>
      </p:grpSp>
      <p:sp>
        <p:nvSpPr>
          <p:cNvPr id="75" name="object 58">
            <a:extLst>
              <a:ext uri="{FF2B5EF4-FFF2-40B4-BE49-F238E27FC236}">
                <a16:creationId xmlns:a16="http://schemas.microsoft.com/office/drawing/2014/main" id="{F96E6EFB-8D06-4849-8471-592613EA2423}"/>
              </a:ext>
            </a:extLst>
          </p:cNvPr>
          <p:cNvSpPr txBox="1"/>
          <p:nvPr/>
        </p:nvSpPr>
        <p:spPr>
          <a:xfrm>
            <a:off x="3278872" y="950727"/>
            <a:ext cx="437515" cy="220979"/>
          </a:xfrm>
          <a:prstGeom prst="rect">
            <a:avLst/>
          </a:prstGeom>
        </p:spPr>
        <p:txBody>
          <a:bodyPr vert="horz" wrap="square" lIns="0" tIns="36830" rIns="0" bIns="0" rtlCol="0">
            <a:spAutoFit/>
          </a:bodyPr>
          <a:lstStyle/>
          <a:p>
            <a:pPr marL="12700" marR="5080" indent="20955">
              <a:lnSpc>
                <a:spcPct val="79800"/>
              </a:lnSpc>
              <a:spcBef>
                <a:spcPts val="290"/>
              </a:spcBef>
            </a:pPr>
            <a:r>
              <a:rPr sz="700" spc="20" dirty="0">
                <a:latin typeface="Times New Roman"/>
                <a:cs typeface="Times New Roman"/>
              </a:rPr>
              <a:t>I</a:t>
            </a:r>
            <a:r>
              <a:rPr sz="700" spc="10" dirty="0">
                <a:latin typeface="Times New Roman"/>
                <a:cs typeface="Times New Roman"/>
              </a:rPr>
              <a:t>n</a:t>
            </a:r>
            <a:r>
              <a:rPr sz="700" spc="-10" dirty="0">
                <a:latin typeface="Times New Roman"/>
                <a:cs typeface="Times New Roman"/>
              </a:rPr>
              <a:t>c</a:t>
            </a:r>
            <a:r>
              <a:rPr sz="700" spc="20" dirty="0">
                <a:latin typeface="Times New Roman"/>
                <a:cs typeface="Times New Roman"/>
              </a:rPr>
              <a:t>r</a:t>
            </a:r>
            <a:r>
              <a:rPr sz="700" spc="-10" dirty="0">
                <a:latin typeface="Times New Roman"/>
                <a:cs typeface="Times New Roman"/>
              </a:rPr>
              <a:t>ea</a:t>
            </a:r>
            <a:r>
              <a:rPr sz="700" spc="-20" dirty="0">
                <a:latin typeface="Times New Roman"/>
                <a:cs typeface="Times New Roman"/>
              </a:rPr>
              <a:t>s</a:t>
            </a:r>
            <a:r>
              <a:rPr sz="700" spc="10" dirty="0">
                <a:latin typeface="Times New Roman"/>
                <a:cs typeface="Times New Roman"/>
              </a:rPr>
              <a:t>i</a:t>
            </a:r>
            <a:r>
              <a:rPr sz="700" spc="5" dirty="0">
                <a:latin typeface="Times New Roman"/>
                <a:cs typeface="Times New Roman"/>
              </a:rPr>
              <a:t>ng  </a:t>
            </a:r>
            <a:r>
              <a:rPr sz="700" spc="-5" dirty="0">
                <a:latin typeface="Times New Roman"/>
                <a:cs typeface="Times New Roman"/>
              </a:rPr>
              <a:t>cost</a:t>
            </a:r>
            <a:r>
              <a:rPr sz="700" spc="5" dirty="0">
                <a:latin typeface="Times New Roman"/>
                <a:cs typeface="Times New Roman"/>
              </a:rPr>
              <a:t> </a:t>
            </a:r>
            <a:r>
              <a:rPr sz="700" dirty="0">
                <a:latin typeface="Times New Roman"/>
                <a:cs typeface="Times New Roman"/>
              </a:rPr>
              <a:t>per</a:t>
            </a:r>
            <a:r>
              <a:rPr sz="700" spc="20" dirty="0">
                <a:latin typeface="Times New Roman"/>
                <a:cs typeface="Times New Roman"/>
              </a:rPr>
              <a:t> </a:t>
            </a:r>
            <a:r>
              <a:rPr sz="700" spc="5" dirty="0">
                <a:latin typeface="Times New Roman"/>
                <a:cs typeface="Times New Roman"/>
              </a:rPr>
              <a:t>bit</a:t>
            </a:r>
            <a:endParaRPr sz="700">
              <a:latin typeface="Times New Roman"/>
              <a:cs typeface="Times New Roman"/>
            </a:endParaRPr>
          </a:p>
        </p:txBody>
      </p:sp>
      <p:sp>
        <p:nvSpPr>
          <p:cNvPr id="76" name="object 62">
            <a:extLst>
              <a:ext uri="{FF2B5EF4-FFF2-40B4-BE49-F238E27FC236}">
                <a16:creationId xmlns:a16="http://schemas.microsoft.com/office/drawing/2014/main" id="{935C6305-B877-4F72-9667-8EF3B5522C20}"/>
              </a:ext>
            </a:extLst>
          </p:cNvPr>
          <p:cNvSpPr txBox="1"/>
          <p:nvPr/>
        </p:nvSpPr>
        <p:spPr>
          <a:xfrm>
            <a:off x="5236050" y="952056"/>
            <a:ext cx="405765" cy="220979"/>
          </a:xfrm>
          <a:prstGeom prst="rect">
            <a:avLst/>
          </a:prstGeom>
        </p:spPr>
        <p:txBody>
          <a:bodyPr vert="horz" wrap="square" lIns="0" tIns="36830" rIns="0" bIns="0" rtlCol="0">
            <a:spAutoFit/>
          </a:bodyPr>
          <a:lstStyle/>
          <a:p>
            <a:pPr marL="78105" marR="5080" indent="-66040">
              <a:lnSpc>
                <a:spcPct val="79800"/>
              </a:lnSpc>
              <a:spcBef>
                <a:spcPts val="290"/>
              </a:spcBef>
            </a:pPr>
            <a:r>
              <a:rPr sz="700" spc="20" dirty="0">
                <a:latin typeface="Times New Roman"/>
                <a:cs typeface="Times New Roman"/>
              </a:rPr>
              <a:t>I</a:t>
            </a:r>
            <a:r>
              <a:rPr sz="700" spc="10" dirty="0">
                <a:latin typeface="Times New Roman"/>
                <a:cs typeface="Times New Roman"/>
              </a:rPr>
              <a:t>n</a:t>
            </a:r>
            <a:r>
              <a:rPr sz="700" spc="-10" dirty="0">
                <a:latin typeface="Times New Roman"/>
                <a:cs typeface="Times New Roman"/>
              </a:rPr>
              <a:t>c</a:t>
            </a:r>
            <a:r>
              <a:rPr sz="700" spc="20" dirty="0">
                <a:latin typeface="Times New Roman"/>
                <a:cs typeface="Times New Roman"/>
              </a:rPr>
              <a:t>r</a:t>
            </a:r>
            <a:r>
              <a:rPr sz="700" spc="-10" dirty="0">
                <a:latin typeface="Times New Roman"/>
                <a:cs typeface="Times New Roman"/>
              </a:rPr>
              <a:t>ea</a:t>
            </a:r>
            <a:r>
              <a:rPr sz="700" spc="-20" dirty="0">
                <a:latin typeface="Times New Roman"/>
                <a:cs typeface="Times New Roman"/>
              </a:rPr>
              <a:t>s</a:t>
            </a:r>
            <a:r>
              <a:rPr sz="700" spc="10" dirty="0">
                <a:latin typeface="Times New Roman"/>
                <a:cs typeface="Times New Roman"/>
              </a:rPr>
              <a:t>i</a:t>
            </a:r>
            <a:r>
              <a:rPr sz="700" spc="5" dirty="0">
                <a:latin typeface="Times New Roman"/>
                <a:cs typeface="Times New Roman"/>
              </a:rPr>
              <a:t>ng  </a:t>
            </a:r>
            <a:r>
              <a:rPr sz="700" dirty="0">
                <a:latin typeface="Times New Roman"/>
                <a:cs typeface="Times New Roman"/>
              </a:rPr>
              <a:t>latency</a:t>
            </a:r>
            <a:endParaRPr sz="700">
              <a:latin typeface="Times New Roman"/>
              <a:cs typeface="Times New Roman"/>
            </a:endParaRPr>
          </a:p>
        </p:txBody>
      </p:sp>
      <p:grpSp>
        <p:nvGrpSpPr>
          <p:cNvPr id="77" name="object 63">
            <a:extLst>
              <a:ext uri="{FF2B5EF4-FFF2-40B4-BE49-F238E27FC236}">
                <a16:creationId xmlns:a16="http://schemas.microsoft.com/office/drawing/2014/main" id="{3C310BAC-F67A-4495-9B3A-CCBE15A26DB7}"/>
              </a:ext>
            </a:extLst>
          </p:cNvPr>
          <p:cNvGrpSpPr/>
          <p:nvPr/>
        </p:nvGrpSpPr>
        <p:grpSpPr>
          <a:xfrm>
            <a:off x="5421157" y="1205613"/>
            <a:ext cx="46254" cy="1956179"/>
            <a:chOff x="2476633" y="1223458"/>
            <a:chExt cx="46254" cy="1956179"/>
          </a:xfrm>
        </p:grpSpPr>
        <p:sp>
          <p:nvSpPr>
            <p:cNvPr id="78" name="object 64">
              <a:extLst>
                <a:ext uri="{FF2B5EF4-FFF2-40B4-BE49-F238E27FC236}">
                  <a16:creationId xmlns:a16="http://schemas.microsoft.com/office/drawing/2014/main" id="{0B9DA89C-5CCE-4181-8FCF-E7BFAEABF57A}"/>
                </a:ext>
              </a:extLst>
            </p:cNvPr>
            <p:cNvSpPr/>
            <p:nvPr/>
          </p:nvSpPr>
          <p:spPr>
            <a:xfrm>
              <a:off x="2481545" y="3103971"/>
              <a:ext cx="33020" cy="72390"/>
            </a:xfrm>
            <a:custGeom>
              <a:avLst/>
              <a:gdLst/>
              <a:ahLst/>
              <a:cxnLst/>
              <a:rect l="l" t="t" r="r" b="b"/>
              <a:pathLst>
                <a:path w="33019" h="72389">
                  <a:moveTo>
                    <a:pt x="0" y="0"/>
                  </a:moveTo>
                  <a:lnTo>
                    <a:pt x="21841" y="72075"/>
                  </a:lnTo>
                  <a:lnTo>
                    <a:pt x="32761" y="0"/>
                  </a:lnTo>
                  <a:lnTo>
                    <a:pt x="21841" y="0"/>
                  </a:lnTo>
                  <a:lnTo>
                    <a:pt x="0" y="0"/>
                  </a:lnTo>
                </a:path>
              </a:pathLst>
            </a:custGeom>
            <a:ln w="13104">
              <a:solidFill>
                <a:srgbClr val="000000"/>
              </a:solidFill>
            </a:ln>
          </p:spPr>
          <p:txBody>
            <a:bodyPr wrap="square" lIns="0" tIns="0" rIns="0" bIns="0" rtlCol="0"/>
            <a:lstStyle/>
            <a:p>
              <a:endParaRPr/>
            </a:p>
          </p:txBody>
        </p:sp>
        <p:sp>
          <p:nvSpPr>
            <p:cNvPr id="79" name="object 65">
              <a:extLst>
                <a:ext uri="{FF2B5EF4-FFF2-40B4-BE49-F238E27FC236}">
                  <a16:creationId xmlns:a16="http://schemas.microsoft.com/office/drawing/2014/main" id="{F359117D-9B27-44A6-89BE-74E49C7D3F7D}"/>
                </a:ext>
              </a:extLst>
            </p:cNvPr>
            <p:cNvSpPr/>
            <p:nvPr/>
          </p:nvSpPr>
          <p:spPr>
            <a:xfrm>
              <a:off x="2476633" y="3107247"/>
              <a:ext cx="33020" cy="72390"/>
            </a:xfrm>
            <a:custGeom>
              <a:avLst/>
              <a:gdLst/>
              <a:ahLst/>
              <a:cxnLst/>
              <a:rect l="l" t="t" r="r" b="b"/>
              <a:pathLst>
                <a:path w="33019" h="72389">
                  <a:moveTo>
                    <a:pt x="32761" y="0"/>
                  </a:moveTo>
                  <a:lnTo>
                    <a:pt x="0" y="0"/>
                  </a:lnTo>
                  <a:lnTo>
                    <a:pt x="21841" y="72075"/>
                  </a:lnTo>
                  <a:lnTo>
                    <a:pt x="32761" y="0"/>
                  </a:lnTo>
                  <a:close/>
                </a:path>
              </a:pathLst>
            </a:custGeom>
            <a:solidFill>
              <a:srgbClr val="000000"/>
            </a:solidFill>
          </p:spPr>
          <p:txBody>
            <a:bodyPr wrap="square" lIns="0" tIns="0" rIns="0" bIns="0" rtlCol="0"/>
            <a:lstStyle/>
            <a:p>
              <a:endParaRPr/>
            </a:p>
          </p:txBody>
        </p:sp>
        <p:sp>
          <p:nvSpPr>
            <p:cNvPr id="80" name="object 66">
              <a:extLst>
                <a:ext uri="{FF2B5EF4-FFF2-40B4-BE49-F238E27FC236}">
                  <a16:creationId xmlns:a16="http://schemas.microsoft.com/office/drawing/2014/main" id="{1C7DFB71-2AF6-445D-BB81-DF3EB01498FB}"/>
                </a:ext>
              </a:extLst>
            </p:cNvPr>
            <p:cNvSpPr/>
            <p:nvPr/>
          </p:nvSpPr>
          <p:spPr>
            <a:xfrm>
              <a:off x="2489867" y="3107247"/>
              <a:ext cx="33020" cy="72390"/>
            </a:xfrm>
            <a:custGeom>
              <a:avLst/>
              <a:gdLst/>
              <a:ahLst/>
              <a:cxnLst/>
              <a:rect l="l" t="t" r="r" b="b"/>
              <a:pathLst>
                <a:path w="33019" h="72389">
                  <a:moveTo>
                    <a:pt x="0" y="0"/>
                  </a:moveTo>
                  <a:lnTo>
                    <a:pt x="21841" y="72075"/>
                  </a:lnTo>
                  <a:lnTo>
                    <a:pt x="32761" y="0"/>
                  </a:lnTo>
                  <a:lnTo>
                    <a:pt x="21841" y="0"/>
                  </a:lnTo>
                  <a:lnTo>
                    <a:pt x="0" y="0"/>
                  </a:lnTo>
                  <a:close/>
                </a:path>
              </a:pathLst>
            </a:custGeom>
            <a:ln w="6552">
              <a:solidFill>
                <a:srgbClr val="000000"/>
              </a:solidFill>
            </a:ln>
          </p:spPr>
          <p:txBody>
            <a:bodyPr wrap="square" lIns="0" tIns="0" rIns="0" bIns="0" rtlCol="0"/>
            <a:lstStyle/>
            <a:p>
              <a:endParaRPr/>
            </a:p>
          </p:txBody>
        </p:sp>
        <p:sp>
          <p:nvSpPr>
            <p:cNvPr id="81" name="object 67">
              <a:extLst>
                <a:ext uri="{FF2B5EF4-FFF2-40B4-BE49-F238E27FC236}">
                  <a16:creationId xmlns:a16="http://schemas.microsoft.com/office/drawing/2014/main" id="{6375F5EB-BDAF-4948-8055-9B05A12A2406}"/>
                </a:ext>
              </a:extLst>
            </p:cNvPr>
            <p:cNvSpPr/>
            <p:nvPr/>
          </p:nvSpPr>
          <p:spPr>
            <a:xfrm>
              <a:off x="2499566" y="1223458"/>
              <a:ext cx="0" cy="1880870"/>
            </a:xfrm>
            <a:custGeom>
              <a:avLst/>
              <a:gdLst/>
              <a:ahLst/>
              <a:cxnLst/>
              <a:rect l="l" t="t" r="r" b="b"/>
              <a:pathLst>
                <a:path h="1880870">
                  <a:moveTo>
                    <a:pt x="0" y="1880513"/>
                  </a:moveTo>
                  <a:lnTo>
                    <a:pt x="0" y="0"/>
                  </a:lnTo>
                </a:path>
              </a:pathLst>
            </a:custGeom>
            <a:ln w="13104">
              <a:solidFill>
                <a:srgbClr val="000000"/>
              </a:solidFill>
            </a:ln>
          </p:spPr>
          <p:txBody>
            <a:bodyPr wrap="square" lIns="0" tIns="0" rIns="0" bIns="0" rtlCol="0"/>
            <a:lstStyle/>
            <a:p>
              <a:endParaRPr/>
            </a:p>
          </p:txBody>
        </p:sp>
      </p:grpSp>
      <p:sp>
        <p:nvSpPr>
          <p:cNvPr id="82" name="矩形 81">
            <a:extLst>
              <a:ext uri="{FF2B5EF4-FFF2-40B4-BE49-F238E27FC236}">
                <a16:creationId xmlns:a16="http://schemas.microsoft.com/office/drawing/2014/main" id="{CE82DB58-8625-4088-9B0E-C00F5E766306}"/>
              </a:ext>
            </a:extLst>
          </p:cNvPr>
          <p:cNvSpPr/>
          <p:nvPr/>
        </p:nvSpPr>
        <p:spPr>
          <a:xfrm>
            <a:off x="2065250" y="872292"/>
            <a:ext cx="1204518" cy="646331"/>
          </a:xfrm>
          <a:prstGeom prst="rect">
            <a:avLst/>
          </a:prstGeom>
          <a:solidFill>
            <a:schemeClr val="bg2"/>
          </a:solidFill>
        </p:spPr>
        <p:txBody>
          <a:bodyPr wrap="square">
            <a:spAutoFit/>
          </a:bodyPr>
          <a:lstStyle/>
          <a:p>
            <a:r>
              <a:rPr lang="en-US" altLang="zh-CN" sz="900" spc="10" dirty="0">
                <a:latin typeface="微软雅黑" panose="020B0503020204020204" pitchFamily="34" charset="-122"/>
                <a:ea typeface="微软雅黑" panose="020B0503020204020204" pitchFamily="34" charset="-122"/>
                <a:cs typeface="Arial"/>
              </a:rPr>
              <a:t>L1,</a:t>
            </a:r>
            <a:r>
              <a:rPr lang="zh-CN" altLang="en-US" sz="900" spc="-10" dirty="0">
                <a:latin typeface="微软雅黑" panose="020B0503020204020204" pitchFamily="34" charset="-122"/>
                <a:ea typeface="微软雅黑" panose="020B0503020204020204" pitchFamily="34" charset="-122"/>
                <a:cs typeface="Arial"/>
              </a:rPr>
              <a:t> </a:t>
            </a:r>
            <a:r>
              <a:rPr lang="en-US" altLang="zh-CN" sz="900" spc="15" dirty="0">
                <a:latin typeface="微软雅黑" panose="020B0503020204020204" pitchFamily="34" charset="-122"/>
                <a:ea typeface="微软雅黑" panose="020B0503020204020204" pitchFamily="34" charset="-122"/>
                <a:cs typeface="Arial"/>
              </a:rPr>
              <a:t>L2</a:t>
            </a:r>
            <a:r>
              <a:rPr lang="zh-CN" altLang="en-US" sz="900" spc="-5" dirty="0">
                <a:latin typeface="微软雅黑" panose="020B0503020204020204" pitchFamily="34" charset="-122"/>
                <a:ea typeface="微软雅黑" panose="020B0503020204020204" pitchFamily="34" charset="-122"/>
                <a:cs typeface="Arial"/>
              </a:rPr>
              <a:t> 缓存（</a:t>
            </a:r>
            <a:r>
              <a:rPr lang="en-US" altLang="zh-CN" sz="900" spc="15" dirty="0">
                <a:latin typeface="微软雅黑" panose="020B0503020204020204" pitchFamily="34" charset="-122"/>
                <a:ea typeface="微软雅黑" panose="020B0503020204020204" pitchFamily="34" charset="-122"/>
                <a:cs typeface="Arial"/>
              </a:rPr>
              <a:t>cache</a:t>
            </a:r>
            <a:r>
              <a:rPr lang="zh-CN" altLang="en-US" sz="900" spc="15" dirty="0">
                <a:latin typeface="微软雅黑" panose="020B0503020204020204" pitchFamily="34" charset="-122"/>
                <a:ea typeface="微软雅黑" panose="020B0503020204020204" pitchFamily="34" charset="-122"/>
                <a:cs typeface="Arial"/>
              </a:rPr>
              <a:t>）</a:t>
            </a:r>
            <a:r>
              <a:rPr lang="zh-CN" altLang="en-US" sz="900" spc="-5" dirty="0">
                <a:latin typeface="微软雅黑" panose="020B0503020204020204" pitchFamily="34" charset="-122"/>
                <a:ea typeface="微软雅黑" panose="020B0503020204020204" pitchFamily="34" charset="-122"/>
                <a:cs typeface="Arial"/>
              </a:rPr>
              <a:t> 通常用静态随机存储器</a:t>
            </a:r>
            <a:r>
              <a:rPr lang="zh-CN" altLang="en-US" sz="900" spc="-250" dirty="0">
                <a:latin typeface="微软雅黑" panose="020B0503020204020204" pitchFamily="34" charset="-122"/>
                <a:ea typeface="微软雅黑" panose="020B0503020204020204" pitchFamily="34" charset="-122"/>
                <a:cs typeface="Arial"/>
              </a:rPr>
              <a:t> </a:t>
            </a:r>
            <a:r>
              <a:rPr lang="en-US" altLang="zh-CN" sz="900" spc="20" dirty="0">
                <a:latin typeface="微软雅黑" panose="020B0503020204020204" pitchFamily="34" charset="-122"/>
                <a:ea typeface="微软雅黑" panose="020B0503020204020204" pitchFamily="34" charset="-122"/>
                <a:cs typeface="Arial"/>
              </a:rPr>
              <a:t>SRAM, </a:t>
            </a:r>
            <a:r>
              <a:rPr lang="zh-CN" altLang="en-US" sz="900" spc="10" dirty="0">
                <a:latin typeface="微软雅黑" panose="020B0503020204020204" pitchFamily="34" charset="-122"/>
                <a:ea typeface="微软雅黑" panose="020B0503020204020204" pitchFamily="34" charset="-122"/>
                <a:cs typeface="Arial"/>
              </a:rPr>
              <a:t>提供最快速度的技术</a:t>
            </a:r>
            <a:endParaRPr lang="zh-CN" altLang="en-US" sz="900" dirty="0"/>
          </a:p>
        </p:txBody>
      </p:sp>
      <p:sp>
        <p:nvSpPr>
          <p:cNvPr id="83" name="Text Box 4">
            <a:extLst>
              <a:ext uri="{FF2B5EF4-FFF2-40B4-BE49-F238E27FC236}">
                <a16:creationId xmlns:a16="http://schemas.microsoft.com/office/drawing/2014/main" id="{3EDAAED0-2FC1-4895-BB93-0AF00400DB33}"/>
              </a:ext>
            </a:extLst>
          </p:cNvPr>
          <p:cNvSpPr txBox="1">
            <a:spLocks noChangeArrowheads="1"/>
          </p:cNvSpPr>
          <p:nvPr/>
        </p:nvSpPr>
        <p:spPr bwMode="auto">
          <a:xfrm>
            <a:off x="1944063" y="3086440"/>
            <a:ext cx="1749877" cy="46166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800" dirty="0">
                <a:latin typeface="微软雅黑" panose="020B0503020204020204" pitchFamily="34" charset="-122"/>
                <a:ea typeface="微软雅黑" panose="020B0503020204020204" pitchFamily="34" charset="-122"/>
              </a:rPr>
              <a:t>   </a:t>
            </a:r>
            <a:r>
              <a:rPr kumimoji="1" lang="zh-CN" altLang="en-US" sz="800" dirty="0">
                <a:latin typeface="微软雅黑" panose="020B0503020204020204" pitchFamily="34" charset="-122"/>
                <a:ea typeface="微软雅黑" panose="020B0503020204020204" pitchFamily="34" charset="-122"/>
              </a:rPr>
              <a:t>为解决主存容量不足的问题，</a:t>
            </a:r>
            <a:r>
              <a:rPr kumimoji="1" lang="zh-CN" altLang="en-US" sz="800" dirty="0">
                <a:solidFill>
                  <a:schemeClr val="tx2"/>
                </a:solidFill>
                <a:latin typeface="微软雅黑" panose="020B0503020204020204" pitchFamily="34" charset="-122"/>
                <a:ea typeface="微软雅黑" panose="020B0503020204020204" pitchFamily="34" charset="-122"/>
              </a:rPr>
              <a:t>借助于软硬件</a:t>
            </a:r>
            <a:r>
              <a:rPr kumimoji="1" lang="zh-CN" altLang="en-US" sz="800" dirty="0">
                <a:latin typeface="微软雅黑" panose="020B0503020204020204" pitchFamily="34" charset="-122"/>
                <a:ea typeface="微软雅黑" panose="020B0503020204020204" pitchFamily="34" charset="-122"/>
              </a:rPr>
              <a:t>在高速硬盘上开辟了</a:t>
            </a:r>
            <a:r>
              <a:rPr kumimoji="1" lang="en-US" altLang="zh-CN" sz="800" dirty="0">
                <a:latin typeface="微软雅黑" panose="020B0503020204020204" pitchFamily="34" charset="-122"/>
                <a:ea typeface="微软雅黑" panose="020B0503020204020204" pitchFamily="34" charset="-122"/>
              </a:rPr>
              <a:t>——</a:t>
            </a:r>
            <a:r>
              <a:rPr kumimoji="1" lang="zh-CN" altLang="en-US" sz="800" b="1" dirty="0">
                <a:solidFill>
                  <a:srgbClr val="7030A0"/>
                </a:solidFill>
                <a:latin typeface="微软雅黑" panose="020B0503020204020204" pitchFamily="34" charset="-122"/>
                <a:ea typeface="微软雅黑" panose="020B0503020204020204" pitchFamily="34" charset="-122"/>
              </a:rPr>
              <a:t>虚拟存储空间</a:t>
            </a:r>
            <a:r>
              <a:rPr kumimoji="1" lang="zh-CN" altLang="en-US" sz="800" dirty="0">
                <a:latin typeface="微软雅黑" panose="020B0503020204020204" pitchFamily="34" charset="-122"/>
                <a:ea typeface="微软雅黑" panose="020B0503020204020204" pitchFamily="34" charset="-122"/>
              </a:rPr>
              <a:t>。</a:t>
            </a:r>
            <a:r>
              <a:rPr lang="zh-CN" altLang="en-US" sz="800" dirty="0">
                <a:solidFill>
                  <a:srgbClr val="000000"/>
                </a:solidFill>
                <a:latin typeface="微软雅黑" panose="020B0503020204020204" pitchFamily="34" charset="-122"/>
                <a:ea typeface="微软雅黑" panose="020B0503020204020204" pitchFamily="34" charset="-122"/>
              </a:rPr>
              <a:t>最便宜的技术</a:t>
            </a:r>
            <a:endParaRPr kumimoji="1" lang="zh-CN" altLang="en-US" sz="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bwMode="auto">
          <a:xfrm>
            <a:off x="288328" y="165618"/>
            <a:ext cx="5189145" cy="3679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703" b="1" dirty="0">
                <a:solidFill>
                  <a:srgbClr val="C00000"/>
                </a:solidFill>
                <a:latin typeface="微软雅黑" panose="020B0503020204020204" pitchFamily="34" charset="-122"/>
                <a:ea typeface="微软雅黑" panose="020B0503020204020204" pitchFamily="34" charset="-122"/>
              </a:rPr>
              <a:t>程序访问局部性</a:t>
            </a:r>
            <a:endParaRPr lang="en-US" altLang="zh-CN" sz="1703" b="1" dirty="0">
              <a:solidFill>
                <a:srgbClr val="C00000"/>
              </a:solidFill>
              <a:latin typeface="微软雅黑" panose="020B0503020204020204" pitchFamily="34" charset="-122"/>
              <a:ea typeface="微软雅黑" panose="020B0503020204020204" pitchFamily="34" charset="-122"/>
            </a:endParaRPr>
          </a:p>
        </p:txBody>
      </p:sp>
      <p:sp>
        <p:nvSpPr>
          <p:cNvPr id="15366" name="TextBox 10"/>
          <p:cNvSpPr txBox="1">
            <a:spLocks noChangeArrowheads="1"/>
          </p:cNvSpPr>
          <p:nvPr/>
        </p:nvSpPr>
        <p:spPr bwMode="auto">
          <a:xfrm>
            <a:off x="1576041" y="628895"/>
            <a:ext cx="2592695" cy="320614"/>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19" dirty="0">
                <a:solidFill>
                  <a:schemeClr val="bg1"/>
                </a:solidFill>
                <a:latin typeface="微软雅黑" charset="-122"/>
                <a:ea typeface="微软雅黑" charset="-122"/>
              </a:rPr>
              <a:t>计算机存储层次结构</a:t>
            </a:r>
          </a:p>
        </p:txBody>
      </p:sp>
      <p:sp>
        <p:nvSpPr>
          <p:cNvPr id="17" name="TextBox 16"/>
          <p:cNvSpPr txBox="1">
            <a:spLocks noChangeArrowheads="1"/>
          </p:cNvSpPr>
          <p:nvPr/>
        </p:nvSpPr>
        <p:spPr bwMode="auto">
          <a:xfrm>
            <a:off x="2800419" y="1121332"/>
            <a:ext cx="2966620" cy="197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pPr>
            <a:r>
              <a:rPr lang="zh-CN" altLang="en-US" sz="1230" dirty="0">
                <a:solidFill>
                  <a:srgbClr val="002060"/>
                </a:solidFill>
                <a:latin typeface="微软雅黑" charset="-122"/>
                <a:ea typeface="微软雅黑" charset="-122"/>
              </a:rPr>
              <a:t>工作过程</a:t>
            </a:r>
          </a:p>
          <a:p>
            <a:pPr marL="162192" indent="-162192">
              <a:lnSpc>
                <a:spcPct val="120000"/>
              </a:lnSpc>
              <a:buFont typeface="Wingdings" panose="05000000000000000000" pitchFamily="2" charset="2"/>
              <a:buChar char="u"/>
            </a:pPr>
            <a:r>
              <a:rPr lang="en-US" altLang="zh-CN" sz="1135" dirty="0">
                <a:solidFill>
                  <a:schemeClr val="tx1"/>
                </a:solidFill>
                <a:latin typeface="微软雅黑" charset="-122"/>
                <a:ea typeface="微软雅黑" charset="-122"/>
              </a:rPr>
              <a:t>CPU</a:t>
            </a:r>
            <a:r>
              <a:rPr lang="zh-CN" altLang="en-US" sz="1135" dirty="0">
                <a:solidFill>
                  <a:schemeClr val="tx1"/>
                </a:solidFill>
                <a:latin typeface="微软雅黑" charset="-122"/>
                <a:ea typeface="微软雅黑" charset="-122"/>
              </a:rPr>
              <a:t>运行时，需要的操作数大部分来自寄存器</a:t>
            </a:r>
          </a:p>
          <a:p>
            <a:pPr marL="162192" indent="-162192">
              <a:lnSpc>
                <a:spcPct val="120000"/>
              </a:lnSpc>
              <a:buFont typeface="Wingdings" panose="05000000000000000000" pitchFamily="2" charset="2"/>
              <a:buChar char="u"/>
            </a:pPr>
            <a:r>
              <a:rPr lang="zh-CN" altLang="en-US" sz="1135" dirty="0">
                <a:solidFill>
                  <a:schemeClr val="tx1"/>
                </a:solidFill>
                <a:latin typeface="微软雅黑" charset="-122"/>
                <a:ea typeface="微软雅黑" charset="-122"/>
              </a:rPr>
              <a:t>需从</a:t>
            </a:r>
            <a:r>
              <a:rPr lang="en-US" altLang="zh-CN" sz="1135" dirty="0">
                <a:solidFill>
                  <a:schemeClr val="tx1"/>
                </a:solidFill>
                <a:latin typeface="微软雅黑" charset="-122"/>
                <a:ea typeface="微软雅黑" charset="-122"/>
              </a:rPr>
              <a:t>(</a:t>
            </a:r>
            <a:r>
              <a:rPr lang="zh-CN" altLang="en-US" sz="1135" dirty="0">
                <a:solidFill>
                  <a:schemeClr val="tx1"/>
                </a:solidFill>
                <a:latin typeface="微软雅黑" charset="-122"/>
                <a:ea typeface="微软雅黑" charset="-122"/>
              </a:rPr>
              <a:t>向</a:t>
            </a:r>
            <a:r>
              <a:rPr lang="en-US" altLang="zh-CN" sz="1135" dirty="0">
                <a:solidFill>
                  <a:schemeClr val="tx1"/>
                </a:solidFill>
                <a:latin typeface="微软雅黑" charset="-122"/>
                <a:ea typeface="微软雅黑" charset="-122"/>
              </a:rPr>
              <a:t>)</a:t>
            </a:r>
            <a:r>
              <a:rPr lang="zh-CN" altLang="en-US" sz="1135" dirty="0">
                <a:solidFill>
                  <a:schemeClr val="tx1"/>
                </a:solidFill>
                <a:latin typeface="微软雅黑" charset="-122"/>
                <a:ea typeface="微软雅黑" charset="-122"/>
              </a:rPr>
              <a:t>存储器中取</a:t>
            </a:r>
            <a:r>
              <a:rPr lang="en-US" altLang="zh-CN" sz="1135" dirty="0">
                <a:solidFill>
                  <a:schemeClr val="tx1"/>
                </a:solidFill>
                <a:latin typeface="微软雅黑" charset="-122"/>
                <a:ea typeface="微软雅黑" charset="-122"/>
              </a:rPr>
              <a:t>(</a:t>
            </a:r>
            <a:r>
              <a:rPr lang="zh-CN" altLang="en-US" sz="1135" dirty="0">
                <a:solidFill>
                  <a:schemeClr val="tx1"/>
                </a:solidFill>
                <a:latin typeface="微软雅黑" charset="-122"/>
                <a:ea typeface="微软雅黑" charset="-122"/>
              </a:rPr>
              <a:t>存</a:t>
            </a:r>
            <a:r>
              <a:rPr lang="en-US" altLang="zh-CN" sz="1135" dirty="0">
                <a:solidFill>
                  <a:schemeClr val="tx1"/>
                </a:solidFill>
                <a:latin typeface="微软雅黑" charset="-122"/>
                <a:ea typeface="微软雅黑" charset="-122"/>
              </a:rPr>
              <a:t>) </a:t>
            </a:r>
            <a:r>
              <a:rPr lang="zh-CN" altLang="en-US" sz="1135" dirty="0">
                <a:solidFill>
                  <a:schemeClr val="tx1"/>
                </a:solidFill>
                <a:latin typeface="微软雅黑" charset="-122"/>
                <a:ea typeface="微软雅黑" charset="-122"/>
              </a:rPr>
              <a:t>数时，先访问</a:t>
            </a:r>
            <a:r>
              <a:rPr lang="en-US" altLang="zh-CN" sz="1135" dirty="0">
                <a:solidFill>
                  <a:schemeClr val="tx1"/>
                </a:solidFill>
                <a:latin typeface="微软雅黑" charset="-122"/>
                <a:ea typeface="微软雅黑" charset="-122"/>
              </a:rPr>
              <a:t>cache</a:t>
            </a:r>
            <a:r>
              <a:rPr lang="zh-CN" altLang="en-US" sz="1135" dirty="0">
                <a:solidFill>
                  <a:schemeClr val="tx1"/>
                </a:solidFill>
                <a:latin typeface="微软雅黑" charset="-122"/>
                <a:ea typeface="微软雅黑" charset="-122"/>
              </a:rPr>
              <a:t>；若在，取自</a:t>
            </a:r>
            <a:r>
              <a:rPr lang="en-US" altLang="zh-CN" sz="1135" dirty="0">
                <a:solidFill>
                  <a:schemeClr val="tx1"/>
                </a:solidFill>
                <a:latin typeface="微软雅黑" charset="-122"/>
                <a:ea typeface="微软雅黑" charset="-122"/>
              </a:rPr>
              <a:t>cache</a:t>
            </a:r>
          </a:p>
          <a:p>
            <a:pPr marL="162192" indent="-162192">
              <a:lnSpc>
                <a:spcPct val="120000"/>
              </a:lnSpc>
              <a:buFont typeface="Wingdings" panose="05000000000000000000" pitchFamily="2" charset="2"/>
              <a:buChar char="u"/>
            </a:pPr>
            <a:r>
              <a:rPr lang="zh-CN" altLang="en-US" sz="1135" dirty="0">
                <a:solidFill>
                  <a:schemeClr val="tx1"/>
                </a:solidFill>
                <a:latin typeface="微软雅黑" charset="-122"/>
                <a:ea typeface="微软雅黑" charset="-122"/>
              </a:rPr>
              <a:t>若不在</a:t>
            </a:r>
            <a:r>
              <a:rPr lang="en-US" altLang="zh-CN" sz="1135" dirty="0">
                <a:solidFill>
                  <a:schemeClr val="tx1"/>
                </a:solidFill>
                <a:latin typeface="微软雅黑" charset="-122"/>
                <a:ea typeface="微软雅黑" charset="-122"/>
              </a:rPr>
              <a:t>cache</a:t>
            </a:r>
            <a:r>
              <a:rPr lang="zh-CN" altLang="en-US" sz="1135" dirty="0">
                <a:solidFill>
                  <a:schemeClr val="tx1"/>
                </a:solidFill>
                <a:latin typeface="微软雅黑" charset="-122"/>
                <a:ea typeface="微软雅黑" charset="-122"/>
              </a:rPr>
              <a:t>，则访问</a:t>
            </a:r>
            <a:r>
              <a:rPr lang="en-US" altLang="zh-CN" sz="1135" dirty="0">
                <a:solidFill>
                  <a:schemeClr val="tx1"/>
                </a:solidFill>
                <a:latin typeface="微软雅黑" charset="-122"/>
                <a:ea typeface="微软雅黑" charset="-122"/>
              </a:rPr>
              <a:t>RAM</a:t>
            </a:r>
            <a:r>
              <a:rPr lang="zh-CN" altLang="en-US" sz="1135" dirty="0">
                <a:solidFill>
                  <a:schemeClr val="tx1"/>
                </a:solidFill>
                <a:latin typeface="微软雅黑" charset="-122"/>
                <a:ea typeface="微软雅黑" charset="-122"/>
              </a:rPr>
              <a:t>；若在，则取自</a:t>
            </a:r>
            <a:r>
              <a:rPr lang="en-US" altLang="zh-CN" sz="1135" dirty="0">
                <a:solidFill>
                  <a:schemeClr val="tx1"/>
                </a:solidFill>
                <a:latin typeface="微软雅黑" charset="-122"/>
                <a:ea typeface="微软雅黑" charset="-122"/>
              </a:rPr>
              <a:t>RAM</a:t>
            </a:r>
          </a:p>
          <a:p>
            <a:pPr marL="162192" indent="-162192">
              <a:lnSpc>
                <a:spcPct val="120000"/>
              </a:lnSpc>
              <a:buFont typeface="Wingdings" panose="05000000000000000000" pitchFamily="2" charset="2"/>
              <a:buChar char="u"/>
            </a:pPr>
            <a:r>
              <a:rPr lang="zh-CN" altLang="en-US" sz="1135" dirty="0">
                <a:solidFill>
                  <a:schemeClr val="tx1"/>
                </a:solidFill>
                <a:latin typeface="微软雅黑" charset="-122"/>
                <a:ea typeface="微软雅黑" charset="-122"/>
              </a:rPr>
              <a:t>若不在</a:t>
            </a:r>
            <a:r>
              <a:rPr lang="en-US" altLang="zh-CN" sz="1135" dirty="0">
                <a:solidFill>
                  <a:schemeClr val="tx1"/>
                </a:solidFill>
                <a:latin typeface="微软雅黑" charset="-122"/>
                <a:ea typeface="微软雅黑" charset="-122"/>
              </a:rPr>
              <a:t>RAM</a:t>
            </a:r>
            <a:r>
              <a:rPr lang="zh-CN" altLang="en-US" sz="1135" dirty="0">
                <a:solidFill>
                  <a:schemeClr val="tx1"/>
                </a:solidFill>
                <a:latin typeface="微软雅黑" charset="-122"/>
                <a:ea typeface="微软雅黑" charset="-122"/>
              </a:rPr>
              <a:t>，则访问磁盘，操作数从磁盘中读出→</a:t>
            </a:r>
            <a:r>
              <a:rPr lang="en-US" altLang="zh-CN" sz="1135" dirty="0">
                <a:solidFill>
                  <a:schemeClr val="tx1"/>
                </a:solidFill>
                <a:latin typeface="微软雅黑" charset="-122"/>
                <a:ea typeface="微软雅黑" charset="-122"/>
              </a:rPr>
              <a:t>RAM →cache</a:t>
            </a:r>
          </a:p>
        </p:txBody>
      </p:sp>
      <p:sp>
        <p:nvSpPr>
          <p:cNvPr id="11" name="Text Box 5">
            <a:extLst>
              <a:ext uri="{FF2B5EF4-FFF2-40B4-BE49-F238E27FC236}">
                <a16:creationId xmlns:a16="http://schemas.microsoft.com/office/drawing/2014/main" id="{AD2EC6E1-058B-4E20-9C6A-72D3AE2BC3F2}"/>
              </a:ext>
            </a:extLst>
          </p:cNvPr>
          <p:cNvSpPr txBox="1">
            <a:spLocks noChangeArrowheads="1"/>
          </p:cNvSpPr>
          <p:nvPr/>
        </p:nvSpPr>
        <p:spPr bwMode="auto">
          <a:xfrm>
            <a:off x="151672" y="3205994"/>
            <a:ext cx="5207498" cy="26699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1135" b="1" dirty="0">
                <a:solidFill>
                  <a:srgbClr val="7030A0"/>
                </a:solidFill>
                <a:latin typeface="微软雅黑" panose="020B0503020204020204" pitchFamily="34" charset="-122"/>
                <a:ea typeface="微软雅黑" panose="020B0503020204020204" pitchFamily="34" charset="-122"/>
              </a:rPr>
              <a:t>构成了一个统一管理、统一调度，并且对用户来说透明的一体化的存储器系统</a:t>
            </a:r>
            <a:r>
              <a:rPr kumimoji="1" lang="en-US" altLang="zh-CN" sz="1135" b="1" dirty="0">
                <a:solidFill>
                  <a:srgbClr val="7030A0"/>
                </a:solidFill>
                <a:latin typeface="微软雅黑" panose="020B0503020204020204" pitchFamily="34" charset="-122"/>
                <a:ea typeface="微软雅黑" panose="020B0503020204020204" pitchFamily="34" charset="-122"/>
              </a:rPr>
              <a:t>.</a:t>
            </a:r>
            <a:endParaRPr kumimoji="1" lang="zh-CN" altLang="en-US" sz="1135" b="1" dirty="0">
              <a:solidFill>
                <a:srgbClr val="7030A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5C399C8-5489-4A36-803F-34BB4B034C37}"/>
              </a:ext>
            </a:extLst>
          </p:cNvPr>
          <p:cNvPicPr>
            <a:picLocks noChangeAspect="1"/>
          </p:cNvPicPr>
          <p:nvPr/>
        </p:nvPicPr>
        <p:blipFill>
          <a:blip r:embed="rId3"/>
          <a:stretch>
            <a:fillRect/>
          </a:stretch>
        </p:blipFill>
        <p:spPr>
          <a:xfrm>
            <a:off x="0" y="1238529"/>
            <a:ext cx="2895600" cy="1755251"/>
          </a:xfrm>
          <a:prstGeom prst="rect">
            <a:avLst/>
          </a:prstGeom>
        </p:spPr>
      </p:pic>
    </p:spTree>
    <p:extLst>
      <p:ext uri="{BB962C8B-B14F-4D97-AF65-F5344CB8AC3E}">
        <p14:creationId xmlns:p14="http://schemas.microsoft.com/office/powerpoint/2010/main" val="14142891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41426" y="1093287"/>
            <a:ext cx="2110091" cy="1577800"/>
          </a:xfrm>
          <a:prstGeom prst="rect">
            <a:avLst/>
          </a:prstGeom>
        </p:spPr>
      </p:pic>
      <p:sp>
        <p:nvSpPr>
          <p:cNvPr id="3" name="object 3"/>
          <p:cNvSpPr txBox="1">
            <a:spLocks noGrp="1"/>
          </p:cNvSpPr>
          <p:nvPr>
            <p:ph type="title"/>
          </p:nvPr>
        </p:nvSpPr>
        <p:spPr>
          <a:xfrm>
            <a:off x="444500" y="126291"/>
            <a:ext cx="2195132" cy="283732"/>
          </a:xfrm>
          <a:prstGeom prst="rect">
            <a:avLst/>
          </a:prstGeom>
        </p:spPr>
        <p:txBody>
          <a:bodyPr vert="horz" wrap="square" lIns="0" tIns="6668" rIns="0" bIns="0" rtlCol="0" anchor="ctr">
            <a:spAutoFit/>
          </a:bodyPr>
          <a:lstStyle/>
          <a:p>
            <a:pPr marL="6668">
              <a:lnSpc>
                <a:spcPct val="100000"/>
              </a:lnSpc>
              <a:spcBef>
                <a:spcPts val="53"/>
              </a:spcBef>
            </a:pPr>
            <a:r>
              <a:rPr sz="1800" dirty="0">
                <a:latin typeface="微软雅黑"/>
                <a:cs typeface="微软雅黑"/>
              </a:rPr>
              <a:t>程序的访存特性</a:t>
            </a:r>
          </a:p>
        </p:txBody>
      </p:sp>
      <p:sp>
        <p:nvSpPr>
          <p:cNvPr id="4" name="object 4"/>
          <p:cNvSpPr txBox="1"/>
          <p:nvPr/>
        </p:nvSpPr>
        <p:spPr>
          <a:xfrm>
            <a:off x="694040" y="642414"/>
            <a:ext cx="2477976" cy="2060404"/>
          </a:xfrm>
          <a:prstGeom prst="rect">
            <a:avLst/>
          </a:prstGeom>
        </p:spPr>
        <p:txBody>
          <a:bodyPr vert="horz" wrap="square" lIns="0" tIns="42005" rIns="0" bIns="0" rtlCol="0">
            <a:spAutoFit/>
          </a:bodyPr>
          <a:lstStyle/>
          <a:p>
            <a:pPr marL="186690" indent="-180023">
              <a:spcBef>
                <a:spcPts val="331"/>
              </a:spcBef>
              <a:buFont typeface="Arial"/>
              <a:buChar char="•"/>
              <a:tabLst>
                <a:tab pos="186357" algn="l"/>
                <a:tab pos="186690" algn="l"/>
              </a:tabLst>
            </a:pPr>
            <a:r>
              <a:rPr sz="1103" b="1" dirty="0">
                <a:latin typeface="微软雅黑"/>
                <a:cs typeface="微软雅黑"/>
              </a:rPr>
              <a:t>时间局部性</a:t>
            </a:r>
            <a:r>
              <a:rPr sz="1050" dirty="0">
                <a:latin typeface="Arial"/>
                <a:cs typeface="Arial"/>
              </a:rPr>
              <a:t>temporal</a:t>
            </a:r>
            <a:r>
              <a:rPr sz="1050" spc="-53" dirty="0">
                <a:latin typeface="Arial"/>
                <a:cs typeface="Arial"/>
              </a:rPr>
              <a:t> </a:t>
            </a:r>
            <a:r>
              <a:rPr sz="1050" dirty="0">
                <a:latin typeface="Arial"/>
                <a:cs typeface="Arial"/>
              </a:rPr>
              <a:t>locality</a:t>
            </a:r>
          </a:p>
          <a:p>
            <a:pPr marL="397050" marR="2667" lvl="1" indent="-150686">
              <a:spcBef>
                <a:spcPts val="239"/>
              </a:spcBef>
              <a:buFont typeface="Arial"/>
              <a:buChar char="–"/>
              <a:tabLst>
                <a:tab pos="397050" algn="l"/>
                <a:tab pos="397383" algn="l"/>
              </a:tabLst>
            </a:pPr>
            <a:r>
              <a:rPr sz="945" dirty="0">
                <a:latin typeface="微软雅黑"/>
                <a:cs typeface="微软雅黑"/>
              </a:rPr>
              <a:t>最近的访问项（指令</a:t>
            </a:r>
            <a:r>
              <a:rPr sz="945" dirty="0">
                <a:latin typeface="Arial"/>
                <a:cs typeface="Arial"/>
              </a:rPr>
              <a:t>/</a:t>
            </a:r>
            <a:r>
              <a:rPr sz="945" dirty="0">
                <a:latin typeface="微软雅黑"/>
                <a:cs typeface="微软雅黑"/>
              </a:rPr>
              <a:t>数据）很可能在</a:t>
            </a:r>
            <a:r>
              <a:rPr sz="945" dirty="0">
                <a:solidFill>
                  <a:srgbClr val="FF0000"/>
                </a:solidFill>
                <a:latin typeface="微软雅黑"/>
                <a:cs typeface="微软雅黑"/>
              </a:rPr>
              <a:t>不 </a:t>
            </a:r>
            <a:r>
              <a:rPr sz="945" spc="-3" dirty="0">
                <a:solidFill>
                  <a:srgbClr val="FF0000"/>
                </a:solidFill>
                <a:latin typeface="微软雅黑"/>
                <a:cs typeface="微软雅黑"/>
              </a:rPr>
              <a:t>久</a:t>
            </a:r>
            <a:r>
              <a:rPr sz="945" dirty="0">
                <a:latin typeface="微软雅黑"/>
                <a:cs typeface="微软雅黑"/>
              </a:rPr>
              <a:t>的将来再次被访问</a:t>
            </a:r>
          </a:p>
          <a:p>
            <a:pPr marL="397050" lvl="1" indent="-150686">
              <a:spcBef>
                <a:spcPts val="228"/>
              </a:spcBef>
              <a:buFont typeface="Arial"/>
              <a:buChar char="–"/>
              <a:tabLst>
                <a:tab pos="397050" algn="l"/>
                <a:tab pos="397383" algn="l"/>
              </a:tabLst>
            </a:pPr>
            <a:r>
              <a:rPr sz="945" spc="-3" dirty="0">
                <a:latin typeface="微软雅黑"/>
                <a:cs typeface="微软雅黑"/>
              </a:rPr>
              <a:t>往往会引起</a:t>
            </a:r>
            <a:r>
              <a:rPr sz="945" dirty="0">
                <a:latin typeface="微软雅黑"/>
                <a:cs typeface="微软雅黑"/>
              </a:rPr>
              <a:t>对</a:t>
            </a:r>
            <a:r>
              <a:rPr sz="945" spc="-3" dirty="0">
                <a:solidFill>
                  <a:srgbClr val="FF0000"/>
                </a:solidFill>
                <a:latin typeface="微软雅黑"/>
                <a:cs typeface="微软雅黑"/>
              </a:rPr>
              <a:t>最近</a:t>
            </a:r>
            <a:r>
              <a:rPr sz="945" spc="-3" dirty="0">
                <a:latin typeface="微软雅黑"/>
                <a:cs typeface="微软雅黑"/>
              </a:rPr>
              <a:t>使用</a:t>
            </a:r>
            <a:r>
              <a:rPr sz="945" spc="-3" dirty="0">
                <a:solidFill>
                  <a:srgbClr val="FF0000"/>
                </a:solidFill>
                <a:latin typeface="微软雅黑"/>
                <a:cs typeface="微软雅黑"/>
              </a:rPr>
              <a:t>区域</a:t>
            </a:r>
            <a:r>
              <a:rPr sz="945" spc="-3" dirty="0">
                <a:latin typeface="微软雅黑"/>
                <a:cs typeface="微软雅黑"/>
              </a:rPr>
              <a:t>的集中访问</a:t>
            </a:r>
            <a:endParaRPr sz="945" dirty="0">
              <a:latin typeface="微软雅黑"/>
              <a:cs typeface="微软雅黑"/>
            </a:endParaRPr>
          </a:p>
          <a:p>
            <a:pPr marL="397050" lvl="1" indent="-150686">
              <a:spcBef>
                <a:spcPts val="228"/>
              </a:spcBef>
              <a:buFont typeface="Arial"/>
              <a:buChar char="–"/>
              <a:tabLst>
                <a:tab pos="397050" algn="l"/>
                <a:tab pos="397383" algn="l"/>
              </a:tabLst>
            </a:pPr>
            <a:r>
              <a:rPr sz="945" dirty="0">
                <a:latin typeface="微软雅黑"/>
                <a:cs typeface="微软雅黑"/>
              </a:rPr>
              <a:t>策略：保留</a:t>
            </a:r>
            <a:r>
              <a:rPr sz="945" spc="-3" dirty="0">
                <a:latin typeface="Arial"/>
                <a:cs typeface="Arial"/>
              </a:rPr>
              <a:t>d</a:t>
            </a:r>
            <a:r>
              <a:rPr sz="945" spc="-8" dirty="0">
                <a:latin typeface="Arial"/>
                <a:cs typeface="Arial"/>
              </a:rPr>
              <a:t>a</a:t>
            </a:r>
            <a:r>
              <a:rPr sz="945" dirty="0">
                <a:latin typeface="Arial"/>
                <a:cs typeface="Arial"/>
              </a:rPr>
              <a:t>t</a:t>
            </a:r>
            <a:r>
              <a:rPr sz="945" spc="-3" dirty="0">
                <a:latin typeface="Arial"/>
                <a:cs typeface="Arial"/>
              </a:rPr>
              <a:t>a</a:t>
            </a:r>
            <a:r>
              <a:rPr sz="945" dirty="0">
                <a:latin typeface="微软雅黑"/>
                <a:cs typeface="微软雅黑"/>
              </a:rPr>
              <a:t>，复用</a:t>
            </a:r>
          </a:p>
          <a:p>
            <a:pPr marL="606409" lvl="2" indent="-120348">
              <a:spcBef>
                <a:spcPts val="194"/>
              </a:spcBef>
              <a:buFont typeface="Arial"/>
              <a:buChar char="•"/>
              <a:tabLst>
                <a:tab pos="606409" algn="l"/>
                <a:tab pos="606743" algn="l"/>
              </a:tabLst>
            </a:pPr>
            <a:r>
              <a:rPr sz="788" dirty="0">
                <a:latin typeface="微软雅黑"/>
                <a:cs typeface="微软雅黑"/>
              </a:rPr>
              <a:t>内存地址不一定集中！</a:t>
            </a:r>
          </a:p>
          <a:p>
            <a:pPr marL="186690" indent="-180023">
              <a:spcBef>
                <a:spcPts val="247"/>
              </a:spcBef>
              <a:buFont typeface="Arial"/>
              <a:buChar char="•"/>
              <a:tabLst>
                <a:tab pos="186357" algn="l"/>
                <a:tab pos="186690" algn="l"/>
              </a:tabLst>
            </a:pPr>
            <a:r>
              <a:rPr sz="1103" b="1" dirty="0">
                <a:latin typeface="微软雅黑"/>
                <a:cs typeface="微软雅黑"/>
              </a:rPr>
              <a:t>空间局部性</a:t>
            </a:r>
            <a:r>
              <a:rPr sz="1050" dirty="0">
                <a:latin typeface="Arial"/>
                <a:cs typeface="Arial"/>
              </a:rPr>
              <a:t>spatial</a:t>
            </a:r>
            <a:r>
              <a:rPr sz="1050" spc="-50" dirty="0">
                <a:latin typeface="Arial"/>
                <a:cs typeface="Arial"/>
              </a:rPr>
              <a:t> </a:t>
            </a:r>
            <a:r>
              <a:rPr sz="1050" dirty="0">
                <a:latin typeface="Arial"/>
                <a:cs typeface="Arial"/>
              </a:rPr>
              <a:t>locality</a:t>
            </a:r>
          </a:p>
          <a:p>
            <a:pPr marL="397050" lvl="1" indent="-150686">
              <a:spcBef>
                <a:spcPts val="239"/>
              </a:spcBef>
              <a:buFont typeface="Arial"/>
              <a:buChar char="–"/>
              <a:tabLst>
                <a:tab pos="397050" algn="l"/>
                <a:tab pos="397383" algn="l"/>
              </a:tabLst>
            </a:pPr>
            <a:r>
              <a:rPr sz="945" spc="-3" dirty="0">
                <a:latin typeface="微软雅黑"/>
                <a:cs typeface="微软雅黑"/>
              </a:rPr>
              <a:t>一个进程访问的访问项其地址彼</a:t>
            </a:r>
            <a:r>
              <a:rPr sz="945" dirty="0">
                <a:latin typeface="微软雅黑"/>
                <a:cs typeface="微软雅黑"/>
              </a:rPr>
              <a:t>此</a:t>
            </a:r>
            <a:r>
              <a:rPr sz="945" spc="-3" dirty="0">
                <a:solidFill>
                  <a:srgbClr val="FF0000"/>
                </a:solidFill>
                <a:latin typeface="微软雅黑"/>
                <a:cs typeface="微软雅黑"/>
              </a:rPr>
              <a:t>很近</a:t>
            </a:r>
            <a:endParaRPr sz="945" dirty="0">
              <a:latin typeface="微软雅黑"/>
              <a:cs typeface="微软雅黑"/>
            </a:endParaRPr>
          </a:p>
          <a:p>
            <a:pPr marL="397050" lvl="1" indent="-150686">
              <a:spcBef>
                <a:spcPts val="228"/>
              </a:spcBef>
              <a:buFont typeface="Arial"/>
              <a:buChar char="–"/>
              <a:tabLst>
                <a:tab pos="397050" algn="l"/>
                <a:tab pos="397383" algn="l"/>
              </a:tabLst>
            </a:pPr>
            <a:r>
              <a:rPr sz="945" dirty="0">
                <a:latin typeface="微软雅黑"/>
                <a:cs typeface="微软雅黑"/>
              </a:rPr>
              <a:t>往往会访问在存储器空间的</a:t>
            </a:r>
            <a:r>
              <a:rPr sz="945" dirty="0">
                <a:solidFill>
                  <a:srgbClr val="FF0000"/>
                </a:solidFill>
                <a:latin typeface="微软雅黑"/>
                <a:cs typeface="微软雅黑"/>
              </a:rPr>
              <a:t>同一</a:t>
            </a:r>
            <a:r>
              <a:rPr sz="945" dirty="0">
                <a:latin typeface="微软雅黑"/>
                <a:cs typeface="微软雅黑"/>
              </a:rPr>
              <a:t>区域</a:t>
            </a:r>
          </a:p>
          <a:p>
            <a:pPr marL="397050" lvl="1" indent="-150686">
              <a:spcBef>
                <a:spcPts val="226"/>
              </a:spcBef>
              <a:buFont typeface="Arial"/>
              <a:buChar char="–"/>
              <a:tabLst>
                <a:tab pos="397050" algn="l"/>
                <a:tab pos="397383" algn="l"/>
              </a:tabLst>
            </a:pPr>
            <a:r>
              <a:rPr sz="945" dirty="0">
                <a:latin typeface="微软雅黑"/>
                <a:cs typeface="微软雅黑"/>
              </a:rPr>
              <a:t>策略：保留</a:t>
            </a:r>
            <a:r>
              <a:rPr sz="945" spc="-3" dirty="0">
                <a:latin typeface="Arial"/>
                <a:cs typeface="Arial"/>
              </a:rPr>
              <a:t>d</a:t>
            </a:r>
            <a:r>
              <a:rPr sz="945" spc="-8" dirty="0">
                <a:latin typeface="Arial"/>
                <a:cs typeface="Arial"/>
              </a:rPr>
              <a:t>a</a:t>
            </a:r>
            <a:r>
              <a:rPr sz="945" dirty="0">
                <a:latin typeface="Arial"/>
                <a:cs typeface="Arial"/>
              </a:rPr>
              <a:t>t</a:t>
            </a:r>
            <a:r>
              <a:rPr sz="945" spc="-3" dirty="0">
                <a:latin typeface="Arial"/>
                <a:cs typeface="Arial"/>
              </a:rPr>
              <a:t>a</a:t>
            </a:r>
            <a:r>
              <a:rPr sz="945" dirty="0">
                <a:latin typeface="微软雅黑"/>
                <a:cs typeface="微软雅黑"/>
              </a:rPr>
              <a:t>及其相邻者，预取</a:t>
            </a:r>
          </a:p>
          <a:p>
            <a:pPr marL="606409" lvl="2" indent="-120348">
              <a:spcBef>
                <a:spcPts val="194"/>
              </a:spcBef>
              <a:buFont typeface="Arial"/>
              <a:buChar char="•"/>
              <a:tabLst>
                <a:tab pos="606409" algn="l"/>
                <a:tab pos="606743" algn="l"/>
              </a:tabLst>
            </a:pPr>
            <a:r>
              <a:rPr sz="788" dirty="0">
                <a:latin typeface="微软雅黑"/>
                <a:cs typeface="微软雅黑"/>
              </a:rPr>
              <a:t>内存地址连续！</a:t>
            </a:r>
          </a:p>
          <a:p>
            <a:pPr marL="186690" indent="-180023">
              <a:spcBef>
                <a:spcPts val="241"/>
              </a:spcBef>
              <a:buFont typeface="Arial"/>
              <a:buChar char="•"/>
              <a:tabLst>
                <a:tab pos="186357" algn="l"/>
                <a:tab pos="186690" algn="l"/>
              </a:tabLst>
            </a:pPr>
            <a:r>
              <a:rPr sz="1050" spc="3" dirty="0">
                <a:latin typeface="微软雅黑"/>
                <a:cs typeface="微软雅黑"/>
              </a:rPr>
              <a:t>例</a:t>
            </a:r>
            <a:endParaRPr sz="1050" dirty="0">
              <a:latin typeface="微软雅黑"/>
              <a:cs typeface="微软雅黑"/>
            </a:endParaRPr>
          </a:p>
        </p:txBody>
      </p:sp>
      <p:sp>
        <p:nvSpPr>
          <p:cNvPr id="5" name="object 5"/>
          <p:cNvSpPr txBox="1"/>
          <p:nvPr/>
        </p:nvSpPr>
        <p:spPr>
          <a:xfrm>
            <a:off x="940737" y="2710414"/>
            <a:ext cx="1261158" cy="329017"/>
          </a:xfrm>
          <a:prstGeom prst="rect">
            <a:avLst/>
          </a:prstGeom>
        </p:spPr>
        <p:txBody>
          <a:bodyPr vert="horz" wrap="square" lIns="0" tIns="36338" rIns="0" bIns="0" rtlCol="0">
            <a:spAutoFit/>
          </a:bodyPr>
          <a:lstStyle/>
          <a:p>
            <a:pPr>
              <a:spcBef>
                <a:spcPts val="286"/>
              </a:spcBef>
              <a:tabLst>
                <a:tab pos="150352" algn="l"/>
              </a:tabLst>
            </a:pPr>
            <a:r>
              <a:rPr sz="945" dirty="0">
                <a:latin typeface="Arial"/>
                <a:cs typeface="Arial"/>
              </a:rPr>
              <a:t>–	for</a:t>
            </a:r>
            <a:r>
              <a:rPr sz="945" spc="-8" dirty="0">
                <a:latin typeface="Arial"/>
                <a:cs typeface="Arial"/>
              </a:rPr>
              <a:t> </a:t>
            </a:r>
            <a:r>
              <a:rPr sz="945" spc="-3" dirty="0">
                <a:latin typeface="Arial"/>
                <a:cs typeface="Arial"/>
              </a:rPr>
              <a:t>i</a:t>
            </a:r>
            <a:r>
              <a:rPr sz="945" spc="-5" dirty="0">
                <a:latin typeface="Arial"/>
                <a:cs typeface="Arial"/>
              </a:rPr>
              <a:t> </a:t>
            </a:r>
            <a:r>
              <a:rPr sz="945" dirty="0">
                <a:latin typeface="Arial"/>
                <a:cs typeface="Arial"/>
              </a:rPr>
              <a:t>:=</a:t>
            </a:r>
            <a:r>
              <a:rPr sz="945" spc="-16" dirty="0">
                <a:latin typeface="Arial"/>
                <a:cs typeface="Arial"/>
              </a:rPr>
              <a:t> </a:t>
            </a:r>
            <a:r>
              <a:rPr sz="945" spc="-3" dirty="0">
                <a:latin typeface="Arial"/>
                <a:cs typeface="Arial"/>
              </a:rPr>
              <a:t>0</a:t>
            </a:r>
            <a:r>
              <a:rPr sz="945" spc="-5" dirty="0">
                <a:latin typeface="Arial"/>
                <a:cs typeface="Arial"/>
              </a:rPr>
              <a:t> </a:t>
            </a:r>
            <a:r>
              <a:rPr sz="945" dirty="0">
                <a:latin typeface="Arial"/>
                <a:cs typeface="Arial"/>
              </a:rPr>
              <a:t>to</a:t>
            </a:r>
            <a:r>
              <a:rPr sz="945" spc="-8" dirty="0">
                <a:latin typeface="Arial"/>
                <a:cs typeface="Arial"/>
              </a:rPr>
              <a:t> </a:t>
            </a:r>
            <a:r>
              <a:rPr sz="945" spc="-3" dirty="0">
                <a:latin typeface="Arial"/>
                <a:cs typeface="Arial"/>
              </a:rPr>
              <a:t>10000</a:t>
            </a:r>
            <a:r>
              <a:rPr sz="945" spc="5" dirty="0">
                <a:latin typeface="Arial"/>
                <a:cs typeface="Arial"/>
              </a:rPr>
              <a:t> </a:t>
            </a:r>
            <a:r>
              <a:rPr sz="945" spc="-3" dirty="0">
                <a:latin typeface="Arial"/>
                <a:cs typeface="Arial"/>
              </a:rPr>
              <a:t>do</a:t>
            </a:r>
            <a:endParaRPr sz="945">
              <a:latin typeface="Arial"/>
              <a:cs typeface="Arial"/>
            </a:endParaRPr>
          </a:p>
          <a:p>
            <a:pPr marL="239697">
              <a:spcBef>
                <a:spcPts val="197"/>
              </a:spcBef>
            </a:pPr>
            <a:r>
              <a:rPr sz="788" spc="-3" dirty="0">
                <a:latin typeface="Arial"/>
                <a:cs typeface="Arial"/>
              </a:rPr>
              <a:t>A[i]</a:t>
            </a:r>
            <a:r>
              <a:rPr sz="788" spc="-21" dirty="0">
                <a:latin typeface="Arial"/>
                <a:cs typeface="Arial"/>
              </a:rPr>
              <a:t> </a:t>
            </a:r>
            <a:r>
              <a:rPr sz="788" dirty="0">
                <a:latin typeface="Arial"/>
                <a:cs typeface="Arial"/>
              </a:rPr>
              <a:t>:=</a:t>
            </a:r>
            <a:r>
              <a:rPr sz="788" spc="-24" dirty="0">
                <a:latin typeface="Arial"/>
                <a:cs typeface="Arial"/>
              </a:rPr>
              <a:t> </a:t>
            </a:r>
            <a:r>
              <a:rPr sz="788" dirty="0">
                <a:latin typeface="Arial"/>
                <a:cs typeface="Arial"/>
              </a:rPr>
              <a:t>0;</a:t>
            </a:r>
            <a:endParaRPr sz="788">
              <a:latin typeface="Arial"/>
              <a:cs typeface="Arial"/>
            </a:endParaRPr>
          </a:p>
        </p:txBody>
      </p:sp>
      <p:sp>
        <p:nvSpPr>
          <p:cNvPr id="6" name="object 6"/>
          <p:cNvSpPr txBox="1"/>
          <p:nvPr/>
        </p:nvSpPr>
        <p:spPr>
          <a:xfrm>
            <a:off x="694038" y="3219495"/>
            <a:ext cx="1731661" cy="152158"/>
          </a:xfrm>
          <a:prstGeom prst="rect">
            <a:avLst/>
          </a:prstGeom>
        </p:spPr>
        <p:txBody>
          <a:bodyPr vert="horz" wrap="square" lIns="0" tIns="6668" rIns="0" bIns="0" rtlCol="0">
            <a:spAutoFit/>
          </a:bodyPr>
          <a:lstStyle/>
          <a:p>
            <a:pPr marL="186690" indent="-180023">
              <a:spcBef>
                <a:spcPts val="53"/>
              </a:spcBef>
              <a:buFont typeface="Arial"/>
              <a:buChar char="•"/>
              <a:tabLst>
                <a:tab pos="186357" algn="l"/>
                <a:tab pos="186690" algn="l"/>
              </a:tabLst>
            </a:pPr>
            <a:r>
              <a:rPr sz="945" dirty="0">
                <a:latin typeface="微软雅黑"/>
                <a:cs typeface="微软雅黑"/>
              </a:rPr>
              <a:t>局部性实现：内存分块</a:t>
            </a:r>
          </a:p>
        </p:txBody>
      </p:sp>
      <p:sp>
        <p:nvSpPr>
          <p:cNvPr id="7" name="object 7"/>
          <p:cNvSpPr txBox="1"/>
          <p:nvPr/>
        </p:nvSpPr>
        <p:spPr>
          <a:xfrm>
            <a:off x="3491509" y="2798483"/>
            <a:ext cx="1500188" cy="135662"/>
          </a:xfrm>
          <a:prstGeom prst="rect">
            <a:avLst/>
          </a:prstGeom>
        </p:spPr>
        <p:txBody>
          <a:bodyPr vert="horz" wrap="square" lIns="0" tIns="6334" rIns="0" bIns="0" rtlCol="0">
            <a:spAutoFit/>
          </a:bodyPr>
          <a:lstStyle/>
          <a:p>
            <a:pPr marL="6668">
              <a:spcBef>
                <a:spcPts val="50"/>
              </a:spcBef>
            </a:pPr>
            <a:r>
              <a:rPr sz="840" spc="-11" dirty="0">
                <a:latin typeface="Arial"/>
                <a:cs typeface="Arial"/>
              </a:rPr>
              <a:t>Typical</a:t>
            </a:r>
            <a:r>
              <a:rPr sz="840" spc="-45" dirty="0">
                <a:latin typeface="Arial"/>
                <a:cs typeface="Arial"/>
              </a:rPr>
              <a:t> </a:t>
            </a:r>
            <a:r>
              <a:rPr sz="840" spc="-3" dirty="0">
                <a:latin typeface="Arial"/>
                <a:cs typeface="Arial"/>
              </a:rPr>
              <a:t>Access</a:t>
            </a:r>
            <a:r>
              <a:rPr sz="840" spc="-53" dirty="0">
                <a:latin typeface="Arial"/>
                <a:cs typeface="Arial"/>
              </a:rPr>
              <a:t> </a:t>
            </a:r>
            <a:r>
              <a:rPr sz="840" spc="-3" dirty="0">
                <a:solidFill>
                  <a:srgbClr val="FF0000"/>
                </a:solidFill>
                <a:latin typeface="Arial"/>
                <a:cs typeface="Arial"/>
              </a:rPr>
              <a:t>Address</a:t>
            </a:r>
            <a:r>
              <a:rPr sz="840" dirty="0">
                <a:solidFill>
                  <a:srgbClr val="FF0000"/>
                </a:solidFill>
                <a:latin typeface="Arial"/>
                <a:cs typeface="Arial"/>
              </a:rPr>
              <a:t> </a:t>
            </a:r>
            <a:r>
              <a:rPr sz="840" spc="-3" dirty="0">
                <a:latin typeface="Arial"/>
                <a:cs typeface="Arial"/>
              </a:rPr>
              <a:t>Pattern</a:t>
            </a:r>
            <a:endParaRPr sz="840">
              <a:latin typeface="Arial"/>
              <a:cs typeface="Arial"/>
            </a:endParaRPr>
          </a:p>
        </p:txBody>
      </p:sp>
      <p:sp>
        <p:nvSpPr>
          <p:cNvPr id="8" name="云形标注 21">
            <a:extLst>
              <a:ext uri="{FF2B5EF4-FFF2-40B4-BE49-F238E27FC236}">
                <a16:creationId xmlns:a16="http://schemas.microsoft.com/office/drawing/2014/main" id="{94BAC29A-9889-4728-B6EB-7AFE93DAE410}"/>
              </a:ext>
            </a:extLst>
          </p:cNvPr>
          <p:cNvSpPr/>
          <p:nvPr/>
        </p:nvSpPr>
        <p:spPr>
          <a:xfrm>
            <a:off x="3263900" y="124038"/>
            <a:ext cx="2370138" cy="819783"/>
          </a:xfrm>
          <a:prstGeom prst="cloudCallout">
            <a:avLst>
              <a:gd name="adj1" fmla="val -71439"/>
              <a:gd name="adj2" fmla="val 25915"/>
            </a:avLst>
          </a:prstGeom>
          <a:solidFill>
            <a:srgbClr val="FFFF00"/>
          </a:solidFill>
          <a:ln w="25400" cap="flat" cmpd="sng" algn="ctr">
            <a:solidFill>
              <a:srgbClr val="FFFF00"/>
            </a:solidFill>
            <a:prstDash val="solid"/>
          </a:ln>
          <a:effectLst/>
        </p:spPr>
        <p:txBody>
          <a:bodyPr anchor="ctr"/>
          <a:lstStyle/>
          <a:p>
            <a:pPr marL="0" marR="0" lvl="0" indent="0" algn="ctr" defTabSz="914400" eaLnBrk="1" fontAlgn="base" latinLnBrk="0" hangingPunct="1">
              <a:lnSpc>
                <a:spcPct val="100000"/>
              </a:lnSpc>
              <a:spcBef>
                <a:spcPct val="5000"/>
              </a:spcBef>
              <a:spcAft>
                <a:spcPct val="0"/>
              </a:spcAft>
              <a:buClrTx/>
              <a:buSzTx/>
              <a:buFontTx/>
              <a:buNone/>
              <a:tabLst/>
              <a:defRPr/>
            </a:pPr>
            <a:r>
              <a:rPr kumimoji="0" lang="zh-CN" altLang="en-US" sz="1100" b="1" i="0" u="none" strike="noStrike" kern="0" cap="none" spc="0" normalizeH="0" baseline="0" noProof="0" dirty="0">
                <a:ln>
                  <a:noFill/>
                </a:ln>
                <a:solidFill>
                  <a:srgbClr val="002060"/>
                </a:solidFill>
                <a:effectLst/>
                <a:uLnTx/>
                <a:uFillTx/>
                <a:latin typeface="Verdana"/>
                <a:ea typeface="微软雅黑"/>
                <a:cs typeface="微软雅黑" charset="0"/>
              </a:rPr>
              <a:t>为什么存储层次化结构是有效的？</a:t>
            </a:r>
          </a:p>
        </p:txBody>
      </p:sp>
      <p:sp>
        <p:nvSpPr>
          <p:cNvPr id="9" name="TextBox 25">
            <a:extLst>
              <a:ext uri="{FF2B5EF4-FFF2-40B4-BE49-F238E27FC236}">
                <a16:creationId xmlns:a16="http://schemas.microsoft.com/office/drawing/2014/main" id="{A5EE08A1-28E4-471D-A516-02D240CB677A}"/>
              </a:ext>
            </a:extLst>
          </p:cNvPr>
          <p:cNvSpPr txBox="1">
            <a:spLocks noChangeArrowheads="1"/>
          </p:cNvSpPr>
          <p:nvPr/>
        </p:nvSpPr>
        <p:spPr bwMode="auto">
          <a:xfrm>
            <a:off x="3014135" y="3192779"/>
            <a:ext cx="2619903" cy="26161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fontAlgn="base">
              <a:spcBef>
                <a:spcPct val="5000"/>
              </a:spcBef>
              <a:spcAft>
                <a:spcPct val="0"/>
              </a:spcAft>
            </a:pPr>
            <a:r>
              <a:rPr lang="zh-CN" altLang="en-US" sz="1100">
                <a:latin typeface="微软雅黑" charset="-122"/>
                <a:ea typeface="微软雅黑" charset="-122"/>
              </a:rPr>
              <a:t>“程序访问局部性”特点！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a:extLst>
              <a:ext uri="{FF2B5EF4-FFF2-40B4-BE49-F238E27FC236}">
                <a16:creationId xmlns:a16="http://schemas.microsoft.com/office/drawing/2014/main" id="{173C9063-D44D-4799-B043-8147FC59572C}"/>
              </a:ext>
            </a:extLst>
          </p:cNvPr>
          <p:cNvSpPr txBox="1">
            <a:spLocks noChangeArrowheads="1"/>
          </p:cNvSpPr>
          <p:nvPr/>
        </p:nvSpPr>
        <p:spPr bwMode="auto">
          <a:xfrm>
            <a:off x="527406" y="312355"/>
            <a:ext cx="3819843" cy="38350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892" b="1" dirty="0">
                <a:solidFill>
                  <a:srgbClr val="C00000"/>
                </a:solidFill>
                <a:latin typeface="微软雅黑" panose="020B0503020204020204" pitchFamily="34" charset="-122"/>
                <a:ea typeface="微软雅黑" panose="020B0503020204020204" pitchFamily="34" charset="-122"/>
              </a:rPr>
              <a:t>半导体随机存取存储器</a:t>
            </a:r>
            <a:r>
              <a:rPr kumimoji="1" lang="en-US" altLang="zh-CN" sz="1892" b="1" dirty="0">
                <a:solidFill>
                  <a:srgbClr val="C00000"/>
                </a:solidFill>
                <a:latin typeface="微软雅黑" panose="020B0503020204020204" pitchFamily="34" charset="-122"/>
                <a:ea typeface="微软雅黑" panose="020B0503020204020204" pitchFamily="34" charset="-122"/>
              </a:rPr>
              <a:t>(RAM)</a:t>
            </a:r>
          </a:p>
        </p:txBody>
      </p:sp>
      <p:grpSp>
        <p:nvGrpSpPr>
          <p:cNvPr id="367662" name="Group 46">
            <a:extLst>
              <a:ext uri="{FF2B5EF4-FFF2-40B4-BE49-F238E27FC236}">
                <a16:creationId xmlns:a16="http://schemas.microsoft.com/office/drawing/2014/main" id="{705B589C-B9DA-4392-8AA1-8BC38E253292}"/>
              </a:ext>
            </a:extLst>
          </p:cNvPr>
          <p:cNvGrpSpPr>
            <a:grpSpLocks/>
          </p:cNvGrpSpPr>
          <p:nvPr/>
        </p:nvGrpSpPr>
        <p:grpSpPr bwMode="auto">
          <a:xfrm>
            <a:off x="596900" y="962025"/>
            <a:ext cx="4047072" cy="2295058"/>
            <a:chOff x="517" y="982"/>
            <a:chExt cx="4676" cy="3057"/>
          </a:xfrm>
        </p:grpSpPr>
        <p:sp>
          <p:nvSpPr>
            <p:cNvPr id="367646" name="Text Box 30">
              <a:extLst>
                <a:ext uri="{FF2B5EF4-FFF2-40B4-BE49-F238E27FC236}">
                  <a16:creationId xmlns:a16="http://schemas.microsoft.com/office/drawing/2014/main" id="{66C6CC5D-97A7-4F47-943B-49237D47306B}"/>
                </a:ext>
              </a:extLst>
            </p:cNvPr>
            <p:cNvSpPr txBox="1">
              <a:spLocks noChangeArrowheads="1"/>
            </p:cNvSpPr>
            <p:nvPr/>
          </p:nvSpPr>
          <p:spPr bwMode="auto">
            <a:xfrm>
              <a:off x="2690" y="1617"/>
              <a:ext cx="67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en-US" altLang="zh-CN" sz="1135">
                <a:latin typeface="Times New Roman" panose="02020603050405020304" pitchFamily="18" charset="0"/>
                <a:ea typeface="宋体" panose="02010600030101010101" pitchFamily="2" charset="-122"/>
              </a:endParaRPr>
            </a:p>
          </p:txBody>
        </p:sp>
        <p:sp>
          <p:nvSpPr>
            <p:cNvPr id="367648" name="Text Box 32">
              <a:extLst>
                <a:ext uri="{FF2B5EF4-FFF2-40B4-BE49-F238E27FC236}">
                  <a16:creationId xmlns:a16="http://schemas.microsoft.com/office/drawing/2014/main" id="{325B89EF-6A28-43E5-8A9B-F30BF820A729}"/>
                </a:ext>
              </a:extLst>
            </p:cNvPr>
            <p:cNvSpPr txBox="1">
              <a:spLocks noChangeArrowheads="1"/>
            </p:cNvSpPr>
            <p:nvPr/>
          </p:nvSpPr>
          <p:spPr bwMode="auto">
            <a:xfrm>
              <a:off x="1727" y="1390"/>
              <a:ext cx="688" cy="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kumimoji="1" lang="en-US" altLang="zh-CN" sz="851">
                  <a:solidFill>
                    <a:srgbClr val="0033CC"/>
                  </a:solidFill>
                  <a:effectLst>
                    <a:outerShdw blurRad="38100" dist="38100" dir="2700000" algn="tl">
                      <a:srgbClr val="C0C0C0"/>
                    </a:outerShdw>
                  </a:effectLst>
                  <a:latin typeface="宋体" panose="02010600030101010101" pitchFamily="2" charset="-122"/>
                  <a:ea typeface="宋体" panose="02010600030101010101" pitchFamily="2" charset="-122"/>
                </a:rPr>
                <a:t>RAM</a:t>
              </a:r>
            </a:p>
            <a:p>
              <a:pPr algn="l">
                <a:lnSpc>
                  <a:spcPct val="130000"/>
                </a:lnSpc>
                <a:spcBef>
                  <a:spcPct val="50000"/>
                </a:spcBef>
              </a:pPr>
              <a:endParaRPr kumimoji="1" lang="en-US" altLang="zh-CN" sz="851">
                <a:solidFill>
                  <a:srgbClr val="CCCC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l">
                <a:lnSpc>
                  <a:spcPct val="130000"/>
                </a:lnSpc>
                <a:spcBef>
                  <a:spcPct val="50000"/>
                </a:spcBef>
              </a:pPr>
              <a:endParaRPr kumimoji="1" lang="en-US" altLang="zh-CN" sz="851">
                <a:solidFill>
                  <a:srgbClr val="CCCC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l">
                <a:lnSpc>
                  <a:spcPct val="130000"/>
                </a:lnSpc>
                <a:spcBef>
                  <a:spcPct val="50000"/>
                </a:spcBef>
              </a:pPr>
              <a:r>
                <a:rPr kumimoji="1" lang="en-US" altLang="zh-CN" sz="851">
                  <a:effectLst>
                    <a:outerShdw blurRad="38100" dist="38100" dir="2700000" algn="tl">
                      <a:srgbClr val="C0C0C0"/>
                    </a:outerShdw>
                  </a:effectLst>
                  <a:latin typeface="宋体" panose="02010600030101010101" pitchFamily="2" charset="-122"/>
                  <a:ea typeface="宋体" panose="02010600030101010101" pitchFamily="2" charset="-122"/>
                </a:rPr>
                <a:t>ROM</a:t>
              </a:r>
            </a:p>
          </p:txBody>
        </p:sp>
        <p:sp>
          <p:nvSpPr>
            <p:cNvPr id="367649" name="AutoShape 33">
              <a:extLst>
                <a:ext uri="{FF2B5EF4-FFF2-40B4-BE49-F238E27FC236}">
                  <a16:creationId xmlns:a16="http://schemas.microsoft.com/office/drawing/2014/main" id="{006D14A2-337A-40D9-B1DD-FF992F58690F}"/>
                </a:ext>
              </a:extLst>
            </p:cNvPr>
            <p:cNvSpPr>
              <a:spLocks/>
            </p:cNvSpPr>
            <p:nvPr/>
          </p:nvSpPr>
          <p:spPr bwMode="auto">
            <a:xfrm>
              <a:off x="1423" y="1615"/>
              <a:ext cx="304" cy="1505"/>
            </a:xfrm>
            <a:prstGeom prst="leftBrace">
              <a:avLst>
                <a:gd name="adj1" fmla="val 41255"/>
                <a:gd name="adj2" fmla="val 50486"/>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grpSp>
          <p:nvGrpSpPr>
            <p:cNvPr id="367650" name="Group 34">
              <a:extLst>
                <a:ext uri="{FF2B5EF4-FFF2-40B4-BE49-F238E27FC236}">
                  <a16:creationId xmlns:a16="http://schemas.microsoft.com/office/drawing/2014/main" id="{4F322B5F-3DE6-44D2-9D78-9BC42DA4ED4E}"/>
                </a:ext>
              </a:extLst>
            </p:cNvPr>
            <p:cNvGrpSpPr>
              <a:grpSpLocks/>
            </p:cNvGrpSpPr>
            <p:nvPr/>
          </p:nvGrpSpPr>
          <p:grpSpPr bwMode="auto">
            <a:xfrm>
              <a:off x="2238" y="1133"/>
              <a:ext cx="967" cy="1054"/>
              <a:chOff x="2253" y="1343"/>
              <a:chExt cx="967" cy="1054"/>
            </a:xfrm>
          </p:grpSpPr>
          <p:sp>
            <p:nvSpPr>
              <p:cNvPr id="367651" name="Text Box 35">
                <a:extLst>
                  <a:ext uri="{FF2B5EF4-FFF2-40B4-BE49-F238E27FC236}">
                    <a16:creationId xmlns:a16="http://schemas.microsoft.com/office/drawing/2014/main" id="{27FF767F-A086-4556-9BED-9053F660DB60}"/>
                  </a:ext>
                </a:extLst>
              </p:cNvPr>
              <p:cNvSpPr txBox="1">
                <a:spLocks noChangeArrowheads="1"/>
              </p:cNvSpPr>
              <p:nvPr/>
            </p:nvSpPr>
            <p:spPr bwMode="auto">
              <a:xfrm>
                <a:off x="2404" y="1343"/>
                <a:ext cx="816" cy="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135">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rPr>
                  <a:t>双极型</a:t>
                </a:r>
              </a:p>
              <a:p>
                <a:pPr algn="l">
                  <a:spcBef>
                    <a:spcPct val="50000"/>
                  </a:spcBef>
                </a:pPr>
                <a:endParaRPr kumimoji="1" lang="zh-CN" altLang="en-US" sz="1135">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lgn="l">
                  <a:spcBef>
                    <a:spcPct val="50000"/>
                  </a:spcBef>
                </a:pPr>
                <a:r>
                  <a:rPr kumimoji="1" lang="en-US" altLang="zh-CN" sz="1135">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MOS</a:t>
                </a:r>
                <a:r>
                  <a:rPr kumimoji="1" lang="zh-CN" altLang="en-US" sz="1135">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型</a:t>
                </a:r>
              </a:p>
            </p:txBody>
          </p:sp>
          <p:sp>
            <p:nvSpPr>
              <p:cNvPr id="367652" name="AutoShape 36">
                <a:extLst>
                  <a:ext uri="{FF2B5EF4-FFF2-40B4-BE49-F238E27FC236}">
                    <a16:creationId xmlns:a16="http://schemas.microsoft.com/office/drawing/2014/main" id="{D3365B43-B816-48FC-8957-E891C2AA1D14}"/>
                  </a:ext>
                </a:extLst>
              </p:cNvPr>
              <p:cNvSpPr>
                <a:spLocks/>
              </p:cNvSpPr>
              <p:nvPr/>
            </p:nvSpPr>
            <p:spPr bwMode="auto">
              <a:xfrm>
                <a:off x="2253" y="1462"/>
                <a:ext cx="144" cy="768"/>
              </a:xfrm>
              <a:prstGeom prst="leftBrace">
                <a:avLst>
                  <a:gd name="adj1" fmla="val 44444"/>
                  <a:gd name="adj2" fmla="val 50000"/>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grpSp>
        <p:sp>
          <p:nvSpPr>
            <p:cNvPr id="367653" name="Text Box 37">
              <a:extLst>
                <a:ext uri="{FF2B5EF4-FFF2-40B4-BE49-F238E27FC236}">
                  <a16:creationId xmlns:a16="http://schemas.microsoft.com/office/drawing/2014/main" id="{0FE47503-0E61-442B-8C24-D485156253D9}"/>
                </a:ext>
              </a:extLst>
            </p:cNvPr>
            <p:cNvSpPr txBox="1">
              <a:spLocks noChangeArrowheads="1"/>
            </p:cNvSpPr>
            <p:nvPr/>
          </p:nvSpPr>
          <p:spPr bwMode="auto">
            <a:xfrm>
              <a:off x="3294" y="1661"/>
              <a:ext cx="1899" cy="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静态</a:t>
              </a:r>
              <a:r>
                <a:rPr kumimoji="1" lang="en-US" altLang="zh-CN"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RAM</a:t>
              </a:r>
              <a:r>
                <a:rPr kumimoji="1" lang="zh-CN" altLang="en-US"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1" lang="en-US" altLang="zh-CN"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SRAM</a:t>
              </a:r>
              <a:r>
                <a:rPr kumimoji="1" lang="zh-CN" altLang="en-US"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algn="l">
                <a:spcBef>
                  <a:spcPct val="50000"/>
                </a:spcBef>
              </a:pPr>
              <a:r>
                <a:rPr kumimoji="1" lang="zh-CN" altLang="en-US"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动态</a:t>
              </a:r>
              <a:r>
                <a:rPr kumimoji="1" lang="en-US" altLang="zh-CN"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RAM</a:t>
              </a:r>
              <a:r>
                <a:rPr kumimoji="1" lang="zh-CN" altLang="en-US"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1" lang="en-US" altLang="zh-CN"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DRAM</a:t>
              </a:r>
              <a:r>
                <a:rPr kumimoji="1" lang="zh-CN" altLang="en-US" sz="1135">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p:txBody>
        </p:sp>
        <p:sp>
          <p:nvSpPr>
            <p:cNvPr id="367654" name="AutoShape 38">
              <a:extLst>
                <a:ext uri="{FF2B5EF4-FFF2-40B4-BE49-F238E27FC236}">
                  <a16:creationId xmlns:a16="http://schemas.microsoft.com/office/drawing/2014/main" id="{5FFF8C7F-FB64-46C4-B43A-7833EA90B58C}"/>
                </a:ext>
              </a:extLst>
            </p:cNvPr>
            <p:cNvSpPr>
              <a:spLocks/>
            </p:cNvSpPr>
            <p:nvPr/>
          </p:nvSpPr>
          <p:spPr bwMode="auto">
            <a:xfrm>
              <a:off x="3150" y="1728"/>
              <a:ext cx="144" cy="480"/>
            </a:xfrm>
            <a:prstGeom prst="leftBrace">
              <a:avLst>
                <a:gd name="adj1" fmla="val 27778"/>
                <a:gd name="adj2" fmla="val 50000"/>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grpSp>
          <p:nvGrpSpPr>
            <p:cNvPr id="367655" name="Group 39">
              <a:extLst>
                <a:ext uri="{FF2B5EF4-FFF2-40B4-BE49-F238E27FC236}">
                  <a16:creationId xmlns:a16="http://schemas.microsoft.com/office/drawing/2014/main" id="{640A2EDC-5CEB-4401-8E26-3F2ABFA6C979}"/>
                </a:ext>
              </a:extLst>
            </p:cNvPr>
            <p:cNvGrpSpPr>
              <a:grpSpLocks/>
            </p:cNvGrpSpPr>
            <p:nvPr/>
          </p:nvGrpSpPr>
          <p:grpSpPr bwMode="auto">
            <a:xfrm>
              <a:off x="2180" y="2287"/>
              <a:ext cx="3002" cy="1752"/>
              <a:chOff x="2097" y="2537"/>
              <a:chExt cx="3002" cy="1752"/>
            </a:xfrm>
          </p:grpSpPr>
          <p:sp>
            <p:nvSpPr>
              <p:cNvPr id="367656" name="Text Box 40">
                <a:extLst>
                  <a:ext uri="{FF2B5EF4-FFF2-40B4-BE49-F238E27FC236}">
                    <a16:creationId xmlns:a16="http://schemas.microsoft.com/office/drawing/2014/main" id="{EA5E255A-C252-4EA0-B7DD-CD519824E3C8}"/>
                  </a:ext>
                </a:extLst>
              </p:cNvPr>
              <p:cNvSpPr txBox="1">
                <a:spLocks noChangeArrowheads="1"/>
              </p:cNvSpPr>
              <p:nvPr/>
            </p:nvSpPr>
            <p:spPr bwMode="auto">
              <a:xfrm>
                <a:off x="2363" y="2537"/>
                <a:ext cx="2736" cy="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135">
                    <a:effectLst>
                      <a:outerShdw blurRad="38100" dist="38100" dir="2700000" algn="tl">
                        <a:srgbClr val="C0C0C0"/>
                      </a:outerShdw>
                    </a:effectLst>
                    <a:latin typeface="Times New Roman" panose="02020603050405020304" pitchFamily="18" charset="0"/>
                    <a:ea typeface="宋体" panose="02010600030101010101" pitchFamily="2" charset="-122"/>
                  </a:rPr>
                  <a:t>MROM</a:t>
                </a:r>
              </a:p>
              <a:p>
                <a:pPr algn="l">
                  <a:spcBef>
                    <a:spcPct val="50000"/>
                  </a:spcBef>
                </a:pPr>
                <a:r>
                  <a:rPr kumimoji="1" lang="en-US" altLang="zh-CN" sz="1135">
                    <a:effectLst>
                      <a:outerShdw blurRad="38100" dist="38100" dir="2700000" algn="tl">
                        <a:srgbClr val="C0C0C0"/>
                      </a:outerShdw>
                    </a:effectLst>
                    <a:latin typeface="Times New Roman" panose="02020603050405020304" pitchFamily="18" charset="0"/>
                    <a:ea typeface="宋体" panose="02010600030101010101" pitchFamily="2" charset="-122"/>
                  </a:rPr>
                  <a:t>PROM</a:t>
                </a:r>
                <a:r>
                  <a:rPr kumimoji="1" lang="zh-CN" altLang="en-US" sz="1135">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1" lang="en-US" altLang="zh-CN" sz="1135">
                    <a:effectLst>
                      <a:outerShdw blurRad="38100" dist="38100" dir="2700000" algn="tl">
                        <a:srgbClr val="C0C0C0"/>
                      </a:outerShdw>
                    </a:effectLst>
                    <a:latin typeface="Times New Roman" panose="02020603050405020304" pitchFamily="18" charset="0"/>
                    <a:ea typeface="宋体" panose="02010600030101010101" pitchFamily="2" charset="-122"/>
                  </a:rPr>
                  <a:t>Programmable)</a:t>
                </a:r>
              </a:p>
              <a:p>
                <a:pPr algn="l">
                  <a:spcBef>
                    <a:spcPct val="50000"/>
                  </a:spcBef>
                </a:pPr>
                <a:r>
                  <a:rPr kumimoji="1" lang="en-US" altLang="zh-CN" sz="1135">
                    <a:effectLst>
                      <a:outerShdw blurRad="38100" dist="38100" dir="2700000" algn="tl">
                        <a:srgbClr val="C0C0C0"/>
                      </a:outerShdw>
                    </a:effectLst>
                    <a:latin typeface="Times New Roman" panose="02020603050405020304" pitchFamily="18" charset="0"/>
                    <a:ea typeface="宋体" panose="02010600030101010101" pitchFamily="2" charset="-122"/>
                  </a:rPr>
                  <a:t>EPROM(Erasable)</a:t>
                </a:r>
              </a:p>
              <a:p>
                <a:pPr algn="l">
                  <a:spcBef>
                    <a:spcPct val="50000"/>
                  </a:spcBef>
                </a:pPr>
                <a:r>
                  <a:rPr kumimoji="1" lang="en-US" altLang="zh-CN" sz="1135">
                    <a:effectLst>
                      <a:outerShdw blurRad="38100" dist="38100" dir="2700000" algn="tl">
                        <a:srgbClr val="C0C0C0"/>
                      </a:outerShdw>
                    </a:effectLst>
                    <a:latin typeface="Times New Roman" panose="02020603050405020304" pitchFamily="18" charset="0"/>
                    <a:ea typeface="宋体" panose="02010600030101010101" pitchFamily="2" charset="-122"/>
                  </a:rPr>
                  <a:t>EEPROM(Electrically Erasable)</a:t>
                </a:r>
              </a:p>
              <a:p>
                <a:pPr algn="l">
                  <a:spcBef>
                    <a:spcPct val="50000"/>
                  </a:spcBef>
                </a:pPr>
                <a:r>
                  <a:rPr kumimoji="1" lang="en-US" altLang="zh-CN" sz="1135">
                    <a:effectLst>
                      <a:outerShdw blurRad="38100" dist="38100" dir="2700000" algn="tl">
                        <a:srgbClr val="C0C0C0"/>
                      </a:outerShdw>
                    </a:effectLst>
                    <a:latin typeface="Times New Roman" panose="02020603050405020304" pitchFamily="18" charset="0"/>
                    <a:ea typeface="宋体" panose="02010600030101010101" pitchFamily="2" charset="-122"/>
                  </a:rPr>
                  <a:t>FLASH</a:t>
                </a:r>
              </a:p>
            </p:txBody>
          </p:sp>
          <p:sp>
            <p:nvSpPr>
              <p:cNvPr id="367657" name="AutoShape 41">
                <a:extLst>
                  <a:ext uri="{FF2B5EF4-FFF2-40B4-BE49-F238E27FC236}">
                    <a16:creationId xmlns:a16="http://schemas.microsoft.com/office/drawing/2014/main" id="{6467CF7D-A9BA-4907-8036-A165118F0180}"/>
                  </a:ext>
                </a:extLst>
              </p:cNvPr>
              <p:cNvSpPr>
                <a:spLocks/>
              </p:cNvSpPr>
              <p:nvPr/>
            </p:nvSpPr>
            <p:spPr bwMode="auto">
              <a:xfrm>
                <a:off x="2097" y="2619"/>
                <a:ext cx="240" cy="1488"/>
              </a:xfrm>
              <a:prstGeom prst="leftBrace">
                <a:avLst>
                  <a:gd name="adj1" fmla="val 516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135">
                  <a:solidFill>
                    <a:srgbClr val="66CCFF"/>
                  </a:solidFill>
                  <a:latin typeface="Times New Roman" panose="02020603050405020304" pitchFamily="18" charset="0"/>
                  <a:ea typeface="宋体" panose="02010600030101010101" pitchFamily="2" charset="-122"/>
                </a:endParaRPr>
              </a:p>
            </p:txBody>
          </p:sp>
        </p:grpSp>
        <p:grpSp>
          <p:nvGrpSpPr>
            <p:cNvPr id="367658" name="Group 42">
              <a:extLst>
                <a:ext uri="{FF2B5EF4-FFF2-40B4-BE49-F238E27FC236}">
                  <a16:creationId xmlns:a16="http://schemas.microsoft.com/office/drawing/2014/main" id="{D78261E7-8174-45BF-BABF-5E364C904CF8}"/>
                </a:ext>
              </a:extLst>
            </p:cNvPr>
            <p:cNvGrpSpPr>
              <a:grpSpLocks/>
            </p:cNvGrpSpPr>
            <p:nvPr/>
          </p:nvGrpSpPr>
          <p:grpSpPr bwMode="auto">
            <a:xfrm>
              <a:off x="3102" y="982"/>
              <a:ext cx="1155" cy="705"/>
              <a:chOff x="3023" y="1126"/>
              <a:chExt cx="1237" cy="705"/>
            </a:xfrm>
          </p:grpSpPr>
          <p:sp>
            <p:nvSpPr>
              <p:cNvPr id="367659" name="Text Box 43">
                <a:extLst>
                  <a:ext uri="{FF2B5EF4-FFF2-40B4-BE49-F238E27FC236}">
                    <a16:creationId xmlns:a16="http://schemas.microsoft.com/office/drawing/2014/main" id="{FF9A9C6C-A97C-4D0E-8C9B-2B0CB98315DF}"/>
                  </a:ext>
                </a:extLst>
              </p:cNvPr>
              <p:cNvSpPr txBox="1">
                <a:spLocks noChangeArrowheads="1"/>
              </p:cNvSpPr>
              <p:nvPr/>
            </p:nvSpPr>
            <p:spPr bwMode="auto">
              <a:xfrm>
                <a:off x="3243" y="1126"/>
                <a:ext cx="1017" cy="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135">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TTL</a:t>
                </a:r>
                <a:r>
                  <a:rPr kumimoji="1" lang="zh-CN" altLang="en-US" sz="1135">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结构</a:t>
                </a:r>
              </a:p>
              <a:p>
                <a:pPr algn="l">
                  <a:spcBef>
                    <a:spcPct val="50000"/>
                  </a:spcBef>
                </a:pPr>
                <a:r>
                  <a:rPr kumimoji="1" lang="en-US" altLang="zh-CN" sz="1135">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ECL</a:t>
                </a:r>
                <a:r>
                  <a:rPr kumimoji="1" lang="zh-CN" altLang="en-US" sz="1135">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结构</a:t>
                </a:r>
              </a:p>
            </p:txBody>
          </p:sp>
          <p:sp>
            <p:nvSpPr>
              <p:cNvPr id="367660" name="AutoShape 44">
                <a:extLst>
                  <a:ext uri="{FF2B5EF4-FFF2-40B4-BE49-F238E27FC236}">
                    <a16:creationId xmlns:a16="http://schemas.microsoft.com/office/drawing/2014/main" id="{81002569-CF90-45A5-9980-E571EF512781}"/>
                  </a:ext>
                </a:extLst>
              </p:cNvPr>
              <p:cNvSpPr>
                <a:spLocks/>
              </p:cNvSpPr>
              <p:nvPr/>
            </p:nvSpPr>
            <p:spPr bwMode="auto">
              <a:xfrm>
                <a:off x="3023" y="1206"/>
                <a:ext cx="201" cy="480"/>
              </a:xfrm>
              <a:prstGeom prst="leftBrace">
                <a:avLst>
                  <a:gd name="adj1" fmla="val 19900"/>
                  <a:gd name="adj2" fmla="val 50000"/>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51"/>
              </a:p>
            </p:txBody>
          </p:sp>
        </p:grpSp>
        <p:sp>
          <p:nvSpPr>
            <p:cNvPr id="367661" name="Text Box 45">
              <a:extLst>
                <a:ext uri="{FF2B5EF4-FFF2-40B4-BE49-F238E27FC236}">
                  <a16:creationId xmlns:a16="http://schemas.microsoft.com/office/drawing/2014/main" id="{10438FC4-ACD1-47EE-9413-AF465D3BF97E}"/>
                </a:ext>
              </a:extLst>
            </p:cNvPr>
            <p:cNvSpPr txBox="1">
              <a:spLocks noChangeArrowheads="1"/>
            </p:cNvSpPr>
            <p:nvPr/>
          </p:nvSpPr>
          <p:spPr bwMode="auto">
            <a:xfrm>
              <a:off x="517" y="2200"/>
              <a:ext cx="1009" cy="2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851" dirty="0">
                  <a:solidFill>
                    <a:srgbClr val="0033CC"/>
                  </a:solidFill>
                  <a:latin typeface="微软雅黑" panose="020B0503020204020204" pitchFamily="34" charset="-122"/>
                  <a:ea typeface="微软雅黑" panose="020B0503020204020204" pitchFamily="34" charset="-122"/>
                </a:rPr>
                <a:t>半导体存储器</a:t>
              </a:r>
            </a:p>
          </p:txBody>
        </p:sp>
      </p:grpSp>
      <p:grpSp>
        <p:nvGrpSpPr>
          <p:cNvPr id="367663" name="Group 47">
            <a:extLst>
              <a:ext uri="{FF2B5EF4-FFF2-40B4-BE49-F238E27FC236}">
                <a16:creationId xmlns:a16="http://schemas.microsoft.com/office/drawing/2014/main" id="{2083E549-A9CD-4707-A0B7-1CE727D51963}"/>
              </a:ext>
            </a:extLst>
          </p:cNvPr>
          <p:cNvGrpSpPr>
            <a:grpSpLocks/>
          </p:cNvGrpSpPr>
          <p:nvPr/>
        </p:nvGrpSpPr>
        <p:grpSpPr bwMode="auto">
          <a:xfrm>
            <a:off x="904242" y="2151097"/>
            <a:ext cx="1210968" cy="306311"/>
            <a:chOff x="4037" y="3158"/>
            <a:chExt cx="1613" cy="407"/>
          </a:xfrm>
        </p:grpSpPr>
        <p:sp>
          <p:nvSpPr>
            <p:cNvPr id="367664" name="Text Box 48">
              <a:extLst>
                <a:ext uri="{FF2B5EF4-FFF2-40B4-BE49-F238E27FC236}">
                  <a16:creationId xmlns:a16="http://schemas.microsoft.com/office/drawing/2014/main" id="{FF597677-C2E5-4F46-9004-555132325967}"/>
                </a:ext>
              </a:extLst>
            </p:cNvPr>
            <p:cNvSpPr txBox="1">
              <a:spLocks noChangeArrowheads="1"/>
            </p:cNvSpPr>
            <p:nvPr/>
          </p:nvSpPr>
          <p:spPr bwMode="auto">
            <a:xfrm>
              <a:off x="4037" y="3158"/>
              <a:ext cx="151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066" tIns="21035" rIns="42066" bIns="21035"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marL="1370013"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kumimoji="0" lang="zh-CN" altLang="en-US" sz="851">
                  <a:solidFill>
                    <a:srgbClr val="0033CC"/>
                  </a:solidFill>
                  <a:ea typeface="楷体_GB2312" pitchFamily="1" charset="-122"/>
                </a:rPr>
                <a:t>用作</a:t>
              </a:r>
              <a:r>
                <a:rPr kumimoji="0" lang="en-US" altLang="zh-CN" sz="851">
                  <a:solidFill>
                    <a:srgbClr val="0033CC"/>
                  </a:solidFill>
                  <a:ea typeface="楷体_GB2312" pitchFamily="1" charset="-122"/>
                </a:rPr>
                <a:t>BIOS</a:t>
              </a:r>
              <a:r>
                <a:rPr kumimoji="0" lang="zh-CN" altLang="en-US" sz="851">
                  <a:solidFill>
                    <a:srgbClr val="0033CC"/>
                  </a:solidFill>
                  <a:ea typeface="楷体_GB2312" pitchFamily="1" charset="-122"/>
                </a:rPr>
                <a:t>存储器</a:t>
              </a:r>
              <a:r>
                <a:rPr kumimoji="0" lang="en-US" altLang="zh-CN" sz="851">
                  <a:solidFill>
                    <a:srgbClr val="0033CC"/>
                  </a:solidFill>
                  <a:ea typeface="楷体_GB2312" pitchFamily="1" charset="-122"/>
                </a:rPr>
                <a:t>?</a:t>
              </a:r>
              <a:endParaRPr kumimoji="0" lang="en-US" altLang="zh-CN" sz="851">
                <a:solidFill>
                  <a:srgbClr val="0033CC"/>
                </a:solidFill>
              </a:endParaRPr>
            </a:p>
          </p:txBody>
        </p:sp>
        <p:sp>
          <p:nvSpPr>
            <p:cNvPr id="367665" name="Rectangle 49">
              <a:extLst>
                <a:ext uri="{FF2B5EF4-FFF2-40B4-BE49-F238E27FC236}">
                  <a16:creationId xmlns:a16="http://schemas.microsoft.com/office/drawing/2014/main" id="{8B669A7A-4F33-492E-8D7B-DA56153980CD}"/>
                </a:ext>
              </a:extLst>
            </p:cNvPr>
            <p:cNvSpPr>
              <a:spLocks noChangeArrowheads="1"/>
            </p:cNvSpPr>
            <p:nvPr/>
          </p:nvSpPr>
          <p:spPr bwMode="auto">
            <a:xfrm>
              <a:off x="4130" y="3335"/>
              <a:ext cx="152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066" tIns="21035" rIns="42066" bIns="21035">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marL="1370013"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851" dirty="0">
                  <a:solidFill>
                    <a:srgbClr val="0033CC"/>
                  </a:solidFill>
                  <a:ea typeface="楷体_GB2312" pitchFamily="1" charset="-122"/>
                </a:rPr>
                <a:t> </a:t>
              </a:r>
              <a:r>
                <a:rPr kumimoji="0" lang="zh-CN" altLang="en-US" sz="851" dirty="0">
                  <a:solidFill>
                    <a:srgbClr val="0033CC"/>
                  </a:solidFill>
                  <a:ea typeface="楷体_GB2312" pitchFamily="1" charset="-122"/>
                </a:rPr>
                <a:t>图形卡、硬盘控制器</a:t>
              </a:r>
              <a:r>
                <a:rPr kumimoji="0" lang="en-US" altLang="zh-CN" sz="851" dirty="0">
                  <a:solidFill>
                    <a:srgbClr val="0033CC"/>
                  </a:solidFill>
                  <a:ea typeface="楷体_GB2312" pitchFamily="1" charset="-122"/>
                </a:rPr>
                <a:t>?</a:t>
              </a:r>
            </a:p>
          </p:txBody>
        </p:sp>
      </p:grpSp>
      <p:sp>
        <p:nvSpPr>
          <p:cNvPr id="367666" name="Text Box 50">
            <a:extLst>
              <a:ext uri="{FF2B5EF4-FFF2-40B4-BE49-F238E27FC236}">
                <a16:creationId xmlns:a16="http://schemas.microsoft.com/office/drawing/2014/main" id="{57274173-D2DC-4E29-AF29-AC6B925582ED}"/>
              </a:ext>
            </a:extLst>
          </p:cNvPr>
          <p:cNvSpPr txBox="1">
            <a:spLocks noChangeArrowheads="1"/>
          </p:cNvSpPr>
          <p:nvPr/>
        </p:nvSpPr>
        <p:spPr bwMode="auto">
          <a:xfrm>
            <a:off x="3849219" y="1282097"/>
            <a:ext cx="1196704" cy="20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066" tIns="21035" rIns="42066" bIns="21035"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marL="1370013"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kumimoji="0" lang="zh-CN" altLang="en-US" sz="851" dirty="0">
                <a:solidFill>
                  <a:srgbClr val="0033CC"/>
                </a:solidFill>
                <a:ea typeface="楷体_GB2312" pitchFamily="1" charset="-122"/>
              </a:rPr>
              <a:t>用作</a:t>
            </a:r>
            <a:r>
              <a:rPr kumimoji="0" lang="en-US" altLang="zh-CN" sz="851" dirty="0">
                <a:solidFill>
                  <a:srgbClr val="0033CC"/>
                </a:solidFill>
                <a:ea typeface="楷体_GB2312" pitchFamily="1" charset="-122"/>
              </a:rPr>
              <a:t>Cache</a:t>
            </a:r>
            <a:r>
              <a:rPr kumimoji="0" lang="zh-CN" altLang="en-US" sz="851" dirty="0">
                <a:solidFill>
                  <a:srgbClr val="0033CC"/>
                </a:solidFill>
                <a:ea typeface="楷体_GB2312" pitchFamily="1" charset="-122"/>
              </a:rPr>
              <a:t>存储器</a:t>
            </a:r>
            <a:r>
              <a:rPr kumimoji="0" lang="en-US" altLang="zh-CN" sz="851" dirty="0">
                <a:solidFill>
                  <a:srgbClr val="0033CC"/>
                </a:solidFill>
                <a:ea typeface="楷体_GB2312" pitchFamily="1" charset="-122"/>
              </a:rPr>
              <a:t>?</a:t>
            </a:r>
            <a:endParaRPr kumimoji="0" lang="en-US" altLang="zh-CN" sz="946" dirty="0">
              <a:solidFill>
                <a:srgbClr val="0033CC"/>
              </a:solidFill>
            </a:endParaRPr>
          </a:p>
        </p:txBody>
      </p:sp>
      <p:sp>
        <p:nvSpPr>
          <p:cNvPr id="367667" name="Text Box 51">
            <a:extLst>
              <a:ext uri="{FF2B5EF4-FFF2-40B4-BE49-F238E27FC236}">
                <a16:creationId xmlns:a16="http://schemas.microsoft.com/office/drawing/2014/main" id="{0BA1C575-4CC4-4C59-AE08-5D63D5908A82}"/>
              </a:ext>
            </a:extLst>
          </p:cNvPr>
          <p:cNvSpPr txBox="1">
            <a:spLocks noChangeArrowheads="1"/>
          </p:cNvSpPr>
          <p:nvPr/>
        </p:nvSpPr>
        <p:spPr bwMode="auto">
          <a:xfrm>
            <a:off x="4005914" y="1907977"/>
            <a:ext cx="1153911" cy="20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066" tIns="21035" rIns="42066" bIns="21035"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marL="1370013"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kumimoji="0" lang="zh-CN" altLang="en-US" sz="851" dirty="0">
                <a:solidFill>
                  <a:srgbClr val="0033CC"/>
                </a:solidFill>
                <a:ea typeface="楷体_GB2312" pitchFamily="1" charset="-122"/>
              </a:rPr>
              <a:t>用作</a:t>
            </a:r>
            <a:r>
              <a:rPr kumimoji="0" lang="zh-CN" altLang="en-US" sz="946" dirty="0">
                <a:solidFill>
                  <a:srgbClr val="0033CC"/>
                </a:solidFill>
                <a:ea typeface="楷体_GB2312" pitchFamily="1" charset="-122"/>
              </a:rPr>
              <a:t>主存储器</a:t>
            </a:r>
            <a:r>
              <a:rPr kumimoji="0" lang="en-US" altLang="zh-CN" sz="946" dirty="0">
                <a:solidFill>
                  <a:srgbClr val="0033CC"/>
                </a:solidFill>
                <a:ea typeface="楷体_GB2312" pitchFamily="1" charset="-122"/>
              </a:rPr>
              <a:t>?</a:t>
            </a:r>
            <a:endParaRPr kumimoji="0" lang="en-US" altLang="zh-CN" sz="946" dirty="0">
              <a:solidFill>
                <a:srgbClr val="0033CC"/>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7663"/>
                                        </p:tgtEl>
                                        <p:attrNameLst>
                                          <p:attrName>style.visibility</p:attrName>
                                        </p:attrNameLst>
                                      </p:cBhvr>
                                      <p:to>
                                        <p:strVal val="visible"/>
                                      </p:to>
                                    </p:set>
                                    <p:animEffect transition="in" filter="blinds(horizontal)">
                                      <p:cBhvr>
                                        <p:cTn id="7" dur="500"/>
                                        <p:tgtEl>
                                          <p:spTgt spid="3676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7666"/>
                                        </p:tgtEl>
                                        <p:attrNameLst>
                                          <p:attrName>style.visibility</p:attrName>
                                        </p:attrNameLst>
                                      </p:cBhvr>
                                      <p:to>
                                        <p:strVal val="visible"/>
                                      </p:to>
                                    </p:set>
                                    <p:animEffect transition="in" filter="blinds(horizontal)">
                                      <p:cBhvr>
                                        <p:cTn id="12" dur="500"/>
                                        <p:tgtEl>
                                          <p:spTgt spid="3676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7667"/>
                                        </p:tgtEl>
                                        <p:attrNameLst>
                                          <p:attrName>style.visibility</p:attrName>
                                        </p:attrNameLst>
                                      </p:cBhvr>
                                      <p:to>
                                        <p:strVal val="visible"/>
                                      </p:to>
                                    </p:set>
                                    <p:animEffect transition="in" filter="blinds(horizontal)">
                                      <p:cBhvr>
                                        <p:cTn id="17" dur="500"/>
                                        <p:tgtEl>
                                          <p:spTgt spid="36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66" grpId="0" autoUpdateAnimBg="0"/>
      <p:bldP spid="36766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Text Box 4">
            <a:extLst>
              <a:ext uri="{FF2B5EF4-FFF2-40B4-BE49-F238E27FC236}">
                <a16:creationId xmlns:a16="http://schemas.microsoft.com/office/drawing/2014/main" id="{B369841A-15F5-4AC7-99F5-85686C5E53A5}"/>
              </a:ext>
            </a:extLst>
          </p:cNvPr>
          <p:cNvSpPr txBox="1">
            <a:spLocks noGrp="1" noChangeArrowheads="1"/>
          </p:cNvSpPr>
          <p:nvPr>
            <p:ph type="body" idx="1"/>
          </p:nvPr>
        </p:nvSpPr>
        <p:spPr>
          <a:xfrm>
            <a:off x="596900" y="428625"/>
            <a:ext cx="4086360" cy="2590800"/>
          </a:xfrm>
          <a:noFill/>
          <a:ln/>
        </p:spPr>
        <p:txBody>
          <a:bodyPr>
            <a:normAutofit fontScale="92500"/>
          </a:bodyPr>
          <a:lstStyle/>
          <a:p>
            <a:pPr>
              <a:lnSpc>
                <a:spcPct val="160000"/>
              </a:lnSpc>
              <a:buFont typeface="Wingdings" panose="05000000000000000000" pitchFamily="2" charset="2"/>
              <a:buNone/>
            </a:pPr>
            <a:r>
              <a:rPr lang="en-US" altLang="zh-CN" dirty="0"/>
              <a:t>         </a:t>
            </a:r>
            <a:r>
              <a:rPr lang="zh-CN" altLang="en-US" dirty="0"/>
              <a:t>主存储器是整个存储系统的核心，由</a:t>
            </a:r>
            <a:r>
              <a:rPr lang="en-US" altLang="zh-CN" dirty="0"/>
              <a:t>RAM</a:t>
            </a:r>
            <a:r>
              <a:rPr lang="zh-CN" altLang="en-US" dirty="0"/>
              <a:t>和</a:t>
            </a:r>
            <a:r>
              <a:rPr lang="en-US" altLang="zh-CN" dirty="0"/>
              <a:t>ROM</a:t>
            </a:r>
            <a:r>
              <a:rPr lang="zh-CN" altLang="en-US" dirty="0"/>
              <a:t>构成</a:t>
            </a:r>
            <a:r>
              <a:rPr lang="en-US" altLang="zh-CN" dirty="0"/>
              <a:t>, </a:t>
            </a:r>
            <a:r>
              <a:rPr lang="zh-CN" altLang="en-US" dirty="0"/>
              <a:t>并且是二者缺一不可。</a:t>
            </a:r>
          </a:p>
          <a:p>
            <a:pPr>
              <a:lnSpc>
                <a:spcPct val="160000"/>
              </a:lnSpc>
              <a:buFont typeface="Wingdings" panose="05000000000000000000" pitchFamily="2" charset="2"/>
              <a:buNone/>
            </a:pPr>
            <a:r>
              <a:rPr lang="zh-CN" altLang="en-US" dirty="0"/>
              <a:t>          </a:t>
            </a:r>
            <a:r>
              <a:rPr lang="en-US" altLang="zh-CN" dirty="0"/>
              <a:t>RAM</a:t>
            </a:r>
            <a:r>
              <a:rPr lang="zh-CN" altLang="en-US" dirty="0"/>
              <a:t>用来存放供用户随机读写的用户程序和数据，也可以作为系统程序的工作区，</a:t>
            </a:r>
            <a:r>
              <a:rPr lang="en-US" altLang="zh-CN" dirty="0"/>
              <a:t>ROM</a:t>
            </a:r>
            <a:r>
              <a:rPr lang="zh-CN" altLang="en-US" dirty="0"/>
              <a:t>用来存放系统程序。</a:t>
            </a:r>
          </a:p>
          <a:p>
            <a:pPr>
              <a:lnSpc>
                <a:spcPct val="160000"/>
              </a:lnSpc>
              <a:buFont typeface="Wingdings" panose="05000000000000000000" pitchFamily="2" charset="2"/>
              <a:buNone/>
            </a:pPr>
            <a:r>
              <a:rPr lang="zh-CN" altLang="en-US" dirty="0"/>
              <a:t>         本节从最基本的存储电路开始，分别介绍</a:t>
            </a:r>
            <a:r>
              <a:rPr lang="en-US" altLang="zh-CN" dirty="0"/>
              <a:t>RAM</a:t>
            </a:r>
            <a:r>
              <a:rPr lang="zh-CN" altLang="en-US" dirty="0"/>
              <a:t>和</a:t>
            </a:r>
            <a:r>
              <a:rPr lang="en-US" altLang="zh-CN" dirty="0"/>
              <a:t>ROM</a:t>
            </a:r>
            <a:r>
              <a:rPr lang="zh-CN" altLang="en-US" dirty="0"/>
              <a:t>的不同类型存储电路、工作原理、和各自所具有的特点</a:t>
            </a:r>
            <a:r>
              <a:rPr lang="en-US" altLang="zh-CN" dirty="0"/>
              <a:t>,</a:t>
            </a:r>
            <a:r>
              <a:rPr lang="zh-CN" altLang="en-US" dirty="0"/>
              <a:t>以及相应存储芯片的外特性。</a:t>
            </a:r>
          </a:p>
          <a:p>
            <a:pPr>
              <a:lnSpc>
                <a:spcPct val="160000"/>
              </a:lnSpc>
              <a:spcBef>
                <a:spcPct val="50000"/>
              </a:spcBef>
              <a:buClrTx/>
              <a:buSzTx/>
              <a:buFontTx/>
              <a:buChar char="•"/>
            </a:pPr>
            <a:endParaRPr lang="en-US" altLang="zh-CN" sz="1135" dirty="0">
              <a:latin typeface="楷体_GB2312" pitchFamily="1" charset="-122"/>
              <a:ea typeface="楷体_GB2312" pitchFamily="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08">
                                            <p:txEl>
                                              <p:pRg st="2" end="2"/>
                                            </p:txEl>
                                          </p:spTgt>
                                        </p:tgtEl>
                                        <p:attrNameLst>
                                          <p:attrName>style.visibility</p:attrName>
                                        </p:attrNameLst>
                                      </p:cBhvr>
                                      <p:to>
                                        <p:strVal val="visible"/>
                                      </p:to>
                                    </p:set>
                                    <p:animEffect transition="in" filter="blinds(horizontal)">
                                      <p:cBhvr>
                                        <p:cTn id="7" dur="500"/>
                                        <p:tgtEl>
                                          <p:spTgt spid="5335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a:extLst>
              <a:ext uri="{FF2B5EF4-FFF2-40B4-BE49-F238E27FC236}">
                <a16:creationId xmlns:a16="http://schemas.microsoft.com/office/drawing/2014/main" id="{26B1EBE2-7505-4C97-8A83-7E78A271FCDF}"/>
              </a:ext>
            </a:extLst>
          </p:cNvPr>
          <p:cNvSpPr txBox="1">
            <a:spLocks noChangeArrowheads="1"/>
          </p:cNvSpPr>
          <p:nvPr/>
        </p:nvSpPr>
        <p:spPr bwMode="auto">
          <a:xfrm>
            <a:off x="292100" y="173806"/>
            <a:ext cx="3355125" cy="3252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50000"/>
              </a:spcBef>
            </a:pPr>
            <a:r>
              <a:rPr lang="en-US" altLang="zh-CN" sz="1892" b="1" dirty="0">
                <a:solidFill>
                  <a:srgbClr val="C00000"/>
                </a:solidFill>
                <a:latin typeface="楷体_GB2312" pitchFamily="1" charset="-122"/>
                <a:ea typeface="楷体_GB2312" pitchFamily="1" charset="-122"/>
              </a:rPr>
              <a:t>RAM</a:t>
            </a:r>
            <a:r>
              <a:rPr lang="zh-CN" altLang="en-US" sz="1892" b="1" dirty="0">
                <a:solidFill>
                  <a:srgbClr val="C00000"/>
                </a:solidFill>
                <a:latin typeface="楷体_GB2312" pitchFamily="1" charset="-122"/>
                <a:ea typeface="楷体_GB2312" pitchFamily="1" charset="-122"/>
              </a:rPr>
              <a:t>的存储元电路 </a:t>
            </a:r>
          </a:p>
        </p:txBody>
      </p:sp>
      <p:sp>
        <p:nvSpPr>
          <p:cNvPr id="368661" name="Text Box 21">
            <a:extLst>
              <a:ext uri="{FF2B5EF4-FFF2-40B4-BE49-F238E27FC236}">
                <a16:creationId xmlns:a16="http://schemas.microsoft.com/office/drawing/2014/main" id="{E60F5E56-A7C5-4230-B28D-D508E080FEE1}"/>
              </a:ext>
            </a:extLst>
          </p:cNvPr>
          <p:cNvSpPr txBox="1">
            <a:spLocks noChangeArrowheads="1"/>
          </p:cNvSpPr>
          <p:nvPr/>
        </p:nvSpPr>
        <p:spPr bwMode="auto">
          <a:xfrm>
            <a:off x="301360" y="469119"/>
            <a:ext cx="3886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dirty="0">
                <a:latin typeface="微软雅黑" panose="020B0503020204020204" pitchFamily="34" charset="-122"/>
                <a:ea typeface="微软雅黑" panose="020B0503020204020204" pitchFamily="34" charset="-122"/>
              </a:rPr>
              <a:t>可以存放一个二进制位的电路被称为存储元，它是构成存储器的最小信息单位。</a:t>
            </a:r>
          </a:p>
        </p:txBody>
      </p:sp>
      <p:pic>
        <p:nvPicPr>
          <p:cNvPr id="2" name="图片 1">
            <a:extLst>
              <a:ext uri="{FF2B5EF4-FFF2-40B4-BE49-F238E27FC236}">
                <a16:creationId xmlns:a16="http://schemas.microsoft.com/office/drawing/2014/main" id="{416CA0BD-7F57-456F-B2C6-06F76AC4A35D}"/>
              </a:ext>
            </a:extLst>
          </p:cNvPr>
          <p:cNvPicPr>
            <a:picLocks noChangeAspect="1"/>
          </p:cNvPicPr>
          <p:nvPr/>
        </p:nvPicPr>
        <p:blipFill>
          <a:blip r:embed="rId2"/>
          <a:stretch>
            <a:fillRect/>
          </a:stretch>
        </p:blipFill>
        <p:spPr>
          <a:xfrm>
            <a:off x="2628095" y="1114618"/>
            <a:ext cx="2527355" cy="2197810"/>
          </a:xfrm>
          <a:prstGeom prst="rect">
            <a:avLst/>
          </a:prstGeom>
        </p:spPr>
      </p:pic>
      <p:sp>
        <p:nvSpPr>
          <p:cNvPr id="3" name="矩形 2">
            <a:extLst>
              <a:ext uri="{FF2B5EF4-FFF2-40B4-BE49-F238E27FC236}">
                <a16:creationId xmlns:a16="http://schemas.microsoft.com/office/drawing/2014/main" id="{44054969-5480-46A0-B196-2F23BCA6221D}"/>
              </a:ext>
            </a:extLst>
          </p:cNvPr>
          <p:cNvSpPr/>
          <p:nvPr/>
        </p:nvSpPr>
        <p:spPr>
          <a:xfrm>
            <a:off x="215900" y="1079290"/>
            <a:ext cx="2882900" cy="369332"/>
          </a:xfrm>
          <a:prstGeom prst="rect">
            <a:avLst/>
          </a:prstGeom>
        </p:spPr>
        <p:txBody>
          <a:bodyPr>
            <a:spAutoFit/>
          </a:bodyPr>
          <a:lstStyle/>
          <a:p>
            <a:r>
              <a:rPr kumimoji="1" lang="en-US" altLang="zh-CN" b="1" dirty="0">
                <a:solidFill>
                  <a:srgbClr val="7030A0"/>
                </a:solidFill>
                <a:latin typeface="微软雅黑" panose="020B0503020204020204" pitchFamily="34" charset="-122"/>
                <a:ea typeface="微软雅黑" panose="020B0503020204020204" pitchFamily="34" charset="-122"/>
              </a:rPr>
              <a:t>1.</a:t>
            </a:r>
            <a:r>
              <a:rPr kumimoji="1" lang="zh-CN" altLang="en-US" b="1" dirty="0">
                <a:solidFill>
                  <a:srgbClr val="7030A0"/>
                </a:solidFill>
                <a:latin typeface="微软雅黑" panose="020B0503020204020204" pitchFamily="34" charset="-122"/>
                <a:ea typeface="微软雅黑" panose="020B0503020204020204" pitchFamily="34" charset="-122"/>
              </a:rPr>
              <a:t> </a:t>
            </a:r>
            <a:r>
              <a:rPr kumimoji="1" lang="en-US" altLang="zh-CN" b="1" dirty="0">
                <a:solidFill>
                  <a:srgbClr val="7030A0"/>
                </a:solidFill>
                <a:latin typeface="微软雅黑" panose="020B0503020204020204" pitchFamily="34" charset="-122"/>
                <a:ea typeface="微软雅黑" panose="020B0503020204020204" pitchFamily="34" charset="-122"/>
              </a:rPr>
              <a:t>SRAM</a:t>
            </a:r>
            <a:r>
              <a:rPr kumimoji="1" lang="zh-CN" altLang="en-US" b="1" dirty="0">
                <a:solidFill>
                  <a:srgbClr val="7030A0"/>
                </a:solidFill>
                <a:latin typeface="微软雅黑" panose="020B0503020204020204" pitchFamily="34" charset="-122"/>
                <a:ea typeface="微软雅黑" panose="020B0503020204020204" pitchFamily="34" charset="-122"/>
              </a:rPr>
              <a:t>存储元电路</a:t>
            </a:r>
            <a:endParaRPr lang="zh-CN" altLang="en-US" b="1" dirty="0">
              <a:solidFill>
                <a:srgbClr val="7030A0"/>
              </a:solidFill>
              <a:latin typeface="微软雅黑" panose="020B0503020204020204" pitchFamily="34" charset="-122"/>
              <a:ea typeface="微软雅黑" panose="020B0503020204020204" pitchFamily="34" charset="-122"/>
            </a:endParaRPr>
          </a:p>
        </p:txBody>
      </p:sp>
      <p:sp>
        <p:nvSpPr>
          <p:cNvPr id="101" name="矩形 100">
            <a:extLst>
              <a:ext uri="{FF2B5EF4-FFF2-40B4-BE49-F238E27FC236}">
                <a16:creationId xmlns:a16="http://schemas.microsoft.com/office/drawing/2014/main" id="{B2E5F097-40EE-44C1-8B7C-435B4CCB90C1}"/>
              </a:ext>
            </a:extLst>
          </p:cNvPr>
          <p:cNvSpPr/>
          <p:nvPr/>
        </p:nvSpPr>
        <p:spPr>
          <a:xfrm>
            <a:off x="100740" y="1774675"/>
            <a:ext cx="2527355" cy="1447832"/>
          </a:xfrm>
          <a:prstGeom prst="rect">
            <a:avLst/>
          </a:prstGeom>
        </p:spPr>
        <p:txBody>
          <a:bodyPr wrap="square">
            <a:spAutoFit/>
          </a:bodyPr>
          <a:lstStyle/>
          <a:p>
            <a:pPr>
              <a:lnSpc>
                <a:spcPct val="150000"/>
              </a:lnSpc>
            </a:pPr>
            <a:r>
              <a:rPr lang="en-US" altLang="zh-CN" sz="1200" dirty="0">
                <a:ea typeface="楷体_GB2312" pitchFamily="1" charset="-122"/>
              </a:rPr>
              <a:t>SRAM</a:t>
            </a:r>
            <a:r>
              <a:rPr lang="zh-CN" altLang="en-US" sz="1200" dirty="0">
                <a:ea typeface="楷体_GB2312" pitchFamily="1" charset="-122"/>
              </a:rPr>
              <a:t>是用双稳态触发器结构记忆信息的。</a:t>
            </a:r>
            <a:r>
              <a:rPr lang="en-US" altLang="zh-CN" sz="1200" dirty="0">
                <a:ea typeface="楷体_GB2312" pitchFamily="1" charset="-122"/>
              </a:rPr>
              <a:t>SRAM</a:t>
            </a:r>
            <a:r>
              <a:rPr lang="zh-CN" altLang="en-US" sz="1200" dirty="0">
                <a:ea typeface="楷体_GB2312" pitchFamily="1" charset="-122"/>
              </a:rPr>
              <a:t>的存取速度快，但集成度低，功耗也较大，所以一般用来组成高速缓冲存储器和小容量主存系统。</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2600" y="308335"/>
            <a:ext cx="4800600" cy="239734"/>
            <a:chOff x="0" y="0"/>
            <a:chExt cx="9144000" cy="1043940"/>
          </a:xfrm>
          <a:solidFill>
            <a:schemeClr val="bg1"/>
          </a:solidFill>
        </p:grpSpPr>
        <p:pic>
          <p:nvPicPr>
            <p:cNvPr id="3" name="object 3"/>
            <p:cNvPicPr/>
            <p:nvPr/>
          </p:nvPicPr>
          <p:blipFill>
            <a:blip r:embed="rId2" cstate="print"/>
            <a:stretch>
              <a:fillRect/>
            </a:stretch>
          </p:blipFill>
          <p:spPr>
            <a:xfrm>
              <a:off x="626363" y="131063"/>
              <a:ext cx="7987283" cy="832104"/>
            </a:xfrm>
            <a:prstGeom prst="rect">
              <a:avLst/>
            </a:prstGeom>
            <a:grpFill/>
          </p:spPr>
        </p:pic>
        <p:sp>
          <p:nvSpPr>
            <p:cNvPr id="4" name="object 4"/>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grpFill/>
          </p:spPr>
          <p:txBody>
            <a:bodyPr wrap="square" lIns="0" tIns="0" rIns="0" bIns="0" rtlCol="0"/>
            <a:lstStyle/>
            <a:p>
              <a:endParaRPr sz="600"/>
            </a:p>
          </p:txBody>
        </p:sp>
      </p:grpSp>
      <p:sp>
        <p:nvSpPr>
          <p:cNvPr id="5" name="object 5"/>
          <p:cNvSpPr txBox="1">
            <a:spLocks noGrp="1"/>
          </p:cNvSpPr>
          <p:nvPr>
            <p:ph type="title"/>
          </p:nvPr>
        </p:nvSpPr>
        <p:spPr>
          <a:xfrm>
            <a:off x="872982" y="105952"/>
            <a:ext cx="3886486" cy="437283"/>
          </a:xfrm>
          <a:prstGeom prst="rect">
            <a:avLst/>
          </a:prstGeom>
        </p:spPr>
        <p:txBody>
          <a:bodyPr vert="horz" wrap="square" lIns="0" tIns="6334" rIns="0" bIns="0" rtlCol="0" anchor="ctr">
            <a:spAutoFit/>
          </a:bodyPr>
          <a:lstStyle/>
          <a:p>
            <a:pPr marL="6668">
              <a:lnSpc>
                <a:spcPct val="100000"/>
              </a:lnSpc>
              <a:spcBef>
                <a:spcPts val="50"/>
              </a:spcBef>
            </a:pPr>
            <a:r>
              <a:rPr sz="1400" dirty="0"/>
              <a:t>Typical</a:t>
            </a:r>
            <a:r>
              <a:rPr sz="1400" spc="-29" dirty="0"/>
              <a:t> </a:t>
            </a:r>
            <a:r>
              <a:rPr sz="1400" dirty="0"/>
              <a:t>SRAM</a:t>
            </a:r>
            <a:r>
              <a:rPr sz="1400" spc="-45" dirty="0"/>
              <a:t> </a:t>
            </a:r>
            <a:r>
              <a:rPr sz="1400" dirty="0"/>
              <a:t>Organization:</a:t>
            </a:r>
            <a:r>
              <a:rPr sz="1400" spc="-42" dirty="0"/>
              <a:t> </a:t>
            </a:r>
            <a:br>
              <a:rPr lang="en-US" altLang="zh-CN" sz="1400" spc="-42" dirty="0"/>
            </a:br>
            <a:r>
              <a:rPr sz="1400" spc="-5" dirty="0"/>
              <a:t>16-</a:t>
            </a:r>
            <a:r>
              <a:rPr sz="1400" dirty="0"/>
              <a:t>word</a:t>
            </a:r>
            <a:r>
              <a:rPr sz="1400" spc="-47" dirty="0"/>
              <a:t> </a:t>
            </a:r>
            <a:r>
              <a:rPr sz="1400" dirty="0"/>
              <a:t>x</a:t>
            </a:r>
            <a:r>
              <a:rPr sz="1400" spc="-53" dirty="0"/>
              <a:t> </a:t>
            </a:r>
            <a:r>
              <a:rPr sz="1400" spc="-5" dirty="0"/>
              <a:t>4-</a:t>
            </a:r>
            <a:r>
              <a:rPr sz="1400" spc="-13" dirty="0"/>
              <a:t>bit</a:t>
            </a:r>
          </a:p>
        </p:txBody>
      </p:sp>
      <p:sp>
        <p:nvSpPr>
          <p:cNvPr id="6" name="object 6"/>
          <p:cNvSpPr txBox="1"/>
          <p:nvPr/>
        </p:nvSpPr>
        <p:spPr>
          <a:xfrm>
            <a:off x="971815" y="1386180"/>
            <a:ext cx="461058" cy="258821"/>
          </a:xfrm>
          <a:prstGeom prst="rect">
            <a:avLst/>
          </a:prstGeom>
          <a:ln w="25400">
            <a:solidFill>
              <a:srgbClr val="000000"/>
            </a:solidFill>
          </a:ln>
        </p:spPr>
        <p:txBody>
          <a:bodyPr vert="horz" wrap="square" lIns="0" tIns="14002" rIns="0" bIns="0" rtlCol="0">
            <a:spAutoFit/>
          </a:bodyPr>
          <a:lstStyle/>
          <a:p>
            <a:pPr marR="1334" algn="ctr">
              <a:spcBef>
                <a:spcPts val="110"/>
              </a:spcBef>
            </a:pPr>
            <a:r>
              <a:rPr sz="840" b="1" spc="-11" dirty="0">
                <a:latin typeface="Times New Roman"/>
                <a:cs typeface="Times New Roman"/>
              </a:rPr>
              <a:t>SRAM</a:t>
            </a:r>
            <a:endParaRPr sz="840">
              <a:latin typeface="Times New Roman"/>
              <a:cs typeface="Times New Roman"/>
            </a:endParaRPr>
          </a:p>
          <a:p>
            <a:pPr marR="2000" algn="ctr">
              <a:lnSpc>
                <a:spcPts val="851"/>
              </a:lnSpc>
            </a:pPr>
            <a:r>
              <a:rPr sz="840" b="1" spc="-11" dirty="0">
                <a:latin typeface="Times New Roman"/>
                <a:cs typeface="Times New Roman"/>
              </a:rPr>
              <a:t>Cell</a:t>
            </a:r>
            <a:endParaRPr sz="840">
              <a:latin typeface="Times New Roman"/>
              <a:cs typeface="Times New Roman"/>
            </a:endParaRPr>
          </a:p>
        </p:txBody>
      </p:sp>
      <p:grpSp>
        <p:nvGrpSpPr>
          <p:cNvPr id="7" name="object 7"/>
          <p:cNvGrpSpPr/>
          <p:nvPr/>
        </p:nvGrpSpPr>
        <p:grpSpPr>
          <a:xfrm>
            <a:off x="879556" y="1236221"/>
            <a:ext cx="79343" cy="887444"/>
            <a:chOff x="756107" y="2354707"/>
            <a:chExt cx="151130" cy="1690370"/>
          </a:xfrm>
        </p:grpSpPr>
        <p:sp>
          <p:nvSpPr>
            <p:cNvPr id="8" name="object 8"/>
            <p:cNvSpPr/>
            <p:nvPr/>
          </p:nvSpPr>
          <p:spPr>
            <a:xfrm>
              <a:off x="768807" y="2354707"/>
              <a:ext cx="138430" cy="833119"/>
            </a:xfrm>
            <a:custGeom>
              <a:avLst/>
              <a:gdLst/>
              <a:ahLst/>
              <a:cxnLst/>
              <a:rect l="l" t="t" r="r" b="b"/>
              <a:pathLst>
                <a:path w="138430" h="833119">
                  <a:moveTo>
                    <a:pt x="12534" y="559434"/>
                  </a:moveTo>
                  <a:lnTo>
                    <a:pt x="137947" y="559434"/>
                  </a:lnTo>
                </a:path>
                <a:path w="138430" h="833119">
                  <a:moveTo>
                    <a:pt x="0" y="0"/>
                  </a:moveTo>
                  <a:lnTo>
                    <a:pt x="0" y="833119"/>
                  </a:lnTo>
                </a:path>
              </a:pathLst>
            </a:custGeom>
            <a:ln w="25400">
              <a:solidFill>
                <a:srgbClr val="009900"/>
              </a:solidFill>
            </a:ln>
          </p:spPr>
          <p:txBody>
            <a:bodyPr wrap="square" lIns="0" tIns="0" rIns="0" bIns="0" rtlCol="0"/>
            <a:lstStyle/>
            <a:p>
              <a:endParaRPr sz="945"/>
            </a:p>
          </p:txBody>
        </p:sp>
        <p:sp>
          <p:nvSpPr>
            <p:cNvPr id="9" name="object 9"/>
            <p:cNvSpPr/>
            <p:nvPr/>
          </p:nvSpPr>
          <p:spPr>
            <a:xfrm>
              <a:off x="768807" y="3211703"/>
              <a:ext cx="138430" cy="833119"/>
            </a:xfrm>
            <a:custGeom>
              <a:avLst/>
              <a:gdLst/>
              <a:ahLst/>
              <a:cxnLst/>
              <a:rect l="l" t="t" r="r" b="b"/>
              <a:pathLst>
                <a:path w="138430" h="833120">
                  <a:moveTo>
                    <a:pt x="12534" y="559435"/>
                  </a:moveTo>
                  <a:lnTo>
                    <a:pt x="137947" y="559435"/>
                  </a:lnTo>
                </a:path>
                <a:path w="138430" h="833120">
                  <a:moveTo>
                    <a:pt x="0" y="0"/>
                  </a:moveTo>
                  <a:lnTo>
                    <a:pt x="0" y="833120"/>
                  </a:lnTo>
                </a:path>
              </a:pathLst>
            </a:custGeom>
            <a:ln w="25400">
              <a:solidFill>
                <a:srgbClr val="009900"/>
              </a:solidFill>
            </a:ln>
          </p:spPr>
          <p:txBody>
            <a:bodyPr wrap="square" lIns="0" tIns="0" rIns="0" bIns="0" rtlCol="0"/>
            <a:lstStyle/>
            <a:p>
              <a:endParaRPr sz="945"/>
            </a:p>
          </p:txBody>
        </p:sp>
      </p:grpSp>
      <p:sp>
        <p:nvSpPr>
          <p:cNvPr id="10" name="object 10"/>
          <p:cNvSpPr/>
          <p:nvPr/>
        </p:nvSpPr>
        <p:spPr>
          <a:xfrm>
            <a:off x="1044244" y="1236222"/>
            <a:ext cx="474393" cy="437387"/>
          </a:xfrm>
          <a:custGeom>
            <a:avLst/>
            <a:gdLst/>
            <a:ahLst/>
            <a:cxnLst/>
            <a:rect l="l" t="t" r="r" b="b"/>
            <a:pathLst>
              <a:path w="903605" h="833119">
                <a:moveTo>
                  <a:pt x="764971" y="559434"/>
                </a:moveTo>
                <a:lnTo>
                  <a:pt x="890447" y="559434"/>
                </a:lnTo>
              </a:path>
              <a:path w="903605" h="833119">
                <a:moveTo>
                  <a:pt x="903020" y="0"/>
                </a:moveTo>
                <a:lnTo>
                  <a:pt x="903020" y="833119"/>
                </a:lnTo>
              </a:path>
              <a:path w="903605" h="833119">
                <a:moveTo>
                  <a:pt x="0" y="142747"/>
                </a:moveTo>
                <a:lnTo>
                  <a:pt x="0" y="261873"/>
                </a:lnTo>
              </a:path>
              <a:path w="903605" h="833119">
                <a:moveTo>
                  <a:pt x="602030" y="142747"/>
                </a:moveTo>
                <a:lnTo>
                  <a:pt x="602030" y="261873"/>
                </a:lnTo>
              </a:path>
            </a:pathLst>
          </a:custGeom>
          <a:ln w="25400">
            <a:solidFill>
              <a:srgbClr val="0000FF"/>
            </a:solidFill>
          </a:ln>
        </p:spPr>
        <p:txBody>
          <a:bodyPr wrap="square" lIns="0" tIns="0" rIns="0" bIns="0" rtlCol="0"/>
          <a:lstStyle/>
          <a:p>
            <a:endParaRPr sz="945"/>
          </a:p>
        </p:txBody>
      </p:sp>
      <p:sp>
        <p:nvSpPr>
          <p:cNvPr id="11" name="object 11"/>
          <p:cNvSpPr txBox="1"/>
          <p:nvPr/>
        </p:nvSpPr>
        <p:spPr>
          <a:xfrm>
            <a:off x="1801432" y="1386180"/>
            <a:ext cx="461058" cy="258821"/>
          </a:xfrm>
          <a:prstGeom prst="rect">
            <a:avLst/>
          </a:prstGeom>
          <a:ln w="25400">
            <a:solidFill>
              <a:srgbClr val="000000"/>
            </a:solidFill>
          </a:ln>
        </p:spPr>
        <p:txBody>
          <a:bodyPr vert="horz" wrap="square" lIns="0" tIns="14002" rIns="0" bIns="0" rtlCol="0">
            <a:spAutoFit/>
          </a:bodyPr>
          <a:lstStyle/>
          <a:p>
            <a:pPr marR="1334" algn="ctr">
              <a:spcBef>
                <a:spcPts val="110"/>
              </a:spcBef>
            </a:pPr>
            <a:r>
              <a:rPr sz="840" b="1" spc="-11" dirty="0">
                <a:latin typeface="Times New Roman"/>
                <a:cs typeface="Times New Roman"/>
              </a:rPr>
              <a:t>SRAM</a:t>
            </a:r>
            <a:endParaRPr sz="840">
              <a:latin typeface="Times New Roman"/>
              <a:cs typeface="Times New Roman"/>
            </a:endParaRPr>
          </a:p>
          <a:p>
            <a:pPr marR="2000" algn="ctr">
              <a:lnSpc>
                <a:spcPts val="851"/>
              </a:lnSpc>
            </a:pPr>
            <a:r>
              <a:rPr sz="840" b="1" spc="-11" dirty="0">
                <a:latin typeface="Times New Roman"/>
                <a:cs typeface="Times New Roman"/>
              </a:rPr>
              <a:t>Cell</a:t>
            </a:r>
            <a:endParaRPr sz="840">
              <a:latin typeface="Times New Roman"/>
              <a:cs typeface="Times New Roman"/>
            </a:endParaRPr>
          </a:p>
        </p:txBody>
      </p:sp>
      <p:grpSp>
        <p:nvGrpSpPr>
          <p:cNvPr id="12" name="object 12"/>
          <p:cNvGrpSpPr/>
          <p:nvPr/>
        </p:nvGrpSpPr>
        <p:grpSpPr>
          <a:xfrm>
            <a:off x="1709153" y="1229554"/>
            <a:ext cx="645414" cy="450722"/>
            <a:chOff x="2336292" y="2342007"/>
            <a:chExt cx="1229360" cy="858519"/>
          </a:xfrm>
        </p:grpSpPr>
        <p:sp>
          <p:nvSpPr>
            <p:cNvPr id="13" name="object 13"/>
            <p:cNvSpPr/>
            <p:nvPr/>
          </p:nvSpPr>
          <p:spPr>
            <a:xfrm>
              <a:off x="2348992" y="2354707"/>
              <a:ext cx="138430" cy="833119"/>
            </a:xfrm>
            <a:custGeom>
              <a:avLst/>
              <a:gdLst/>
              <a:ahLst/>
              <a:cxnLst/>
              <a:rect l="l" t="t" r="r" b="b"/>
              <a:pathLst>
                <a:path w="138430" h="833119">
                  <a:moveTo>
                    <a:pt x="12572" y="559434"/>
                  </a:moveTo>
                  <a:lnTo>
                    <a:pt x="137921" y="559434"/>
                  </a:lnTo>
                </a:path>
                <a:path w="138430" h="833119">
                  <a:moveTo>
                    <a:pt x="0" y="0"/>
                  </a:moveTo>
                  <a:lnTo>
                    <a:pt x="0" y="833119"/>
                  </a:lnTo>
                </a:path>
              </a:pathLst>
            </a:custGeom>
            <a:ln w="25400">
              <a:solidFill>
                <a:srgbClr val="009900"/>
              </a:solidFill>
            </a:ln>
          </p:spPr>
          <p:txBody>
            <a:bodyPr wrap="square" lIns="0" tIns="0" rIns="0" bIns="0" rtlCol="0"/>
            <a:lstStyle/>
            <a:p>
              <a:endParaRPr sz="945"/>
            </a:p>
          </p:txBody>
        </p:sp>
        <p:sp>
          <p:nvSpPr>
            <p:cNvPr id="14" name="object 14"/>
            <p:cNvSpPr/>
            <p:nvPr/>
          </p:nvSpPr>
          <p:spPr>
            <a:xfrm>
              <a:off x="2649982" y="2354707"/>
              <a:ext cx="902969" cy="833119"/>
            </a:xfrm>
            <a:custGeom>
              <a:avLst/>
              <a:gdLst/>
              <a:ahLst/>
              <a:cxnLst/>
              <a:rect l="l" t="t" r="r" b="b"/>
              <a:pathLst>
                <a:path w="902970" h="833119">
                  <a:moveTo>
                    <a:pt x="765047" y="559434"/>
                  </a:moveTo>
                  <a:lnTo>
                    <a:pt x="890396" y="559434"/>
                  </a:lnTo>
                </a:path>
                <a:path w="902970" h="833119">
                  <a:moveTo>
                    <a:pt x="902969" y="0"/>
                  </a:moveTo>
                  <a:lnTo>
                    <a:pt x="902969" y="833119"/>
                  </a:lnTo>
                </a:path>
                <a:path w="902970" h="833119">
                  <a:moveTo>
                    <a:pt x="0" y="142747"/>
                  </a:moveTo>
                  <a:lnTo>
                    <a:pt x="0" y="261873"/>
                  </a:lnTo>
                </a:path>
                <a:path w="902970" h="833119">
                  <a:moveTo>
                    <a:pt x="601980" y="142747"/>
                  </a:moveTo>
                  <a:lnTo>
                    <a:pt x="601980" y="261873"/>
                  </a:lnTo>
                </a:path>
              </a:pathLst>
            </a:custGeom>
            <a:ln w="25400">
              <a:solidFill>
                <a:srgbClr val="0000FF"/>
              </a:solidFill>
            </a:ln>
          </p:spPr>
          <p:txBody>
            <a:bodyPr wrap="square" lIns="0" tIns="0" rIns="0" bIns="0" rtlCol="0"/>
            <a:lstStyle/>
            <a:p>
              <a:endParaRPr sz="945"/>
            </a:p>
          </p:txBody>
        </p:sp>
      </p:grpSp>
      <p:sp>
        <p:nvSpPr>
          <p:cNvPr id="15" name="object 15"/>
          <p:cNvSpPr txBox="1"/>
          <p:nvPr/>
        </p:nvSpPr>
        <p:spPr>
          <a:xfrm>
            <a:off x="2631002" y="1386180"/>
            <a:ext cx="461058" cy="258821"/>
          </a:xfrm>
          <a:prstGeom prst="rect">
            <a:avLst/>
          </a:prstGeom>
          <a:ln w="25400">
            <a:solidFill>
              <a:srgbClr val="000000"/>
            </a:solidFill>
          </a:ln>
        </p:spPr>
        <p:txBody>
          <a:bodyPr vert="horz" wrap="square" lIns="0" tIns="14002" rIns="0" bIns="0" rtlCol="0">
            <a:spAutoFit/>
          </a:bodyPr>
          <a:lstStyle/>
          <a:p>
            <a:pPr marR="1000" algn="ctr">
              <a:spcBef>
                <a:spcPts val="110"/>
              </a:spcBef>
            </a:pPr>
            <a:r>
              <a:rPr sz="840" b="1" spc="-11" dirty="0">
                <a:latin typeface="Times New Roman"/>
                <a:cs typeface="Times New Roman"/>
              </a:rPr>
              <a:t>SRAM</a:t>
            </a:r>
            <a:endParaRPr sz="840">
              <a:latin typeface="Times New Roman"/>
              <a:cs typeface="Times New Roman"/>
            </a:endParaRPr>
          </a:p>
          <a:p>
            <a:pPr marR="1667" algn="ctr">
              <a:lnSpc>
                <a:spcPts val="851"/>
              </a:lnSpc>
            </a:pPr>
            <a:r>
              <a:rPr sz="840" b="1" spc="-11" dirty="0">
                <a:latin typeface="Times New Roman"/>
                <a:cs typeface="Times New Roman"/>
              </a:rPr>
              <a:t>Cell</a:t>
            </a:r>
            <a:endParaRPr sz="840">
              <a:latin typeface="Times New Roman"/>
              <a:cs typeface="Times New Roman"/>
            </a:endParaRPr>
          </a:p>
        </p:txBody>
      </p:sp>
      <p:grpSp>
        <p:nvGrpSpPr>
          <p:cNvPr id="16" name="object 16"/>
          <p:cNvGrpSpPr/>
          <p:nvPr/>
        </p:nvGrpSpPr>
        <p:grpSpPr>
          <a:xfrm>
            <a:off x="2538724" y="1229554"/>
            <a:ext cx="645414" cy="450722"/>
            <a:chOff x="3916426" y="2342007"/>
            <a:chExt cx="1229360" cy="858519"/>
          </a:xfrm>
        </p:grpSpPr>
        <p:sp>
          <p:nvSpPr>
            <p:cNvPr id="17" name="object 17"/>
            <p:cNvSpPr/>
            <p:nvPr/>
          </p:nvSpPr>
          <p:spPr>
            <a:xfrm>
              <a:off x="3929126" y="2354707"/>
              <a:ext cx="138430" cy="833119"/>
            </a:xfrm>
            <a:custGeom>
              <a:avLst/>
              <a:gdLst/>
              <a:ahLst/>
              <a:cxnLst/>
              <a:rect l="l" t="t" r="r" b="b"/>
              <a:pathLst>
                <a:path w="138429" h="833119">
                  <a:moveTo>
                    <a:pt x="12573" y="559434"/>
                  </a:moveTo>
                  <a:lnTo>
                    <a:pt x="138049" y="559434"/>
                  </a:lnTo>
                </a:path>
                <a:path w="138429" h="833119">
                  <a:moveTo>
                    <a:pt x="0" y="0"/>
                  </a:moveTo>
                  <a:lnTo>
                    <a:pt x="0" y="833119"/>
                  </a:lnTo>
                </a:path>
              </a:pathLst>
            </a:custGeom>
            <a:ln w="25400">
              <a:solidFill>
                <a:srgbClr val="009900"/>
              </a:solidFill>
            </a:ln>
          </p:spPr>
          <p:txBody>
            <a:bodyPr wrap="square" lIns="0" tIns="0" rIns="0" bIns="0" rtlCol="0"/>
            <a:lstStyle/>
            <a:p>
              <a:endParaRPr sz="945"/>
            </a:p>
          </p:txBody>
        </p:sp>
        <p:sp>
          <p:nvSpPr>
            <p:cNvPr id="18" name="object 18"/>
            <p:cNvSpPr/>
            <p:nvPr/>
          </p:nvSpPr>
          <p:spPr>
            <a:xfrm>
              <a:off x="4230116" y="2354707"/>
              <a:ext cx="902969" cy="833119"/>
            </a:xfrm>
            <a:custGeom>
              <a:avLst/>
              <a:gdLst/>
              <a:ahLst/>
              <a:cxnLst/>
              <a:rect l="l" t="t" r="r" b="b"/>
              <a:pathLst>
                <a:path w="902970" h="833119">
                  <a:moveTo>
                    <a:pt x="765048" y="559434"/>
                  </a:moveTo>
                  <a:lnTo>
                    <a:pt x="890524" y="559434"/>
                  </a:lnTo>
                </a:path>
                <a:path w="902970" h="833119">
                  <a:moveTo>
                    <a:pt x="902970" y="0"/>
                  </a:moveTo>
                  <a:lnTo>
                    <a:pt x="902970" y="833119"/>
                  </a:lnTo>
                </a:path>
                <a:path w="902970" h="833119">
                  <a:moveTo>
                    <a:pt x="0" y="142747"/>
                  </a:moveTo>
                  <a:lnTo>
                    <a:pt x="0" y="261873"/>
                  </a:lnTo>
                </a:path>
                <a:path w="902970" h="833119">
                  <a:moveTo>
                    <a:pt x="601980" y="142747"/>
                  </a:moveTo>
                  <a:lnTo>
                    <a:pt x="601980" y="261873"/>
                  </a:lnTo>
                </a:path>
              </a:pathLst>
            </a:custGeom>
            <a:ln w="25400">
              <a:solidFill>
                <a:srgbClr val="0000FF"/>
              </a:solidFill>
            </a:ln>
          </p:spPr>
          <p:txBody>
            <a:bodyPr wrap="square" lIns="0" tIns="0" rIns="0" bIns="0" rtlCol="0"/>
            <a:lstStyle/>
            <a:p>
              <a:endParaRPr sz="945"/>
            </a:p>
          </p:txBody>
        </p:sp>
      </p:grpSp>
      <p:sp>
        <p:nvSpPr>
          <p:cNvPr id="19" name="object 19"/>
          <p:cNvSpPr txBox="1"/>
          <p:nvPr/>
        </p:nvSpPr>
        <p:spPr>
          <a:xfrm>
            <a:off x="3460638" y="1386180"/>
            <a:ext cx="461058" cy="258821"/>
          </a:xfrm>
          <a:prstGeom prst="rect">
            <a:avLst/>
          </a:prstGeom>
          <a:ln w="25400">
            <a:solidFill>
              <a:srgbClr val="000000"/>
            </a:solidFill>
          </a:ln>
        </p:spPr>
        <p:txBody>
          <a:bodyPr vert="horz" wrap="square" lIns="0" tIns="14002" rIns="0" bIns="0" rtlCol="0">
            <a:spAutoFit/>
          </a:bodyPr>
          <a:lstStyle/>
          <a:p>
            <a:pPr marR="667" algn="ctr">
              <a:spcBef>
                <a:spcPts val="110"/>
              </a:spcBef>
            </a:pPr>
            <a:r>
              <a:rPr sz="840" b="1" spc="-11" dirty="0">
                <a:latin typeface="Times New Roman"/>
                <a:cs typeface="Times New Roman"/>
              </a:rPr>
              <a:t>SRAM</a:t>
            </a:r>
            <a:endParaRPr sz="840">
              <a:latin typeface="Times New Roman"/>
              <a:cs typeface="Times New Roman"/>
            </a:endParaRPr>
          </a:p>
          <a:p>
            <a:pPr marR="1334" algn="ctr">
              <a:lnSpc>
                <a:spcPts val="851"/>
              </a:lnSpc>
            </a:pPr>
            <a:r>
              <a:rPr sz="840" b="1" spc="-11" dirty="0">
                <a:latin typeface="Times New Roman"/>
                <a:cs typeface="Times New Roman"/>
              </a:rPr>
              <a:t>Cell</a:t>
            </a:r>
            <a:endParaRPr sz="840">
              <a:latin typeface="Times New Roman"/>
              <a:cs typeface="Times New Roman"/>
            </a:endParaRPr>
          </a:p>
        </p:txBody>
      </p:sp>
      <p:grpSp>
        <p:nvGrpSpPr>
          <p:cNvPr id="20" name="object 20"/>
          <p:cNvGrpSpPr/>
          <p:nvPr/>
        </p:nvGrpSpPr>
        <p:grpSpPr>
          <a:xfrm>
            <a:off x="1044157" y="1229554"/>
            <a:ext cx="3358086" cy="450722"/>
            <a:chOff x="1069632" y="2342007"/>
            <a:chExt cx="6396355" cy="858519"/>
          </a:xfrm>
        </p:grpSpPr>
        <p:sp>
          <p:nvSpPr>
            <p:cNvPr id="21" name="object 21"/>
            <p:cNvSpPr/>
            <p:nvPr/>
          </p:nvSpPr>
          <p:spPr>
            <a:xfrm>
              <a:off x="5509387" y="2354707"/>
              <a:ext cx="138430" cy="833119"/>
            </a:xfrm>
            <a:custGeom>
              <a:avLst/>
              <a:gdLst/>
              <a:ahLst/>
              <a:cxnLst/>
              <a:rect l="l" t="t" r="r" b="b"/>
              <a:pathLst>
                <a:path w="138429" h="833119">
                  <a:moveTo>
                    <a:pt x="12573" y="559434"/>
                  </a:moveTo>
                  <a:lnTo>
                    <a:pt x="137922" y="559434"/>
                  </a:lnTo>
                </a:path>
                <a:path w="138429" h="833119">
                  <a:moveTo>
                    <a:pt x="0" y="0"/>
                  </a:moveTo>
                  <a:lnTo>
                    <a:pt x="0" y="833119"/>
                  </a:lnTo>
                </a:path>
              </a:pathLst>
            </a:custGeom>
            <a:ln w="25400">
              <a:solidFill>
                <a:srgbClr val="009900"/>
              </a:solidFill>
            </a:ln>
          </p:spPr>
          <p:txBody>
            <a:bodyPr wrap="square" lIns="0" tIns="0" rIns="0" bIns="0" rtlCol="0"/>
            <a:lstStyle/>
            <a:p>
              <a:endParaRPr sz="945"/>
            </a:p>
          </p:txBody>
        </p:sp>
        <p:sp>
          <p:nvSpPr>
            <p:cNvPr id="22" name="object 22"/>
            <p:cNvSpPr/>
            <p:nvPr/>
          </p:nvSpPr>
          <p:spPr>
            <a:xfrm>
              <a:off x="1082332" y="2354707"/>
              <a:ext cx="6370955" cy="833119"/>
            </a:xfrm>
            <a:custGeom>
              <a:avLst/>
              <a:gdLst/>
              <a:ahLst/>
              <a:cxnLst/>
              <a:rect l="l" t="t" r="r" b="b"/>
              <a:pathLst>
                <a:path w="6370955" h="833119">
                  <a:moveTo>
                    <a:pt x="5493092" y="559434"/>
                  </a:moveTo>
                  <a:lnTo>
                    <a:pt x="5618441" y="559434"/>
                  </a:lnTo>
                </a:path>
                <a:path w="6370955" h="833119">
                  <a:moveTo>
                    <a:pt x="5631014" y="0"/>
                  </a:moveTo>
                  <a:lnTo>
                    <a:pt x="5631014" y="833119"/>
                  </a:lnTo>
                </a:path>
                <a:path w="6370955" h="833119">
                  <a:moveTo>
                    <a:pt x="4728044" y="142747"/>
                  </a:moveTo>
                  <a:lnTo>
                    <a:pt x="4728044" y="261873"/>
                  </a:lnTo>
                </a:path>
                <a:path w="6370955" h="833119">
                  <a:moveTo>
                    <a:pt x="5330024" y="142747"/>
                  </a:moveTo>
                  <a:lnTo>
                    <a:pt x="5330024" y="261873"/>
                  </a:lnTo>
                </a:path>
                <a:path w="6370955" h="833119">
                  <a:moveTo>
                    <a:pt x="0" y="130937"/>
                  </a:moveTo>
                  <a:lnTo>
                    <a:pt x="6370916" y="130937"/>
                  </a:lnTo>
                </a:path>
              </a:pathLst>
            </a:custGeom>
            <a:ln w="25400">
              <a:solidFill>
                <a:srgbClr val="0000FF"/>
              </a:solidFill>
            </a:ln>
          </p:spPr>
          <p:txBody>
            <a:bodyPr wrap="square" lIns="0" tIns="0" rIns="0" bIns="0" rtlCol="0"/>
            <a:lstStyle/>
            <a:p>
              <a:endParaRPr sz="945"/>
            </a:p>
          </p:txBody>
        </p:sp>
      </p:grpSp>
      <p:sp>
        <p:nvSpPr>
          <p:cNvPr id="23" name="object 23"/>
          <p:cNvSpPr txBox="1"/>
          <p:nvPr/>
        </p:nvSpPr>
        <p:spPr>
          <a:xfrm>
            <a:off x="971815" y="1836103"/>
            <a:ext cx="461058" cy="245997"/>
          </a:xfrm>
          <a:prstGeom prst="rect">
            <a:avLst/>
          </a:prstGeom>
          <a:ln w="25400">
            <a:solidFill>
              <a:srgbClr val="000000"/>
            </a:solidFill>
          </a:ln>
        </p:spPr>
        <p:txBody>
          <a:bodyPr vert="horz" wrap="square" lIns="0" tIns="14002" rIns="0" bIns="0" rtlCol="0">
            <a:spAutoFit/>
          </a:bodyPr>
          <a:lstStyle/>
          <a:p>
            <a:pPr marR="1334" algn="ctr">
              <a:spcBef>
                <a:spcPts val="110"/>
              </a:spcBef>
            </a:pPr>
            <a:r>
              <a:rPr sz="840" b="1" spc="-11" dirty="0">
                <a:latin typeface="Times New Roman"/>
                <a:cs typeface="Times New Roman"/>
              </a:rPr>
              <a:t>SRAM</a:t>
            </a:r>
            <a:endParaRPr sz="840">
              <a:latin typeface="Times New Roman"/>
              <a:cs typeface="Times New Roman"/>
            </a:endParaRPr>
          </a:p>
          <a:p>
            <a:pPr marR="2000" algn="ctr">
              <a:lnSpc>
                <a:spcPts val="847"/>
              </a:lnSpc>
            </a:pPr>
            <a:r>
              <a:rPr sz="840" b="1" spc="-11" dirty="0">
                <a:latin typeface="Times New Roman"/>
                <a:cs typeface="Times New Roman"/>
              </a:rPr>
              <a:t>Cell</a:t>
            </a:r>
            <a:endParaRPr sz="840">
              <a:latin typeface="Times New Roman"/>
              <a:cs typeface="Times New Roman"/>
            </a:endParaRPr>
          </a:p>
        </p:txBody>
      </p:sp>
      <p:sp>
        <p:nvSpPr>
          <p:cNvPr id="24" name="object 24"/>
          <p:cNvSpPr/>
          <p:nvPr/>
        </p:nvSpPr>
        <p:spPr>
          <a:xfrm>
            <a:off x="1044244" y="1686144"/>
            <a:ext cx="474393" cy="437387"/>
          </a:xfrm>
          <a:custGeom>
            <a:avLst/>
            <a:gdLst/>
            <a:ahLst/>
            <a:cxnLst/>
            <a:rect l="l" t="t" r="r" b="b"/>
            <a:pathLst>
              <a:path w="903605" h="833120">
                <a:moveTo>
                  <a:pt x="764971" y="559435"/>
                </a:moveTo>
                <a:lnTo>
                  <a:pt x="890447" y="559435"/>
                </a:lnTo>
              </a:path>
              <a:path w="903605" h="833120">
                <a:moveTo>
                  <a:pt x="903020" y="0"/>
                </a:moveTo>
                <a:lnTo>
                  <a:pt x="903020" y="833120"/>
                </a:lnTo>
              </a:path>
              <a:path w="903605" h="833120">
                <a:moveTo>
                  <a:pt x="0" y="142748"/>
                </a:moveTo>
                <a:lnTo>
                  <a:pt x="0" y="261874"/>
                </a:lnTo>
              </a:path>
              <a:path w="903605" h="833120">
                <a:moveTo>
                  <a:pt x="602030" y="142748"/>
                </a:moveTo>
                <a:lnTo>
                  <a:pt x="602030" y="261874"/>
                </a:lnTo>
              </a:path>
            </a:pathLst>
          </a:custGeom>
          <a:ln w="25400">
            <a:solidFill>
              <a:srgbClr val="0000FF"/>
            </a:solidFill>
          </a:ln>
        </p:spPr>
        <p:txBody>
          <a:bodyPr wrap="square" lIns="0" tIns="0" rIns="0" bIns="0" rtlCol="0"/>
          <a:lstStyle/>
          <a:p>
            <a:endParaRPr sz="945"/>
          </a:p>
        </p:txBody>
      </p:sp>
      <p:sp>
        <p:nvSpPr>
          <p:cNvPr id="25" name="object 25"/>
          <p:cNvSpPr txBox="1"/>
          <p:nvPr/>
        </p:nvSpPr>
        <p:spPr>
          <a:xfrm>
            <a:off x="1801432" y="1836103"/>
            <a:ext cx="461058" cy="245997"/>
          </a:xfrm>
          <a:prstGeom prst="rect">
            <a:avLst/>
          </a:prstGeom>
          <a:ln w="25400">
            <a:solidFill>
              <a:srgbClr val="000000"/>
            </a:solidFill>
          </a:ln>
        </p:spPr>
        <p:txBody>
          <a:bodyPr vert="horz" wrap="square" lIns="0" tIns="14002" rIns="0" bIns="0" rtlCol="0">
            <a:spAutoFit/>
          </a:bodyPr>
          <a:lstStyle/>
          <a:p>
            <a:pPr marR="1334" algn="ctr">
              <a:spcBef>
                <a:spcPts val="110"/>
              </a:spcBef>
            </a:pPr>
            <a:r>
              <a:rPr sz="840" b="1" spc="-11" dirty="0">
                <a:latin typeface="Times New Roman"/>
                <a:cs typeface="Times New Roman"/>
              </a:rPr>
              <a:t>SRAM</a:t>
            </a:r>
            <a:endParaRPr sz="840">
              <a:latin typeface="Times New Roman"/>
              <a:cs typeface="Times New Roman"/>
            </a:endParaRPr>
          </a:p>
          <a:p>
            <a:pPr marR="2000" algn="ctr">
              <a:lnSpc>
                <a:spcPts val="847"/>
              </a:lnSpc>
            </a:pPr>
            <a:r>
              <a:rPr sz="840" b="1" spc="-11" dirty="0">
                <a:latin typeface="Times New Roman"/>
                <a:cs typeface="Times New Roman"/>
              </a:rPr>
              <a:t>Cell</a:t>
            </a:r>
            <a:endParaRPr sz="840">
              <a:latin typeface="Times New Roman"/>
              <a:cs typeface="Times New Roman"/>
            </a:endParaRPr>
          </a:p>
        </p:txBody>
      </p:sp>
      <p:grpSp>
        <p:nvGrpSpPr>
          <p:cNvPr id="26" name="object 26"/>
          <p:cNvGrpSpPr/>
          <p:nvPr/>
        </p:nvGrpSpPr>
        <p:grpSpPr>
          <a:xfrm>
            <a:off x="1709153" y="1679477"/>
            <a:ext cx="645414" cy="450722"/>
            <a:chOff x="2336292" y="3199002"/>
            <a:chExt cx="1229360" cy="858519"/>
          </a:xfrm>
        </p:grpSpPr>
        <p:sp>
          <p:nvSpPr>
            <p:cNvPr id="27" name="object 27"/>
            <p:cNvSpPr/>
            <p:nvPr/>
          </p:nvSpPr>
          <p:spPr>
            <a:xfrm>
              <a:off x="2361565" y="3771137"/>
              <a:ext cx="125730" cy="0"/>
            </a:xfrm>
            <a:custGeom>
              <a:avLst/>
              <a:gdLst/>
              <a:ahLst/>
              <a:cxnLst/>
              <a:rect l="l" t="t" r="r" b="b"/>
              <a:pathLst>
                <a:path w="125730">
                  <a:moveTo>
                    <a:pt x="0" y="0"/>
                  </a:moveTo>
                  <a:lnTo>
                    <a:pt x="125349" y="0"/>
                  </a:lnTo>
                </a:path>
              </a:pathLst>
            </a:custGeom>
            <a:ln w="25400">
              <a:solidFill>
                <a:srgbClr val="009900"/>
              </a:solidFill>
            </a:ln>
          </p:spPr>
          <p:txBody>
            <a:bodyPr wrap="square" lIns="0" tIns="0" rIns="0" bIns="0" rtlCol="0"/>
            <a:lstStyle/>
            <a:p>
              <a:endParaRPr sz="945"/>
            </a:p>
          </p:txBody>
        </p:sp>
        <p:sp>
          <p:nvSpPr>
            <p:cNvPr id="28" name="object 28"/>
            <p:cNvSpPr/>
            <p:nvPr/>
          </p:nvSpPr>
          <p:spPr>
            <a:xfrm>
              <a:off x="3415030" y="3211702"/>
              <a:ext cx="138430" cy="833119"/>
            </a:xfrm>
            <a:custGeom>
              <a:avLst/>
              <a:gdLst/>
              <a:ahLst/>
              <a:cxnLst/>
              <a:rect l="l" t="t" r="r" b="b"/>
              <a:pathLst>
                <a:path w="138429" h="833120">
                  <a:moveTo>
                    <a:pt x="0" y="559435"/>
                  </a:moveTo>
                  <a:lnTo>
                    <a:pt x="125349" y="559435"/>
                  </a:lnTo>
                </a:path>
                <a:path w="138429" h="833120">
                  <a:moveTo>
                    <a:pt x="137922" y="0"/>
                  </a:moveTo>
                  <a:lnTo>
                    <a:pt x="137922" y="833120"/>
                  </a:lnTo>
                </a:path>
              </a:pathLst>
            </a:custGeom>
            <a:ln w="25400">
              <a:solidFill>
                <a:srgbClr val="0000FF"/>
              </a:solidFill>
            </a:ln>
          </p:spPr>
          <p:txBody>
            <a:bodyPr wrap="square" lIns="0" tIns="0" rIns="0" bIns="0" rtlCol="0"/>
            <a:lstStyle/>
            <a:p>
              <a:endParaRPr sz="945"/>
            </a:p>
          </p:txBody>
        </p:sp>
        <p:sp>
          <p:nvSpPr>
            <p:cNvPr id="29" name="object 29"/>
            <p:cNvSpPr/>
            <p:nvPr/>
          </p:nvSpPr>
          <p:spPr>
            <a:xfrm>
              <a:off x="2348992" y="3211702"/>
              <a:ext cx="0" cy="833119"/>
            </a:xfrm>
            <a:custGeom>
              <a:avLst/>
              <a:gdLst/>
              <a:ahLst/>
              <a:cxnLst/>
              <a:rect l="l" t="t" r="r" b="b"/>
              <a:pathLst>
                <a:path h="833120">
                  <a:moveTo>
                    <a:pt x="0" y="0"/>
                  </a:moveTo>
                  <a:lnTo>
                    <a:pt x="0" y="833120"/>
                  </a:lnTo>
                </a:path>
              </a:pathLst>
            </a:custGeom>
            <a:ln w="25400">
              <a:solidFill>
                <a:srgbClr val="009900"/>
              </a:solidFill>
            </a:ln>
          </p:spPr>
          <p:txBody>
            <a:bodyPr wrap="square" lIns="0" tIns="0" rIns="0" bIns="0" rtlCol="0"/>
            <a:lstStyle/>
            <a:p>
              <a:endParaRPr sz="945"/>
            </a:p>
          </p:txBody>
        </p:sp>
        <p:sp>
          <p:nvSpPr>
            <p:cNvPr id="30" name="object 30"/>
            <p:cNvSpPr/>
            <p:nvPr/>
          </p:nvSpPr>
          <p:spPr>
            <a:xfrm>
              <a:off x="2649982" y="3354450"/>
              <a:ext cx="601980" cy="119380"/>
            </a:xfrm>
            <a:custGeom>
              <a:avLst/>
              <a:gdLst/>
              <a:ahLst/>
              <a:cxnLst/>
              <a:rect l="l" t="t" r="r" b="b"/>
              <a:pathLst>
                <a:path w="601979" h="119379">
                  <a:moveTo>
                    <a:pt x="0" y="0"/>
                  </a:moveTo>
                  <a:lnTo>
                    <a:pt x="0" y="119125"/>
                  </a:lnTo>
                </a:path>
                <a:path w="601979" h="119379">
                  <a:moveTo>
                    <a:pt x="601980" y="0"/>
                  </a:moveTo>
                  <a:lnTo>
                    <a:pt x="601980" y="119125"/>
                  </a:lnTo>
                </a:path>
              </a:pathLst>
            </a:custGeom>
            <a:ln w="25400">
              <a:solidFill>
                <a:srgbClr val="0000FF"/>
              </a:solidFill>
            </a:ln>
          </p:spPr>
          <p:txBody>
            <a:bodyPr wrap="square" lIns="0" tIns="0" rIns="0" bIns="0" rtlCol="0"/>
            <a:lstStyle/>
            <a:p>
              <a:endParaRPr sz="945"/>
            </a:p>
          </p:txBody>
        </p:sp>
      </p:grpSp>
      <p:sp>
        <p:nvSpPr>
          <p:cNvPr id="31" name="object 31"/>
          <p:cNvSpPr txBox="1"/>
          <p:nvPr/>
        </p:nvSpPr>
        <p:spPr>
          <a:xfrm>
            <a:off x="2631002" y="1836103"/>
            <a:ext cx="461058" cy="245997"/>
          </a:xfrm>
          <a:prstGeom prst="rect">
            <a:avLst/>
          </a:prstGeom>
          <a:ln w="25400">
            <a:solidFill>
              <a:srgbClr val="000000"/>
            </a:solidFill>
          </a:ln>
        </p:spPr>
        <p:txBody>
          <a:bodyPr vert="horz" wrap="square" lIns="0" tIns="14002" rIns="0" bIns="0" rtlCol="0">
            <a:spAutoFit/>
          </a:bodyPr>
          <a:lstStyle/>
          <a:p>
            <a:pPr marR="1000" algn="ctr">
              <a:spcBef>
                <a:spcPts val="110"/>
              </a:spcBef>
            </a:pPr>
            <a:r>
              <a:rPr sz="840" b="1" spc="-11" dirty="0">
                <a:latin typeface="Times New Roman"/>
                <a:cs typeface="Times New Roman"/>
              </a:rPr>
              <a:t>SRAM</a:t>
            </a:r>
            <a:endParaRPr sz="840">
              <a:latin typeface="Times New Roman"/>
              <a:cs typeface="Times New Roman"/>
            </a:endParaRPr>
          </a:p>
          <a:p>
            <a:pPr marR="1667" algn="ctr">
              <a:lnSpc>
                <a:spcPts val="847"/>
              </a:lnSpc>
            </a:pPr>
            <a:r>
              <a:rPr sz="840" b="1" spc="-11" dirty="0">
                <a:latin typeface="Times New Roman"/>
                <a:cs typeface="Times New Roman"/>
              </a:rPr>
              <a:t>Cell</a:t>
            </a:r>
            <a:endParaRPr sz="840">
              <a:latin typeface="Times New Roman"/>
              <a:cs typeface="Times New Roman"/>
            </a:endParaRPr>
          </a:p>
        </p:txBody>
      </p:sp>
      <p:grpSp>
        <p:nvGrpSpPr>
          <p:cNvPr id="32" name="object 32"/>
          <p:cNvGrpSpPr/>
          <p:nvPr/>
        </p:nvGrpSpPr>
        <p:grpSpPr>
          <a:xfrm>
            <a:off x="2538724" y="1679477"/>
            <a:ext cx="645414" cy="450722"/>
            <a:chOff x="3916426" y="3199002"/>
            <a:chExt cx="1229360" cy="858519"/>
          </a:xfrm>
        </p:grpSpPr>
        <p:sp>
          <p:nvSpPr>
            <p:cNvPr id="33" name="object 33"/>
            <p:cNvSpPr/>
            <p:nvPr/>
          </p:nvSpPr>
          <p:spPr>
            <a:xfrm>
              <a:off x="3941699" y="3771137"/>
              <a:ext cx="125730" cy="0"/>
            </a:xfrm>
            <a:custGeom>
              <a:avLst/>
              <a:gdLst/>
              <a:ahLst/>
              <a:cxnLst/>
              <a:rect l="l" t="t" r="r" b="b"/>
              <a:pathLst>
                <a:path w="125729">
                  <a:moveTo>
                    <a:pt x="0" y="0"/>
                  </a:moveTo>
                  <a:lnTo>
                    <a:pt x="125475" y="0"/>
                  </a:lnTo>
                </a:path>
              </a:pathLst>
            </a:custGeom>
            <a:ln w="25400">
              <a:solidFill>
                <a:srgbClr val="009900"/>
              </a:solidFill>
            </a:ln>
          </p:spPr>
          <p:txBody>
            <a:bodyPr wrap="square" lIns="0" tIns="0" rIns="0" bIns="0" rtlCol="0"/>
            <a:lstStyle/>
            <a:p>
              <a:endParaRPr sz="945"/>
            </a:p>
          </p:txBody>
        </p:sp>
        <p:sp>
          <p:nvSpPr>
            <p:cNvPr id="34" name="object 34"/>
            <p:cNvSpPr/>
            <p:nvPr/>
          </p:nvSpPr>
          <p:spPr>
            <a:xfrm>
              <a:off x="4995164" y="3211702"/>
              <a:ext cx="138430" cy="833119"/>
            </a:xfrm>
            <a:custGeom>
              <a:avLst/>
              <a:gdLst/>
              <a:ahLst/>
              <a:cxnLst/>
              <a:rect l="l" t="t" r="r" b="b"/>
              <a:pathLst>
                <a:path w="138429" h="833120">
                  <a:moveTo>
                    <a:pt x="0" y="559435"/>
                  </a:moveTo>
                  <a:lnTo>
                    <a:pt x="125475" y="559435"/>
                  </a:lnTo>
                </a:path>
                <a:path w="138429" h="833120">
                  <a:moveTo>
                    <a:pt x="137922" y="0"/>
                  </a:moveTo>
                  <a:lnTo>
                    <a:pt x="137922" y="833120"/>
                  </a:lnTo>
                </a:path>
              </a:pathLst>
            </a:custGeom>
            <a:ln w="25400">
              <a:solidFill>
                <a:srgbClr val="0000FF"/>
              </a:solidFill>
            </a:ln>
          </p:spPr>
          <p:txBody>
            <a:bodyPr wrap="square" lIns="0" tIns="0" rIns="0" bIns="0" rtlCol="0"/>
            <a:lstStyle/>
            <a:p>
              <a:endParaRPr sz="945"/>
            </a:p>
          </p:txBody>
        </p:sp>
        <p:sp>
          <p:nvSpPr>
            <p:cNvPr id="35" name="object 35"/>
            <p:cNvSpPr/>
            <p:nvPr/>
          </p:nvSpPr>
          <p:spPr>
            <a:xfrm>
              <a:off x="3929126" y="3211702"/>
              <a:ext cx="0" cy="833119"/>
            </a:xfrm>
            <a:custGeom>
              <a:avLst/>
              <a:gdLst/>
              <a:ahLst/>
              <a:cxnLst/>
              <a:rect l="l" t="t" r="r" b="b"/>
              <a:pathLst>
                <a:path h="833120">
                  <a:moveTo>
                    <a:pt x="0" y="0"/>
                  </a:moveTo>
                  <a:lnTo>
                    <a:pt x="0" y="833120"/>
                  </a:lnTo>
                </a:path>
              </a:pathLst>
            </a:custGeom>
            <a:ln w="25400">
              <a:solidFill>
                <a:srgbClr val="009900"/>
              </a:solidFill>
            </a:ln>
          </p:spPr>
          <p:txBody>
            <a:bodyPr wrap="square" lIns="0" tIns="0" rIns="0" bIns="0" rtlCol="0"/>
            <a:lstStyle/>
            <a:p>
              <a:endParaRPr sz="945"/>
            </a:p>
          </p:txBody>
        </p:sp>
        <p:sp>
          <p:nvSpPr>
            <p:cNvPr id="36" name="object 36"/>
            <p:cNvSpPr/>
            <p:nvPr/>
          </p:nvSpPr>
          <p:spPr>
            <a:xfrm>
              <a:off x="4230116" y="3354450"/>
              <a:ext cx="601980" cy="119380"/>
            </a:xfrm>
            <a:custGeom>
              <a:avLst/>
              <a:gdLst/>
              <a:ahLst/>
              <a:cxnLst/>
              <a:rect l="l" t="t" r="r" b="b"/>
              <a:pathLst>
                <a:path w="601979" h="119379">
                  <a:moveTo>
                    <a:pt x="0" y="0"/>
                  </a:moveTo>
                  <a:lnTo>
                    <a:pt x="0" y="119125"/>
                  </a:lnTo>
                </a:path>
                <a:path w="601979" h="119379">
                  <a:moveTo>
                    <a:pt x="601980" y="0"/>
                  </a:moveTo>
                  <a:lnTo>
                    <a:pt x="601980" y="119125"/>
                  </a:lnTo>
                </a:path>
              </a:pathLst>
            </a:custGeom>
            <a:ln w="25400">
              <a:solidFill>
                <a:srgbClr val="0000FF"/>
              </a:solidFill>
            </a:ln>
          </p:spPr>
          <p:txBody>
            <a:bodyPr wrap="square" lIns="0" tIns="0" rIns="0" bIns="0" rtlCol="0"/>
            <a:lstStyle/>
            <a:p>
              <a:endParaRPr sz="945"/>
            </a:p>
          </p:txBody>
        </p:sp>
      </p:grpSp>
      <p:sp>
        <p:nvSpPr>
          <p:cNvPr id="37" name="object 37"/>
          <p:cNvSpPr txBox="1"/>
          <p:nvPr/>
        </p:nvSpPr>
        <p:spPr>
          <a:xfrm>
            <a:off x="3460638" y="1836103"/>
            <a:ext cx="461058" cy="245997"/>
          </a:xfrm>
          <a:prstGeom prst="rect">
            <a:avLst/>
          </a:prstGeom>
          <a:ln w="25400">
            <a:solidFill>
              <a:srgbClr val="000000"/>
            </a:solidFill>
          </a:ln>
        </p:spPr>
        <p:txBody>
          <a:bodyPr vert="horz" wrap="square" lIns="0" tIns="14002" rIns="0" bIns="0" rtlCol="0">
            <a:spAutoFit/>
          </a:bodyPr>
          <a:lstStyle/>
          <a:p>
            <a:pPr marR="667" algn="ctr">
              <a:spcBef>
                <a:spcPts val="110"/>
              </a:spcBef>
            </a:pPr>
            <a:r>
              <a:rPr sz="840" b="1" spc="-11" dirty="0">
                <a:latin typeface="Times New Roman"/>
                <a:cs typeface="Times New Roman"/>
              </a:rPr>
              <a:t>SRAM</a:t>
            </a:r>
            <a:endParaRPr sz="840">
              <a:latin typeface="Times New Roman"/>
              <a:cs typeface="Times New Roman"/>
            </a:endParaRPr>
          </a:p>
          <a:p>
            <a:pPr marR="1334" algn="ctr">
              <a:lnSpc>
                <a:spcPts val="847"/>
              </a:lnSpc>
            </a:pPr>
            <a:r>
              <a:rPr sz="840" b="1" spc="-11" dirty="0">
                <a:latin typeface="Times New Roman"/>
                <a:cs typeface="Times New Roman"/>
              </a:rPr>
              <a:t>Cell</a:t>
            </a:r>
            <a:endParaRPr sz="840">
              <a:latin typeface="Times New Roman"/>
              <a:cs typeface="Times New Roman"/>
            </a:endParaRPr>
          </a:p>
        </p:txBody>
      </p:sp>
      <p:grpSp>
        <p:nvGrpSpPr>
          <p:cNvPr id="38" name="object 38"/>
          <p:cNvGrpSpPr/>
          <p:nvPr/>
        </p:nvGrpSpPr>
        <p:grpSpPr>
          <a:xfrm>
            <a:off x="1044157" y="1679477"/>
            <a:ext cx="3358086" cy="450722"/>
            <a:chOff x="1069632" y="3199002"/>
            <a:chExt cx="6396355" cy="858519"/>
          </a:xfrm>
        </p:grpSpPr>
        <p:sp>
          <p:nvSpPr>
            <p:cNvPr id="39" name="object 39"/>
            <p:cNvSpPr/>
            <p:nvPr/>
          </p:nvSpPr>
          <p:spPr>
            <a:xfrm>
              <a:off x="5521959" y="3771137"/>
              <a:ext cx="125730" cy="0"/>
            </a:xfrm>
            <a:custGeom>
              <a:avLst/>
              <a:gdLst/>
              <a:ahLst/>
              <a:cxnLst/>
              <a:rect l="l" t="t" r="r" b="b"/>
              <a:pathLst>
                <a:path w="125729">
                  <a:moveTo>
                    <a:pt x="0" y="0"/>
                  </a:moveTo>
                  <a:lnTo>
                    <a:pt x="125349" y="0"/>
                  </a:lnTo>
                </a:path>
              </a:pathLst>
            </a:custGeom>
            <a:ln w="25400">
              <a:solidFill>
                <a:srgbClr val="009900"/>
              </a:solidFill>
            </a:ln>
          </p:spPr>
          <p:txBody>
            <a:bodyPr wrap="square" lIns="0" tIns="0" rIns="0" bIns="0" rtlCol="0"/>
            <a:lstStyle/>
            <a:p>
              <a:endParaRPr sz="945"/>
            </a:p>
          </p:txBody>
        </p:sp>
        <p:sp>
          <p:nvSpPr>
            <p:cNvPr id="40" name="object 40"/>
            <p:cNvSpPr/>
            <p:nvPr/>
          </p:nvSpPr>
          <p:spPr>
            <a:xfrm>
              <a:off x="6575425" y="3211702"/>
              <a:ext cx="138430" cy="833119"/>
            </a:xfrm>
            <a:custGeom>
              <a:avLst/>
              <a:gdLst/>
              <a:ahLst/>
              <a:cxnLst/>
              <a:rect l="l" t="t" r="r" b="b"/>
              <a:pathLst>
                <a:path w="138429" h="833120">
                  <a:moveTo>
                    <a:pt x="0" y="559435"/>
                  </a:moveTo>
                  <a:lnTo>
                    <a:pt x="125349" y="559435"/>
                  </a:lnTo>
                </a:path>
                <a:path w="138429" h="833120">
                  <a:moveTo>
                    <a:pt x="137922" y="0"/>
                  </a:moveTo>
                  <a:lnTo>
                    <a:pt x="137922" y="833120"/>
                  </a:lnTo>
                </a:path>
              </a:pathLst>
            </a:custGeom>
            <a:ln w="25400">
              <a:solidFill>
                <a:srgbClr val="0000FF"/>
              </a:solidFill>
            </a:ln>
          </p:spPr>
          <p:txBody>
            <a:bodyPr wrap="square" lIns="0" tIns="0" rIns="0" bIns="0" rtlCol="0"/>
            <a:lstStyle/>
            <a:p>
              <a:endParaRPr sz="945"/>
            </a:p>
          </p:txBody>
        </p:sp>
        <p:sp>
          <p:nvSpPr>
            <p:cNvPr id="41" name="object 41"/>
            <p:cNvSpPr/>
            <p:nvPr/>
          </p:nvSpPr>
          <p:spPr>
            <a:xfrm>
              <a:off x="5509387" y="3211702"/>
              <a:ext cx="0" cy="833119"/>
            </a:xfrm>
            <a:custGeom>
              <a:avLst/>
              <a:gdLst/>
              <a:ahLst/>
              <a:cxnLst/>
              <a:rect l="l" t="t" r="r" b="b"/>
              <a:pathLst>
                <a:path h="833120">
                  <a:moveTo>
                    <a:pt x="0" y="0"/>
                  </a:moveTo>
                  <a:lnTo>
                    <a:pt x="0" y="833120"/>
                  </a:lnTo>
                </a:path>
              </a:pathLst>
            </a:custGeom>
            <a:ln w="25400">
              <a:solidFill>
                <a:srgbClr val="009900"/>
              </a:solidFill>
            </a:ln>
          </p:spPr>
          <p:txBody>
            <a:bodyPr wrap="square" lIns="0" tIns="0" rIns="0" bIns="0" rtlCol="0"/>
            <a:lstStyle/>
            <a:p>
              <a:endParaRPr sz="945"/>
            </a:p>
          </p:txBody>
        </p:sp>
        <p:sp>
          <p:nvSpPr>
            <p:cNvPr id="42" name="object 42"/>
            <p:cNvSpPr/>
            <p:nvPr/>
          </p:nvSpPr>
          <p:spPr>
            <a:xfrm>
              <a:off x="1082332" y="3342639"/>
              <a:ext cx="6370955" cy="131445"/>
            </a:xfrm>
            <a:custGeom>
              <a:avLst/>
              <a:gdLst/>
              <a:ahLst/>
              <a:cxnLst/>
              <a:rect l="l" t="t" r="r" b="b"/>
              <a:pathLst>
                <a:path w="6370955" h="131445">
                  <a:moveTo>
                    <a:pt x="4728044" y="11811"/>
                  </a:moveTo>
                  <a:lnTo>
                    <a:pt x="4728044" y="130937"/>
                  </a:lnTo>
                </a:path>
                <a:path w="6370955" h="131445">
                  <a:moveTo>
                    <a:pt x="5330024" y="11811"/>
                  </a:moveTo>
                  <a:lnTo>
                    <a:pt x="5330024" y="130937"/>
                  </a:lnTo>
                </a:path>
                <a:path w="6370955" h="131445">
                  <a:moveTo>
                    <a:pt x="0" y="0"/>
                  </a:moveTo>
                  <a:lnTo>
                    <a:pt x="6370916" y="0"/>
                  </a:lnTo>
                </a:path>
              </a:pathLst>
            </a:custGeom>
            <a:ln w="25400">
              <a:solidFill>
                <a:srgbClr val="0000FF"/>
              </a:solidFill>
            </a:ln>
          </p:spPr>
          <p:txBody>
            <a:bodyPr wrap="square" lIns="0" tIns="0" rIns="0" bIns="0" rtlCol="0"/>
            <a:lstStyle/>
            <a:p>
              <a:endParaRPr sz="945"/>
            </a:p>
          </p:txBody>
        </p:sp>
      </p:grpSp>
      <p:sp>
        <p:nvSpPr>
          <p:cNvPr id="43" name="object 43"/>
          <p:cNvSpPr/>
          <p:nvPr/>
        </p:nvSpPr>
        <p:spPr>
          <a:xfrm>
            <a:off x="886224" y="2361028"/>
            <a:ext cx="72676" cy="437387"/>
          </a:xfrm>
          <a:custGeom>
            <a:avLst/>
            <a:gdLst/>
            <a:ahLst/>
            <a:cxnLst/>
            <a:rect l="l" t="t" r="r" b="b"/>
            <a:pathLst>
              <a:path w="138430" h="833120">
                <a:moveTo>
                  <a:pt x="12534" y="559434"/>
                </a:moveTo>
                <a:lnTo>
                  <a:pt x="137947" y="559434"/>
                </a:lnTo>
              </a:path>
              <a:path w="138430" h="833120">
                <a:moveTo>
                  <a:pt x="0" y="0"/>
                </a:moveTo>
                <a:lnTo>
                  <a:pt x="0" y="833119"/>
                </a:lnTo>
              </a:path>
            </a:pathLst>
          </a:custGeom>
          <a:ln w="25400">
            <a:solidFill>
              <a:srgbClr val="009900"/>
            </a:solidFill>
          </a:ln>
        </p:spPr>
        <p:txBody>
          <a:bodyPr wrap="square" lIns="0" tIns="0" rIns="0" bIns="0" rtlCol="0"/>
          <a:lstStyle/>
          <a:p>
            <a:endParaRPr sz="945"/>
          </a:p>
        </p:txBody>
      </p:sp>
      <p:sp>
        <p:nvSpPr>
          <p:cNvPr id="44" name="object 44"/>
          <p:cNvSpPr/>
          <p:nvPr/>
        </p:nvSpPr>
        <p:spPr>
          <a:xfrm>
            <a:off x="1518329" y="2361028"/>
            <a:ext cx="0" cy="437387"/>
          </a:xfrm>
          <a:custGeom>
            <a:avLst/>
            <a:gdLst/>
            <a:ahLst/>
            <a:cxnLst/>
            <a:rect l="l" t="t" r="r" b="b"/>
            <a:pathLst>
              <a:path h="833120">
                <a:moveTo>
                  <a:pt x="0" y="0"/>
                </a:moveTo>
                <a:lnTo>
                  <a:pt x="0" y="833119"/>
                </a:lnTo>
              </a:path>
            </a:pathLst>
          </a:custGeom>
          <a:ln w="25400">
            <a:solidFill>
              <a:srgbClr val="0000FF"/>
            </a:solidFill>
          </a:ln>
        </p:spPr>
        <p:txBody>
          <a:bodyPr wrap="square" lIns="0" tIns="0" rIns="0" bIns="0" rtlCol="0"/>
          <a:lstStyle/>
          <a:p>
            <a:endParaRPr sz="945"/>
          </a:p>
        </p:txBody>
      </p:sp>
      <p:sp>
        <p:nvSpPr>
          <p:cNvPr id="45" name="object 45"/>
          <p:cNvSpPr/>
          <p:nvPr/>
        </p:nvSpPr>
        <p:spPr>
          <a:xfrm>
            <a:off x="2347900" y="2361028"/>
            <a:ext cx="0" cy="437387"/>
          </a:xfrm>
          <a:custGeom>
            <a:avLst/>
            <a:gdLst/>
            <a:ahLst/>
            <a:cxnLst/>
            <a:rect l="l" t="t" r="r" b="b"/>
            <a:pathLst>
              <a:path h="833120">
                <a:moveTo>
                  <a:pt x="0" y="0"/>
                </a:moveTo>
                <a:lnTo>
                  <a:pt x="0" y="833119"/>
                </a:lnTo>
              </a:path>
            </a:pathLst>
          </a:custGeom>
          <a:ln w="25400">
            <a:solidFill>
              <a:srgbClr val="0000FF"/>
            </a:solidFill>
          </a:ln>
        </p:spPr>
        <p:txBody>
          <a:bodyPr wrap="square" lIns="0" tIns="0" rIns="0" bIns="0" rtlCol="0"/>
          <a:lstStyle/>
          <a:p>
            <a:endParaRPr sz="945"/>
          </a:p>
        </p:txBody>
      </p:sp>
      <p:sp>
        <p:nvSpPr>
          <p:cNvPr id="46" name="object 46"/>
          <p:cNvSpPr/>
          <p:nvPr/>
        </p:nvSpPr>
        <p:spPr>
          <a:xfrm>
            <a:off x="1715821" y="2361028"/>
            <a:ext cx="0" cy="437387"/>
          </a:xfrm>
          <a:custGeom>
            <a:avLst/>
            <a:gdLst/>
            <a:ahLst/>
            <a:cxnLst/>
            <a:rect l="l" t="t" r="r" b="b"/>
            <a:pathLst>
              <a:path h="833120">
                <a:moveTo>
                  <a:pt x="0" y="0"/>
                </a:moveTo>
                <a:lnTo>
                  <a:pt x="0" y="833119"/>
                </a:lnTo>
              </a:path>
            </a:pathLst>
          </a:custGeom>
          <a:ln w="25400">
            <a:solidFill>
              <a:srgbClr val="009900"/>
            </a:solidFill>
          </a:ln>
        </p:spPr>
        <p:txBody>
          <a:bodyPr wrap="square" lIns="0" tIns="0" rIns="0" bIns="0" rtlCol="0"/>
          <a:lstStyle/>
          <a:p>
            <a:endParaRPr sz="945"/>
          </a:p>
        </p:txBody>
      </p:sp>
      <p:sp>
        <p:nvSpPr>
          <p:cNvPr id="47" name="object 47"/>
          <p:cNvSpPr/>
          <p:nvPr/>
        </p:nvSpPr>
        <p:spPr>
          <a:xfrm>
            <a:off x="3177470" y="2361028"/>
            <a:ext cx="0" cy="437387"/>
          </a:xfrm>
          <a:custGeom>
            <a:avLst/>
            <a:gdLst/>
            <a:ahLst/>
            <a:cxnLst/>
            <a:rect l="l" t="t" r="r" b="b"/>
            <a:pathLst>
              <a:path h="833120">
                <a:moveTo>
                  <a:pt x="0" y="0"/>
                </a:moveTo>
                <a:lnTo>
                  <a:pt x="0" y="833119"/>
                </a:lnTo>
              </a:path>
            </a:pathLst>
          </a:custGeom>
          <a:ln w="25400">
            <a:solidFill>
              <a:srgbClr val="0000FF"/>
            </a:solidFill>
          </a:ln>
        </p:spPr>
        <p:txBody>
          <a:bodyPr wrap="square" lIns="0" tIns="0" rIns="0" bIns="0" rtlCol="0"/>
          <a:lstStyle/>
          <a:p>
            <a:endParaRPr sz="945"/>
          </a:p>
        </p:txBody>
      </p:sp>
      <p:sp>
        <p:nvSpPr>
          <p:cNvPr id="48" name="object 48"/>
          <p:cNvSpPr/>
          <p:nvPr/>
        </p:nvSpPr>
        <p:spPr>
          <a:xfrm>
            <a:off x="2545391" y="2361028"/>
            <a:ext cx="0" cy="437387"/>
          </a:xfrm>
          <a:custGeom>
            <a:avLst/>
            <a:gdLst/>
            <a:ahLst/>
            <a:cxnLst/>
            <a:rect l="l" t="t" r="r" b="b"/>
            <a:pathLst>
              <a:path h="833120">
                <a:moveTo>
                  <a:pt x="0" y="0"/>
                </a:moveTo>
                <a:lnTo>
                  <a:pt x="0" y="833119"/>
                </a:lnTo>
              </a:path>
            </a:pathLst>
          </a:custGeom>
          <a:ln w="25400">
            <a:solidFill>
              <a:srgbClr val="009900"/>
            </a:solidFill>
          </a:ln>
        </p:spPr>
        <p:txBody>
          <a:bodyPr wrap="square" lIns="0" tIns="0" rIns="0" bIns="0" rtlCol="0"/>
          <a:lstStyle/>
          <a:p>
            <a:endParaRPr sz="945"/>
          </a:p>
        </p:txBody>
      </p:sp>
      <p:sp>
        <p:nvSpPr>
          <p:cNvPr id="49" name="object 49"/>
          <p:cNvSpPr/>
          <p:nvPr/>
        </p:nvSpPr>
        <p:spPr>
          <a:xfrm>
            <a:off x="4007107" y="2361028"/>
            <a:ext cx="0" cy="437387"/>
          </a:xfrm>
          <a:custGeom>
            <a:avLst/>
            <a:gdLst/>
            <a:ahLst/>
            <a:cxnLst/>
            <a:rect l="l" t="t" r="r" b="b"/>
            <a:pathLst>
              <a:path h="833120">
                <a:moveTo>
                  <a:pt x="0" y="0"/>
                </a:moveTo>
                <a:lnTo>
                  <a:pt x="0" y="833119"/>
                </a:lnTo>
              </a:path>
            </a:pathLst>
          </a:custGeom>
          <a:ln w="25400">
            <a:solidFill>
              <a:srgbClr val="0000FF"/>
            </a:solidFill>
          </a:ln>
        </p:spPr>
        <p:txBody>
          <a:bodyPr wrap="square" lIns="0" tIns="0" rIns="0" bIns="0" rtlCol="0"/>
          <a:lstStyle/>
          <a:p>
            <a:endParaRPr sz="945"/>
          </a:p>
        </p:txBody>
      </p:sp>
      <p:sp>
        <p:nvSpPr>
          <p:cNvPr id="50" name="object 50"/>
          <p:cNvSpPr/>
          <p:nvPr/>
        </p:nvSpPr>
        <p:spPr>
          <a:xfrm>
            <a:off x="3375028" y="2361028"/>
            <a:ext cx="0" cy="437387"/>
          </a:xfrm>
          <a:custGeom>
            <a:avLst/>
            <a:gdLst/>
            <a:ahLst/>
            <a:cxnLst/>
            <a:rect l="l" t="t" r="r" b="b"/>
            <a:pathLst>
              <a:path h="833120">
                <a:moveTo>
                  <a:pt x="0" y="0"/>
                </a:moveTo>
                <a:lnTo>
                  <a:pt x="0" y="833119"/>
                </a:lnTo>
              </a:path>
            </a:pathLst>
          </a:custGeom>
          <a:ln w="25400">
            <a:solidFill>
              <a:srgbClr val="009900"/>
            </a:solidFill>
          </a:ln>
        </p:spPr>
        <p:txBody>
          <a:bodyPr wrap="square" lIns="0" tIns="0" rIns="0" bIns="0" rtlCol="0"/>
          <a:lstStyle/>
          <a:p>
            <a:endParaRPr sz="945"/>
          </a:p>
        </p:txBody>
      </p:sp>
      <p:sp>
        <p:nvSpPr>
          <p:cNvPr id="51" name="object 51"/>
          <p:cNvSpPr txBox="1"/>
          <p:nvPr/>
        </p:nvSpPr>
        <p:spPr>
          <a:xfrm>
            <a:off x="853299" y="2810931"/>
            <a:ext cx="698087" cy="142715"/>
          </a:xfrm>
          <a:prstGeom prst="rect">
            <a:avLst/>
          </a:prstGeom>
          <a:ln w="25400">
            <a:solidFill>
              <a:srgbClr val="000000"/>
            </a:solidFill>
          </a:ln>
        </p:spPr>
        <p:txBody>
          <a:bodyPr vert="horz" wrap="square" lIns="0" tIns="14335" rIns="0" bIns="0" rtlCol="0">
            <a:spAutoFit/>
          </a:bodyPr>
          <a:lstStyle/>
          <a:p>
            <a:pPr marL="33338">
              <a:lnSpc>
                <a:spcPts val="971"/>
              </a:lnSpc>
              <a:spcBef>
                <a:spcPts val="113"/>
              </a:spcBef>
            </a:pPr>
            <a:r>
              <a:rPr sz="1260" b="1" baseline="19097" dirty="0">
                <a:latin typeface="Times New Roman"/>
                <a:cs typeface="Times New Roman"/>
              </a:rPr>
              <a:t>-</a:t>
            </a:r>
            <a:r>
              <a:rPr sz="1260" b="1" spc="205" baseline="19097" dirty="0">
                <a:latin typeface="Times New Roman"/>
                <a:cs typeface="Times New Roman"/>
              </a:rPr>
              <a:t> </a:t>
            </a:r>
            <a:r>
              <a:rPr sz="840" b="1" spc="-5" dirty="0">
                <a:latin typeface="Times New Roman"/>
                <a:cs typeface="Times New Roman"/>
              </a:rPr>
              <a:t>Sense</a:t>
            </a:r>
            <a:r>
              <a:rPr sz="840" b="1" spc="-37" dirty="0">
                <a:latin typeface="Times New Roman"/>
                <a:cs typeface="Times New Roman"/>
              </a:rPr>
              <a:t> </a:t>
            </a:r>
            <a:r>
              <a:rPr sz="840" b="1" spc="-13" dirty="0">
                <a:latin typeface="Times New Roman"/>
                <a:cs typeface="Times New Roman"/>
              </a:rPr>
              <a:t>Amp</a:t>
            </a:r>
            <a:r>
              <a:rPr sz="840" b="1" spc="-95" dirty="0">
                <a:latin typeface="Times New Roman"/>
                <a:cs typeface="Times New Roman"/>
              </a:rPr>
              <a:t> </a:t>
            </a:r>
            <a:r>
              <a:rPr sz="1260" b="1" spc="-39" baseline="19097" dirty="0">
                <a:latin typeface="Times New Roman"/>
                <a:cs typeface="Times New Roman"/>
              </a:rPr>
              <a:t>+</a:t>
            </a:r>
            <a:endParaRPr sz="1260" baseline="19097">
              <a:latin typeface="Times New Roman"/>
              <a:cs typeface="Times New Roman"/>
            </a:endParaRPr>
          </a:p>
        </p:txBody>
      </p:sp>
      <p:sp>
        <p:nvSpPr>
          <p:cNvPr id="52" name="object 52"/>
          <p:cNvSpPr txBox="1"/>
          <p:nvPr/>
        </p:nvSpPr>
        <p:spPr>
          <a:xfrm>
            <a:off x="1682883" y="2810931"/>
            <a:ext cx="698087" cy="142715"/>
          </a:xfrm>
          <a:prstGeom prst="rect">
            <a:avLst/>
          </a:prstGeom>
          <a:ln w="25400">
            <a:solidFill>
              <a:srgbClr val="000000"/>
            </a:solidFill>
          </a:ln>
        </p:spPr>
        <p:txBody>
          <a:bodyPr vert="horz" wrap="square" lIns="0" tIns="14335" rIns="0" bIns="0" rtlCol="0">
            <a:spAutoFit/>
          </a:bodyPr>
          <a:lstStyle/>
          <a:p>
            <a:pPr marL="33671">
              <a:lnSpc>
                <a:spcPts val="971"/>
              </a:lnSpc>
              <a:spcBef>
                <a:spcPts val="113"/>
              </a:spcBef>
            </a:pPr>
            <a:r>
              <a:rPr sz="1260" b="1" baseline="19097" dirty="0">
                <a:latin typeface="Times New Roman"/>
                <a:cs typeface="Times New Roman"/>
              </a:rPr>
              <a:t>-</a:t>
            </a:r>
            <a:r>
              <a:rPr sz="1260" b="1" spc="205" baseline="19097" dirty="0">
                <a:latin typeface="Times New Roman"/>
                <a:cs typeface="Times New Roman"/>
              </a:rPr>
              <a:t> </a:t>
            </a:r>
            <a:r>
              <a:rPr sz="840" b="1" spc="-5" dirty="0">
                <a:latin typeface="Times New Roman"/>
                <a:cs typeface="Times New Roman"/>
              </a:rPr>
              <a:t>Sense</a:t>
            </a:r>
            <a:r>
              <a:rPr sz="840" b="1" spc="-37" dirty="0">
                <a:latin typeface="Times New Roman"/>
                <a:cs typeface="Times New Roman"/>
              </a:rPr>
              <a:t> </a:t>
            </a:r>
            <a:r>
              <a:rPr sz="840" b="1" spc="-13" dirty="0">
                <a:latin typeface="Times New Roman"/>
                <a:cs typeface="Times New Roman"/>
              </a:rPr>
              <a:t>Amp</a:t>
            </a:r>
            <a:r>
              <a:rPr sz="840" b="1" spc="-95" dirty="0">
                <a:latin typeface="Times New Roman"/>
                <a:cs typeface="Times New Roman"/>
              </a:rPr>
              <a:t> </a:t>
            </a:r>
            <a:r>
              <a:rPr sz="1260" b="1" spc="-39" baseline="19097" dirty="0">
                <a:latin typeface="Times New Roman"/>
                <a:cs typeface="Times New Roman"/>
              </a:rPr>
              <a:t>+</a:t>
            </a:r>
            <a:endParaRPr sz="1260" baseline="19097">
              <a:latin typeface="Times New Roman"/>
              <a:cs typeface="Times New Roman"/>
            </a:endParaRPr>
          </a:p>
        </p:txBody>
      </p:sp>
      <p:sp>
        <p:nvSpPr>
          <p:cNvPr id="53" name="object 53"/>
          <p:cNvSpPr txBox="1"/>
          <p:nvPr/>
        </p:nvSpPr>
        <p:spPr>
          <a:xfrm>
            <a:off x="2512521" y="2810931"/>
            <a:ext cx="698087" cy="142715"/>
          </a:xfrm>
          <a:prstGeom prst="rect">
            <a:avLst/>
          </a:prstGeom>
          <a:ln w="25400">
            <a:solidFill>
              <a:srgbClr val="000000"/>
            </a:solidFill>
          </a:ln>
        </p:spPr>
        <p:txBody>
          <a:bodyPr vert="horz" wrap="square" lIns="0" tIns="14335" rIns="0" bIns="0" rtlCol="0">
            <a:spAutoFit/>
          </a:bodyPr>
          <a:lstStyle/>
          <a:p>
            <a:pPr marL="33671">
              <a:lnSpc>
                <a:spcPts val="971"/>
              </a:lnSpc>
              <a:spcBef>
                <a:spcPts val="113"/>
              </a:spcBef>
            </a:pPr>
            <a:r>
              <a:rPr sz="1260" b="1" baseline="19097" dirty="0">
                <a:latin typeface="Times New Roman"/>
                <a:cs typeface="Times New Roman"/>
              </a:rPr>
              <a:t>-</a:t>
            </a:r>
            <a:r>
              <a:rPr sz="1260" b="1" spc="205" baseline="19097" dirty="0">
                <a:latin typeface="Times New Roman"/>
                <a:cs typeface="Times New Roman"/>
              </a:rPr>
              <a:t> </a:t>
            </a:r>
            <a:r>
              <a:rPr sz="840" b="1" spc="-5" dirty="0">
                <a:latin typeface="Times New Roman"/>
                <a:cs typeface="Times New Roman"/>
              </a:rPr>
              <a:t>Sense</a:t>
            </a:r>
            <a:r>
              <a:rPr sz="840" b="1" spc="-37" dirty="0">
                <a:latin typeface="Times New Roman"/>
                <a:cs typeface="Times New Roman"/>
              </a:rPr>
              <a:t> </a:t>
            </a:r>
            <a:r>
              <a:rPr sz="840" b="1" spc="-13" dirty="0">
                <a:latin typeface="Times New Roman"/>
                <a:cs typeface="Times New Roman"/>
              </a:rPr>
              <a:t>Amp</a:t>
            </a:r>
            <a:r>
              <a:rPr sz="840" b="1" spc="-102" dirty="0">
                <a:latin typeface="Times New Roman"/>
                <a:cs typeface="Times New Roman"/>
              </a:rPr>
              <a:t> </a:t>
            </a:r>
            <a:r>
              <a:rPr sz="1260" b="1" spc="-39" baseline="19097" dirty="0">
                <a:latin typeface="Times New Roman"/>
                <a:cs typeface="Times New Roman"/>
              </a:rPr>
              <a:t>+</a:t>
            </a:r>
            <a:endParaRPr sz="1260" baseline="19097">
              <a:latin typeface="Times New Roman"/>
              <a:cs typeface="Times New Roman"/>
            </a:endParaRPr>
          </a:p>
        </p:txBody>
      </p:sp>
      <p:sp>
        <p:nvSpPr>
          <p:cNvPr id="54" name="object 54"/>
          <p:cNvSpPr txBox="1"/>
          <p:nvPr/>
        </p:nvSpPr>
        <p:spPr>
          <a:xfrm>
            <a:off x="3342090" y="2810931"/>
            <a:ext cx="698087" cy="142715"/>
          </a:xfrm>
          <a:prstGeom prst="rect">
            <a:avLst/>
          </a:prstGeom>
          <a:ln w="25400">
            <a:solidFill>
              <a:srgbClr val="000000"/>
            </a:solidFill>
          </a:ln>
        </p:spPr>
        <p:txBody>
          <a:bodyPr vert="horz" wrap="square" lIns="0" tIns="14335" rIns="0" bIns="0" rtlCol="0">
            <a:spAutoFit/>
          </a:bodyPr>
          <a:lstStyle/>
          <a:p>
            <a:pPr marL="34004">
              <a:lnSpc>
                <a:spcPts val="971"/>
              </a:lnSpc>
              <a:spcBef>
                <a:spcPts val="113"/>
              </a:spcBef>
            </a:pPr>
            <a:r>
              <a:rPr sz="1260" b="1" baseline="19097" dirty="0">
                <a:latin typeface="Times New Roman"/>
                <a:cs typeface="Times New Roman"/>
              </a:rPr>
              <a:t>-</a:t>
            </a:r>
            <a:r>
              <a:rPr sz="1260" b="1" spc="205" baseline="19097" dirty="0">
                <a:latin typeface="Times New Roman"/>
                <a:cs typeface="Times New Roman"/>
              </a:rPr>
              <a:t> </a:t>
            </a:r>
            <a:r>
              <a:rPr sz="840" b="1" spc="-5" dirty="0">
                <a:latin typeface="Times New Roman"/>
                <a:cs typeface="Times New Roman"/>
              </a:rPr>
              <a:t>Sense</a:t>
            </a:r>
            <a:r>
              <a:rPr sz="840" b="1" spc="-37" dirty="0">
                <a:latin typeface="Times New Roman"/>
                <a:cs typeface="Times New Roman"/>
              </a:rPr>
              <a:t> </a:t>
            </a:r>
            <a:r>
              <a:rPr sz="840" b="1" spc="-13" dirty="0">
                <a:latin typeface="Times New Roman"/>
                <a:cs typeface="Times New Roman"/>
              </a:rPr>
              <a:t>Amp</a:t>
            </a:r>
            <a:r>
              <a:rPr sz="840" b="1" spc="-95" dirty="0">
                <a:latin typeface="Times New Roman"/>
                <a:cs typeface="Times New Roman"/>
              </a:rPr>
              <a:t> </a:t>
            </a:r>
            <a:r>
              <a:rPr sz="1260" b="1" spc="-39" baseline="19097" dirty="0">
                <a:latin typeface="Times New Roman"/>
                <a:cs typeface="Times New Roman"/>
              </a:rPr>
              <a:t>+</a:t>
            </a:r>
            <a:endParaRPr sz="1260" baseline="19097">
              <a:latin typeface="Times New Roman"/>
              <a:cs typeface="Times New Roman"/>
            </a:endParaRPr>
          </a:p>
        </p:txBody>
      </p:sp>
      <p:sp>
        <p:nvSpPr>
          <p:cNvPr id="55" name="object 55"/>
          <p:cNvSpPr txBox="1"/>
          <p:nvPr/>
        </p:nvSpPr>
        <p:spPr>
          <a:xfrm>
            <a:off x="1156818" y="2134400"/>
            <a:ext cx="66675" cy="200632"/>
          </a:xfrm>
          <a:prstGeom prst="rect">
            <a:avLst/>
          </a:prstGeom>
        </p:spPr>
        <p:txBody>
          <a:bodyPr vert="horz" wrap="square" lIns="0" tIns="6668" rIns="0" bIns="0" rtlCol="0">
            <a:spAutoFit/>
          </a:bodyPr>
          <a:lstStyle/>
          <a:p>
            <a:pPr marL="6668">
              <a:spcBef>
                <a:spcPts val="53"/>
              </a:spcBef>
            </a:pPr>
            <a:r>
              <a:rPr sz="1260" b="1" dirty="0">
                <a:latin typeface="Times New Roman"/>
                <a:cs typeface="Times New Roman"/>
              </a:rPr>
              <a:t>:</a:t>
            </a:r>
            <a:endParaRPr sz="1260">
              <a:latin typeface="Times New Roman"/>
              <a:cs typeface="Times New Roman"/>
            </a:endParaRPr>
          </a:p>
        </p:txBody>
      </p:sp>
      <p:sp>
        <p:nvSpPr>
          <p:cNvPr id="56" name="object 56"/>
          <p:cNvSpPr txBox="1"/>
          <p:nvPr/>
        </p:nvSpPr>
        <p:spPr>
          <a:xfrm>
            <a:off x="2026060" y="2134400"/>
            <a:ext cx="66675" cy="200632"/>
          </a:xfrm>
          <a:prstGeom prst="rect">
            <a:avLst/>
          </a:prstGeom>
        </p:spPr>
        <p:txBody>
          <a:bodyPr vert="horz" wrap="square" lIns="0" tIns="6668" rIns="0" bIns="0" rtlCol="0">
            <a:spAutoFit/>
          </a:bodyPr>
          <a:lstStyle/>
          <a:p>
            <a:pPr marL="6668">
              <a:spcBef>
                <a:spcPts val="53"/>
              </a:spcBef>
            </a:pPr>
            <a:r>
              <a:rPr sz="1260" b="1" dirty="0">
                <a:latin typeface="Times New Roman"/>
                <a:cs typeface="Times New Roman"/>
              </a:rPr>
              <a:t>:</a:t>
            </a:r>
            <a:endParaRPr sz="1260">
              <a:latin typeface="Times New Roman"/>
              <a:cs typeface="Times New Roman"/>
            </a:endParaRPr>
          </a:p>
        </p:txBody>
      </p:sp>
      <p:sp>
        <p:nvSpPr>
          <p:cNvPr id="57" name="object 57"/>
          <p:cNvSpPr txBox="1"/>
          <p:nvPr/>
        </p:nvSpPr>
        <p:spPr>
          <a:xfrm>
            <a:off x="2816225" y="2134400"/>
            <a:ext cx="66675" cy="200632"/>
          </a:xfrm>
          <a:prstGeom prst="rect">
            <a:avLst/>
          </a:prstGeom>
        </p:spPr>
        <p:txBody>
          <a:bodyPr vert="horz" wrap="square" lIns="0" tIns="6668" rIns="0" bIns="0" rtlCol="0">
            <a:spAutoFit/>
          </a:bodyPr>
          <a:lstStyle/>
          <a:p>
            <a:pPr marL="6668">
              <a:spcBef>
                <a:spcPts val="53"/>
              </a:spcBef>
            </a:pPr>
            <a:r>
              <a:rPr sz="1260" b="1" dirty="0">
                <a:latin typeface="Times New Roman"/>
                <a:cs typeface="Times New Roman"/>
              </a:rPr>
              <a:t>:</a:t>
            </a:r>
            <a:endParaRPr sz="1260">
              <a:latin typeface="Times New Roman"/>
              <a:cs typeface="Times New Roman"/>
            </a:endParaRPr>
          </a:p>
        </p:txBody>
      </p:sp>
      <p:sp>
        <p:nvSpPr>
          <p:cNvPr id="58" name="object 58"/>
          <p:cNvSpPr txBox="1"/>
          <p:nvPr/>
        </p:nvSpPr>
        <p:spPr>
          <a:xfrm>
            <a:off x="3685466" y="2134400"/>
            <a:ext cx="66675" cy="200632"/>
          </a:xfrm>
          <a:prstGeom prst="rect">
            <a:avLst/>
          </a:prstGeom>
        </p:spPr>
        <p:txBody>
          <a:bodyPr vert="horz" wrap="square" lIns="0" tIns="6668" rIns="0" bIns="0" rtlCol="0">
            <a:spAutoFit/>
          </a:bodyPr>
          <a:lstStyle/>
          <a:p>
            <a:pPr marL="6668">
              <a:spcBef>
                <a:spcPts val="53"/>
              </a:spcBef>
            </a:pPr>
            <a:r>
              <a:rPr sz="1260" b="1" dirty="0">
                <a:latin typeface="Times New Roman"/>
                <a:cs typeface="Times New Roman"/>
              </a:rPr>
              <a:t>:</a:t>
            </a:r>
            <a:endParaRPr sz="1260">
              <a:latin typeface="Times New Roman"/>
              <a:cs typeface="Times New Roman"/>
            </a:endParaRPr>
          </a:p>
        </p:txBody>
      </p:sp>
      <p:sp>
        <p:nvSpPr>
          <p:cNvPr id="59" name="object 59"/>
          <p:cNvSpPr txBox="1"/>
          <p:nvPr/>
        </p:nvSpPr>
        <p:spPr>
          <a:xfrm>
            <a:off x="4080516" y="1293028"/>
            <a:ext cx="288036" cy="120177"/>
          </a:xfrm>
          <a:prstGeom prst="rect">
            <a:avLst/>
          </a:prstGeom>
        </p:spPr>
        <p:txBody>
          <a:bodyPr vert="horz" wrap="square" lIns="0" tIns="7001" rIns="0" bIns="0" rtlCol="0">
            <a:spAutoFit/>
          </a:bodyPr>
          <a:lstStyle/>
          <a:p>
            <a:pPr marL="6668">
              <a:spcBef>
                <a:spcPts val="55"/>
              </a:spcBef>
            </a:pPr>
            <a:r>
              <a:rPr sz="735" spc="-11" dirty="0">
                <a:latin typeface="Times New Roman"/>
                <a:cs typeface="Times New Roman"/>
              </a:rPr>
              <a:t>Word</a:t>
            </a:r>
            <a:r>
              <a:rPr sz="735" spc="-29" dirty="0">
                <a:latin typeface="Times New Roman"/>
                <a:cs typeface="Times New Roman"/>
              </a:rPr>
              <a:t> </a:t>
            </a:r>
            <a:r>
              <a:rPr sz="735" spc="-26" dirty="0">
                <a:latin typeface="Times New Roman"/>
                <a:cs typeface="Times New Roman"/>
              </a:rPr>
              <a:t>0</a:t>
            </a:r>
            <a:endParaRPr sz="735">
              <a:latin typeface="Times New Roman"/>
              <a:cs typeface="Times New Roman"/>
            </a:endParaRPr>
          </a:p>
        </p:txBody>
      </p:sp>
      <p:sp>
        <p:nvSpPr>
          <p:cNvPr id="60" name="object 60"/>
          <p:cNvSpPr txBox="1"/>
          <p:nvPr/>
        </p:nvSpPr>
        <p:spPr>
          <a:xfrm>
            <a:off x="4041045" y="1743018"/>
            <a:ext cx="288036" cy="120177"/>
          </a:xfrm>
          <a:prstGeom prst="rect">
            <a:avLst/>
          </a:prstGeom>
        </p:spPr>
        <p:txBody>
          <a:bodyPr vert="horz" wrap="square" lIns="0" tIns="7001" rIns="0" bIns="0" rtlCol="0">
            <a:spAutoFit/>
          </a:bodyPr>
          <a:lstStyle/>
          <a:p>
            <a:pPr marL="6668">
              <a:spcBef>
                <a:spcPts val="55"/>
              </a:spcBef>
            </a:pPr>
            <a:r>
              <a:rPr sz="735" spc="-11" dirty="0">
                <a:latin typeface="Times New Roman"/>
                <a:cs typeface="Times New Roman"/>
              </a:rPr>
              <a:t>Word</a:t>
            </a:r>
            <a:r>
              <a:rPr sz="735" spc="-29" dirty="0">
                <a:latin typeface="Times New Roman"/>
                <a:cs typeface="Times New Roman"/>
              </a:rPr>
              <a:t> </a:t>
            </a:r>
            <a:r>
              <a:rPr sz="735" spc="-26" dirty="0">
                <a:latin typeface="Times New Roman"/>
                <a:cs typeface="Times New Roman"/>
              </a:rPr>
              <a:t>1</a:t>
            </a:r>
            <a:endParaRPr sz="735">
              <a:latin typeface="Times New Roman"/>
              <a:cs typeface="Times New Roman"/>
            </a:endParaRPr>
          </a:p>
        </p:txBody>
      </p:sp>
      <p:graphicFrame>
        <p:nvGraphicFramePr>
          <p:cNvPr id="61" name="object 61"/>
          <p:cNvGraphicFramePr>
            <a:graphicFrameLocks noGrp="1"/>
          </p:cNvGraphicFramePr>
          <p:nvPr/>
        </p:nvGraphicFramePr>
        <p:xfrm>
          <a:off x="965147" y="2354361"/>
          <a:ext cx="3416092" cy="452628"/>
        </p:xfrm>
        <a:graphic>
          <a:graphicData uri="http://schemas.openxmlformats.org/drawingml/2006/table">
            <a:tbl>
              <a:tblPr firstRow="1" bandRow="1">
                <a:tableStyleId>{2D5ABB26-0587-4C30-8999-92F81FD0307C}</a:tableStyleId>
              </a:tblPr>
              <a:tblGrid>
                <a:gridCol w="72342">
                  <a:extLst>
                    <a:ext uri="{9D8B030D-6E8A-4147-A177-3AD203B41FA5}">
                      <a16:colId xmlns:a16="http://schemas.microsoft.com/office/drawing/2014/main" val="20000"/>
                    </a:ext>
                  </a:extLst>
                </a:gridCol>
                <a:gridCol w="316040">
                  <a:extLst>
                    <a:ext uri="{9D8B030D-6E8A-4147-A177-3AD203B41FA5}">
                      <a16:colId xmlns:a16="http://schemas.microsoft.com/office/drawing/2014/main" val="20001"/>
                    </a:ext>
                  </a:extLst>
                </a:gridCol>
                <a:gridCol w="72342">
                  <a:extLst>
                    <a:ext uri="{9D8B030D-6E8A-4147-A177-3AD203B41FA5}">
                      <a16:colId xmlns:a16="http://schemas.microsoft.com/office/drawing/2014/main" val="20002"/>
                    </a:ext>
                  </a:extLst>
                </a:gridCol>
                <a:gridCol w="85677">
                  <a:extLst>
                    <a:ext uri="{9D8B030D-6E8A-4147-A177-3AD203B41FA5}">
                      <a16:colId xmlns:a16="http://schemas.microsoft.com/office/drawing/2014/main" val="20003"/>
                    </a:ext>
                  </a:extLst>
                </a:gridCol>
                <a:gridCol w="197691">
                  <a:extLst>
                    <a:ext uri="{9D8B030D-6E8A-4147-A177-3AD203B41FA5}">
                      <a16:colId xmlns:a16="http://schemas.microsoft.com/office/drawing/2014/main" val="20004"/>
                    </a:ext>
                  </a:extLst>
                </a:gridCol>
                <a:gridCol w="85677">
                  <a:extLst>
                    <a:ext uri="{9D8B030D-6E8A-4147-A177-3AD203B41FA5}">
                      <a16:colId xmlns:a16="http://schemas.microsoft.com/office/drawing/2014/main" val="20005"/>
                    </a:ext>
                  </a:extLst>
                </a:gridCol>
                <a:gridCol w="72342">
                  <a:extLst>
                    <a:ext uri="{9D8B030D-6E8A-4147-A177-3AD203B41FA5}">
                      <a16:colId xmlns:a16="http://schemas.microsoft.com/office/drawing/2014/main" val="20006"/>
                    </a:ext>
                  </a:extLst>
                </a:gridCol>
                <a:gridCol w="316040">
                  <a:extLst>
                    <a:ext uri="{9D8B030D-6E8A-4147-A177-3AD203B41FA5}">
                      <a16:colId xmlns:a16="http://schemas.microsoft.com/office/drawing/2014/main" val="20007"/>
                    </a:ext>
                  </a:extLst>
                </a:gridCol>
                <a:gridCol w="72342">
                  <a:extLst>
                    <a:ext uri="{9D8B030D-6E8A-4147-A177-3AD203B41FA5}">
                      <a16:colId xmlns:a16="http://schemas.microsoft.com/office/drawing/2014/main" val="20008"/>
                    </a:ext>
                  </a:extLst>
                </a:gridCol>
                <a:gridCol w="85344">
                  <a:extLst>
                    <a:ext uri="{9D8B030D-6E8A-4147-A177-3AD203B41FA5}">
                      <a16:colId xmlns:a16="http://schemas.microsoft.com/office/drawing/2014/main" val="20009"/>
                    </a:ext>
                  </a:extLst>
                </a:gridCol>
                <a:gridCol w="197357">
                  <a:extLst>
                    <a:ext uri="{9D8B030D-6E8A-4147-A177-3AD203B41FA5}">
                      <a16:colId xmlns:a16="http://schemas.microsoft.com/office/drawing/2014/main" val="20010"/>
                    </a:ext>
                  </a:extLst>
                </a:gridCol>
                <a:gridCol w="85344">
                  <a:extLst>
                    <a:ext uri="{9D8B030D-6E8A-4147-A177-3AD203B41FA5}">
                      <a16:colId xmlns:a16="http://schemas.microsoft.com/office/drawing/2014/main" val="20011"/>
                    </a:ext>
                  </a:extLst>
                </a:gridCol>
                <a:gridCol w="72009">
                  <a:extLst>
                    <a:ext uri="{9D8B030D-6E8A-4147-A177-3AD203B41FA5}">
                      <a16:colId xmlns:a16="http://schemas.microsoft.com/office/drawing/2014/main" val="20012"/>
                    </a:ext>
                  </a:extLst>
                </a:gridCol>
                <a:gridCol w="315706">
                  <a:extLst>
                    <a:ext uri="{9D8B030D-6E8A-4147-A177-3AD203B41FA5}">
                      <a16:colId xmlns:a16="http://schemas.microsoft.com/office/drawing/2014/main" val="20013"/>
                    </a:ext>
                  </a:extLst>
                </a:gridCol>
                <a:gridCol w="72009">
                  <a:extLst>
                    <a:ext uri="{9D8B030D-6E8A-4147-A177-3AD203B41FA5}">
                      <a16:colId xmlns:a16="http://schemas.microsoft.com/office/drawing/2014/main" val="20014"/>
                    </a:ext>
                  </a:extLst>
                </a:gridCol>
                <a:gridCol w="85011">
                  <a:extLst>
                    <a:ext uri="{9D8B030D-6E8A-4147-A177-3AD203B41FA5}">
                      <a16:colId xmlns:a16="http://schemas.microsoft.com/office/drawing/2014/main" val="20015"/>
                    </a:ext>
                  </a:extLst>
                </a:gridCol>
                <a:gridCol w="197025">
                  <a:extLst>
                    <a:ext uri="{9D8B030D-6E8A-4147-A177-3AD203B41FA5}">
                      <a16:colId xmlns:a16="http://schemas.microsoft.com/office/drawing/2014/main" val="20016"/>
                    </a:ext>
                  </a:extLst>
                </a:gridCol>
                <a:gridCol w="85011">
                  <a:extLst>
                    <a:ext uri="{9D8B030D-6E8A-4147-A177-3AD203B41FA5}">
                      <a16:colId xmlns:a16="http://schemas.microsoft.com/office/drawing/2014/main" val="20017"/>
                    </a:ext>
                  </a:extLst>
                </a:gridCol>
                <a:gridCol w="71676">
                  <a:extLst>
                    <a:ext uri="{9D8B030D-6E8A-4147-A177-3AD203B41FA5}">
                      <a16:colId xmlns:a16="http://schemas.microsoft.com/office/drawing/2014/main" val="20018"/>
                    </a:ext>
                  </a:extLst>
                </a:gridCol>
                <a:gridCol w="315373">
                  <a:extLst>
                    <a:ext uri="{9D8B030D-6E8A-4147-A177-3AD203B41FA5}">
                      <a16:colId xmlns:a16="http://schemas.microsoft.com/office/drawing/2014/main" val="20019"/>
                    </a:ext>
                  </a:extLst>
                </a:gridCol>
                <a:gridCol w="71676">
                  <a:extLst>
                    <a:ext uri="{9D8B030D-6E8A-4147-A177-3AD203B41FA5}">
                      <a16:colId xmlns:a16="http://schemas.microsoft.com/office/drawing/2014/main" val="20020"/>
                    </a:ext>
                  </a:extLst>
                </a:gridCol>
                <a:gridCol w="84677">
                  <a:extLst>
                    <a:ext uri="{9D8B030D-6E8A-4147-A177-3AD203B41FA5}">
                      <a16:colId xmlns:a16="http://schemas.microsoft.com/office/drawing/2014/main" val="20021"/>
                    </a:ext>
                  </a:extLst>
                </a:gridCol>
                <a:gridCol w="387381">
                  <a:extLst>
                    <a:ext uri="{9D8B030D-6E8A-4147-A177-3AD203B41FA5}">
                      <a16:colId xmlns:a16="http://schemas.microsoft.com/office/drawing/2014/main" val="20022"/>
                    </a:ext>
                  </a:extLst>
                </a:gridCol>
              </a:tblGrid>
              <a:tr h="68675">
                <a:tc gridSpan="4">
                  <a:txBody>
                    <a:bodyPr/>
                    <a:lstStyle/>
                    <a:p>
                      <a:pPr>
                        <a:lnSpc>
                          <a:spcPct val="100000"/>
                        </a:lnSpc>
                      </a:pPr>
                      <a:endParaRPr sz="400">
                        <a:latin typeface="Times New Roman"/>
                        <a:cs typeface="Times New Roman"/>
                      </a:endParaRPr>
                    </a:p>
                  </a:txBody>
                  <a:tcPr marL="0" marR="0" marT="0" marB="0">
                    <a:lnR w="28575">
                      <a:solidFill>
                        <a:srgbClr val="0000FF"/>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9900"/>
                      </a:solidFill>
                      <a:prstDash val="solid"/>
                    </a:lnR>
                    <a:lnB w="28575">
                      <a:solidFill>
                        <a:srgbClr val="0000FF"/>
                      </a:solidFill>
                      <a:prstDash val="solid"/>
                    </a:lnB>
                  </a:tcPr>
                </a:tc>
                <a:tc gridSpan="5">
                  <a:txBody>
                    <a:bodyPr/>
                    <a:lstStyle/>
                    <a:p>
                      <a:pPr>
                        <a:lnSpc>
                          <a:spcPct val="100000"/>
                        </a:lnSpc>
                      </a:pPr>
                      <a:endParaRPr sz="400">
                        <a:latin typeface="Times New Roman"/>
                        <a:cs typeface="Times New Roman"/>
                      </a:endParaRPr>
                    </a:p>
                  </a:txBody>
                  <a:tcPr marL="0" marR="0" marT="0" marB="0">
                    <a:lnL w="28575">
                      <a:solidFill>
                        <a:srgbClr val="009900"/>
                      </a:solidFill>
                      <a:prstDash val="solid"/>
                    </a:lnL>
                    <a:lnR w="28575">
                      <a:solidFill>
                        <a:srgbClr val="0000FF"/>
                      </a:solidFill>
                      <a:prstDash val="solid"/>
                    </a:lnR>
                    <a:lnB w="28575">
                      <a:solidFill>
                        <a:srgbClr val="0000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9900"/>
                      </a:solidFill>
                      <a:prstDash val="solid"/>
                    </a:lnR>
                    <a:lnB w="28575">
                      <a:solidFill>
                        <a:srgbClr val="0000FF"/>
                      </a:solidFill>
                      <a:prstDash val="solid"/>
                    </a:lnB>
                  </a:tcPr>
                </a:tc>
                <a:tc gridSpan="5">
                  <a:txBody>
                    <a:bodyPr/>
                    <a:lstStyle/>
                    <a:p>
                      <a:pPr>
                        <a:lnSpc>
                          <a:spcPct val="100000"/>
                        </a:lnSpc>
                      </a:pPr>
                      <a:endParaRPr sz="400">
                        <a:latin typeface="Times New Roman"/>
                        <a:cs typeface="Times New Roman"/>
                      </a:endParaRPr>
                    </a:p>
                  </a:txBody>
                  <a:tcPr marL="0" marR="0" marT="0" marB="0">
                    <a:lnL w="28575">
                      <a:solidFill>
                        <a:srgbClr val="009900"/>
                      </a:solidFill>
                      <a:prstDash val="solid"/>
                    </a:lnL>
                    <a:lnR w="28575">
                      <a:solidFill>
                        <a:srgbClr val="0000FF"/>
                      </a:solidFill>
                      <a:prstDash val="solid"/>
                    </a:lnR>
                    <a:lnB w="28575">
                      <a:solidFill>
                        <a:srgbClr val="0000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9900"/>
                      </a:solidFill>
                      <a:prstDash val="solid"/>
                    </a:lnR>
                    <a:lnB w="28575">
                      <a:solidFill>
                        <a:srgbClr val="0000FF"/>
                      </a:solidFill>
                      <a:prstDash val="solid"/>
                    </a:lnB>
                  </a:tcPr>
                </a:tc>
                <a:tc gridSpan="5">
                  <a:txBody>
                    <a:bodyPr/>
                    <a:lstStyle/>
                    <a:p>
                      <a:pPr>
                        <a:lnSpc>
                          <a:spcPct val="100000"/>
                        </a:lnSpc>
                      </a:pPr>
                      <a:endParaRPr sz="400">
                        <a:latin typeface="Times New Roman"/>
                        <a:cs typeface="Times New Roman"/>
                      </a:endParaRPr>
                    </a:p>
                  </a:txBody>
                  <a:tcPr marL="0" marR="0" marT="0" marB="0">
                    <a:lnL w="28575">
                      <a:solidFill>
                        <a:srgbClr val="009900"/>
                      </a:solidFill>
                      <a:prstDash val="solid"/>
                    </a:lnL>
                    <a:lnR w="28575">
                      <a:solidFill>
                        <a:srgbClr val="0000FF"/>
                      </a:solidFill>
                      <a:prstDash val="solid"/>
                    </a:lnR>
                    <a:lnB w="28575">
                      <a:solidFill>
                        <a:srgbClr val="0000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B w="28575">
                      <a:solidFill>
                        <a:srgbClr val="0000FF"/>
                      </a:solidFill>
                      <a:prstDash val="solid"/>
                    </a:lnB>
                  </a:tcPr>
                </a:tc>
                <a:extLst>
                  <a:ext uri="{0D108BD9-81ED-4DB2-BD59-A6C34878D82A}">
                    <a16:rowId xmlns:a16="http://schemas.microsoft.com/office/drawing/2014/main" val="10000"/>
                  </a:ext>
                </a:extLst>
              </a:tr>
              <a:tr h="81010">
                <a:tc>
                  <a:txBody>
                    <a:bodyPr/>
                    <a:lstStyle/>
                    <a:p>
                      <a:pPr>
                        <a:lnSpc>
                          <a:spcPct val="100000"/>
                        </a:lnSpc>
                      </a:pPr>
                      <a:endParaRPr sz="400">
                        <a:latin typeface="Times New Roman"/>
                        <a:cs typeface="Times New Roman"/>
                      </a:endParaRPr>
                    </a:p>
                  </a:txBody>
                  <a:tcPr marL="0" marR="0" marT="0" marB="0">
                    <a:lnR w="28575">
                      <a:solidFill>
                        <a:srgbClr val="0000FF"/>
                      </a:solidFill>
                      <a:prstDash val="solid"/>
                    </a:lnR>
                    <a:lnB w="2857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lnB w="28575">
                      <a:solidFill>
                        <a:srgbClr val="000000"/>
                      </a:solidFill>
                      <a:prstDash val="solid"/>
                    </a:lnB>
                  </a:tcPr>
                </a:tc>
                <a:tc gridSpan="2">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tcPr>
                </a:tc>
                <a:tc hMerge="1">
                  <a:txBody>
                    <a:bodyPr/>
                    <a:lstStyle/>
                    <a:p>
                      <a:endParaRPr/>
                    </a:p>
                  </a:txBody>
                  <a:tcPr marL="0" marR="0" marT="0" marB="0"/>
                </a:tc>
                <a:tc rowSpan="3">
                  <a:txBody>
                    <a:bodyPr/>
                    <a:lstStyle/>
                    <a:p>
                      <a:pPr>
                        <a:lnSpc>
                          <a:spcPct val="100000"/>
                        </a:lnSpc>
                      </a:pPr>
                      <a:endParaRPr sz="900">
                        <a:latin typeface="Times New Roman"/>
                        <a:cs typeface="Times New Roman"/>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gridSpan="2">
                  <a:txBody>
                    <a:bodyPr/>
                    <a:lstStyle/>
                    <a:p>
                      <a:pPr>
                        <a:lnSpc>
                          <a:spcPct val="100000"/>
                        </a:lnSpc>
                      </a:pPr>
                      <a:endParaRPr sz="400">
                        <a:latin typeface="Times New Roman"/>
                        <a:cs typeface="Times New Roman"/>
                      </a:endParaRPr>
                    </a:p>
                  </a:txBody>
                  <a:tcPr marL="0" marR="0" marT="0" marB="0">
                    <a:lnL w="28575">
                      <a:solidFill>
                        <a:srgbClr val="009900"/>
                      </a:solidFill>
                      <a:prstDash val="solid"/>
                    </a:lnL>
                    <a:lnR w="28575">
                      <a:solidFill>
                        <a:srgbClr val="0000FF"/>
                      </a:solidFill>
                      <a:prstDash val="solid"/>
                    </a:lnR>
                    <a:lnT w="28575">
                      <a:solidFill>
                        <a:srgbClr val="0000FF"/>
                      </a:solidFill>
                      <a:prstDash val="solid"/>
                    </a:lnT>
                  </a:tcPr>
                </a:tc>
                <a:tc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lnB w="28575">
                      <a:solidFill>
                        <a:srgbClr val="000000"/>
                      </a:solidFill>
                      <a:prstDash val="solid"/>
                    </a:lnB>
                  </a:tcPr>
                </a:tc>
                <a:tc gridSpan="2">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tcPr>
                </a:tc>
                <a:tc hMerge="1">
                  <a:txBody>
                    <a:bodyPr/>
                    <a:lstStyle/>
                    <a:p>
                      <a:endParaRPr/>
                    </a:p>
                  </a:txBody>
                  <a:tcPr marL="0" marR="0" marT="0" marB="0"/>
                </a:tc>
                <a:tc rowSpan="3">
                  <a:txBody>
                    <a:bodyPr/>
                    <a:lstStyle/>
                    <a:p>
                      <a:pPr>
                        <a:lnSpc>
                          <a:spcPct val="100000"/>
                        </a:lnSpc>
                      </a:pPr>
                      <a:endParaRPr sz="900">
                        <a:latin typeface="Times New Roman"/>
                        <a:cs typeface="Times New Roman"/>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gridSpan="2">
                  <a:txBody>
                    <a:bodyPr/>
                    <a:lstStyle/>
                    <a:p>
                      <a:pPr>
                        <a:lnSpc>
                          <a:spcPct val="100000"/>
                        </a:lnSpc>
                      </a:pPr>
                      <a:endParaRPr sz="400">
                        <a:latin typeface="Times New Roman"/>
                        <a:cs typeface="Times New Roman"/>
                      </a:endParaRPr>
                    </a:p>
                  </a:txBody>
                  <a:tcPr marL="0" marR="0" marT="0" marB="0">
                    <a:lnL w="28575">
                      <a:solidFill>
                        <a:srgbClr val="009900"/>
                      </a:solidFill>
                      <a:prstDash val="solid"/>
                    </a:lnL>
                    <a:lnR w="28575">
                      <a:solidFill>
                        <a:srgbClr val="0000FF"/>
                      </a:solidFill>
                      <a:prstDash val="solid"/>
                    </a:lnR>
                    <a:lnT w="28575">
                      <a:solidFill>
                        <a:srgbClr val="0000FF"/>
                      </a:solidFill>
                      <a:prstDash val="solid"/>
                    </a:lnT>
                  </a:tcPr>
                </a:tc>
                <a:tc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lnB w="28575">
                      <a:solidFill>
                        <a:srgbClr val="000000"/>
                      </a:solidFill>
                      <a:prstDash val="solid"/>
                    </a:lnB>
                  </a:tcPr>
                </a:tc>
                <a:tc gridSpan="2">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tcPr>
                </a:tc>
                <a:tc hMerge="1">
                  <a:txBody>
                    <a:bodyPr/>
                    <a:lstStyle/>
                    <a:p>
                      <a:endParaRPr/>
                    </a:p>
                  </a:txBody>
                  <a:tcPr marL="0" marR="0" marT="0" marB="0"/>
                </a:tc>
                <a:tc rowSpan="3">
                  <a:txBody>
                    <a:bodyPr/>
                    <a:lstStyle/>
                    <a:p>
                      <a:pPr>
                        <a:lnSpc>
                          <a:spcPct val="100000"/>
                        </a:lnSpc>
                      </a:pPr>
                      <a:endParaRPr sz="900">
                        <a:latin typeface="Times New Roman"/>
                        <a:cs typeface="Times New Roman"/>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gridSpan="2">
                  <a:txBody>
                    <a:bodyPr/>
                    <a:lstStyle/>
                    <a:p>
                      <a:pPr>
                        <a:lnSpc>
                          <a:spcPct val="100000"/>
                        </a:lnSpc>
                      </a:pPr>
                      <a:endParaRPr sz="400">
                        <a:latin typeface="Times New Roman"/>
                        <a:cs typeface="Times New Roman"/>
                      </a:endParaRPr>
                    </a:p>
                  </a:txBody>
                  <a:tcPr marL="0" marR="0" marT="0" marB="0">
                    <a:lnL w="28575">
                      <a:solidFill>
                        <a:srgbClr val="009900"/>
                      </a:solidFill>
                      <a:prstDash val="solid"/>
                    </a:lnL>
                    <a:lnR w="28575">
                      <a:solidFill>
                        <a:srgbClr val="0000FF"/>
                      </a:solidFill>
                      <a:prstDash val="solid"/>
                    </a:lnR>
                    <a:lnT w="28575">
                      <a:solidFill>
                        <a:srgbClr val="0000FF"/>
                      </a:solidFill>
                      <a:prstDash val="solid"/>
                    </a:lnT>
                  </a:tcPr>
                </a:tc>
                <a:tc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lnB w="28575">
                      <a:solidFill>
                        <a:srgbClr val="000000"/>
                      </a:solidFill>
                      <a:prstDash val="solid"/>
                    </a:lnB>
                  </a:tcPr>
                </a:tc>
                <a:tc gridSpan="2">
                  <a:txBody>
                    <a:bodyPr/>
                    <a:lstStyle/>
                    <a:p>
                      <a:pPr>
                        <a:lnSpc>
                          <a:spcPct val="100000"/>
                        </a:lnSpc>
                      </a:pPr>
                      <a:endParaRPr sz="400">
                        <a:latin typeface="Times New Roman"/>
                        <a:cs typeface="Times New Roman"/>
                      </a:endParaRPr>
                    </a:p>
                  </a:txBody>
                  <a:tcPr marL="0" marR="0" marT="0" marB="0">
                    <a:lnL w="28575">
                      <a:solidFill>
                        <a:srgbClr val="0000FF"/>
                      </a:solidFill>
                      <a:prstDash val="solid"/>
                    </a:lnL>
                    <a:lnR w="28575">
                      <a:solidFill>
                        <a:srgbClr val="0000FF"/>
                      </a:solidFill>
                      <a:prstDash val="solid"/>
                    </a:lnR>
                    <a:lnT w="28575">
                      <a:solidFill>
                        <a:srgbClr val="0000FF"/>
                      </a:solidFill>
                      <a:prstDash val="solid"/>
                    </a:lnT>
                  </a:tcPr>
                </a:tc>
                <a:tc hMerge="1">
                  <a:txBody>
                    <a:bodyPr/>
                    <a:lstStyle/>
                    <a:p>
                      <a:endParaRPr/>
                    </a:p>
                  </a:txBody>
                  <a:tcPr marL="0" marR="0" marT="0" marB="0"/>
                </a:tc>
                <a:tc rowSpan="3">
                  <a:txBody>
                    <a:bodyPr/>
                    <a:lstStyle/>
                    <a:p>
                      <a:pPr marL="76835">
                        <a:lnSpc>
                          <a:spcPts val="1610"/>
                        </a:lnSpc>
                      </a:pPr>
                      <a:r>
                        <a:rPr sz="700" spc="-20" dirty="0">
                          <a:latin typeface="Times New Roman"/>
                          <a:cs typeface="Times New Roman"/>
                        </a:rPr>
                        <a:t>Word</a:t>
                      </a:r>
                      <a:r>
                        <a:rPr sz="700" spc="-55" dirty="0">
                          <a:latin typeface="Times New Roman"/>
                          <a:cs typeface="Times New Roman"/>
                        </a:rPr>
                        <a:t> </a:t>
                      </a:r>
                      <a:r>
                        <a:rPr sz="700" spc="-25" dirty="0">
                          <a:latin typeface="Times New Roman"/>
                          <a:cs typeface="Times New Roman"/>
                        </a:rPr>
                        <a:t>15</a:t>
                      </a:r>
                      <a:endParaRPr sz="700">
                        <a:latin typeface="Times New Roman"/>
                        <a:cs typeface="Times New Roman"/>
                      </a:endParaRPr>
                    </a:p>
                  </a:txBody>
                  <a:tcPr marL="0" marR="0" marT="0" marB="0">
                    <a:lnL w="28575">
                      <a:solidFill>
                        <a:srgbClr val="0000FF"/>
                      </a:solidFill>
                      <a:prstDash val="solid"/>
                    </a:lnL>
                    <a:lnT w="28575">
                      <a:solidFill>
                        <a:srgbClr val="0000FF"/>
                      </a:solidFill>
                      <a:prstDash val="solid"/>
                    </a:lnT>
                  </a:tcPr>
                </a:tc>
                <a:extLst>
                  <a:ext uri="{0D108BD9-81ED-4DB2-BD59-A6C34878D82A}">
                    <a16:rowId xmlns:a16="http://schemas.microsoft.com/office/drawing/2014/main" val="10001"/>
                  </a:ext>
                </a:extLst>
              </a:tr>
              <a:tr h="143685">
                <a:tc rowSpan="2" gridSpan="3">
                  <a:txBody>
                    <a:bodyPr/>
                    <a:lstStyle/>
                    <a:p>
                      <a:pPr marR="2540" algn="ctr">
                        <a:lnSpc>
                          <a:spcPct val="100000"/>
                        </a:lnSpc>
                        <a:spcBef>
                          <a:spcPts val="215"/>
                        </a:spcBef>
                      </a:pPr>
                      <a:r>
                        <a:rPr sz="800" b="1" spc="-20" dirty="0">
                          <a:latin typeface="Times New Roman"/>
                          <a:cs typeface="Times New Roman"/>
                        </a:rPr>
                        <a:t>SRAM</a:t>
                      </a:r>
                      <a:endParaRPr sz="800">
                        <a:latin typeface="Times New Roman"/>
                        <a:cs typeface="Times New Roman"/>
                      </a:endParaRPr>
                    </a:p>
                    <a:p>
                      <a:pPr marR="3810" algn="ctr">
                        <a:lnSpc>
                          <a:spcPts val="1515"/>
                        </a:lnSpc>
                      </a:pPr>
                      <a:r>
                        <a:rPr sz="800" b="1" spc="-20" dirty="0">
                          <a:latin typeface="Times New Roman"/>
                          <a:cs typeface="Times New Roman"/>
                        </a:rPr>
                        <a:t>Cell</a:t>
                      </a:r>
                      <a:endParaRPr sz="800">
                        <a:latin typeface="Times New Roman"/>
                        <a:cs typeface="Times New Roman"/>
                      </a:endParaRPr>
                    </a:p>
                  </a:txBody>
                  <a:tcPr marL="0" marR="0" marT="143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pPr>
                      <a:endParaRPr sz="900">
                        <a:latin typeface="Times New Roman"/>
                        <a:cs typeface="Times New Roman"/>
                      </a:endParaRPr>
                    </a:p>
                  </a:txBody>
                  <a:tcPr marL="0" marR="0" marT="0" marB="0">
                    <a:lnL w="28575">
                      <a:solidFill>
                        <a:srgbClr val="000000"/>
                      </a:solidFill>
                      <a:prstDash val="solid"/>
                    </a:lnL>
                    <a:lnR w="28575">
                      <a:solidFill>
                        <a:srgbClr val="0000FF"/>
                      </a:solidFill>
                      <a:prstDash val="solid"/>
                    </a:lnR>
                    <a:lnB w="28575">
                      <a:solidFill>
                        <a:srgbClr val="0000FF"/>
                      </a:solidFill>
                      <a:prstDash val="solid"/>
                    </a:lnB>
                  </a:tcPr>
                </a:tc>
                <a:tc vMerge="1">
                  <a:txBody>
                    <a:bodyPr/>
                    <a:lstStyle/>
                    <a:p>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a:txBody>
                    <a:bodyPr/>
                    <a:lstStyle/>
                    <a:p>
                      <a:pPr>
                        <a:lnSpc>
                          <a:spcPct val="100000"/>
                        </a:lnSpc>
                      </a:pPr>
                      <a:endParaRPr sz="900">
                        <a:latin typeface="Times New Roman"/>
                        <a:cs typeface="Times New Roman"/>
                      </a:endParaRPr>
                    </a:p>
                  </a:txBody>
                  <a:tcPr marL="0" marR="0" marT="0" marB="0">
                    <a:lnL w="28575">
                      <a:solidFill>
                        <a:srgbClr val="009900"/>
                      </a:solidFill>
                      <a:prstDash val="solid"/>
                    </a:lnL>
                    <a:lnR w="28575">
                      <a:solidFill>
                        <a:srgbClr val="000000"/>
                      </a:solidFill>
                      <a:prstDash val="solid"/>
                    </a:lnR>
                    <a:lnB w="28575">
                      <a:solidFill>
                        <a:srgbClr val="009900"/>
                      </a:solidFill>
                      <a:prstDash val="solid"/>
                    </a:lnB>
                  </a:tcPr>
                </a:tc>
                <a:tc rowSpan="2" gridSpan="3">
                  <a:txBody>
                    <a:bodyPr/>
                    <a:lstStyle/>
                    <a:p>
                      <a:pPr marR="2540" algn="ctr">
                        <a:lnSpc>
                          <a:spcPct val="100000"/>
                        </a:lnSpc>
                        <a:spcBef>
                          <a:spcPts val="215"/>
                        </a:spcBef>
                      </a:pPr>
                      <a:r>
                        <a:rPr sz="800" b="1" spc="-20" dirty="0">
                          <a:latin typeface="Times New Roman"/>
                          <a:cs typeface="Times New Roman"/>
                        </a:rPr>
                        <a:t>SRAM</a:t>
                      </a:r>
                      <a:endParaRPr sz="800">
                        <a:latin typeface="Times New Roman"/>
                        <a:cs typeface="Times New Roman"/>
                      </a:endParaRPr>
                    </a:p>
                    <a:p>
                      <a:pPr marR="3810" algn="ctr">
                        <a:lnSpc>
                          <a:spcPts val="1515"/>
                        </a:lnSpc>
                      </a:pPr>
                      <a:r>
                        <a:rPr sz="800" b="1" spc="-20" dirty="0">
                          <a:latin typeface="Times New Roman"/>
                          <a:cs typeface="Times New Roman"/>
                        </a:rPr>
                        <a:t>Cell</a:t>
                      </a:r>
                      <a:endParaRPr sz="800">
                        <a:latin typeface="Times New Roman"/>
                        <a:cs typeface="Times New Roman"/>
                      </a:endParaRPr>
                    </a:p>
                  </a:txBody>
                  <a:tcPr marL="0" marR="0" marT="143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pPr>
                      <a:endParaRPr sz="900">
                        <a:latin typeface="Times New Roman"/>
                        <a:cs typeface="Times New Roman"/>
                      </a:endParaRPr>
                    </a:p>
                  </a:txBody>
                  <a:tcPr marL="0" marR="0" marT="0" marB="0">
                    <a:lnL w="28575">
                      <a:solidFill>
                        <a:srgbClr val="000000"/>
                      </a:solidFill>
                      <a:prstDash val="solid"/>
                    </a:lnL>
                    <a:lnR w="28575">
                      <a:solidFill>
                        <a:srgbClr val="0000FF"/>
                      </a:solidFill>
                      <a:prstDash val="solid"/>
                    </a:lnR>
                    <a:lnB w="28575">
                      <a:solidFill>
                        <a:srgbClr val="0000FF"/>
                      </a:solidFill>
                      <a:prstDash val="solid"/>
                    </a:lnB>
                  </a:tcPr>
                </a:tc>
                <a:tc vMerge="1">
                  <a:txBody>
                    <a:bodyPr/>
                    <a:lstStyle/>
                    <a:p>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a:txBody>
                    <a:bodyPr/>
                    <a:lstStyle/>
                    <a:p>
                      <a:pPr>
                        <a:lnSpc>
                          <a:spcPct val="100000"/>
                        </a:lnSpc>
                      </a:pPr>
                      <a:endParaRPr sz="900">
                        <a:latin typeface="Times New Roman"/>
                        <a:cs typeface="Times New Roman"/>
                      </a:endParaRPr>
                    </a:p>
                  </a:txBody>
                  <a:tcPr marL="0" marR="0" marT="0" marB="0">
                    <a:lnL w="28575">
                      <a:solidFill>
                        <a:srgbClr val="009900"/>
                      </a:solidFill>
                      <a:prstDash val="solid"/>
                    </a:lnL>
                    <a:lnR w="28575">
                      <a:solidFill>
                        <a:srgbClr val="000000"/>
                      </a:solidFill>
                      <a:prstDash val="solid"/>
                    </a:lnR>
                    <a:lnB w="28575">
                      <a:solidFill>
                        <a:srgbClr val="009900"/>
                      </a:solidFill>
                      <a:prstDash val="solid"/>
                    </a:lnB>
                  </a:tcPr>
                </a:tc>
                <a:tc rowSpan="2" gridSpan="3">
                  <a:txBody>
                    <a:bodyPr/>
                    <a:lstStyle/>
                    <a:p>
                      <a:pPr marR="1905" algn="ctr">
                        <a:lnSpc>
                          <a:spcPct val="100000"/>
                        </a:lnSpc>
                        <a:spcBef>
                          <a:spcPts val="215"/>
                        </a:spcBef>
                      </a:pPr>
                      <a:r>
                        <a:rPr sz="800" b="1" spc="-20" dirty="0">
                          <a:latin typeface="Times New Roman"/>
                          <a:cs typeface="Times New Roman"/>
                        </a:rPr>
                        <a:t>SRAM</a:t>
                      </a:r>
                      <a:endParaRPr sz="800">
                        <a:latin typeface="Times New Roman"/>
                        <a:cs typeface="Times New Roman"/>
                      </a:endParaRPr>
                    </a:p>
                    <a:p>
                      <a:pPr marR="3175" algn="ctr">
                        <a:lnSpc>
                          <a:spcPts val="1515"/>
                        </a:lnSpc>
                      </a:pPr>
                      <a:r>
                        <a:rPr sz="800" b="1" spc="-20" dirty="0">
                          <a:latin typeface="Times New Roman"/>
                          <a:cs typeface="Times New Roman"/>
                        </a:rPr>
                        <a:t>Cell</a:t>
                      </a:r>
                      <a:endParaRPr sz="800">
                        <a:latin typeface="Times New Roman"/>
                        <a:cs typeface="Times New Roman"/>
                      </a:endParaRPr>
                    </a:p>
                  </a:txBody>
                  <a:tcPr marL="0" marR="0" marT="143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pPr>
                      <a:endParaRPr sz="900">
                        <a:latin typeface="Times New Roman"/>
                        <a:cs typeface="Times New Roman"/>
                      </a:endParaRPr>
                    </a:p>
                  </a:txBody>
                  <a:tcPr marL="0" marR="0" marT="0" marB="0">
                    <a:lnL w="28575">
                      <a:solidFill>
                        <a:srgbClr val="000000"/>
                      </a:solidFill>
                      <a:prstDash val="solid"/>
                    </a:lnL>
                    <a:lnR w="28575">
                      <a:solidFill>
                        <a:srgbClr val="0000FF"/>
                      </a:solidFill>
                      <a:prstDash val="solid"/>
                    </a:lnR>
                    <a:lnB w="28575">
                      <a:solidFill>
                        <a:srgbClr val="0000FF"/>
                      </a:solidFill>
                      <a:prstDash val="solid"/>
                    </a:lnB>
                  </a:tcPr>
                </a:tc>
                <a:tc vMerge="1">
                  <a:txBody>
                    <a:bodyPr/>
                    <a:lstStyle/>
                    <a:p>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a:txBody>
                    <a:bodyPr/>
                    <a:lstStyle/>
                    <a:p>
                      <a:pPr>
                        <a:lnSpc>
                          <a:spcPct val="100000"/>
                        </a:lnSpc>
                      </a:pPr>
                      <a:endParaRPr sz="900">
                        <a:latin typeface="Times New Roman"/>
                        <a:cs typeface="Times New Roman"/>
                      </a:endParaRPr>
                    </a:p>
                  </a:txBody>
                  <a:tcPr marL="0" marR="0" marT="0" marB="0">
                    <a:lnL w="28575">
                      <a:solidFill>
                        <a:srgbClr val="009900"/>
                      </a:solidFill>
                      <a:prstDash val="solid"/>
                    </a:lnL>
                    <a:lnR w="28575">
                      <a:solidFill>
                        <a:srgbClr val="000000"/>
                      </a:solidFill>
                      <a:prstDash val="solid"/>
                    </a:lnR>
                    <a:lnB w="28575">
                      <a:solidFill>
                        <a:srgbClr val="009900"/>
                      </a:solidFill>
                      <a:prstDash val="solid"/>
                    </a:lnB>
                  </a:tcPr>
                </a:tc>
                <a:tc rowSpan="2" gridSpan="3">
                  <a:txBody>
                    <a:bodyPr/>
                    <a:lstStyle/>
                    <a:p>
                      <a:pPr marR="1270" algn="ctr">
                        <a:lnSpc>
                          <a:spcPct val="100000"/>
                        </a:lnSpc>
                        <a:spcBef>
                          <a:spcPts val="215"/>
                        </a:spcBef>
                      </a:pPr>
                      <a:r>
                        <a:rPr sz="800" b="1" spc="-20" dirty="0">
                          <a:latin typeface="Times New Roman"/>
                          <a:cs typeface="Times New Roman"/>
                        </a:rPr>
                        <a:t>SRAM</a:t>
                      </a:r>
                      <a:endParaRPr sz="800">
                        <a:latin typeface="Times New Roman"/>
                        <a:cs typeface="Times New Roman"/>
                      </a:endParaRPr>
                    </a:p>
                    <a:p>
                      <a:pPr marR="2540" algn="ctr">
                        <a:lnSpc>
                          <a:spcPts val="1515"/>
                        </a:lnSpc>
                      </a:pPr>
                      <a:r>
                        <a:rPr sz="800" b="1" spc="-20" dirty="0">
                          <a:latin typeface="Times New Roman"/>
                          <a:cs typeface="Times New Roman"/>
                        </a:rPr>
                        <a:t>Cell</a:t>
                      </a:r>
                      <a:endParaRPr sz="800">
                        <a:latin typeface="Times New Roman"/>
                        <a:cs typeface="Times New Roman"/>
                      </a:endParaRPr>
                    </a:p>
                  </a:txBody>
                  <a:tcPr marL="0" marR="0" marT="143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tc>
                  <a:txBody>
                    <a:bodyPr/>
                    <a:lstStyle/>
                    <a:p>
                      <a:pPr>
                        <a:lnSpc>
                          <a:spcPct val="100000"/>
                        </a:lnSpc>
                      </a:pPr>
                      <a:endParaRPr sz="900">
                        <a:latin typeface="Times New Roman"/>
                        <a:cs typeface="Times New Roman"/>
                      </a:endParaRPr>
                    </a:p>
                  </a:txBody>
                  <a:tcPr marL="0" marR="0" marT="0" marB="0">
                    <a:lnL w="28575">
                      <a:solidFill>
                        <a:srgbClr val="000000"/>
                      </a:solidFill>
                      <a:prstDash val="solid"/>
                    </a:lnL>
                    <a:lnR w="28575">
                      <a:solidFill>
                        <a:srgbClr val="0000FF"/>
                      </a:solidFill>
                      <a:prstDash val="solid"/>
                    </a:lnR>
                    <a:lnB w="28575">
                      <a:solidFill>
                        <a:srgbClr val="0000FF"/>
                      </a:solidFill>
                      <a:prstDash val="solid"/>
                    </a:lnB>
                  </a:tcPr>
                </a:tc>
                <a:tc vMerge="1">
                  <a:txBody>
                    <a:bodyPr/>
                    <a:lstStyle/>
                    <a:p>
                      <a:endParaRPr/>
                    </a:p>
                  </a:txBody>
                  <a:tcPr marL="0" marR="0" marT="0" marB="0">
                    <a:lnL w="28575">
                      <a:solidFill>
                        <a:srgbClr val="0000FF"/>
                      </a:solidFill>
                      <a:prstDash val="solid"/>
                    </a:lnL>
                    <a:lnT w="28575">
                      <a:solidFill>
                        <a:srgbClr val="0000FF"/>
                      </a:solidFill>
                      <a:prstDash val="solid"/>
                    </a:lnT>
                  </a:tcPr>
                </a:tc>
                <a:extLst>
                  <a:ext uri="{0D108BD9-81ED-4DB2-BD59-A6C34878D82A}">
                    <a16:rowId xmlns:a16="http://schemas.microsoft.com/office/drawing/2014/main" val="10002"/>
                  </a:ext>
                </a:extLst>
              </a:tr>
              <a:tr h="106013">
                <a:tc gridSpan="3" vMerge="1">
                  <a:txBody>
                    <a:bodyPr/>
                    <a:lstStyle/>
                    <a:p>
                      <a:endParaRPr/>
                    </a:p>
                  </a:txBody>
                  <a:tcPr marL="0" marR="0" marT="273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FF"/>
                      </a:solidFill>
                      <a:prstDash val="solid"/>
                    </a:lnR>
                    <a:lnT w="28575">
                      <a:solidFill>
                        <a:srgbClr val="0000FF"/>
                      </a:solidFill>
                      <a:prstDash val="solid"/>
                    </a:lnT>
                  </a:tcPr>
                </a:tc>
                <a:tc vMerge="1">
                  <a:txBody>
                    <a:bodyPr/>
                    <a:lstStyle/>
                    <a:p>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a:txBody>
                    <a:bodyPr/>
                    <a:lstStyle/>
                    <a:p>
                      <a:pPr>
                        <a:lnSpc>
                          <a:spcPct val="100000"/>
                        </a:lnSpc>
                      </a:pPr>
                      <a:endParaRPr sz="600">
                        <a:latin typeface="Times New Roman"/>
                        <a:cs typeface="Times New Roman"/>
                      </a:endParaRPr>
                    </a:p>
                  </a:txBody>
                  <a:tcPr marL="0" marR="0" marT="0" marB="0">
                    <a:lnL w="28575">
                      <a:solidFill>
                        <a:srgbClr val="009900"/>
                      </a:solidFill>
                      <a:prstDash val="solid"/>
                    </a:lnL>
                    <a:lnR w="28575">
                      <a:solidFill>
                        <a:srgbClr val="000000"/>
                      </a:solidFill>
                      <a:prstDash val="solid"/>
                    </a:lnR>
                    <a:lnT w="28575">
                      <a:solidFill>
                        <a:srgbClr val="009900"/>
                      </a:solidFill>
                      <a:prstDash val="solid"/>
                    </a:lnT>
                  </a:tcPr>
                </a:tc>
                <a:tc gridSpan="3" vMerge="1">
                  <a:txBody>
                    <a:bodyPr/>
                    <a:lstStyle/>
                    <a:p>
                      <a:endParaRPr/>
                    </a:p>
                  </a:txBody>
                  <a:tcPr marL="0" marR="0" marT="273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FF"/>
                      </a:solidFill>
                      <a:prstDash val="solid"/>
                    </a:lnR>
                    <a:lnT w="28575">
                      <a:solidFill>
                        <a:srgbClr val="0000FF"/>
                      </a:solidFill>
                      <a:prstDash val="solid"/>
                    </a:lnT>
                  </a:tcPr>
                </a:tc>
                <a:tc vMerge="1">
                  <a:txBody>
                    <a:bodyPr/>
                    <a:lstStyle/>
                    <a:p>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a:txBody>
                    <a:bodyPr/>
                    <a:lstStyle/>
                    <a:p>
                      <a:pPr>
                        <a:lnSpc>
                          <a:spcPct val="100000"/>
                        </a:lnSpc>
                      </a:pPr>
                      <a:endParaRPr sz="600">
                        <a:latin typeface="Times New Roman"/>
                        <a:cs typeface="Times New Roman"/>
                      </a:endParaRPr>
                    </a:p>
                  </a:txBody>
                  <a:tcPr marL="0" marR="0" marT="0" marB="0">
                    <a:lnL w="28575">
                      <a:solidFill>
                        <a:srgbClr val="009900"/>
                      </a:solidFill>
                      <a:prstDash val="solid"/>
                    </a:lnL>
                    <a:lnR w="28575">
                      <a:solidFill>
                        <a:srgbClr val="000000"/>
                      </a:solidFill>
                      <a:prstDash val="solid"/>
                    </a:lnR>
                    <a:lnT w="28575">
                      <a:solidFill>
                        <a:srgbClr val="009900"/>
                      </a:solidFill>
                      <a:prstDash val="solid"/>
                    </a:lnT>
                  </a:tcPr>
                </a:tc>
                <a:tc gridSpan="3" vMerge="1">
                  <a:txBody>
                    <a:bodyPr/>
                    <a:lstStyle/>
                    <a:p>
                      <a:endParaRPr/>
                    </a:p>
                  </a:txBody>
                  <a:tcPr marL="0" marR="0" marT="273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FF"/>
                      </a:solidFill>
                      <a:prstDash val="solid"/>
                    </a:lnR>
                    <a:lnT w="28575">
                      <a:solidFill>
                        <a:srgbClr val="0000FF"/>
                      </a:solidFill>
                      <a:prstDash val="solid"/>
                    </a:lnT>
                  </a:tcPr>
                </a:tc>
                <a:tc vMerge="1">
                  <a:txBody>
                    <a:bodyPr/>
                    <a:lstStyle/>
                    <a:p>
                      <a:endParaRPr/>
                    </a:p>
                  </a:txBody>
                  <a:tcPr marL="0" marR="0" marT="0" marB="0">
                    <a:lnL w="28575">
                      <a:solidFill>
                        <a:srgbClr val="0000FF"/>
                      </a:solidFill>
                      <a:prstDash val="solid"/>
                    </a:lnL>
                    <a:lnR w="28575">
                      <a:solidFill>
                        <a:srgbClr val="009900"/>
                      </a:solidFill>
                      <a:prstDash val="solid"/>
                    </a:lnR>
                    <a:lnT w="28575">
                      <a:solidFill>
                        <a:srgbClr val="0000FF"/>
                      </a:solidFill>
                      <a:prstDash val="solid"/>
                    </a:lnT>
                  </a:tcPr>
                </a:tc>
                <a:tc>
                  <a:txBody>
                    <a:bodyPr/>
                    <a:lstStyle/>
                    <a:p>
                      <a:pPr>
                        <a:lnSpc>
                          <a:spcPct val="100000"/>
                        </a:lnSpc>
                      </a:pPr>
                      <a:endParaRPr sz="600">
                        <a:latin typeface="Times New Roman"/>
                        <a:cs typeface="Times New Roman"/>
                      </a:endParaRPr>
                    </a:p>
                  </a:txBody>
                  <a:tcPr marL="0" marR="0" marT="0" marB="0">
                    <a:lnL w="28575">
                      <a:solidFill>
                        <a:srgbClr val="009900"/>
                      </a:solidFill>
                      <a:prstDash val="solid"/>
                    </a:lnL>
                    <a:lnR w="28575">
                      <a:solidFill>
                        <a:srgbClr val="000000"/>
                      </a:solidFill>
                      <a:prstDash val="solid"/>
                    </a:lnR>
                    <a:lnT w="28575">
                      <a:solidFill>
                        <a:srgbClr val="009900"/>
                      </a:solidFill>
                      <a:prstDash val="solid"/>
                    </a:lnT>
                  </a:tcPr>
                </a:tc>
                <a:tc gridSpan="3" vMerge="1">
                  <a:txBody>
                    <a:bodyPr/>
                    <a:lstStyle/>
                    <a:p>
                      <a:endParaRPr/>
                    </a:p>
                  </a:txBody>
                  <a:tcPr marL="0" marR="0" marT="273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FF"/>
                      </a:solidFill>
                      <a:prstDash val="solid"/>
                    </a:lnR>
                    <a:lnT w="28575">
                      <a:solidFill>
                        <a:srgbClr val="0000FF"/>
                      </a:solidFill>
                      <a:prstDash val="solid"/>
                    </a:lnT>
                  </a:tcPr>
                </a:tc>
                <a:tc vMerge="1">
                  <a:txBody>
                    <a:bodyPr/>
                    <a:lstStyle/>
                    <a:p>
                      <a:endParaRPr/>
                    </a:p>
                  </a:txBody>
                  <a:tcPr marL="0" marR="0" marT="0" marB="0">
                    <a:lnL w="28575">
                      <a:solidFill>
                        <a:srgbClr val="0000FF"/>
                      </a:solidFill>
                      <a:prstDash val="solid"/>
                    </a:lnL>
                    <a:lnT w="28575">
                      <a:solidFill>
                        <a:srgbClr val="0000FF"/>
                      </a:solidFill>
                      <a:prstDash val="solid"/>
                    </a:lnT>
                  </a:tcPr>
                </a:tc>
                <a:extLst>
                  <a:ext uri="{0D108BD9-81ED-4DB2-BD59-A6C34878D82A}">
                    <a16:rowId xmlns:a16="http://schemas.microsoft.com/office/drawing/2014/main" val="10003"/>
                  </a:ext>
                </a:extLst>
              </a:tr>
            </a:tbl>
          </a:graphicData>
        </a:graphic>
      </p:graphicFrame>
      <p:sp>
        <p:nvSpPr>
          <p:cNvPr id="62" name="object 62"/>
          <p:cNvSpPr/>
          <p:nvPr/>
        </p:nvSpPr>
        <p:spPr>
          <a:xfrm>
            <a:off x="3671065" y="2960903"/>
            <a:ext cx="40005" cy="250031"/>
          </a:xfrm>
          <a:custGeom>
            <a:avLst/>
            <a:gdLst/>
            <a:ahLst/>
            <a:cxnLst/>
            <a:rect l="l" t="t" r="r" b="b"/>
            <a:pathLst>
              <a:path w="76200" h="476250">
                <a:moveTo>
                  <a:pt x="25400" y="399910"/>
                </a:moveTo>
                <a:lnTo>
                  <a:pt x="0" y="399910"/>
                </a:lnTo>
                <a:lnTo>
                  <a:pt x="38100" y="476110"/>
                </a:lnTo>
                <a:lnTo>
                  <a:pt x="69850" y="412610"/>
                </a:lnTo>
                <a:lnTo>
                  <a:pt x="25400" y="412610"/>
                </a:lnTo>
                <a:lnTo>
                  <a:pt x="25400" y="399910"/>
                </a:lnTo>
                <a:close/>
              </a:path>
              <a:path w="76200" h="476250">
                <a:moveTo>
                  <a:pt x="50800" y="0"/>
                </a:moveTo>
                <a:lnTo>
                  <a:pt x="25400" y="0"/>
                </a:lnTo>
                <a:lnTo>
                  <a:pt x="25400" y="412610"/>
                </a:lnTo>
                <a:lnTo>
                  <a:pt x="50800" y="412610"/>
                </a:lnTo>
                <a:lnTo>
                  <a:pt x="50800" y="0"/>
                </a:lnTo>
                <a:close/>
              </a:path>
              <a:path w="76200" h="476250">
                <a:moveTo>
                  <a:pt x="76200" y="399910"/>
                </a:moveTo>
                <a:lnTo>
                  <a:pt x="50800" y="399910"/>
                </a:lnTo>
                <a:lnTo>
                  <a:pt x="50800" y="412610"/>
                </a:lnTo>
                <a:lnTo>
                  <a:pt x="69850" y="412610"/>
                </a:lnTo>
                <a:lnTo>
                  <a:pt x="76200" y="399910"/>
                </a:lnTo>
                <a:close/>
              </a:path>
            </a:pathLst>
          </a:custGeom>
          <a:solidFill>
            <a:srgbClr val="000000"/>
          </a:solidFill>
        </p:spPr>
        <p:txBody>
          <a:bodyPr wrap="square" lIns="0" tIns="0" rIns="0" bIns="0" rtlCol="0"/>
          <a:lstStyle/>
          <a:p>
            <a:endParaRPr sz="945"/>
          </a:p>
        </p:txBody>
      </p:sp>
      <p:sp>
        <p:nvSpPr>
          <p:cNvPr id="63" name="object 63"/>
          <p:cNvSpPr/>
          <p:nvPr/>
        </p:nvSpPr>
        <p:spPr>
          <a:xfrm>
            <a:off x="2841428" y="2960903"/>
            <a:ext cx="40005" cy="250031"/>
          </a:xfrm>
          <a:custGeom>
            <a:avLst/>
            <a:gdLst/>
            <a:ahLst/>
            <a:cxnLst/>
            <a:rect l="l" t="t" r="r" b="b"/>
            <a:pathLst>
              <a:path w="76200" h="476250">
                <a:moveTo>
                  <a:pt x="25400" y="399910"/>
                </a:moveTo>
                <a:lnTo>
                  <a:pt x="0" y="399910"/>
                </a:lnTo>
                <a:lnTo>
                  <a:pt x="38100" y="476110"/>
                </a:lnTo>
                <a:lnTo>
                  <a:pt x="69850" y="412610"/>
                </a:lnTo>
                <a:lnTo>
                  <a:pt x="25400" y="412610"/>
                </a:lnTo>
                <a:lnTo>
                  <a:pt x="25400" y="399910"/>
                </a:lnTo>
                <a:close/>
              </a:path>
              <a:path w="76200" h="476250">
                <a:moveTo>
                  <a:pt x="50800" y="0"/>
                </a:moveTo>
                <a:lnTo>
                  <a:pt x="25400" y="0"/>
                </a:lnTo>
                <a:lnTo>
                  <a:pt x="25400" y="412610"/>
                </a:lnTo>
                <a:lnTo>
                  <a:pt x="50800" y="412610"/>
                </a:lnTo>
                <a:lnTo>
                  <a:pt x="50800" y="0"/>
                </a:lnTo>
                <a:close/>
              </a:path>
              <a:path w="76200" h="476250">
                <a:moveTo>
                  <a:pt x="76200" y="399910"/>
                </a:moveTo>
                <a:lnTo>
                  <a:pt x="50800" y="399910"/>
                </a:lnTo>
                <a:lnTo>
                  <a:pt x="50800" y="412610"/>
                </a:lnTo>
                <a:lnTo>
                  <a:pt x="69850" y="412610"/>
                </a:lnTo>
                <a:lnTo>
                  <a:pt x="76200" y="399910"/>
                </a:lnTo>
                <a:close/>
              </a:path>
            </a:pathLst>
          </a:custGeom>
          <a:solidFill>
            <a:srgbClr val="000000"/>
          </a:solidFill>
        </p:spPr>
        <p:txBody>
          <a:bodyPr wrap="square" lIns="0" tIns="0" rIns="0" bIns="0" rtlCol="0"/>
          <a:lstStyle/>
          <a:p>
            <a:endParaRPr sz="945"/>
          </a:p>
        </p:txBody>
      </p:sp>
      <p:sp>
        <p:nvSpPr>
          <p:cNvPr id="64" name="object 64"/>
          <p:cNvSpPr/>
          <p:nvPr/>
        </p:nvSpPr>
        <p:spPr>
          <a:xfrm>
            <a:off x="2011858" y="2960903"/>
            <a:ext cx="40005" cy="250031"/>
          </a:xfrm>
          <a:custGeom>
            <a:avLst/>
            <a:gdLst/>
            <a:ahLst/>
            <a:cxnLst/>
            <a:rect l="l" t="t" r="r" b="b"/>
            <a:pathLst>
              <a:path w="76200" h="476250">
                <a:moveTo>
                  <a:pt x="25400" y="399910"/>
                </a:moveTo>
                <a:lnTo>
                  <a:pt x="0" y="399910"/>
                </a:lnTo>
                <a:lnTo>
                  <a:pt x="38100" y="476110"/>
                </a:lnTo>
                <a:lnTo>
                  <a:pt x="69850" y="412610"/>
                </a:lnTo>
                <a:lnTo>
                  <a:pt x="25400" y="412610"/>
                </a:lnTo>
                <a:lnTo>
                  <a:pt x="25400" y="399910"/>
                </a:lnTo>
                <a:close/>
              </a:path>
              <a:path w="76200" h="476250">
                <a:moveTo>
                  <a:pt x="50800" y="0"/>
                </a:moveTo>
                <a:lnTo>
                  <a:pt x="25400" y="0"/>
                </a:lnTo>
                <a:lnTo>
                  <a:pt x="25400" y="412610"/>
                </a:lnTo>
                <a:lnTo>
                  <a:pt x="50800" y="412610"/>
                </a:lnTo>
                <a:lnTo>
                  <a:pt x="50800" y="0"/>
                </a:lnTo>
                <a:close/>
              </a:path>
              <a:path w="76200" h="476250">
                <a:moveTo>
                  <a:pt x="76200" y="399910"/>
                </a:moveTo>
                <a:lnTo>
                  <a:pt x="50800" y="399910"/>
                </a:lnTo>
                <a:lnTo>
                  <a:pt x="50800" y="412610"/>
                </a:lnTo>
                <a:lnTo>
                  <a:pt x="69850" y="412610"/>
                </a:lnTo>
                <a:lnTo>
                  <a:pt x="76200" y="399910"/>
                </a:lnTo>
                <a:close/>
              </a:path>
            </a:pathLst>
          </a:custGeom>
          <a:solidFill>
            <a:srgbClr val="000000"/>
          </a:solidFill>
        </p:spPr>
        <p:txBody>
          <a:bodyPr wrap="square" lIns="0" tIns="0" rIns="0" bIns="0" rtlCol="0"/>
          <a:lstStyle/>
          <a:p>
            <a:endParaRPr sz="945"/>
          </a:p>
        </p:txBody>
      </p:sp>
      <p:sp>
        <p:nvSpPr>
          <p:cNvPr id="65" name="object 65"/>
          <p:cNvSpPr/>
          <p:nvPr/>
        </p:nvSpPr>
        <p:spPr>
          <a:xfrm>
            <a:off x="1182287" y="2960903"/>
            <a:ext cx="40005" cy="250031"/>
          </a:xfrm>
          <a:custGeom>
            <a:avLst/>
            <a:gdLst/>
            <a:ahLst/>
            <a:cxnLst/>
            <a:rect l="l" t="t" r="r" b="b"/>
            <a:pathLst>
              <a:path w="76200" h="476250">
                <a:moveTo>
                  <a:pt x="25400" y="399910"/>
                </a:moveTo>
                <a:lnTo>
                  <a:pt x="0" y="399910"/>
                </a:lnTo>
                <a:lnTo>
                  <a:pt x="38100" y="476110"/>
                </a:lnTo>
                <a:lnTo>
                  <a:pt x="69850" y="412610"/>
                </a:lnTo>
                <a:lnTo>
                  <a:pt x="25400" y="412610"/>
                </a:lnTo>
                <a:lnTo>
                  <a:pt x="25400" y="399910"/>
                </a:lnTo>
                <a:close/>
              </a:path>
              <a:path w="76200" h="476250">
                <a:moveTo>
                  <a:pt x="50800" y="0"/>
                </a:moveTo>
                <a:lnTo>
                  <a:pt x="25400" y="0"/>
                </a:lnTo>
                <a:lnTo>
                  <a:pt x="25400" y="412610"/>
                </a:lnTo>
                <a:lnTo>
                  <a:pt x="50800" y="412610"/>
                </a:lnTo>
                <a:lnTo>
                  <a:pt x="50800" y="0"/>
                </a:lnTo>
                <a:close/>
              </a:path>
              <a:path w="76200" h="476250">
                <a:moveTo>
                  <a:pt x="76200" y="399910"/>
                </a:moveTo>
                <a:lnTo>
                  <a:pt x="50800" y="399910"/>
                </a:lnTo>
                <a:lnTo>
                  <a:pt x="50800" y="412610"/>
                </a:lnTo>
                <a:lnTo>
                  <a:pt x="69850" y="412610"/>
                </a:lnTo>
                <a:lnTo>
                  <a:pt x="76200" y="399910"/>
                </a:lnTo>
                <a:close/>
              </a:path>
            </a:pathLst>
          </a:custGeom>
          <a:solidFill>
            <a:srgbClr val="000000"/>
          </a:solidFill>
        </p:spPr>
        <p:txBody>
          <a:bodyPr wrap="square" lIns="0" tIns="0" rIns="0" bIns="0" rtlCol="0"/>
          <a:lstStyle/>
          <a:p>
            <a:endParaRPr sz="945"/>
          </a:p>
        </p:txBody>
      </p:sp>
      <p:sp>
        <p:nvSpPr>
          <p:cNvPr id="66" name="object 66"/>
          <p:cNvSpPr txBox="1"/>
          <p:nvPr/>
        </p:nvSpPr>
        <p:spPr>
          <a:xfrm>
            <a:off x="3566852" y="3193892"/>
            <a:ext cx="319373"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Dout</a:t>
            </a:r>
            <a:r>
              <a:rPr sz="840" b="1" spc="-13" dirty="0">
                <a:latin typeface="Times New Roman"/>
                <a:cs typeface="Times New Roman"/>
              </a:rPr>
              <a:t> </a:t>
            </a:r>
            <a:r>
              <a:rPr sz="840" b="1" spc="-26" dirty="0">
                <a:latin typeface="Times New Roman"/>
                <a:cs typeface="Times New Roman"/>
              </a:rPr>
              <a:t>0</a:t>
            </a:r>
            <a:endParaRPr sz="840">
              <a:latin typeface="Times New Roman"/>
              <a:cs typeface="Times New Roman"/>
            </a:endParaRPr>
          </a:p>
        </p:txBody>
      </p:sp>
      <p:sp>
        <p:nvSpPr>
          <p:cNvPr id="67" name="object 67"/>
          <p:cNvSpPr txBox="1"/>
          <p:nvPr/>
        </p:nvSpPr>
        <p:spPr>
          <a:xfrm>
            <a:off x="2737148" y="3193892"/>
            <a:ext cx="318707"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Dout</a:t>
            </a:r>
            <a:r>
              <a:rPr sz="840" b="1" spc="-18" dirty="0">
                <a:latin typeface="Times New Roman"/>
                <a:cs typeface="Times New Roman"/>
              </a:rPr>
              <a:t> </a:t>
            </a:r>
            <a:r>
              <a:rPr sz="840" b="1" spc="-26" dirty="0">
                <a:latin typeface="Times New Roman"/>
                <a:cs typeface="Times New Roman"/>
              </a:rPr>
              <a:t>1</a:t>
            </a:r>
            <a:endParaRPr sz="840">
              <a:latin typeface="Times New Roman"/>
              <a:cs typeface="Times New Roman"/>
            </a:endParaRPr>
          </a:p>
        </p:txBody>
      </p:sp>
      <p:sp>
        <p:nvSpPr>
          <p:cNvPr id="68" name="object 68"/>
          <p:cNvSpPr txBox="1"/>
          <p:nvPr/>
        </p:nvSpPr>
        <p:spPr>
          <a:xfrm>
            <a:off x="1907444" y="3193892"/>
            <a:ext cx="318707"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Dout</a:t>
            </a:r>
            <a:r>
              <a:rPr sz="840" b="1" spc="-18" dirty="0">
                <a:latin typeface="Times New Roman"/>
                <a:cs typeface="Times New Roman"/>
              </a:rPr>
              <a:t> </a:t>
            </a:r>
            <a:r>
              <a:rPr sz="840" b="1" spc="-26" dirty="0">
                <a:latin typeface="Times New Roman"/>
                <a:cs typeface="Times New Roman"/>
              </a:rPr>
              <a:t>2</a:t>
            </a:r>
            <a:endParaRPr sz="840">
              <a:latin typeface="Times New Roman"/>
              <a:cs typeface="Times New Roman"/>
            </a:endParaRPr>
          </a:p>
        </p:txBody>
      </p:sp>
      <p:sp>
        <p:nvSpPr>
          <p:cNvPr id="69" name="object 69"/>
          <p:cNvSpPr txBox="1"/>
          <p:nvPr/>
        </p:nvSpPr>
        <p:spPr>
          <a:xfrm>
            <a:off x="1077767" y="3193892"/>
            <a:ext cx="318707"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Dout</a:t>
            </a:r>
            <a:r>
              <a:rPr sz="840" b="1" spc="-18" dirty="0">
                <a:latin typeface="Times New Roman"/>
                <a:cs typeface="Times New Roman"/>
              </a:rPr>
              <a:t> </a:t>
            </a:r>
            <a:r>
              <a:rPr sz="840" b="1" spc="-26" dirty="0">
                <a:latin typeface="Times New Roman"/>
                <a:cs typeface="Times New Roman"/>
              </a:rPr>
              <a:t>3</a:t>
            </a:r>
            <a:endParaRPr sz="840">
              <a:latin typeface="Times New Roman"/>
              <a:cs typeface="Times New Roman"/>
            </a:endParaRPr>
          </a:p>
        </p:txBody>
      </p:sp>
      <p:sp>
        <p:nvSpPr>
          <p:cNvPr id="70" name="object 70"/>
          <p:cNvSpPr txBox="1"/>
          <p:nvPr/>
        </p:nvSpPr>
        <p:spPr>
          <a:xfrm>
            <a:off x="869761" y="973728"/>
            <a:ext cx="681752" cy="248017"/>
          </a:xfrm>
          <a:prstGeom prst="rect">
            <a:avLst/>
          </a:prstGeom>
          <a:ln w="25400">
            <a:solidFill>
              <a:srgbClr val="000000"/>
            </a:solidFill>
          </a:ln>
        </p:spPr>
        <p:txBody>
          <a:bodyPr vert="horz" wrap="square" lIns="0" tIns="16002" rIns="0" bIns="0" rtlCol="0">
            <a:spAutoFit/>
          </a:bodyPr>
          <a:lstStyle/>
          <a:p>
            <a:pPr marL="57341">
              <a:spcBef>
                <a:spcPts val="126"/>
              </a:spcBef>
            </a:pPr>
            <a:r>
              <a:rPr sz="840" b="1" dirty="0">
                <a:latin typeface="Times New Roman"/>
                <a:cs typeface="Times New Roman"/>
              </a:rPr>
              <a:t>Wr</a:t>
            </a:r>
            <a:r>
              <a:rPr sz="840" b="1" spc="-39" dirty="0">
                <a:latin typeface="Times New Roman"/>
                <a:cs typeface="Times New Roman"/>
              </a:rPr>
              <a:t> </a:t>
            </a:r>
            <a:r>
              <a:rPr sz="840" b="1" dirty="0">
                <a:latin typeface="Times New Roman"/>
                <a:cs typeface="Times New Roman"/>
              </a:rPr>
              <a:t>Driver</a:t>
            </a:r>
            <a:r>
              <a:rPr sz="840" b="1" spc="-34" dirty="0">
                <a:latin typeface="Times New Roman"/>
                <a:cs typeface="Times New Roman"/>
              </a:rPr>
              <a:t> </a:t>
            </a:r>
            <a:r>
              <a:rPr sz="840" b="1" spc="-26" dirty="0">
                <a:latin typeface="Times New Roman"/>
                <a:cs typeface="Times New Roman"/>
              </a:rPr>
              <a:t>&amp;</a:t>
            </a:r>
            <a:endParaRPr sz="840">
              <a:latin typeface="Times New Roman"/>
              <a:cs typeface="Times New Roman"/>
            </a:endParaRPr>
          </a:p>
          <a:p>
            <a:pPr marL="17002">
              <a:lnSpc>
                <a:spcPts val="832"/>
              </a:lnSpc>
              <a:spcBef>
                <a:spcPts val="3"/>
              </a:spcBef>
            </a:pPr>
            <a:r>
              <a:rPr sz="1260" b="1" baseline="8680" dirty="0">
                <a:latin typeface="Times New Roman"/>
                <a:cs typeface="Times New Roman"/>
              </a:rPr>
              <a:t>-</a:t>
            </a:r>
            <a:r>
              <a:rPr sz="1260" b="1" spc="208" baseline="8680" dirty="0">
                <a:latin typeface="Times New Roman"/>
                <a:cs typeface="Times New Roman"/>
              </a:rPr>
              <a:t> </a:t>
            </a:r>
            <a:r>
              <a:rPr sz="840" b="1" spc="-5" dirty="0">
                <a:latin typeface="Times New Roman"/>
                <a:cs typeface="Times New Roman"/>
              </a:rPr>
              <a:t>Precharger</a:t>
            </a:r>
            <a:r>
              <a:rPr sz="1260" b="1" spc="-8" baseline="8680" dirty="0">
                <a:latin typeface="Times New Roman"/>
                <a:cs typeface="Times New Roman"/>
              </a:rPr>
              <a:t>+</a:t>
            </a:r>
            <a:endParaRPr sz="1260" baseline="8680">
              <a:latin typeface="Times New Roman"/>
              <a:cs typeface="Times New Roman"/>
            </a:endParaRPr>
          </a:p>
        </p:txBody>
      </p:sp>
      <p:sp>
        <p:nvSpPr>
          <p:cNvPr id="71" name="object 71"/>
          <p:cNvSpPr txBox="1"/>
          <p:nvPr/>
        </p:nvSpPr>
        <p:spPr>
          <a:xfrm>
            <a:off x="1682883" y="973728"/>
            <a:ext cx="698087" cy="248017"/>
          </a:xfrm>
          <a:prstGeom prst="rect">
            <a:avLst/>
          </a:prstGeom>
          <a:ln w="25400">
            <a:solidFill>
              <a:srgbClr val="000000"/>
            </a:solidFill>
          </a:ln>
        </p:spPr>
        <p:txBody>
          <a:bodyPr vert="horz" wrap="square" lIns="0" tIns="16002" rIns="0" bIns="0" rtlCol="0">
            <a:spAutoFit/>
          </a:bodyPr>
          <a:lstStyle/>
          <a:p>
            <a:pPr marL="72342">
              <a:spcBef>
                <a:spcPts val="126"/>
              </a:spcBef>
            </a:pPr>
            <a:r>
              <a:rPr sz="840" b="1" dirty="0">
                <a:latin typeface="Times New Roman"/>
                <a:cs typeface="Times New Roman"/>
              </a:rPr>
              <a:t>Wr</a:t>
            </a:r>
            <a:r>
              <a:rPr sz="840" b="1" spc="-39" dirty="0">
                <a:latin typeface="Times New Roman"/>
                <a:cs typeface="Times New Roman"/>
              </a:rPr>
              <a:t> </a:t>
            </a:r>
            <a:r>
              <a:rPr sz="840" b="1" dirty="0">
                <a:latin typeface="Times New Roman"/>
                <a:cs typeface="Times New Roman"/>
              </a:rPr>
              <a:t>Driver</a:t>
            </a:r>
            <a:r>
              <a:rPr sz="840" b="1" spc="-34" dirty="0">
                <a:latin typeface="Times New Roman"/>
                <a:cs typeface="Times New Roman"/>
              </a:rPr>
              <a:t> </a:t>
            </a:r>
            <a:r>
              <a:rPr sz="840" b="1" spc="-26" dirty="0">
                <a:latin typeface="Times New Roman"/>
                <a:cs typeface="Times New Roman"/>
              </a:rPr>
              <a:t>&amp;</a:t>
            </a:r>
            <a:endParaRPr sz="840">
              <a:latin typeface="Times New Roman"/>
              <a:cs typeface="Times New Roman"/>
            </a:endParaRPr>
          </a:p>
          <a:p>
            <a:pPr marL="33671">
              <a:lnSpc>
                <a:spcPts val="832"/>
              </a:lnSpc>
              <a:spcBef>
                <a:spcPts val="3"/>
              </a:spcBef>
            </a:pPr>
            <a:r>
              <a:rPr sz="1260" b="1" baseline="8680" dirty="0">
                <a:latin typeface="Times New Roman"/>
                <a:cs typeface="Times New Roman"/>
              </a:rPr>
              <a:t>-</a:t>
            </a:r>
            <a:r>
              <a:rPr sz="1260" b="1" spc="185" baseline="8680" dirty="0">
                <a:latin typeface="Times New Roman"/>
                <a:cs typeface="Times New Roman"/>
              </a:rPr>
              <a:t> </a:t>
            </a:r>
            <a:r>
              <a:rPr sz="840" b="1" spc="-5" dirty="0">
                <a:latin typeface="Times New Roman"/>
                <a:cs typeface="Times New Roman"/>
              </a:rPr>
              <a:t>Precharger</a:t>
            </a:r>
            <a:r>
              <a:rPr sz="1260" b="1" spc="-8" baseline="8680" dirty="0">
                <a:latin typeface="Times New Roman"/>
                <a:cs typeface="Times New Roman"/>
              </a:rPr>
              <a:t>+</a:t>
            </a:r>
            <a:endParaRPr sz="1260" baseline="8680">
              <a:latin typeface="Times New Roman"/>
              <a:cs typeface="Times New Roman"/>
            </a:endParaRPr>
          </a:p>
        </p:txBody>
      </p:sp>
      <p:sp>
        <p:nvSpPr>
          <p:cNvPr id="72" name="object 72"/>
          <p:cNvSpPr txBox="1"/>
          <p:nvPr/>
        </p:nvSpPr>
        <p:spPr>
          <a:xfrm>
            <a:off x="2512521" y="973728"/>
            <a:ext cx="698087" cy="248017"/>
          </a:xfrm>
          <a:prstGeom prst="rect">
            <a:avLst/>
          </a:prstGeom>
          <a:ln w="25400">
            <a:solidFill>
              <a:srgbClr val="000000"/>
            </a:solidFill>
          </a:ln>
        </p:spPr>
        <p:txBody>
          <a:bodyPr vert="horz" wrap="square" lIns="0" tIns="16002" rIns="0" bIns="0" rtlCol="0">
            <a:spAutoFit/>
          </a:bodyPr>
          <a:lstStyle/>
          <a:p>
            <a:pPr marL="71676">
              <a:spcBef>
                <a:spcPts val="126"/>
              </a:spcBef>
            </a:pPr>
            <a:r>
              <a:rPr sz="840" b="1" dirty="0">
                <a:latin typeface="Times New Roman"/>
                <a:cs typeface="Times New Roman"/>
              </a:rPr>
              <a:t>Wr</a:t>
            </a:r>
            <a:r>
              <a:rPr sz="840" b="1" spc="-39" dirty="0">
                <a:latin typeface="Times New Roman"/>
                <a:cs typeface="Times New Roman"/>
              </a:rPr>
              <a:t> </a:t>
            </a:r>
            <a:r>
              <a:rPr sz="840" b="1" dirty="0">
                <a:latin typeface="Times New Roman"/>
                <a:cs typeface="Times New Roman"/>
              </a:rPr>
              <a:t>Driver</a:t>
            </a:r>
            <a:r>
              <a:rPr sz="840" b="1" spc="-34" dirty="0">
                <a:latin typeface="Times New Roman"/>
                <a:cs typeface="Times New Roman"/>
              </a:rPr>
              <a:t> </a:t>
            </a:r>
            <a:r>
              <a:rPr sz="840" b="1" spc="-26" dirty="0">
                <a:latin typeface="Times New Roman"/>
                <a:cs typeface="Times New Roman"/>
              </a:rPr>
              <a:t>&amp;</a:t>
            </a:r>
            <a:endParaRPr sz="840">
              <a:latin typeface="Times New Roman"/>
              <a:cs typeface="Times New Roman"/>
            </a:endParaRPr>
          </a:p>
          <a:p>
            <a:pPr marL="33671">
              <a:lnSpc>
                <a:spcPts val="832"/>
              </a:lnSpc>
              <a:spcBef>
                <a:spcPts val="3"/>
              </a:spcBef>
            </a:pPr>
            <a:r>
              <a:rPr sz="1260" b="1" baseline="8680" dirty="0">
                <a:latin typeface="Times New Roman"/>
                <a:cs typeface="Times New Roman"/>
              </a:rPr>
              <a:t>-</a:t>
            </a:r>
            <a:r>
              <a:rPr sz="1260" b="1" spc="177" baseline="8680" dirty="0">
                <a:latin typeface="Times New Roman"/>
                <a:cs typeface="Times New Roman"/>
              </a:rPr>
              <a:t> </a:t>
            </a:r>
            <a:r>
              <a:rPr sz="840" b="1" spc="-5" dirty="0">
                <a:latin typeface="Times New Roman"/>
                <a:cs typeface="Times New Roman"/>
              </a:rPr>
              <a:t>Precharger</a:t>
            </a:r>
            <a:r>
              <a:rPr sz="1260" b="1" spc="-8" baseline="8680" dirty="0">
                <a:latin typeface="Times New Roman"/>
                <a:cs typeface="Times New Roman"/>
              </a:rPr>
              <a:t>+</a:t>
            </a:r>
            <a:endParaRPr sz="1260" baseline="8680">
              <a:latin typeface="Times New Roman"/>
              <a:cs typeface="Times New Roman"/>
            </a:endParaRPr>
          </a:p>
        </p:txBody>
      </p:sp>
      <p:sp>
        <p:nvSpPr>
          <p:cNvPr id="73" name="object 73"/>
          <p:cNvSpPr txBox="1"/>
          <p:nvPr/>
        </p:nvSpPr>
        <p:spPr>
          <a:xfrm>
            <a:off x="3342090" y="973728"/>
            <a:ext cx="698087" cy="248017"/>
          </a:xfrm>
          <a:prstGeom prst="rect">
            <a:avLst/>
          </a:prstGeom>
          <a:ln w="25400">
            <a:solidFill>
              <a:srgbClr val="000000"/>
            </a:solidFill>
          </a:ln>
        </p:spPr>
        <p:txBody>
          <a:bodyPr vert="horz" wrap="square" lIns="0" tIns="16002" rIns="0" bIns="0" rtlCol="0">
            <a:spAutoFit/>
          </a:bodyPr>
          <a:lstStyle/>
          <a:p>
            <a:pPr marL="72676">
              <a:spcBef>
                <a:spcPts val="126"/>
              </a:spcBef>
            </a:pPr>
            <a:r>
              <a:rPr sz="840" b="1" dirty="0">
                <a:latin typeface="Times New Roman"/>
                <a:cs typeface="Times New Roman"/>
              </a:rPr>
              <a:t>Wr</a:t>
            </a:r>
            <a:r>
              <a:rPr sz="840" b="1" spc="-39" dirty="0">
                <a:latin typeface="Times New Roman"/>
                <a:cs typeface="Times New Roman"/>
              </a:rPr>
              <a:t> </a:t>
            </a:r>
            <a:r>
              <a:rPr sz="840" b="1" dirty="0">
                <a:latin typeface="Times New Roman"/>
                <a:cs typeface="Times New Roman"/>
              </a:rPr>
              <a:t>Driver</a:t>
            </a:r>
            <a:r>
              <a:rPr sz="840" b="1" spc="-34" dirty="0">
                <a:latin typeface="Times New Roman"/>
                <a:cs typeface="Times New Roman"/>
              </a:rPr>
              <a:t> </a:t>
            </a:r>
            <a:r>
              <a:rPr sz="840" b="1" spc="-26" dirty="0">
                <a:latin typeface="Times New Roman"/>
                <a:cs typeface="Times New Roman"/>
              </a:rPr>
              <a:t>&amp;</a:t>
            </a:r>
            <a:endParaRPr sz="840">
              <a:latin typeface="Times New Roman"/>
              <a:cs typeface="Times New Roman"/>
            </a:endParaRPr>
          </a:p>
          <a:p>
            <a:pPr marL="34004">
              <a:lnSpc>
                <a:spcPts val="832"/>
              </a:lnSpc>
              <a:spcBef>
                <a:spcPts val="3"/>
              </a:spcBef>
            </a:pPr>
            <a:r>
              <a:rPr sz="1260" b="1" baseline="8680" dirty="0">
                <a:latin typeface="Times New Roman"/>
                <a:cs typeface="Times New Roman"/>
              </a:rPr>
              <a:t>-</a:t>
            </a:r>
            <a:r>
              <a:rPr sz="1260" b="1" spc="185" baseline="8680" dirty="0">
                <a:latin typeface="Times New Roman"/>
                <a:cs typeface="Times New Roman"/>
              </a:rPr>
              <a:t> </a:t>
            </a:r>
            <a:r>
              <a:rPr sz="840" b="1" spc="-5" dirty="0">
                <a:latin typeface="Times New Roman"/>
                <a:cs typeface="Times New Roman"/>
              </a:rPr>
              <a:t>Precharger</a:t>
            </a:r>
            <a:r>
              <a:rPr sz="1260" b="1" spc="-8" baseline="8680" dirty="0">
                <a:latin typeface="Times New Roman"/>
                <a:cs typeface="Times New Roman"/>
              </a:rPr>
              <a:t>+</a:t>
            </a:r>
            <a:endParaRPr sz="1260" baseline="8680">
              <a:latin typeface="Times New Roman"/>
              <a:cs typeface="Times New Roman"/>
            </a:endParaRPr>
          </a:p>
        </p:txBody>
      </p:sp>
      <p:sp>
        <p:nvSpPr>
          <p:cNvPr id="74" name="object 74"/>
          <p:cNvSpPr/>
          <p:nvPr/>
        </p:nvSpPr>
        <p:spPr>
          <a:xfrm>
            <a:off x="4408691" y="861241"/>
            <a:ext cx="184356" cy="1787223"/>
          </a:xfrm>
          <a:custGeom>
            <a:avLst/>
            <a:gdLst/>
            <a:ahLst/>
            <a:cxnLst/>
            <a:rect l="l" t="t" r="r" b="b"/>
            <a:pathLst>
              <a:path w="351154" h="3404235">
                <a:moveTo>
                  <a:pt x="0" y="3404235"/>
                </a:moveTo>
                <a:lnTo>
                  <a:pt x="351154" y="3404235"/>
                </a:lnTo>
                <a:lnTo>
                  <a:pt x="351154" y="0"/>
                </a:lnTo>
                <a:lnTo>
                  <a:pt x="0" y="0"/>
                </a:lnTo>
                <a:lnTo>
                  <a:pt x="0" y="3404235"/>
                </a:lnTo>
                <a:close/>
              </a:path>
            </a:pathLst>
          </a:custGeom>
          <a:ln w="25400">
            <a:solidFill>
              <a:srgbClr val="000000"/>
            </a:solidFill>
          </a:ln>
        </p:spPr>
        <p:txBody>
          <a:bodyPr wrap="square" lIns="0" tIns="0" rIns="0" bIns="0" rtlCol="0"/>
          <a:lstStyle/>
          <a:p>
            <a:endParaRPr sz="945"/>
          </a:p>
        </p:txBody>
      </p:sp>
      <p:sp>
        <p:nvSpPr>
          <p:cNvPr id="75" name="object 75"/>
          <p:cNvSpPr txBox="1"/>
          <p:nvPr/>
        </p:nvSpPr>
        <p:spPr>
          <a:xfrm>
            <a:off x="4443055" y="1393040"/>
            <a:ext cx="128240" cy="790099"/>
          </a:xfrm>
          <a:prstGeom prst="rect">
            <a:avLst/>
          </a:prstGeom>
        </p:spPr>
        <p:txBody>
          <a:bodyPr vert="vert" wrap="square" lIns="0" tIns="0" rIns="0" bIns="0" rtlCol="0">
            <a:spAutoFit/>
          </a:bodyPr>
          <a:lstStyle/>
          <a:p>
            <a:pPr marL="6668">
              <a:lnSpc>
                <a:spcPts val="965"/>
              </a:lnSpc>
            </a:pPr>
            <a:r>
              <a:rPr sz="840" b="1" dirty="0">
                <a:latin typeface="Times New Roman"/>
                <a:cs typeface="Times New Roman"/>
              </a:rPr>
              <a:t>Address</a:t>
            </a:r>
            <a:r>
              <a:rPr sz="840" b="1" spc="-39" dirty="0">
                <a:latin typeface="Times New Roman"/>
                <a:cs typeface="Times New Roman"/>
              </a:rPr>
              <a:t> </a:t>
            </a:r>
            <a:r>
              <a:rPr sz="840" b="1" spc="-5" dirty="0">
                <a:latin typeface="Times New Roman"/>
                <a:cs typeface="Times New Roman"/>
              </a:rPr>
              <a:t>Decoder</a:t>
            </a:r>
            <a:endParaRPr sz="840">
              <a:latin typeface="Times New Roman"/>
              <a:cs typeface="Times New Roman"/>
            </a:endParaRPr>
          </a:p>
        </p:txBody>
      </p:sp>
      <p:sp>
        <p:nvSpPr>
          <p:cNvPr id="76" name="object 76"/>
          <p:cNvSpPr/>
          <p:nvPr/>
        </p:nvSpPr>
        <p:spPr>
          <a:xfrm>
            <a:off x="998151" y="780030"/>
            <a:ext cx="4003167" cy="181356"/>
          </a:xfrm>
          <a:custGeom>
            <a:avLst/>
            <a:gdLst/>
            <a:ahLst/>
            <a:cxnLst/>
            <a:rect l="l" t="t" r="r" b="b"/>
            <a:pathLst>
              <a:path w="7625080" h="345439">
                <a:moveTo>
                  <a:pt x="6496265" y="214249"/>
                </a:moveTo>
                <a:lnTo>
                  <a:pt x="677252" y="214249"/>
                </a:lnTo>
              </a:path>
              <a:path w="7625080" h="345439">
                <a:moveTo>
                  <a:pt x="2269959" y="226187"/>
                </a:moveTo>
                <a:lnTo>
                  <a:pt x="2269959" y="345186"/>
                </a:lnTo>
              </a:path>
              <a:path w="7625080" h="345439">
                <a:moveTo>
                  <a:pt x="689825" y="226187"/>
                </a:moveTo>
                <a:lnTo>
                  <a:pt x="689825" y="345186"/>
                </a:lnTo>
              </a:path>
              <a:path w="7625080" h="345439">
                <a:moveTo>
                  <a:pt x="3850093" y="226187"/>
                </a:moveTo>
                <a:lnTo>
                  <a:pt x="3850093" y="345186"/>
                </a:lnTo>
              </a:path>
              <a:path w="7625080" h="345439">
                <a:moveTo>
                  <a:pt x="5430354" y="226187"/>
                </a:moveTo>
                <a:lnTo>
                  <a:pt x="5430354" y="345186"/>
                </a:lnTo>
              </a:path>
              <a:path w="7625080" h="345439">
                <a:moveTo>
                  <a:pt x="7625041" y="0"/>
                </a:moveTo>
                <a:lnTo>
                  <a:pt x="0" y="0"/>
                </a:lnTo>
              </a:path>
              <a:path w="7625080" h="345439">
                <a:moveTo>
                  <a:pt x="1592668" y="11937"/>
                </a:moveTo>
                <a:lnTo>
                  <a:pt x="1592668" y="345186"/>
                </a:lnTo>
              </a:path>
              <a:path w="7625080" h="345439">
                <a:moveTo>
                  <a:pt x="12547" y="11937"/>
                </a:moveTo>
                <a:lnTo>
                  <a:pt x="12547" y="345186"/>
                </a:lnTo>
              </a:path>
              <a:path w="7625080" h="345439">
                <a:moveTo>
                  <a:pt x="3172929" y="11937"/>
                </a:moveTo>
                <a:lnTo>
                  <a:pt x="3172929" y="345186"/>
                </a:lnTo>
              </a:path>
              <a:path w="7625080" h="345439">
                <a:moveTo>
                  <a:pt x="4753063" y="11937"/>
                </a:moveTo>
                <a:lnTo>
                  <a:pt x="4753063" y="345186"/>
                </a:lnTo>
              </a:path>
            </a:pathLst>
          </a:custGeom>
          <a:ln w="25400">
            <a:solidFill>
              <a:srgbClr val="F35B1B"/>
            </a:solidFill>
          </a:ln>
        </p:spPr>
        <p:txBody>
          <a:bodyPr wrap="square" lIns="0" tIns="0" rIns="0" bIns="0" rtlCol="0"/>
          <a:lstStyle/>
          <a:p>
            <a:endParaRPr sz="945"/>
          </a:p>
        </p:txBody>
      </p:sp>
      <p:sp>
        <p:nvSpPr>
          <p:cNvPr id="77" name="object 77"/>
          <p:cNvSpPr txBox="1"/>
          <p:nvPr/>
        </p:nvSpPr>
        <p:spPr>
          <a:xfrm>
            <a:off x="4712795" y="643681"/>
            <a:ext cx="295704" cy="135662"/>
          </a:xfrm>
          <a:prstGeom prst="rect">
            <a:avLst/>
          </a:prstGeom>
        </p:spPr>
        <p:txBody>
          <a:bodyPr vert="horz" wrap="square" lIns="0" tIns="6334" rIns="0" bIns="0" rtlCol="0">
            <a:spAutoFit/>
          </a:bodyPr>
          <a:lstStyle/>
          <a:p>
            <a:pPr marL="6668">
              <a:spcBef>
                <a:spcPts val="50"/>
              </a:spcBef>
            </a:pPr>
            <a:r>
              <a:rPr sz="840" b="1" spc="-11" dirty="0">
                <a:latin typeface="Times New Roman"/>
                <a:cs typeface="Times New Roman"/>
              </a:rPr>
              <a:t>WrEn</a:t>
            </a:r>
            <a:endParaRPr sz="840">
              <a:latin typeface="Times New Roman"/>
              <a:cs typeface="Times New Roman"/>
            </a:endParaRPr>
          </a:p>
        </p:txBody>
      </p:sp>
      <p:sp>
        <p:nvSpPr>
          <p:cNvPr id="78" name="object 78"/>
          <p:cNvSpPr txBox="1"/>
          <p:nvPr/>
        </p:nvSpPr>
        <p:spPr>
          <a:xfrm>
            <a:off x="3500177" y="780498"/>
            <a:ext cx="902113" cy="120177"/>
          </a:xfrm>
          <a:prstGeom prst="rect">
            <a:avLst/>
          </a:prstGeom>
        </p:spPr>
        <p:txBody>
          <a:bodyPr vert="horz" wrap="square" lIns="0" tIns="7001" rIns="0" bIns="0" rtlCol="0">
            <a:spAutoFit/>
          </a:bodyPr>
          <a:lstStyle/>
          <a:p>
            <a:pPr marL="499729">
              <a:spcBef>
                <a:spcPts val="55"/>
              </a:spcBef>
            </a:pPr>
            <a:r>
              <a:rPr sz="735" spc="-5" dirty="0">
                <a:latin typeface="Times New Roman"/>
                <a:cs typeface="Times New Roman"/>
              </a:rPr>
              <a:t>Precharge</a:t>
            </a:r>
            <a:endParaRPr sz="735">
              <a:latin typeface="Times New Roman"/>
              <a:cs typeface="Times New Roman"/>
            </a:endParaRPr>
          </a:p>
        </p:txBody>
      </p:sp>
      <p:sp>
        <p:nvSpPr>
          <p:cNvPr id="79" name="object 79"/>
          <p:cNvSpPr/>
          <p:nvPr/>
        </p:nvSpPr>
        <p:spPr>
          <a:xfrm>
            <a:off x="1142756" y="711289"/>
            <a:ext cx="3845481" cy="1401175"/>
          </a:xfrm>
          <a:custGeom>
            <a:avLst/>
            <a:gdLst/>
            <a:ahLst/>
            <a:cxnLst/>
            <a:rect l="l" t="t" r="r" b="b"/>
            <a:pathLst>
              <a:path w="7324725" h="2668904">
                <a:moveTo>
                  <a:pt x="76187" y="399923"/>
                </a:moveTo>
                <a:lnTo>
                  <a:pt x="50787" y="399923"/>
                </a:lnTo>
                <a:lnTo>
                  <a:pt x="50787" y="0"/>
                </a:lnTo>
                <a:lnTo>
                  <a:pt x="25387" y="0"/>
                </a:lnTo>
                <a:lnTo>
                  <a:pt x="25387" y="399923"/>
                </a:lnTo>
                <a:lnTo>
                  <a:pt x="0" y="399923"/>
                </a:lnTo>
                <a:lnTo>
                  <a:pt x="38087" y="476123"/>
                </a:lnTo>
                <a:lnTo>
                  <a:pt x="69837" y="412623"/>
                </a:lnTo>
                <a:lnTo>
                  <a:pt x="76187" y="399923"/>
                </a:lnTo>
                <a:close/>
              </a:path>
              <a:path w="7324725" h="2668904">
                <a:moveTo>
                  <a:pt x="1656321" y="399923"/>
                </a:moveTo>
                <a:lnTo>
                  <a:pt x="1630921" y="399923"/>
                </a:lnTo>
                <a:lnTo>
                  <a:pt x="1630921" y="0"/>
                </a:lnTo>
                <a:lnTo>
                  <a:pt x="1605521" y="0"/>
                </a:lnTo>
                <a:lnTo>
                  <a:pt x="1605521" y="399923"/>
                </a:lnTo>
                <a:lnTo>
                  <a:pt x="1580121" y="399923"/>
                </a:lnTo>
                <a:lnTo>
                  <a:pt x="1618221" y="476123"/>
                </a:lnTo>
                <a:lnTo>
                  <a:pt x="1649971" y="412623"/>
                </a:lnTo>
                <a:lnTo>
                  <a:pt x="1656321" y="399923"/>
                </a:lnTo>
                <a:close/>
              </a:path>
              <a:path w="7324725" h="2668904">
                <a:moveTo>
                  <a:pt x="3236582" y="399923"/>
                </a:moveTo>
                <a:lnTo>
                  <a:pt x="3211182" y="399923"/>
                </a:lnTo>
                <a:lnTo>
                  <a:pt x="3211182" y="0"/>
                </a:lnTo>
                <a:lnTo>
                  <a:pt x="3185782" y="0"/>
                </a:lnTo>
                <a:lnTo>
                  <a:pt x="3185782" y="399923"/>
                </a:lnTo>
                <a:lnTo>
                  <a:pt x="3160382" y="399923"/>
                </a:lnTo>
                <a:lnTo>
                  <a:pt x="3198482" y="476123"/>
                </a:lnTo>
                <a:lnTo>
                  <a:pt x="3230232" y="412623"/>
                </a:lnTo>
                <a:lnTo>
                  <a:pt x="3236582" y="399923"/>
                </a:lnTo>
                <a:close/>
              </a:path>
              <a:path w="7324725" h="2668904">
                <a:moveTo>
                  <a:pt x="4816716" y="399923"/>
                </a:moveTo>
                <a:lnTo>
                  <a:pt x="4791316" y="399923"/>
                </a:lnTo>
                <a:lnTo>
                  <a:pt x="4791316" y="0"/>
                </a:lnTo>
                <a:lnTo>
                  <a:pt x="4765916" y="0"/>
                </a:lnTo>
                <a:lnTo>
                  <a:pt x="4765916" y="399923"/>
                </a:lnTo>
                <a:lnTo>
                  <a:pt x="4740516" y="399923"/>
                </a:lnTo>
                <a:lnTo>
                  <a:pt x="4778616" y="476123"/>
                </a:lnTo>
                <a:lnTo>
                  <a:pt x="4810366" y="412623"/>
                </a:lnTo>
                <a:lnTo>
                  <a:pt x="4816716" y="399923"/>
                </a:lnTo>
                <a:close/>
              </a:path>
              <a:path w="7324725" h="2668904">
                <a:moveTo>
                  <a:pt x="7324458" y="2617851"/>
                </a:moveTo>
                <a:lnTo>
                  <a:pt x="6673329" y="2617851"/>
                </a:lnTo>
                <a:lnTo>
                  <a:pt x="6673329" y="2592451"/>
                </a:lnTo>
                <a:lnTo>
                  <a:pt x="6597129" y="2630551"/>
                </a:lnTo>
                <a:lnTo>
                  <a:pt x="6673329" y="2668651"/>
                </a:lnTo>
                <a:lnTo>
                  <a:pt x="6673329" y="2643251"/>
                </a:lnTo>
                <a:lnTo>
                  <a:pt x="7324458" y="2643251"/>
                </a:lnTo>
                <a:lnTo>
                  <a:pt x="7324458" y="2617851"/>
                </a:lnTo>
                <a:close/>
              </a:path>
              <a:path w="7324725" h="2668904">
                <a:moveTo>
                  <a:pt x="7324458" y="2189353"/>
                </a:moveTo>
                <a:lnTo>
                  <a:pt x="6673329" y="2189353"/>
                </a:lnTo>
                <a:lnTo>
                  <a:pt x="6673329" y="2163953"/>
                </a:lnTo>
                <a:lnTo>
                  <a:pt x="6597129" y="2202053"/>
                </a:lnTo>
                <a:lnTo>
                  <a:pt x="6673329" y="2240153"/>
                </a:lnTo>
                <a:lnTo>
                  <a:pt x="6673329" y="2214753"/>
                </a:lnTo>
                <a:lnTo>
                  <a:pt x="7324458" y="2214753"/>
                </a:lnTo>
                <a:lnTo>
                  <a:pt x="7324458" y="2189353"/>
                </a:lnTo>
                <a:close/>
              </a:path>
              <a:path w="7324725" h="2668904">
                <a:moveTo>
                  <a:pt x="7324458" y="1760855"/>
                </a:moveTo>
                <a:lnTo>
                  <a:pt x="6673329" y="1760855"/>
                </a:lnTo>
                <a:lnTo>
                  <a:pt x="6673329" y="1735455"/>
                </a:lnTo>
                <a:lnTo>
                  <a:pt x="6597129" y="1773555"/>
                </a:lnTo>
                <a:lnTo>
                  <a:pt x="6673329" y="1811655"/>
                </a:lnTo>
                <a:lnTo>
                  <a:pt x="6673329" y="1786255"/>
                </a:lnTo>
                <a:lnTo>
                  <a:pt x="7324458" y="1786255"/>
                </a:lnTo>
                <a:lnTo>
                  <a:pt x="7324458" y="1760855"/>
                </a:lnTo>
                <a:close/>
              </a:path>
              <a:path w="7324725" h="2668904">
                <a:moveTo>
                  <a:pt x="7324458" y="1332357"/>
                </a:moveTo>
                <a:lnTo>
                  <a:pt x="6673329" y="1332357"/>
                </a:lnTo>
                <a:lnTo>
                  <a:pt x="6673329" y="1306957"/>
                </a:lnTo>
                <a:lnTo>
                  <a:pt x="6597129" y="1345057"/>
                </a:lnTo>
                <a:lnTo>
                  <a:pt x="6673329" y="1383157"/>
                </a:lnTo>
                <a:lnTo>
                  <a:pt x="6673329" y="1357757"/>
                </a:lnTo>
                <a:lnTo>
                  <a:pt x="7324458" y="1357757"/>
                </a:lnTo>
                <a:lnTo>
                  <a:pt x="7324458" y="1332357"/>
                </a:lnTo>
                <a:close/>
              </a:path>
            </a:pathLst>
          </a:custGeom>
          <a:solidFill>
            <a:srgbClr val="000000"/>
          </a:solidFill>
        </p:spPr>
        <p:txBody>
          <a:bodyPr wrap="square" lIns="0" tIns="0" rIns="0" bIns="0" rtlCol="0"/>
          <a:lstStyle/>
          <a:p>
            <a:endParaRPr sz="945"/>
          </a:p>
        </p:txBody>
      </p:sp>
      <p:sp>
        <p:nvSpPr>
          <p:cNvPr id="80" name="object 80"/>
          <p:cNvSpPr txBox="1"/>
          <p:nvPr/>
        </p:nvSpPr>
        <p:spPr>
          <a:xfrm>
            <a:off x="3527513" y="568738"/>
            <a:ext cx="259366"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Din</a:t>
            </a:r>
            <a:r>
              <a:rPr sz="840" b="1" spc="-11" dirty="0">
                <a:latin typeface="Times New Roman"/>
                <a:cs typeface="Times New Roman"/>
              </a:rPr>
              <a:t> </a:t>
            </a:r>
            <a:r>
              <a:rPr sz="840" b="1" spc="-26" dirty="0">
                <a:latin typeface="Times New Roman"/>
                <a:cs typeface="Times New Roman"/>
              </a:rPr>
              <a:t>0</a:t>
            </a:r>
            <a:endParaRPr sz="840">
              <a:latin typeface="Times New Roman"/>
              <a:cs typeface="Times New Roman"/>
            </a:endParaRPr>
          </a:p>
        </p:txBody>
      </p:sp>
      <p:sp>
        <p:nvSpPr>
          <p:cNvPr id="81" name="object 81"/>
          <p:cNvSpPr txBox="1"/>
          <p:nvPr/>
        </p:nvSpPr>
        <p:spPr>
          <a:xfrm>
            <a:off x="2697677" y="568738"/>
            <a:ext cx="259366"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Din</a:t>
            </a:r>
            <a:r>
              <a:rPr sz="840" b="1" spc="-11" dirty="0">
                <a:latin typeface="Times New Roman"/>
                <a:cs typeface="Times New Roman"/>
              </a:rPr>
              <a:t> </a:t>
            </a:r>
            <a:r>
              <a:rPr sz="840" b="1" spc="-26" dirty="0">
                <a:latin typeface="Times New Roman"/>
                <a:cs typeface="Times New Roman"/>
              </a:rPr>
              <a:t>1</a:t>
            </a:r>
            <a:endParaRPr sz="840">
              <a:latin typeface="Times New Roman"/>
              <a:cs typeface="Times New Roman"/>
            </a:endParaRPr>
          </a:p>
        </p:txBody>
      </p:sp>
      <p:sp>
        <p:nvSpPr>
          <p:cNvPr id="82" name="object 82"/>
          <p:cNvSpPr txBox="1"/>
          <p:nvPr/>
        </p:nvSpPr>
        <p:spPr>
          <a:xfrm>
            <a:off x="1867973" y="568738"/>
            <a:ext cx="259366"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Din</a:t>
            </a:r>
            <a:r>
              <a:rPr sz="840" b="1" spc="-11" dirty="0">
                <a:latin typeface="Times New Roman"/>
                <a:cs typeface="Times New Roman"/>
              </a:rPr>
              <a:t> </a:t>
            </a:r>
            <a:r>
              <a:rPr sz="840" b="1" spc="-26" dirty="0">
                <a:latin typeface="Times New Roman"/>
                <a:cs typeface="Times New Roman"/>
              </a:rPr>
              <a:t>2</a:t>
            </a:r>
            <a:endParaRPr sz="840">
              <a:latin typeface="Times New Roman"/>
              <a:cs typeface="Times New Roman"/>
            </a:endParaRPr>
          </a:p>
        </p:txBody>
      </p:sp>
      <p:sp>
        <p:nvSpPr>
          <p:cNvPr id="83" name="object 83"/>
          <p:cNvSpPr txBox="1"/>
          <p:nvPr/>
        </p:nvSpPr>
        <p:spPr>
          <a:xfrm>
            <a:off x="1038243" y="568738"/>
            <a:ext cx="259366" cy="135662"/>
          </a:xfrm>
          <a:prstGeom prst="rect">
            <a:avLst/>
          </a:prstGeom>
        </p:spPr>
        <p:txBody>
          <a:bodyPr vert="horz" wrap="square" lIns="0" tIns="6334" rIns="0" bIns="0" rtlCol="0">
            <a:spAutoFit/>
          </a:bodyPr>
          <a:lstStyle/>
          <a:p>
            <a:pPr marL="6668">
              <a:spcBef>
                <a:spcPts val="50"/>
              </a:spcBef>
            </a:pPr>
            <a:r>
              <a:rPr sz="840" b="1" dirty="0">
                <a:latin typeface="Times New Roman"/>
                <a:cs typeface="Times New Roman"/>
              </a:rPr>
              <a:t>Din</a:t>
            </a:r>
            <a:r>
              <a:rPr sz="840" b="1" spc="-11" dirty="0">
                <a:latin typeface="Times New Roman"/>
                <a:cs typeface="Times New Roman"/>
              </a:rPr>
              <a:t> </a:t>
            </a:r>
            <a:r>
              <a:rPr sz="840" b="1" spc="-26" dirty="0">
                <a:latin typeface="Times New Roman"/>
                <a:cs typeface="Times New Roman"/>
              </a:rPr>
              <a:t>3</a:t>
            </a:r>
            <a:endParaRPr sz="840">
              <a:latin typeface="Times New Roman"/>
              <a:cs typeface="Times New Roman"/>
            </a:endParaRPr>
          </a:p>
        </p:txBody>
      </p:sp>
      <p:sp>
        <p:nvSpPr>
          <p:cNvPr id="84" name="object 84"/>
          <p:cNvSpPr txBox="1"/>
          <p:nvPr/>
        </p:nvSpPr>
        <p:spPr>
          <a:xfrm>
            <a:off x="4831343" y="1281200"/>
            <a:ext cx="143351" cy="135662"/>
          </a:xfrm>
          <a:prstGeom prst="rect">
            <a:avLst/>
          </a:prstGeom>
        </p:spPr>
        <p:txBody>
          <a:bodyPr vert="horz" wrap="square" lIns="0" tIns="6334" rIns="0" bIns="0" rtlCol="0">
            <a:spAutoFit/>
          </a:bodyPr>
          <a:lstStyle/>
          <a:p>
            <a:pPr marL="6668">
              <a:spcBef>
                <a:spcPts val="50"/>
              </a:spcBef>
            </a:pPr>
            <a:r>
              <a:rPr sz="840" b="1" spc="-13" dirty="0">
                <a:latin typeface="Times New Roman"/>
                <a:cs typeface="Times New Roman"/>
              </a:rPr>
              <a:t>A0</a:t>
            </a:r>
            <a:endParaRPr sz="840">
              <a:latin typeface="Times New Roman"/>
              <a:cs typeface="Times New Roman"/>
            </a:endParaRPr>
          </a:p>
        </p:txBody>
      </p:sp>
      <p:sp>
        <p:nvSpPr>
          <p:cNvPr id="85" name="object 85"/>
          <p:cNvSpPr txBox="1"/>
          <p:nvPr/>
        </p:nvSpPr>
        <p:spPr>
          <a:xfrm>
            <a:off x="4831343" y="1506321"/>
            <a:ext cx="143351" cy="135662"/>
          </a:xfrm>
          <a:prstGeom prst="rect">
            <a:avLst/>
          </a:prstGeom>
        </p:spPr>
        <p:txBody>
          <a:bodyPr vert="horz" wrap="square" lIns="0" tIns="6334" rIns="0" bIns="0" rtlCol="0">
            <a:spAutoFit/>
          </a:bodyPr>
          <a:lstStyle/>
          <a:p>
            <a:pPr marL="6668">
              <a:spcBef>
                <a:spcPts val="50"/>
              </a:spcBef>
            </a:pPr>
            <a:r>
              <a:rPr sz="840" b="1" spc="-13" dirty="0">
                <a:latin typeface="Times New Roman"/>
                <a:cs typeface="Times New Roman"/>
              </a:rPr>
              <a:t>A1</a:t>
            </a:r>
            <a:endParaRPr sz="840">
              <a:latin typeface="Times New Roman"/>
              <a:cs typeface="Times New Roman"/>
            </a:endParaRPr>
          </a:p>
        </p:txBody>
      </p:sp>
      <p:sp>
        <p:nvSpPr>
          <p:cNvPr id="86" name="object 86"/>
          <p:cNvSpPr txBox="1"/>
          <p:nvPr/>
        </p:nvSpPr>
        <p:spPr>
          <a:xfrm>
            <a:off x="4831343" y="1731283"/>
            <a:ext cx="143351" cy="135662"/>
          </a:xfrm>
          <a:prstGeom prst="rect">
            <a:avLst/>
          </a:prstGeom>
        </p:spPr>
        <p:txBody>
          <a:bodyPr vert="horz" wrap="square" lIns="0" tIns="6334" rIns="0" bIns="0" rtlCol="0">
            <a:spAutoFit/>
          </a:bodyPr>
          <a:lstStyle/>
          <a:p>
            <a:pPr marL="6668">
              <a:spcBef>
                <a:spcPts val="50"/>
              </a:spcBef>
            </a:pPr>
            <a:r>
              <a:rPr sz="840" b="1" spc="-13" dirty="0">
                <a:latin typeface="Times New Roman"/>
                <a:cs typeface="Times New Roman"/>
              </a:rPr>
              <a:t>A2</a:t>
            </a:r>
            <a:endParaRPr sz="840">
              <a:latin typeface="Times New Roman"/>
              <a:cs typeface="Times New Roman"/>
            </a:endParaRPr>
          </a:p>
        </p:txBody>
      </p:sp>
      <p:sp>
        <p:nvSpPr>
          <p:cNvPr id="87" name="object 87"/>
          <p:cNvSpPr txBox="1"/>
          <p:nvPr/>
        </p:nvSpPr>
        <p:spPr>
          <a:xfrm>
            <a:off x="4831343" y="1957111"/>
            <a:ext cx="143351" cy="135662"/>
          </a:xfrm>
          <a:prstGeom prst="rect">
            <a:avLst/>
          </a:prstGeom>
        </p:spPr>
        <p:txBody>
          <a:bodyPr vert="horz" wrap="square" lIns="0" tIns="6334" rIns="0" bIns="0" rtlCol="0">
            <a:spAutoFit/>
          </a:bodyPr>
          <a:lstStyle/>
          <a:p>
            <a:pPr marL="6668">
              <a:spcBef>
                <a:spcPts val="50"/>
              </a:spcBef>
            </a:pPr>
            <a:r>
              <a:rPr sz="840" b="1" spc="-13" dirty="0">
                <a:latin typeface="Times New Roman"/>
                <a:cs typeface="Times New Roman"/>
              </a:rPr>
              <a:t>A3</a:t>
            </a:r>
            <a:endParaRPr sz="840">
              <a:latin typeface="Times New Roman"/>
              <a:cs typeface="Times New Roman"/>
            </a:endParaRPr>
          </a:p>
        </p:txBody>
      </p:sp>
    </p:spTree>
    <p:extLst>
      <p:ext uri="{BB962C8B-B14F-4D97-AF65-F5344CB8AC3E}">
        <p14:creationId xmlns:p14="http://schemas.microsoft.com/office/powerpoint/2010/main" val="20291499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7495</TotalTime>
  <Words>4757</Words>
  <Application>Microsoft Office PowerPoint</Application>
  <PresentationFormat>自定义</PresentationFormat>
  <Paragraphs>961</Paragraphs>
  <Slides>54</Slides>
  <Notes>7</Notes>
  <HiddenSlides>0</HiddenSlides>
  <MMClips>0</MMClips>
  <ScaleCrop>false</ScaleCrop>
  <HeadingPairs>
    <vt:vector size="8" baseType="variant">
      <vt:variant>
        <vt:lpstr>已用的字体</vt:lpstr>
      </vt:variant>
      <vt:variant>
        <vt:i4>20</vt:i4>
      </vt:variant>
      <vt:variant>
        <vt:lpstr>主题</vt:lpstr>
      </vt:variant>
      <vt:variant>
        <vt:i4>5</vt:i4>
      </vt:variant>
      <vt:variant>
        <vt:lpstr>嵌入 OLE 服务器</vt:lpstr>
      </vt:variant>
      <vt:variant>
        <vt:i4>2</vt:i4>
      </vt:variant>
      <vt:variant>
        <vt:lpstr>幻灯片标题</vt:lpstr>
      </vt:variant>
      <vt:variant>
        <vt:i4>54</vt:i4>
      </vt:variant>
    </vt:vector>
  </HeadingPairs>
  <TitlesOfParts>
    <vt:vector size="81" baseType="lpstr">
      <vt:lpstr>MS PGothic</vt:lpstr>
      <vt:lpstr>等线</vt:lpstr>
      <vt:lpstr>等线 Light</vt:lpstr>
      <vt:lpstr>仿宋_GB2312</vt:lpstr>
      <vt:lpstr>黑体</vt:lpstr>
      <vt:lpstr>楷体_GB2312</vt:lpstr>
      <vt:lpstr>宋体</vt:lpstr>
      <vt:lpstr>微软雅黑</vt:lpstr>
      <vt:lpstr>Arial</vt:lpstr>
      <vt:lpstr>Calibri</vt:lpstr>
      <vt:lpstr>Calibri Light</vt:lpstr>
      <vt:lpstr>Century Gothic</vt:lpstr>
      <vt:lpstr>Garamond</vt:lpstr>
      <vt:lpstr>Lucida Sans Unicode</vt:lpstr>
      <vt:lpstr>Monotype Sorts</vt:lpstr>
      <vt:lpstr>Symbol</vt:lpstr>
      <vt:lpstr>Tahoma</vt:lpstr>
      <vt:lpstr>Times New Roman</vt:lpstr>
      <vt:lpstr>Verdana</vt:lpstr>
      <vt:lpstr>Wingdings</vt:lpstr>
      <vt:lpstr>Office 主题​​</vt:lpstr>
      <vt:lpstr>Office Theme</vt:lpstr>
      <vt:lpstr>Office 主题</vt:lpstr>
      <vt:lpstr>1_Office 主题​​</vt:lpstr>
      <vt:lpstr>4_Edge</vt:lpstr>
      <vt:lpstr>Equation.3</vt:lpstr>
      <vt:lpstr>CorelDRAW</vt:lpstr>
      <vt:lpstr> Computer Organization and Design  Memory Hierarchy 大容量与高速度：开发存储器层次结构</vt:lpstr>
      <vt:lpstr>The Memory Abstraction</vt:lpstr>
      <vt:lpstr>主存储器的存储单元 </vt:lpstr>
      <vt:lpstr>PowerPoint 演示文稿</vt:lpstr>
      <vt:lpstr>PowerPoint 演示文稿</vt:lpstr>
      <vt:lpstr>PowerPoint 演示文稿</vt:lpstr>
      <vt:lpstr>PowerPoint 演示文稿</vt:lpstr>
      <vt:lpstr>PowerPoint 演示文稿</vt:lpstr>
      <vt:lpstr>Typical SRAM Organization:  16-word x 4-bit</vt:lpstr>
      <vt:lpstr>Logic Diagram of a Typical SRAM</vt:lpstr>
      <vt:lpstr>PowerPoint 演示文稿</vt:lpstr>
      <vt:lpstr>存储矩阵</vt:lpstr>
      <vt:lpstr>SRAM延时</vt:lpstr>
      <vt:lpstr>Typical SRAM Timing</vt:lpstr>
      <vt:lpstr>Dynamic RAM Cell  DRAM</vt:lpstr>
      <vt:lpstr>PowerPoint 演示文稿</vt:lpstr>
      <vt:lpstr>DRAM</vt:lpstr>
      <vt:lpstr>4Mx1 DRAM Organization</vt:lpstr>
      <vt:lpstr>Logic Diagram of a Typical DRAM</vt:lpstr>
      <vt:lpstr>DRAM Read Timing DRAM读时序图</vt:lpstr>
      <vt:lpstr>DRAM Write Timing DRAM写时序图</vt:lpstr>
      <vt:lpstr>DRAM的类型</vt:lpstr>
      <vt:lpstr>PowerPoint 演示文稿</vt:lpstr>
      <vt:lpstr>PowerPoint 演示文稿</vt:lpstr>
      <vt:lpstr>Burst DRAM  爆发式动态随机存储器</vt:lpstr>
      <vt:lpstr>同步动态随机存储器(SDRAM) 的操作</vt:lpstr>
      <vt:lpstr>内存技术的意义</vt:lpstr>
      <vt:lpstr>Simple Main Memory</vt:lpstr>
      <vt:lpstr>Bandwidth: Wider DRAMs</vt:lpstr>
      <vt:lpstr>Memory Module Interleaving</vt:lpstr>
      <vt:lpstr>Bandwidth: Interleaving/Banking</vt:lpstr>
      <vt:lpstr>Simple Interleaving</vt:lpstr>
      <vt:lpstr>PowerPoint 演示文稿</vt:lpstr>
      <vt:lpstr>Organization Comparison</vt:lpstr>
      <vt:lpstr>PowerPoint 演示文稿</vt:lpstr>
      <vt:lpstr>Memory Controller  内存控制器</vt:lpstr>
      <vt:lpstr>只读存储器（ROM）</vt:lpstr>
      <vt:lpstr>EEPROM</vt:lpstr>
      <vt:lpstr>PowerPoint 演示文稿</vt:lpstr>
      <vt:lpstr>闪存的特点和应用</vt:lpstr>
      <vt:lpstr>硬盘设备术语</vt:lpstr>
      <vt:lpstr>Disk Device Performance </vt:lpstr>
      <vt:lpstr>闪存与硬盘</vt:lpstr>
      <vt:lpstr>Solid State Disks (SSDs)</vt:lpstr>
      <vt:lpstr>Flash and Latency...</vt:lpstr>
      <vt:lpstr>计算机需要什么样的存储器？</vt:lpstr>
      <vt:lpstr>谁在乎内存层次结构?</vt:lpstr>
      <vt:lpstr>理想的存储器</vt:lpstr>
      <vt:lpstr>为什么存储器要用层次结构?</vt:lpstr>
      <vt:lpstr>PowerPoint 演示文稿</vt:lpstr>
      <vt:lpstr>存储器层次结构</vt:lpstr>
      <vt:lpstr>A typical memory hierarchy</vt:lpstr>
      <vt:lpstr>程序访问局部性</vt:lpstr>
      <vt:lpstr>程序的访存特性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CUHKredCENG3420   Lecture 07: Memory Organization</dc:title>
  <dc:creator>Bei Yu</dc:creator>
  <cp:lastModifiedBy>guoxuem</cp:lastModifiedBy>
  <cp:revision>145</cp:revision>
  <dcterms:created xsi:type="dcterms:W3CDTF">2021-12-03T12:01:50Z</dcterms:created>
  <dcterms:modified xsi:type="dcterms:W3CDTF">2022-11-20T08:30:08Z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2019-03-14T00:00:00Z</vt:filetime>
  </property>
  <property fmtid="{D5CDD505-2E9C-101B-9397-08002B2CF9AE}" pid="3" name="Creator">
    <vt:lpwstr>LaTeX with Beamer class</vt:lpwstr>
  </property>
  <property fmtid="{D5CDD505-2E9C-101B-9397-08002B2CF9AE}" pid="4" name="LastSaved">
    <vt:filetime>2021-12-03T00:00:00Z</vt:filetime>
  </property>
</Properties>
</file>