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3"/>
  </p:notesMasterIdLst>
  <p:sldIdLst>
    <p:sldId id="900" r:id="rId2"/>
    <p:sldId id="309" r:id="rId3"/>
    <p:sldId id="905" r:id="rId4"/>
    <p:sldId id="901" r:id="rId5"/>
    <p:sldId id="312" r:id="rId6"/>
    <p:sldId id="902" r:id="rId7"/>
    <p:sldId id="828" r:id="rId8"/>
    <p:sldId id="887" r:id="rId9"/>
    <p:sldId id="888" r:id="rId10"/>
    <p:sldId id="940" r:id="rId11"/>
    <p:sldId id="308" r:id="rId12"/>
    <p:sldId id="924" r:id="rId13"/>
    <p:sldId id="4461" r:id="rId14"/>
    <p:sldId id="4462" r:id="rId15"/>
    <p:sldId id="852" r:id="rId16"/>
    <p:sldId id="7046" r:id="rId17"/>
    <p:sldId id="7047" r:id="rId18"/>
    <p:sldId id="7050" r:id="rId19"/>
    <p:sldId id="798" r:id="rId20"/>
    <p:sldId id="300" r:id="rId21"/>
    <p:sldId id="301" r:id="rId22"/>
    <p:sldId id="302" r:id="rId23"/>
    <p:sldId id="7051" r:id="rId24"/>
    <p:sldId id="832" r:id="rId25"/>
    <p:sldId id="304" r:id="rId26"/>
    <p:sldId id="846" r:id="rId27"/>
    <p:sldId id="847" r:id="rId28"/>
    <p:sldId id="927" r:id="rId29"/>
    <p:sldId id="305" r:id="rId30"/>
    <p:sldId id="838" r:id="rId31"/>
    <p:sldId id="839" r:id="rId32"/>
    <p:sldId id="7005" r:id="rId33"/>
    <p:sldId id="856" r:id="rId34"/>
    <p:sldId id="857" r:id="rId35"/>
    <p:sldId id="858" r:id="rId36"/>
    <p:sldId id="310" r:id="rId37"/>
    <p:sldId id="938" r:id="rId38"/>
    <p:sldId id="939" r:id="rId39"/>
    <p:sldId id="687" r:id="rId40"/>
    <p:sldId id="942" r:id="rId41"/>
    <p:sldId id="943" r:id="rId42"/>
    <p:sldId id="693" r:id="rId43"/>
    <p:sldId id="941" r:id="rId44"/>
    <p:sldId id="695" r:id="rId45"/>
    <p:sldId id="290" r:id="rId46"/>
    <p:sldId id="710" r:id="rId47"/>
    <p:sldId id="7035" r:id="rId48"/>
    <p:sldId id="7045" r:id="rId49"/>
    <p:sldId id="7037" r:id="rId50"/>
    <p:sldId id="7043" r:id="rId51"/>
    <p:sldId id="7044" r:id="rId52"/>
    <p:sldId id="7040" r:id="rId53"/>
    <p:sldId id="7041" r:id="rId54"/>
    <p:sldId id="712" r:id="rId55"/>
    <p:sldId id="713" r:id="rId56"/>
    <p:sldId id="714" r:id="rId57"/>
    <p:sldId id="715" r:id="rId58"/>
    <p:sldId id="716" r:id="rId59"/>
    <p:sldId id="717" r:id="rId60"/>
    <p:sldId id="708" r:id="rId61"/>
    <p:sldId id="718" r:id="rId62"/>
    <p:sldId id="719" r:id="rId63"/>
    <p:sldId id="675" r:id="rId64"/>
    <p:sldId id="679" r:id="rId65"/>
    <p:sldId id="681" r:id="rId66"/>
    <p:sldId id="822" r:id="rId67"/>
    <p:sldId id="934" r:id="rId68"/>
    <p:sldId id="936" r:id="rId69"/>
    <p:sldId id="823" r:id="rId70"/>
    <p:sldId id="830" r:id="rId71"/>
    <p:sldId id="315" r:id="rId72"/>
    <p:sldId id="937" r:id="rId73"/>
    <p:sldId id="682" r:id="rId74"/>
    <p:sldId id="696" r:id="rId75"/>
    <p:sldId id="697" r:id="rId76"/>
    <p:sldId id="701" r:id="rId77"/>
    <p:sldId id="859" r:id="rId78"/>
    <p:sldId id="702" r:id="rId79"/>
    <p:sldId id="699" r:id="rId80"/>
    <p:sldId id="700" r:id="rId81"/>
    <p:sldId id="7048" r:id="rId82"/>
    <p:sldId id="306" r:id="rId83"/>
    <p:sldId id="920" r:id="rId84"/>
    <p:sldId id="921" r:id="rId85"/>
    <p:sldId id="720" r:id="rId86"/>
    <p:sldId id="721" r:id="rId87"/>
    <p:sldId id="709" r:id="rId88"/>
    <p:sldId id="677" r:id="rId89"/>
    <p:sldId id="730" r:id="rId90"/>
    <p:sldId id="732" r:id="rId91"/>
    <p:sldId id="731" r:id="rId92"/>
    <p:sldId id="678" r:id="rId93"/>
    <p:sldId id="316" r:id="rId94"/>
    <p:sldId id="1378" r:id="rId95"/>
    <p:sldId id="1379" r:id="rId96"/>
    <p:sldId id="277" r:id="rId97"/>
    <p:sldId id="328" r:id="rId98"/>
    <p:sldId id="299" r:id="rId99"/>
    <p:sldId id="7052" r:id="rId100"/>
    <p:sldId id="7053" r:id="rId101"/>
    <p:sldId id="7054" r:id="rId102"/>
    <p:sldId id="7055" r:id="rId103"/>
    <p:sldId id="7056" r:id="rId104"/>
    <p:sldId id="7057" r:id="rId105"/>
    <p:sldId id="7058" r:id="rId106"/>
    <p:sldId id="7059" r:id="rId107"/>
    <p:sldId id="7060" r:id="rId108"/>
    <p:sldId id="885" r:id="rId109"/>
    <p:sldId id="7061" r:id="rId110"/>
    <p:sldId id="7062" r:id="rId111"/>
    <p:sldId id="7063" r:id="rId1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7" autoAdjust="0"/>
    <p:restoredTop sz="94465" autoAdjust="0"/>
  </p:normalViewPr>
  <p:slideViewPr>
    <p:cSldViewPr snapToGrid="0">
      <p:cViewPr varScale="1">
        <p:scale>
          <a:sx n="77" d="100"/>
          <a:sy n="77" d="100"/>
        </p:scale>
        <p:origin x="72" y="3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62B0A-2820-416F-A205-8898C2F663A7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A8A6C-FBF3-4CBB-88F9-5E0CCDB97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184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7A8A6C-FBF3-4CBB-88F9-5E0CCDB971E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755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7A8A6C-FBF3-4CBB-88F9-5E0CCDB971E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47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7A8A6C-FBF3-4CBB-88F9-5E0CCDB971E5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285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2253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B20D9C47-58D5-8A41-8E5B-E750733E2B94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94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5999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2457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DD82AC41-5A9E-114D-806D-579E26928164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95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535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5B0CD-D167-430A-BDCA-577DD5F88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929C04-926A-4382-B447-2841EAA1C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6A4AA9-196D-4FC9-99B7-15785CF1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A7A2-22D0-428E-B096-1CC8C57CBB32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0F0127-4283-4DE1-AD4E-10F92922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74F43-E720-4B9B-A1A9-A6715398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445-AB69-4F74-A15B-2745AF31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3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2DFD7-45BB-4FDB-83BB-29498AE7C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0AE71D-5085-45A2-9D12-2A3F5B125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5393F8-EDB5-4AE7-9306-BEF3B3594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A7A2-22D0-428E-B096-1CC8C57CBB32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A466F3-A356-47DC-AD68-E24910B7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60E17E-B569-4D69-A6E8-A4578890A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445-AB69-4F74-A15B-2745AF31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09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61194D-3856-4374-9820-7E0505001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410A58-EC8E-450D-8108-95C3DB8BD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D8F78-5A3F-4331-8F0B-6FAEB967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A7A2-22D0-428E-B096-1CC8C57CBB32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05506B-DF68-42F6-828F-17925559F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6DCFC6-9E85-47BC-B552-AD32BC8D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445-AB69-4F74-A15B-2745AF31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962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1600" y="247650"/>
            <a:ext cx="6807200" cy="381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219200"/>
            <a:ext cx="508000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0334C10F-A1DD-4A04-A69D-1840B761E1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C914021-875D-42C4-B771-76042E36F9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1">
            <a:extLst>
              <a:ext uri="{FF2B5EF4-FFF2-40B4-BE49-F238E27FC236}">
                <a16:creationId xmlns:a16="http://schemas.microsoft.com/office/drawing/2014/main" id="{771C02BD-E137-4820-B8D1-F2CD2E9EE2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FD1DEC-4C23-40EA-8AA7-F9F2A3B6CB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377588"/>
      </p:ext>
    </p:extLst>
  </p:cSld>
  <p:clrMapOvr>
    <a:masterClrMapping/>
  </p:clrMapOvr>
  <p:transition>
    <p:pull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2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24">
              <a:spcBef>
                <a:spcPts val="20"/>
              </a:spcBef>
            </a:pPr>
            <a:r>
              <a:rPr lang="en-US"/>
              <a:t>Q.S.Shi</a:t>
            </a:r>
            <a:r>
              <a:rPr lang="en-US" spc="-30"/>
              <a:t> </a:t>
            </a:r>
            <a:r>
              <a:rPr lang="en-US"/>
              <a:t>ZheJiang</a:t>
            </a:r>
            <a:r>
              <a:rPr lang="en-US" spc="-20"/>
              <a:t> </a:t>
            </a:r>
            <a:r>
              <a:rPr lang="en-US"/>
              <a:t>University</a:t>
            </a:r>
            <a:endParaRPr lang="en-US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5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72">
              <a:lnSpc>
                <a:spcPts val="2725"/>
              </a:lnSpc>
            </a:pPr>
            <a:fld id="{81D60167-4931-47E6-BA6A-407CBD079E47}" type="slidenum">
              <a:rPr lang="en-US" altLang="zh-CN" smtClean="0"/>
              <a:pPr marL="38172">
                <a:lnSpc>
                  <a:spcPts val="2725"/>
                </a:lnSpc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2021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DoubleCode_Expla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25" y="435678"/>
            <a:ext cx="10780409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1934" y="1905000"/>
            <a:ext cx="5160433" cy="1905001"/>
          </a:xfrm>
          <a:solidFill>
            <a:srgbClr val="F6F5BD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source code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218768" y="1905000"/>
            <a:ext cx="5160433" cy="1905001"/>
          </a:xfrm>
          <a:solidFill>
            <a:schemeClr val="accent5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source code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0582" y="1447800"/>
            <a:ext cx="5160433" cy="457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i="1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title</a:t>
            </a:r>
            <a:endParaRPr lang="de-CH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071076" y="1447799"/>
            <a:ext cx="5160433" cy="457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i="1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title</a:t>
            </a:r>
            <a:endParaRPr lang="de-CH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529167" y="3952876"/>
            <a:ext cx="10528300" cy="24479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87972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539821" y="105588"/>
            <a:ext cx="10633095" cy="5078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algn="ctr" hangingPunct="0">
              <a:defRPr sz="3000" b="1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67" y="6589924"/>
            <a:ext cx="2219436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 sz="1800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9820" y="1052736"/>
            <a:ext cx="10921474" cy="5040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"/>
              <a:defRPr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lvl2pPr>
            <a:lvl3pPr marL="1143000" indent="-228600">
              <a:buFont typeface="Wingdings" panose="05000000000000000000" pitchFamily="2" charset="2"/>
              <a:buChar char="p"/>
              <a:defRPr/>
            </a:lvl3pPr>
            <a:lvl4pPr marL="1600200" indent="-228600">
              <a:buFont typeface="Wingdings" panose="05000000000000000000" pitchFamily="2" charset="2"/>
              <a:buChar char="n"/>
              <a:defRPr/>
            </a:lvl4pPr>
            <a:lvl5pPr marL="182880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dirty="0"/>
              <a:t>第二级单击此处编辑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418447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35672-2AA3-48F5-A374-3732CD91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01F56-98F1-47FB-9BF7-B4BE4EEE0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289BA4-41EC-4794-8D43-EE24E3EA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A7A2-22D0-428E-B096-1CC8C57CBB32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D647E-0C42-422E-9E60-7263F5D23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9E899-C631-4004-B783-52FF024C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445-AB69-4F74-A15B-2745AF31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57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F7183-F172-4867-B629-448CFF17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0DF066-115C-4026-A9DB-83614A268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08CBBC-37A2-4483-894C-B5F907A6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A7A2-22D0-428E-B096-1CC8C57CBB32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E8A2CF-B757-464F-9B11-59F3F32D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33B462-9022-4AC6-AD30-93077856B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445-AB69-4F74-A15B-2745AF31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01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F2762-D638-4549-886A-3B50C3E4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D18117-A1DB-4BD1-B3FD-14A473461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1B9F32-B989-4CA0-BD68-D09D87A73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C98365-091A-44E9-ACEE-A3E6D7CBD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A7A2-22D0-428E-B096-1CC8C57CBB32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9BE297-9050-4098-9CC0-8A0C59985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ABBFC0-970F-48A7-BA64-F14C1D61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445-AB69-4F74-A15B-2745AF31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97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71C3D-CBA8-445B-B7F9-341F62A34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2ED429-5B6E-42D9-8759-42DB50B7A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038B2B-2ABD-44AB-AB27-C10B3E86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7908ED-4102-4853-B17B-29BCB9F19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D14450-45DD-4D85-9161-33A8C06DD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417771-1E05-42B4-8225-97031B9D4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A7A2-22D0-428E-B096-1CC8C57CBB32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4F7D3F-515C-4B19-97FF-7415E1D1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A60435-7388-4159-8B28-E8E50F9C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445-AB69-4F74-A15B-2745AF31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78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CD3B6-A4CE-4EE8-B0AE-DFF14058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E32154-988E-4A40-AAF3-2DFED91C9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A7A2-22D0-428E-B096-1CC8C57CBB32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F40264-D979-46C7-8829-D3A28644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2296FC-0E48-4BF0-8B0E-BE9B980C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445-AB69-4F74-A15B-2745AF31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05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6CD36B-7D9B-4AFF-B51B-03F3F3B46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A7A2-22D0-428E-B096-1CC8C57CBB32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FE9E55-2EB6-4B54-A90F-47A40DD12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5EECF8-B43D-4C72-A99A-9CADF1D2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445-AB69-4F74-A15B-2745AF31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98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C87C8-1D0D-42A3-9ECC-6E9E2A4EC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E2C57-7869-476F-841B-655B96545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9924EF-9125-4AFF-841B-F92C48ADF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FBAC4A-8C25-48B2-9388-C405EFF0B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A7A2-22D0-428E-B096-1CC8C57CBB32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7397DB-F84D-4ED7-98DB-1E9AEC87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C744B2-EEE1-42C7-92DB-7FE72867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445-AB69-4F74-A15B-2745AF31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25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FD5F1-50B7-4060-83A2-87B38DD8D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4B74F0-112D-4560-A9E8-DB7A85DC2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32C9D0-19F2-4B6C-8C8B-7D0331688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C46F1D-0F1C-468E-A989-8A7A39284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A7A2-22D0-428E-B096-1CC8C57CBB32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9DFF86-A1FE-4F72-A6D8-CEA0196B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9B6C49-797E-450E-88B3-97265E76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445-AB69-4F74-A15B-2745AF31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93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F415C2-E385-49A2-8C9F-E414DED2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2234E7-2BA2-453D-BB5C-7C6509385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755B0-32D3-4766-8A4D-A4BA0830C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1A7A2-22D0-428E-B096-1CC8C57CBB32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093DE-2DB8-40A2-89E9-1D7FF949F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21036E-9BF8-40A3-85A2-1BF2CB3B9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5A445-AB69-4F74-A15B-2745AF31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06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80" r:id="rId13"/>
    <p:sldLayoutId id="2147483683" r:id="rId14"/>
    <p:sldLayoutId id="214748368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audio" Target="../media/audio1.wav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75.xml"/><Relationship Id="rId2" Type="http://schemas.openxmlformats.org/officeDocument/2006/relationships/slide" Target="slide6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0.xml"/><Relationship Id="rId4" Type="http://schemas.openxmlformats.org/officeDocument/2006/relationships/slide" Target="slide7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8.wmf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" Target="slide91.xml"/><Relationship Id="rId2" Type="http://schemas.openxmlformats.org/officeDocument/2006/relationships/slide" Target="slide8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hyperlink" Target="player/Play.exe%20nta/arch5601.nta%200%200%200%20800%20600%200%200%200%20314" TargetMode="Externa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hyperlink" Target="player/Play.exe%20nta/arch5602.nta%200%200%200%20800%20600%200%200%200%20314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73701" y="193511"/>
            <a:ext cx="5939359" cy="566846"/>
          </a:xfrm>
          <a:prstGeom prst="rect">
            <a:avLst/>
          </a:prstGeom>
        </p:spPr>
        <p:txBody>
          <a:bodyPr vert="horz" wrap="square" lIns="0" tIns="12724" rIns="0" bIns="0" rtlCol="0" anchor="ctr">
            <a:spAutoFit/>
          </a:bodyPr>
          <a:lstStyle/>
          <a:p>
            <a:pPr marL="158415" marR="509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缺失率与组关联性的对比</a:t>
            </a:r>
            <a:endParaRPr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4684" y="757697"/>
            <a:ext cx="7997394" cy="1325126"/>
          </a:xfrm>
          <a:prstGeom prst="rect">
            <a:avLst/>
          </a:prstGeom>
        </p:spPr>
        <p:txBody>
          <a:bodyPr vert="horz" wrap="square" lIns="0" tIns="10179" rIns="0" bIns="0" rtlCol="0">
            <a:spAutoFit/>
          </a:bodyPr>
          <a:lstStyle/>
          <a:p>
            <a:pPr marL="356276" marR="349277" indent="-344188">
              <a:lnSpc>
                <a:spcPct val="125000"/>
              </a:lnSpc>
              <a:spcBef>
                <a:spcPts val="80"/>
              </a:spcBef>
            </a:pPr>
            <a:r>
              <a:rPr sz="2405" spc="-5" dirty="0">
                <a:solidFill>
                  <a:srgbClr val="FF33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Assume: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有三个小缓存，每个缓存由四个单字块组成。</a:t>
            </a:r>
            <a:endParaRPr lang="en-US" altLang="zh-CN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356276" marR="349277" indent="-344188">
              <a:lnSpc>
                <a:spcPct val="125000"/>
              </a:lnSpc>
              <a:spcBef>
                <a:spcPts val="80"/>
              </a:spcBef>
            </a:pPr>
            <a:r>
              <a:rPr lang="zh-CN" altLang="en-US" sz="1803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一个采用直接映射</a:t>
            </a:r>
            <a:r>
              <a:rPr sz="1803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,</a:t>
            </a:r>
            <a:r>
              <a:rPr lang="en-US" altLang="zh-CN" sz="1803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zh-CN" altLang="en-US" sz="1803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一个采用</a:t>
            </a:r>
            <a:r>
              <a:rPr lang="en-US" altLang="zh-CN" sz="1803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2-way</a:t>
            </a:r>
            <a:r>
              <a:rPr lang="zh-CN" altLang="en-US" sz="1803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组相联映射</a:t>
            </a:r>
            <a:r>
              <a:rPr lang="en-US" altLang="zh-CN" sz="1803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, </a:t>
            </a:r>
            <a:r>
              <a:rPr lang="zh-CN" altLang="en-US" sz="1803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第三个采用全相联映射</a:t>
            </a:r>
            <a:r>
              <a:rPr sz="1803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.</a:t>
            </a:r>
            <a:endParaRPr sz="1803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356276" marR="5090" indent="-344188">
              <a:lnSpc>
                <a:spcPct val="125000"/>
              </a:lnSpc>
              <a:spcBef>
                <a:spcPts val="531"/>
              </a:spcBef>
            </a:pPr>
            <a:r>
              <a:rPr sz="2405" spc="-5" dirty="0">
                <a:solidFill>
                  <a:srgbClr val="FF33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Question: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给定以下块地址序列：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0,8,0,6,8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，求每个缓存组织的未命中数</a:t>
            </a:r>
            <a:r>
              <a:rPr sz="1803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/>
          </p:nvPr>
        </p:nvGraphicFramePr>
        <p:xfrm>
          <a:off x="1020727" y="3908704"/>
          <a:ext cx="8405898" cy="27154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3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2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55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04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9552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421640" marR="274955" indent="-13970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Memory  block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453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247650" marR="201295" indent="-3873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Hit</a:t>
                      </a: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 </a:t>
                      </a:r>
                      <a:r>
                        <a:rPr sz="1800" b="1" spc="-48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miss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45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R="1676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Contents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after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each reference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1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Set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Set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Set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tc>
                  <a:txBody>
                    <a:bodyPr/>
                    <a:lstStyle/>
                    <a:p>
                      <a:pPr marL="447040" marR="1676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Set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27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Miss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M[0]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R="167640"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0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Miss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M[8]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R="16764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8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Miss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M[0]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R="16764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0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Miss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M[0]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M[6]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R="16764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0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Miss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M[8]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M[6]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2670"/>
                        </a:lnSpc>
                        <a:spcBef>
                          <a:spcPts val="100"/>
                        </a:spcBef>
                        <a:tabLst>
                          <a:tab pos="1304925" algn="l"/>
                        </a:tabLst>
                      </a:pPr>
                      <a:r>
                        <a:rPr sz="800" dirty="0">
                          <a:latin typeface="Arial"/>
                          <a:cs typeface="Arial"/>
                        </a:rPr>
                        <a:t>	</a:t>
                      </a:r>
                      <a:endParaRPr sz="3600" baseline="-4629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2724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5D4852F7-2C31-4B74-B988-F80AD886A277}"/>
              </a:ext>
            </a:extLst>
          </p:cNvPr>
          <p:cNvSpPr/>
          <p:nvPr/>
        </p:nvSpPr>
        <p:spPr>
          <a:xfrm>
            <a:off x="791258" y="2219200"/>
            <a:ext cx="8783362" cy="1340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pc="-5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直接映射</a:t>
            </a:r>
            <a:r>
              <a:rPr lang="en-US" altLang="zh-CN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, </a:t>
            </a:r>
            <a:r>
              <a:rPr lang="en-US" altLang="zh-CN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Block=1word, </a:t>
            </a:r>
            <a:r>
              <a:rPr lang="zh-CN" altLang="en-US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字地址</a:t>
            </a:r>
            <a:r>
              <a:rPr lang="en-US" altLang="zh-CN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0</a:t>
            </a:r>
            <a:r>
              <a:rPr lang="zh-CN" altLang="en-US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</a:t>
            </a:r>
            <a:r>
              <a:rPr lang="en-US" altLang="zh-CN" spc="19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00</a:t>
            </a:r>
            <a:r>
              <a:rPr lang="en-US" altLang="zh-CN" b="1" spc="19" dirty="0">
                <a:solidFill>
                  <a:srgbClr val="99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00</a:t>
            </a:r>
            <a:r>
              <a:rPr lang="en-US" altLang="zh-CN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=0</a:t>
            </a:r>
            <a:r>
              <a:rPr lang="zh-CN" altLang="en-US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，映射到</a:t>
            </a:r>
            <a:r>
              <a:rPr lang="en-US" altLang="zh-CN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set=0,tag=00</a:t>
            </a:r>
            <a:r>
              <a:rPr lang="zh-CN" altLang="en-US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</a:t>
            </a:r>
            <a:endParaRPr lang="en-US" altLang="zh-CN" spc="19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字地址</a:t>
            </a:r>
            <a:r>
              <a:rPr lang="en-US" altLang="zh-CN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8</a:t>
            </a:r>
            <a:r>
              <a:rPr lang="zh-CN" altLang="en-US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</a:t>
            </a:r>
            <a:r>
              <a:rPr lang="en-US" altLang="zh-CN" spc="19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10</a:t>
            </a:r>
            <a:r>
              <a:rPr lang="en-US" altLang="zh-CN" b="1" spc="19" dirty="0">
                <a:solidFill>
                  <a:srgbClr val="99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00</a:t>
            </a:r>
            <a:r>
              <a:rPr lang="zh-CN" altLang="en-US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，映射到</a:t>
            </a:r>
            <a:r>
              <a:rPr lang="en-US" altLang="zh-CN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set=0,tag=10</a:t>
            </a:r>
          </a:p>
          <a:p>
            <a:pPr>
              <a:lnSpc>
                <a:spcPct val="150000"/>
              </a:lnSpc>
            </a:pPr>
            <a:r>
              <a:rPr lang="zh-CN" altLang="en-US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字地址</a:t>
            </a:r>
            <a:r>
              <a:rPr lang="en-US" altLang="zh-CN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6</a:t>
            </a:r>
            <a:r>
              <a:rPr lang="zh-CN" altLang="en-US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</a:t>
            </a:r>
            <a:r>
              <a:rPr lang="en-US" altLang="zh-CN" spc="19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01</a:t>
            </a:r>
            <a:r>
              <a:rPr lang="en-US" altLang="zh-CN" b="1" spc="19" dirty="0">
                <a:solidFill>
                  <a:srgbClr val="99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10</a:t>
            </a:r>
            <a:r>
              <a:rPr lang="zh-CN" altLang="en-US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，映射到</a:t>
            </a:r>
            <a:r>
              <a:rPr lang="en-US" altLang="zh-CN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set=10,tag=01</a:t>
            </a: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F646E9-5B4C-43B8-9F46-FFDB072FD54D}"/>
              </a:ext>
            </a:extLst>
          </p:cNvPr>
          <p:cNvSpPr/>
          <p:nvPr/>
        </p:nvSpPr>
        <p:spPr>
          <a:xfrm>
            <a:off x="6434911" y="3093289"/>
            <a:ext cx="4814335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24">
              <a:lnSpc>
                <a:spcPct val="125000"/>
              </a:lnSpc>
              <a:spcBef>
                <a:spcPts val="551"/>
              </a:spcBef>
              <a:tabLst>
                <a:tab pos="1386294" algn="l"/>
                <a:tab pos="4592775" algn="l"/>
              </a:tabLst>
            </a:pPr>
            <a:r>
              <a:rPr lang="en-US" altLang="zh-CN" spc="-5" dirty="0">
                <a:solidFill>
                  <a:srgbClr val="FF33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Answer:	</a:t>
            </a:r>
            <a:r>
              <a:rPr lang="en-US" altLang="zh-CN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for direct-mapped	</a:t>
            </a:r>
            <a:r>
              <a:rPr lang="en-US" altLang="zh-CN" spc="-5" dirty="0">
                <a:solidFill>
                  <a:srgbClr val="FF33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5</a:t>
            </a:r>
            <a:r>
              <a:rPr lang="en-US" altLang="zh-CN" spc="-30" dirty="0">
                <a:solidFill>
                  <a:srgbClr val="FF33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pc="-5" dirty="0">
                <a:solidFill>
                  <a:srgbClr val="FF33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misses</a:t>
            </a:r>
            <a:endParaRPr lang="en-US" altLang="zh-CN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6">
            <a:extLst>
              <a:ext uri="{FF2B5EF4-FFF2-40B4-BE49-F238E27FC236}">
                <a16:creationId xmlns:a16="http://schemas.microsoft.com/office/drawing/2014/main" id="{D8DA5773-DD5C-40EC-9BCD-12BB7F047DE4}"/>
              </a:ext>
            </a:extLst>
          </p:cNvPr>
          <p:cNvGrpSpPr>
            <a:grpSpLocks/>
          </p:cNvGrpSpPr>
          <p:nvPr/>
        </p:nvGrpSpPr>
        <p:grpSpPr bwMode="auto">
          <a:xfrm>
            <a:off x="4222750" y="1066801"/>
            <a:ext cx="3244850" cy="4421188"/>
            <a:chOff x="3620" y="912"/>
            <a:chExt cx="2044" cy="2785"/>
          </a:xfrm>
        </p:grpSpPr>
        <p:sp>
          <p:nvSpPr>
            <p:cNvPr id="51263" name="Rectangle 5">
              <a:extLst>
                <a:ext uri="{FF2B5EF4-FFF2-40B4-BE49-F238E27FC236}">
                  <a16:creationId xmlns:a16="http://schemas.microsoft.com/office/drawing/2014/main" id="{2EB22A45-C619-49E0-8C09-0B4E6FF1A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296"/>
              <a:ext cx="1968" cy="1296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kton" pitchFamily="34" charset="0"/>
                <a:ea typeface="MS PGothic" panose="020B0600070205080204" pitchFamily="34" charset="-128"/>
                <a:cs typeface="Tahoma" panose="020B0604030504040204" pitchFamily="34" charset="0"/>
              </a:endParaRPr>
            </a:p>
          </p:txBody>
        </p:sp>
        <p:grpSp>
          <p:nvGrpSpPr>
            <p:cNvPr id="51264" name="Group 8">
              <a:extLst>
                <a:ext uri="{FF2B5EF4-FFF2-40B4-BE49-F238E27FC236}">
                  <a16:creationId xmlns:a16="http://schemas.microsoft.com/office/drawing/2014/main" id="{5C603418-7867-452E-BA0C-8F7ADBB1F6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" y="1840"/>
              <a:ext cx="354" cy="405"/>
              <a:chOff x="1248" y="1968"/>
              <a:chExt cx="672" cy="768"/>
            </a:xfrm>
          </p:grpSpPr>
          <p:grpSp>
            <p:nvGrpSpPr>
              <p:cNvPr id="51326" name="Group 9">
                <a:extLst>
                  <a:ext uri="{FF2B5EF4-FFF2-40B4-BE49-F238E27FC236}">
                    <a16:creationId xmlns:a16="http://schemas.microsoft.com/office/drawing/2014/main" id="{A1202385-9201-4E1C-8CDB-EB6036E58B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8" y="1968"/>
                <a:ext cx="672" cy="768"/>
                <a:chOff x="1248" y="1968"/>
                <a:chExt cx="672" cy="768"/>
              </a:xfrm>
            </p:grpSpPr>
            <p:sp>
              <p:nvSpPr>
                <p:cNvPr id="51328" name="Rectangle 10">
                  <a:extLst>
                    <a:ext uri="{FF2B5EF4-FFF2-40B4-BE49-F238E27FC236}">
                      <a16:creationId xmlns:a16="http://schemas.microsoft.com/office/drawing/2014/main" id="{41D3784F-261B-4089-83D3-A2B869560A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1968"/>
                  <a:ext cx="672" cy="76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ekton" pitchFamily="34" charset="0"/>
                    <a:ea typeface="MS PGothic" panose="020B0600070205080204" pitchFamily="34" charset="-128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329" name="Line 11">
                  <a:extLst>
                    <a:ext uri="{FF2B5EF4-FFF2-40B4-BE49-F238E27FC236}">
                      <a16:creationId xmlns:a16="http://schemas.microsoft.com/office/drawing/2014/main" id="{CD2CAE34-161B-4A5E-8D0B-E41578F5ED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2064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330" name="Line 12">
                  <a:extLst>
                    <a:ext uri="{FF2B5EF4-FFF2-40B4-BE49-F238E27FC236}">
                      <a16:creationId xmlns:a16="http://schemas.microsoft.com/office/drawing/2014/main" id="{05243214-4F60-4A29-A62A-B853544FCB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2160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331" name="Line 13">
                  <a:extLst>
                    <a:ext uri="{FF2B5EF4-FFF2-40B4-BE49-F238E27FC236}">
                      <a16:creationId xmlns:a16="http://schemas.microsoft.com/office/drawing/2014/main" id="{CAF7A841-5FCA-4986-8B97-DC5521DE43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2256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332" name="Line 14">
                  <a:extLst>
                    <a:ext uri="{FF2B5EF4-FFF2-40B4-BE49-F238E27FC236}">
                      <a16:creationId xmlns:a16="http://schemas.microsoft.com/office/drawing/2014/main" id="{FFF771A8-BEEC-45FE-8BEB-C3411FEC4A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2352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333" name="Line 15">
                  <a:extLst>
                    <a:ext uri="{FF2B5EF4-FFF2-40B4-BE49-F238E27FC236}">
                      <a16:creationId xmlns:a16="http://schemas.microsoft.com/office/drawing/2014/main" id="{A3AA94F9-6698-49F9-818D-1A03697406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2448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334" name="Line 16">
                  <a:extLst>
                    <a:ext uri="{FF2B5EF4-FFF2-40B4-BE49-F238E27FC236}">
                      <a16:creationId xmlns:a16="http://schemas.microsoft.com/office/drawing/2014/main" id="{2A3DDC9C-715C-4AB4-A225-E988CF909A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2544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335" name="Line 17">
                  <a:extLst>
                    <a:ext uri="{FF2B5EF4-FFF2-40B4-BE49-F238E27FC236}">
                      <a16:creationId xmlns:a16="http://schemas.microsoft.com/office/drawing/2014/main" id="{E9933991-464E-4634-825E-6D8DD58301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2640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1327" name="Line 18">
                <a:extLst>
                  <a:ext uri="{FF2B5EF4-FFF2-40B4-BE49-F238E27FC236}">
                    <a16:creationId xmlns:a16="http://schemas.microsoft.com/office/drawing/2014/main" id="{05E94A03-5D43-45EB-82A9-51EA636318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265" name="Group 19">
              <a:extLst>
                <a:ext uri="{FF2B5EF4-FFF2-40B4-BE49-F238E27FC236}">
                  <a16:creationId xmlns:a16="http://schemas.microsoft.com/office/drawing/2014/main" id="{F766745B-5C4F-4531-BCF8-3D8D8DF49C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4" y="1840"/>
              <a:ext cx="355" cy="405"/>
              <a:chOff x="1248" y="1968"/>
              <a:chExt cx="672" cy="768"/>
            </a:xfrm>
          </p:grpSpPr>
          <p:grpSp>
            <p:nvGrpSpPr>
              <p:cNvPr id="51316" name="Group 20">
                <a:extLst>
                  <a:ext uri="{FF2B5EF4-FFF2-40B4-BE49-F238E27FC236}">
                    <a16:creationId xmlns:a16="http://schemas.microsoft.com/office/drawing/2014/main" id="{C3F4E92E-A1A2-4A0A-94D8-CBF03714A7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8" y="1968"/>
                <a:ext cx="672" cy="768"/>
                <a:chOff x="1248" y="1968"/>
                <a:chExt cx="672" cy="768"/>
              </a:xfrm>
            </p:grpSpPr>
            <p:sp>
              <p:nvSpPr>
                <p:cNvPr id="51318" name="Rectangle 21">
                  <a:extLst>
                    <a:ext uri="{FF2B5EF4-FFF2-40B4-BE49-F238E27FC236}">
                      <a16:creationId xmlns:a16="http://schemas.microsoft.com/office/drawing/2014/main" id="{BE1A2382-1EC9-4376-B798-D4F3916CDA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1968"/>
                  <a:ext cx="672" cy="76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ekton" pitchFamily="34" charset="0"/>
                    <a:ea typeface="MS PGothic" panose="020B0600070205080204" pitchFamily="34" charset="-128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319" name="Line 22">
                  <a:extLst>
                    <a:ext uri="{FF2B5EF4-FFF2-40B4-BE49-F238E27FC236}">
                      <a16:creationId xmlns:a16="http://schemas.microsoft.com/office/drawing/2014/main" id="{C118FB19-449E-47DF-B038-D466549330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2064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320" name="Line 23">
                  <a:extLst>
                    <a:ext uri="{FF2B5EF4-FFF2-40B4-BE49-F238E27FC236}">
                      <a16:creationId xmlns:a16="http://schemas.microsoft.com/office/drawing/2014/main" id="{1DE6966A-CEE6-4F29-BEA1-0838317AD6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2160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321" name="Line 24">
                  <a:extLst>
                    <a:ext uri="{FF2B5EF4-FFF2-40B4-BE49-F238E27FC236}">
                      <a16:creationId xmlns:a16="http://schemas.microsoft.com/office/drawing/2014/main" id="{FA100D65-C6AD-41FC-8F0E-37DADC0823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2256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322" name="Line 25">
                  <a:extLst>
                    <a:ext uri="{FF2B5EF4-FFF2-40B4-BE49-F238E27FC236}">
                      <a16:creationId xmlns:a16="http://schemas.microsoft.com/office/drawing/2014/main" id="{31CE1AB9-7BD1-4B3C-9A27-9DD95D85FB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2352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323" name="Line 26">
                  <a:extLst>
                    <a:ext uri="{FF2B5EF4-FFF2-40B4-BE49-F238E27FC236}">
                      <a16:creationId xmlns:a16="http://schemas.microsoft.com/office/drawing/2014/main" id="{38F61C5E-9B83-4B3C-92B8-F8F991C6E0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2448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324" name="Line 27">
                  <a:extLst>
                    <a:ext uri="{FF2B5EF4-FFF2-40B4-BE49-F238E27FC236}">
                      <a16:creationId xmlns:a16="http://schemas.microsoft.com/office/drawing/2014/main" id="{63F861E2-0601-4F62-8603-7DC0053F7A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2544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325" name="Line 28">
                  <a:extLst>
                    <a:ext uri="{FF2B5EF4-FFF2-40B4-BE49-F238E27FC236}">
                      <a16:creationId xmlns:a16="http://schemas.microsoft.com/office/drawing/2014/main" id="{5F0BE8EF-B403-4211-BE1F-107D0C44F1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2640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1317" name="Line 29">
                <a:extLst>
                  <a:ext uri="{FF2B5EF4-FFF2-40B4-BE49-F238E27FC236}">
                    <a16:creationId xmlns:a16="http://schemas.microsoft.com/office/drawing/2014/main" id="{D0F4F71F-7883-41F1-A296-08603F4673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1266" name="Oval 30">
              <a:extLst>
                <a:ext uri="{FF2B5EF4-FFF2-40B4-BE49-F238E27FC236}">
                  <a16:creationId xmlns:a16="http://schemas.microsoft.com/office/drawing/2014/main" id="{420BAF29-C6FA-44B7-9C74-1AE065A1E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" y="2042"/>
              <a:ext cx="26" cy="2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kton" pitchFamily="34" charset="0"/>
                <a:ea typeface="MS PGothic" panose="020B0600070205080204" pitchFamily="34" charset="-128"/>
                <a:cs typeface="Tahoma" panose="020B0604030504040204" pitchFamily="34" charset="0"/>
              </a:endParaRPr>
            </a:p>
          </p:txBody>
        </p:sp>
        <p:sp>
          <p:nvSpPr>
            <p:cNvPr id="51267" name="Oval 31">
              <a:extLst>
                <a:ext uri="{FF2B5EF4-FFF2-40B4-BE49-F238E27FC236}">
                  <a16:creationId xmlns:a16="http://schemas.microsoft.com/office/drawing/2014/main" id="{89A9A33B-5D63-4FEA-8B2B-D37F8EDD5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0" y="2042"/>
              <a:ext cx="25" cy="2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kton" pitchFamily="34" charset="0"/>
                <a:ea typeface="MS PGothic" panose="020B0600070205080204" pitchFamily="34" charset="-128"/>
                <a:cs typeface="Tahoma" panose="020B0604030504040204" pitchFamily="34" charset="0"/>
              </a:endParaRPr>
            </a:p>
          </p:txBody>
        </p:sp>
        <p:grpSp>
          <p:nvGrpSpPr>
            <p:cNvPr id="51268" name="Group 32">
              <a:extLst>
                <a:ext uri="{FF2B5EF4-FFF2-40B4-BE49-F238E27FC236}">
                  <a16:creationId xmlns:a16="http://schemas.microsoft.com/office/drawing/2014/main" id="{A24CA6F2-4BAF-4A50-B394-BE9974F74E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" y="1739"/>
              <a:ext cx="1292" cy="25"/>
              <a:chOff x="1392" y="1536"/>
              <a:chExt cx="2448" cy="48"/>
            </a:xfrm>
          </p:grpSpPr>
          <p:sp>
            <p:nvSpPr>
              <p:cNvPr id="51313" name="Line 33">
                <a:extLst>
                  <a:ext uri="{FF2B5EF4-FFF2-40B4-BE49-F238E27FC236}">
                    <a16:creationId xmlns:a16="http://schemas.microsoft.com/office/drawing/2014/main" id="{2ED7A631-8889-47FB-8F82-ADED9F2777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1536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1314" name="Line 34">
                <a:extLst>
                  <a:ext uri="{FF2B5EF4-FFF2-40B4-BE49-F238E27FC236}">
                    <a16:creationId xmlns:a16="http://schemas.microsoft.com/office/drawing/2014/main" id="{EAAFE117-C92F-4D43-9344-BD39469BD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1536"/>
                <a:ext cx="23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1315" name="Line 35">
                <a:extLst>
                  <a:ext uri="{FF2B5EF4-FFF2-40B4-BE49-F238E27FC236}">
                    <a16:creationId xmlns:a16="http://schemas.microsoft.com/office/drawing/2014/main" id="{3410F7D8-6F5C-48BD-BD01-521AD6512B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1536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269" name="Group 36">
              <a:extLst>
                <a:ext uri="{FF2B5EF4-FFF2-40B4-BE49-F238E27FC236}">
                  <a16:creationId xmlns:a16="http://schemas.microsoft.com/office/drawing/2014/main" id="{0CC3D140-F6A8-4A98-9D47-B0147A1D60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" y="2245"/>
              <a:ext cx="354" cy="127"/>
              <a:chOff x="1392" y="2496"/>
              <a:chExt cx="672" cy="240"/>
            </a:xfrm>
          </p:grpSpPr>
          <p:grpSp>
            <p:nvGrpSpPr>
              <p:cNvPr id="51309" name="Group 37">
                <a:extLst>
                  <a:ext uri="{FF2B5EF4-FFF2-40B4-BE49-F238E27FC236}">
                    <a16:creationId xmlns:a16="http://schemas.microsoft.com/office/drawing/2014/main" id="{9487E9B0-F1B6-4109-A3B0-BF693CC5A2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2640"/>
                <a:ext cx="672" cy="96"/>
                <a:chOff x="1392" y="2640"/>
                <a:chExt cx="672" cy="96"/>
              </a:xfrm>
            </p:grpSpPr>
            <p:sp>
              <p:nvSpPr>
                <p:cNvPr id="51311" name="Rectangle 38">
                  <a:extLst>
                    <a:ext uri="{FF2B5EF4-FFF2-40B4-BE49-F238E27FC236}">
                      <a16:creationId xmlns:a16="http://schemas.microsoft.com/office/drawing/2014/main" id="{EEBD6620-0145-43A7-A028-17EF4F4CE7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672" cy="9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ekton" pitchFamily="34" charset="0"/>
                    <a:ea typeface="MS PGothic" panose="020B0600070205080204" pitchFamily="34" charset="-128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312" name="Line 39">
                  <a:extLst>
                    <a:ext uri="{FF2B5EF4-FFF2-40B4-BE49-F238E27FC236}">
                      <a16:creationId xmlns:a16="http://schemas.microsoft.com/office/drawing/2014/main" id="{A134AF9F-5484-45ED-B6F8-D52676B2E6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28" y="264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1310" name="Line 40">
                <a:extLst>
                  <a:ext uri="{FF2B5EF4-FFF2-40B4-BE49-F238E27FC236}">
                    <a16:creationId xmlns:a16="http://schemas.microsoft.com/office/drawing/2014/main" id="{4D2E4B32-CF95-442D-9B06-3A41719B61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4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270" name="Group 41">
              <a:extLst>
                <a:ext uri="{FF2B5EF4-FFF2-40B4-BE49-F238E27FC236}">
                  <a16:creationId xmlns:a16="http://schemas.microsoft.com/office/drawing/2014/main" id="{7F741D58-0526-4E8A-AF93-2D47D046DD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4" y="2245"/>
              <a:ext cx="355" cy="127"/>
              <a:chOff x="1392" y="2496"/>
              <a:chExt cx="672" cy="240"/>
            </a:xfrm>
          </p:grpSpPr>
          <p:grpSp>
            <p:nvGrpSpPr>
              <p:cNvPr id="51305" name="Group 42">
                <a:extLst>
                  <a:ext uri="{FF2B5EF4-FFF2-40B4-BE49-F238E27FC236}">
                    <a16:creationId xmlns:a16="http://schemas.microsoft.com/office/drawing/2014/main" id="{0C92F82B-344C-4DC7-95B8-02E015A515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2640"/>
                <a:ext cx="672" cy="96"/>
                <a:chOff x="1392" y="2640"/>
                <a:chExt cx="672" cy="96"/>
              </a:xfrm>
            </p:grpSpPr>
            <p:sp>
              <p:nvSpPr>
                <p:cNvPr id="51307" name="Rectangle 43">
                  <a:extLst>
                    <a:ext uri="{FF2B5EF4-FFF2-40B4-BE49-F238E27FC236}">
                      <a16:creationId xmlns:a16="http://schemas.microsoft.com/office/drawing/2014/main" id="{32017315-7D90-4611-869B-528963E258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672" cy="9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ekton" pitchFamily="34" charset="0"/>
                    <a:ea typeface="MS PGothic" panose="020B0600070205080204" pitchFamily="34" charset="-128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308" name="Line 44">
                  <a:extLst>
                    <a:ext uri="{FF2B5EF4-FFF2-40B4-BE49-F238E27FC236}">
                      <a16:creationId xmlns:a16="http://schemas.microsoft.com/office/drawing/2014/main" id="{5DA64B7D-F917-4200-A448-A3FE960E49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28" y="264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1306" name="Line 45">
                <a:extLst>
                  <a:ext uri="{FF2B5EF4-FFF2-40B4-BE49-F238E27FC236}">
                    <a16:creationId xmlns:a16="http://schemas.microsoft.com/office/drawing/2014/main" id="{C7ED8361-BC11-488C-A31A-2BD6780D52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4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271" name="Group 46">
              <a:extLst>
                <a:ext uri="{FF2B5EF4-FFF2-40B4-BE49-F238E27FC236}">
                  <a16:creationId xmlns:a16="http://schemas.microsoft.com/office/drawing/2014/main" id="{A599094F-D4EA-4541-B2DE-1EDC7E9AC9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6" y="1840"/>
              <a:ext cx="355" cy="532"/>
              <a:chOff x="3024" y="4176"/>
              <a:chExt cx="672" cy="1008"/>
            </a:xfrm>
          </p:grpSpPr>
          <p:grpSp>
            <p:nvGrpSpPr>
              <p:cNvPr id="51289" name="Group 47">
                <a:extLst>
                  <a:ext uri="{FF2B5EF4-FFF2-40B4-BE49-F238E27FC236}">
                    <a16:creationId xmlns:a16="http://schemas.microsoft.com/office/drawing/2014/main" id="{F0424907-2030-4D7B-A4C7-89397625DF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4" y="4176"/>
                <a:ext cx="672" cy="768"/>
                <a:chOff x="1248" y="1968"/>
                <a:chExt cx="672" cy="768"/>
              </a:xfrm>
            </p:grpSpPr>
            <p:grpSp>
              <p:nvGrpSpPr>
                <p:cNvPr id="51295" name="Group 48">
                  <a:extLst>
                    <a:ext uri="{FF2B5EF4-FFF2-40B4-BE49-F238E27FC236}">
                      <a16:creationId xmlns:a16="http://schemas.microsoft.com/office/drawing/2014/main" id="{8E151C01-32BC-4B81-8096-5272A796AA6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48" y="1968"/>
                  <a:ext cx="672" cy="768"/>
                  <a:chOff x="1248" y="1968"/>
                  <a:chExt cx="672" cy="768"/>
                </a:xfrm>
              </p:grpSpPr>
              <p:sp>
                <p:nvSpPr>
                  <p:cNvPr id="51297" name="Rectangle 49">
                    <a:extLst>
                      <a:ext uri="{FF2B5EF4-FFF2-40B4-BE49-F238E27FC236}">
                        <a16:creationId xmlns:a16="http://schemas.microsoft.com/office/drawing/2014/main" id="{FDA24D9B-B353-4E66-A91D-946BB63264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968"/>
                    <a:ext cx="672" cy="76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kton" pitchFamily="34" charset="0"/>
                      <a:ea typeface="MS PGothic" panose="020B0600070205080204" pitchFamily="34" charset="-128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51298" name="Line 50">
                    <a:extLst>
                      <a:ext uri="{FF2B5EF4-FFF2-40B4-BE49-F238E27FC236}">
                        <a16:creationId xmlns:a16="http://schemas.microsoft.com/office/drawing/2014/main" id="{9310D284-694C-4538-BD77-D0B775A1167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064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1299" name="Line 51">
                    <a:extLst>
                      <a:ext uri="{FF2B5EF4-FFF2-40B4-BE49-F238E27FC236}">
                        <a16:creationId xmlns:a16="http://schemas.microsoft.com/office/drawing/2014/main" id="{C3C06F4B-9DBD-4DBB-B1C6-931A783B275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160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1300" name="Line 52">
                    <a:extLst>
                      <a:ext uri="{FF2B5EF4-FFF2-40B4-BE49-F238E27FC236}">
                        <a16:creationId xmlns:a16="http://schemas.microsoft.com/office/drawing/2014/main" id="{FD911068-7AB4-42B6-8E6D-8E2C4364BAC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256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1301" name="Line 53">
                    <a:extLst>
                      <a:ext uri="{FF2B5EF4-FFF2-40B4-BE49-F238E27FC236}">
                        <a16:creationId xmlns:a16="http://schemas.microsoft.com/office/drawing/2014/main" id="{28D6855B-7B00-4BB2-A99A-9061F9BE47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352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1302" name="Line 54">
                    <a:extLst>
                      <a:ext uri="{FF2B5EF4-FFF2-40B4-BE49-F238E27FC236}">
                        <a16:creationId xmlns:a16="http://schemas.microsoft.com/office/drawing/2014/main" id="{71E6C06A-DAF8-4E20-BC9A-F07761B27A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48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1303" name="Line 55">
                    <a:extLst>
                      <a:ext uri="{FF2B5EF4-FFF2-40B4-BE49-F238E27FC236}">
                        <a16:creationId xmlns:a16="http://schemas.microsoft.com/office/drawing/2014/main" id="{2CFD8A12-23BA-40B6-BCA9-B2CC120B3A0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544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1304" name="Line 56">
                    <a:extLst>
                      <a:ext uri="{FF2B5EF4-FFF2-40B4-BE49-F238E27FC236}">
                        <a16:creationId xmlns:a16="http://schemas.microsoft.com/office/drawing/2014/main" id="{820437DB-DE33-4B3C-A1B8-EE64C14FD50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640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51296" name="Line 57">
                  <a:extLst>
                    <a:ext uri="{FF2B5EF4-FFF2-40B4-BE49-F238E27FC236}">
                      <a16:creationId xmlns:a16="http://schemas.microsoft.com/office/drawing/2014/main" id="{35C20B6B-42F7-4D45-B882-71C7F3B2EF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84" y="1968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51290" name="Group 58">
                <a:extLst>
                  <a:ext uri="{FF2B5EF4-FFF2-40B4-BE49-F238E27FC236}">
                    <a16:creationId xmlns:a16="http://schemas.microsoft.com/office/drawing/2014/main" id="{EA8BAFAE-02EF-4AF7-84FA-9750694918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4" y="4944"/>
                <a:ext cx="672" cy="240"/>
                <a:chOff x="1392" y="2496"/>
                <a:chExt cx="672" cy="240"/>
              </a:xfrm>
            </p:grpSpPr>
            <p:grpSp>
              <p:nvGrpSpPr>
                <p:cNvPr id="51291" name="Group 59">
                  <a:extLst>
                    <a:ext uri="{FF2B5EF4-FFF2-40B4-BE49-F238E27FC236}">
                      <a16:creationId xmlns:a16="http://schemas.microsoft.com/office/drawing/2014/main" id="{F43D4CC7-B1A1-4E9B-8850-1DFBFB13426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92" y="2640"/>
                  <a:ext cx="672" cy="96"/>
                  <a:chOff x="1392" y="2640"/>
                  <a:chExt cx="672" cy="96"/>
                </a:xfrm>
              </p:grpSpPr>
              <p:sp>
                <p:nvSpPr>
                  <p:cNvPr id="51293" name="Rectangle 60">
                    <a:extLst>
                      <a:ext uri="{FF2B5EF4-FFF2-40B4-BE49-F238E27FC236}">
                        <a16:creationId xmlns:a16="http://schemas.microsoft.com/office/drawing/2014/main" id="{9973356E-5615-42DA-8C62-DE79AF0122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640"/>
                    <a:ext cx="672" cy="9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kton" pitchFamily="34" charset="0"/>
                      <a:ea typeface="MS PGothic" panose="020B0600070205080204" pitchFamily="34" charset="-128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51294" name="Line 61">
                    <a:extLst>
                      <a:ext uri="{FF2B5EF4-FFF2-40B4-BE49-F238E27FC236}">
                        <a16:creationId xmlns:a16="http://schemas.microsoft.com/office/drawing/2014/main" id="{7B983B50-CCDA-4B96-B504-AD8A5ACA58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8" y="264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51292" name="Line 62">
                  <a:extLst>
                    <a:ext uri="{FF2B5EF4-FFF2-40B4-BE49-F238E27FC236}">
                      <a16:creationId xmlns:a16="http://schemas.microsoft.com/office/drawing/2014/main" id="{BD2A5A4F-DA9C-46DF-80C0-D590B7F778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28" y="2496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51272" name="Text Box 63">
              <a:extLst>
                <a:ext uri="{FF2B5EF4-FFF2-40B4-BE49-F238E27FC236}">
                  <a16:creationId xmlns:a16="http://schemas.microsoft.com/office/drawing/2014/main" id="{73E18C6C-B135-409E-9EF8-B975858357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7" y="1488"/>
              <a:ext cx="24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kton" pitchFamily="34" charset="0"/>
                  <a:ea typeface="MS PGothic" panose="020B0600070205080204" pitchFamily="34" charset="-128"/>
                  <a:cs typeface="Tahoma" panose="020B0604030504040204" pitchFamily="34" charset="0"/>
                </a:rPr>
                <a:t>N</a:t>
              </a:r>
            </a:p>
          </p:txBody>
        </p:sp>
        <p:grpSp>
          <p:nvGrpSpPr>
            <p:cNvPr id="51273" name="Group 65">
              <a:extLst>
                <a:ext uri="{FF2B5EF4-FFF2-40B4-BE49-F238E27FC236}">
                  <a16:creationId xmlns:a16="http://schemas.microsoft.com/office/drawing/2014/main" id="{EE5E987A-BAFE-412F-9B9A-31D9B5A8C9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1637"/>
              <a:ext cx="329" cy="51"/>
              <a:chOff x="480" y="1392"/>
              <a:chExt cx="624" cy="96"/>
            </a:xfrm>
          </p:grpSpPr>
          <p:sp>
            <p:nvSpPr>
              <p:cNvPr id="51287" name="Rectangle 66">
                <a:extLst>
                  <a:ext uri="{FF2B5EF4-FFF2-40B4-BE49-F238E27FC236}">
                    <a16:creationId xmlns:a16="http://schemas.microsoft.com/office/drawing/2014/main" id="{82258EEE-8592-49FC-9730-0181AFA82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392"/>
                <a:ext cx="624" cy="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kton" pitchFamily="34" charset="0"/>
                  <a:ea typeface="MS PGothic" panose="020B0600070205080204" pitchFamily="34" charset="-128"/>
                  <a:cs typeface="Tahoma" panose="020B0604030504040204" pitchFamily="34" charset="0"/>
                </a:endParaRPr>
              </a:p>
            </p:txBody>
          </p:sp>
          <p:sp>
            <p:nvSpPr>
              <p:cNvPr id="51288" name="Line 67">
                <a:extLst>
                  <a:ext uri="{FF2B5EF4-FFF2-40B4-BE49-F238E27FC236}">
                    <a16:creationId xmlns:a16="http://schemas.microsoft.com/office/drawing/2014/main" id="{300EB231-5165-403A-87E9-BCC53AC7D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39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274" name="Group 68">
              <a:extLst>
                <a:ext uri="{FF2B5EF4-FFF2-40B4-BE49-F238E27FC236}">
                  <a16:creationId xmlns:a16="http://schemas.microsoft.com/office/drawing/2014/main" id="{CC57B5AA-B6F4-4AB3-A730-6C9C528781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2" y="1840"/>
              <a:ext cx="26" cy="405"/>
              <a:chOff x="1248" y="1728"/>
              <a:chExt cx="48" cy="768"/>
            </a:xfrm>
          </p:grpSpPr>
          <p:sp>
            <p:nvSpPr>
              <p:cNvPr id="51284" name="Line 69">
                <a:extLst>
                  <a:ext uri="{FF2B5EF4-FFF2-40B4-BE49-F238E27FC236}">
                    <a16:creationId xmlns:a16="http://schemas.microsoft.com/office/drawing/2014/main" id="{A498293A-9E37-471A-BAF8-360D3AACBC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8" y="172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1285" name="Line 70">
                <a:extLst>
                  <a:ext uri="{FF2B5EF4-FFF2-40B4-BE49-F238E27FC236}">
                    <a16:creationId xmlns:a16="http://schemas.microsoft.com/office/drawing/2014/main" id="{167059E5-CB1C-40C5-AFF1-D0A3A2D55C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44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1286" name="Line 71">
                <a:extLst>
                  <a:ext uri="{FF2B5EF4-FFF2-40B4-BE49-F238E27FC236}">
                    <a16:creationId xmlns:a16="http://schemas.microsoft.com/office/drawing/2014/main" id="{029C176A-56AA-4271-AFA5-5144425456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1776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275" name="Group 72">
              <a:extLst>
                <a:ext uri="{FF2B5EF4-FFF2-40B4-BE49-F238E27FC236}">
                  <a16:creationId xmlns:a16="http://schemas.microsoft.com/office/drawing/2014/main" id="{A7DDB3A8-4CB8-412F-926F-3E219AE1B0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0" y="1688"/>
              <a:ext cx="152" cy="354"/>
              <a:chOff x="960" y="1440"/>
              <a:chExt cx="288" cy="672"/>
            </a:xfrm>
          </p:grpSpPr>
          <p:sp>
            <p:nvSpPr>
              <p:cNvPr id="51282" name="Line 73">
                <a:extLst>
                  <a:ext uri="{FF2B5EF4-FFF2-40B4-BE49-F238E27FC236}">
                    <a16:creationId xmlns:a16="http://schemas.microsoft.com/office/drawing/2014/main" id="{CD60C159-1911-48FE-A8B4-77402778BD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1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1283" name="Line 74">
                <a:extLst>
                  <a:ext uri="{FF2B5EF4-FFF2-40B4-BE49-F238E27FC236}">
                    <a16:creationId xmlns:a16="http://schemas.microsoft.com/office/drawing/2014/main" id="{DEC387C7-90A5-42A2-9451-639D3D514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0" y="1440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276" name="Group 75">
              <a:extLst>
                <a:ext uri="{FF2B5EF4-FFF2-40B4-BE49-F238E27FC236}">
                  <a16:creationId xmlns:a16="http://schemas.microsoft.com/office/drawing/2014/main" id="{32B8376A-EDD7-400D-86EE-17F473D465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9" y="1688"/>
              <a:ext cx="354" cy="658"/>
              <a:chOff x="672" y="1440"/>
              <a:chExt cx="672" cy="1248"/>
            </a:xfrm>
          </p:grpSpPr>
          <p:sp>
            <p:nvSpPr>
              <p:cNvPr id="51280" name="Line 76">
                <a:extLst>
                  <a:ext uri="{FF2B5EF4-FFF2-40B4-BE49-F238E27FC236}">
                    <a16:creationId xmlns:a16="http://schemas.microsoft.com/office/drawing/2014/main" id="{60C89E58-9676-406D-8308-4868E09DD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268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1281" name="Line 77">
                <a:extLst>
                  <a:ext uri="{FF2B5EF4-FFF2-40B4-BE49-F238E27FC236}">
                    <a16:creationId xmlns:a16="http://schemas.microsoft.com/office/drawing/2014/main" id="{3CC62268-6630-4E4C-A31E-794CF6F8AD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72" y="1440"/>
                <a:ext cx="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1277" name="Text Box 78">
              <a:extLst>
                <a:ext uri="{FF2B5EF4-FFF2-40B4-BE49-F238E27FC236}">
                  <a16:creationId xmlns:a16="http://schemas.microsoft.com/office/drawing/2014/main" id="{ED621913-908F-4464-BD08-6CD9118E26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296"/>
              <a:ext cx="7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kton" pitchFamily="34" charset="0"/>
                  <a:ea typeface="MS PGothic" panose="020B0600070205080204" pitchFamily="34" charset="-128"/>
                  <a:cs typeface="Tahoma" panose="020B0604030504040204" pitchFamily="34" charset="0"/>
                </a:rPr>
                <a:t>address</a:t>
              </a:r>
            </a:p>
          </p:txBody>
        </p:sp>
        <p:sp>
          <p:nvSpPr>
            <p:cNvPr id="51278" name="Text Box 142">
              <a:extLst>
                <a:ext uri="{FF2B5EF4-FFF2-40B4-BE49-F238E27FC236}">
                  <a16:creationId xmlns:a16="http://schemas.microsoft.com/office/drawing/2014/main" id="{674D03CA-7933-42E1-A00C-1B7915DF7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0" y="912"/>
              <a:ext cx="179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kton" pitchFamily="34" charset="0"/>
                  <a:ea typeface="MS PGothic" panose="020B0600070205080204" pitchFamily="34" charset="-128"/>
                  <a:cs typeface="Tahoma" panose="020B0604030504040204" pitchFamily="34" charset="0"/>
                </a:rPr>
                <a:t>N-way set associative</a:t>
              </a:r>
            </a:p>
          </p:txBody>
        </p:sp>
        <p:sp>
          <p:nvSpPr>
            <p:cNvPr id="51279" name="Text Box 153">
              <a:extLst>
                <a:ext uri="{FF2B5EF4-FFF2-40B4-BE49-F238E27FC236}">
                  <a16:creationId xmlns:a16="http://schemas.microsoft.com/office/drawing/2014/main" id="{F92DD794-8C6B-4D4D-B31E-A033131164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2736"/>
              <a:ext cx="1594" cy="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9pPr>
            </a:lstStyle>
            <a:p>
              <a:pPr lvl="0">
                <a:lnSpc>
                  <a:spcPct val="150000"/>
                </a:lnSpc>
                <a:defRPr/>
              </a:pPr>
              <a:r>
                <a:rPr lang="zh-CN" altLang="en-US" sz="16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与缓存中</a:t>
              </a:r>
              <a:r>
                <a:rPr lang="en-US" altLang="zh-CN" sz="16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N</a:t>
              </a:r>
              <a:r>
                <a:rPr lang="zh-CN" altLang="en-US" sz="16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个</a:t>
              </a:r>
              <a:r>
                <a:rPr lang="en-US" altLang="zh-CN" sz="16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Tags</a:t>
              </a:r>
              <a:r>
                <a:rPr lang="zh-CN" altLang="en-US" sz="16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同时做比较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.  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数据可能存于缓存对应行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(set)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的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N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个位置的任意一个</a:t>
              </a:r>
              <a:r>
                <a:rPr kumimoji="0" lang="en-US" altLang="ja-JP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.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</p:grpSp>
      <p:sp>
        <p:nvSpPr>
          <p:cNvPr id="21507" name="Rectangle 2">
            <a:extLst>
              <a:ext uri="{FF2B5EF4-FFF2-40B4-BE49-F238E27FC236}">
                <a16:creationId xmlns:a16="http://schemas.microsoft.com/office/drawing/2014/main" id="{605CAF3C-422A-46C2-ADDD-EA65A82535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0350" y="373163"/>
            <a:ext cx="10515600" cy="203002"/>
          </a:xfrm>
        </p:spPr>
        <p:txBody>
          <a:bodyPr>
            <a:noAutofit/>
          </a:bodyPr>
          <a:lstStyle/>
          <a:p>
            <a:r>
              <a:rPr lang="zh-CN" altLang="en-US" sz="3200" b="1" u="sng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缺失时三种结构的处理方式</a:t>
            </a:r>
            <a:endParaRPr lang="en-US" altLang="zh-CN" sz="3200" b="1" u="sng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grpSp>
        <p:nvGrpSpPr>
          <p:cNvPr id="51203" name="Group 157">
            <a:extLst>
              <a:ext uri="{FF2B5EF4-FFF2-40B4-BE49-F238E27FC236}">
                <a16:creationId xmlns:a16="http://schemas.microsoft.com/office/drawing/2014/main" id="{4DB99AC7-D10A-4366-ADBA-4DC0B9AA8DB8}"/>
              </a:ext>
            </a:extLst>
          </p:cNvPr>
          <p:cNvGrpSpPr>
            <a:grpSpLocks/>
          </p:cNvGrpSpPr>
          <p:nvPr/>
        </p:nvGrpSpPr>
        <p:grpSpPr bwMode="auto">
          <a:xfrm>
            <a:off x="1616076" y="1096963"/>
            <a:ext cx="2651125" cy="4022726"/>
            <a:chOff x="58" y="931"/>
            <a:chExt cx="1670" cy="2534"/>
          </a:xfrm>
        </p:grpSpPr>
        <p:sp>
          <p:nvSpPr>
            <p:cNvPr id="21548" name="Rectangle 100">
              <a:extLst>
                <a:ext uri="{FF2B5EF4-FFF2-40B4-BE49-F238E27FC236}">
                  <a16:creationId xmlns:a16="http://schemas.microsoft.com/office/drawing/2014/main" id="{552F4C1B-9C1A-4B76-8C7A-103A8851A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296"/>
              <a:ext cx="1392" cy="12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Tahoma"/>
                <a:cs typeface="Tahoma"/>
              </a:endParaRPr>
            </a:p>
          </p:txBody>
        </p:sp>
        <p:grpSp>
          <p:nvGrpSpPr>
            <p:cNvPr id="51244" name="Group 85">
              <a:extLst>
                <a:ext uri="{FF2B5EF4-FFF2-40B4-BE49-F238E27FC236}">
                  <a16:creationId xmlns:a16="http://schemas.microsoft.com/office/drawing/2014/main" id="{A58E1B7D-5E2C-49D7-B97E-286CB1406C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632"/>
              <a:ext cx="672" cy="96"/>
              <a:chOff x="1392" y="2640"/>
              <a:chExt cx="672" cy="96"/>
            </a:xfrm>
          </p:grpSpPr>
          <p:sp>
            <p:nvSpPr>
              <p:cNvPr id="51261" name="Rectangle 86">
                <a:extLst>
                  <a:ext uri="{FF2B5EF4-FFF2-40B4-BE49-F238E27FC236}">
                    <a16:creationId xmlns:a16="http://schemas.microsoft.com/office/drawing/2014/main" id="{1C98F77F-FC6B-484B-B844-4DA6A086E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672" cy="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kton" pitchFamily="34" charset="0"/>
                  <a:ea typeface="MS PGothic" panose="020B0600070205080204" pitchFamily="34" charset="-128"/>
                  <a:cs typeface="Tahoma" panose="020B0604030504040204" pitchFamily="34" charset="0"/>
                </a:endParaRPr>
              </a:p>
            </p:txBody>
          </p:sp>
          <p:sp>
            <p:nvSpPr>
              <p:cNvPr id="51262" name="Line 87">
                <a:extLst>
                  <a:ext uri="{FF2B5EF4-FFF2-40B4-BE49-F238E27FC236}">
                    <a16:creationId xmlns:a16="http://schemas.microsoft.com/office/drawing/2014/main" id="{21E95E3A-F643-47F5-8EBA-7FE03B9ED1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6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245" name="Group 88">
              <a:extLst>
                <a:ext uri="{FF2B5EF4-FFF2-40B4-BE49-F238E27FC236}">
                  <a16:creationId xmlns:a16="http://schemas.microsoft.com/office/drawing/2014/main" id="{7B25C589-D58A-44D9-AE51-5725C8C8F8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824"/>
              <a:ext cx="672" cy="96"/>
              <a:chOff x="1392" y="2640"/>
              <a:chExt cx="672" cy="96"/>
            </a:xfrm>
          </p:grpSpPr>
          <p:sp>
            <p:nvSpPr>
              <p:cNvPr id="51259" name="Rectangle 89">
                <a:extLst>
                  <a:ext uri="{FF2B5EF4-FFF2-40B4-BE49-F238E27FC236}">
                    <a16:creationId xmlns:a16="http://schemas.microsoft.com/office/drawing/2014/main" id="{5FCC9270-DC32-4D6F-8CE6-3CC57EE59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672" cy="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kton" pitchFamily="34" charset="0"/>
                  <a:ea typeface="MS PGothic" panose="020B0600070205080204" pitchFamily="34" charset="-128"/>
                  <a:cs typeface="Tahoma" panose="020B0604030504040204" pitchFamily="34" charset="0"/>
                </a:endParaRPr>
              </a:p>
            </p:txBody>
          </p:sp>
          <p:sp>
            <p:nvSpPr>
              <p:cNvPr id="51260" name="Line 90">
                <a:extLst>
                  <a:ext uri="{FF2B5EF4-FFF2-40B4-BE49-F238E27FC236}">
                    <a16:creationId xmlns:a16="http://schemas.microsoft.com/office/drawing/2014/main" id="{552CB464-2CB8-4907-9805-2E742A3F22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6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246" name="Group 91">
              <a:extLst>
                <a:ext uri="{FF2B5EF4-FFF2-40B4-BE49-F238E27FC236}">
                  <a16:creationId xmlns:a16="http://schemas.microsoft.com/office/drawing/2014/main" id="{355D2EA9-1173-45A9-9E2C-EEA41F524F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2160"/>
              <a:ext cx="672" cy="96"/>
              <a:chOff x="1392" y="2640"/>
              <a:chExt cx="672" cy="96"/>
            </a:xfrm>
          </p:grpSpPr>
          <p:sp>
            <p:nvSpPr>
              <p:cNvPr id="51257" name="Rectangle 92">
                <a:extLst>
                  <a:ext uri="{FF2B5EF4-FFF2-40B4-BE49-F238E27FC236}">
                    <a16:creationId xmlns:a16="http://schemas.microsoft.com/office/drawing/2014/main" id="{336454B4-30E1-4F12-8D14-83738BA815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672" cy="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kton" pitchFamily="34" charset="0"/>
                  <a:ea typeface="MS PGothic" panose="020B0600070205080204" pitchFamily="34" charset="-128"/>
                  <a:cs typeface="Tahoma" panose="020B0604030504040204" pitchFamily="34" charset="0"/>
                </a:endParaRPr>
              </a:p>
            </p:txBody>
          </p:sp>
          <p:sp>
            <p:nvSpPr>
              <p:cNvPr id="51258" name="Line 93">
                <a:extLst>
                  <a:ext uri="{FF2B5EF4-FFF2-40B4-BE49-F238E27FC236}">
                    <a16:creationId xmlns:a16="http://schemas.microsoft.com/office/drawing/2014/main" id="{9E7FD56D-E98A-4418-B5EE-0886973A7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6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1247" name="Oval 94">
              <a:extLst>
                <a:ext uri="{FF2B5EF4-FFF2-40B4-BE49-F238E27FC236}">
                  <a16:creationId xmlns:a16="http://schemas.microsoft.com/office/drawing/2014/main" id="{3108868F-35DF-403F-931A-A50D09AD6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0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kton" pitchFamily="34" charset="0"/>
                <a:ea typeface="MS PGothic" panose="020B0600070205080204" pitchFamily="34" charset="-128"/>
                <a:cs typeface="Tahoma" panose="020B0604030504040204" pitchFamily="34" charset="0"/>
              </a:endParaRPr>
            </a:p>
          </p:txBody>
        </p:sp>
        <p:sp>
          <p:nvSpPr>
            <p:cNvPr id="51248" name="Oval 95">
              <a:extLst>
                <a:ext uri="{FF2B5EF4-FFF2-40B4-BE49-F238E27FC236}">
                  <a16:creationId xmlns:a16="http://schemas.microsoft.com/office/drawing/2014/main" id="{2ACE3992-C394-4752-8BFF-42A303DB4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0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kton" pitchFamily="34" charset="0"/>
                <a:ea typeface="MS PGothic" panose="020B0600070205080204" pitchFamily="34" charset="-128"/>
                <a:cs typeface="Tahoma" panose="020B0604030504040204" pitchFamily="34" charset="0"/>
              </a:endParaRPr>
            </a:p>
          </p:txBody>
        </p:sp>
        <p:sp>
          <p:nvSpPr>
            <p:cNvPr id="51249" name="Text Box 97">
              <a:extLst>
                <a:ext uri="{FF2B5EF4-FFF2-40B4-BE49-F238E27FC236}">
                  <a16:creationId xmlns:a16="http://schemas.microsoft.com/office/drawing/2014/main" id="{F09084B3-F119-471C-8168-1FDB3D9E16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344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kton" pitchFamily="34" charset="0"/>
                  <a:ea typeface="MS PGothic" panose="020B0600070205080204" pitchFamily="34" charset="-128"/>
                  <a:cs typeface="Tahoma" panose="020B0604030504040204" pitchFamily="34" charset="0"/>
                </a:rPr>
                <a:t>address</a:t>
              </a:r>
            </a:p>
          </p:txBody>
        </p:sp>
        <p:sp>
          <p:nvSpPr>
            <p:cNvPr id="51250" name="Text Box 140">
              <a:extLst>
                <a:ext uri="{FF2B5EF4-FFF2-40B4-BE49-F238E27FC236}">
                  <a16:creationId xmlns:a16="http://schemas.microsoft.com/office/drawing/2014/main" id="{DF774C57-E85F-4840-ADF7-88BB18C34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" y="931"/>
              <a:ext cx="138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kton" pitchFamily="34" charset="0"/>
                  <a:ea typeface="MS PGothic" panose="020B0600070205080204" pitchFamily="34" charset="-128"/>
                  <a:cs typeface="Tahoma" panose="020B0604030504040204" pitchFamily="34" charset="0"/>
                </a:rPr>
                <a:t>Fully associative</a:t>
              </a:r>
            </a:p>
          </p:txBody>
        </p:sp>
        <p:sp>
          <p:nvSpPr>
            <p:cNvPr id="51251" name="Oval 143">
              <a:extLst>
                <a:ext uri="{FF2B5EF4-FFF2-40B4-BE49-F238E27FC236}">
                  <a16:creationId xmlns:a16="http://schemas.microsoft.com/office/drawing/2014/main" id="{C83883DE-9AB5-4DA5-B0EE-3FC03264C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0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kton" pitchFamily="34" charset="0"/>
                <a:ea typeface="MS PGothic" panose="020B0600070205080204" pitchFamily="34" charset="-128"/>
                <a:cs typeface="Tahoma" panose="020B0604030504040204" pitchFamily="34" charset="0"/>
              </a:endParaRPr>
            </a:p>
          </p:txBody>
        </p:sp>
        <p:sp>
          <p:nvSpPr>
            <p:cNvPr id="51252" name="Line 144">
              <a:extLst>
                <a:ext uri="{FF2B5EF4-FFF2-40B4-BE49-F238E27FC236}">
                  <a16:creationId xmlns:a16="http://schemas.microsoft.com/office/drawing/2014/main" id="{6E4ACCDC-78F6-4B4A-9A1C-00D5B7C7C9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6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253" name="Line 145">
              <a:extLst>
                <a:ext uri="{FF2B5EF4-FFF2-40B4-BE49-F238E27FC236}">
                  <a16:creationId xmlns:a16="http://schemas.microsoft.com/office/drawing/2014/main" id="{80EBAE9E-00EB-49FF-AC27-C9001DB662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8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254" name="Line 146">
              <a:extLst>
                <a:ext uri="{FF2B5EF4-FFF2-40B4-BE49-F238E27FC236}">
                  <a16:creationId xmlns:a16="http://schemas.microsoft.com/office/drawing/2014/main" id="{3390137C-85E5-4C8B-98D7-ACFB83003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2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255" name="Line 147">
              <a:extLst>
                <a:ext uri="{FF2B5EF4-FFF2-40B4-BE49-F238E27FC236}">
                  <a16:creationId xmlns:a16="http://schemas.microsoft.com/office/drawing/2014/main" id="{CC7C4935-5DA3-4814-8C3A-6091AC7D5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58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256" name="Text Box 151">
              <a:extLst>
                <a:ext uri="{FF2B5EF4-FFF2-40B4-BE49-F238E27FC236}">
                  <a16:creationId xmlns:a16="http://schemas.microsoft.com/office/drawing/2014/main" id="{1451C929-5ABF-4973-838E-DF428DBCC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" y="2736"/>
              <a:ext cx="1594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地址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A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可能映射到缓存任意行中，</a:t>
              </a: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addr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 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需与缓存中所有的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Tags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同时做比较。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</p:grpSp>
      <p:grpSp>
        <p:nvGrpSpPr>
          <p:cNvPr id="51204" name="Group 155">
            <a:extLst>
              <a:ext uri="{FF2B5EF4-FFF2-40B4-BE49-F238E27FC236}">
                <a16:creationId xmlns:a16="http://schemas.microsoft.com/office/drawing/2014/main" id="{017CA1BA-3046-4C04-B1DE-065E929A729A}"/>
              </a:ext>
            </a:extLst>
          </p:cNvPr>
          <p:cNvGrpSpPr>
            <a:grpSpLocks/>
          </p:cNvGrpSpPr>
          <p:nvPr/>
        </p:nvGrpSpPr>
        <p:grpSpPr bwMode="auto">
          <a:xfrm>
            <a:off x="7635876" y="1066801"/>
            <a:ext cx="2727325" cy="4052888"/>
            <a:chOff x="1834" y="912"/>
            <a:chExt cx="1718" cy="2553"/>
          </a:xfrm>
        </p:grpSpPr>
        <p:sp>
          <p:nvSpPr>
            <p:cNvPr id="51210" name="Rectangle 149">
              <a:extLst>
                <a:ext uri="{FF2B5EF4-FFF2-40B4-BE49-F238E27FC236}">
                  <a16:creationId xmlns:a16="http://schemas.microsoft.com/office/drawing/2014/main" id="{E72AEE0A-0BAF-48C0-9C79-5543D8757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4" y="1296"/>
              <a:ext cx="1680" cy="134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kton" pitchFamily="34" charset="0"/>
                <a:ea typeface="MS PGothic" panose="020B0600070205080204" pitchFamily="34" charset="-128"/>
                <a:cs typeface="Tahoma" panose="020B0604030504040204" pitchFamily="34" charset="0"/>
              </a:endParaRPr>
            </a:p>
          </p:txBody>
        </p:sp>
        <p:grpSp>
          <p:nvGrpSpPr>
            <p:cNvPr id="51211" name="Group 102">
              <a:extLst>
                <a:ext uri="{FF2B5EF4-FFF2-40B4-BE49-F238E27FC236}">
                  <a16:creationId xmlns:a16="http://schemas.microsoft.com/office/drawing/2014/main" id="{62D4FB86-11E2-4E6B-923C-E04480C7DB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4" y="1488"/>
              <a:ext cx="672" cy="1008"/>
              <a:chOff x="3024" y="4176"/>
              <a:chExt cx="672" cy="1008"/>
            </a:xfrm>
          </p:grpSpPr>
          <p:grpSp>
            <p:nvGrpSpPr>
              <p:cNvPr id="51227" name="Group 103">
                <a:extLst>
                  <a:ext uri="{FF2B5EF4-FFF2-40B4-BE49-F238E27FC236}">
                    <a16:creationId xmlns:a16="http://schemas.microsoft.com/office/drawing/2014/main" id="{7DA500E5-CC34-4CAC-870E-46B873E20E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4" y="4176"/>
                <a:ext cx="672" cy="768"/>
                <a:chOff x="1248" y="1968"/>
                <a:chExt cx="672" cy="768"/>
              </a:xfrm>
            </p:grpSpPr>
            <p:grpSp>
              <p:nvGrpSpPr>
                <p:cNvPr id="51233" name="Group 104">
                  <a:extLst>
                    <a:ext uri="{FF2B5EF4-FFF2-40B4-BE49-F238E27FC236}">
                      <a16:creationId xmlns:a16="http://schemas.microsoft.com/office/drawing/2014/main" id="{E0DD445B-8EF4-4469-A0AD-4F76ED3C14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48" y="1968"/>
                  <a:ext cx="672" cy="768"/>
                  <a:chOff x="1248" y="1968"/>
                  <a:chExt cx="672" cy="768"/>
                </a:xfrm>
              </p:grpSpPr>
              <p:sp>
                <p:nvSpPr>
                  <p:cNvPr id="51235" name="Rectangle 105">
                    <a:extLst>
                      <a:ext uri="{FF2B5EF4-FFF2-40B4-BE49-F238E27FC236}">
                        <a16:creationId xmlns:a16="http://schemas.microsoft.com/office/drawing/2014/main" id="{6B0035D1-0EF4-47E0-B641-DF7ABF383D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968"/>
                    <a:ext cx="672" cy="76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kton" pitchFamily="34" charset="0"/>
                      <a:ea typeface="MS PGothic" panose="020B0600070205080204" pitchFamily="34" charset="-128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51236" name="Line 106">
                    <a:extLst>
                      <a:ext uri="{FF2B5EF4-FFF2-40B4-BE49-F238E27FC236}">
                        <a16:creationId xmlns:a16="http://schemas.microsoft.com/office/drawing/2014/main" id="{C624CAD6-CD9A-4EA2-9B05-8C7F39C35FE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064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1237" name="Line 107">
                    <a:extLst>
                      <a:ext uri="{FF2B5EF4-FFF2-40B4-BE49-F238E27FC236}">
                        <a16:creationId xmlns:a16="http://schemas.microsoft.com/office/drawing/2014/main" id="{6B6B5ED3-5717-4A98-8CC8-409F7EE72A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160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1238" name="Line 108">
                    <a:extLst>
                      <a:ext uri="{FF2B5EF4-FFF2-40B4-BE49-F238E27FC236}">
                        <a16:creationId xmlns:a16="http://schemas.microsoft.com/office/drawing/2014/main" id="{1629A9BC-792C-4645-BDD3-4E7C260F82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256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1239" name="Line 109">
                    <a:extLst>
                      <a:ext uri="{FF2B5EF4-FFF2-40B4-BE49-F238E27FC236}">
                        <a16:creationId xmlns:a16="http://schemas.microsoft.com/office/drawing/2014/main" id="{5B393C11-EDF6-47D6-BF83-86512CFB3F8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352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1240" name="Line 110">
                    <a:extLst>
                      <a:ext uri="{FF2B5EF4-FFF2-40B4-BE49-F238E27FC236}">
                        <a16:creationId xmlns:a16="http://schemas.microsoft.com/office/drawing/2014/main" id="{7AB6B8BA-CA3A-4EA6-880D-71DD8140EE3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48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1241" name="Line 111">
                    <a:extLst>
                      <a:ext uri="{FF2B5EF4-FFF2-40B4-BE49-F238E27FC236}">
                        <a16:creationId xmlns:a16="http://schemas.microsoft.com/office/drawing/2014/main" id="{D3D423EB-ECA2-4718-A5EA-DCCECED392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544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1242" name="Line 112">
                    <a:extLst>
                      <a:ext uri="{FF2B5EF4-FFF2-40B4-BE49-F238E27FC236}">
                        <a16:creationId xmlns:a16="http://schemas.microsoft.com/office/drawing/2014/main" id="{40E934E3-C6B0-44E3-9D05-CC8966FFCCE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640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51234" name="Line 113">
                  <a:extLst>
                    <a:ext uri="{FF2B5EF4-FFF2-40B4-BE49-F238E27FC236}">
                      <a16:creationId xmlns:a16="http://schemas.microsoft.com/office/drawing/2014/main" id="{3398E9D5-2F5B-4C32-8B92-64135DAFD4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84" y="1968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51228" name="Group 114">
                <a:extLst>
                  <a:ext uri="{FF2B5EF4-FFF2-40B4-BE49-F238E27FC236}">
                    <a16:creationId xmlns:a16="http://schemas.microsoft.com/office/drawing/2014/main" id="{34B733CB-539A-4D10-AAC7-68F323D894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4" y="4944"/>
                <a:ext cx="672" cy="240"/>
                <a:chOff x="1392" y="2496"/>
                <a:chExt cx="672" cy="240"/>
              </a:xfrm>
            </p:grpSpPr>
            <p:grpSp>
              <p:nvGrpSpPr>
                <p:cNvPr id="51229" name="Group 115">
                  <a:extLst>
                    <a:ext uri="{FF2B5EF4-FFF2-40B4-BE49-F238E27FC236}">
                      <a16:creationId xmlns:a16="http://schemas.microsoft.com/office/drawing/2014/main" id="{7FD25AF7-52B4-43D1-A7E0-BF145EEF1F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92" y="2640"/>
                  <a:ext cx="672" cy="96"/>
                  <a:chOff x="1392" y="2640"/>
                  <a:chExt cx="672" cy="96"/>
                </a:xfrm>
              </p:grpSpPr>
              <p:sp>
                <p:nvSpPr>
                  <p:cNvPr id="51231" name="Rectangle 116">
                    <a:extLst>
                      <a:ext uri="{FF2B5EF4-FFF2-40B4-BE49-F238E27FC236}">
                        <a16:creationId xmlns:a16="http://schemas.microsoft.com/office/drawing/2014/main" id="{ABA0C572-8770-41A1-8A66-1C5729743F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640"/>
                    <a:ext cx="672" cy="9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kton" pitchFamily="34" charset="0"/>
                      <a:ea typeface="MS PGothic" panose="020B0600070205080204" pitchFamily="34" charset="-128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51232" name="Line 117">
                    <a:extLst>
                      <a:ext uri="{FF2B5EF4-FFF2-40B4-BE49-F238E27FC236}">
                        <a16:creationId xmlns:a16="http://schemas.microsoft.com/office/drawing/2014/main" id="{229A325E-12B7-4A5B-9359-1C21C17F71E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8" y="264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51230" name="Line 118">
                  <a:extLst>
                    <a:ext uri="{FF2B5EF4-FFF2-40B4-BE49-F238E27FC236}">
                      <a16:creationId xmlns:a16="http://schemas.microsoft.com/office/drawing/2014/main" id="{2746790A-440C-4102-BD1C-26FDAF8B2D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28" y="2496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51212" name="Group 119">
              <a:extLst>
                <a:ext uri="{FF2B5EF4-FFF2-40B4-BE49-F238E27FC236}">
                  <a16:creationId xmlns:a16="http://schemas.microsoft.com/office/drawing/2014/main" id="{D78386E4-EA7B-4AD4-B57F-AD0836EC74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8" y="1488"/>
              <a:ext cx="48" cy="768"/>
              <a:chOff x="1248" y="1728"/>
              <a:chExt cx="48" cy="768"/>
            </a:xfrm>
          </p:grpSpPr>
          <p:sp>
            <p:nvSpPr>
              <p:cNvPr id="51224" name="Line 120">
                <a:extLst>
                  <a:ext uri="{FF2B5EF4-FFF2-40B4-BE49-F238E27FC236}">
                    <a16:creationId xmlns:a16="http://schemas.microsoft.com/office/drawing/2014/main" id="{C11C8A83-E6BE-4C02-8CF6-E6155C198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8" y="172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1225" name="Line 121">
                <a:extLst>
                  <a:ext uri="{FF2B5EF4-FFF2-40B4-BE49-F238E27FC236}">
                    <a16:creationId xmlns:a16="http://schemas.microsoft.com/office/drawing/2014/main" id="{81711571-F800-42D2-AB93-87FF85A021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44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1226" name="Line 122">
                <a:extLst>
                  <a:ext uri="{FF2B5EF4-FFF2-40B4-BE49-F238E27FC236}">
                    <a16:creationId xmlns:a16="http://schemas.microsoft.com/office/drawing/2014/main" id="{CACC93F7-EB73-4545-A9A1-2FA74BCCB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1776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1213" name="Line 123">
              <a:extLst>
                <a:ext uri="{FF2B5EF4-FFF2-40B4-BE49-F238E27FC236}">
                  <a16:creationId xmlns:a16="http://schemas.microsoft.com/office/drawing/2014/main" id="{FBE4C52F-FAAE-458C-89AA-A4533A6EE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0" y="18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214" name="Line 124">
              <a:extLst>
                <a:ext uri="{FF2B5EF4-FFF2-40B4-BE49-F238E27FC236}">
                  <a16:creationId xmlns:a16="http://schemas.microsoft.com/office/drawing/2014/main" id="{C6BBAD19-236F-4956-9155-4DB8D1FF22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215" name="Line 125">
              <a:extLst>
                <a:ext uri="{FF2B5EF4-FFF2-40B4-BE49-F238E27FC236}">
                  <a16:creationId xmlns:a16="http://schemas.microsoft.com/office/drawing/2014/main" id="{299E8FC9-30E9-414C-9E3B-98EE711267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2" y="24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216" name="Line 126">
              <a:extLst>
                <a:ext uri="{FF2B5EF4-FFF2-40B4-BE49-F238E27FC236}">
                  <a16:creationId xmlns:a16="http://schemas.microsoft.com/office/drawing/2014/main" id="{C6F0CAD2-3A9A-4301-AE57-A9EF581144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22" y="158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51217" name="Group 127">
              <a:extLst>
                <a:ext uri="{FF2B5EF4-FFF2-40B4-BE49-F238E27FC236}">
                  <a16:creationId xmlns:a16="http://schemas.microsoft.com/office/drawing/2014/main" id="{2883A02A-A813-4FC3-AD1E-CC86F8809F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2" y="1296"/>
              <a:ext cx="672" cy="288"/>
              <a:chOff x="2208" y="1632"/>
              <a:chExt cx="672" cy="288"/>
            </a:xfrm>
          </p:grpSpPr>
          <p:grpSp>
            <p:nvGrpSpPr>
              <p:cNvPr id="51220" name="Group 128">
                <a:extLst>
                  <a:ext uri="{FF2B5EF4-FFF2-40B4-BE49-F238E27FC236}">
                    <a16:creationId xmlns:a16="http://schemas.microsoft.com/office/drawing/2014/main" id="{1A0F6A80-151D-4083-BC50-CAF637C30D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1824"/>
                <a:ext cx="624" cy="96"/>
                <a:chOff x="480" y="1392"/>
                <a:chExt cx="624" cy="96"/>
              </a:xfrm>
            </p:grpSpPr>
            <p:sp>
              <p:nvSpPr>
                <p:cNvPr id="51222" name="Rectangle 129">
                  <a:extLst>
                    <a:ext uri="{FF2B5EF4-FFF2-40B4-BE49-F238E27FC236}">
                      <a16:creationId xmlns:a16="http://schemas.microsoft.com/office/drawing/2014/main" id="{CEAFDD87-A9C9-4E05-B42F-92AACCBE1A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" y="1392"/>
                  <a:ext cx="624" cy="9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ekton" pitchFamily="34" charset="0"/>
                    <a:ea typeface="MS PGothic" panose="020B0600070205080204" pitchFamily="34" charset="-128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223" name="Line 130">
                  <a:extLst>
                    <a:ext uri="{FF2B5EF4-FFF2-40B4-BE49-F238E27FC236}">
                      <a16:creationId xmlns:a16="http://schemas.microsoft.com/office/drawing/2014/main" id="{624D4E47-C8EF-4D8C-8941-131378B3C2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139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1221" name="Text Box 131">
                <a:extLst>
                  <a:ext uri="{FF2B5EF4-FFF2-40B4-BE49-F238E27FC236}">
                    <a16:creationId xmlns:a16="http://schemas.microsoft.com/office/drawing/2014/main" id="{E681CD9D-E76E-4608-A4F1-84B7516AE5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1632"/>
                <a:ext cx="6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ekton" pitchFamily="34" charset="0"/>
                    <a:ea typeface="MS PGothic" panose="020B0600070205080204" pitchFamily="34" charset="-128"/>
                    <a:cs typeface="Tahoma" panose="020B0604030504040204" pitchFamily="34" charset="0"/>
                  </a:rPr>
                  <a:t>address</a:t>
                </a:r>
              </a:p>
            </p:txBody>
          </p:sp>
        </p:grpSp>
        <p:sp>
          <p:nvSpPr>
            <p:cNvPr id="51218" name="Text Box 141">
              <a:extLst>
                <a:ext uri="{FF2B5EF4-FFF2-40B4-BE49-F238E27FC236}">
                  <a16:creationId xmlns:a16="http://schemas.microsoft.com/office/drawing/2014/main" id="{3024C314-013E-490C-9CE1-E3FD8D4766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8" y="912"/>
              <a:ext cx="129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kton" pitchFamily="34" charset="0"/>
                  <a:ea typeface="MS PGothic" panose="020B0600070205080204" pitchFamily="34" charset="-128"/>
                  <a:cs typeface="Tahoma" panose="020B0604030504040204" pitchFamily="34" charset="0"/>
                </a:rPr>
                <a:t>Direct-mapped</a:t>
              </a:r>
            </a:p>
          </p:txBody>
        </p:sp>
        <p:sp>
          <p:nvSpPr>
            <p:cNvPr id="51219" name="Text Box 152">
              <a:extLst>
                <a:ext uri="{FF2B5EF4-FFF2-40B4-BE49-F238E27FC236}">
                  <a16:creationId xmlns:a16="http://schemas.microsoft.com/office/drawing/2014/main" id="{D274016D-7A7C-47CA-9D79-7551CF3F2B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" y="2736"/>
              <a:ext cx="1594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addr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 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只与一个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Tag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比较，地址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A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只能映射到缓存的一个位置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.</a:t>
              </a:r>
            </a:p>
          </p:txBody>
        </p:sp>
      </p:grpSp>
      <p:sp>
        <p:nvSpPr>
          <p:cNvPr id="51205" name="Line 158">
            <a:extLst>
              <a:ext uri="{FF2B5EF4-FFF2-40B4-BE49-F238E27FC236}">
                <a16:creationId xmlns:a16="http://schemas.microsoft.com/office/drawing/2014/main" id="{5C29C868-559D-414E-BD47-FFCFB21B6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066800"/>
            <a:ext cx="655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3599" name="Text Box 159">
            <a:extLst>
              <a:ext uri="{FF2B5EF4-FFF2-40B4-BE49-F238E27FC236}">
                <a16:creationId xmlns:a16="http://schemas.microsoft.com/office/drawing/2014/main" id="{000B0B3D-352F-49E9-86A3-7D72154ED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7549" y="5655302"/>
            <a:ext cx="286370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全相联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从整个缓存中找到一个条目将其逐出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42" name="Text Box 159">
            <a:extLst>
              <a:ext uri="{FF2B5EF4-FFF2-40B4-BE49-F238E27FC236}">
                <a16:creationId xmlns:a16="http://schemas.microsoft.com/office/drawing/2014/main" id="{4617C336-9BEC-47BE-AD8C-9A40FEBA9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643544"/>
            <a:ext cx="326243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组相联在某一行（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set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），从（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way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项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中找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到一个条目将其逐出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143" name="Text Box 159">
            <a:extLst>
              <a:ext uri="{FF2B5EF4-FFF2-40B4-BE49-F238E27FC236}">
                <a16:creationId xmlns:a16="http://schemas.microsoft.com/office/drawing/2014/main" id="{3DD6615D-9322-48AE-913F-87D43E2F3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2643" y="5735877"/>
            <a:ext cx="34999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直接映射只有一个位置可以替换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136" name="Rectangle 2">
            <a:extLst>
              <a:ext uri="{FF2B5EF4-FFF2-40B4-BE49-F238E27FC236}">
                <a16:creationId xmlns:a16="http://schemas.microsoft.com/office/drawing/2014/main" id="{5500F75C-2229-4646-B35B-A6A1BBA23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9333" y="246685"/>
            <a:ext cx="2133600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替换策略</a:t>
            </a:r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?</a:t>
            </a:r>
            <a:r>
              <a:rPr kumimoji="1" lang="zh-CN" altLang="en-US" sz="3600" b="1" dirty="0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750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99" grpId="0" autoUpdateAnimBg="0"/>
      <p:bldP spid="142" grpId="0" autoUpdateAnimBg="0"/>
      <p:bldP spid="143" grpId="0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4F5BA-D0BB-45F7-82BA-FC2105F1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76" y="401153"/>
            <a:ext cx="1142688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写出容量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1-Mbyte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缓存，块大小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B-word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的平均访存时间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(AMAT) (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缺失率用 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zh-CN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表示，块用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AMAT = </a:t>
            </a:r>
            <a:r>
              <a:rPr lang="en-US" altLang="zh-CN" sz="20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hit_time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n-US" altLang="zh-CN" sz="20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miss_rate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× </a:t>
            </a:r>
            <a:r>
              <a:rPr lang="en-US" altLang="zh-CN" sz="20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miss_penalty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(1-m)*Tc + m*(</a:t>
            </a:r>
            <a:r>
              <a:rPr lang="en-US" altLang="zh-CN" sz="20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Tc+Tm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=Tc+ m*Tm = 1 + 5m + </a:t>
            </a:r>
            <a:r>
              <a:rPr lang="en-US" altLang="zh-CN" sz="20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Bm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=1+(5+B)m</a:t>
            </a:r>
            <a:endParaRPr lang="zh-CN" altLang="zh-CN"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FC2CA61-877E-44D9-90A8-C876ED651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204942"/>
              </p:ext>
            </p:extLst>
          </p:nvPr>
        </p:nvGraphicFramePr>
        <p:xfrm>
          <a:off x="625150" y="3018470"/>
          <a:ext cx="9563878" cy="193357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891005">
                  <a:extLst>
                    <a:ext uri="{9D8B030D-6E8A-4147-A177-3AD203B41FA5}">
                      <a16:colId xmlns:a16="http://schemas.microsoft.com/office/drawing/2014/main" val="3602676568"/>
                    </a:ext>
                  </a:extLst>
                </a:gridCol>
                <a:gridCol w="2777412">
                  <a:extLst>
                    <a:ext uri="{9D8B030D-6E8A-4147-A177-3AD203B41FA5}">
                      <a16:colId xmlns:a16="http://schemas.microsoft.com/office/drawing/2014/main" val="2502523479"/>
                    </a:ext>
                  </a:extLst>
                </a:gridCol>
                <a:gridCol w="2960914">
                  <a:extLst>
                    <a:ext uri="{9D8B030D-6E8A-4147-A177-3AD203B41FA5}">
                      <a16:colId xmlns:a16="http://schemas.microsoft.com/office/drawing/2014/main" val="3762856423"/>
                    </a:ext>
                  </a:extLst>
                </a:gridCol>
                <a:gridCol w="1934547">
                  <a:extLst>
                    <a:ext uri="{9D8B030D-6E8A-4147-A177-3AD203B41FA5}">
                      <a16:colId xmlns:a16="http://schemas.microsoft.com/office/drawing/2014/main" val="133853907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328295" indent="253365" algn="ctr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Block size (B)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3045" indent="253365" algn="ctr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600" i="1"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Miss ratio (m), %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33045" indent="253365" algn="ctr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AMAT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233045" indent="253365" algn="ctr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40294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46355" indent="248285" algn="ctr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8320" marR="613410" indent="253365" algn="ctr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3.2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8320" marR="613410" indent="253365" algn="ctr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1+</a:t>
                      </a: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（</a:t>
                      </a: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5+1</a:t>
                      </a: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）*</a:t>
                      </a: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3.2%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8320" marR="613410" indent="253365" algn="ctr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1.192 </a:t>
                      </a:r>
                      <a:endParaRPr lang="zh-CN" sz="140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65338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46355" indent="248285" algn="ctr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4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8320" marR="613410" indent="253365" algn="ctr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1.6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8320" marR="613410" lvl="0" indent="253365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1+</a:t>
                      </a: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（</a:t>
                      </a: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5+4</a:t>
                      </a: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）*</a:t>
                      </a: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1.6%</a:t>
                      </a:r>
                      <a:endParaRPr lang="zh-CN" altLang="zh-CN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8320" marR="613410" indent="253365" algn="ctr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1.144</a:t>
                      </a:r>
                      <a:endParaRPr lang="zh-CN" sz="14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2161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535940" marR="549910" indent="253365" algn="ctr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16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8320" marR="613410" indent="253365" algn="ctr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0.8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8320" marR="613410" lvl="0" indent="253365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1+</a:t>
                      </a: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（</a:t>
                      </a: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5+16</a:t>
                      </a: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）*</a:t>
                      </a: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0.8%</a:t>
                      </a:r>
                      <a:endParaRPr lang="zh-CN" altLang="zh-CN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8320" marR="613410" indent="253365" algn="ctr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1.168</a:t>
                      </a:r>
                      <a:endParaRPr lang="zh-CN" sz="1400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6537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535940" marR="549910" indent="253365" algn="ctr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64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8320" marR="613410" indent="253365" algn="ctr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0.4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8320" marR="613410" lvl="0" indent="253365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1+</a:t>
                      </a: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（</a:t>
                      </a: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5+64</a:t>
                      </a: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）*</a:t>
                      </a: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0.4%</a:t>
                      </a:r>
                      <a:endParaRPr lang="zh-CN" altLang="zh-CN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8320" marR="613410" indent="253365" algn="ctr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1.276</a:t>
                      </a:r>
                      <a:endParaRPr lang="zh-CN" sz="140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66459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535940" marR="613410" indent="253365" algn="ctr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256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8320" marR="613410" indent="253365" algn="ctr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0.3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8320" marR="613410" lvl="0" indent="253365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1+</a:t>
                      </a: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（</a:t>
                      </a: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5+256</a:t>
                      </a: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）*</a:t>
                      </a: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0.3%</a:t>
                      </a:r>
                      <a:endParaRPr lang="zh-CN" altLang="zh-CN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8320" marR="613410" indent="253365" algn="ctr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1.783</a:t>
                      </a:r>
                      <a:endParaRPr lang="zh-CN" sz="1400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925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02245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3E3AE-8A15-4C1D-BE16-0ECDAF6E4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808" y="774376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如果内存总线宽度是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 bits (4 words),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降低了块传送时间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这时块多大时平均访存时间最小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 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D54C7FE7-61E3-461D-A2AA-AA1EC81789AB}"/>
              </a:ext>
            </a:extLst>
          </p:cNvPr>
          <p:cNvSpPr/>
          <p:nvPr/>
        </p:nvSpPr>
        <p:spPr>
          <a:xfrm>
            <a:off x="9922457" y="2591025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10" h="359410">
                <a:moveTo>
                  <a:pt x="179641" y="0"/>
                </a:moveTo>
                <a:lnTo>
                  <a:pt x="359409" y="103779"/>
                </a:lnTo>
                <a:lnTo>
                  <a:pt x="240747" y="103779"/>
                </a:lnTo>
                <a:lnTo>
                  <a:pt x="240747" y="255583"/>
                </a:lnTo>
                <a:lnTo>
                  <a:pt x="359409" y="255583"/>
                </a:lnTo>
                <a:lnTo>
                  <a:pt x="179641" y="359236"/>
                </a:lnTo>
                <a:lnTo>
                  <a:pt x="0" y="255583"/>
                </a:lnTo>
                <a:lnTo>
                  <a:pt x="118535" y="255583"/>
                </a:lnTo>
                <a:lnTo>
                  <a:pt x="118535" y="103779"/>
                </a:lnTo>
                <a:lnTo>
                  <a:pt x="0" y="103779"/>
                </a:lnTo>
                <a:lnTo>
                  <a:pt x="17964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5">
            <a:extLst>
              <a:ext uri="{FF2B5EF4-FFF2-40B4-BE49-F238E27FC236}">
                <a16:creationId xmlns:a16="http://schemas.microsoft.com/office/drawing/2014/main" id="{95AD7620-2568-436C-A91C-051C71D62D2E}"/>
              </a:ext>
            </a:extLst>
          </p:cNvPr>
          <p:cNvSpPr txBox="1"/>
          <p:nvPr/>
        </p:nvSpPr>
        <p:spPr>
          <a:xfrm>
            <a:off x="9886451" y="4027858"/>
            <a:ext cx="1797050" cy="643766"/>
          </a:xfrm>
          <a:prstGeom prst="rect">
            <a:avLst/>
          </a:prstGeom>
          <a:solidFill>
            <a:srgbClr val="E8EDF7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</a:pPr>
            <a:endParaRPr sz="1700">
              <a:latin typeface="Times New Roman"/>
              <a:cs typeface="Times New Roman"/>
            </a:endParaRPr>
          </a:p>
          <a:p>
            <a:pPr algn="ctr">
              <a:spcBef>
                <a:spcPts val="5"/>
              </a:spcBef>
            </a:pPr>
            <a:r>
              <a:rPr sz="1200" spc="-5" dirty="0">
                <a:latin typeface="宋体"/>
                <a:cs typeface="宋体"/>
              </a:rPr>
              <a:t>内存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6" name="object 17">
            <a:extLst>
              <a:ext uri="{FF2B5EF4-FFF2-40B4-BE49-F238E27FC236}">
                <a16:creationId xmlns:a16="http://schemas.microsoft.com/office/drawing/2014/main" id="{5E15239D-F337-4F12-B512-4F8EE38272EC}"/>
              </a:ext>
            </a:extLst>
          </p:cNvPr>
          <p:cNvSpPr txBox="1"/>
          <p:nvPr/>
        </p:nvSpPr>
        <p:spPr>
          <a:xfrm>
            <a:off x="9886451" y="2950262"/>
            <a:ext cx="1797050" cy="353943"/>
          </a:xfrm>
          <a:prstGeom prst="rect">
            <a:avLst/>
          </a:prstGeom>
          <a:solidFill>
            <a:srgbClr val="F3FB86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Cache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18">
            <a:extLst>
              <a:ext uri="{FF2B5EF4-FFF2-40B4-BE49-F238E27FC236}">
                <a16:creationId xmlns:a16="http://schemas.microsoft.com/office/drawing/2014/main" id="{143B0001-5DE8-4E26-90EB-4B88D843ADAC}"/>
              </a:ext>
            </a:extLst>
          </p:cNvPr>
          <p:cNvSpPr/>
          <p:nvPr/>
        </p:nvSpPr>
        <p:spPr>
          <a:xfrm>
            <a:off x="9886452" y="3489054"/>
            <a:ext cx="1653539" cy="539115"/>
          </a:xfrm>
          <a:custGeom>
            <a:avLst/>
            <a:gdLst/>
            <a:ahLst/>
            <a:cxnLst/>
            <a:rect l="l" t="t" r="r" b="b"/>
            <a:pathLst>
              <a:path w="1653539" h="539114">
                <a:moveTo>
                  <a:pt x="826578" y="538791"/>
                </a:moveTo>
                <a:lnTo>
                  <a:pt x="0" y="296386"/>
                </a:lnTo>
                <a:lnTo>
                  <a:pt x="545516" y="296386"/>
                </a:lnTo>
                <a:lnTo>
                  <a:pt x="545516" y="242405"/>
                </a:lnTo>
                <a:lnTo>
                  <a:pt x="0" y="242405"/>
                </a:lnTo>
                <a:lnTo>
                  <a:pt x="826578" y="0"/>
                </a:lnTo>
                <a:lnTo>
                  <a:pt x="1653157" y="242405"/>
                </a:lnTo>
                <a:lnTo>
                  <a:pt x="1107640" y="242405"/>
                </a:lnTo>
                <a:lnTo>
                  <a:pt x="1107640" y="296386"/>
                </a:lnTo>
                <a:lnTo>
                  <a:pt x="1653157" y="296386"/>
                </a:lnTo>
                <a:lnTo>
                  <a:pt x="826578" y="5387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9">
            <a:extLst>
              <a:ext uri="{FF2B5EF4-FFF2-40B4-BE49-F238E27FC236}">
                <a16:creationId xmlns:a16="http://schemas.microsoft.com/office/drawing/2014/main" id="{46FA2912-E12B-4133-8A89-6CCB59A78AE2}"/>
              </a:ext>
            </a:extLst>
          </p:cNvPr>
          <p:cNvSpPr txBox="1"/>
          <p:nvPr/>
        </p:nvSpPr>
        <p:spPr>
          <a:xfrm>
            <a:off x="9886451" y="2231839"/>
            <a:ext cx="1797050" cy="2564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516265">
              <a:spcBef>
                <a:spcPts val="560"/>
              </a:spcBef>
            </a:pPr>
            <a:r>
              <a:rPr sz="1200" spc="-5" dirty="0">
                <a:latin typeface="宋体"/>
                <a:cs typeface="宋体"/>
              </a:rPr>
              <a:t>多路复用器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9" name="object 20">
            <a:extLst>
              <a:ext uri="{FF2B5EF4-FFF2-40B4-BE49-F238E27FC236}">
                <a16:creationId xmlns:a16="http://schemas.microsoft.com/office/drawing/2014/main" id="{BCEEC80D-6DE4-4045-8B30-BBB29E32DA1F}"/>
              </a:ext>
            </a:extLst>
          </p:cNvPr>
          <p:cNvSpPr/>
          <p:nvPr/>
        </p:nvSpPr>
        <p:spPr>
          <a:xfrm>
            <a:off x="10371622" y="2591025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10" h="359410">
                <a:moveTo>
                  <a:pt x="179768" y="0"/>
                </a:moveTo>
                <a:lnTo>
                  <a:pt x="359409" y="103779"/>
                </a:lnTo>
                <a:lnTo>
                  <a:pt x="240747" y="103779"/>
                </a:lnTo>
                <a:lnTo>
                  <a:pt x="240747" y="255583"/>
                </a:lnTo>
                <a:lnTo>
                  <a:pt x="359409" y="255583"/>
                </a:lnTo>
                <a:lnTo>
                  <a:pt x="179768" y="359236"/>
                </a:lnTo>
                <a:lnTo>
                  <a:pt x="0" y="255583"/>
                </a:lnTo>
                <a:lnTo>
                  <a:pt x="118662" y="255583"/>
                </a:lnTo>
                <a:lnTo>
                  <a:pt x="118662" y="103779"/>
                </a:lnTo>
                <a:lnTo>
                  <a:pt x="0" y="103779"/>
                </a:lnTo>
                <a:lnTo>
                  <a:pt x="17976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21">
            <a:extLst>
              <a:ext uri="{FF2B5EF4-FFF2-40B4-BE49-F238E27FC236}">
                <a16:creationId xmlns:a16="http://schemas.microsoft.com/office/drawing/2014/main" id="{06A5A06B-100B-42E3-AAEF-68D7CE91148F}"/>
              </a:ext>
            </a:extLst>
          </p:cNvPr>
          <p:cNvSpPr/>
          <p:nvPr/>
        </p:nvSpPr>
        <p:spPr>
          <a:xfrm>
            <a:off x="10820917" y="2591025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10" h="359410">
                <a:moveTo>
                  <a:pt x="179641" y="0"/>
                </a:moveTo>
                <a:lnTo>
                  <a:pt x="359282" y="103779"/>
                </a:lnTo>
                <a:lnTo>
                  <a:pt x="240747" y="103779"/>
                </a:lnTo>
                <a:lnTo>
                  <a:pt x="240747" y="255583"/>
                </a:lnTo>
                <a:lnTo>
                  <a:pt x="359282" y="255583"/>
                </a:lnTo>
                <a:lnTo>
                  <a:pt x="179641" y="359236"/>
                </a:lnTo>
                <a:lnTo>
                  <a:pt x="0" y="255583"/>
                </a:lnTo>
                <a:lnTo>
                  <a:pt x="118535" y="255583"/>
                </a:lnTo>
                <a:lnTo>
                  <a:pt x="118535" y="103779"/>
                </a:lnTo>
                <a:lnTo>
                  <a:pt x="0" y="103779"/>
                </a:lnTo>
                <a:lnTo>
                  <a:pt x="17964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2">
            <a:extLst>
              <a:ext uri="{FF2B5EF4-FFF2-40B4-BE49-F238E27FC236}">
                <a16:creationId xmlns:a16="http://schemas.microsoft.com/office/drawing/2014/main" id="{24B34912-0180-4B13-BC98-5DFAD324C63F}"/>
              </a:ext>
            </a:extLst>
          </p:cNvPr>
          <p:cNvSpPr/>
          <p:nvPr/>
        </p:nvSpPr>
        <p:spPr>
          <a:xfrm>
            <a:off x="10443505" y="1872679"/>
            <a:ext cx="503555" cy="359410"/>
          </a:xfrm>
          <a:custGeom>
            <a:avLst/>
            <a:gdLst/>
            <a:ahLst/>
            <a:cxnLst/>
            <a:rect l="l" t="t" r="r" b="b"/>
            <a:pathLst>
              <a:path w="503554" h="359410">
                <a:moveTo>
                  <a:pt x="251523" y="359236"/>
                </a:moveTo>
                <a:lnTo>
                  <a:pt x="0" y="214021"/>
                </a:lnTo>
                <a:lnTo>
                  <a:pt x="166076" y="214021"/>
                </a:lnTo>
                <a:lnTo>
                  <a:pt x="166076" y="145215"/>
                </a:lnTo>
                <a:lnTo>
                  <a:pt x="0" y="145215"/>
                </a:lnTo>
                <a:lnTo>
                  <a:pt x="251523" y="0"/>
                </a:lnTo>
                <a:lnTo>
                  <a:pt x="503173" y="145215"/>
                </a:lnTo>
                <a:lnTo>
                  <a:pt x="337097" y="145215"/>
                </a:lnTo>
                <a:lnTo>
                  <a:pt x="337097" y="214021"/>
                </a:lnTo>
                <a:lnTo>
                  <a:pt x="503173" y="214021"/>
                </a:lnTo>
                <a:lnTo>
                  <a:pt x="251523" y="35923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5">
            <a:extLst>
              <a:ext uri="{FF2B5EF4-FFF2-40B4-BE49-F238E27FC236}">
                <a16:creationId xmlns:a16="http://schemas.microsoft.com/office/drawing/2014/main" id="{9FA9DDDA-1BA4-4200-B488-1BF591939B06}"/>
              </a:ext>
            </a:extLst>
          </p:cNvPr>
          <p:cNvSpPr/>
          <p:nvPr/>
        </p:nvSpPr>
        <p:spPr>
          <a:xfrm>
            <a:off x="11270084" y="2591025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10" h="359410">
                <a:moveTo>
                  <a:pt x="179641" y="0"/>
                </a:moveTo>
                <a:lnTo>
                  <a:pt x="359282" y="103779"/>
                </a:lnTo>
                <a:lnTo>
                  <a:pt x="240747" y="103779"/>
                </a:lnTo>
                <a:lnTo>
                  <a:pt x="240747" y="255583"/>
                </a:lnTo>
                <a:lnTo>
                  <a:pt x="359282" y="255583"/>
                </a:lnTo>
                <a:lnTo>
                  <a:pt x="179641" y="359236"/>
                </a:lnTo>
                <a:lnTo>
                  <a:pt x="0" y="255583"/>
                </a:lnTo>
                <a:lnTo>
                  <a:pt x="118535" y="255583"/>
                </a:lnTo>
                <a:lnTo>
                  <a:pt x="118535" y="103779"/>
                </a:lnTo>
                <a:lnTo>
                  <a:pt x="0" y="103779"/>
                </a:lnTo>
                <a:lnTo>
                  <a:pt x="17964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6">
            <a:extLst>
              <a:ext uri="{FF2B5EF4-FFF2-40B4-BE49-F238E27FC236}">
                <a16:creationId xmlns:a16="http://schemas.microsoft.com/office/drawing/2014/main" id="{99B7110E-E2A0-425A-A21D-7FA052BD0ABB}"/>
              </a:ext>
            </a:extLst>
          </p:cNvPr>
          <p:cNvSpPr txBox="1"/>
          <p:nvPr/>
        </p:nvSpPr>
        <p:spPr>
          <a:xfrm>
            <a:off x="10335745" y="1423689"/>
            <a:ext cx="718820" cy="302006"/>
          </a:xfrm>
          <a:prstGeom prst="rect">
            <a:avLst/>
          </a:prstGeom>
          <a:solidFill>
            <a:srgbClr val="A6A6A6"/>
          </a:solidFill>
          <a:ln w="3175">
            <a:solidFill>
              <a:srgbClr val="000000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201299">
              <a:spcBef>
                <a:spcPts val="915"/>
              </a:spcBef>
            </a:pPr>
            <a:r>
              <a:rPr sz="12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CPU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599AB4F-76F4-4675-8CEE-3A782CACB500}"/>
              </a:ext>
            </a:extLst>
          </p:cNvPr>
          <p:cNvSpPr/>
          <p:nvPr/>
        </p:nvSpPr>
        <p:spPr>
          <a:xfrm>
            <a:off x="508499" y="2216757"/>
            <a:ext cx="8428654" cy="129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如果缓存的块大小为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 words (32 bits),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那么缓存缺失时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，缺失代价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Tc+Tm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1 + 2 + 3 + B/4=6+B cycles 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其中一个周期用来判断命中或缺失。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Tm=5+B/4 cycles</a:t>
            </a:r>
            <a:endParaRPr lang="zh-CN" altLang="en-US" dirty="0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7FE58674-021C-4332-950C-114ED0FC1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168589"/>
              </p:ext>
            </p:extLst>
          </p:nvPr>
        </p:nvGraphicFramePr>
        <p:xfrm>
          <a:off x="208981" y="4480653"/>
          <a:ext cx="9563878" cy="193357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891005">
                  <a:extLst>
                    <a:ext uri="{9D8B030D-6E8A-4147-A177-3AD203B41FA5}">
                      <a16:colId xmlns:a16="http://schemas.microsoft.com/office/drawing/2014/main" val="3602676568"/>
                    </a:ext>
                  </a:extLst>
                </a:gridCol>
                <a:gridCol w="2777412">
                  <a:extLst>
                    <a:ext uri="{9D8B030D-6E8A-4147-A177-3AD203B41FA5}">
                      <a16:colId xmlns:a16="http://schemas.microsoft.com/office/drawing/2014/main" val="2502523479"/>
                    </a:ext>
                  </a:extLst>
                </a:gridCol>
                <a:gridCol w="2960914">
                  <a:extLst>
                    <a:ext uri="{9D8B030D-6E8A-4147-A177-3AD203B41FA5}">
                      <a16:colId xmlns:a16="http://schemas.microsoft.com/office/drawing/2014/main" val="3762856423"/>
                    </a:ext>
                  </a:extLst>
                </a:gridCol>
                <a:gridCol w="1934547">
                  <a:extLst>
                    <a:ext uri="{9D8B030D-6E8A-4147-A177-3AD203B41FA5}">
                      <a16:colId xmlns:a16="http://schemas.microsoft.com/office/drawing/2014/main" val="133853907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328295" indent="253365" algn="ctr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Block size (B)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3045" indent="253365" algn="ctr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600" i="1"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Miss ratio (m), %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33045" indent="253365" algn="ctr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AMAT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233045" indent="253365" algn="ctr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40294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46355" indent="248285" algn="ctr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8320" marR="613410" indent="253365" algn="ctr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3.2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8320" marR="613410" indent="253365" algn="ctr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1+</a:t>
                      </a: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（</a:t>
                      </a: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5+1</a:t>
                      </a: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）*</a:t>
                      </a: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3.2%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8320" marR="613410" indent="253365" algn="ctr"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1.168</a:t>
                      </a:r>
                      <a:endParaRPr lang="zh-CN" sz="140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65338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46355" indent="248285" algn="ctr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4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8320" marR="613410" indent="253365" algn="ctr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1.6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8320" marR="613410" lvl="0" indent="253365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1+</a:t>
                      </a: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（</a:t>
                      </a: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5+1</a:t>
                      </a: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）*</a:t>
                      </a: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1.6%</a:t>
                      </a:r>
                      <a:endParaRPr lang="zh-CN" altLang="zh-CN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8320" marR="613410" indent="253365" algn="ctr"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1.096</a:t>
                      </a:r>
                      <a:endParaRPr lang="zh-CN" sz="1400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2161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535940" marR="549910" indent="253365" algn="ctr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16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8320" marR="613410" indent="253365" algn="ctr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0.8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8320" marR="613410" lvl="0" indent="253365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1+</a:t>
                      </a: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（</a:t>
                      </a: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5+4</a:t>
                      </a: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）*</a:t>
                      </a: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0.8%</a:t>
                      </a:r>
                      <a:endParaRPr lang="zh-CN" altLang="zh-CN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8320" marR="613410" indent="253365" algn="ctr"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1.072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6537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535940" marR="549910" indent="253365" algn="ctr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64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8320" marR="613410" indent="253365" algn="ctr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0.4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8320" marR="613410" lvl="0" indent="253365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1+</a:t>
                      </a: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（</a:t>
                      </a: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5+16</a:t>
                      </a: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）*</a:t>
                      </a: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0.4%</a:t>
                      </a:r>
                      <a:endParaRPr lang="zh-CN" altLang="zh-CN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8320" marR="613410" indent="253365" algn="ctr"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1.084</a:t>
                      </a:r>
                      <a:endParaRPr lang="zh-CN" sz="140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66459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535940" marR="613410" indent="253365" algn="ctr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256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8320" marR="613410" indent="253365" algn="ctr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0.3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8320" marR="613410" lvl="0" indent="253365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1+</a:t>
                      </a: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（</a:t>
                      </a: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5+64</a:t>
                      </a: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）*</a:t>
                      </a: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0.3%</a:t>
                      </a:r>
                      <a:endParaRPr lang="zh-CN" altLang="zh-CN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8320" marR="613410" indent="253365" algn="ctr"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1.207</a:t>
                      </a:r>
                      <a:endParaRPr lang="zh-CN" sz="1400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925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90366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92D5D16-C945-49BD-900C-DE6ECB96D08E}"/>
              </a:ext>
            </a:extLst>
          </p:cNvPr>
          <p:cNvSpPr/>
          <p:nvPr/>
        </p:nvSpPr>
        <p:spPr>
          <a:xfrm>
            <a:off x="398739" y="339941"/>
            <a:ext cx="8787342" cy="3886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6040">
              <a:lnSpc>
                <a:spcPct val="102000"/>
              </a:lnSpc>
              <a:spcBef>
                <a:spcPts val="5"/>
              </a:spcBef>
              <a:spcAft>
                <a:spcPts val="0"/>
              </a:spcAft>
            </a:pP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如下图缓存</a:t>
            </a:r>
            <a:r>
              <a:rPr lang="en-US" altLang="zh-CN" sz="2000" dirty="0">
                <a:latin typeface="微软雅黑" panose="020B0503020204020204" pitchFamily="34" charset="-122"/>
                <a:ea typeface="Times New Roman" panose="02020603050405020304" pitchFamily="18" charset="0"/>
              </a:rPr>
              <a:t>,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直接映射，块大小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4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个字，计算机字大小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32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位，以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32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位字节编址</a:t>
            </a:r>
            <a:r>
              <a:rPr lang="en-US" altLang="zh-CN" sz="2000" dirty="0">
                <a:latin typeface="微软雅黑" panose="020B0503020204020204" pitchFamily="34" charset="-122"/>
                <a:ea typeface="Times New Roman" panose="02020603050405020304" pitchFamily="18" charset="0"/>
              </a:rPr>
              <a:t>. </a:t>
            </a:r>
            <a:endParaRPr lang="zh-CN" altLang="zh-C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4B0B5A9D-A461-475A-A6CA-E6D2D3132685}"/>
              </a:ext>
            </a:extLst>
          </p:cNvPr>
          <p:cNvGrpSpPr>
            <a:grpSpLocks/>
          </p:cNvGrpSpPr>
          <p:nvPr/>
        </p:nvGrpSpPr>
        <p:grpSpPr bwMode="auto">
          <a:xfrm>
            <a:off x="6558649" y="1051913"/>
            <a:ext cx="5442857" cy="4360506"/>
            <a:chOff x="4186" y="287"/>
            <a:chExt cx="3734" cy="2833"/>
          </a:xfrm>
        </p:grpSpPr>
        <p:pic>
          <p:nvPicPr>
            <p:cNvPr id="6" name="Picture 47">
              <a:extLst>
                <a:ext uri="{FF2B5EF4-FFF2-40B4-BE49-F238E27FC236}">
                  <a16:creationId xmlns:a16="http://schemas.microsoft.com/office/drawing/2014/main" id="{2CFB1E9A-7C62-4294-9831-4204B6486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2" y="478"/>
              <a:ext cx="1814" cy="1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Freeform 46">
              <a:extLst>
                <a:ext uri="{FF2B5EF4-FFF2-40B4-BE49-F238E27FC236}">
                  <a16:creationId xmlns:a16="http://schemas.microsoft.com/office/drawing/2014/main" id="{C3F3DA0D-B8BA-41FE-B002-6F3AAB9FA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3" y="630"/>
              <a:ext cx="48" cy="1531"/>
            </a:xfrm>
            <a:custGeom>
              <a:avLst/>
              <a:gdLst>
                <a:gd name="T0" fmla="+- 0 5721 5673"/>
                <a:gd name="T1" fmla="*/ T0 w 48"/>
                <a:gd name="T2" fmla="+- 0 630 630"/>
                <a:gd name="T3" fmla="*/ 630 h 1531"/>
                <a:gd name="T4" fmla="+- 0 5719 5673"/>
                <a:gd name="T5" fmla="*/ T4 w 48"/>
                <a:gd name="T6" fmla="+- 0 631 630"/>
                <a:gd name="T7" fmla="*/ 631 h 1531"/>
                <a:gd name="T8" fmla="+- 0 5717 5673"/>
                <a:gd name="T9" fmla="*/ T8 w 48"/>
                <a:gd name="T10" fmla="+- 0 633 630"/>
                <a:gd name="T11" fmla="*/ 633 h 1531"/>
                <a:gd name="T12" fmla="+- 0 5714 5673"/>
                <a:gd name="T13" fmla="*/ T12 w 48"/>
                <a:gd name="T14" fmla="+- 0 636 630"/>
                <a:gd name="T15" fmla="*/ 636 h 1531"/>
                <a:gd name="T16" fmla="+- 0 5713 5673"/>
                <a:gd name="T17" fmla="*/ T16 w 48"/>
                <a:gd name="T18" fmla="+- 0 641 630"/>
                <a:gd name="T19" fmla="*/ 641 h 1531"/>
                <a:gd name="T20" fmla="+- 0 5710 5673"/>
                <a:gd name="T21" fmla="*/ T20 w 48"/>
                <a:gd name="T22" fmla="+- 0 645 630"/>
                <a:gd name="T23" fmla="*/ 645 h 1531"/>
                <a:gd name="T24" fmla="+- 0 5709 5673"/>
                <a:gd name="T25" fmla="*/ T24 w 48"/>
                <a:gd name="T26" fmla="+- 0 652 630"/>
                <a:gd name="T27" fmla="*/ 652 h 1531"/>
                <a:gd name="T28" fmla="+- 0 5706 5673"/>
                <a:gd name="T29" fmla="*/ T28 w 48"/>
                <a:gd name="T30" fmla="+- 0 660 630"/>
                <a:gd name="T31" fmla="*/ 660 h 1531"/>
                <a:gd name="T32" fmla="+- 0 5705 5673"/>
                <a:gd name="T33" fmla="*/ T32 w 48"/>
                <a:gd name="T34" fmla="+- 0 668 630"/>
                <a:gd name="T35" fmla="*/ 668 h 1531"/>
                <a:gd name="T36" fmla="+- 0 5698 5673"/>
                <a:gd name="T37" fmla="*/ T36 w 48"/>
                <a:gd name="T38" fmla="+- 0 732 630"/>
                <a:gd name="T39" fmla="*/ 732 h 1531"/>
                <a:gd name="T40" fmla="+- 0 5697 5673"/>
                <a:gd name="T41" fmla="*/ T40 w 48"/>
                <a:gd name="T42" fmla="+- 0 758 630"/>
                <a:gd name="T43" fmla="*/ 758 h 1531"/>
                <a:gd name="T44" fmla="+- 0 5697 5673"/>
                <a:gd name="T45" fmla="*/ T44 w 48"/>
                <a:gd name="T46" fmla="+- 0 1268 630"/>
                <a:gd name="T47" fmla="*/ 1268 h 1531"/>
                <a:gd name="T48" fmla="+- 0 5697 5673"/>
                <a:gd name="T49" fmla="*/ T48 w 48"/>
                <a:gd name="T50" fmla="+- 0 1294 630"/>
                <a:gd name="T51" fmla="*/ 1294 h 1531"/>
                <a:gd name="T52" fmla="+- 0 5690 5673"/>
                <a:gd name="T53" fmla="*/ T52 w 48"/>
                <a:gd name="T54" fmla="+- 0 1358 630"/>
                <a:gd name="T55" fmla="*/ 1358 h 1531"/>
                <a:gd name="T56" fmla="+- 0 5689 5673"/>
                <a:gd name="T57" fmla="*/ T56 w 48"/>
                <a:gd name="T58" fmla="+- 0 1366 630"/>
                <a:gd name="T59" fmla="*/ 1366 h 1531"/>
                <a:gd name="T60" fmla="+- 0 5687 5673"/>
                <a:gd name="T61" fmla="*/ T60 w 48"/>
                <a:gd name="T62" fmla="+- 0 1374 630"/>
                <a:gd name="T63" fmla="*/ 1374 h 1531"/>
                <a:gd name="T64" fmla="+- 0 5673 5673"/>
                <a:gd name="T65" fmla="*/ T64 w 48"/>
                <a:gd name="T66" fmla="+- 0 1396 630"/>
                <a:gd name="T67" fmla="*/ 1396 h 1531"/>
                <a:gd name="T68" fmla="+- 0 5676 5673"/>
                <a:gd name="T69" fmla="*/ T68 w 48"/>
                <a:gd name="T70" fmla="+- 0 1397 630"/>
                <a:gd name="T71" fmla="*/ 1397 h 1531"/>
                <a:gd name="T72" fmla="+- 0 5689 5673"/>
                <a:gd name="T73" fmla="*/ T72 w 48"/>
                <a:gd name="T74" fmla="+- 0 1425 630"/>
                <a:gd name="T75" fmla="*/ 1425 h 1531"/>
                <a:gd name="T76" fmla="+- 0 5690 5673"/>
                <a:gd name="T77" fmla="*/ T76 w 48"/>
                <a:gd name="T78" fmla="+- 0 1433 630"/>
                <a:gd name="T79" fmla="*/ 1433 h 1531"/>
                <a:gd name="T80" fmla="+- 0 5697 5673"/>
                <a:gd name="T81" fmla="*/ T80 w 48"/>
                <a:gd name="T82" fmla="+- 0 1498 630"/>
                <a:gd name="T83" fmla="*/ 1498 h 1531"/>
                <a:gd name="T84" fmla="+- 0 5697 5673"/>
                <a:gd name="T85" fmla="*/ T84 w 48"/>
                <a:gd name="T86" fmla="+- 0 1523 630"/>
                <a:gd name="T87" fmla="*/ 1523 h 1531"/>
                <a:gd name="T88" fmla="+- 0 5697 5673"/>
                <a:gd name="T89" fmla="*/ T88 w 48"/>
                <a:gd name="T90" fmla="+- 0 2034 630"/>
                <a:gd name="T91" fmla="*/ 2034 h 1531"/>
                <a:gd name="T92" fmla="+- 0 5698 5673"/>
                <a:gd name="T93" fmla="*/ T92 w 48"/>
                <a:gd name="T94" fmla="+- 0 2059 630"/>
                <a:gd name="T95" fmla="*/ 2059 h 1531"/>
                <a:gd name="T96" fmla="+- 0 5705 5673"/>
                <a:gd name="T97" fmla="*/ T96 w 48"/>
                <a:gd name="T98" fmla="+- 0 2124 630"/>
                <a:gd name="T99" fmla="*/ 2124 h 1531"/>
                <a:gd name="T100" fmla="+- 0 5709 5673"/>
                <a:gd name="T101" fmla="*/ T100 w 48"/>
                <a:gd name="T102" fmla="+- 0 2140 630"/>
                <a:gd name="T103" fmla="*/ 2140 h 1531"/>
                <a:gd name="T104" fmla="+- 0 5710 5673"/>
                <a:gd name="T105" fmla="*/ T104 w 48"/>
                <a:gd name="T106" fmla="+- 0 2146 630"/>
                <a:gd name="T107" fmla="*/ 2146 h 1531"/>
                <a:gd name="T108" fmla="+- 0 5713 5673"/>
                <a:gd name="T109" fmla="*/ T108 w 48"/>
                <a:gd name="T110" fmla="+- 0 2151 630"/>
                <a:gd name="T111" fmla="*/ 2151 h 1531"/>
                <a:gd name="T112" fmla="+- 0 5714 5673"/>
                <a:gd name="T113" fmla="*/ T112 w 48"/>
                <a:gd name="T114" fmla="+- 0 2156 630"/>
                <a:gd name="T115" fmla="*/ 2156 h 1531"/>
                <a:gd name="T116" fmla="+- 0 5717 5673"/>
                <a:gd name="T117" fmla="*/ T116 w 48"/>
                <a:gd name="T118" fmla="+- 0 2159 630"/>
                <a:gd name="T119" fmla="*/ 2159 h 1531"/>
                <a:gd name="T120" fmla="+- 0 5719 5673"/>
                <a:gd name="T121" fmla="*/ T120 w 48"/>
                <a:gd name="T122" fmla="+- 0 2160 630"/>
                <a:gd name="T123" fmla="*/ 2160 h 1531"/>
                <a:gd name="T124" fmla="+- 0 5721 5673"/>
                <a:gd name="T125" fmla="*/ T124 w 48"/>
                <a:gd name="T126" fmla="+- 0 2161 630"/>
                <a:gd name="T127" fmla="*/ 2161 h 153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</a:cxnLst>
              <a:rect l="0" t="0" r="r" b="b"/>
              <a:pathLst>
                <a:path w="48" h="1531">
                  <a:moveTo>
                    <a:pt x="48" y="0"/>
                  </a:moveTo>
                  <a:lnTo>
                    <a:pt x="46" y="1"/>
                  </a:lnTo>
                  <a:lnTo>
                    <a:pt x="44" y="3"/>
                  </a:lnTo>
                  <a:lnTo>
                    <a:pt x="41" y="6"/>
                  </a:lnTo>
                  <a:lnTo>
                    <a:pt x="40" y="11"/>
                  </a:lnTo>
                  <a:lnTo>
                    <a:pt x="37" y="15"/>
                  </a:lnTo>
                  <a:lnTo>
                    <a:pt x="36" y="22"/>
                  </a:lnTo>
                  <a:lnTo>
                    <a:pt x="33" y="30"/>
                  </a:lnTo>
                  <a:lnTo>
                    <a:pt x="32" y="38"/>
                  </a:lnTo>
                  <a:lnTo>
                    <a:pt x="25" y="102"/>
                  </a:lnTo>
                  <a:lnTo>
                    <a:pt x="24" y="128"/>
                  </a:lnTo>
                  <a:lnTo>
                    <a:pt x="24" y="638"/>
                  </a:lnTo>
                  <a:lnTo>
                    <a:pt x="24" y="664"/>
                  </a:lnTo>
                  <a:lnTo>
                    <a:pt x="17" y="728"/>
                  </a:lnTo>
                  <a:lnTo>
                    <a:pt x="16" y="736"/>
                  </a:lnTo>
                  <a:lnTo>
                    <a:pt x="14" y="744"/>
                  </a:lnTo>
                  <a:lnTo>
                    <a:pt x="0" y="766"/>
                  </a:lnTo>
                  <a:lnTo>
                    <a:pt x="3" y="767"/>
                  </a:lnTo>
                  <a:lnTo>
                    <a:pt x="16" y="795"/>
                  </a:lnTo>
                  <a:lnTo>
                    <a:pt x="17" y="803"/>
                  </a:lnTo>
                  <a:lnTo>
                    <a:pt x="24" y="868"/>
                  </a:lnTo>
                  <a:lnTo>
                    <a:pt x="24" y="893"/>
                  </a:lnTo>
                  <a:lnTo>
                    <a:pt x="24" y="1404"/>
                  </a:lnTo>
                  <a:lnTo>
                    <a:pt x="25" y="1429"/>
                  </a:lnTo>
                  <a:lnTo>
                    <a:pt x="32" y="1494"/>
                  </a:lnTo>
                  <a:lnTo>
                    <a:pt x="36" y="1510"/>
                  </a:lnTo>
                  <a:lnTo>
                    <a:pt x="37" y="1516"/>
                  </a:lnTo>
                  <a:lnTo>
                    <a:pt x="40" y="1521"/>
                  </a:lnTo>
                  <a:lnTo>
                    <a:pt x="41" y="1526"/>
                  </a:lnTo>
                  <a:lnTo>
                    <a:pt x="44" y="1529"/>
                  </a:lnTo>
                  <a:lnTo>
                    <a:pt x="46" y="1530"/>
                  </a:lnTo>
                  <a:lnTo>
                    <a:pt x="48" y="1531"/>
                  </a:lnTo>
                </a:path>
              </a:pathLst>
            </a:custGeom>
            <a:noFill/>
            <a:ln w="3046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8" name="Rectangle 45">
              <a:extLst>
                <a:ext uri="{FF2B5EF4-FFF2-40B4-BE49-F238E27FC236}">
                  <a16:creationId xmlns:a16="http://schemas.microsoft.com/office/drawing/2014/main" id="{F368D09B-0A08-4A98-B72D-7414334C7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6" y="391"/>
              <a:ext cx="1392" cy="96"/>
            </a:xfrm>
            <a:prstGeom prst="rect">
              <a:avLst/>
            </a:prstGeom>
            <a:noFill/>
            <a:ln w="962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9" name="Line 44">
              <a:extLst>
                <a:ext uri="{FF2B5EF4-FFF2-40B4-BE49-F238E27FC236}">
                  <a16:creationId xmlns:a16="http://schemas.microsoft.com/office/drawing/2014/main" id="{20668FFB-2E96-4337-BCB3-D87A99172A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34" y="391"/>
              <a:ext cx="0" cy="96"/>
            </a:xfrm>
            <a:prstGeom prst="line">
              <a:avLst/>
            </a:prstGeom>
            <a:noFill/>
            <a:ln w="3046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Line 43">
              <a:extLst>
                <a:ext uri="{FF2B5EF4-FFF2-40B4-BE49-F238E27FC236}">
                  <a16:creationId xmlns:a16="http://schemas.microsoft.com/office/drawing/2014/main" id="{882C5750-3E40-439B-88A4-EAB4B082C0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90" y="391"/>
              <a:ext cx="0" cy="96"/>
            </a:xfrm>
            <a:prstGeom prst="line">
              <a:avLst/>
            </a:prstGeom>
            <a:noFill/>
            <a:ln w="3046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Line 42">
              <a:extLst>
                <a:ext uri="{FF2B5EF4-FFF2-40B4-BE49-F238E27FC236}">
                  <a16:creationId xmlns:a16="http://schemas.microsoft.com/office/drawing/2014/main" id="{05B37136-A5F7-46AE-B198-A4045956A18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002" y="391"/>
              <a:ext cx="0" cy="96"/>
            </a:xfrm>
            <a:prstGeom prst="line">
              <a:avLst/>
            </a:prstGeom>
            <a:noFill/>
            <a:ln w="3046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AutoShape 41">
              <a:extLst>
                <a:ext uri="{FF2B5EF4-FFF2-40B4-BE49-F238E27FC236}">
                  <a16:creationId xmlns:a16="http://schemas.microsoft.com/office/drawing/2014/main" id="{6BA7A1D3-F402-4088-B239-B4A6435C8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" y="287"/>
              <a:ext cx="670" cy="48"/>
            </a:xfrm>
            <a:custGeom>
              <a:avLst/>
              <a:gdLst>
                <a:gd name="T0" fmla="+- 0 4528 4526"/>
                <a:gd name="T1" fmla="*/ T0 w 670"/>
                <a:gd name="T2" fmla="+- 0 328 287"/>
                <a:gd name="T3" fmla="*/ 328 h 48"/>
                <a:gd name="T4" fmla="+- 0 4545 4526"/>
                <a:gd name="T5" fmla="*/ T4 w 670"/>
                <a:gd name="T6" fmla="+- 0 316 287"/>
                <a:gd name="T7" fmla="*/ 316 h 48"/>
                <a:gd name="T8" fmla="+- 0 4548 4526"/>
                <a:gd name="T9" fmla="*/ T8 w 670"/>
                <a:gd name="T10" fmla="+- 0 293 287"/>
                <a:gd name="T11" fmla="*/ 293 h 48"/>
                <a:gd name="T12" fmla="+- 0 4578 4526"/>
                <a:gd name="T13" fmla="*/ T12 w 670"/>
                <a:gd name="T14" fmla="+- 0 310 287"/>
                <a:gd name="T15" fmla="*/ 310 h 48"/>
                <a:gd name="T16" fmla="+- 0 4586 4526"/>
                <a:gd name="T17" fmla="*/ T16 w 670"/>
                <a:gd name="T18" fmla="+- 0 325 287"/>
                <a:gd name="T19" fmla="*/ 325 h 48"/>
                <a:gd name="T20" fmla="+- 0 4566 4526"/>
                <a:gd name="T21" fmla="*/ T20 w 670"/>
                <a:gd name="T22" fmla="+- 0 294 287"/>
                <a:gd name="T23" fmla="*/ 294 h 48"/>
                <a:gd name="T24" fmla="+- 0 4626 4526"/>
                <a:gd name="T25" fmla="*/ T24 w 670"/>
                <a:gd name="T26" fmla="+- 0 334 287"/>
                <a:gd name="T27" fmla="*/ 334 h 48"/>
                <a:gd name="T28" fmla="+- 0 4638 4526"/>
                <a:gd name="T29" fmla="*/ T28 w 670"/>
                <a:gd name="T30" fmla="+- 0 323 287"/>
                <a:gd name="T31" fmla="*/ 323 h 48"/>
                <a:gd name="T32" fmla="+- 0 4638 4526"/>
                <a:gd name="T33" fmla="*/ T32 w 670"/>
                <a:gd name="T34" fmla="+- 0 303 287"/>
                <a:gd name="T35" fmla="*/ 303 h 48"/>
                <a:gd name="T36" fmla="+- 0 4657 4526"/>
                <a:gd name="T37" fmla="*/ T36 w 670"/>
                <a:gd name="T38" fmla="+- 0 294 287"/>
                <a:gd name="T39" fmla="*/ 294 h 48"/>
                <a:gd name="T40" fmla="+- 0 4664 4526"/>
                <a:gd name="T41" fmla="*/ T40 w 670"/>
                <a:gd name="T42" fmla="+- 0 332 287"/>
                <a:gd name="T43" fmla="*/ 332 h 48"/>
                <a:gd name="T44" fmla="+- 0 4671 4526"/>
                <a:gd name="T45" fmla="*/ T44 w 670"/>
                <a:gd name="T46" fmla="+- 0 332 287"/>
                <a:gd name="T47" fmla="*/ 332 h 48"/>
                <a:gd name="T48" fmla="+- 0 4682 4526"/>
                <a:gd name="T49" fmla="*/ T48 w 670"/>
                <a:gd name="T50" fmla="+- 0 330 287"/>
                <a:gd name="T51" fmla="*/ 330 h 48"/>
                <a:gd name="T52" fmla="+- 0 4716 4526"/>
                <a:gd name="T53" fmla="*/ T52 w 670"/>
                <a:gd name="T54" fmla="+- 0 305 287"/>
                <a:gd name="T55" fmla="*/ 305 h 48"/>
                <a:gd name="T56" fmla="+- 0 4710 4526"/>
                <a:gd name="T57" fmla="*/ T56 w 670"/>
                <a:gd name="T58" fmla="+- 0 329 287"/>
                <a:gd name="T59" fmla="*/ 329 h 48"/>
                <a:gd name="T60" fmla="+- 0 4720 4526"/>
                <a:gd name="T61" fmla="*/ T60 w 670"/>
                <a:gd name="T62" fmla="+- 0 333 287"/>
                <a:gd name="T63" fmla="*/ 333 h 48"/>
                <a:gd name="T64" fmla="+- 0 4727 4526"/>
                <a:gd name="T65" fmla="*/ T64 w 670"/>
                <a:gd name="T66" fmla="+- 0 329 287"/>
                <a:gd name="T67" fmla="*/ 329 h 48"/>
                <a:gd name="T68" fmla="+- 0 4708 4526"/>
                <a:gd name="T69" fmla="*/ T68 w 670"/>
                <a:gd name="T70" fmla="+- 0 307 287"/>
                <a:gd name="T71" fmla="*/ 307 h 48"/>
                <a:gd name="T72" fmla="+- 0 4750 4526"/>
                <a:gd name="T73" fmla="*/ T72 w 670"/>
                <a:gd name="T74" fmla="+- 0 332 287"/>
                <a:gd name="T75" fmla="*/ 332 h 48"/>
                <a:gd name="T76" fmla="+- 0 4763 4526"/>
                <a:gd name="T77" fmla="*/ T76 w 670"/>
                <a:gd name="T78" fmla="+- 0 330 287"/>
                <a:gd name="T79" fmla="*/ 330 h 48"/>
                <a:gd name="T80" fmla="+- 0 4749 4526"/>
                <a:gd name="T81" fmla="*/ T80 w 670"/>
                <a:gd name="T82" fmla="+- 0 330 287"/>
                <a:gd name="T83" fmla="*/ 330 h 48"/>
                <a:gd name="T84" fmla="+- 0 4748 4526"/>
                <a:gd name="T85" fmla="*/ T84 w 670"/>
                <a:gd name="T86" fmla="+- 0 291 287"/>
                <a:gd name="T87" fmla="*/ 291 h 48"/>
                <a:gd name="T88" fmla="+- 0 4778 4526"/>
                <a:gd name="T89" fmla="*/ T88 w 670"/>
                <a:gd name="T90" fmla="+- 0 330 287"/>
                <a:gd name="T91" fmla="*/ 330 h 48"/>
                <a:gd name="T92" fmla="+- 0 4792 4526"/>
                <a:gd name="T93" fmla="*/ T92 w 670"/>
                <a:gd name="T94" fmla="+- 0 330 287"/>
                <a:gd name="T95" fmla="*/ 330 h 48"/>
                <a:gd name="T96" fmla="+- 0 4808 4526"/>
                <a:gd name="T97" fmla="*/ T96 w 670"/>
                <a:gd name="T98" fmla="+- 0 331 287"/>
                <a:gd name="T99" fmla="*/ 331 h 48"/>
                <a:gd name="T100" fmla="+- 0 4786 4526"/>
                <a:gd name="T101" fmla="*/ T100 w 670"/>
                <a:gd name="T102" fmla="+- 0 310 287"/>
                <a:gd name="T103" fmla="*/ 310 h 48"/>
                <a:gd name="T104" fmla="+- 0 4819 4526"/>
                <a:gd name="T105" fmla="*/ T104 w 670"/>
                <a:gd name="T106" fmla="+- 0 307 287"/>
                <a:gd name="T107" fmla="*/ 307 h 48"/>
                <a:gd name="T108" fmla="+- 0 4807 4526"/>
                <a:gd name="T109" fmla="*/ T108 w 670"/>
                <a:gd name="T110" fmla="+- 0 305 287"/>
                <a:gd name="T111" fmla="*/ 305 h 48"/>
                <a:gd name="T112" fmla="+- 0 4831 4526"/>
                <a:gd name="T113" fmla="*/ T112 w 670"/>
                <a:gd name="T114" fmla="+- 0 302 287"/>
                <a:gd name="T115" fmla="*/ 302 h 48"/>
                <a:gd name="T116" fmla="+- 0 4826 4526"/>
                <a:gd name="T117" fmla="*/ T116 w 670"/>
                <a:gd name="T118" fmla="+- 0 310 287"/>
                <a:gd name="T119" fmla="*/ 310 h 48"/>
                <a:gd name="T120" fmla="+- 0 4835 4526"/>
                <a:gd name="T121" fmla="*/ T120 w 670"/>
                <a:gd name="T122" fmla="+- 0 305 287"/>
                <a:gd name="T123" fmla="*/ 305 h 48"/>
                <a:gd name="T124" fmla="+- 0 4858 4526"/>
                <a:gd name="T125" fmla="*/ T124 w 670"/>
                <a:gd name="T126" fmla="+- 0 331 287"/>
                <a:gd name="T127" fmla="*/ 331 h 48"/>
                <a:gd name="T128" fmla="+- 0 4854 4526"/>
                <a:gd name="T129" fmla="*/ T128 w 670"/>
                <a:gd name="T130" fmla="+- 0 316 287"/>
                <a:gd name="T131" fmla="*/ 316 h 48"/>
                <a:gd name="T132" fmla="+- 0 4856 4526"/>
                <a:gd name="T133" fmla="*/ T132 w 670"/>
                <a:gd name="T134" fmla="+- 0 309 287"/>
                <a:gd name="T135" fmla="*/ 309 h 48"/>
                <a:gd name="T136" fmla="+- 0 4869 4526"/>
                <a:gd name="T137" fmla="*/ T136 w 670"/>
                <a:gd name="T138" fmla="+- 0 302 287"/>
                <a:gd name="T139" fmla="*/ 302 h 48"/>
                <a:gd name="T140" fmla="+- 0 4879 4526"/>
                <a:gd name="T141" fmla="*/ T140 w 670"/>
                <a:gd name="T142" fmla="+- 0 326 287"/>
                <a:gd name="T143" fmla="*/ 326 h 48"/>
                <a:gd name="T144" fmla="+- 0 4888 4526"/>
                <a:gd name="T145" fmla="*/ T144 w 670"/>
                <a:gd name="T146" fmla="+- 0 321 287"/>
                <a:gd name="T147" fmla="*/ 321 h 48"/>
                <a:gd name="T148" fmla="+- 0 4882 4526"/>
                <a:gd name="T149" fmla="*/ T148 w 670"/>
                <a:gd name="T150" fmla="+- 0 306 287"/>
                <a:gd name="T151" fmla="*/ 306 h 48"/>
                <a:gd name="T152" fmla="+- 0 4894 4526"/>
                <a:gd name="T153" fmla="*/ T152 w 670"/>
                <a:gd name="T154" fmla="+- 0 303 287"/>
                <a:gd name="T155" fmla="*/ 303 h 48"/>
                <a:gd name="T156" fmla="+- 0 4924 4526"/>
                <a:gd name="T157" fmla="*/ T156 w 670"/>
                <a:gd name="T158" fmla="+- 0 330 287"/>
                <a:gd name="T159" fmla="*/ 330 h 48"/>
                <a:gd name="T160" fmla="+- 0 4956 4526"/>
                <a:gd name="T161" fmla="*/ T160 w 670"/>
                <a:gd name="T162" fmla="+- 0 332 287"/>
                <a:gd name="T163" fmla="*/ 332 h 48"/>
                <a:gd name="T164" fmla="+- 0 4965 4526"/>
                <a:gd name="T165" fmla="*/ T164 w 670"/>
                <a:gd name="T166" fmla="+- 0 304 287"/>
                <a:gd name="T167" fmla="*/ 304 h 48"/>
                <a:gd name="T168" fmla="+- 0 4938 4526"/>
                <a:gd name="T169" fmla="*/ T168 w 670"/>
                <a:gd name="T170" fmla="+- 0 303 287"/>
                <a:gd name="T171" fmla="*/ 303 h 48"/>
                <a:gd name="T172" fmla="+- 0 4944 4526"/>
                <a:gd name="T173" fmla="*/ T172 w 670"/>
                <a:gd name="T174" fmla="+- 0 289 287"/>
                <a:gd name="T175" fmla="*/ 289 h 48"/>
                <a:gd name="T176" fmla="+- 0 4979 4526"/>
                <a:gd name="T177" fmla="*/ T176 w 670"/>
                <a:gd name="T178" fmla="+- 0 302 287"/>
                <a:gd name="T179" fmla="*/ 302 h 48"/>
                <a:gd name="T180" fmla="+- 0 4976 4526"/>
                <a:gd name="T181" fmla="*/ T180 w 670"/>
                <a:gd name="T182" fmla="+- 0 307 287"/>
                <a:gd name="T183" fmla="*/ 307 h 48"/>
                <a:gd name="T184" fmla="+- 0 4996 4526"/>
                <a:gd name="T185" fmla="*/ T184 w 670"/>
                <a:gd name="T186" fmla="+- 0 323 287"/>
                <a:gd name="T187" fmla="*/ 323 h 48"/>
                <a:gd name="T188" fmla="+- 0 5011 4526"/>
                <a:gd name="T189" fmla="*/ T188 w 670"/>
                <a:gd name="T190" fmla="+- 0 331 287"/>
                <a:gd name="T191" fmla="*/ 331 h 48"/>
                <a:gd name="T192" fmla="+- 0 5030 4526"/>
                <a:gd name="T193" fmla="*/ T192 w 670"/>
                <a:gd name="T194" fmla="+- 0 332 287"/>
                <a:gd name="T195" fmla="*/ 332 h 48"/>
                <a:gd name="T196" fmla="+- 0 5035 4526"/>
                <a:gd name="T197" fmla="*/ T196 w 670"/>
                <a:gd name="T198" fmla="+- 0 332 287"/>
                <a:gd name="T199" fmla="*/ 332 h 48"/>
                <a:gd name="T200" fmla="+- 0 5011 4526"/>
                <a:gd name="T201" fmla="*/ T200 w 670"/>
                <a:gd name="T202" fmla="+- 0 308 287"/>
                <a:gd name="T203" fmla="*/ 308 h 48"/>
                <a:gd name="T204" fmla="+- 0 5044 4526"/>
                <a:gd name="T205" fmla="*/ T204 w 670"/>
                <a:gd name="T206" fmla="+- 0 305 287"/>
                <a:gd name="T207" fmla="*/ 305 h 48"/>
                <a:gd name="T208" fmla="+- 0 5069 4526"/>
                <a:gd name="T209" fmla="*/ T208 w 670"/>
                <a:gd name="T210" fmla="+- 0 317 287"/>
                <a:gd name="T211" fmla="*/ 317 h 48"/>
                <a:gd name="T212" fmla="+- 0 5106 4526"/>
                <a:gd name="T213" fmla="*/ T212 w 670"/>
                <a:gd name="T214" fmla="+- 0 291 287"/>
                <a:gd name="T215" fmla="*/ 291 h 48"/>
                <a:gd name="T216" fmla="+- 0 5105 4526"/>
                <a:gd name="T217" fmla="*/ T216 w 670"/>
                <a:gd name="T218" fmla="+- 0 299 287"/>
                <a:gd name="T219" fmla="*/ 299 h 48"/>
                <a:gd name="T220" fmla="+- 0 5111 4526"/>
                <a:gd name="T221" fmla="*/ T220 w 670"/>
                <a:gd name="T222" fmla="+- 0 290 287"/>
                <a:gd name="T223" fmla="*/ 290 h 48"/>
                <a:gd name="T224" fmla="+- 0 5127 4526"/>
                <a:gd name="T225" fmla="*/ T224 w 670"/>
                <a:gd name="T226" fmla="+- 0 311 287"/>
                <a:gd name="T227" fmla="*/ 311 h 48"/>
                <a:gd name="T228" fmla="+- 0 5132 4526"/>
                <a:gd name="T229" fmla="*/ T228 w 670"/>
                <a:gd name="T230" fmla="+- 0 292 287"/>
                <a:gd name="T231" fmla="*/ 292 h 48"/>
                <a:gd name="T232" fmla="+- 0 5154 4526"/>
                <a:gd name="T233" fmla="*/ T232 w 670"/>
                <a:gd name="T234" fmla="+- 0 292 287"/>
                <a:gd name="T235" fmla="*/ 292 h 48"/>
                <a:gd name="T236" fmla="+- 0 5163 4526"/>
                <a:gd name="T237" fmla="*/ T236 w 670"/>
                <a:gd name="T238" fmla="+- 0 290 287"/>
                <a:gd name="T239" fmla="*/ 290 h 48"/>
                <a:gd name="T240" fmla="+- 0 5189 4526"/>
                <a:gd name="T241" fmla="*/ T240 w 670"/>
                <a:gd name="T242" fmla="+- 0 293 287"/>
                <a:gd name="T243" fmla="*/ 293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  <a:cxn ang="0">
                  <a:pos x="T237" y="T239"/>
                </a:cxn>
                <a:cxn ang="0">
                  <a:pos x="T241" y="T243"/>
                </a:cxn>
              </a:cxnLst>
              <a:rect l="0" t="0" r="r" b="b"/>
              <a:pathLst>
                <a:path w="670" h="48">
                  <a:moveTo>
                    <a:pt x="2" y="41"/>
                  </a:moveTo>
                  <a:lnTo>
                    <a:pt x="1" y="41"/>
                  </a:lnTo>
                  <a:lnTo>
                    <a:pt x="0" y="42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1" y="45"/>
                  </a:lnTo>
                  <a:lnTo>
                    <a:pt x="3" y="46"/>
                  </a:lnTo>
                  <a:lnTo>
                    <a:pt x="5" y="47"/>
                  </a:lnTo>
                  <a:lnTo>
                    <a:pt x="14" y="47"/>
                  </a:lnTo>
                  <a:lnTo>
                    <a:pt x="18" y="45"/>
                  </a:lnTo>
                  <a:lnTo>
                    <a:pt x="19" y="44"/>
                  </a:lnTo>
                  <a:lnTo>
                    <a:pt x="14" y="44"/>
                  </a:lnTo>
                  <a:lnTo>
                    <a:pt x="10" y="43"/>
                  </a:lnTo>
                  <a:lnTo>
                    <a:pt x="9" y="43"/>
                  </a:lnTo>
                  <a:lnTo>
                    <a:pt x="8" y="43"/>
                  </a:lnTo>
                  <a:lnTo>
                    <a:pt x="6" y="42"/>
                  </a:lnTo>
                  <a:lnTo>
                    <a:pt x="5" y="41"/>
                  </a:lnTo>
                  <a:lnTo>
                    <a:pt x="4" y="41"/>
                  </a:lnTo>
                  <a:lnTo>
                    <a:pt x="2" y="41"/>
                  </a:lnTo>
                  <a:close/>
                  <a:moveTo>
                    <a:pt x="22" y="6"/>
                  </a:moveTo>
                  <a:lnTo>
                    <a:pt x="13" y="6"/>
                  </a:lnTo>
                  <a:lnTo>
                    <a:pt x="15" y="7"/>
                  </a:lnTo>
                  <a:lnTo>
                    <a:pt x="18" y="9"/>
                  </a:lnTo>
                  <a:lnTo>
                    <a:pt x="18" y="11"/>
                  </a:lnTo>
                  <a:lnTo>
                    <a:pt x="19" y="15"/>
                  </a:lnTo>
                  <a:lnTo>
                    <a:pt x="18" y="17"/>
                  </a:lnTo>
                  <a:lnTo>
                    <a:pt x="16" y="20"/>
                  </a:lnTo>
                  <a:lnTo>
                    <a:pt x="15" y="21"/>
                  </a:lnTo>
                  <a:lnTo>
                    <a:pt x="11" y="23"/>
                  </a:lnTo>
                  <a:lnTo>
                    <a:pt x="10" y="23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5"/>
                  </a:lnTo>
                  <a:lnTo>
                    <a:pt x="15" y="26"/>
                  </a:lnTo>
                  <a:lnTo>
                    <a:pt x="16" y="27"/>
                  </a:lnTo>
                  <a:lnTo>
                    <a:pt x="18" y="28"/>
                  </a:lnTo>
                  <a:lnTo>
                    <a:pt x="19" y="29"/>
                  </a:lnTo>
                  <a:lnTo>
                    <a:pt x="20" y="32"/>
                  </a:lnTo>
                  <a:lnTo>
                    <a:pt x="20" y="34"/>
                  </a:lnTo>
                  <a:lnTo>
                    <a:pt x="20" y="37"/>
                  </a:lnTo>
                  <a:lnTo>
                    <a:pt x="19" y="39"/>
                  </a:lnTo>
                  <a:lnTo>
                    <a:pt x="16" y="43"/>
                  </a:lnTo>
                  <a:lnTo>
                    <a:pt x="14" y="44"/>
                  </a:lnTo>
                  <a:lnTo>
                    <a:pt x="19" y="44"/>
                  </a:lnTo>
                  <a:lnTo>
                    <a:pt x="24" y="39"/>
                  </a:lnTo>
                  <a:lnTo>
                    <a:pt x="25" y="35"/>
                  </a:lnTo>
                  <a:lnTo>
                    <a:pt x="25" y="28"/>
                  </a:lnTo>
                  <a:lnTo>
                    <a:pt x="24" y="27"/>
                  </a:lnTo>
                  <a:lnTo>
                    <a:pt x="22" y="23"/>
                  </a:lnTo>
                  <a:lnTo>
                    <a:pt x="20" y="21"/>
                  </a:lnTo>
                  <a:lnTo>
                    <a:pt x="17" y="20"/>
                  </a:lnTo>
                  <a:lnTo>
                    <a:pt x="21" y="17"/>
                  </a:lnTo>
                  <a:lnTo>
                    <a:pt x="23" y="13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2" y="6"/>
                  </a:lnTo>
                  <a:close/>
                  <a:moveTo>
                    <a:pt x="17" y="1"/>
                  </a:moveTo>
                  <a:lnTo>
                    <a:pt x="10" y="1"/>
                  </a:lnTo>
                  <a:lnTo>
                    <a:pt x="8" y="2"/>
                  </a:lnTo>
                  <a:lnTo>
                    <a:pt x="4" y="5"/>
                  </a:lnTo>
                  <a:lnTo>
                    <a:pt x="2" y="8"/>
                  </a:lnTo>
                  <a:lnTo>
                    <a:pt x="1" y="11"/>
                  </a:lnTo>
                  <a:lnTo>
                    <a:pt x="2" y="11"/>
                  </a:lnTo>
                  <a:lnTo>
                    <a:pt x="4" y="8"/>
                  </a:lnTo>
                  <a:lnTo>
                    <a:pt x="7" y="6"/>
                  </a:lnTo>
                  <a:lnTo>
                    <a:pt x="22" y="6"/>
                  </a:lnTo>
                  <a:lnTo>
                    <a:pt x="19" y="2"/>
                  </a:lnTo>
                  <a:lnTo>
                    <a:pt x="17" y="1"/>
                  </a:lnTo>
                  <a:close/>
                  <a:moveTo>
                    <a:pt x="57" y="6"/>
                  </a:moveTo>
                  <a:lnTo>
                    <a:pt x="47" y="6"/>
                  </a:lnTo>
                  <a:lnTo>
                    <a:pt x="49" y="7"/>
                  </a:lnTo>
                  <a:lnTo>
                    <a:pt x="53" y="11"/>
                  </a:lnTo>
                  <a:lnTo>
                    <a:pt x="54" y="13"/>
                  </a:lnTo>
                  <a:lnTo>
                    <a:pt x="54" y="19"/>
                  </a:lnTo>
                  <a:lnTo>
                    <a:pt x="52" y="23"/>
                  </a:lnTo>
                  <a:lnTo>
                    <a:pt x="46" y="32"/>
                  </a:lnTo>
                  <a:lnTo>
                    <a:pt x="40" y="38"/>
                  </a:lnTo>
                  <a:lnTo>
                    <a:pt x="32" y="45"/>
                  </a:lnTo>
                  <a:lnTo>
                    <a:pt x="32" y="46"/>
                  </a:lnTo>
                  <a:lnTo>
                    <a:pt x="59" y="46"/>
                  </a:lnTo>
                  <a:lnTo>
                    <a:pt x="60" y="41"/>
                  </a:lnTo>
                  <a:lnTo>
                    <a:pt x="39" y="41"/>
                  </a:lnTo>
                  <a:lnTo>
                    <a:pt x="41" y="40"/>
                  </a:lnTo>
                  <a:lnTo>
                    <a:pt x="44" y="36"/>
                  </a:lnTo>
                  <a:lnTo>
                    <a:pt x="50" y="30"/>
                  </a:lnTo>
                  <a:lnTo>
                    <a:pt x="53" y="27"/>
                  </a:lnTo>
                  <a:lnTo>
                    <a:pt x="56" y="23"/>
                  </a:lnTo>
                  <a:lnTo>
                    <a:pt x="59" y="17"/>
                  </a:lnTo>
                  <a:lnTo>
                    <a:pt x="59" y="15"/>
                  </a:lnTo>
                  <a:lnTo>
                    <a:pt x="59" y="9"/>
                  </a:lnTo>
                  <a:lnTo>
                    <a:pt x="58" y="7"/>
                  </a:lnTo>
                  <a:lnTo>
                    <a:pt x="57" y="6"/>
                  </a:lnTo>
                  <a:close/>
                  <a:moveTo>
                    <a:pt x="62" y="38"/>
                  </a:moveTo>
                  <a:lnTo>
                    <a:pt x="60" y="38"/>
                  </a:lnTo>
                  <a:lnTo>
                    <a:pt x="60" y="39"/>
                  </a:lnTo>
                  <a:lnTo>
                    <a:pt x="59" y="39"/>
                  </a:lnTo>
                  <a:lnTo>
                    <a:pt x="57" y="40"/>
                  </a:lnTo>
                  <a:lnTo>
                    <a:pt x="56" y="41"/>
                  </a:lnTo>
                  <a:lnTo>
                    <a:pt x="39" y="41"/>
                  </a:lnTo>
                  <a:lnTo>
                    <a:pt x="60" y="41"/>
                  </a:lnTo>
                  <a:lnTo>
                    <a:pt x="62" y="38"/>
                  </a:lnTo>
                  <a:close/>
                  <a:moveTo>
                    <a:pt x="50" y="1"/>
                  </a:moveTo>
                  <a:lnTo>
                    <a:pt x="43" y="1"/>
                  </a:lnTo>
                  <a:lnTo>
                    <a:pt x="40" y="2"/>
                  </a:lnTo>
                  <a:lnTo>
                    <a:pt x="35" y="6"/>
                  </a:lnTo>
                  <a:lnTo>
                    <a:pt x="34" y="9"/>
                  </a:lnTo>
                  <a:lnTo>
                    <a:pt x="33" y="10"/>
                  </a:lnTo>
                  <a:lnTo>
                    <a:pt x="33" y="13"/>
                  </a:lnTo>
                  <a:lnTo>
                    <a:pt x="34" y="13"/>
                  </a:lnTo>
                  <a:lnTo>
                    <a:pt x="35" y="11"/>
                  </a:lnTo>
                  <a:lnTo>
                    <a:pt x="36" y="9"/>
                  </a:lnTo>
                  <a:lnTo>
                    <a:pt x="40" y="7"/>
                  </a:lnTo>
                  <a:lnTo>
                    <a:pt x="42" y="6"/>
                  </a:lnTo>
                  <a:lnTo>
                    <a:pt x="57" y="6"/>
                  </a:lnTo>
                  <a:lnTo>
                    <a:pt x="53" y="2"/>
                  </a:lnTo>
                  <a:lnTo>
                    <a:pt x="50" y="1"/>
                  </a:lnTo>
                  <a:close/>
                  <a:moveTo>
                    <a:pt x="84" y="28"/>
                  </a:moveTo>
                  <a:lnTo>
                    <a:pt x="67" y="28"/>
                  </a:lnTo>
                  <a:lnTo>
                    <a:pt x="67" y="33"/>
                  </a:lnTo>
                  <a:lnTo>
                    <a:pt x="84" y="33"/>
                  </a:lnTo>
                  <a:lnTo>
                    <a:pt x="84" y="28"/>
                  </a:lnTo>
                  <a:close/>
                  <a:moveTo>
                    <a:pt x="97" y="3"/>
                  </a:moveTo>
                  <a:lnTo>
                    <a:pt x="90" y="3"/>
                  </a:lnTo>
                  <a:lnTo>
                    <a:pt x="91" y="4"/>
                  </a:lnTo>
                  <a:lnTo>
                    <a:pt x="91" y="5"/>
                  </a:lnTo>
                  <a:lnTo>
                    <a:pt x="91" y="43"/>
                  </a:lnTo>
                  <a:lnTo>
                    <a:pt x="93" y="44"/>
                  </a:lnTo>
                  <a:lnTo>
                    <a:pt x="95" y="45"/>
                  </a:lnTo>
                  <a:lnTo>
                    <a:pt x="99" y="46"/>
                  </a:lnTo>
                  <a:lnTo>
                    <a:pt x="100" y="47"/>
                  </a:lnTo>
                  <a:lnTo>
                    <a:pt x="106" y="47"/>
                  </a:lnTo>
                  <a:lnTo>
                    <a:pt x="109" y="45"/>
                  </a:lnTo>
                  <a:lnTo>
                    <a:pt x="110" y="44"/>
                  </a:lnTo>
                  <a:lnTo>
                    <a:pt x="103" y="44"/>
                  </a:lnTo>
                  <a:lnTo>
                    <a:pt x="102" y="44"/>
                  </a:lnTo>
                  <a:lnTo>
                    <a:pt x="99" y="43"/>
                  </a:lnTo>
                  <a:lnTo>
                    <a:pt x="98" y="42"/>
                  </a:lnTo>
                  <a:lnTo>
                    <a:pt x="97" y="41"/>
                  </a:lnTo>
                  <a:lnTo>
                    <a:pt x="97" y="23"/>
                  </a:lnTo>
                  <a:lnTo>
                    <a:pt x="98" y="22"/>
                  </a:lnTo>
                  <a:lnTo>
                    <a:pt x="99" y="21"/>
                  </a:lnTo>
                  <a:lnTo>
                    <a:pt x="97" y="21"/>
                  </a:lnTo>
                  <a:lnTo>
                    <a:pt x="97" y="3"/>
                  </a:lnTo>
                  <a:close/>
                  <a:moveTo>
                    <a:pt x="115" y="20"/>
                  </a:moveTo>
                  <a:lnTo>
                    <a:pt x="106" y="20"/>
                  </a:lnTo>
                  <a:lnTo>
                    <a:pt x="108" y="21"/>
                  </a:lnTo>
                  <a:lnTo>
                    <a:pt x="111" y="25"/>
                  </a:lnTo>
                  <a:lnTo>
                    <a:pt x="112" y="28"/>
                  </a:lnTo>
                  <a:lnTo>
                    <a:pt x="112" y="36"/>
                  </a:lnTo>
                  <a:lnTo>
                    <a:pt x="111" y="39"/>
                  </a:lnTo>
                  <a:lnTo>
                    <a:pt x="108" y="43"/>
                  </a:lnTo>
                  <a:lnTo>
                    <a:pt x="106" y="44"/>
                  </a:lnTo>
                  <a:lnTo>
                    <a:pt x="110" y="44"/>
                  </a:lnTo>
                  <a:lnTo>
                    <a:pt x="116" y="39"/>
                  </a:lnTo>
                  <a:lnTo>
                    <a:pt x="118" y="35"/>
                  </a:lnTo>
                  <a:lnTo>
                    <a:pt x="118" y="25"/>
                  </a:lnTo>
                  <a:lnTo>
                    <a:pt x="117" y="21"/>
                  </a:lnTo>
                  <a:lnTo>
                    <a:pt x="115" y="20"/>
                  </a:lnTo>
                  <a:close/>
                  <a:moveTo>
                    <a:pt x="109" y="15"/>
                  </a:moveTo>
                  <a:lnTo>
                    <a:pt x="103" y="15"/>
                  </a:lnTo>
                  <a:lnTo>
                    <a:pt x="100" y="17"/>
                  </a:lnTo>
                  <a:lnTo>
                    <a:pt x="97" y="21"/>
                  </a:lnTo>
                  <a:lnTo>
                    <a:pt x="99" y="21"/>
                  </a:lnTo>
                  <a:lnTo>
                    <a:pt x="101" y="20"/>
                  </a:lnTo>
                  <a:lnTo>
                    <a:pt x="103" y="20"/>
                  </a:lnTo>
                  <a:lnTo>
                    <a:pt x="115" y="20"/>
                  </a:lnTo>
                  <a:lnTo>
                    <a:pt x="112" y="16"/>
                  </a:lnTo>
                  <a:lnTo>
                    <a:pt x="109" y="15"/>
                  </a:lnTo>
                  <a:close/>
                  <a:moveTo>
                    <a:pt x="97" y="0"/>
                  </a:moveTo>
                  <a:lnTo>
                    <a:pt x="95" y="0"/>
                  </a:lnTo>
                  <a:lnTo>
                    <a:pt x="87" y="3"/>
                  </a:lnTo>
                  <a:lnTo>
                    <a:pt x="87" y="4"/>
                  </a:lnTo>
                  <a:lnTo>
                    <a:pt x="88" y="3"/>
                  </a:lnTo>
                  <a:lnTo>
                    <a:pt x="90" y="3"/>
                  </a:lnTo>
                  <a:lnTo>
                    <a:pt x="97" y="3"/>
                  </a:lnTo>
                  <a:lnTo>
                    <a:pt x="97" y="0"/>
                  </a:lnTo>
                  <a:close/>
                  <a:moveTo>
                    <a:pt x="131" y="0"/>
                  </a:moveTo>
                  <a:lnTo>
                    <a:pt x="129" y="0"/>
                  </a:lnTo>
                  <a:lnTo>
                    <a:pt x="128" y="0"/>
                  </a:lnTo>
                  <a:lnTo>
                    <a:pt x="127" y="1"/>
                  </a:lnTo>
                  <a:lnTo>
                    <a:pt x="127" y="2"/>
                  </a:lnTo>
                  <a:lnTo>
                    <a:pt x="127" y="4"/>
                  </a:lnTo>
                  <a:lnTo>
                    <a:pt x="127" y="5"/>
                  </a:lnTo>
                  <a:lnTo>
                    <a:pt x="128" y="7"/>
                  </a:lnTo>
                  <a:lnTo>
                    <a:pt x="129" y="7"/>
                  </a:lnTo>
                  <a:lnTo>
                    <a:pt x="131" y="7"/>
                  </a:lnTo>
                  <a:lnTo>
                    <a:pt x="132" y="7"/>
                  </a:lnTo>
                  <a:lnTo>
                    <a:pt x="133" y="5"/>
                  </a:lnTo>
                  <a:lnTo>
                    <a:pt x="134" y="4"/>
                  </a:lnTo>
                  <a:lnTo>
                    <a:pt x="134" y="2"/>
                  </a:lnTo>
                  <a:lnTo>
                    <a:pt x="133" y="1"/>
                  </a:lnTo>
                  <a:lnTo>
                    <a:pt x="132" y="0"/>
                  </a:lnTo>
                  <a:lnTo>
                    <a:pt x="131" y="0"/>
                  </a:lnTo>
                  <a:close/>
                  <a:moveTo>
                    <a:pt x="133" y="18"/>
                  </a:moveTo>
                  <a:lnTo>
                    <a:pt x="126" y="18"/>
                  </a:lnTo>
                  <a:lnTo>
                    <a:pt x="127" y="19"/>
                  </a:lnTo>
                  <a:lnTo>
                    <a:pt x="127" y="20"/>
                  </a:lnTo>
                  <a:lnTo>
                    <a:pt x="127" y="43"/>
                  </a:lnTo>
                  <a:lnTo>
                    <a:pt x="127" y="44"/>
                  </a:lnTo>
                  <a:lnTo>
                    <a:pt x="126" y="44"/>
                  </a:lnTo>
                  <a:lnTo>
                    <a:pt x="125" y="45"/>
                  </a:lnTo>
                  <a:lnTo>
                    <a:pt x="123" y="45"/>
                  </a:lnTo>
                  <a:lnTo>
                    <a:pt x="123" y="46"/>
                  </a:lnTo>
                  <a:lnTo>
                    <a:pt x="138" y="46"/>
                  </a:lnTo>
                  <a:lnTo>
                    <a:pt x="138" y="45"/>
                  </a:lnTo>
                  <a:lnTo>
                    <a:pt x="135" y="45"/>
                  </a:lnTo>
                  <a:lnTo>
                    <a:pt x="134" y="44"/>
                  </a:lnTo>
                  <a:lnTo>
                    <a:pt x="133" y="43"/>
                  </a:lnTo>
                  <a:lnTo>
                    <a:pt x="133" y="18"/>
                  </a:lnTo>
                  <a:close/>
                  <a:moveTo>
                    <a:pt x="133" y="15"/>
                  </a:moveTo>
                  <a:lnTo>
                    <a:pt x="131" y="15"/>
                  </a:lnTo>
                  <a:lnTo>
                    <a:pt x="123" y="18"/>
                  </a:lnTo>
                  <a:lnTo>
                    <a:pt x="123" y="19"/>
                  </a:lnTo>
                  <a:lnTo>
                    <a:pt x="124" y="18"/>
                  </a:lnTo>
                  <a:lnTo>
                    <a:pt x="126" y="18"/>
                  </a:lnTo>
                  <a:lnTo>
                    <a:pt x="133" y="18"/>
                  </a:lnTo>
                  <a:lnTo>
                    <a:pt x="133" y="15"/>
                  </a:lnTo>
                  <a:close/>
                  <a:moveTo>
                    <a:pt x="149" y="18"/>
                  </a:moveTo>
                  <a:lnTo>
                    <a:pt x="143" y="18"/>
                  </a:lnTo>
                  <a:lnTo>
                    <a:pt x="143" y="41"/>
                  </a:lnTo>
                  <a:lnTo>
                    <a:pt x="144" y="42"/>
                  </a:lnTo>
                  <a:lnTo>
                    <a:pt x="144" y="44"/>
                  </a:lnTo>
                  <a:lnTo>
                    <a:pt x="145" y="45"/>
                  </a:lnTo>
                  <a:lnTo>
                    <a:pt x="147" y="46"/>
                  </a:lnTo>
                  <a:lnTo>
                    <a:pt x="148" y="47"/>
                  </a:lnTo>
                  <a:lnTo>
                    <a:pt x="151" y="47"/>
                  </a:lnTo>
                  <a:lnTo>
                    <a:pt x="152" y="46"/>
                  </a:lnTo>
                  <a:lnTo>
                    <a:pt x="155" y="44"/>
                  </a:lnTo>
                  <a:lnTo>
                    <a:pt x="156" y="43"/>
                  </a:lnTo>
                  <a:lnTo>
                    <a:pt x="151" y="43"/>
                  </a:lnTo>
                  <a:lnTo>
                    <a:pt x="150" y="42"/>
                  </a:lnTo>
                  <a:lnTo>
                    <a:pt x="149" y="41"/>
                  </a:lnTo>
                  <a:lnTo>
                    <a:pt x="149" y="40"/>
                  </a:lnTo>
                  <a:lnTo>
                    <a:pt x="149" y="18"/>
                  </a:lnTo>
                  <a:close/>
                  <a:moveTo>
                    <a:pt x="157" y="40"/>
                  </a:moveTo>
                  <a:lnTo>
                    <a:pt x="155" y="40"/>
                  </a:lnTo>
                  <a:lnTo>
                    <a:pt x="155" y="41"/>
                  </a:lnTo>
                  <a:lnTo>
                    <a:pt x="154" y="42"/>
                  </a:lnTo>
                  <a:lnTo>
                    <a:pt x="153" y="43"/>
                  </a:lnTo>
                  <a:lnTo>
                    <a:pt x="151" y="43"/>
                  </a:lnTo>
                  <a:lnTo>
                    <a:pt x="156" y="43"/>
                  </a:lnTo>
                  <a:lnTo>
                    <a:pt x="156" y="42"/>
                  </a:lnTo>
                  <a:lnTo>
                    <a:pt x="157" y="40"/>
                  </a:lnTo>
                  <a:close/>
                  <a:moveTo>
                    <a:pt x="149" y="6"/>
                  </a:moveTo>
                  <a:lnTo>
                    <a:pt x="148" y="6"/>
                  </a:lnTo>
                  <a:lnTo>
                    <a:pt x="147" y="8"/>
                  </a:lnTo>
                  <a:lnTo>
                    <a:pt x="146" y="10"/>
                  </a:lnTo>
                  <a:lnTo>
                    <a:pt x="145" y="12"/>
                  </a:lnTo>
                  <a:lnTo>
                    <a:pt x="144" y="13"/>
                  </a:lnTo>
                  <a:lnTo>
                    <a:pt x="141" y="16"/>
                  </a:lnTo>
                  <a:lnTo>
                    <a:pt x="140" y="16"/>
                  </a:lnTo>
                  <a:lnTo>
                    <a:pt x="139" y="17"/>
                  </a:lnTo>
                  <a:lnTo>
                    <a:pt x="139" y="18"/>
                  </a:lnTo>
                  <a:lnTo>
                    <a:pt x="156" y="18"/>
                  </a:lnTo>
                  <a:lnTo>
                    <a:pt x="156" y="16"/>
                  </a:lnTo>
                  <a:lnTo>
                    <a:pt x="149" y="16"/>
                  </a:lnTo>
                  <a:lnTo>
                    <a:pt x="149" y="6"/>
                  </a:lnTo>
                  <a:close/>
                  <a:moveTo>
                    <a:pt x="197" y="17"/>
                  </a:moveTo>
                  <a:lnTo>
                    <a:pt x="189" y="17"/>
                  </a:lnTo>
                  <a:lnTo>
                    <a:pt x="190" y="18"/>
                  </a:lnTo>
                  <a:lnTo>
                    <a:pt x="192" y="20"/>
                  </a:lnTo>
                  <a:lnTo>
                    <a:pt x="193" y="21"/>
                  </a:lnTo>
                  <a:lnTo>
                    <a:pt x="193" y="25"/>
                  </a:lnTo>
                  <a:lnTo>
                    <a:pt x="188" y="27"/>
                  </a:lnTo>
                  <a:lnTo>
                    <a:pt x="184" y="29"/>
                  </a:lnTo>
                  <a:lnTo>
                    <a:pt x="180" y="32"/>
                  </a:lnTo>
                  <a:lnTo>
                    <a:pt x="178" y="33"/>
                  </a:lnTo>
                  <a:lnTo>
                    <a:pt x="176" y="36"/>
                  </a:lnTo>
                  <a:lnTo>
                    <a:pt x="176" y="42"/>
                  </a:lnTo>
                  <a:lnTo>
                    <a:pt x="177" y="43"/>
                  </a:lnTo>
                  <a:lnTo>
                    <a:pt x="179" y="46"/>
                  </a:lnTo>
                  <a:lnTo>
                    <a:pt x="181" y="47"/>
                  </a:lnTo>
                  <a:lnTo>
                    <a:pt x="185" y="47"/>
                  </a:lnTo>
                  <a:lnTo>
                    <a:pt x="186" y="46"/>
                  </a:lnTo>
                  <a:lnTo>
                    <a:pt x="188" y="45"/>
                  </a:lnTo>
                  <a:lnTo>
                    <a:pt x="190" y="44"/>
                  </a:lnTo>
                  <a:lnTo>
                    <a:pt x="191" y="43"/>
                  </a:lnTo>
                  <a:lnTo>
                    <a:pt x="185" y="43"/>
                  </a:lnTo>
                  <a:lnTo>
                    <a:pt x="184" y="42"/>
                  </a:lnTo>
                  <a:lnTo>
                    <a:pt x="182" y="40"/>
                  </a:lnTo>
                  <a:lnTo>
                    <a:pt x="182" y="39"/>
                  </a:lnTo>
                  <a:lnTo>
                    <a:pt x="182" y="36"/>
                  </a:lnTo>
                  <a:lnTo>
                    <a:pt x="182" y="35"/>
                  </a:lnTo>
                  <a:lnTo>
                    <a:pt x="184" y="32"/>
                  </a:lnTo>
                  <a:lnTo>
                    <a:pt x="185" y="31"/>
                  </a:lnTo>
                  <a:lnTo>
                    <a:pt x="187" y="30"/>
                  </a:lnTo>
                  <a:lnTo>
                    <a:pt x="190" y="29"/>
                  </a:lnTo>
                  <a:lnTo>
                    <a:pt x="193" y="28"/>
                  </a:lnTo>
                  <a:lnTo>
                    <a:pt x="199" y="28"/>
                  </a:lnTo>
                  <a:lnTo>
                    <a:pt x="198" y="21"/>
                  </a:lnTo>
                  <a:lnTo>
                    <a:pt x="198" y="20"/>
                  </a:lnTo>
                  <a:lnTo>
                    <a:pt x="197" y="18"/>
                  </a:lnTo>
                  <a:lnTo>
                    <a:pt x="197" y="17"/>
                  </a:lnTo>
                  <a:close/>
                  <a:moveTo>
                    <a:pt x="199" y="42"/>
                  </a:moveTo>
                  <a:lnTo>
                    <a:pt x="193" y="42"/>
                  </a:lnTo>
                  <a:lnTo>
                    <a:pt x="193" y="44"/>
                  </a:lnTo>
                  <a:lnTo>
                    <a:pt x="193" y="45"/>
                  </a:lnTo>
                  <a:lnTo>
                    <a:pt x="194" y="46"/>
                  </a:lnTo>
                  <a:lnTo>
                    <a:pt x="195" y="47"/>
                  </a:lnTo>
                  <a:lnTo>
                    <a:pt x="199" y="47"/>
                  </a:lnTo>
                  <a:lnTo>
                    <a:pt x="201" y="45"/>
                  </a:lnTo>
                  <a:lnTo>
                    <a:pt x="203" y="43"/>
                  </a:lnTo>
                  <a:lnTo>
                    <a:pt x="199" y="43"/>
                  </a:lnTo>
                  <a:lnTo>
                    <a:pt x="199" y="42"/>
                  </a:lnTo>
                  <a:close/>
                  <a:moveTo>
                    <a:pt x="199" y="28"/>
                  </a:moveTo>
                  <a:lnTo>
                    <a:pt x="193" y="28"/>
                  </a:lnTo>
                  <a:lnTo>
                    <a:pt x="193" y="39"/>
                  </a:lnTo>
                  <a:lnTo>
                    <a:pt x="190" y="42"/>
                  </a:lnTo>
                  <a:lnTo>
                    <a:pt x="188" y="43"/>
                  </a:lnTo>
                  <a:lnTo>
                    <a:pt x="191" y="43"/>
                  </a:lnTo>
                  <a:lnTo>
                    <a:pt x="193" y="42"/>
                  </a:lnTo>
                  <a:lnTo>
                    <a:pt x="199" y="42"/>
                  </a:lnTo>
                  <a:lnTo>
                    <a:pt x="199" y="28"/>
                  </a:lnTo>
                  <a:close/>
                  <a:moveTo>
                    <a:pt x="203" y="40"/>
                  </a:moveTo>
                  <a:lnTo>
                    <a:pt x="201" y="42"/>
                  </a:lnTo>
                  <a:lnTo>
                    <a:pt x="201" y="43"/>
                  </a:lnTo>
                  <a:lnTo>
                    <a:pt x="199" y="43"/>
                  </a:lnTo>
                  <a:lnTo>
                    <a:pt x="203" y="43"/>
                  </a:lnTo>
                  <a:lnTo>
                    <a:pt x="203" y="42"/>
                  </a:lnTo>
                  <a:lnTo>
                    <a:pt x="203" y="40"/>
                  </a:lnTo>
                  <a:close/>
                  <a:moveTo>
                    <a:pt x="191" y="15"/>
                  </a:moveTo>
                  <a:lnTo>
                    <a:pt x="185" y="15"/>
                  </a:lnTo>
                  <a:lnTo>
                    <a:pt x="182" y="16"/>
                  </a:lnTo>
                  <a:lnTo>
                    <a:pt x="178" y="19"/>
                  </a:lnTo>
                  <a:lnTo>
                    <a:pt x="177" y="20"/>
                  </a:lnTo>
                  <a:lnTo>
                    <a:pt x="177" y="23"/>
                  </a:lnTo>
                  <a:lnTo>
                    <a:pt x="177" y="24"/>
                  </a:lnTo>
                  <a:lnTo>
                    <a:pt x="178" y="25"/>
                  </a:lnTo>
                  <a:lnTo>
                    <a:pt x="179" y="25"/>
                  </a:lnTo>
                  <a:lnTo>
                    <a:pt x="180" y="25"/>
                  </a:lnTo>
                  <a:lnTo>
                    <a:pt x="181" y="25"/>
                  </a:lnTo>
                  <a:lnTo>
                    <a:pt x="182" y="24"/>
                  </a:lnTo>
                  <a:lnTo>
                    <a:pt x="182" y="23"/>
                  </a:lnTo>
                  <a:lnTo>
                    <a:pt x="182" y="20"/>
                  </a:lnTo>
                  <a:lnTo>
                    <a:pt x="183" y="19"/>
                  </a:lnTo>
                  <a:lnTo>
                    <a:pt x="185" y="18"/>
                  </a:lnTo>
                  <a:lnTo>
                    <a:pt x="186" y="17"/>
                  </a:lnTo>
                  <a:lnTo>
                    <a:pt x="197" y="17"/>
                  </a:lnTo>
                  <a:lnTo>
                    <a:pt x="196" y="17"/>
                  </a:lnTo>
                  <a:lnTo>
                    <a:pt x="193" y="15"/>
                  </a:lnTo>
                  <a:lnTo>
                    <a:pt x="191" y="15"/>
                  </a:lnTo>
                  <a:close/>
                  <a:moveTo>
                    <a:pt x="223" y="15"/>
                  </a:moveTo>
                  <a:lnTo>
                    <a:pt x="216" y="15"/>
                  </a:lnTo>
                  <a:lnTo>
                    <a:pt x="212" y="17"/>
                  </a:lnTo>
                  <a:lnTo>
                    <a:pt x="207" y="24"/>
                  </a:lnTo>
                  <a:lnTo>
                    <a:pt x="206" y="28"/>
                  </a:lnTo>
                  <a:lnTo>
                    <a:pt x="206" y="36"/>
                  </a:lnTo>
                  <a:lnTo>
                    <a:pt x="207" y="40"/>
                  </a:lnTo>
                  <a:lnTo>
                    <a:pt x="212" y="45"/>
                  </a:lnTo>
                  <a:lnTo>
                    <a:pt x="215" y="47"/>
                  </a:lnTo>
                  <a:lnTo>
                    <a:pt x="219" y="47"/>
                  </a:lnTo>
                  <a:lnTo>
                    <a:pt x="221" y="46"/>
                  </a:lnTo>
                  <a:lnTo>
                    <a:pt x="224" y="45"/>
                  </a:lnTo>
                  <a:lnTo>
                    <a:pt x="225" y="44"/>
                  </a:lnTo>
                  <a:lnTo>
                    <a:pt x="226" y="43"/>
                  </a:lnTo>
                  <a:lnTo>
                    <a:pt x="218" y="43"/>
                  </a:lnTo>
                  <a:lnTo>
                    <a:pt x="216" y="42"/>
                  </a:lnTo>
                  <a:lnTo>
                    <a:pt x="212" y="37"/>
                  </a:lnTo>
                  <a:lnTo>
                    <a:pt x="211" y="34"/>
                  </a:lnTo>
                  <a:lnTo>
                    <a:pt x="211" y="25"/>
                  </a:lnTo>
                  <a:lnTo>
                    <a:pt x="212" y="22"/>
                  </a:lnTo>
                  <a:lnTo>
                    <a:pt x="216" y="18"/>
                  </a:lnTo>
                  <a:lnTo>
                    <a:pt x="218" y="17"/>
                  </a:lnTo>
                  <a:lnTo>
                    <a:pt x="226" y="17"/>
                  </a:lnTo>
                  <a:lnTo>
                    <a:pt x="225" y="16"/>
                  </a:lnTo>
                  <a:lnTo>
                    <a:pt x="223" y="15"/>
                  </a:lnTo>
                  <a:close/>
                  <a:moveTo>
                    <a:pt x="232" y="42"/>
                  </a:moveTo>
                  <a:lnTo>
                    <a:pt x="226" y="42"/>
                  </a:lnTo>
                  <a:lnTo>
                    <a:pt x="226" y="47"/>
                  </a:lnTo>
                  <a:lnTo>
                    <a:pt x="228" y="47"/>
                  </a:lnTo>
                  <a:lnTo>
                    <a:pt x="237" y="44"/>
                  </a:lnTo>
                  <a:lnTo>
                    <a:pt x="237" y="43"/>
                  </a:lnTo>
                  <a:lnTo>
                    <a:pt x="233" y="43"/>
                  </a:lnTo>
                  <a:lnTo>
                    <a:pt x="232" y="42"/>
                  </a:lnTo>
                  <a:close/>
                  <a:moveTo>
                    <a:pt x="236" y="43"/>
                  </a:moveTo>
                  <a:lnTo>
                    <a:pt x="236" y="43"/>
                  </a:lnTo>
                  <a:lnTo>
                    <a:pt x="233" y="43"/>
                  </a:lnTo>
                  <a:lnTo>
                    <a:pt x="237" y="43"/>
                  </a:lnTo>
                  <a:lnTo>
                    <a:pt x="236" y="43"/>
                  </a:lnTo>
                  <a:close/>
                  <a:moveTo>
                    <a:pt x="226" y="17"/>
                  </a:moveTo>
                  <a:lnTo>
                    <a:pt x="220" y="17"/>
                  </a:lnTo>
                  <a:lnTo>
                    <a:pt x="222" y="18"/>
                  </a:lnTo>
                  <a:lnTo>
                    <a:pt x="224" y="19"/>
                  </a:lnTo>
                  <a:lnTo>
                    <a:pt x="225" y="20"/>
                  </a:lnTo>
                  <a:lnTo>
                    <a:pt x="226" y="22"/>
                  </a:lnTo>
                  <a:lnTo>
                    <a:pt x="226" y="23"/>
                  </a:lnTo>
                  <a:lnTo>
                    <a:pt x="226" y="39"/>
                  </a:lnTo>
                  <a:lnTo>
                    <a:pt x="225" y="42"/>
                  </a:lnTo>
                  <a:lnTo>
                    <a:pt x="223" y="43"/>
                  </a:lnTo>
                  <a:lnTo>
                    <a:pt x="226" y="43"/>
                  </a:lnTo>
                  <a:lnTo>
                    <a:pt x="226" y="42"/>
                  </a:lnTo>
                  <a:lnTo>
                    <a:pt x="232" y="42"/>
                  </a:lnTo>
                  <a:lnTo>
                    <a:pt x="232" y="23"/>
                  </a:lnTo>
                  <a:lnTo>
                    <a:pt x="232" y="18"/>
                  </a:lnTo>
                  <a:lnTo>
                    <a:pt x="226" y="18"/>
                  </a:lnTo>
                  <a:lnTo>
                    <a:pt x="226" y="17"/>
                  </a:lnTo>
                  <a:close/>
                  <a:moveTo>
                    <a:pt x="232" y="3"/>
                  </a:moveTo>
                  <a:lnTo>
                    <a:pt x="225" y="3"/>
                  </a:lnTo>
                  <a:lnTo>
                    <a:pt x="226" y="4"/>
                  </a:lnTo>
                  <a:lnTo>
                    <a:pt x="226" y="5"/>
                  </a:lnTo>
                  <a:lnTo>
                    <a:pt x="226" y="18"/>
                  </a:lnTo>
                  <a:lnTo>
                    <a:pt x="232" y="18"/>
                  </a:lnTo>
                  <a:lnTo>
                    <a:pt x="232" y="3"/>
                  </a:lnTo>
                  <a:close/>
                  <a:moveTo>
                    <a:pt x="232" y="0"/>
                  </a:moveTo>
                  <a:lnTo>
                    <a:pt x="231" y="0"/>
                  </a:lnTo>
                  <a:lnTo>
                    <a:pt x="222" y="3"/>
                  </a:lnTo>
                  <a:lnTo>
                    <a:pt x="222" y="4"/>
                  </a:lnTo>
                  <a:lnTo>
                    <a:pt x="223" y="3"/>
                  </a:lnTo>
                  <a:lnTo>
                    <a:pt x="225" y="3"/>
                  </a:lnTo>
                  <a:lnTo>
                    <a:pt x="232" y="3"/>
                  </a:lnTo>
                  <a:lnTo>
                    <a:pt x="232" y="0"/>
                  </a:lnTo>
                  <a:close/>
                  <a:moveTo>
                    <a:pt x="256" y="15"/>
                  </a:moveTo>
                  <a:lnTo>
                    <a:pt x="249" y="15"/>
                  </a:lnTo>
                  <a:lnTo>
                    <a:pt x="246" y="17"/>
                  </a:lnTo>
                  <a:lnTo>
                    <a:pt x="241" y="24"/>
                  </a:lnTo>
                  <a:lnTo>
                    <a:pt x="239" y="28"/>
                  </a:lnTo>
                  <a:lnTo>
                    <a:pt x="239" y="36"/>
                  </a:lnTo>
                  <a:lnTo>
                    <a:pt x="240" y="40"/>
                  </a:lnTo>
                  <a:lnTo>
                    <a:pt x="245" y="45"/>
                  </a:lnTo>
                  <a:lnTo>
                    <a:pt x="248" y="47"/>
                  </a:lnTo>
                  <a:lnTo>
                    <a:pt x="253" y="47"/>
                  </a:lnTo>
                  <a:lnTo>
                    <a:pt x="254" y="46"/>
                  </a:lnTo>
                  <a:lnTo>
                    <a:pt x="257" y="45"/>
                  </a:lnTo>
                  <a:lnTo>
                    <a:pt x="259" y="44"/>
                  </a:lnTo>
                  <a:lnTo>
                    <a:pt x="259" y="43"/>
                  </a:lnTo>
                  <a:lnTo>
                    <a:pt x="252" y="43"/>
                  </a:lnTo>
                  <a:lnTo>
                    <a:pt x="250" y="42"/>
                  </a:lnTo>
                  <a:lnTo>
                    <a:pt x="246" y="37"/>
                  </a:lnTo>
                  <a:lnTo>
                    <a:pt x="245" y="34"/>
                  </a:lnTo>
                  <a:lnTo>
                    <a:pt x="245" y="25"/>
                  </a:lnTo>
                  <a:lnTo>
                    <a:pt x="246" y="22"/>
                  </a:lnTo>
                  <a:lnTo>
                    <a:pt x="249" y="18"/>
                  </a:lnTo>
                  <a:lnTo>
                    <a:pt x="251" y="17"/>
                  </a:lnTo>
                  <a:lnTo>
                    <a:pt x="259" y="17"/>
                  </a:lnTo>
                  <a:lnTo>
                    <a:pt x="258" y="16"/>
                  </a:lnTo>
                  <a:lnTo>
                    <a:pt x="256" y="15"/>
                  </a:lnTo>
                  <a:close/>
                  <a:moveTo>
                    <a:pt x="266" y="42"/>
                  </a:moveTo>
                  <a:lnTo>
                    <a:pt x="260" y="42"/>
                  </a:lnTo>
                  <a:lnTo>
                    <a:pt x="260" y="47"/>
                  </a:lnTo>
                  <a:lnTo>
                    <a:pt x="262" y="47"/>
                  </a:lnTo>
                  <a:lnTo>
                    <a:pt x="270" y="44"/>
                  </a:lnTo>
                  <a:lnTo>
                    <a:pt x="270" y="43"/>
                  </a:lnTo>
                  <a:lnTo>
                    <a:pt x="267" y="43"/>
                  </a:lnTo>
                  <a:lnTo>
                    <a:pt x="266" y="43"/>
                  </a:lnTo>
                  <a:lnTo>
                    <a:pt x="266" y="42"/>
                  </a:lnTo>
                  <a:close/>
                  <a:moveTo>
                    <a:pt x="286" y="45"/>
                  </a:moveTo>
                  <a:lnTo>
                    <a:pt x="270" y="45"/>
                  </a:lnTo>
                  <a:lnTo>
                    <a:pt x="270" y="46"/>
                  </a:lnTo>
                  <a:lnTo>
                    <a:pt x="286" y="46"/>
                  </a:lnTo>
                  <a:lnTo>
                    <a:pt x="286" y="45"/>
                  </a:lnTo>
                  <a:close/>
                  <a:moveTo>
                    <a:pt x="281" y="18"/>
                  </a:moveTo>
                  <a:lnTo>
                    <a:pt x="274" y="18"/>
                  </a:lnTo>
                  <a:lnTo>
                    <a:pt x="275" y="19"/>
                  </a:lnTo>
                  <a:lnTo>
                    <a:pt x="275" y="20"/>
                  </a:lnTo>
                  <a:lnTo>
                    <a:pt x="275" y="43"/>
                  </a:lnTo>
                  <a:lnTo>
                    <a:pt x="275" y="44"/>
                  </a:lnTo>
                  <a:lnTo>
                    <a:pt x="274" y="44"/>
                  </a:lnTo>
                  <a:lnTo>
                    <a:pt x="273" y="45"/>
                  </a:lnTo>
                  <a:lnTo>
                    <a:pt x="272" y="45"/>
                  </a:lnTo>
                  <a:lnTo>
                    <a:pt x="284" y="45"/>
                  </a:lnTo>
                  <a:lnTo>
                    <a:pt x="283" y="45"/>
                  </a:lnTo>
                  <a:lnTo>
                    <a:pt x="282" y="44"/>
                  </a:lnTo>
                  <a:lnTo>
                    <a:pt x="282" y="43"/>
                  </a:lnTo>
                  <a:lnTo>
                    <a:pt x="281" y="42"/>
                  </a:lnTo>
                  <a:lnTo>
                    <a:pt x="281" y="25"/>
                  </a:lnTo>
                  <a:lnTo>
                    <a:pt x="282" y="23"/>
                  </a:lnTo>
                  <a:lnTo>
                    <a:pt x="282" y="22"/>
                  </a:lnTo>
                  <a:lnTo>
                    <a:pt x="281" y="22"/>
                  </a:lnTo>
                  <a:lnTo>
                    <a:pt x="281" y="18"/>
                  </a:lnTo>
                  <a:close/>
                  <a:moveTo>
                    <a:pt x="270" y="43"/>
                  </a:moveTo>
                  <a:lnTo>
                    <a:pt x="269" y="43"/>
                  </a:lnTo>
                  <a:lnTo>
                    <a:pt x="267" y="43"/>
                  </a:lnTo>
                  <a:lnTo>
                    <a:pt x="270" y="43"/>
                  </a:lnTo>
                  <a:close/>
                  <a:moveTo>
                    <a:pt x="259" y="17"/>
                  </a:moveTo>
                  <a:lnTo>
                    <a:pt x="254" y="17"/>
                  </a:lnTo>
                  <a:lnTo>
                    <a:pt x="255" y="18"/>
                  </a:lnTo>
                  <a:lnTo>
                    <a:pt x="257" y="19"/>
                  </a:lnTo>
                  <a:lnTo>
                    <a:pt x="258" y="20"/>
                  </a:lnTo>
                  <a:lnTo>
                    <a:pt x="259" y="22"/>
                  </a:lnTo>
                  <a:lnTo>
                    <a:pt x="260" y="23"/>
                  </a:lnTo>
                  <a:lnTo>
                    <a:pt x="260" y="39"/>
                  </a:lnTo>
                  <a:lnTo>
                    <a:pt x="258" y="42"/>
                  </a:lnTo>
                  <a:lnTo>
                    <a:pt x="256" y="43"/>
                  </a:lnTo>
                  <a:lnTo>
                    <a:pt x="259" y="43"/>
                  </a:lnTo>
                  <a:lnTo>
                    <a:pt x="260" y="42"/>
                  </a:lnTo>
                  <a:lnTo>
                    <a:pt x="266" y="42"/>
                  </a:lnTo>
                  <a:lnTo>
                    <a:pt x="266" y="23"/>
                  </a:lnTo>
                  <a:lnTo>
                    <a:pt x="266" y="18"/>
                  </a:lnTo>
                  <a:lnTo>
                    <a:pt x="260" y="18"/>
                  </a:lnTo>
                  <a:lnTo>
                    <a:pt x="259" y="17"/>
                  </a:lnTo>
                  <a:close/>
                  <a:moveTo>
                    <a:pt x="290" y="15"/>
                  </a:moveTo>
                  <a:lnTo>
                    <a:pt x="286" y="15"/>
                  </a:lnTo>
                  <a:lnTo>
                    <a:pt x="283" y="17"/>
                  </a:lnTo>
                  <a:lnTo>
                    <a:pt x="281" y="22"/>
                  </a:lnTo>
                  <a:lnTo>
                    <a:pt x="282" y="22"/>
                  </a:lnTo>
                  <a:lnTo>
                    <a:pt x="283" y="21"/>
                  </a:lnTo>
                  <a:lnTo>
                    <a:pt x="284" y="20"/>
                  </a:lnTo>
                  <a:lnTo>
                    <a:pt x="285" y="20"/>
                  </a:lnTo>
                  <a:lnTo>
                    <a:pt x="293" y="20"/>
                  </a:lnTo>
                  <a:lnTo>
                    <a:pt x="293" y="17"/>
                  </a:lnTo>
                  <a:lnTo>
                    <a:pt x="292" y="17"/>
                  </a:lnTo>
                  <a:lnTo>
                    <a:pt x="291" y="15"/>
                  </a:lnTo>
                  <a:lnTo>
                    <a:pt x="290" y="15"/>
                  </a:lnTo>
                  <a:close/>
                  <a:moveTo>
                    <a:pt x="293" y="20"/>
                  </a:moveTo>
                  <a:lnTo>
                    <a:pt x="286" y="20"/>
                  </a:lnTo>
                  <a:lnTo>
                    <a:pt x="287" y="20"/>
                  </a:lnTo>
                  <a:lnTo>
                    <a:pt x="289" y="22"/>
                  </a:lnTo>
                  <a:lnTo>
                    <a:pt x="291" y="22"/>
                  </a:lnTo>
                  <a:lnTo>
                    <a:pt x="293" y="20"/>
                  </a:lnTo>
                  <a:close/>
                  <a:moveTo>
                    <a:pt x="281" y="15"/>
                  </a:moveTo>
                  <a:lnTo>
                    <a:pt x="279" y="15"/>
                  </a:lnTo>
                  <a:lnTo>
                    <a:pt x="270" y="18"/>
                  </a:lnTo>
                  <a:lnTo>
                    <a:pt x="271" y="19"/>
                  </a:lnTo>
                  <a:lnTo>
                    <a:pt x="272" y="18"/>
                  </a:lnTo>
                  <a:lnTo>
                    <a:pt x="281" y="18"/>
                  </a:lnTo>
                  <a:lnTo>
                    <a:pt x="281" y="15"/>
                  </a:lnTo>
                  <a:close/>
                  <a:moveTo>
                    <a:pt x="266" y="3"/>
                  </a:moveTo>
                  <a:lnTo>
                    <a:pt x="259" y="3"/>
                  </a:lnTo>
                  <a:lnTo>
                    <a:pt x="259" y="4"/>
                  </a:lnTo>
                  <a:lnTo>
                    <a:pt x="260" y="4"/>
                  </a:lnTo>
                  <a:lnTo>
                    <a:pt x="260" y="5"/>
                  </a:lnTo>
                  <a:lnTo>
                    <a:pt x="260" y="18"/>
                  </a:lnTo>
                  <a:lnTo>
                    <a:pt x="266" y="18"/>
                  </a:lnTo>
                  <a:lnTo>
                    <a:pt x="266" y="3"/>
                  </a:lnTo>
                  <a:close/>
                  <a:moveTo>
                    <a:pt x="266" y="0"/>
                  </a:moveTo>
                  <a:lnTo>
                    <a:pt x="264" y="0"/>
                  </a:lnTo>
                  <a:lnTo>
                    <a:pt x="255" y="3"/>
                  </a:lnTo>
                  <a:lnTo>
                    <a:pt x="256" y="4"/>
                  </a:lnTo>
                  <a:lnTo>
                    <a:pt x="257" y="3"/>
                  </a:lnTo>
                  <a:lnTo>
                    <a:pt x="259" y="3"/>
                  </a:lnTo>
                  <a:lnTo>
                    <a:pt x="266" y="3"/>
                  </a:lnTo>
                  <a:lnTo>
                    <a:pt x="266" y="0"/>
                  </a:lnTo>
                  <a:close/>
                  <a:moveTo>
                    <a:pt x="312" y="15"/>
                  </a:moveTo>
                  <a:lnTo>
                    <a:pt x="305" y="15"/>
                  </a:lnTo>
                  <a:lnTo>
                    <a:pt x="302" y="16"/>
                  </a:lnTo>
                  <a:lnTo>
                    <a:pt x="296" y="22"/>
                  </a:lnTo>
                  <a:lnTo>
                    <a:pt x="295" y="26"/>
                  </a:lnTo>
                  <a:lnTo>
                    <a:pt x="295" y="36"/>
                  </a:lnTo>
                  <a:lnTo>
                    <a:pt x="296" y="40"/>
                  </a:lnTo>
                  <a:lnTo>
                    <a:pt x="301" y="45"/>
                  </a:lnTo>
                  <a:lnTo>
                    <a:pt x="304" y="47"/>
                  </a:lnTo>
                  <a:lnTo>
                    <a:pt x="311" y="47"/>
                  </a:lnTo>
                  <a:lnTo>
                    <a:pt x="314" y="46"/>
                  </a:lnTo>
                  <a:lnTo>
                    <a:pt x="318" y="41"/>
                  </a:lnTo>
                  <a:lnTo>
                    <a:pt x="308" y="41"/>
                  </a:lnTo>
                  <a:lnTo>
                    <a:pt x="305" y="40"/>
                  </a:lnTo>
                  <a:lnTo>
                    <a:pt x="301" y="35"/>
                  </a:lnTo>
                  <a:lnTo>
                    <a:pt x="300" y="32"/>
                  </a:lnTo>
                  <a:lnTo>
                    <a:pt x="300" y="28"/>
                  </a:lnTo>
                  <a:lnTo>
                    <a:pt x="320" y="28"/>
                  </a:lnTo>
                  <a:lnTo>
                    <a:pt x="320" y="25"/>
                  </a:lnTo>
                  <a:lnTo>
                    <a:pt x="300" y="25"/>
                  </a:lnTo>
                  <a:lnTo>
                    <a:pt x="300" y="23"/>
                  </a:lnTo>
                  <a:lnTo>
                    <a:pt x="301" y="21"/>
                  </a:lnTo>
                  <a:lnTo>
                    <a:pt x="304" y="18"/>
                  </a:lnTo>
                  <a:lnTo>
                    <a:pt x="305" y="17"/>
                  </a:lnTo>
                  <a:lnTo>
                    <a:pt x="316" y="17"/>
                  </a:lnTo>
                  <a:lnTo>
                    <a:pt x="315" y="16"/>
                  </a:lnTo>
                  <a:lnTo>
                    <a:pt x="312" y="15"/>
                  </a:lnTo>
                  <a:close/>
                  <a:moveTo>
                    <a:pt x="319" y="34"/>
                  </a:moveTo>
                  <a:lnTo>
                    <a:pt x="318" y="37"/>
                  </a:lnTo>
                  <a:lnTo>
                    <a:pt x="317" y="39"/>
                  </a:lnTo>
                  <a:lnTo>
                    <a:pt x="314" y="41"/>
                  </a:lnTo>
                  <a:lnTo>
                    <a:pt x="313" y="41"/>
                  </a:lnTo>
                  <a:lnTo>
                    <a:pt x="318" y="41"/>
                  </a:lnTo>
                  <a:lnTo>
                    <a:pt x="320" y="38"/>
                  </a:lnTo>
                  <a:lnTo>
                    <a:pt x="320" y="35"/>
                  </a:lnTo>
                  <a:lnTo>
                    <a:pt x="319" y="34"/>
                  </a:lnTo>
                  <a:close/>
                  <a:moveTo>
                    <a:pt x="316" y="17"/>
                  </a:moveTo>
                  <a:lnTo>
                    <a:pt x="308" y="17"/>
                  </a:lnTo>
                  <a:lnTo>
                    <a:pt x="309" y="18"/>
                  </a:lnTo>
                  <a:lnTo>
                    <a:pt x="312" y="19"/>
                  </a:lnTo>
                  <a:lnTo>
                    <a:pt x="312" y="20"/>
                  </a:lnTo>
                  <a:lnTo>
                    <a:pt x="313" y="22"/>
                  </a:lnTo>
                  <a:lnTo>
                    <a:pt x="313" y="23"/>
                  </a:lnTo>
                  <a:lnTo>
                    <a:pt x="314" y="25"/>
                  </a:lnTo>
                  <a:lnTo>
                    <a:pt x="320" y="25"/>
                  </a:lnTo>
                  <a:lnTo>
                    <a:pt x="320" y="23"/>
                  </a:lnTo>
                  <a:lnTo>
                    <a:pt x="319" y="21"/>
                  </a:lnTo>
                  <a:lnTo>
                    <a:pt x="316" y="17"/>
                  </a:lnTo>
                  <a:close/>
                  <a:moveTo>
                    <a:pt x="326" y="36"/>
                  </a:moveTo>
                  <a:lnTo>
                    <a:pt x="326" y="36"/>
                  </a:lnTo>
                  <a:lnTo>
                    <a:pt x="326" y="47"/>
                  </a:lnTo>
                  <a:lnTo>
                    <a:pt x="327" y="46"/>
                  </a:lnTo>
                  <a:lnTo>
                    <a:pt x="327" y="45"/>
                  </a:lnTo>
                  <a:lnTo>
                    <a:pt x="341" y="45"/>
                  </a:lnTo>
                  <a:lnTo>
                    <a:pt x="342" y="44"/>
                  </a:lnTo>
                  <a:lnTo>
                    <a:pt x="334" y="44"/>
                  </a:lnTo>
                  <a:lnTo>
                    <a:pt x="332" y="44"/>
                  </a:lnTo>
                  <a:lnTo>
                    <a:pt x="328" y="41"/>
                  </a:lnTo>
                  <a:lnTo>
                    <a:pt x="327" y="39"/>
                  </a:lnTo>
                  <a:lnTo>
                    <a:pt x="326" y="36"/>
                  </a:lnTo>
                  <a:close/>
                  <a:moveTo>
                    <a:pt x="341" y="45"/>
                  </a:moveTo>
                  <a:lnTo>
                    <a:pt x="327" y="45"/>
                  </a:lnTo>
                  <a:lnTo>
                    <a:pt x="329" y="45"/>
                  </a:lnTo>
                  <a:lnTo>
                    <a:pt x="332" y="46"/>
                  </a:lnTo>
                  <a:lnTo>
                    <a:pt x="334" y="47"/>
                  </a:lnTo>
                  <a:lnTo>
                    <a:pt x="338" y="47"/>
                  </a:lnTo>
                  <a:lnTo>
                    <a:pt x="340" y="46"/>
                  </a:lnTo>
                  <a:lnTo>
                    <a:pt x="341" y="45"/>
                  </a:lnTo>
                  <a:close/>
                  <a:moveTo>
                    <a:pt x="336" y="15"/>
                  </a:moveTo>
                  <a:lnTo>
                    <a:pt x="332" y="15"/>
                  </a:lnTo>
                  <a:lnTo>
                    <a:pt x="330" y="16"/>
                  </a:lnTo>
                  <a:lnTo>
                    <a:pt x="326" y="19"/>
                  </a:lnTo>
                  <a:lnTo>
                    <a:pt x="326" y="21"/>
                  </a:lnTo>
                  <a:lnTo>
                    <a:pt x="326" y="26"/>
                  </a:lnTo>
                  <a:lnTo>
                    <a:pt x="326" y="27"/>
                  </a:lnTo>
                  <a:lnTo>
                    <a:pt x="328" y="29"/>
                  </a:lnTo>
                  <a:lnTo>
                    <a:pt x="330" y="31"/>
                  </a:lnTo>
                  <a:lnTo>
                    <a:pt x="336" y="34"/>
                  </a:lnTo>
                  <a:lnTo>
                    <a:pt x="338" y="35"/>
                  </a:lnTo>
                  <a:lnTo>
                    <a:pt x="340" y="37"/>
                  </a:lnTo>
                  <a:lnTo>
                    <a:pt x="341" y="38"/>
                  </a:lnTo>
                  <a:lnTo>
                    <a:pt x="341" y="41"/>
                  </a:lnTo>
                  <a:lnTo>
                    <a:pt x="340" y="42"/>
                  </a:lnTo>
                  <a:lnTo>
                    <a:pt x="338" y="44"/>
                  </a:lnTo>
                  <a:lnTo>
                    <a:pt x="337" y="44"/>
                  </a:lnTo>
                  <a:lnTo>
                    <a:pt x="342" y="44"/>
                  </a:lnTo>
                  <a:lnTo>
                    <a:pt x="345" y="43"/>
                  </a:lnTo>
                  <a:lnTo>
                    <a:pt x="346" y="40"/>
                  </a:lnTo>
                  <a:lnTo>
                    <a:pt x="345" y="34"/>
                  </a:lnTo>
                  <a:lnTo>
                    <a:pt x="343" y="31"/>
                  </a:lnTo>
                  <a:lnTo>
                    <a:pt x="339" y="29"/>
                  </a:lnTo>
                  <a:lnTo>
                    <a:pt x="332" y="26"/>
                  </a:lnTo>
                  <a:lnTo>
                    <a:pt x="331" y="25"/>
                  </a:lnTo>
                  <a:lnTo>
                    <a:pt x="330" y="23"/>
                  </a:lnTo>
                  <a:lnTo>
                    <a:pt x="330" y="22"/>
                  </a:lnTo>
                  <a:lnTo>
                    <a:pt x="330" y="20"/>
                  </a:lnTo>
                  <a:lnTo>
                    <a:pt x="330" y="19"/>
                  </a:lnTo>
                  <a:lnTo>
                    <a:pt x="332" y="18"/>
                  </a:lnTo>
                  <a:lnTo>
                    <a:pt x="333" y="17"/>
                  </a:lnTo>
                  <a:lnTo>
                    <a:pt x="343" y="17"/>
                  </a:lnTo>
                  <a:lnTo>
                    <a:pt x="343" y="16"/>
                  </a:lnTo>
                  <a:lnTo>
                    <a:pt x="341" y="16"/>
                  </a:lnTo>
                  <a:lnTo>
                    <a:pt x="340" y="16"/>
                  </a:lnTo>
                  <a:lnTo>
                    <a:pt x="337" y="15"/>
                  </a:lnTo>
                  <a:lnTo>
                    <a:pt x="336" y="15"/>
                  </a:lnTo>
                  <a:close/>
                  <a:moveTo>
                    <a:pt x="343" y="17"/>
                  </a:moveTo>
                  <a:lnTo>
                    <a:pt x="336" y="17"/>
                  </a:lnTo>
                  <a:lnTo>
                    <a:pt x="338" y="18"/>
                  </a:lnTo>
                  <a:lnTo>
                    <a:pt x="341" y="20"/>
                  </a:lnTo>
                  <a:lnTo>
                    <a:pt x="342" y="22"/>
                  </a:lnTo>
                  <a:lnTo>
                    <a:pt x="342" y="25"/>
                  </a:lnTo>
                  <a:lnTo>
                    <a:pt x="343" y="25"/>
                  </a:lnTo>
                  <a:lnTo>
                    <a:pt x="343" y="17"/>
                  </a:lnTo>
                  <a:close/>
                  <a:moveTo>
                    <a:pt x="343" y="15"/>
                  </a:moveTo>
                  <a:lnTo>
                    <a:pt x="342" y="15"/>
                  </a:lnTo>
                  <a:lnTo>
                    <a:pt x="342" y="16"/>
                  </a:lnTo>
                  <a:lnTo>
                    <a:pt x="341" y="16"/>
                  </a:lnTo>
                  <a:lnTo>
                    <a:pt x="343" y="16"/>
                  </a:lnTo>
                  <a:lnTo>
                    <a:pt x="343" y="15"/>
                  </a:lnTo>
                  <a:close/>
                  <a:moveTo>
                    <a:pt x="352" y="36"/>
                  </a:moveTo>
                  <a:lnTo>
                    <a:pt x="351" y="36"/>
                  </a:lnTo>
                  <a:lnTo>
                    <a:pt x="351" y="47"/>
                  </a:lnTo>
                  <a:lnTo>
                    <a:pt x="352" y="47"/>
                  </a:lnTo>
                  <a:lnTo>
                    <a:pt x="352" y="46"/>
                  </a:lnTo>
                  <a:lnTo>
                    <a:pt x="353" y="45"/>
                  </a:lnTo>
                  <a:lnTo>
                    <a:pt x="367" y="45"/>
                  </a:lnTo>
                  <a:lnTo>
                    <a:pt x="368" y="44"/>
                  </a:lnTo>
                  <a:lnTo>
                    <a:pt x="359" y="44"/>
                  </a:lnTo>
                  <a:lnTo>
                    <a:pt x="357" y="44"/>
                  </a:lnTo>
                  <a:lnTo>
                    <a:pt x="354" y="41"/>
                  </a:lnTo>
                  <a:lnTo>
                    <a:pt x="353" y="39"/>
                  </a:lnTo>
                  <a:lnTo>
                    <a:pt x="352" y="36"/>
                  </a:lnTo>
                  <a:close/>
                  <a:moveTo>
                    <a:pt x="367" y="45"/>
                  </a:moveTo>
                  <a:lnTo>
                    <a:pt x="353" y="45"/>
                  </a:lnTo>
                  <a:lnTo>
                    <a:pt x="354" y="45"/>
                  </a:lnTo>
                  <a:lnTo>
                    <a:pt x="357" y="46"/>
                  </a:lnTo>
                  <a:lnTo>
                    <a:pt x="359" y="47"/>
                  </a:lnTo>
                  <a:lnTo>
                    <a:pt x="364" y="47"/>
                  </a:lnTo>
                  <a:lnTo>
                    <a:pt x="366" y="46"/>
                  </a:lnTo>
                  <a:lnTo>
                    <a:pt x="367" y="45"/>
                  </a:lnTo>
                  <a:close/>
                  <a:moveTo>
                    <a:pt x="361" y="15"/>
                  </a:moveTo>
                  <a:lnTo>
                    <a:pt x="357" y="15"/>
                  </a:lnTo>
                  <a:lnTo>
                    <a:pt x="355" y="16"/>
                  </a:lnTo>
                  <a:lnTo>
                    <a:pt x="352" y="19"/>
                  </a:lnTo>
                  <a:lnTo>
                    <a:pt x="351" y="21"/>
                  </a:lnTo>
                  <a:lnTo>
                    <a:pt x="351" y="26"/>
                  </a:lnTo>
                  <a:lnTo>
                    <a:pt x="352" y="27"/>
                  </a:lnTo>
                  <a:lnTo>
                    <a:pt x="354" y="29"/>
                  </a:lnTo>
                  <a:lnTo>
                    <a:pt x="356" y="31"/>
                  </a:lnTo>
                  <a:lnTo>
                    <a:pt x="362" y="34"/>
                  </a:lnTo>
                  <a:lnTo>
                    <a:pt x="364" y="35"/>
                  </a:lnTo>
                  <a:lnTo>
                    <a:pt x="366" y="37"/>
                  </a:lnTo>
                  <a:lnTo>
                    <a:pt x="366" y="38"/>
                  </a:lnTo>
                  <a:lnTo>
                    <a:pt x="366" y="41"/>
                  </a:lnTo>
                  <a:lnTo>
                    <a:pt x="366" y="42"/>
                  </a:lnTo>
                  <a:lnTo>
                    <a:pt x="364" y="44"/>
                  </a:lnTo>
                  <a:lnTo>
                    <a:pt x="363" y="44"/>
                  </a:lnTo>
                  <a:lnTo>
                    <a:pt x="368" y="44"/>
                  </a:lnTo>
                  <a:lnTo>
                    <a:pt x="370" y="43"/>
                  </a:lnTo>
                  <a:lnTo>
                    <a:pt x="371" y="40"/>
                  </a:lnTo>
                  <a:lnTo>
                    <a:pt x="371" y="34"/>
                  </a:lnTo>
                  <a:lnTo>
                    <a:pt x="369" y="31"/>
                  </a:lnTo>
                  <a:lnTo>
                    <a:pt x="365" y="29"/>
                  </a:lnTo>
                  <a:lnTo>
                    <a:pt x="358" y="26"/>
                  </a:lnTo>
                  <a:lnTo>
                    <a:pt x="357" y="25"/>
                  </a:lnTo>
                  <a:lnTo>
                    <a:pt x="355" y="23"/>
                  </a:lnTo>
                  <a:lnTo>
                    <a:pt x="355" y="22"/>
                  </a:lnTo>
                  <a:lnTo>
                    <a:pt x="355" y="20"/>
                  </a:lnTo>
                  <a:lnTo>
                    <a:pt x="356" y="19"/>
                  </a:lnTo>
                  <a:lnTo>
                    <a:pt x="357" y="18"/>
                  </a:lnTo>
                  <a:lnTo>
                    <a:pt x="359" y="17"/>
                  </a:lnTo>
                  <a:lnTo>
                    <a:pt x="369" y="17"/>
                  </a:lnTo>
                  <a:lnTo>
                    <a:pt x="369" y="16"/>
                  </a:lnTo>
                  <a:lnTo>
                    <a:pt x="366" y="16"/>
                  </a:lnTo>
                  <a:lnTo>
                    <a:pt x="365" y="16"/>
                  </a:lnTo>
                  <a:lnTo>
                    <a:pt x="363" y="15"/>
                  </a:lnTo>
                  <a:lnTo>
                    <a:pt x="361" y="15"/>
                  </a:lnTo>
                  <a:close/>
                  <a:moveTo>
                    <a:pt x="369" y="17"/>
                  </a:moveTo>
                  <a:lnTo>
                    <a:pt x="362" y="17"/>
                  </a:lnTo>
                  <a:lnTo>
                    <a:pt x="364" y="18"/>
                  </a:lnTo>
                  <a:lnTo>
                    <a:pt x="366" y="20"/>
                  </a:lnTo>
                  <a:lnTo>
                    <a:pt x="367" y="22"/>
                  </a:lnTo>
                  <a:lnTo>
                    <a:pt x="368" y="25"/>
                  </a:lnTo>
                  <a:lnTo>
                    <a:pt x="369" y="25"/>
                  </a:lnTo>
                  <a:lnTo>
                    <a:pt x="369" y="17"/>
                  </a:lnTo>
                  <a:close/>
                  <a:moveTo>
                    <a:pt x="369" y="15"/>
                  </a:moveTo>
                  <a:lnTo>
                    <a:pt x="368" y="15"/>
                  </a:lnTo>
                  <a:lnTo>
                    <a:pt x="368" y="16"/>
                  </a:lnTo>
                  <a:lnTo>
                    <a:pt x="367" y="16"/>
                  </a:lnTo>
                  <a:lnTo>
                    <a:pt x="366" y="16"/>
                  </a:lnTo>
                  <a:lnTo>
                    <a:pt x="369" y="16"/>
                  </a:lnTo>
                  <a:lnTo>
                    <a:pt x="369" y="15"/>
                  </a:lnTo>
                  <a:close/>
                  <a:moveTo>
                    <a:pt x="411" y="45"/>
                  </a:moveTo>
                  <a:lnTo>
                    <a:pt x="393" y="45"/>
                  </a:lnTo>
                  <a:lnTo>
                    <a:pt x="393" y="46"/>
                  </a:lnTo>
                  <a:lnTo>
                    <a:pt x="411" y="46"/>
                  </a:lnTo>
                  <a:lnTo>
                    <a:pt x="411" y="45"/>
                  </a:lnTo>
                  <a:close/>
                  <a:moveTo>
                    <a:pt x="432" y="45"/>
                  </a:moveTo>
                  <a:lnTo>
                    <a:pt x="417" y="45"/>
                  </a:lnTo>
                  <a:lnTo>
                    <a:pt x="417" y="46"/>
                  </a:lnTo>
                  <a:lnTo>
                    <a:pt x="432" y="46"/>
                  </a:lnTo>
                  <a:lnTo>
                    <a:pt x="432" y="45"/>
                  </a:lnTo>
                  <a:close/>
                  <a:moveTo>
                    <a:pt x="404" y="18"/>
                  </a:moveTo>
                  <a:lnTo>
                    <a:pt x="398" y="18"/>
                  </a:lnTo>
                  <a:lnTo>
                    <a:pt x="398" y="41"/>
                  </a:lnTo>
                  <a:lnTo>
                    <a:pt x="398" y="43"/>
                  </a:lnTo>
                  <a:lnTo>
                    <a:pt x="397" y="44"/>
                  </a:lnTo>
                  <a:lnTo>
                    <a:pt x="396" y="45"/>
                  </a:lnTo>
                  <a:lnTo>
                    <a:pt x="395" y="45"/>
                  </a:lnTo>
                  <a:lnTo>
                    <a:pt x="407" y="45"/>
                  </a:lnTo>
                  <a:lnTo>
                    <a:pt x="406" y="45"/>
                  </a:lnTo>
                  <a:lnTo>
                    <a:pt x="404" y="43"/>
                  </a:lnTo>
                  <a:lnTo>
                    <a:pt x="404" y="41"/>
                  </a:lnTo>
                  <a:lnTo>
                    <a:pt x="404" y="18"/>
                  </a:lnTo>
                  <a:close/>
                  <a:moveTo>
                    <a:pt x="427" y="18"/>
                  </a:moveTo>
                  <a:lnTo>
                    <a:pt x="420" y="18"/>
                  </a:lnTo>
                  <a:lnTo>
                    <a:pt x="421" y="19"/>
                  </a:lnTo>
                  <a:lnTo>
                    <a:pt x="421" y="20"/>
                  </a:lnTo>
                  <a:lnTo>
                    <a:pt x="421" y="43"/>
                  </a:lnTo>
                  <a:lnTo>
                    <a:pt x="421" y="44"/>
                  </a:lnTo>
                  <a:lnTo>
                    <a:pt x="419" y="45"/>
                  </a:lnTo>
                  <a:lnTo>
                    <a:pt x="418" y="45"/>
                  </a:lnTo>
                  <a:lnTo>
                    <a:pt x="431" y="45"/>
                  </a:lnTo>
                  <a:lnTo>
                    <a:pt x="430" y="45"/>
                  </a:lnTo>
                  <a:lnTo>
                    <a:pt x="428" y="44"/>
                  </a:lnTo>
                  <a:lnTo>
                    <a:pt x="428" y="43"/>
                  </a:lnTo>
                  <a:lnTo>
                    <a:pt x="427" y="42"/>
                  </a:lnTo>
                  <a:lnTo>
                    <a:pt x="427" y="25"/>
                  </a:lnTo>
                  <a:lnTo>
                    <a:pt x="428" y="23"/>
                  </a:lnTo>
                  <a:lnTo>
                    <a:pt x="429" y="22"/>
                  </a:lnTo>
                  <a:lnTo>
                    <a:pt x="427" y="22"/>
                  </a:lnTo>
                  <a:lnTo>
                    <a:pt x="427" y="18"/>
                  </a:lnTo>
                  <a:close/>
                  <a:moveTo>
                    <a:pt x="436" y="15"/>
                  </a:moveTo>
                  <a:lnTo>
                    <a:pt x="432" y="15"/>
                  </a:lnTo>
                  <a:lnTo>
                    <a:pt x="430" y="17"/>
                  </a:lnTo>
                  <a:lnTo>
                    <a:pt x="427" y="22"/>
                  </a:lnTo>
                  <a:lnTo>
                    <a:pt x="429" y="22"/>
                  </a:lnTo>
                  <a:lnTo>
                    <a:pt x="429" y="21"/>
                  </a:lnTo>
                  <a:lnTo>
                    <a:pt x="431" y="20"/>
                  </a:lnTo>
                  <a:lnTo>
                    <a:pt x="439" y="20"/>
                  </a:lnTo>
                  <a:lnTo>
                    <a:pt x="439" y="17"/>
                  </a:lnTo>
                  <a:lnTo>
                    <a:pt x="437" y="15"/>
                  </a:lnTo>
                  <a:lnTo>
                    <a:pt x="436" y="15"/>
                  </a:lnTo>
                  <a:close/>
                  <a:moveTo>
                    <a:pt x="439" y="20"/>
                  </a:moveTo>
                  <a:lnTo>
                    <a:pt x="432" y="20"/>
                  </a:lnTo>
                  <a:lnTo>
                    <a:pt x="433" y="20"/>
                  </a:lnTo>
                  <a:lnTo>
                    <a:pt x="435" y="22"/>
                  </a:lnTo>
                  <a:lnTo>
                    <a:pt x="436" y="22"/>
                  </a:lnTo>
                  <a:lnTo>
                    <a:pt x="437" y="22"/>
                  </a:lnTo>
                  <a:lnTo>
                    <a:pt x="438" y="22"/>
                  </a:lnTo>
                  <a:lnTo>
                    <a:pt x="439" y="20"/>
                  </a:lnTo>
                  <a:close/>
                  <a:moveTo>
                    <a:pt x="427" y="15"/>
                  </a:moveTo>
                  <a:lnTo>
                    <a:pt x="426" y="15"/>
                  </a:lnTo>
                  <a:lnTo>
                    <a:pt x="417" y="18"/>
                  </a:lnTo>
                  <a:lnTo>
                    <a:pt x="417" y="19"/>
                  </a:lnTo>
                  <a:lnTo>
                    <a:pt x="418" y="18"/>
                  </a:lnTo>
                  <a:lnTo>
                    <a:pt x="427" y="18"/>
                  </a:lnTo>
                  <a:lnTo>
                    <a:pt x="427" y="15"/>
                  </a:lnTo>
                  <a:close/>
                  <a:moveTo>
                    <a:pt x="412" y="16"/>
                  </a:moveTo>
                  <a:lnTo>
                    <a:pt x="393" y="16"/>
                  </a:lnTo>
                  <a:lnTo>
                    <a:pt x="393" y="18"/>
                  </a:lnTo>
                  <a:lnTo>
                    <a:pt x="412" y="18"/>
                  </a:lnTo>
                  <a:lnTo>
                    <a:pt x="412" y="16"/>
                  </a:lnTo>
                  <a:close/>
                  <a:moveTo>
                    <a:pt x="413" y="0"/>
                  </a:moveTo>
                  <a:lnTo>
                    <a:pt x="408" y="0"/>
                  </a:lnTo>
                  <a:lnTo>
                    <a:pt x="406" y="0"/>
                  </a:lnTo>
                  <a:lnTo>
                    <a:pt x="402" y="3"/>
                  </a:lnTo>
                  <a:lnTo>
                    <a:pt x="401" y="4"/>
                  </a:lnTo>
                  <a:lnTo>
                    <a:pt x="399" y="8"/>
                  </a:lnTo>
                  <a:lnTo>
                    <a:pt x="398" y="11"/>
                  </a:lnTo>
                  <a:lnTo>
                    <a:pt x="398" y="16"/>
                  </a:lnTo>
                  <a:lnTo>
                    <a:pt x="404" y="16"/>
                  </a:lnTo>
                  <a:lnTo>
                    <a:pt x="404" y="6"/>
                  </a:lnTo>
                  <a:lnTo>
                    <a:pt x="405" y="4"/>
                  </a:lnTo>
                  <a:lnTo>
                    <a:pt x="405" y="3"/>
                  </a:lnTo>
                  <a:lnTo>
                    <a:pt x="407" y="2"/>
                  </a:lnTo>
                  <a:lnTo>
                    <a:pt x="418" y="2"/>
                  </a:lnTo>
                  <a:lnTo>
                    <a:pt x="415" y="0"/>
                  </a:lnTo>
                  <a:lnTo>
                    <a:pt x="413" y="0"/>
                  </a:lnTo>
                  <a:close/>
                  <a:moveTo>
                    <a:pt x="418" y="2"/>
                  </a:moveTo>
                  <a:lnTo>
                    <a:pt x="407" y="2"/>
                  </a:lnTo>
                  <a:lnTo>
                    <a:pt x="410" y="2"/>
                  </a:lnTo>
                  <a:lnTo>
                    <a:pt x="411" y="3"/>
                  </a:lnTo>
                  <a:lnTo>
                    <a:pt x="412" y="4"/>
                  </a:lnTo>
                  <a:lnTo>
                    <a:pt x="414" y="6"/>
                  </a:lnTo>
                  <a:lnTo>
                    <a:pt x="414" y="7"/>
                  </a:lnTo>
                  <a:lnTo>
                    <a:pt x="415" y="7"/>
                  </a:lnTo>
                  <a:lnTo>
                    <a:pt x="417" y="8"/>
                  </a:lnTo>
                  <a:lnTo>
                    <a:pt x="418" y="7"/>
                  </a:lnTo>
                  <a:lnTo>
                    <a:pt x="419" y="6"/>
                  </a:lnTo>
                  <a:lnTo>
                    <a:pt x="419" y="4"/>
                  </a:lnTo>
                  <a:lnTo>
                    <a:pt x="418" y="3"/>
                  </a:lnTo>
                  <a:lnTo>
                    <a:pt x="418" y="2"/>
                  </a:lnTo>
                  <a:close/>
                  <a:moveTo>
                    <a:pt x="460" y="15"/>
                  </a:moveTo>
                  <a:lnTo>
                    <a:pt x="453" y="15"/>
                  </a:lnTo>
                  <a:lnTo>
                    <a:pt x="451" y="15"/>
                  </a:lnTo>
                  <a:lnTo>
                    <a:pt x="447" y="18"/>
                  </a:lnTo>
                  <a:lnTo>
                    <a:pt x="445" y="20"/>
                  </a:lnTo>
                  <a:lnTo>
                    <a:pt x="442" y="26"/>
                  </a:lnTo>
                  <a:lnTo>
                    <a:pt x="442" y="28"/>
                  </a:lnTo>
                  <a:lnTo>
                    <a:pt x="442" y="35"/>
                  </a:lnTo>
                  <a:lnTo>
                    <a:pt x="443" y="38"/>
                  </a:lnTo>
                  <a:lnTo>
                    <a:pt x="448" y="45"/>
                  </a:lnTo>
                  <a:lnTo>
                    <a:pt x="451" y="47"/>
                  </a:lnTo>
                  <a:lnTo>
                    <a:pt x="458" y="47"/>
                  </a:lnTo>
                  <a:lnTo>
                    <a:pt x="461" y="46"/>
                  </a:lnTo>
                  <a:lnTo>
                    <a:pt x="464" y="44"/>
                  </a:lnTo>
                  <a:lnTo>
                    <a:pt x="454" y="44"/>
                  </a:lnTo>
                  <a:lnTo>
                    <a:pt x="452" y="43"/>
                  </a:lnTo>
                  <a:lnTo>
                    <a:pt x="449" y="36"/>
                  </a:lnTo>
                  <a:lnTo>
                    <a:pt x="448" y="33"/>
                  </a:lnTo>
                  <a:lnTo>
                    <a:pt x="448" y="26"/>
                  </a:lnTo>
                  <a:lnTo>
                    <a:pt x="448" y="24"/>
                  </a:lnTo>
                  <a:lnTo>
                    <a:pt x="450" y="20"/>
                  </a:lnTo>
                  <a:lnTo>
                    <a:pt x="450" y="19"/>
                  </a:lnTo>
                  <a:lnTo>
                    <a:pt x="453" y="18"/>
                  </a:lnTo>
                  <a:lnTo>
                    <a:pt x="454" y="17"/>
                  </a:lnTo>
                  <a:lnTo>
                    <a:pt x="465" y="17"/>
                  </a:lnTo>
                  <a:lnTo>
                    <a:pt x="464" y="17"/>
                  </a:lnTo>
                  <a:lnTo>
                    <a:pt x="460" y="15"/>
                  </a:lnTo>
                  <a:close/>
                  <a:moveTo>
                    <a:pt x="465" y="17"/>
                  </a:moveTo>
                  <a:lnTo>
                    <a:pt x="457" y="17"/>
                  </a:lnTo>
                  <a:lnTo>
                    <a:pt x="459" y="18"/>
                  </a:lnTo>
                  <a:lnTo>
                    <a:pt x="463" y="23"/>
                  </a:lnTo>
                  <a:lnTo>
                    <a:pt x="464" y="28"/>
                  </a:lnTo>
                  <a:lnTo>
                    <a:pt x="464" y="37"/>
                  </a:lnTo>
                  <a:lnTo>
                    <a:pt x="463" y="40"/>
                  </a:lnTo>
                  <a:lnTo>
                    <a:pt x="461" y="43"/>
                  </a:lnTo>
                  <a:lnTo>
                    <a:pt x="459" y="44"/>
                  </a:lnTo>
                  <a:lnTo>
                    <a:pt x="464" y="44"/>
                  </a:lnTo>
                  <a:lnTo>
                    <a:pt x="465" y="43"/>
                  </a:lnTo>
                  <a:lnTo>
                    <a:pt x="467" y="41"/>
                  </a:lnTo>
                  <a:lnTo>
                    <a:pt x="470" y="36"/>
                  </a:lnTo>
                  <a:lnTo>
                    <a:pt x="470" y="33"/>
                  </a:lnTo>
                  <a:lnTo>
                    <a:pt x="470" y="26"/>
                  </a:lnTo>
                  <a:lnTo>
                    <a:pt x="469" y="23"/>
                  </a:lnTo>
                  <a:lnTo>
                    <a:pt x="465" y="17"/>
                  </a:lnTo>
                  <a:close/>
                  <a:moveTo>
                    <a:pt x="484" y="18"/>
                  </a:moveTo>
                  <a:lnTo>
                    <a:pt x="477" y="18"/>
                  </a:lnTo>
                  <a:lnTo>
                    <a:pt x="478" y="19"/>
                  </a:lnTo>
                  <a:lnTo>
                    <a:pt x="478" y="43"/>
                  </a:lnTo>
                  <a:lnTo>
                    <a:pt x="478" y="44"/>
                  </a:lnTo>
                  <a:lnTo>
                    <a:pt x="477" y="44"/>
                  </a:lnTo>
                  <a:lnTo>
                    <a:pt x="476" y="45"/>
                  </a:lnTo>
                  <a:lnTo>
                    <a:pt x="473" y="45"/>
                  </a:lnTo>
                  <a:lnTo>
                    <a:pt x="473" y="46"/>
                  </a:lnTo>
                  <a:lnTo>
                    <a:pt x="489" y="46"/>
                  </a:lnTo>
                  <a:lnTo>
                    <a:pt x="489" y="45"/>
                  </a:lnTo>
                  <a:lnTo>
                    <a:pt x="486" y="45"/>
                  </a:lnTo>
                  <a:lnTo>
                    <a:pt x="485" y="44"/>
                  </a:lnTo>
                  <a:lnTo>
                    <a:pt x="484" y="43"/>
                  </a:lnTo>
                  <a:lnTo>
                    <a:pt x="484" y="23"/>
                  </a:lnTo>
                  <a:lnTo>
                    <a:pt x="485" y="22"/>
                  </a:lnTo>
                  <a:lnTo>
                    <a:pt x="485" y="21"/>
                  </a:lnTo>
                  <a:lnTo>
                    <a:pt x="484" y="21"/>
                  </a:lnTo>
                  <a:lnTo>
                    <a:pt x="484" y="18"/>
                  </a:lnTo>
                  <a:close/>
                  <a:moveTo>
                    <a:pt x="501" y="19"/>
                  </a:moveTo>
                  <a:lnTo>
                    <a:pt x="493" y="19"/>
                  </a:lnTo>
                  <a:lnTo>
                    <a:pt x="494" y="20"/>
                  </a:lnTo>
                  <a:lnTo>
                    <a:pt x="496" y="22"/>
                  </a:lnTo>
                  <a:lnTo>
                    <a:pt x="496" y="43"/>
                  </a:lnTo>
                  <a:lnTo>
                    <a:pt x="495" y="44"/>
                  </a:lnTo>
                  <a:lnTo>
                    <a:pt x="494" y="45"/>
                  </a:lnTo>
                  <a:lnTo>
                    <a:pt x="491" y="45"/>
                  </a:lnTo>
                  <a:lnTo>
                    <a:pt x="491" y="46"/>
                  </a:lnTo>
                  <a:lnTo>
                    <a:pt x="506" y="46"/>
                  </a:lnTo>
                  <a:lnTo>
                    <a:pt x="506" y="45"/>
                  </a:lnTo>
                  <a:lnTo>
                    <a:pt x="504" y="45"/>
                  </a:lnTo>
                  <a:lnTo>
                    <a:pt x="502" y="44"/>
                  </a:lnTo>
                  <a:lnTo>
                    <a:pt x="502" y="43"/>
                  </a:lnTo>
                  <a:lnTo>
                    <a:pt x="502" y="23"/>
                  </a:lnTo>
                  <a:lnTo>
                    <a:pt x="503" y="21"/>
                  </a:lnTo>
                  <a:lnTo>
                    <a:pt x="501" y="21"/>
                  </a:lnTo>
                  <a:lnTo>
                    <a:pt x="501" y="19"/>
                  </a:lnTo>
                  <a:close/>
                  <a:moveTo>
                    <a:pt x="518" y="19"/>
                  </a:moveTo>
                  <a:lnTo>
                    <a:pt x="511" y="19"/>
                  </a:lnTo>
                  <a:lnTo>
                    <a:pt x="512" y="20"/>
                  </a:lnTo>
                  <a:lnTo>
                    <a:pt x="513" y="22"/>
                  </a:lnTo>
                  <a:lnTo>
                    <a:pt x="513" y="43"/>
                  </a:lnTo>
                  <a:lnTo>
                    <a:pt x="513" y="44"/>
                  </a:lnTo>
                  <a:lnTo>
                    <a:pt x="512" y="45"/>
                  </a:lnTo>
                  <a:lnTo>
                    <a:pt x="511" y="45"/>
                  </a:lnTo>
                  <a:lnTo>
                    <a:pt x="509" y="45"/>
                  </a:lnTo>
                  <a:lnTo>
                    <a:pt x="509" y="46"/>
                  </a:lnTo>
                  <a:lnTo>
                    <a:pt x="524" y="46"/>
                  </a:lnTo>
                  <a:lnTo>
                    <a:pt x="524" y="45"/>
                  </a:lnTo>
                  <a:lnTo>
                    <a:pt x="521" y="45"/>
                  </a:lnTo>
                  <a:lnTo>
                    <a:pt x="520" y="44"/>
                  </a:lnTo>
                  <a:lnTo>
                    <a:pt x="519" y="43"/>
                  </a:lnTo>
                  <a:lnTo>
                    <a:pt x="519" y="24"/>
                  </a:lnTo>
                  <a:lnTo>
                    <a:pt x="519" y="22"/>
                  </a:lnTo>
                  <a:lnTo>
                    <a:pt x="519" y="21"/>
                  </a:lnTo>
                  <a:lnTo>
                    <a:pt x="518" y="19"/>
                  </a:lnTo>
                  <a:close/>
                  <a:moveTo>
                    <a:pt x="496" y="15"/>
                  </a:moveTo>
                  <a:lnTo>
                    <a:pt x="493" y="15"/>
                  </a:lnTo>
                  <a:lnTo>
                    <a:pt x="492" y="15"/>
                  </a:lnTo>
                  <a:lnTo>
                    <a:pt x="490" y="16"/>
                  </a:lnTo>
                  <a:lnTo>
                    <a:pt x="489" y="17"/>
                  </a:lnTo>
                  <a:lnTo>
                    <a:pt x="487" y="18"/>
                  </a:lnTo>
                  <a:lnTo>
                    <a:pt x="484" y="21"/>
                  </a:lnTo>
                  <a:lnTo>
                    <a:pt x="485" y="21"/>
                  </a:lnTo>
                  <a:lnTo>
                    <a:pt x="486" y="21"/>
                  </a:lnTo>
                  <a:lnTo>
                    <a:pt x="489" y="19"/>
                  </a:lnTo>
                  <a:lnTo>
                    <a:pt x="490" y="19"/>
                  </a:lnTo>
                  <a:lnTo>
                    <a:pt x="501" y="19"/>
                  </a:lnTo>
                  <a:lnTo>
                    <a:pt x="500" y="18"/>
                  </a:lnTo>
                  <a:lnTo>
                    <a:pt x="497" y="15"/>
                  </a:lnTo>
                  <a:lnTo>
                    <a:pt x="496" y="15"/>
                  </a:lnTo>
                  <a:close/>
                  <a:moveTo>
                    <a:pt x="513" y="15"/>
                  </a:moveTo>
                  <a:lnTo>
                    <a:pt x="510" y="15"/>
                  </a:lnTo>
                  <a:lnTo>
                    <a:pt x="508" y="15"/>
                  </a:lnTo>
                  <a:lnTo>
                    <a:pt x="505" y="17"/>
                  </a:lnTo>
                  <a:lnTo>
                    <a:pt x="503" y="19"/>
                  </a:lnTo>
                  <a:lnTo>
                    <a:pt x="501" y="21"/>
                  </a:lnTo>
                  <a:lnTo>
                    <a:pt x="503" y="21"/>
                  </a:lnTo>
                  <a:lnTo>
                    <a:pt x="504" y="20"/>
                  </a:lnTo>
                  <a:lnTo>
                    <a:pt x="507" y="19"/>
                  </a:lnTo>
                  <a:lnTo>
                    <a:pt x="508" y="19"/>
                  </a:lnTo>
                  <a:lnTo>
                    <a:pt x="518" y="19"/>
                  </a:lnTo>
                  <a:lnTo>
                    <a:pt x="518" y="18"/>
                  </a:lnTo>
                  <a:lnTo>
                    <a:pt x="517" y="17"/>
                  </a:lnTo>
                  <a:lnTo>
                    <a:pt x="514" y="15"/>
                  </a:lnTo>
                  <a:lnTo>
                    <a:pt x="513" y="15"/>
                  </a:lnTo>
                  <a:close/>
                  <a:moveTo>
                    <a:pt x="484" y="15"/>
                  </a:moveTo>
                  <a:lnTo>
                    <a:pt x="482" y="15"/>
                  </a:lnTo>
                  <a:lnTo>
                    <a:pt x="473" y="18"/>
                  </a:lnTo>
                  <a:lnTo>
                    <a:pt x="474" y="19"/>
                  </a:lnTo>
                  <a:lnTo>
                    <a:pt x="475" y="18"/>
                  </a:lnTo>
                  <a:lnTo>
                    <a:pt x="477" y="18"/>
                  </a:lnTo>
                  <a:lnTo>
                    <a:pt x="484" y="18"/>
                  </a:lnTo>
                  <a:lnTo>
                    <a:pt x="484" y="15"/>
                  </a:lnTo>
                  <a:close/>
                  <a:moveTo>
                    <a:pt x="568" y="1"/>
                  </a:moveTo>
                  <a:lnTo>
                    <a:pt x="561" y="1"/>
                  </a:lnTo>
                  <a:lnTo>
                    <a:pt x="557" y="2"/>
                  </a:lnTo>
                  <a:lnTo>
                    <a:pt x="551" y="6"/>
                  </a:lnTo>
                  <a:lnTo>
                    <a:pt x="548" y="9"/>
                  </a:lnTo>
                  <a:lnTo>
                    <a:pt x="544" y="16"/>
                  </a:lnTo>
                  <a:lnTo>
                    <a:pt x="543" y="20"/>
                  </a:lnTo>
                  <a:lnTo>
                    <a:pt x="543" y="30"/>
                  </a:lnTo>
                  <a:lnTo>
                    <a:pt x="545" y="35"/>
                  </a:lnTo>
                  <a:lnTo>
                    <a:pt x="551" y="44"/>
                  </a:lnTo>
                  <a:lnTo>
                    <a:pt x="557" y="47"/>
                  </a:lnTo>
                  <a:lnTo>
                    <a:pt x="568" y="47"/>
                  </a:lnTo>
                  <a:lnTo>
                    <a:pt x="572" y="46"/>
                  </a:lnTo>
                  <a:lnTo>
                    <a:pt x="575" y="44"/>
                  </a:lnTo>
                  <a:lnTo>
                    <a:pt x="563" y="44"/>
                  </a:lnTo>
                  <a:lnTo>
                    <a:pt x="560" y="43"/>
                  </a:lnTo>
                  <a:lnTo>
                    <a:pt x="555" y="40"/>
                  </a:lnTo>
                  <a:lnTo>
                    <a:pt x="553" y="38"/>
                  </a:lnTo>
                  <a:lnTo>
                    <a:pt x="551" y="32"/>
                  </a:lnTo>
                  <a:lnTo>
                    <a:pt x="550" y="28"/>
                  </a:lnTo>
                  <a:lnTo>
                    <a:pt x="550" y="20"/>
                  </a:lnTo>
                  <a:lnTo>
                    <a:pt x="551" y="16"/>
                  </a:lnTo>
                  <a:lnTo>
                    <a:pt x="554" y="10"/>
                  </a:lnTo>
                  <a:lnTo>
                    <a:pt x="555" y="7"/>
                  </a:lnTo>
                  <a:lnTo>
                    <a:pt x="560" y="4"/>
                  </a:lnTo>
                  <a:lnTo>
                    <a:pt x="563" y="4"/>
                  </a:lnTo>
                  <a:lnTo>
                    <a:pt x="580" y="4"/>
                  </a:lnTo>
                  <a:lnTo>
                    <a:pt x="575" y="3"/>
                  </a:lnTo>
                  <a:lnTo>
                    <a:pt x="571" y="2"/>
                  </a:lnTo>
                  <a:lnTo>
                    <a:pt x="568" y="1"/>
                  </a:lnTo>
                  <a:close/>
                  <a:moveTo>
                    <a:pt x="581" y="35"/>
                  </a:moveTo>
                  <a:lnTo>
                    <a:pt x="579" y="38"/>
                  </a:lnTo>
                  <a:lnTo>
                    <a:pt x="576" y="41"/>
                  </a:lnTo>
                  <a:lnTo>
                    <a:pt x="572" y="43"/>
                  </a:lnTo>
                  <a:lnTo>
                    <a:pt x="569" y="44"/>
                  </a:lnTo>
                  <a:lnTo>
                    <a:pt x="575" y="44"/>
                  </a:lnTo>
                  <a:lnTo>
                    <a:pt x="577" y="42"/>
                  </a:lnTo>
                  <a:lnTo>
                    <a:pt x="580" y="39"/>
                  </a:lnTo>
                  <a:lnTo>
                    <a:pt x="582" y="36"/>
                  </a:lnTo>
                  <a:lnTo>
                    <a:pt x="581" y="35"/>
                  </a:lnTo>
                  <a:close/>
                  <a:moveTo>
                    <a:pt x="580" y="4"/>
                  </a:moveTo>
                  <a:lnTo>
                    <a:pt x="569" y="4"/>
                  </a:lnTo>
                  <a:lnTo>
                    <a:pt x="572" y="5"/>
                  </a:lnTo>
                  <a:lnTo>
                    <a:pt x="577" y="9"/>
                  </a:lnTo>
                  <a:lnTo>
                    <a:pt x="579" y="12"/>
                  </a:lnTo>
                  <a:lnTo>
                    <a:pt x="580" y="16"/>
                  </a:lnTo>
                  <a:lnTo>
                    <a:pt x="581" y="16"/>
                  </a:lnTo>
                  <a:lnTo>
                    <a:pt x="580" y="4"/>
                  </a:lnTo>
                  <a:close/>
                  <a:moveTo>
                    <a:pt x="580" y="1"/>
                  </a:moveTo>
                  <a:lnTo>
                    <a:pt x="579" y="1"/>
                  </a:lnTo>
                  <a:lnTo>
                    <a:pt x="579" y="2"/>
                  </a:lnTo>
                  <a:lnTo>
                    <a:pt x="578" y="3"/>
                  </a:lnTo>
                  <a:lnTo>
                    <a:pt x="577" y="4"/>
                  </a:lnTo>
                  <a:lnTo>
                    <a:pt x="580" y="4"/>
                  </a:lnTo>
                  <a:lnTo>
                    <a:pt x="580" y="1"/>
                  </a:lnTo>
                  <a:close/>
                  <a:moveTo>
                    <a:pt x="605" y="45"/>
                  </a:moveTo>
                  <a:lnTo>
                    <a:pt x="585" y="45"/>
                  </a:lnTo>
                  <a:lnTo>
                    <a:pt x="585" y="46"/>
                  </a:lnTo>
                  <a:lnTo>
                    <a:pt x="605" y="46"/>
                  </a:lnTo>
                  <a:lnTo>
                    <a:pt x="605" y="45"/>
                  </a:lnTo>
                  <a:close/>
                  <a:moveTo>
                    <a:pt x="606" y="2"/>
                  </a:moveTo>
                  <a:lnTo>
                    <a:pt x="585" y="2"/>
                  </a:lnTo>
                  <a:lnTo>
                    <a:pt x="585" y="3"/>
                  </a:lnTo>
                  <a:lnTo>
                    <a:pt x="589" y="3"/>
                  </a:lnTo>
                  <a:lnTo>
                    <a:pt x="590" y="3"/>
                  </a:lnTo>
                  <a:lnTo>
                    <a:pt x="591" y="5"/>
                  </a:lnTo>
                  <a:lnTo>
                    <a:pt x="592" y="6"/>
                  </a:lnTo>
                  <a:lnTo>
                    <a:pt x="592" y="7"/>
                  </a:lnTo>
                  <a:lnTo>
                    <a:pt x="592" y="41"/>
                  </a:lnTo>
                  <a:lnTo>
                    <a:pt x="592" y="42"/>
                  </a:lnTo>
                  <a:lnTo>
                    <a:pt x="590" y="44"/>
                  </a:lnTo>
                  <a:lnTo>
                    <a:pt x="589" y="45"/>
                  </a:lnTo>
                  <a:lnTo>
                    <a:pt x="601" y="45"/>
                  </a:lnTo>
                  <a:lnTo>
                    <a:pt x="600" y="45"/>
                  </a:lnTo>
                  <a:lnTo>
                    <a:pt x="599" y="43"/>
                  </a:lnTo>
                  <a:lnTo>
                    <a:pt x="598" y="41"/>
                  </a:lnTo>
                  <a:lnTo>
                    <a:pt x="598" y="26"/>
                  </a:lnTo>
                  <a:lnTo>
                    <a:pt x="613" y="26"/>
                  </a:lnTo>
                  <a:lnTo>
                    <a:pt x="614" y="26"/>
                  </a:lnTo>
                  <a:lnTo>
                    <a:pt x="615" y="24"/>
                  </a:lnTo>
                  <a:lnTo>
                    <a:pt x="606" y="24"/>
                  </a:lnTo>
                  <a:lnTo>
                    <a:pt x="601" y="24"/>
                  </a:lnTo>
                  <a:lnTo>
                    <a:pt x="599" y="24"/>
                  </a:lnTo>
                  <a:lnTo>
                    <a:pt x="598" y="24"/>
                  </a:lnTo>
                  <a:lnTo>
                    <a:pt x="598" y="5"/>
                  </a:lnTo>
                  <a:lnTo>
                    <a:pt x="600" y="5"/>
                  </a:lnTo>
                  <a:lnTo>
                    <a:pt x="602" y="4"/>
                  </a:lnTo>
                  <a:lnTo>
                    <a:pt x="614" y="4"/>
                  </a:lnTo>
                  <a:lnTo>
                    <a:pt x="609" y="2"/>
                  </a:lnTo>
                  <a:lnTo>
                    <a:pt x="606" y="2"/>
                  </a:lnTo>
                  <a:close/>
                  <a:moveTo>
                    <a:pt x="613" y="26"/>
                  </a:moveTo>
                  <a:lnTo>
                    <a:pt x="598" y="26"/>
                  </a:lnTo>
                  <a:lnTo>
                    <a:pt x="600" y="26"/>
                  </a:lnTo>
                  <a:lnTo>
                    <a:pt x="601" y="26"/>
                  </a:lnTo>
                  <a:lnTo>
                    <a:pt x="602" y="27"/>
                  </a:lnTo>
                  <a:lnTo>
                    <a:pt x="610" y="27"/>
                  </a:lnTo>
                  <a:lnTo>
                    <a:pt x="613" y="26"/>
                  </a:lnTo>
                  <a:close/>
                  <a:moveTo>
                    <a:pt x="614" y="4"/>
                  </a:moveTo>
                  <a:lnTo>
                    <a:pt x="605" y="4"/>
                  </a:lnTo>
                  <a:lnTo>
                    <a:pt x="606" y="5"/>
                  </a:lnTo>
                  <a:lnTo>
                    <a:pt x="609" y="7"/>
                  </a:lnTo>
                  <a:lnTo>
                    <a:pt x="611" y="8"/>
                  </a:lnTo>
                  <a:lnTo>
                    <a:pt x="612" y="11"/>
                  </a:lnTo>
                  <a:lnTo>
                    <a:pt x="612" y="12"/>
                  </a:lnTo>
                  <a:lnTo>
                    <a:pt x="612" y="18"/>
                  </a:lnTo>
                  <a:lnTo>
                    <a:pt x="612" y="20"/>
                  </a:lnTo>
                  <a:lnTo>
                    <a:pt x="608" y="24"/>
                  </a:lnTo>
                  <a:lnTo>
                    <a:pt x="606" y="24"/>
                  </a:lnTo>
                  <a:lnTo>
                    <a:pt x="615" y="24"/>
                  </a:lnTo>
                  <a:lnTo>
                    <a:pt x="619" y="21"/>
                  </a:lnTo>
                  <a:lnTo>
                    <a:pt x="620" y="18"/>
                  </a:lnTo>
                  <a:lnTo>
                    <a:pt x="620" y="12"/>
                  </a:lnTo>
                  <a:lnTo>
                    <a:pt x="619" y="9"/>
                  </a:lnTo>
                  <a:lnTo>
                    <a:pt x="616" y="6"/>
                  </a:lnTo>
                  <a:lnTo>
                    <a:pt x="614" y="4"/>
                  </a:lnTo>
                  <a:close/>
                  <a:moveTo>
                    <a:pt x="638" y="3"/>
                  </a:moveTo>
                  <a:lnTo>
                    <a:pt x="626" y="3"/>
                  </a:lnTo>
                  <a:lnTo>
                    <a:pt x="627" y="3"/>
                  </a:lnTo>
                  <a:lnTo>
                    <a:pt x="628" y="5"/>
                  </a:lnTo>
                  <a:lnTo>
                    <a:pt x="629" y="7"/>
                  </a:lnTo>
                  <a:lnTo>
                    <a:pt x="629" y="33"/>
                  </a:lnTo>
                  <a:lnTo>
                    <a:pt x="629" y="36"/>
                  </a:lnTo>
                  <a:lnTo>
                    <a:pt x="631" y="40"/>
                  </a:lnTo>
                  <a:lnTo>
                    <a:pt x="632" y="43"/>
                  </a:lnTo>
                  <a:lnTo>
                    <a:pt x="637" y="46"/>
                  </a:lnTo>
                  <a:lnTo>
                    <a:pt x="641" y="47"/>
                  </a:lnTo>
                  <a:lnTo>
                    <a:pt x="650" y="47"/>
                  </a:lnTo>
                  <a:lnTo>
                    <a:pt x="654" y="46"/>
                  </a:lnTo>
                  <a:lnTo>
                    <a:pt x="656" y="44"/>
                  </a:lnTo>
                  <a:lnTo>
                    <a:pt x="644" y="44"/>
                  </a:lnTo>
                  <a:lnTo>
                    <a:pt x="642" y="44"/>
                  </a:lnTo>
                  <a:lnTo>
                    <a:pt x="639" y="42"/>
                  </a:lnTo>
                  <a:lnTo>
                    <a:pt x="638" y="41"/>
                  </a:lnTo>
                  <a:lnTo>
                    <a:pt x="636" y="39"/>
                  </a:lnTo>
                  <a:lnTo>
                    <a:pt x="636" y="37"/>
                  </a:lnTo>
                  <a:lnTo>
                    <a:pt x="635" y="33"/>
                  </a:lnTo>
                  <a:lnTo>
                    <a:pt x="635" y="6"/>
                  </a:lnTo>
                  <a:lnTo>
                    <a:pt x="637" y="3"/>
                  </a:lnTo>
                  <a:lnTo>
                    <a:pt x="638" y="3"/>
                  </a:lnTo>
                  <a:close/>
                  <a:moveTo>
                    <a:pt x="666" y="3"/>
                  </a:moveTo>
                  <a:lnTo>
                    <a:pt x="657" y="3"/>
                  </a:lnTo>
                  <a:lnTo>
                    <a:pt x="658" y="3"/>
                  </a:lnTo>
                  <a:lnTo>
                    <a:pt x="659" y="5"/>
                  </a:lnTo>
                  <a:lnTo>
                    <a:pt x="660" y="6"/>
                  </a:lnTo>
                  <a:lnTo>
                    <a:pt x="660" y="33"/>
                  </a:lnTo>
                  <a:lnTo>
                    <a:pt x="659" y="36"/>
                  </a:lnTo>
                  <a:lnTo>
                    <a:pt x="658" y="40"/>
                  </a:lnTo>
                  <a:lnTo>
                    <a:pt x="656" y="41"/>
                  </a:lnTo>
                  <a:lnTo>
                    <a:pt x="652" y="44"/>
                  </a:lnTo>
                  <a:lnTo>
                    <a:pt x="649" y="44"/>
                  </a:lnTo>
                  <a:lnTo>
                    <a:pt x="656" y="44"/>
                  </a:lnTo>
                  <a:lnTo>
                    <a:pt x="659" y="42"/>
                  </a:lnTo>
                  <a:lnTo>
                    <a:pt x="661" y="40"/>
                  </a:lnTo>
                  <a:lnTo>
                    <a:pt x="663" y="36"/>
                  </a:lnTo>
                  <a:lnTo>
                    <a:pt x="663" y="33"/>
                  </a:lnTo>
                  <a:lnTo>
                    <a:pt x="663" y="7"/>
                  </a:lnTo>
                  <a:lnTo>
                    <a:pt x="663" y="6"/>
                  </a:lnTo>
                  <a:lnTo>
                    <a:pt x="665" y="4"/>
                  </a:lnTo>
                  <a:lnTo>
                    <a:pt x="666" y="3"/>
                  </a:lnTo>
                  <a:close/>
                  <a:moveTo>
                    <a:pt x="641" y="2"/>
                  </a:moveTo>
                  <a:lnTo>
                    <a:pt x="622" y="2"/>
                  </a:lnTo>
                  <a:lnTo>
                    <a:pt x="622" y="3"/>
                  </a:lnTo>
                  <a:lnTo>
                    <a:pt x="641" y="3"/>
                  </a:lnTo>
                  <a:lnTo>
                    <a:pt x="641" y="2"/>
                  </a:lnTo>
                  <a:close/>
                  <a:moveTo>
                    <a:pt x="669" y="2"/>
                  </a:moveTo>
                  <a:lnTo>
                    <a:pt x="653" y="2"/>
                  </a:lnTo>
                  <a:lnTo>
                    <a:pt x="653" y="3"/>
                  </a:lnTo>
                  <a:lnTo>
                    <a:pt x="669" y="3"/>
                  </a:lnTo>
                  <a:lnTo>
                    <a:pt x="669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pic>
          <p:nvPicPr>
            <p:cNvPr id="13" name="Picture 40">
              <a:extLst>
                <a:ext uri="{FF2B5EF4-FFF2-40B4-BE49-F238E27FC236}">
                  <a16:creationId xmlns:a16="http://schemas.microsoft.com/office/drawing/2014/main" id="{E6CE26B1-ED0B-46A1-A138-CF5F5036F8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5" y="432"/>
              <a:ext cx="201" cy="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AutoShape 39">
              <a:extLst>
                <a:ext uri="{FF2B5EF4-FFF2-40B4-BE49-F238E27FC236}">
                  <a16:creationId xmlns:a16="http://schemas.microsoft.com/office/drawing/2014/main" id="{C6FC3395-D856-4F14-8643-3CC5208B4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" y="815"/>
              <a:ext cx="40" cy="44"/>
            </a:xfrm>
            <a:custGeom>
              <a:avLst/>
              <a:gdLst>
                <a:gd name="T0" fmla="+- 0 5364 5364"/>
                <a:gd name="T1" fmla="*/ T0 w 40"/>
                <a:gd name="T2" fmla="+- 0 815 815"/>
                <a:gd name="T3" fmla="*/ 815 h 44"/>
                <a:gd name="T4" fmla="+- 0 5367 5364"/>
                <a:gd name="T5" fmla="*/ T4 w 40"/>
                <a:gd name="T6" fmla="+- 0 816 815"/>
                <a:gd name="T7" fmla="*/ 816 h 44"/>
                <a:gd name="T8" fmla="+- 0 5370 5364"/>
                <a:gd name="T9" fmla="*/ T8 w 40"/>
                <a:gd name="T10" fmla="+- 0 818 815"/>
                <a:gd name="T11" fmla="*/ 818 h 44"/>
                <a:gd name="T12" fmla="+- 0 5370 5364"/>
                <a:gd name="T13" fmla="*/ T12 w 40"/>
                <a:gd name="T14" fmla="+- 0 820 815"/>
                <a:gd name="T15" fmla="*/ 820 h 44"/>
                <a:gd name="T16" fmla="+- 0 5370 5364"/>
                <a:gd name="T17" fmla="*/ T16 w 40"/>
                <a:gd name="T18" fmla="+- 0 855 815"/>
                <a:gd name="T19" fmla="*/ 855 h 44"/>
                <a:gd name="T20" fmla="+- 0 5369 5364"/>
                <a:gd name="T21" fmla="*/ T20 w 40"/>
                <a:gd name="T22" fmla="+- 0 858 815"/>
                <a:gd name="T23" fmla="*/ 858 h 44"/>
                <a:gd name="T24" fmla="+- 0 5364 5364"/>
                <a:gd name="T25" fmla="*/ T24 w 40"/>
                <a:gd name="T26" fmla="+- 0 858 815"/>
                <a:gd name="T27" fmla="*/ 858 h 44"/>
                <a:gd name="T28" fmla="+- 0 5390 5364"/>
                <a:gd name="T29" fmla="*/ T28 w 40"/>
                <a:gd name="T30" fmla="+- 0 859 815"/>
                <a:gd name="T31" fmla="*/ 859 h 44"/>
                <a:gd name="T32" fmla="+- 0 5399 5364"/>
                <a:gd name="T33" fmla="*/ T32 w 40"/>
                <a:gd name="T34" fmla="+- 0 857 815"/>
                <a:gd name="T35" fmla="*/ 857 h 44"/>
                <a:gd name="T36" fmla="+- 0 5382 5364"/>
                <a:gd name="T37" fmla="*/ T36 w 40"/>
                <a:gd name="T38" fmla="+- 0 857 815"/>
                <a:gd name="T39" fmla="*/ 857 h 44"/>
                <a:gd name="T40" fmla="+- 0 5377 5364"/>
                <a:gd name="T41" fmla="*/ T40 w 40"/>
                <a:gd name="T42" fmla="+- 0 856 815"/>
                <a:gd name="T43" fmla="*/ 856 h 44"/>
                <a:gd name="T44" fmla="+- 0 5386 5364"/>
                <a:gd name="T45" fmla="*/ T44 w 40"/>
                <a:gd name="T46" fmla="+- 0 838 815"/>
                <a:gd name="T47" fmla="*/ 838 h 44"/>
                <a:gd name="T48" fmla="+- 0 5397 5364"/>
                <a:gd name="T49" fmla="*/ T48 w 40"/>
                <a:gd name="T50" fmla="+- 0 837 815"/>
                <a:gd name="T51" fmla="*/ 837 h 44"/>
                <a:gd name="T52" fmla="+- 0 5396 5364"/>
                <a:gd name="T53" fmla="*/ T52 w 40"/>
                <a:gd name="T54" fmla="+- 0 836 815"/>
                <a:gd name="T55" fmla="*/ 836 h 44"/>
                <a:gd name="T56" fmla="+- 0 5386 5364"/>
                <a:gd name="T57" fmla="*/ T56 w 40"/>
                <a:gd name="T58" fmla="+- 0 835 815"/>
                <a:gd name="T59" fmla="*/ 835 h 44"/>
                <a:gd name="T60" fmla="+- 0 5377 5364"/>
                <a:gd name="T61" fmla="*/ T60 w 40"/>
                <a:gd name="T62" fmla="+- 0 835 815"/>
                <a:gd name="T63" fmla="*/ 835 h 44"/>
                <a:gd name="T64" fmla="+- 0 5379 5364"/>
                <a:gd name="T65" fmla="*/ T64 w 40"/>
                <a:gd name="T66" fmla="+- 0 818 815"/>
                <a:gd name="T67" fmla="*/ 818 h 44"/>
                <a:gd name="T68" fmla="+- 0 5396 5364"/>
                <a:gd name="T69" fmla="*/ T68 w 40"/>
                <a:gd name="T70" fmla="+- 0 818 815"/>
                <a:gd name="T71" fmla="*/ 818 h 44"/>
                <a:gd name="T72" fmla="+- 0 5389 5364"/>
                <a:gd name="T73" fmla="*/ T72 w 40"/>
                <a:gd name="T74" fmla="+- 0 816 815"/>
                <a:gd name="T75" fmla="*/ 816 h 44"/>
                <a:gd name="T76" fmla="+- 0 5398 5364"/>
                <a:gd name="T77" fmla="*/ T76 w 40"/>
                <a:gd name="T78" fmla="+- 0 838 815"/>
                <a:gd name="T79" fmla="*/ 838 h 44"/>
                <a:gd name="T80" fmla="+- 0 5388 5364"/>
                <a:gd name="T81" fmla="*/ T80 w 40"/>
                <a:gd name="T82" fmla="+- 0 838 815"/>
                <a:gd name="T83" fmla="*/ 838 h 44"/>
                <a:gd name="T84" fmla="+- 0 5394 5364"/>
                <a:gd name="T85" fmla="*/ T84 w 40"/>
                <a:gd name="T86" fmla="+- 0 841 815"/>
                <a:gd name="T87" fmla="*/ 841 h 44"/>
                <a:gd name="T88" fmla="+- 0 5397 5364"/>
                <a:gd name="T89" fmla="*/ T88 w 40"/>
                <a:gd name="T90" fmla="+- 0 846 815"/>
                <a:gd name="T91" fmla="*/ 846 h 44"/>
                <a:gd name="T92" fmla="+- 0 5396 5364"/>
                <a:gd name="T93" fmla="*/ T92 w 40"/>
                <a:gd name="T94" fmla="+- 0 852 815"/>
                <a:gd name="T95" fmla="*/ 852 h 44"/>
                <a:gd name="T96" fmla="+- 0 5389 5364"/>
                <a:gd name="T97" fmla="*/ T96 w 40"/>
                <a:gd name="T98" fmla="+- 0 857 815"/>
                <a:gd name="T99" fmla="*/ 857 h 44"/>
                <a:gd name="T100" fmla="+- 0 5401 5364"/>
                <a:gd name="T101" fmla="*/ T100 w 40"/>
                <a:gd name="T102" fmla="+- 0 855 815"/>
                <a:gd name="T103" fmla="*/ 855 h 44"/>
                <a:gd name="T104" fmla="+- 0 5404 5364"/>
                <a:gd name="T105" fmla="*/ T104 w 40"/>
                <a:gd name="T106" fmla="+- 0 849 815"/>
                <a:gd name="T107" fmla="*/ 849 h 44"/>
                <a:gd name="T108" fmla="+- 0 5403 5364"/>
                <a:gd name="T109" fmla="*/ T108 w 40"/>
                <a:gd name="T110" fmla="+- 0 842 815"/>
                <a:gd name="T111" fmla="*/ 842 h 44"/>
                <a:gd name="T112" fmla="+- 0 5398 5364"/>
                <a:gd name="T113" fmla="*/ T112 w 40"/>
                <a:gd name="T114" fmla="+- 0 838 815"/>
                <a:gd name="T115" fmla="*/ 838 h 44"/>
                <a:gd name="T116" fmla="+- 0 5386 5364"/>
                <a:gd name="T117" fmla="*/ T116 w 40"/>
                <a:gd name="T118" fmla="+- 0 818 815"/>
                <a:gd name="T119" fmla="*/ 818 h 44"/>
                <a:gd name="T120" fmla="+- 0 5393 5364"/>
                <a:gd name="T121" fmla="*/ T120 w 40"/>
                <a:gd name="T122" fmla="+- 0 822 815"/>
                <a:gd name="T123" fmla="*/ 822 h 44"/>
                <a:gd name="T124" fmla="+- 0 5394 5364"/>
                <a:gd name="T125" fmla="*/ T124 w 40"/>
                <a:gd name="T126" fmla="+- 0 829 815"/>
                <a:gd name="T127" fmla="*/ 829 h 44"/>
                <a:gd name="T128" fmla="+- 0 5393 5364"/>
                <a:gd name="T129" fmla="*/ T128 w 40"/>
                <a:gd name="T130" fmla="+- 0 833 815"/>
                <a:gd name="T131" fmla="*/ 833 h 44"/>
                <a:gd name="T132" fmla="+- 0 5389 5364"/>
                <a:gd name="T133" fmla="*/ T132 w 40"/>
                <a:gd name="T134" fmla="+- 0 835 815"/>
                <a:gd name="T135" fmla="*/ 835 h 44"/>
                <a:gd name="T136" fmla="+- 0 5397 5364"/>
                <a:gd name="T137" fmla="*/ T136 w 40"/>
                <a:gd name="T138" fmla="+- 0 835 815"/>
                <a:gd name="T139" fmla="*/ 835 h 44"/>
                <a:gd name="T140" fmla="+- 0 5401 5364"/>
                <a:gd name="T141" fmla="*/ T140 w 40"/>
                <a:gd name="T142" fmla="+- 0 831 815"/>
                <a:gd name="T143" fmla="*/ 831 h 44"/>
                <a:gd name="T144" fmla="+- 0 5402 5364"/>
                <a:gd name="T145" fmla="*/ T144 w 40"/>
                <a:gd name="T146" fmla="+- 0 824 815"/>
                <a:gd name="T147" fmla="*/ 824 h 44"/>
                <a:gd name="T148" fmla="+- 0 5397 5364"/>
                <a:gd name="T149" fmla="*/ T148 w 40"/>
                <a:gd name="T150" fmla="+- 0 818 815"/>
                <a:gd name="T151" fmla="*/ 818 h 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</a:cxnLst>
              <a:rect l="0" t="0" r="r" b="b"/>
              <a:pathLst>
                <a:path w="40" h="44">
                  <a:moveTo>
                    <a:pt x="23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5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39"/>
                  </a:lnTo>
                  <a:lnTo>
                    <a:pt x="6" y="40"/>
                  </a:lnTo>
                  <a:lnTo>
                    <a:pt x="6" y="41"/>
                  </a:lnTo>
                  <a:lnTo>
                    <a:pt x="5" y="43"/>
                  </a:lnTo>
                  <a:lnTo>
                    <a:pt x="4" y="43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26" y="44"/>
                  </a:lnTo>
                  <a:lnTo>
                    <a:pt x="30" y="44"/>
                  </a:lnTo>
                  <a:lnTo>
                    <a:pt x="35" y="42"/>
                  </a:lnTo>
                  <a:lnTo>
                    <a:pt x="18" y="42"/>
                  </a:lnTo>
                  <a:lnTo>
                    <a:pt x="15" y="41"/>
                  </a:lnTo>
                  <a:lnTo>
                    <a:pt x="13" y="41"/>
                  </a:lnTo>
                  <a:lnTo>
                    <a:pt x="13" y="23"/>
                  </a:lnTo>
                  <a:lnTo>
                    <a:pt x="22" y="23"/>
                  </a:lnTo>
                  <a:lnTo>
                    <a:pt x="34" y="23"/>
                  </a:lnTo>
                  <a:lnTo>
                    <a:pt x="33" y="22"/>
                  </a:lnTo>
                  <a:lnTo>
                    <a:pt x="30" y="22"/>
                  </a:lnTo>
                  <a:lnTo>
                    <a:pt x="32" y="21"/>
                  </a:lnTo>
                  <a:lnTo>
                    <a:pt x="33" y="20"/>
                  </a:lnTo>
                  <a:lnTo>
                    <a:pt x="22" y="20"/>
                  </a:lnTo>
                  <a:lnTo>
                    <a:pt x="15" y="20"/>
                  </a:lnTo>
                  <a:lnTo>
                    <a:pt x="13" y="20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6" y="3"/>
                  </a:lnTo>
                  <a:lnTo>
                    <a:pt x="32" y="3"/>
                  </a:lnTo>
                  <a:lnTo>
                    <a:pt x="31" y="2"/>
                  </a:lnTo>
                  <a:lnTo>
                    <a:pt x="25" y="1"/>
                  </a:lnTo>
                  <a:lnTo>
                    <a:pt x="23" y="0"/>
                  </a:lnTo>
                  <a:close/>
                  <a:moveTo>
                    <a:pt x="34" y="23"/>
                  </a:moveTo>
                  <a:lnTo>
                    <a:pt x="22" y="23"/>
                  </a:lnTo>
                  <a:lnTo>
                    <a:pt x="24" y="23"/>
                  </a:lnTo>
                  <a:lnTo>
                    <a:pt x="29" y="25"/>
                  </a:lnTo>
                  <a:lnTo>
                    <a:pt x="30" y="26"/>
                  </a:lnTo>
                  <a:lnTo>
                    <a:pt x="32" y="29"/>
                  </a:lnTo>
                  <a:lnTo>
                    <a:pt x="33" y="31"/>
                  </a:lnTo>
                  <a:lnTo>
                    <a:pt x="33" y="35"/>
                  </a:lnTo>
                  <a:lnTo>
                    <a:pt x="32" y="37"/>
                  </a:lnTo>
                  <a:lnTo>
                    <a:pt x="28" y="41"/>
                  </a:lnTo>
                  <a:lnTo>
                    <a:pt x="25" y="42"/>
                  </a:lnTo>
                  <a:lnTo>
                    <a:pt x="35" y="42"/>
                  </a:lnTo>
                  <a:lnTo>
                    <a:pt x="37" y="40"/>
                  </a:lnTo>
                  <a:lnTo>
                    <a:pt x="39" y="36"/>
                  </a:lnTo>
                  <a:lnTo>
                    <a:pt x="40" y="34"/>
                  </a:lnTo>
                  <a:lnTo>
                    <a:pt x="40" y="29"/>
                  </a:lnTo>
                  <a:lnTo>
                    <a:pt x="39" y="27"/>
                  </a:lnTo>
                  <a:lnTo>
                    <a:pt x="35" y="23"/>
                  </a:lnTo>
                  <a:lnTo>
                    <a:pt x="34" y="23"/>
                  </a:lnTo>
                  <a:close/>
                  <a:moveTo>
                    <a:pt x="32" y="3"/>
                  </a:moveTo>
                  <a:lnTo>
                    <a:pt x="22" y="3"/>
                  </a:lnTo>
                  <a:lnTo>
                    <a:pt x="25" y="4"/>
                  </a:lnTo>
                  <a:lnTo>
                    <a:pt x="29" y="7"/>
                  </a:lnTo>
                  <a:lnTo>
                    <a:pt x="30" y="9"/>
                  </a:lnTo>
                  <a:lnTo>
                    <a:pt x="30" y="14"/>
                  </a:lnTo>
                  <a:lnTo>
                    <a:pt x="30" y="15"/>
                  </a:lnTo>
                  <a:lnTo>
                    <a:pt x="29" y="18"/>
                  </a:lnTo>
                  <a:lnTo>
                    <a:pt x="28" y="19"/>
                  </a:lnTo>
                  <a:lnTo>
                    <a:pt x="25" y="20"/>
                  </a:lnTo>
                  <a:lnTo>
                    <a:pt x="22" y="20"/>
                  </a:lnTo>
                  <a:lnTo>
                    <a:pt x="33" y="20"/>
                  </a:lnTo>
                  <a:lnTo>
                    <a:pt x="34" y="20"/>
                  </a:lnTo>
                  <a:lnTo>
                    <a:pt x="37" y="16"/>
                  </a:lnTo>
                  <a:lnTo>
                    <a:pt x="38" y="14"/>
                  </a:lnTo>
                  <a:lnTo>
                    <a:pt x="38" y="9"/>
                  </a:lnTo>
                  <a:lnTo>
                    <a:pt x="37" y="7"/>
                  </a:lnTo>
                  <a:lnTo>
                    <a:pt x="33" y="3"/>
                  </a:lnTo>
                  <a:lnTo>
                    <a:pt x="3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5" name="Freeform 38">
              <a:extLst>
                <a:ext uri="{FF2B5EF4-FFF2-40B4-BE49-F238E27FC236}">
                  <a16:creationId xmlns:a16="http://schemas.microsoft.com/office/drawing/2014/main" id="{7115BF38-9DD9-40AB-A641-B660ED96D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6" y="439"/>
              <a:ext cx="430" cy="957"/>
            </a:xfrm>
            <a:custGeom>
              <a:avLst/>
              <a:gdLst>
                <a:gd name="T0" fmla="+- 0 5146 5146"/>
                <a:gd name="T1" fmla="*/ T0 w 430"/>
                <a:gd name="T2" fmla="+- 0 439 439"/>
                <a:gd name="T3" fmla="*/ 439 h 957"/>
                <a:gd name="T4" fmla="+- 0 5146 5146"/>
                <a:gd name="T5" fmla="*/ T4 w 430"/>
                <a:gd name="T6" fmla="+- 0 1396 439"/>
                <a:gd name="T7" fmla="*/ 1396 h 957"/>
                <a:gd name="T8" fmla="+- 0 5575 5146"/>
                <a:gd name="T9" fmla="*/ T8 w 430"/>
                <a:gd name="T10" fmla="+- 0 1396 439"/>
                <a:gd name="T11" fmla="*/ 1396 h 95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</a:cxnLst>
              <a:rect l="0" t="0" r="r" b="b"/>
              <a:pathLst>
                <a:path w="430" h="957">
                  <a:moveTo>
                    <a:pt x="0" y="0"/>
                  </a:moveTo>
                  <a:lnTo>
                    <a:pt x="0" y="957"/>
                  </a:lnTo>
                  <a:lnTo>
                    <a:pt x="429" y="957"/>
                  </a:lnTo>
                </a:path>
              </a:pathLst>
            </a:custGeom>
            <a:noFill/>
            <a:ln w="30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5E306337-18E6-4F84-9497-217E458E4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4" y="1370"/>
              <a:ext cx="52" cy="52"/>
            </a:xfrm>
            <a:custGeom>
              <a:avLst/>
              <a:gdLst>
                <a:gd name="T0" fmla="+- 0 5574 5574"/>
                <a:gd name="T1" fmla="*/ T0 w 52"/>
                <a:gd name="T2" fmla="+- 0 1422 1370"/>
                <a:gd name="T3" fmla="*/ 1422 h 52"/>
                <a:gd name="T4" fmla="+- 0 5574 5574"/>
                <a:gd name="T5" fmla="*/ T4 w 52"/>
                <a:gd name="T6" fmla="+- 0 1370 1370"/>
                <a:gd name="T7" fmla="*/ 1370 h 52"/>
                <a:gd name="T8" fmla="+- 0 5626 5574"/>
                <a:gd name="T9" fmla="*/ T8 w 52"/>
                <a:gd name="T10" fmla="+- 0 1396 1370"/>
                <a:gd name="T11" fmla="*/ 1396 h 52"/>
                <a:gd name="T12" fmla="+- 0 5574 5574"/>
                <a:gd name="T13" fmla="*/ T12 w 52"/>
                <a:gd name="T14" fmla="+- 0 1422 1370"/>
                <a:gd name="T15" fmla="*/ 1422 h 5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52" h="52">
                  <a:moveTo>
                    <a:pt x="0" y="52"/>
                  </a:moveTo>
                  <a:lnTo>
                    <a:pt x="0" y="0"/>
                  </a:lnTo>
                  <a:lnTo>
                    <a:pt x="52" y="26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7" name="Freeform 36">
              <a:extLst>
                <a:ext uri="{FF2B5EF4-FFF2-40B4-BE49-F238E27FC236}">
                  <a16:creationId xmlns:a16="http://schemas.microsoft.com/office/drawing/2014/main" id="{596A5435-6D00-4F08-9109-75C92EFF5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4" y="1370"/>
              <a:ext cx="52" cy="52"/>
            </a:xfrm>
            <a:custGeom>
              <a:avLst/>
              <a:gdLst>
                <a:gd name="T0" fmla="+- 0 5574 5574"/>
                <a:gd name="T1" fmla="*/ T0 w 52"/>
                <a:gd name="T2" fmla="+- 0 1422 1370"/>
                <a:gd name="T3" fmla="*/ 1422 h 52"/>
                <a:gd name="T4" fmla="+- 0 5626 5574"/>
                <a:gd name="T5" fmla="*/ T4 w 52"/>
                <a:gd name="T6" fmla="+- 0 1396 1370"/>
                <a:gd name="T7" fmla="*/ 1396 h 52"/>
                <a:gd name="T8" fmla="+- 0 5574 5574"/>
                <a:gd name="T9" fmla="*/ T8 w 52"/>
                <a:gd name="T10" fmla="+- 0 1370 1370"/>
                <a:gd name="T11" fmla="*/ 1370 h 52"/>
                <a:gd name="T12" fmla="+- 0 5574 5574"/>
                <a:gd name="T13" fmla="*/ T12 w 52"/>
                <a:gd name="T14" fmla="+- 0 1422 1370"/>
                <a:gd name="T15" fmla="*/ 1422 h 5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52" h="52">
                  <a:moveTo>
                    <a:pt x="0" y="52"/>
                  </a:moveTo>
                  <a:lnTo>
                    <a:pt x="52" y="26"/>
                  </a:lnTo>
                  <a:lnTo>
                    <a:pt x="0" y="0"/>
                  </a:lnTo>
                  <a:lnTo>
                    <a:pt x="0" y="52"/>
                  </a:lnTo>
                  <a:close/>
                </a:path>
              </a:pathLst>
            </a:custGeom>
            <a:noFill/>
            <a:ln w="54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pic>
          <p:nvPicPr>
            <p:cNvPr id="18" name="Picture 35">
              <a:extLst>
                <a:ext uri="{FF2B5EF4-FFF2-40B4-BE49-F238E27FC236}">
                  <a16:creationId xmlns:a16="http://schemas.microsoft.com/office/drawing/2014/main" id="{FB8EAD92-0505-440F-A9C8-D2F60E1130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3" y="2159"/>
              <a:ext cx="293" cy="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34">
              <a:extLst>
                <a:ext uri="{FF2B5EF4-FFF2-40B4-BE49-F238E27FC236}">
                  <a16:creationId xmlns:a16="http://schemas.microsoft.com/office/drawing/2014/main" id="{F4970A42-6135-40AF-B299-6F0AF4D2E2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8" y="2159"/>
              <a:ext cx="291" cy="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AE0A1F00-C474-4170-92B8-28F7BEC8A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" y="2161"/>
              <a:ext cx="526" cy="383"/>
            </a:xfrm>
            <a:custGeom>
              <a:avLst/>
              <a:gdLst>
                <a:gd name="T0" fmla="+- 0 6873 6873"/>
                <a:gd name="T1" fmla="*/ T0 w 526"/>
                <a:gd name="T2" fmla="+- 0 2161 2161"/>
                <a:gd name="T3" fmla="*/ 2161 h 383"/>
                <a:gd name="T4" fmla="+- 0 6873 6873"/>
                <a:gd name="T5" fmla="*/ T4 w 526"/>
                <a:gd name="T6" fmla="+- 0 2544 2161"/>
                <a:gd name="T7" fmla="*/ 2544 h 383"/>
                <a:gd name="T8" fmla="+- 0 7398 6873"/>
                <a:gd name="T9" fmla="*/ T8 w 526"/>
                <a:gd name="T10" fmla="+- 0 2544 2161"/>
                <a:gd name="T11" fmla="*/ 2544 h 38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</a:cxnLst>
              <a:rect l="0" t="0" r="r" b="b"/>
              <a:pathLst>
                <a:path w="526" h="383">
                  <a:moveTo>
                    <a:pt x="0" y="0"/>
                  </a:moveTo>
                  <a:lnTo>
                    <a:pt x="0" y="383"/>
                  </a:lnTo>
                  <a:lnTo>
                    <a:pt x="525" y="383"/>
                  </a:lnTo>
                </a:path>
              </a:pathLst>
            </a:custGeom>
            <a:noFill/>
            <a:ln w="304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A5F8919D-2980-49B2-8391-AF31BD076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6" y="2518"/>
              <a:ext cx="52" cy="52"/>
            </a:xfrm>
            <a:custGeom>
              <a:avLst/>
              <a:gdLst>
                <a:gd name="T0" fmla="+- 0 7396 7396"/>
                <a:gd name="T1" fmla="*/ T0 w 52"/>
                <a:gd name="T2" fmla="+- 0 2570 2518"/>
                <a:gd name="T3" fmla="*/ 2570 h 52"/>
                <a:gd name="T4" fmla="+- 0 7396 7396"/>
                <a:gd name="T5" fmla="*/ T4 w 52"/>
                <a:gd name="T6" fmla="+- 0 2518 2518"/>
                <a:gd name="T7" fmla="*/ 2518 h 52"/>
                <a:gd name="T8" fmla="+- 0 7448 7396"/>
                <a:gd name="T9" fmla="*/ T8 w 52"/>
                <a:gd name="T10" fmla="+- 0 2544 2518"/>
                <a:gd name="T11" fmla="*/ 2544 h 52"/>
                <a:gd name="T12" fmla="+- 0 7396 7396"/>
                <a:gd name="T13" fmla="*/ T12 w 52"/>
                <a:gd name="T14" fmla="+- 0 2570 2518"/>
                <a:gd name="T15" fmla="*/ 2570 h 5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52" h="52">
                  <a:moveTo>
                    <a:pt x="0" y="52"/>
                  </a:moveTo>
                  <a:lnTo>
                    <a:pt x="0" y="0"/>
                  </a:lnTo>
                  <a:lnTo>
                    <a:pt x="52" y="26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2" name="Freeform 31">
              <a:extLst>
                <a:ext uri="{FF2B5EF4-FFF2-40B4-BE49-F238E27FC236}">
                  <a16:creationId xmlns:a16="http://schemas.microsoft.com/office/drawing/2014/main" id="{DC36A3C8-E0E0-4722-AB9A-FB15F7B46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6" y="2518"/>
              <a:ext cx="52" cy="52"/>
            </a:xfrm>
            <a:custGeom>
              <a:avLst/>
              <a:gdLst>
                <a:gd name="T0" fmla="+- 0 7396 7396"/>
                <a:gd name="T1" fmla="*/ T0 w 52"/>
                <a:gd name="T2" fmla="+- 0 2570 2518"/>
                <a:gd name="T3" fmla="*/ 2570 h 52"/>
                <a:gd name="T4" fmla="+- 0 7448 7396"/>
                <a:gd name="T5" fmla="*/ T4 w 52"/>
                <a:gd name="T6" fmla="+- 0 2544 2518"/>
                <a:gd name="T7" fmla="*/ 2544 h 52"/>
                <a:gd name="T8" fmla="+- 0 7396 7396"/>
                <a:gd name="T9" fmla="*/ T8 w 52"/>
                <a:gd name="T10" fmla="+- 0 2518 2518"/>
                <a:gd name="T11" fmla="*/ 2518 h 52"/>
                <a:gd name="T12" fmla="+- 0 7396 7396"/>
                <a:gd name="T13" fmla="*/ T12 w 52"/>
                <a:gd name="T14" fmla="+- 0 2570 2518"/>
                <a:gd name="T15" fmla="*/ 2570 h 5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52" h="52">
                  <a:moveTo>
                    <a:pt x="0" y="52"/>
                  </a:moveTo>
                  <a:lnTo>
                    <a:pt x="52" y="26"/>
                  </a:lnTo>
                  <a:lnTo>
                    <a:pt x="0" y="0"/>
                  </a:lnTo>
                  <a:lnTo>
                    <a:pt x="0" y="52"/>
                  </a:lnTo>
                  <a:close/>
                </a:path>
              </a:pathLst>
            </a:custGeom>
            <a:noFill/>
            <a:ln w="54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2F561B4B-040D-4D26-99C4-F8B3100C4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5" y="2161"/>
              <a:ext cx="814" cy="479"/>
            </a:xfrm>
            <a:custGeom>
              <a:avLst/>
              <a:gdLst>
                <a:gd name="T0" fmla="+- 0 6585 6585"/>
                <a:gd name="T1" fmla="*/ T0 w 814"/>
                <a:gd name="T2" fmla="+- 0 2161 2161"/>
                <a:gd name="T3" fmla="*/ 2161 h 479"/>
                <a:gd name="T4" fmla="+- 0 6585 6585"/>
                <a:gd name="T5" fmla="*/ T4 w 814"/>
                <a:gd name="T6" fmla="+- 0 2640 2161"/>
                <a:gd name="T7" fmla="*/ 2640 h 479"/>
                <a:gd name="T8" fmla="+- 0 7398 6585"/>
                <a:gd name="T9" fmla="*/ T8 w 814"/>
                <a:gd name="T10" fmla="+- 0 2640 2161"/>
                <a:gd name="T11" fmla="*/ 2640 h 4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</a:cxnLst>
              <a:rect l="0" t="0" r="r" b="b"/>
              <a:pathLst>
                <a:path w="814" h="479">
                  <a:moveTo>
                    <a:pt x="0" y="0"/>
                  </a:moveTo>
                  <a:lnTo>
                    <a:pt x="0" y="479"/>
                  </a:lnTo>
                  <a:lnTo>
                    <a:pt x="813" y="479"/>
                  </a:lnTo>
                </a:path>
              </a:pathLst>
            </a:custGeom>
            <a:noFill/>
            <a:ln w="30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D1B2B0CD-CEFF-4442-B5C2-AB5658B5F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6" y="2614"/>
              <a:ext cx="52" cy="52"/>
            </a:xfrm>
            <a:custGeom>
              <a:avLst/>
              <a:gdLst>
                <a:gd name="T0" fmla="+- 0 7396 7396"/>
                <a:gd name="T1" fmla="*/ T0 w 52"/>
                <a:gd name="T2" fmla="+- 0 2666 2614"/>
                <a:gd name="T3" fmla="*/ 2666 h 52"/>
                <a:gd name="T4" fmla="+- 0 7396 7396"/>
                <a:gd name="T5" fmla="*/ T4 w 52"/>
                <a:gd name="T6" fmla="+- 0 2614 2614"/>
                <a:gd name="T7" fmla="*/ 2614 h 52"/>
                <a:gd name="T8" fmla="+- 0 7448 7396"/>
                <a:gd name="T9" fmla="*/ T8 w 52"/>
                <a:gd name="T10" fmla="+- 0 2640 2614"/>
                <a:gd name="T11" fmla="*/ 2640 h 52"/>
                <a:gd name="T12" fmla="+- 0 7396 7396"/>
                <a:gd name="T13" fmla="*/ T12 w 52"/>
                <a:gd name="T14" fmla="+- 0 2666 2614"/>
                <a:gd name="T15" fmla="*/ 2666 h 5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52" h="52">
                  <a:moveTo>
                    <a:pt x="0" y="52"/>
                  </a:moveTo>
                  <a:lnTo>
                    <a:pt x="0" y="0"/>
                  </a:lnTo>
                  <a:lnTo>
                    <a:pt x="52" y="26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CF42B8B4-DA49-484B-8BF6-E8AF342A1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6" y="2614"/>
              <a:ext cx="52" cy="52"/>
            </a:xfrm>
            <a:custGeom>
              <a:avLst/>
              <a:gdLst>
                <a:gd name="T0" fmla="+- 0 7396 7396"/>
                <a:gd name="T1" fmla="*/ T0 w 52"/>
                <a:gd name="T2" fmla="+- 0 2666 2614"/>
                <a:gd name="T3" fmla="*/ 2666 h 52"/>
                <a:gd name="T4" fmla="+- 0 7448 7396"/>
                <a:gd name="T5" fmla="*/ T4 w 52"/>
                <a:gd name="T6" fmla="+- 0 2640 2614"/>
                <a:gd name="T7" fmla="*/ 2640 h 52"/>
                <a:gd name="T8" fmla="+- 0 7396 7396"/>
                <a:gd name="T9" fmla="*/ T8 w 52"/>
                <a:gd name="T10" fmla="+- 0 2614 2614"/>
                <a:gd name="T11" fmla="*/ 2614 h 52"/>
                <a:gd name="T12" fmla="+- 0 7396 7396"/>
                <a:gd name="T13" fmla="*/ T12 w 52"/>
                <a:gd name="T14" fmla="+- 0 2666 2614"/>
                <a:gd name="T15" fmla="*/ 2666 h 5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52" h="52">
                  <a:moveTo>
                    <a:pt x="0" y="52"/>
                  </a:moveTo>
                  <a:lnTo>
                    <a:pt x="52" y="26"/>
                  </a:lnTo>
                  <a:lnTo>
                    <a:pt x="0" y="0"/>
                  </a:lnTo>
                  <a:lnTo>
                    <a:pt x="0" y="52"/>
                  </a:lnTo>
                  <a:close/>
                </a:path>
              </a:pathLst>
            </a:custGeom>
            <a:noFill/>
            <a:ln w="54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828A1855-AB5C-4469-8634-6013CCDA2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" y="2161"/>
              <a:ext cx="1101" cy="575"/>
            </a:xfrm>
            <a:custGeom>
              <a:avLst/>
              <a:gdLst>
                <a:gd name="T0" fmla="+- 0 6297 6297"/>
                <a:gd name="T1" fmla="*/ T0 w 1101"/>
                <a:gd name="T2" fmla="+- 0 2161 2161"/>
                <a:gd name="T3" fmla="*/ 2161 h 575"/>
                <a:gd name="T4" fmla="+- 0 6297 6297"/>
                <a:gd name="T5" fmla="*/ T4 w 1101"/>
                <a:gd name="T6" fmla="+- 0 2735 2161"/>
                <a:gd name="T7" fmla="*/ 2735 h 575"/>
                <a:gd name="T8" fmla="+- 0 7398 6297"/>
                <a:gd name="T9" fmla="*/ T8 w 1101"/>
                <a:gd name="T10" fmla="+- 0 2735 2161"/>
                <a:gd name="T11" fmla="*/ 2735 h 57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</a:cxnLst>
              <a:rect l="0" t="0" r="r" b="b"/>
              <a:pathLst>
                <a:path w="1101" h="575">
                  <a:moveTo>
                    <a:pt x="0" y="0"/>
                  </a:moveTo>
                  <a:lnTo>
                    <a:pt x="0" y="574"/>
                  </a:lnTo>
                  <a:lnTo>
                    <a:pt x="1101" y="574"/>
                  </a:lnTo>
                </a:path>
              </a:pathLst>
            </a:custGeom>
            <a:noFill/>
            <a:ln w="30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8B7A5929-2D6A-4F1C-A4FF-1C6DCABE9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6" y="2710"/>
              <a:ext cx="52" cy="52"/>
            </a:xfrm>
            <a:custGeom>
              <a:avLst/>
              <a:gdLst>
                <a:gd name="T0" fmla="+- 0 7396 7396"/>
                <a:gd name="T1" fmla="*/ T0 w 52"/>
                <a:gd name="T2" fmla="+- 0 2762 2710"/>
                <a:gd name="T3" fmla="*/ 2762 h 52"/>
                <a:gd name="T4" fmla="+- 0 7396 7396"/>
                <a:gd name="T5" fmla="*/ T4 w 52"/>
                <a:gd name="T6" fmla="+- 0 2710 2710"/>
                <a:gd name="T7" fmla="*/ 2710 h 52"/>
                <a:gd name="T8" fmla="+- 0 7448 7396"/>
                <a:gd name="T9" fmla="*/ T8 w 52"/>
                <a:gd name="T10" fmla="+- 0 2735 2710"/>
                <a:gd name="T11" fmla="*/ 2735 h 52"/>
                <a:gd name="T12" fmla="+- 0 7396 7396"/>
                <a:gd name="T13" fmla="*/ T12 w 52"/>
                <a:gd name="T14" fmla="+- 0 2762 2710"/>
                <a:gd name="T15" fmla="*/ 2762 h 5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52" h="52">
                  <a:moveTo>
                    <a:pt x="0" y="52"/>
                  </a:moveTo>
                  <a:lnTo>
                    <a:pt x="0" y="0"/>
                  </a:lnTo>
                  <a:lnTo>
                    <a:pt x="52" y="25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B11C5DDF-11B9-4DC2-9830-20BCFA08E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6" y="2710"/>
              <a:ext cx="52" cy="52"/>
            </a:xfrm>
            <a:custGeom>
              <a:avLst/>
              <a:gdLst>
                <a:gd name="T0" fmla="+- 0 7396 7396"/>
                <a:gd name="T1" fmla="*/ T0 w 52"/>
                <a:gd name="T2" fmla="+- 0 2762 2710"/>
                <a:gd name="T3" fmla="*/ 2762 h 52"/>
                <a:gd name="T4" fmla="+- 0 7448 7396"/>
                <a:gd name="T5" fmla="*/ T4 w 52"/>
                <a:gd name="T6" fmla="+- 0 2735 2710"/>
                <a:gd name="T7" fmla="*/ 2735 h 52"/>
                <a:gd name="T8" fmla="+- 0 7396 7396"/>
                <a:gd name="T9" fmla="*/ T8 w 52"/>
                <a:gd name="T10" fmla="+- 0 2710 2710"/>
                <a:gd name="T11" fmla="*/ 2710 h 52"/>
                <a:gd name="T12" fmla="+- 0 7396 7396"/>
                <a:gd name="T13" fmla="*/ T12 w 52"/>
                <a:gd name="T14" fmla="+- 0 2762 2710"/>
                <a:gd name="T15" fmla="*/ 2762 h 5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52" h="52">
                  <a:moveTo>
                    <a:pt x="0" y="52"/>
                  </a:moveTo>
                  <a:lnTo>
                    <a:pt x="52" y="25"/>
                  </a:lnTo>
                  <a:lnTo>
                    <a:pt x="0" y="0"/>
                  </a:lnTo>
                  <a:lnTo>
                    <a:pt x="0" y="52"/>
                  </a:lnTo>
                  <a:close/>
                </a:path>
              </a:pathLst>
            </a:custGeom>
            <a:noFill/>
            <a:ln w="54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DCD53C94-6645-4CC0-8B4E-5790EE5E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8" y="2353"/>
              <a:ext cx="96" cy="479"/>
            </a:xfrm>
            <a:custGeom>
              <a:avLst/>
              <a:gdLst>
                <a:gd name="T0" fmla="+- 0 7448 7448"/>
                <a:gd name="T1" fmla="*/ T0 w 96"/>
                <a:gd name="T2" fmla="+- 0 2353 2353"/>
                <a:gd name="T3" fmla="*/ 2353 h 479"/>
                <a:gd name="T4" fmla="+- 0 7448 7448"/>
                <a:gd name="T5" fmla="*/ T4 w 96"/>
                <a:gd name="T6" fmla="+- 0 2831 2353"/>
                <a:gd name="T7" fmla="*/ 2831 h 479"/>
                <a:gd name="T8" fmla="+- 0 7544 7448"/>
                <a:gd name="T9" fmla="*/ T8 w 96"/>
                <a:gd name="T10" fmla="+- 0 2735 2353"/>
                <a:gd name="T11" fmla="*/ 2735 h 479"/>
                <a:gd name="T12" fmla="+- 0 7544 7448"/>
                <a:gd name="T13" fmla="*/ T12 w 96"/>
                <a:gd name="T14" fmla="+- 0 2400 2353"/>
                <a:gd name="T15" fmla="*/ 2400 h 479"/>
                <a:gd name="T16" fmla="+- 0 7448 7448"/>
                <a:gd name="T17" fmla="*/ T16 w 96"/>
                <a:gd name="T18" fmla="+- 0 2353 2353"/>
                <a:gd name="T19" fmla="*/ 2353 h 4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96" h="479">
                  <a:moveTo>
                    <a:pt x="0" y="0"/>
                  </a:moveTo>
                  <a:lnTo>
                    <a:pt x="0" y="478"/>
                  </a:lnTo>
                  <a:lnTo>
                    <a:pt x="96" y="382"/>
                  </a:lnTo>
                  <a:lnTo>
                    <a:pt x="96" y="4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046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30" name="Line 23">
              <a:extLst>
                <a:ext uri="{FF2B5EF4-FFF2-40B4-BE49-F238E27FC236}">
                  <a16:creationId xmlns:a16="http://schemas.microsoft.com/office/drawing/2014/main" id="{0CEF63E2-BD42-4019-9F3F-C9A2608E780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544" y="2592"/>
              <a:ext cx="94" cy="0"/>
            </a:xfrm>
            <a:prstGeom prst="line">
              <a:avLst/>
            </a:prstGeom>
            <a:noFill/>
            <a:ln w="30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46488FE1-8842-4BDF-91E3-6AD99C359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6" y="2566"/>
              <a:ext cx="52" cy="52"/>
            </a:xfrm>
            <a:custGeom>
              <a:avLst/>
              <a:gdLst>
                <a:gd name="T0" fmla="+- 0 7636 7636"/>
                <a:gd name="T1" fmla="*/ T0 w 52"/>
                <a:gd name="T2" fmla="+- 0 2618 2566"/>
                <a:gd name="T3" fmla="*/ 2618 h 52"/>
                <a:gd name="T4" fmla="+- 0 7636 7636"/>
                <a:gd name="T5" fmla="*/ T4 w 52"/>
                <a:gd name="T6" fmla="+- 0 2566 2566"/>
                <a:gd name="T7" fmla="*/ 2566 h 52"/>
                <a:gd name="T8" fmla="+- 0 7688 7636"/>
                <a:gd name="T9" fmla="*/ T8 w 52"/>
                <a:gd name="T10" fmla="+- 0 2592 2566"/>
                <a:gd name="T11" fmla="*/ 2592 h 52"/>
                <a:gd name="T12" fmla="+- 0 7636 7636"/>
                <a:gd name="T13" fmla="*/ T12 w 52"/>
                <a:gd name="T14" fmla="+- 0 2618 2566"/>
                <a:gd name="T15" fmla="*/ 2618 h 5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52" h="52">
                  <a:moveTo>
                    <a:pt x="0" y="52"/>
                  </a:moveTo>
                  <a:lnTo>
                    <a:pt x="0" y="0"/>
                  </a:lnTo>
                  <a:lnTo>
                    <a:pt x="52" y="26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BB6C84A0-3CFE-4882-A742-217961ED9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6" y="2566"/>
              <a:ext cx="52" cy="52"/>
            </a:xfrm>
            <a:custGeom>
              <a:avLst/>
              <a:gdLst>
                <a:gd name="T0" fmla="+- 0 7636 7636"/>
                <a:gd name="T1" fmla="*/ T0 w 52"/>
                <a:gd name="T2" fmla="+- 0 2618 2566"/>
                <a:gd name="T3" fmla="*/ 2618 h 52"/>
                <a:gd name="T4" fmla="+- 0 7688 7636"/>
                <a:gd name="T5" fmla="*/ T4 w 52"/>
                <a:gd name="T6" fmla="+- 0 2592 2566"/>
                <a:gd name="T7" fmla="*/ 2592 h 52"/>
                <a:gd name="T8" fmla="+- 0 7636 7636"/>
                <a:gd name="T9" fmla="*/ T8 w 52"/>
                <a:gd name="T10" fmla="+- 0 2566 2566"/>
                <a:gd name="T11" fmla="*/ 2566 h 52"/>
                <a:gd name="T12" fmla="+- 0 7636 7636"/>
                <a:gd name="T13" fmla="*/ T12 w 52"/>
                <a:gd name="T14" fmla="+- 0 2618 2566"/>
                <a:gd name="T15" fmla="*/ 2618 h 5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52" h="52">
                  <a:moveTo>
                    <a:pt x="0" y="52"/>
                  </a:moveTo>
                  <a:lnTo>
                    <a:pt x="52" y="26"/>
                  </a:lnTo>
                  <a:lnTo>
                    <a:pt x="0" y="0"/>
                  </a:lnTo>
                  <a:lnTo>
                    <a:pt x="0" y="52"/>
                  </a:lnTo>
                  <a:close/>
                </a:path>
              </a:pathLst>
            </a:custGeom>
            <a:noFill/>
            <a:ln w="54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3" name="AutoShape 20">
              <a:extLst>
                <a:ext uri="{FF2B5EF4-FFF2-40B4-BE49-F238E27FC236}">
                  <a16:creationId xmlns:a16="http://schemas.microsoft.com/office/drawing/2014/main" id="{BEBD4490-BC41-4016-B813-07CEC01A8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7" y="2585"/>
              <a:ext cx="183" cy="45"/>
            </a:xfrm>
            <a:custGeom>
              <a:avLst/>
              <a:gdLst>
                <a:gd name="T0" fmla="+- 0 7737 7737"/>
                <a:gd name="T1" fmla="*/ T0 w 183"/>
                <a:gd name="T2" fmla="+- 0 2586 2585"/>
                <a:gd name="T3" fmla="*/ 2586 h 45"/>
                <a:gd name="T4" fmla="+- 0 7743 7737"/>
                <a:gd name="T5" fmla="*/ T4 w 183"/>
                <a:gd name="T6" fmla="+- 0 2589 2585"/>
                <a:gd name="T7" fmla="*/ 2589 h 45"/>
                <a:gd name="T8" fmla="+- 0 7742 7737"/>
                <a:gd name="T9" fmla="*/ T8 w 183"/>
                <a:gd name="T10" fmla="+- 0 2628 2585"/>
                <a:gd name="T11" fmla="*/ 2628 h 45"/>
                <a:gd name="T12" fmla="+- 0 7737 7737"/>
                <a:gd name="T13" fmla="*/ T12 w 183"/>
                <a:gd name="T14" fmla="+- 0 2629 2585"/>
                <a:gd name="T15" fmla="*/ 2629 h 45"/>
                <a:gd name="T16" fmla="+- 0 7772 7737"/>
                <a:gd name="T17" fmla="*/ T16 w 183"/>
                <a:gd name="T18" fmla="+- 0 2627 2585"/>
                <a:gd name="T19" fmla="*/ 2627 h 45"/>
                <a:gd name="T20" fmla="+- 0 7750 7737"/>
                <a:gd name="T21" fmla="*/ T20 w 183"/>
                <a:gd name="T22" fmla="+- 0 2626 2585"/>
                <a:gd name="T23" fmla="*/ 2626 h 45"/>
                <a:gd name="T24" fmla="+- 0 7755 7737"/>
                <a:gd name="T25" fmla="*/ T24 w 183"/>
                <a:gd name="T26" fmla="+- 0 2588 2585"/>
                <a:gd name="T27" fmla="*/ 2588 h 45"/>
                <a:gd name="T28" fmla="+- 0 7762 7737"/>
                <a:gd name="T29" fmla="*/ T28 w 183"/>
                <a:gd name="T30" fmla="+- 0 2585 2585"/>
                <a:gd name="T31" fmla="*/ 2585 h 45"/>
                <a:gd name="T32" fmla="+- 0 7766 7737"/>
                <a:gd name="T33" fmla="*/ T32 w 183"/>
                <a:gd name="T34" fmla="+- 0 2590 2585"/>
                <a:gd name="T35" fmla="*/ 2590 h 45"/>
                <a:gd name="T36" fmla="+- 0 7775 7737"/>
                <a:gd name="T37" fmla="*/ T36 w 183"/>
                <a:gd name="T38" fmla="+- 0 2613 2585"/>
                <a:gd name="T39" fmla="*/ 2613 h 45"/>
                <a:gd name="T40" fmla="+- 0 7762 7737"/>
                <a:gd name="T41" fmla="*/ T40 w 183"/>
                <a:gd name="T42" fmla="+- 0 2627 2585"/>
                <a:gd name="T43" fmla="*/ 2627 h 45"/>
                <a:gd name="T44" fmla="+- 0 7782 7737"/>
                <a:gd name="T45" fmla="*/ T44 w 183"/>
                <a:gd name="T46" fmla="+- 0 2613 2585"/>
                <a:gd name="T47" fmla="*/ 2613 h 45"/>
                <a:gd name="T48" fmla="+- 0 7777 7737"/>
                <a:gd name="T49" fmla="*/ T48 w 183"/>
                <a:gd name="T50" fmla="+- 0 2592 2585"/>
                <a:gd name="T51" fmla="*/ 2592 h 45"/>
                <a:gd name="T52" fmla="+- 0 7809 7737"/>
                <a:gd name="T53" fmla="*/ T52 w 183"/>
                <a:gd name="T54" fmla="+- 0 2585 2585"/>
                <a:gd name="T55" fmla="*/ 2585 h 45"/>
                <a:gd name="T56" fmla="+- 0 7790 7737"/>
                <a:gd name="T57" fmla="*/ T56 w 183"/>
                <a:gd name="T58" fmla="+- 0 2624 2585"/>
                <a:gd name="T59" fmla="*/ 2624 h 45"/>
                <a:gd name="T60" fmla="+- 0 7786 7737"/>
                <a:gd name="T61" fmla="*/ T60 w 183"/>
                <a:gd name="T62" fmla="+- 0 2628 2585"/>
                <a:gd name="T63" fmla="*/ 2628 h 45"/>
                <a:gd name="T64" fmla="+- 0 7799 7737"/>
                <a:gd name="T65" fmla="*/ T64 w 183"/>
                <a:gd name="T66" fmla="+- 0 2629 2585"/>
                <a:gd name="T67" fmla="*/ 2629 h 45"/>
                <a:gd name="T68" fmla="+- 0 7795 7737"/>
                <a:gd name="T69" fmla="*/ T68 w 183"/>
                <a:gd name="T70" fmla="+- 0 2628 2585"/>
                <a:gd name="T71" fmla="*/ 2628 h 45"/>
                <a:gd name="T72" fmla="+- 0 7794 7737"/>
                <a:gd name="T73" fmla="*/ T72 w 183"/>
                <a:gd name="T74" fmla="+- 0 2624 2585"/>
                <a:gd name="T75" fmla="*/ 2624 h 45"/>
                <a:gd name="T76" fmla="+- 0 7797 7737"/>
                <a:gd name="T77" fmla="*/ T76 w 183"/>
                <a:gd name="T78" fmla="+- 0 2615 2585"/>
                <a:gd name="T79" fmla="*/ 2615 h 45"/>
                <a:gd name="T80" fmla="+- 0 7798 7737"/>
                <a:gd name="T81" fmla="*/ T80 w 183"/>
                <a:gd name="T82" fmla="+- 0 2613 2585"/>
                <a:gd name="T83" fmla="*/ 2613 h 45"/>
                <a:gd name="T84" fmla="+- 0 7809 7737"/>
                <a:gd name="T85" fmla="*/ T84 w 183"/>
                <a:gd name="T86" fmla="+- 0 2585 2585"/>
                <a:gd name="T87" fmla="*/ 2585 h 45"/>
                <a:gd name="T88" fmla="+- 0 7817 7737"/>
                <a:gd name="T89" fmla="*/ T88 w 183"/>
                <a:gd name="T90" fmla="+- 0 2623 2585"/>
                <a:gd name="T91" fmla="*/ 2623 h 45"/>
                <a:gd name="T92" fmla="+- 0 7817 7737"/>
                <a:gd name="T93" fmla="*/ T92 w 183"/>
                <a:gd name="T94" fmla="+- 0 2627 2585"/>
                <a:gd name="T95" fmla="*/ 2627 h 45"/>
                <a:gd name="T96" fmla="+- 0 7813 7737"/>
                <a:gd name="T97" fmla="*/ T96 w 183"/>
                <a:gd name="T98" fmla="+- 0 2628 2585"/>
                <a:gd name="T99" fmla="*/ 2628 h 45"/>
                <a:gd name="T100" fmla="+- 0 7831 7737"/>
                <a:gd name="T101" fmla="*/ T100 w 183"/>
                <a:gd name="T102" fmla="+- 0 2628 2585"/>
                <a:gd name="T103" fmla="*/ 2628 h 45"/>
                <a:gd name="T104" fmla="+- 0 7826 7737"/>
                <a:gd name="T105" fmla="*/ T104 w 183"/>
                <a:gd name="T106" fmla="+- 0 2626 2585"/>
                <a:gd name="T107" fmla="*/ 2626 h 45"/>
                <a:gd name="T108" fmla="+- 0 7813 7737"/>
                <a:gd name="T109" fmla="*/ T108 w 183"/>
                <a:gd name="T110" fmla="+- 0 2595 2585"/>
                <a:gd name="T111" fmla="*/ 2595 h 45"/>
                <a:gd name="T112" fmla="+- 0 7820 7737"/>
                <a:gd name="T113" fmla="*/ T112 w 183"/>
                <a:gd name="T114" fmla="+- 0 2613 2585"/>
                <a:gd name="T115" fmla="*/ 2613 h 45"/>
                <a:gd name="T116" fmla="+- 0 7843 7737"/>
                <a:gd name="T117" fmla="*/ T116 w 183"/>
                <a:gd name="T118" fmla="+- 0 2628 2585"/>
                <a:gd name="T119" fmla="*/ 2628 h 45"/>
                <a:gd name="T120" fmla="+- 0 7862 7737"/>
                <a:gd name="T121" fmla="*/ T120 w 183"/>
                <a:gd name="T122" fmla="+- 0 2628 2585"/>
                <a:gd name="T123" fmla="*/ 2628 h 45"/>
                <a:gd name="T124" fmla="+- 0 7849 7737"/>
                <a:gd name="T125" fmla="*/ T124 w 183"/>
                <a:gd name="T126" fmla="+- 0 2624 2585"/>
                <a:gd name="T127" fmla="*/ 2624 h 45"/>
                <a:gd name="T128" fmla="+- 0 7846 7737"/>
                <a:gd name="T129" fmla="*/ T128 w 183"/>
                <a:gd name="T130" fmla="+- 0 2628 2585"/>
                <a:gd name="T131" fmla="*/ 2628 h 45"/>
                <a:gd name="T132" fmla="+- 0 7856 7737"/>
                <a:gd name="T133" fmla="*/ T132 w 183"/>
                <a:gd name="T134" fmla="+- 0 2626 2585"/>
                <a:gd name="T135" fmla="*/ 2626 h 45"/>
                <a:gd name="T136" fmla="+- 0 7871 7737"/>
                <a:gd name="T137" fmla="*/ T136 w 183"/>
                <a:gd name="T138" fmla="+- 0 2585 2585"/>
                <a:gd name="T139" fmla="*/ 2585 h 45"/>
                <a:gd name="T140" fmla="+- 0 7835 7737"/>
                <a:gd name="T141" fmla="*/ T140 w 183"/>
                <a:gd name="T142" fmla="+- 0 2595 2585"/>
                <a:gd name="T143" fmla="*/ 2595 h 45"/>
                <a:gd name="T144" fmla="+- 0 7837 7737"/>
                <a:gd name="T145" fmla="*/ T144 w 183"/>
                <a:gd name="T146" fmla="+- 0 2589 2585"/>
                <a:gd name="T147" fmla="*/ 2589 h 45"/>
                <a:gd name="T148" fmla="+- 0 7849 7737"/>
                <a:gd name="T149" fmla="*/ T148 w 183"/>
                <a:gd name="T150" fmla="+- 0 2588 2585"/>
                <a:gd name="T151" fmla="*/ 2588 h 45"/>
                <a:gd name="T152" fmla="+- 0 7871 7737"/>
                <a:gd name="T153" fmla="*/ T152 w 183"/>
                <a:gd name="T154" fmla="+- 0 2588 2585"/>
                <a:gd name="T155" fmla="*/ 2588 h 45"/>
                <a:gd name="T156" fmla="+- 0 7867 7737"/>
                <a:gd name="T157" fmla="*/ T156 w 183"/>
                <a:gd name="T158" fmla="+- 0 2589 2585"/>
                <a:gd name="T159" fmla="*/ 2589 h 45"/>
                <a:gd name="T160" fmla="+- 0 7870 7737"/>
                <a:gd name="T161" fmla="*/ T160 w 183"/>
                <a:gd name="T162" fmla="+- 0 2594 2585"/>
                <a:gd name="T163" fmla="*/ 2594 h 45"/>
                <a:gd name="T164" fmla="+- 0 7871 7737"/>
                <a:gd name="T165" fmla="*/ T164 w 183"/>
                <a:gd name="T166" fmla="+- 0 2588 2585"/>
                <a:gd name="T167" fmla="*/ 2588 h 45"/>
                <a:gd name="T168" fmla="+- 0 7880 7737"/>
                <a:gd name="T169" fmla="*/ T168 w 183"/>
                <a:gd name="T170" fmla="+- 0 2621 2585"/>
                <a:gd name="T171" fmla="*/ 2621 h 45"/>
                <a:gd name="T172" fmla="+- 0 7876 7737"/>
                <a:gd name="T173" fmla="*/ T172 w 183"/>
                <a:gd name="T174" fmla="+- 0 2628 2585"/>
                <a:gd name="T175" fmla="*/ 2628 h 45"/>
                <a:gd name="T176" fmla="+- 0 7873 7737"/>
                <a:gd name="T177" fmla="*/ T176 w 183"/>
                <a:gd name="T178" fmla="+- 0 2629 2585"/>
                <a:gd name="T179" fmla="*/ 2629 h 45"/>
                <a:gd name="T180" fmla="+- 0 7885 7737"/>
                <a:gd name="T181" fmla="*/ T180 w 183"/>
                <a:gd name="T182" fmla="+- 0 2628 2585"/>
                <a:gd name="T183" fmla="*/ 2628 h 45"/>
                <a:gd name="T184" fmla="+- 0 7882 7737"/>
                <a:gd name="T185" fmla="*/ T184 w 183"/>
                <a:gd name="T186" fmla="+- 0 2626 2585"/>
                <a:gd name="T187" fmla="*/ 2626 h 45"/>
                <a:gd name="T188" fmla="+- 0 7883 7737"/>
                <a:gd name="T189" fmla="*/ T188 w 183"/>
                <a:gd name="T190" fmla="+- 0 2621 2585"/>
                <a:gd name="T191" fmla="*/ 2621 h 45"/>
                <a:gd name="T192" fmla="+- 0 7909 7737"/>
                <a:gd name="T193" fmla="*/ T192 w 183"/>
                <a:gd name="T194" fmla="+- 0 2613 2585"/>
                <a:gd name="T195" fmla="*/ 2613 h 45"/>
                <a:gd name="T196" fmla="+- 0 7902 7737"/>
                <a:gd name="T197" fmla="*/ T196 w 183"/>
                <a:gd name="T198" fmla="+- 0 2595 2585"/>
                <a:gd name="T199" fmla="*/ 2595 h 45"/>
                <a:gd name="T200" fmla="+- 0 7903 7737"/>
                <a:gd name="T201" fmla="*/ T200 w 183"/>
                <a:gd name="T202" fmla="+- 0 2615 2585"/>
                <a:gd name="T203" fmla="*/ 2615 h 45"/>
                <a:gd name="T204" fmla="+- 0 7907 7737"/>
                <a:gd name="T205" fmla="*/ T204 w 183"/>
                <a:gd name="T206" fmla="+- 0 2626 2585"/>
                <a:gd name="T207" fmla="*/ 2626 h 45"/>
                <a:gd name="T208" fmla="+- 0 7904 7737"/>
                <a:gd name="T209" fmla="*/ T208 w 183"/>
                <a:gd name="T210" fmla="+- 0 2628 2585"/>
                <a:gd name="T211" fmla="*/ 2628 h 45"/>
                <a:gd name="T212" fmla="+- 0 7920 7737"/>
                <a:gd name="T213" fmla="*/ T212 w 183"/>
                <a:gd name="T214" fmla="+- 0 2629 2585"/>
                <a:gd name="T215" fmla="*/ 2629 h 45"/>
                <a:gd name="T216" fmla="+- 0 7916 7737"/>
                <a:gd name="T217" fmla="*/ T216 w 183"/>
                <a:gd name="T218" fmla="+- 0 2628 2585"/>
                <a:gd name="T219" fmla="*/ 2628 h 45"/>
                <a:gd name="T220" fmla="+- 0 7910 7737"/>
                <a:gd name="T221" fmla="*/ T220 w 183"/>
                <a:gd name="T222" fmla="+- 0 2615 2585"/>
                <a:gd name="T223" fmla="*/ 2615 h 45"/>
                <a:gd name="T224" fmla="+- 0 7902 7737"/>
                <a:gd name="T225" fmla="*/ T224 w 183"/>
                <a:gd name="T226" fmla="+- 0 2613 2585"/>
                <a:gd name="T227" fmla="*/ 2613 h 4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</a:cxnLst>
              <a:rect l="0" t="0" r="r" b="b"/>
              <a:pathLst>
                <a:path w="183" h="45">
                  <a:moveTo>
                    <a:pt x="25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5" y="2"/>
                  </a:lnTo>
                  <a:lnTo>
                    <a:pt x="6" y="4"/>
                  </a:lnTo>
                  <a:lnTo>
                    <a:pt x="6" y="40"/>
                  </a:lnTo>
                  <a:lnTo>
                    <a:pt x="6" y="41"/>
                  </a:lnTo>
                  <a:lnTo>
                    <a:pt x="5" y="43"/>
                  </a:lnTo>
                  <a:lnTo>
                    <a:pt x="4" y="43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28" y="44"/>
                  </a:lnTo>
                  <a:lnTo>
                    <a:pt x="35" y="42"/>
                  </a:lnTo>
                  <a:lnTo>
                    <a:pt x="18" y="42"/>
                  </a:lnTo>
                  <a:lnTo>
                    <a:pt x="16" y="42"/>
                  </a:lnTo>
                  <a:lnTo>
                    <a:pt x="13" y="41"/>
                  </a:lnTo>
                  <a:lnTo>
                    <a:pt x="13" y="4"/>
                  </a:lnTo>
                  <a:lnTo>
                    <a:pt x="15" y="3"/>
                  </a:lnTo>
                  <a:lnTo>
                    <a:pt x="18" y="3"/>
                  </a:lnTo>
                  <a:lnTo>
                    <a:pt x="34" y="3"/>
                  </a:lnTo>
                  <a:lnTo>
                    <a:pt x="30" y="1"/>
                  </a:lnTo>
                  <a:lnTo>
                    <a:pt x="25" y="0"/>
                  </a:lnTo>
                  <a:close/>
                  <a:moveTo>
                    <a:pt x="34" y="3"/>
                  </a:moveTo>
                  <a:lnTo>
                    <a:pt x="25" y="3"/>
                  </a:lnTo>
                  <a:lnTo>
                    <a:pt x="29" y="5"/>
                  </a:lnTo>
                  <a:lnTo>
                    <a:pt x="36" y="12"/>
                  </a:lnTo>
                  <a:lnTo>
                    <a:pt x="38" y="16"/>
                  </a:lnTo>
                  <a:lnTo>
                    <a:pt x="38" y="28"/>
                  </a:lnTo>
                  <a:lnTo>
                    <a:pt x="36" y="33"/>
                  </a:lnTo>
                  <a:lnTo>
                    <a:pt x="29" y="40"/>
                  </a:lnTo>
                  <a:lnTo>
                    <a:pt x="25" y="42"/>
                  </a:lnTo>
                  <a:lnTo>
                    <a:pt x="35" y="42"/>
                  </a:lnTo>
                  <a:lnTo>
                    <a:pt x="43" y="33"/>
                  </a:lnTo>
                  <a:lnTo>
                    <a:pt x="45" y="28"/>
                  </a:lnTo>
                  <a:lnTo>
                    <a:pt x="45" y="18"/>
                  </a:lnTo>
                  <a:lnTo>
                    <a:pt x="44" y="14"/>
                  </a:lnTo>
                  <a:lnTo>
                    <a:pt x="40" y="7"/>
                  </a:lnTo>
                  <a:lnTo>
                    <a:pt x="37" y="4"/>
                  </a:lnTo>
                  <a:lnTo>
                    <a:pt x="34" y="3"/>
                  </a:lnTo>
                  <a:close/>
                  <a:moveTo>
                    <a:pt x="72" y="0"/>
                  </a:moveTo>
                  <a:lnTo>
                    <a:pt x="70" y="0"/>
                  </a:lnTo>
                  <a:lnTo>
                    <a:pt x="55" y="36"/>
                  </a:lnTo>
                  <a:lnTo>
                    <a:pt x="53" y="39"/>
                  </a:lnTo>
                  <a:lnTo>
                    <a:pt x="52" y="41"/>
                  </a:lnTo>
                  <a:lnTo>
                    <a:pt x="50" y="43"/>
                  </a:lnTo>
                  <a:lnTo>
                    <a:pt x="49" y="43"/>
                  </a:lnTo>
                  <a:lnTo>
                    <a:pt x="47" y="43"/>
                  </a:lnTo>
                  <a:lnTo>
                    <a:pt x="47" y="44"/>
                  </a:lnTo>
                  <a:lnTo>
                    <a:pt x="62" y="44"/>
                  </a:lnTo>
                  <a:lnTo>
                    <a:pt x="62" y="43"/>
                  </a:lnTo>
                  <a:lnTo>
                    <a:pt x="59" y="43"/>
                  </a:lnTo>
                  <a:lnTo>
                    <a:pt x="58" y="43"/>
                  </a:lnTo>
                  <a:lnTo>
                    <a:pt x="57" y="42"/>
                  </a:lnTo>
                  <a:lnTo>
                    <a:pt x="57" y="41"/>
                  </a:lnTo>
                  <a:lnTo>
                    <a:pt x="57" y="39"/>
                  </a:lnTo>
                  <a:lnTo>
                    <a:pt x="57" y="38"/>
                  </a:lnTo>
                  <a:lnTo>
                    <a:pt x="58" y="36"/>
                  </a:lnTo>
                  <a:lnTo>
                    <a:pt x="60" y="30"/>
                  </a:lnTo>
                  <a:lnTo>
                    <a:pt x="84" y="30"/>
                  </a:lnTo>
                  <a:lnTo>
                    <a:pt x="83" y="28"/>
                  </a:lnTo>
                  <a:lnTo>
                    <a:pt x="61" y="28"/>
                  </a:lnTo>
                  <a:lnTo>
                    <a:pt x="69" y="10"/>
                  </a:lnTo>
                  <a:lnTo>
                    <a:pt x="76" y="10"/>
                  </a:lnTo>
                  <a:lnTo>
                    <a:pt x="72" y="0"/>
                  </a:lnTo>
                  <a:close/>
                  <a:moveTo>
                    <a:pt x="84" y="30"/>
                  </a:moveTo>
                  <a:lnTo>
                    <a:pt x="77" y="30"/>
                  </a:lnTo>
                  <a:lnTo>
                    <a:pt x="80" y="38"/>
                  </a:lnTo>
                  <a:lnTo>
                    <a:pt x="81" y="39"/>
                  </a:lnTo>
                  <a:lnTo>
                    <a:pt x="81" y="41"/>
                  </a:lnTo>
                  <a:lnTo>
                    <a:pt x="80" y="42"/>
                  </a:lnTo>
                  <a:lnTo>
                    <a:pt x="79" y="43"/>
                  </a:lnTo>
                  <a:lnTo>
                    <a:pt x="78" y="43"/>
                  </a:lnTo>
                  <a:lnTo>
                    <a:pt x="76" y="43"/>
                  </a:lnTo>
                  <a:lnTo>
                    <a:pt x="76" y="44"/>
                  </a:lnTo>
                  <a:lnTo>
                    <a:pt x="94" y="44"/>
                  </a:lnTo>
                  <a:lnTo>
                    <a:pt x="94" y="43"/>
                  </a:lnTo>
                  <a:lnTo>
                    <a:pt x="92" y="43"/>
                  </a:lnTo>
                  <a:lnTo>
                    <a:pt x="91" y="43"/>
                  </a:lnTo>
                  <a:lnTo>
                    <a:pt x="89" y="41"/>
                  </a:lnTo>
                  <a:lnTo>
                    <a:pt x="88" y="39"/>
                  </a:lnTo>
                  <a:lnTo>
                    <a:pt x="84" y="30"/>
                  </a:lnTo>
                  <a:close/>
                  <a:moveTo>
                    <a:pt x="76" y="10"/>
                  </a:moveTo>
                  <a:lnTo>
                    <a:pt x="69" y="10"/>
                  </a:lnTo>
                  <a:lnTo>
                    <a:pt x="76" y="28"/>
                  </a:lnTo>
                  <a:lnTo>
                    <a:pt x="83" y="28"/>
                  </a:lnTo>
                  <a:lnTo>
                    <a:pt x="76" y="10"/>
                  </a:lnTo>
                  <a:close/>
                  <a:moveTo>
                    <a:pt x="125" y="43"/>
                  </a:moveTo>
                  <a:lnTo>
                    <a:pt x="106" y="43"/>
                  </a:lnTo>
                  <a:lnTo>
                    <a:pt x="106" y="44"/>
                  </a:lnTo>
                  <a:lnTo>
                    <a:pt x="125" y="44"/>
                  </a:lnTo>
                  <a:lnTo>
                    <a:pt x="125" y="43"/>
                  </a:lnTo>
                  <a:close/>
                  <a:moveTo>
                    <a:pt x="118" y="3"/>
                  </a:moveTo>
                  <a:lnTo>
                    <a:pt x="112" y="3"/>
                  </a:lnTo>
                  <a:lnTo>
                    <a:pt x="112" y="39"/>
                  </a:lnTo>
                  <a:lnTo>
                    <a:pt x="112" y="41"/>
                  </a:lnTo>
                  <a:lnTo>
                    <a:pt x="110" y="43"/>
                  </a:lnTo>
                  <a:lnTo>
                    <a:pt x="109" y="43"/>
                  </a:lnTo>
                  <a:lnTo>
                    <a:pt x="121" y="43"/>
                  </a:lnTo>
                  <a:lnTo>
                    <a:pt x="120" y="43"/>
                  </a:lnTo>
                  <a:lnTo>
                    <a:pt x="119" y="41"/>
                  </a:lnTo>
                  <a:lnTo>
                    <a:pt x="118" y="39"/>
                  </a:lnTo>
                  <a:lnTo>
                    <a:pt x="118" y="3"/>
                  </a:lnTo>
                  <a:close/>
                  <a:moveTo>
                    <a:pt x="134" y="0"/>
                  </a:moveTo>
                  <a:lnTo>
                    <a:pt x="98" y="0"/>
                  </a:lnTo>
                  <a:lnTo>
                    <a:pt x="97" y="10"/>
                  </a:lnTo>
                  <a:lnTo>
                    <a:pt x="98" y="10"/>
                  </a:lnTo>
                  <a:lnTo>
                    <a:pt x="98" y="8"/>
                  </a:lnTo>
                  <a:lnTo>
                    <a:pt x="99" y="7"/>
                  </a:lnTo>
                  <a:lnTo>
                    <a:pt x="100" y="4"/>
                  </a:lnTo>
                  <a:lnTo>
                    <a:pt x="101" y="4"/>
                  </a:lnTo>
                  <a:lnTo>
                    <a:pt x="103" y="3"/>
                  </a:lnTo>
                  <a:lnTo>
                    <a:pt x="112" y="3"/>
                  </a:lnTo>
                  <a:lnTo>
                    <a:pt x="134" y="3"/>
                  </a:lnTo>
                  <a:lnTo>
                    <a:pt x="134" y="0"/>
                  </a:lnTo>
                  <a:close/>
                  <a:moveTo>
                    <a:pt x="134" y="3"/>
                  </a:moveTo>
                  <a:lnTo>
                    <a:pt x="127" y="3"/>
                  </a:lnTo>
                  <a:lnTo>
                    <a:pt x="128" y="3"/>
                  </a:lnTo>
                  <a:lnTo>
                    <a:pt x="130" y="4"/>
                  </a:lnTo>
                  <a:lnTo>
                    <a:pt x="131" y="5"/>
                  </a:lnTo>
                  <a:lnTo>
                    <a:pt x="132" y="7"/>
                  </a:lnTo>
                  <a:lnTo>
                    <a:pt x="133" y="9"/>
                  </a:lnTo>
                  <a:lnTo>
                    <a:pt x="133" y="10"/>
                  </a:lnTo>
                  <a:lnTo>
                    <a:pt x="134" y="10"/>
                  </a:lnTo>
                  <a:lnTo>
                    <a:pt x="134" y="3"/>
                  </a:lnTo>
                  <a:close/>
                  <a:moveTo>
                    <a:pt x="161" y="0"/>
                  </a:moveTo>
                  <a:lnTo>
                    <a:pt x="159" y="0"/>
                  </a:lnTo>
                  <a:lnTo>
                    <a:pt x="143" y="36"/>
                  </a:lnTo>
                  <a:lnTo>
                    <a:pt x="142" y="39"/>
                  </a:lnTo>
                  <a:lnTo>
                    <a:pt x="141" y="41"/>
                  </a:lnTo>
                  <a:lnTo>
                    <a:pt x="139" y="43"/>
                  </a:lnTo>
                  <a:lnTo>
                    <a:pt x="138" y="43"/>
                  </a:lnTo>
                  <a:lnTo>
                    <a:pt x="136" y="43"/>
                  </a:lnTo>
                  <a:lnTo>
                    <a:pt x="136" y="44"/>
                  </a:lnTo>
                  <a:lnTo>
                    <a:pt x="150" y="44"/>
                  </a:lnTo>
                  <a:lnTo>
                    <a:pt x="150" y="43"/>
                  </a:lnTo>
                  <a:lnTo>
                    <a:pt x="148" y="43"/>
                  </a:lnTo>
                  <a:lnTo>
                    <a:pt x="147" y="43"/>
                  </a:lnTo>
                  <a:lnTo>
                    <a:pt x="146" y="42"/>
                  </a:lnTo>
                  <a:lnTo>
                    <a:pt x="145" y="41"/>
                  </a:lnTo>
                  <a:lnTo>
                    <a:pt x="145" y="39"/>
                  </a:lnTo>
                  <a:lnTo>
                    <a:pt x="146" y="38"/>
                  </a:lnTo>
                  <a:lnTo>
                    <a:pt x="146" y="36"/>
                  </a:lnTo>
                  <a:lnTo>
                    <a:pt x="149" y="30"/>
                  </a:lnTo>
                  <a:lnTo>
                    <a:pt x="173" y="30"/>
                  </a:lnTo>
                  <a:lnTo>
                    <a:pt x="172" y="28"/>
                  </a:lnTo>
                  <a:lnTo>
                    <a:pt x="150" y="28"/>
                  </a:lnTo>
                  <a:lnTo>
                    <a:pt x="158" y="10"/>
                  </a:lnTo>
                  <a:lnTo>
                    <a:pt x="165" y="10"/>
                  </a:lnTo>
                  <a:lnTo>
                    <a:pt x="161" y="0"/>
                  </a:lnTo>
                  <a:close/>
                  <a:moveTo>
                    <a:pt x="173" y="30"/>
                  </a:moveTo>
                  <a:lnTo>
                    <a:pt x="166" y="30"/>
                  </a:lnTo>
                  <a:lnTo>
                    <a:pt x="169" y="38"/>
                  </a:lnTo>
                  <a:lnTo>
                    <a:pt x="169" y="39"/>
                  </a:lnTo>
                  <a:lnTo>
                    <a:pt x="170" y="41"/>
                  </a:lnTo>
                  <a:lnTo>
                    <a:pt x="169" y="42"/>
                  </a:lnTo>
                  <a:lnTo>
                    <a:pt x="168" y="43"/>
                  </a:lnTo>
                  <a:lnTo>
                    <a:pt x="167" y="43"/>
                  </a:lnTo>
                  <a:lnTo>
                    <a:pt x="165" y="43"/>
                  </a:lnTo>
                  <a:lnTo>
                    <a:pt x="165" y="44"/>
                  </a:lnTo>
                  <a:lnTo>
                    <a:pt x="183" y="44"/>
                  </a:lnTo>
                  <a:lnTo>
                    <a:pt x="183" y="43"/>
                  </a:lnTo>
                  <a:lnTo>
                    <a:pt x="181" y="43"/>
                  </a:lnTo>
                  <a:lnTo>
                    <a:pt x="179" y="43"/>
                  </a:lnTo>
                  <a:lnTo>
                    <a:pt x="177" y="41"/>
                  </a:lnTo>
                  <a:lnTo>
                    <a:pt x="176" y="39"/>
                  </a:lnTo>
                  <a:lnTo>
                    <a:pt x="173" y="30"/>
                  </a:lnTo>
                  <a:close/>
                  <a:moveTo>
                    <a:pt x="165" y="10"/>
                  </a:moveTo>
                  <a:lnTo>
                    <a:pt x="158" y="10"/>
                  </a:lnTo>
                  <a:lnTo>
                    <a:pt x="165" y="28"/>
                  </a:lnTo>
                  <a:lnTo>
                    <a:pt x="172" y="28"/>
                  </a:lnTo>
                  <a:lnTo>
                    <a:pt x="165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pic>
          <p:nvPicPr>
            <p:cNvPr id="34" name="Picture 19">
              <a:extLst>
                <a:ext uri="{FF2B5EF4-FFF2-40B4-BE49-F238E27FC236}">
                  <a16:creationId xmlns:a16="http://schemas.microsoft.com/office/drawing/2014/main" id="{4A380217-3BE2-4778-9337-061662A631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7" y="2685"/>
              <a:ext cx="341" cy="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970088D5-9E5F-462D-B102-34BC6A28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3" y="2161"/>
              <a:ext cx="430" cy="909"/>
            </a:xfrm>
            <a:custGeom>
              <a:avLst/>
              <a:gdLst>
                <a:gd name="T0" fmla="+- 0 5817 5673"/>
                <a:gd name="T1" fmla="*/ T0 w 430"/>
                <a:gd name="T2" fmla="+- 0 2161 2161"/>
                <a:gd name="T3" fmla="*/ 2161 h 909"/>
                <a:gd name="T4" fmla="+- 0 5817 5673"/>
                <a:gd name="T5" fmla="*/ T4 w 430"/>
                <a:gd name="T6" fmla="+- 0 2305 2161"/>
                <a:gd name="T7" fmla="*/ 2305 h 909"/>
                <a:gd name="T8" fmla="+- 0 5673 5673"/>
                <a:gd name="T9" fmla="*/ T8 w 430"/>
                <a:gd name="T10" fmla="+- 0 2305 2161"/>
                <a:gd name="T11" fmla="*/ 2305 h 909"/>
                <a:gd name="T12" fmla="+- 0 5673 5673"/>
                <a:gd name="T13" fmla="*/ T12 w 430"/>
                <a:gd name="T14" fmla="+- 0 3070 2161"/>
                <a:gd name="T15" fmla="*/ 3070 h 909"/>
                <a:gd name="T16" fmla="+- 0 6103 5673"/>
                <a:gd name="T17" fmla="*/ T16 w 430"/>
                <a:gd name="T18" fmla="+- 0 3070 2161"/>
                <a:gd name="T19" fmla="*/ 3070 h 90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430" h="909">
                  <a:moveTo>
                    <a:pt x="144" y="0"/>
                  </a:moveTo>
                  <a:lnTo>
                    <a:pt x="144" y="144"/>
                  </a:lnTo>
                  <a:lnTo>
                    <a:pt x="0" y="144"/>
                  </a:lnTo>
                  <a:lnTo>
                    <a:pt x="0" y="909"/>
                  </a:lnTo>
                  <a:lnTo>
                    <a:pt x="430" y="909"/>
                  </a:lnTo>
                </a:path>
              </a:pathLst>
            </a:custGeom>
            <a:noFill/>
            <a:ln w="30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426FAAAC-5AA0-4C84-8A68-8ADC2F28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1" y="3045"/>
              <a:ext cx="52" cy="52"/>
            </a:xfrm>
            <a:custGeom>
              <a:avLst/>
              <a:gdLst>
                <a:gd name="T0" fmla="+- 0 6101 6101"/>
                <a:gd name="T1" fmla="*/ T0 w 52"/>
                <a:gd name="T2" fmla="+- 0 3096 3045"/>
                <a:gd name="T3" fmla="*/ 3096 h 52"/>
                <a:gd name="T4" fmla="+- 0 6101 6101"/>
                <a:gd name="T5" fmla="*/ T4 w 52"/>
                <a:gd name="T6" fmla="+- 0 3045 3045"/>
                <a:gd name="T7" fmla="*/ 3045 h 52"/>
                <a:gd name="T8" fmla="+- 0 6153 6101"/>
                <a:gd name="T9" fmla="*/ T8 w 52"/>
                <a:gd name="T10" fmla="+- 0 3070 3045"/>
                <a:gd name="T11" fmla="*/ 3070 h 52"/>
                <a:gd name="T12" fmla="+- 0 6101 6101"/>
                <a:gd name="T13" fmla="*/ T12 w 52"/>
                <a:gd name="T14" fmla="+- 0 3096 3045"/>
                <a:gd name="T15" fmla="*/ 3096 h 5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52" h="52">
                  <a:moveTo>
                    <a:pt x="0" y="51"/>
                  </a:moveTo>
                  <a:lnTo>
                    <a:pt x="0" y="0"/>
                  </a:lnTo>
                  <a:lnTo>
                    <a:pt x="52" y="25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EEE6E877-7E1D-4C8B-B733-584810E3F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1" y="3045"/>
              <a:ext cx="52" cy="52"/>
            </a:xfrm>
            <a:custGeom>
              <a:avLst/>
              <a:gdLst>
                <a:gd name="T0" fmla="+- 0 6101 6101"/>
                <a:gd name="T1" fmla="*/ T0 w 52"/>
                <a:gd name="T2" fmla="+- 0 3096 3045"/>
                <a:gd name="T3" fmla="*/ 3096 h 52"/>
                <a:gd name="T4" fmla="+- 0 6153 6101"/>
                <a:gd name="T5" fmla="*/ T4 w 52"/>
                <a:gd name="T6" fmla="+- 0 3070 3045"/>
                <a:gd name="T7" fmla="*/ 3070 h 52"/>
                <a:gd name="T8" fmla="+- 0 6101 6101"/>
                <a:gd name="T9" fmla="*/ T8 w 52"/>
                <a:gd name="T10" fmla="+- 0 3045 3045"/>
                <a:gd name="T11" fmla="*/ 3045 h 52"/>
                <a:gd name="T12" fmla="+- 0 6101 6101"/>
                <a:gd name="T13" fmla="*/ T12 w 52"/>
                <a:gd name="T14" fmla="+- 0 3096 3045"/>
                <a:gd name="T15" fmla="*/ 3096 h 5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52" h="52">
                  <a:moveTo>
                    <a:pt x="0" y="51"/>
                  </a:moveTo>
                  <a:lnTo>
                    <a:pt x="52" y="25"/>
                  </a:lnTo>
                  <a:lnTo>
                    <a:pt x="0" y="0"/>
                  </a:lnTo>
                  <a:lnTo>
                    <a:pt x="0" y="51"/>
                  </a:lnTo>
                  <a:close/>
                </a:path>
              </a:pathLst>
            </a:custGeom>
            <a:noFill/>
            <a:ln w="54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38" name="Line 15">
              <a:extLst>
                <a:ext uri="{FF2B5EF4-FFF2-40B4-BE49-F238E27FC236}">
                  <a16:creationId xmlns:a16="http://schemas.microsoft.com/office/drawing/2014/main" id="{14D489CF-A5E4-485E-B309-AFBCD5EAE10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45" y="3022"/>
              <a:ext cx="1293" cy="0"/>
            </a:xfrm>
            <a:prstGeom prst="line">
              <a:avLst/>
            </a:prstGeom>
            <a:noFill/>
            <a:ln w="30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F3800EC-AF48-4A92-AE27-C02C38BAC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6" y="2997"/>
              <a:ext cx="52" cy="52"/>
            </a:xfrm>
            <a:custGeom>
              <a:avLst/>
              <a:gdLst>
                <a:gd name="T0" fmla="+- 0 7636 7636"/>
                <a:gd name="T1" fmla="*/ T0 w 52"/>
                <a:gd name="T2" fmla="+- 0 3049 2997"/>
                <a:gd name="T3" fmla="*/ 3049 h 52"/>
                <a:gd name="T4" fmla="+- 0 7636 7636"/>
                <a:gd name="T5" fmla="*/ T4 w 52"/>
                <a:gd name="T6" fmla="+- 0 2997 2997"/>
                <a:gd name="T7" fmla="*/ 2997 h 52"/>
                <a:gd name="T8" fmla="+- 0 7688 7636"/>
                <a:gd name="T9" fmla="*/ T8 w 52"/>
                <a:gd name="T10" fmla="+- 0 3022 2997"/>
                <a:gd name="T11" fmla="*/ 3022 h 52"/>
                <a:gd name="T12" fmla="+- 0 7636 7636"/>
                <a:gd name="T13" fmla="*/ T12 w 52"/>
                <a:gd name="T14" fmla="+- 0 3049 2997"/>
                <a:gd name="T15" fmla="*/ 3049 h 5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52" h="52">
                  <a:moveTo>
                    <a:pt x="0" y="52"/>
                  </a:moveTo>
                  <a:lnTo>
                    <a:pt x="0" y="0"/>
                  </a:lnTo>
                  <a:lnTo>
                    <a:pt x="52" y="25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77BAF0D7-C06E-4F3A-BF19-B541BB975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6" y="2997"/>
              <a:ext cx="52" cy="52"/>
            </a:xfrm>
            <a:custGeom>
              <a:avLst/>
              <a:gdLst>
                <a:gd name="T0" fmla="+- 0 7636 7636"/>
                <a:gd name="T1" fmla="*/ T0 w 52"/>
                <a:gd name="T2" fmla="+- 0 3049 2997"/>
                <a:gd name="T3" fmla="*/ 3049 h 52"/>
                <a:gd name="T4" fmla="+- 0 7688 7636"/>
                <a:gd name="T5" fmla="*/ T4 w 52"/>
                <a:gd name="T6" fmla="+- 0 3022 2997"/>
                <a:gd name="T7" fmla="*/ 3022 h 52"/>
                <a:gd name="T8" fmla="+- 0 7636 7636"/>
                <a:gd name="T9" fmla="*/ T8 w 52"/>
                <a:gd name="T10" fmla="+- 0 2997 2997"/>
                <a:gd name="T11" fmla="*/ 2997 h 52"/>
                <a:gd name="T12" fmla="+- 0 7636 7636"/>
                <a:gd name="T13" fmla="*/ T12 w 52"/>
                <a:gd name="T14" fmla="+- 0 3049 2997"/>
                <a:gd name="T15" fmla="*/ 3049 h 5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52" h="52">
                  <a:moveTo>
                    <a:pt x="0" y="52"/>
                  </a:moveTo>
                  <a:lnTo>
                    <a:pt x="52" y="25"/>
                  </a:lnTo>
                  <a:lnTo>
                    <a:pt x="0" y="0"/>
                  </a:lnTo>
                  <a:lnTo>
                    <a:pt x="0" y="52"/>
                  </a:lnTo>
                  <a:close/>
                </a:path>
              </a:pathLst>
            </a:custGeom>
            <a:noFill/>
            <a:ln w="54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1" name="AutoShape 12">
              <a:extLst>
                <a:ext uri="{FF2B5EF4-FFF2-40B4-BE49-F238E27FC236}">
                  <a16:creationId xmlns:a16="http://schemas.microsoft.com/office/drawing/2014/main" id="{B6E25987-CD1C-4E0D-B461-1CF485D66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7" y="3016"/>
              <a:ext cx="110" cy="44"/>
            </a:xfrm>
            <a:custGeom>
              <a:avLst/>
              <a:gdLst>
                <a:gd name="T0" fmla="+- 0 7737 7737"/>
                <a:gd name="T1" fmla="*/ T0 w 110"/>
                <a:gd name="T2" fmla="+- 0 3060 3016"/>
                <a:gd name="T3" fmla="*/ 3060 h 44"/>
                <a:gd name="T4" fmla="+- 0 7783 7737"/>
                <a:gd name="T5" fmla="*/ T4 w 110"/>
                <a:gd name="T6" fmla="+- 0 3059 3016"/>
                <a:gd name="T7" fmla="*/ 3059 h 44"/>
                <a:gd name="T8" fmla="+- 0 7783 7737"/>
                <a:gd name="T9" fmla="*/ T8 w 110"/>
                <a:gd name="T10" fmla="+- 0 3060 3016"/>
                <a:gd name="T11" fmla="*/ 3060 h 44"/>
                <a:gd name="T12" fmla="+- 0 7740 7737"/>
                <a:gd name="T13" fmla="*/ T12 w 110"/>
                <a:gd name="T14" fmla="+- 0 3017 3016"/>
                <a:gd name="T15" fmla="*/ 3017 h 44"/>
                <a:gd name="T16" fmla="+- 0 7743 7737"/>
                <a:gd name="T17" fmla="*/ T16 w 110"/>
                <a:gd name="T18" fmla="+- 0 3019 3016"/>
                <a:gd name="T19" fmla="*/ 3019 h 44"/>
                <a:gd name="T20" fmla="+- 0 7743 7737"/>
                <a:gd name="T21" fmla="*/ T20 w 110"/>
                <a:gd name="T22" fmla="+- 0 3057 3016"/>
                <a:gd name="T23" fmla="*/ 3057 h 44"/>
                <a:gd name="T24" fmla="+- 0 7754 7737"/>
                <a:gd name="T25" fmla="*/ T24 w 110"/>
                <a:gd name="T26" fmla="+- 0 3059 3016"/>
                <a:gd name="T27" fmla="*/ 3059 h 44"/>
                <a:gd name="T28" fmla="+- 0 7750 7737"/>
                <a:gd name="T29" fmla="*/ T28 w 110"/>
                <a:gd name="T30" fmla="+- 0 3057 3016"/>
                <a:gd name="T31" fmla="*/ 3057 h 44"/>
                <a:gd name="T32" fmla="+- 0 7777 7737"/>
                <a:gd name="T33" fmla="*/ T32 w 110"/>
                <a:gd name="T34" fmla="+- 0 3038 3016"/>
                <a:gd name="T35" fmla="*/ 3038 h 44"/>
                <a:gd name="T36" fmla="+- 0 7750 7737"/>
                <a:gd name="T37" fmla="*/ T36 w 110"/>
                <a:gd name="T38" fmla="+- 0 3020 3016"/>
                <a:gd name="T39" fmla="*/ 3020 h 44"/>
                <a:gd name="T40" fmla="+- 0 7753 7737"/>
                <a:gd name="T41" fmla="*/ T40 w 110"/>
                <a:gd name="T42" fmla="+- 0 3017 3016"/>
                <a:gd name="T43" fmla="*/ 3017 h 44"/>
                <a:gd name="T44" fmla="+- 0 7771 7737"/>
                <a:gd name="T45" fmla="*/ T44 w 110"/>
                <a:gd name="T46" fmla="+- 0 3038 3016"/>
                <a:gd name="T47" fmla="*/ 3038 h 44"/>
                <a:gd name="T48" fmla="+- 0 7769 7737"/>
                <a:gd name="T49" fmla="*/ T48 w 110"/>
                <a:gd name="T50" fmla="+- 0 3058 3016"/>
                <a:gd name="T51" fmla="*/ 3058 h 44"/>
                <a:gd name="T52" fmla="+- 0 7780 7737"/>
                <a:gd name="T53" fmla="*/ T52 w 110"/>
                <a:gd name="T54" fmla="+- 0 3059 3016"/>
                <a:gd name="T55" fmla="*/ 3059 h 44"/>
                <a:gd name="T56" fmla="+- 0 7777 7737"/>
                <a:gd name="T57" fmla="*/ T56 w 110"/>
                <a:gd name="T58" fmla="+- 0 3056 3016"/>
                <a:gd name="T59" fmla="*/ 3056 h 44"/>
                <a:gd name="T60" fmla="+- 0 7767 7737"/>
                <a:gd name="T61" fmla="*/ T60 w 110"/>
                <a:gd name="T62" fmla="+- 0 3017 3016"/>
                <a:gd name="T63" fmla="*/ 3017 h 44"/>
                <a:gd name="T64" fmla="+- 0 7770 7737"/>
                <a:gd name="T65" fmla="*/ T64 w 110"/>
                <a:gd name="T66" fmla="+- 0 3019 3016"/>
                <a:gd name="T67" fmla="*/ 3019 h 44"/>
                <a:gd name="T68" fmla="+- 0 7777 7737"/>
                <a:gd name="T69" fmla="*/ T68 w 110"/>
                <a:gd name="T70" fmla="+- 0 3036 3016"/>
                <a:gd name="T71" fmla="*/ 3036 h 44"/>
                <a:gd name="T72" fmla="+- 0 7778 7737"/>
                <a:gd name="T73" fmla="*/ T72 w 110"/>
                <a:gd name="T74" fmla="+- 0 3018 3016"/>
                <a:gd name="T75" fmla="*/ 3018 h 44"/>
                <a:gd name="T76" fmla="+- 0 7756 7737"/>
                <a:gd name="T77" fmla="*/ T76 w 110"/>
                <a:gd name="T78" fmla="+- 0 3016 3016"/>
                <a:gd name="T79" fmla="*/ 3016 h 44"/>
                <a:gd name="T80" fmla="+- 0 7756 7737"/>
                <a:gd name="T81" fmla="*/ T80 w 110"/>
                <a:gd name="T82" fmla="+- 0 3017 3016"/>
                <a:gd name="T83" fmla="*/ 3017 h 44"/>
                <a:gd name="T84" fmla="+- 0 7764 7737"/>
                <a:gd name="T85" fmla="*/ T84 w 110"/>
                <a:gd name="T86" fmla="+- 0 3016 3016"/>
                <a:gd name="T87" fmla="*/ 3016 h 44"/>
                <a:gd name="T88" fmla="+- 0 7783 7737"/>
                <a:gd name="T89" fmla="*/ T88 w 110"/>
                <a:gd name="T90" fmla="+- 0 3016 3016"/>
                <a:gd name="T91" fmla="*/ 3016 h 44"/>
                <a:gd name="T92" fmla="+- 0 7786 7737"/>
                <a:gd name="T93" fmla="*/ T92 w 110"/>
                <a:gd name="T94" fmla="+- 0 3060 3016"/>
                <a:gd name="T95" fmla="*/ 3060 h 44"/>
                <a:gd name="T96" fmla="+- 0 7802 7737"/>
                <a:gd name="T97" fmla="*/ T96 w 110"/>
                <a:gd name="T98" fmla="+- 0 3017 3016"/>
                <a:gd name="T99" fmla="*/ 3017 h 44"/>
                <a:gd name="T100" fmla="+- 0 7791 7737"/>
                <a:gd name="T101" fmla="*/ T100 w 110"/>
                <a:gd name="T102" fmla="+- 0 3018 3016"/>
                <a:gd name="T103" fmla="*/ 3018 h 44"/>
                <a:gd name="T104" fmla="+- 0 7792 7737"/>
                <a:gd name="T105" fmla="*/ T104 w 110"/>
                <a:gd name="T106" fmla="+- 0 3056 3016"/>
                <a:gd name="T107" fmla="*/ 3056 h 44"/>
                <a:gd name="T108" fmla="+- 0 7789 7737"/>
                <a:gd name="T109" fmla="*/ T108 w 110"/>
                <a:gd name="T110" fmla="+- 0 3059 3016"/>
                <a:gd name="T111" fmla="*/ 3059 h 44"/>
                <a:gd name="T112" fmla="+- 0 7800 7737"/>
                <a:gd name="T113" fmla="*/ T112 w 110"/>
                <a:gd name="T114" fmla="+- 0 3058 3016"/>
                <a:gd name="T115" fmla="*/ 3058 h 44"/>
                <a:gd name="T116" fmla="+- 0 7799 7737"/>
                <a:gd name="T117" fmla="*/ T116 w 110"/>
                <a:gd name="T118" fmla="+- 0 3019 3016"/>
                <a:gd name="T119" fmla="*/ 3019 h 44"/>
                <a:gd name="T120" fmla="+- 0 7805 7737"/>
                <a:gd name="T121" fmla="*/ T120 w 110"/>
                <a:gd name="T122" fmla="+- 0 3016 3016"/>
                <a:gd name="T123" fmla="*/ 3016 h 44"/>
                <a:gd name="T124" fmla="+- 0 7805 7737"/>
                <a:gd name="T125" fmla="*/ T124 w 110"/>
                <a:gd name="T126" fmla="+- 0 3017 3016"/>
                <a:gd name="T127" fmla="*/ 3017 h 44"/>
                <a:gd name="T128" fmla="+- 0 7818 7737"/>
                <a:gd name="T129" fmla="*/ T128 w 110"/>
                <a:gd name="T130" fmla="+- 0 3059 3016"/>
                <a:gd name="T131" fmla="*/ 3059 h 44"/>
                <a:gd name="T132" fmla="+- 0 7837 7737"/>
                <a:gd name="T133" fmla="*/ T132 w 110"/>
                <a:gd name="T134" fmla="+- 0 3059 3016"/>
                <a:gd name="T135" fmla="*/ 3059 h 44"/>
                <a:gd name="T136" fmla="+- 0 7824 7737"/>
                <a:gd name="T137" fmla="*/ T136 w 110"/>
                <a:gd name="T138" fmla="+- 0 3055 3016"/>
                <a:gd name="T139" fmla="*/ 3055 h 44"/>
                <a:gd name="T140" fmla="+- 0 7821 7737"/>
                <a:gd name="T141" fmla="*/ T140 w 110"/>
                <a:gd name="T142" fmla="+- 0 3059 3016"/>
                <a:gd name="T143" fmla="*/ 3059 h 44"/>
                <a:gd name="T144" fmla="+- 0 7831 7737"/>
                <a:gd name="T145" fmla="*/ T144 w 110"/>
                <a:gd name="T146" fmla="+- 0 3057 3016"/>
                <a:gd name="T147" fmla="*/ 3057 h 44"/>
                <a:gd name="T148" fmla="+- 0 7846 7737"/>
                <a:gd name="T149" fmla="*/ T148 w 110"/>
                <a:gd name="T150" fmla="+- 0 3016 3016"/>
                <a:gd name="T151" fmla="*/ 3016 h 44"/>
                <a:gd name="T152" fmla="+- 0 7810 7737"/>
                <a:gd name="T153" fmla="*/ T152 w 110"/>
                <a:gd name="T154" fmla="+- 0 3026 3016"/>
                <a:gd name="T155" fmla="*/ 3026 h 44"/>
                <a:gd name="T156" fmla="+- 0 7812 7737"/>
                <a:gd name="T157" fmla="*/ T156 w 110"/>
                <a:gd name="T158" fmla="+- 0 3020 3016"/>
                <a:gd name="T159" fmla="*/ 3020 h 44"/>
                <a:gd name="T160" fmla="+- 0 7824 7737"/>
                <a:gd name="T161" fmla="*/ T160 w 110"/>
                <a:gd name="T162" fmla="+- 0 3018 3016"/>
                <a:gd name="T163" fmla="*/ 3018 h 44"/>
                <a:gd name="T164" fmla="+- 0 7846 7737"/>
                <a:gd name="T165" fmla="*/ T164 w 110"/>
                <a:gd name="T166" fmla="+- 0 3018 3016"/>
                <a:gd name="T167" fmla="*/ 3018 h 44"/>
                <a:gd name="T168" fmla="+- 0 7843 7737"/>
                <a:gd name="T169" fmla="*/ T168 w 110"/>
                <a:gd name="T170" fmla="+- 0 3020 3016"/>
                <a:gd name="T171" fmla="*/ 3020 h 44"/>
                <a:gd name="T172" fmla="+- 0 7845 7737"/>
                <a:gd name="T173" fmla="*/ T172 w 110"/>
                <a:gd name="T174" fmla="+- 0 3024 3016"/>
                <a:gd name="T175" fmla="*/ 3024 h 44"/>
                <a:gd name="T176" fmla="+- 0 7846 7737"/>
                <a:gd name="T177" fmla="*/ T176 w 110"/>
                <a:gd name="T178" fmla="+- 0 3018 3016"/>
                <a:gd name="T179" fmla="*/ 3018 h 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</a:cxnLst>
              <a:rect l="0" t="0" r="r" b="b"/>
              <a:pathLst>
                <a:path w="110" h="44">
                  <a:moveTo>
                    <a:pt x="19" y="43"/>
                  </a:moveTo>
                  <a:lnTo>
                    <a:pt x="0" y="43"/>
                  </a:lnTo>
                  <a:lnTo>
                    <a:pt x="0" y="44"/>
                  </a:lnTo>
                  <a:lnTo>
                    <a:pt x="19" y="44"/>
                  </a:lnTo>
                  <a:lnTo>
                    <a:pt x="19" y="43"/>
                  </a:lnTo>
                  <a:close/>
                  <a:moveTo>
                    <a:pt x="46" y="43"/>
                  </a:moveTo>
                  <a:lnTo>
                    <a:pt x="27" y="43"/>
                  </a:lnTo>
                  <a:lnTo>
                    <a:pt x="27" y="44"/>
                  </a:lnTo>
                  <a:lnTo>
                    <a:pt x="46" y="44"/>
                  </a:lnTo>
                  <a:lnTo>
                    <a:pt x="46" y="43"/>
                  </a:lnTo>
                  <a:close/>
                  <a:moveTo>
                    <a:pt x="17" y="1"/>
                  </a:moveTo>
                  <a:lnTo>
                    <a:pt x="3" y="1"/>
                  </a:lnTo>
                  <a:lnTo>
                    <a:pt x="4" y="1"/>
                  </a:lnTo>
                  <a:lnTo>
                    <a:pt x="5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0"/>
                  </a:lnTo>
                  <a:lnTo>
                    <a:pt x="6" y="41"/>
                  </a:lnTo>
                  <a:lnTo>
                    <a:pt x="5" y="42"/>
                  </a:lnTo>
                  <a:lnTo>
                    <a:pt x="3" y="43"/>
                  </a:lnTo>
                  <a:lnTo>
                    <a:pt x="17" y="43"/>
                  </a:lnTo>
                  <a:lnTo>
                    <a:pt x="16" y="43"/>
                  </a:lnTo>
                  <a:lnTo>
                    <a:pt x="14" y="42"/>
                  </a:lnTo>
                  <a:lnTo>
                    <a:pt x="13" y="41"/>
                  </a:lnTo>
                  <a:lnTo>
                    <a:pt x="13" y="40"/>
                  </a:lnTo>
                  <a:lnTo>
                    <a:pt x="13" y="22"/>
                  </a:lnTo>
                  <a:lnTo>
                    <a:pt x="40" y="22"/>
                  </a:lnTo>
                  <a:lnTo>
                    <a:pt x="40" y="20"/>
                  </a:lnTo>
                  <a:lnTo>
                    <a:pt x="13" y="20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4" y="2"/>
                  </a:lnTo>
                  <a:lnTo>
                    <a:pt x="16" y="1"/>
                  </a:lnTo>
                  <a:lnTo>
                    <a:pt x="17" y="1"/>
                  </a:lnTo>
                  <a:close/>
                  <a:moveTo>
                    <a:pt x="40" y="22"/>
                  </a:moveTo>
                  <a:lnTo>
                    <a:pt x="34" y="22"/>
                  </a:lnTo>
                  <a:lnTo>
                    <a:pt x="33" y="40"/>
                  </a:lnTo>
                  <a:lnTo>
                    <a:pt x="33" y="41"/>
                  </a:lnTo>
                  <a:lnTo>
                    <a:pt x="32" y="42"/>
                  </a:lnTo>
                  <a:lnTo>
                    <a:pt x="31" y="43"/>
                  </a:lnTo>
                  <a:lnTo>
                    <a:pt x="44" y="43"/>
                  </a:lnTo>
                  <a:lnTo>
                    <a:pt x="43" y="43"/>
                  </a:lnTo>
                  <a:lnTo>
                    <a:pt x="41" y="42"/>
                  </a:lnTo>
                  <a:lnTo>
                    <a:pt x="41" y="41"/>
                  </a:lnTo>
                  <a:lnTo>
                    <a:pt x="40" y="40"/>
                  </a:lnTo>
                  <a:lnTo>
                    <a:pt x="40" y="22"/>
                  </a:lnTo>
                  <a:close/>
                  <a:moveTo>
                    <a:pt x="44" y="1"/>
                  </a:moveTo>
                  <a:lnTo>
                    <a:pt x="30" y="1"/>
                  </a:lnTo>
                  <a:lnTo>
                    <a:pt x="31" y="1"/>
                  </a:lnTo>
                  <a:lnTo>
                    <a:pt x="32" y="2"/>
                  </a:lnTo>
                  <a:lnTo>
                    <a:pt x="33" y="3"/>
                  </a:lnTo>
                  <a:lnTo>
                    <a:pt x="33" y="4"/>
                  </a:lnTo>
                  <a:lnTo>
                    <a:pt x="34" y="20"/>
                  </a:lnTo>
                  <a:lnTo>
                    <a:pt x="40" y="20"/>
                  </a:lnTo>
                  <a:lnTo>
                    <a:pt x="40" y="4"/>
                  </a:lnTo>
                  <a:lnTo>
                    <a:pt x="41" y="3"/>
                  </a:lnTo>
                  <a:lnTo>
                    <a:pt x="41" y="2"/>
                  </a:lnTo>
                  <a:lnTo>
                    <a:pt x="43" y="1"/>
                  </a:lnTo>
                  <a:lnTo>
                    <a:pt x="44" y="1"/>
                  </a:lnTo>
                  <a:close/>
                  <a:moveTo>
                    <a:pt x="19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9" y="1"/>
                  </a:lnTo>
                  <a:lnTo>
                    <a:pt x="19" y="0"/>
                  </a:lnTo>
                  <a:close/>
                  <a:moveTo>
                    <a:pt x="46" y="0"/>
                  </a:moveTo>
                  <a:lnTo>
                    <a:pt x="27" y="0"/>
                  </a:lnTo>
                  <a:lnTo>
                    <a:pt x="27" y="1"/>
                  </a:lnTo>
                  <a:lnTo>
                    <a:pt x="46" y="1"/>
                  </a:lnTo>
                  <a:lnTo>
                    <a:pt x="46" y="0"/>
                  </a:lnTo>
                  <a:close/>
                  <a:moveTo>
                    <a:pt x="68" y="43"/>
                  </a:moveTo>
                  <a:lnTo>
                    <a:pt x="49" y="43"/>
                  </a:lnTo>
                  <a:lnTo>
                    <a:pt x="49" y="44"/>
                  </a:lnTo>
                  <a:lnTo>
                    <a:pt x="68" y="44"/>
                  </a:lnTo>
                  <a:lnTo>
                    <a:pt x="68" y="43"/>
                  </a:lnTo>
                  <a:close/>
                  <a:moveTo>
                    <a:pt x="65" y="1"/>
                  </a:moveTo>
                  <a:lnTo>
                    <a:pt x="51" y="1"/>
                  </a:lnTo>
                  <a:lnTo>
                    <a:pt x="52" y="1"/>
                  </a:lnTo>
                  <a:lnTo>
                    <a:pt x="54" y="2"/>
                  </a:lnTo>
                  <a:lnTo>
                    <a:pt x="55" y="3"/>
                  </a:lnTo>
                  <a:lnTo>
                    <a:pt x="55" y="4"/>
                  </a:lnTo>
                  <a:lnTo>
                    <a:pt x="55" y="40"/>
                  </a:lnTo>
                  <a:lnTo>
                    <a:pt x="55" y="41"/>
                  </a:lnTo>
                  <a:lnTo>
                    <a:pt x="54" y="42"/>
                  </a:lnTo>
                  <a:lnTo>
                    <a:pt x="52" y="43"/>
                  </a:lnTo>
                  <a:lnTo>
                    <a:pt x="65" y="43"/>
                  </a:lnTo>
                  <a:lnTo>
                    <a:pt x="64" y="43"/>
                  </a:lnTo>
                  <a:lnTo>
                    <a:pt x="63" y="42"/>
                  </a:lnTo>
                  <a:lnTo>
                    <a:pt x="62" y="41"/>
                  </a:lnTo>
                  <a:lnTo>
                    <a:pt x="62" y="40"/>
                  </a:lnTo>
                  <a:lnTo>
                    <a:pt x="62" y="3"/>
                  </a:lnTo>
                  <a:lnTo>
                    <a:pt x="63" y="1"/>
                  </a:lnTo>
                  <a:lnTo>
                    <a:pt x="65" y="1"/>
                  </a:lnTo>
                  <a:close/>
                  <a:moveTo>
                    <a:pt x="68" y="0"/>
                  </a:moveTo>
                  <a:lnTo>
                    <a:pt x="49" y="0"/>
                  </a:lnTo>
                  <a:lnTo>
                    <a:pt x="49" y="1"/>
                  </a:lnTo>
                  <a:lnTo>
                    <a:pt x="68" y="1"/>
                  </a:lnTo>
                  <a:lnTo>
                    <a:pt x="68" y="0"/>
                  </a:lnTo>
                  <a:close/>
                  <a:moveTo>
                    <a:pt x="100" y="43"/>
                  </a:moveTo>
                  <a:lnTo>
                    <a:pt x="81" y="43"/>
                  </a:lnTo>
                  <a:lnTo>
                    <a:pt x="81" y="44"/>
                  </a:lnTo>
                  <a:lnTo>
                    <a:pt x="100" y="44"/>
                  </a:lnTo>
                  <a:lnTo>
                    <a:pt x="100" y="43"/>
                  </a:lnTo>
                  <a:close/>
                  <a:moveTo>
                    <a:pt x="94" y="2"/>
                  </a:moveTo>
                  <a:lnTo>
                    <a:pt x="87" y="2"/>
                  </a:lnTo>
                  <a:lnTo>
                    <a:pt x="87" y="39"/>
                  </a:lnTo>
                  <a:lnTo>
                    <a:pt x="87" y="40"/>
                  </a:lnTo>
                  <a:lnTo>
                    <a:pt x="86" y="42"/>
                  </a:lnTo>
                  <a:lnTo>
                    <a:pt x="84" y="43"/>
                  </a:lnTo>
                  <a:lnTo>
                    <a:pt x="97" y="43"/>
                  </a:lnTo>
                  <a:lnTo>
                    <a:pt x="95" y="43"/>
                  </a:lnTo>
                  <a:lnTo>
                    <a:pt x="94" y="41"/>
                  </a:lnTo>
                  <a:lnTo>
                    <a:pt x="94" y="39"/>
                  </a:lnTo>
                  <a:lnTo>
                    <a:pt x="94" y="2"/>
                  </a:lnTo>
                  <a:close/>
                  <a:moveTo>
                    <a:pt x="109" y="0"/>
                  </a:moveTo>
                  <a:lnTo>
                    <a:pt x="73" y="0"/>
                  </a:lnTo>
                  <a:lnTo>
                    <a:pt x="72" y="10"/>
                  </a:lnTo>
                  <a:lnTo>
                    <a:pt x="73" y="10"/>
                  </a:lnTo>
                  <a:lnTo>
                    <a:pt x="73" y="8"/>
                  </a:lnTo>
                  <a:lnTo>
                    <a:pt x="74" y="6"/>
                  </a:lnTo>
                  <a:lnTo>
                    <a:pt x="75" y="4"/>
                  </a:lnTo>
                  <a:lnTo>
                    <a:pt x="76" y="3"/>
                  </a:lnTo>
                  <a:lnTo>
                    <a:pt x="78" y="3"/>
                  </a:lnTo>
                  <a:lnTo>
                    <a:pt x="87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09" y="2"/>
                  </a:moveTo>
                  <a:lnTo>
                    <a:pt x="102" y="2"/>
                  </a:lnTo>
                  <a:lnTo>
                    <a:pt x="103" y="3"/>
                  </a:lnTo>
                  <a:lnTo>
                    <a:pt x="106" y="4"/>
                  </a:lnTo>
                  <a:lnTo>
                    <a:pt x="107" y="5"/>
                  </a:lnTo>
                  <a:lnTo>
                    <a:pt x="108" y="7"/>
                  </a:lnTo>
                  <a:lnTo>
                    <a:pt x="108" y="8"/>
                  </a:lnTo>
                  <a:lnTo>
                    <a:pt x="108" y="10"/>
                  </a:lnTo>
                  <a:lnTo>
                    <a:pt x="110" y="10"/>
                  </a:lnTo>
                  <a:lnTo>
                    <a:pt x="109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42" name="Line 11">
              <a:extLst>
                <a:ext uri="{FF2B5EF4-FFF2-40B4-BE49-F238E27FC236}">
                  <a16:creationId xmlns:a16="http://schemas.microsoft.com/office/drawing/2014/main" id="{FF9C5053-D7B2-4834-9D62-F3FC10D908B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73" y="2496"/>
              <a:ext cx="0" cy="96"/>
            </a:xfrm>
            <a:prstGeom prst="line">
              <a:avLst/>
            </a:prstGeom>
            <a:noFill/>
            <a:ln w="60923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A5CE0043-15CF-470D-B130-AD97A720F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8" y="439"/>
              <a:ext cx="1197" cy="2105"/>
            </a:xfrm>
            <a:custGeom>
              <a:avLst/>
              <a:gdLst>
                <a:gd name="T0" fmla="+- 0 4618 4618"/>
                <a:gd name="T1" fmla="*/ T0 w 1197"/>
                <a:gd name="T2" fmla="+- 0 439 439"/>
                <a:gd name="T3" fmla="*/ 439 h 2105"/>
                <a:gd name="T4" fmla="+- 0 4618 4618"/>
                <a:gd name="T5" fmla="*/ T4 w 1197"/>
                <a:gd name="T6" fmla="+- 0 2544 439"/>
                <a:gd name="T7" fmla="*/ 2544 h 2105"/>
                <a:gd name="T8" fmla="+- 0 5815 4618"/>
                <a:gd name="T9" fmla="*/ T8 w 1197"/>
                <a:gd name="T10" fmla="+- 0 2544 439"/>
                <a:gd name="T11" fmla="*/ 2544 h 210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</a:cxnLst>
              <a:rect l="0" t="0" r="r" b="b"/>
              <a:pathLst>
                <a:path w="1197" h="2105">
                  <a:moveTo>
                    <a:pt x="0" y="0"/>
                  </a:moveTo>
                  <a:lnTo>
                    <a:pt x="0" y="2105"/>
                  </a:lnTo>
                  <a:lnTo>
                    <a:pt x="1197" y="2105"/>
                  </a:lnTo>
                </a:path>
              </a:pathLst>
            </a:custGeom>
            <a:noFill/>
            <a:ln w="304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4291749B-3A4C-4D09-AFFD-54E0993D5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3" y="2518"/>
              <a:ext cx="52" cy="52"/>
            </a:xfrm>
            <a:custGeom>
              <a:avLst/>
              <a:gdLst>
                <a:gd name="T0" fmla="+- 0 5813 5813"/>
                <a:gd name="T1" fmla="*/ T0 w 52"/>
                <a:gd name="T2" fmla="+- 0 2570 2518"/>
                <a:gd name="T3" fmla="*/ 2570 h 52"/>
                <a:gd name="T4" fmla="+- 0 5813 5813"/>
                <a:gd name="T5" fmla="*/ T4 w 52"/>
                <a:gd name="T6" fmla="+- 0 2518 2518"/>
                <a:gd name="T7" fmla="*/ 2518 h 52"/>
                <a:gd name="T8" fmla="+- 0 5865 5813"/>
                <a:gd name="T9" fmla="*/ T8 w 52"/>
                <a:gd name="T10" fmla="+- 0 2544 2518"/>
                <a:gd name="T11" fmla="*/ 2544 h 52"/>
                <a:gd name="T12" fmla="+- 0 5813 5813"/>
                <a:gd name="T13" fmla="*/ T12 w 52"/>
                <a:gd name="T14" fmla="+- 0 2570 2518"/>
                <a:gd name="T15" fmla="*/ 2570 h 5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52" h="52">
                  <a:moveTo>
                    <a:pt x="0" y="52"/>
                  </a:moveTo>
                  <a:lnTo>
                    <a:pt x="0" y="0"/>
                  </a:lnTo>
                  <a:lnTo>
                    <a:pt x="52" y="26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C0EC4E79-6463-47BF-945D-8B38A9BD0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3" y="2518"/>
              <a:ext cx="52" cy="52"/>
            </a:xfrm>
            <a:custGeom>
              <a:avLst/>
              <a:gdLst>
                <a:gd name="T0" fmla="+- 0 5813 5813"/>
                <a:gd name="T1" fmla="*/ T0 w 52"/>
                <a:gd name="T2" fmla="+- 0 2570 2518"/>
                <a:gd name="T3" fmla="*/ 2570 h 52"/>
                <a:gd name="T4" fmla="+- 0 5865 5813"/>
                <a:gd name="T5" fmla="*/ T4 w 52"/>
                <a:gd name="T6" fmla="+- 0 2544 2518"/>
                <a:gd name="T7" fmla="*/ 2544 h 52"/>
                <a:gd name="T8" fmla="+- 0 5813 5813"/>
                <a:gd name="T9" fmla="*/ T8 w 52"/>
                <a:gd name="T10" fmla="+- 0 2518 2518"/>
                <a:gd name="T11" fmla="*/ 2518 h 52"/>
                <a:gd name="T12" fmla="+- 0 5813 5813"/>
                <a:gd name="T13" fmla="*/ T12 w 52"/>
                <a:gd name="T14" fmla="+- 0 2570 2518"/>
                <a:gd name="T15" fmla="*/ 2570 h 5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52" h="52">
                  <a:moveTo>
                    <a:pt x="0" y="52"/>
                  </a:moveTo>
                  <a:lnTo>
                    <a:pt x="52" y="26"/>
                  </a:lnTo>
                  <a:lnTo>
                    <a:pt x="0" y="0"/>
                  </a:lnTo>
                  <a:lnTo>
                    <a:pt x="0" y="52"/>
                  </a:lnTo>
                  <a:close/>
                </a:path>
              </a:pathLst>
            </a:custGeom>
            <a:noFill/>
            <a:ln w="54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pic>
          <p:nvPicPr>
            <p:cNvPr id="46" name="Picture 7">
              <a:extLst>
                <a:ext uri="{FF2B5EF4-FFF2-40B4-BE49-F238E27FC236}">
                  <a16:creationId xmlns:a16="http://schemas.microsoft.com/office/drawing/2014/main" id="{31C38BB4-89C9-4535-BD2E-986C2A981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0" y="2783"/>
              <a:ext cx="263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6">
              <a:extLst>
                <a:ext uri="{FF2B5EF4-FFF2-40B4-BE49-F238E27FC236}">
                  <a16:creationId xmlns:a16="http://schemas.microsoft.com/office/drawing/2014/main" id="{3CEAD19F-3C8F-4CB6-8420-9CC3A1C1EB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7" y="2270"/>
              <a:ext cx="153" cy="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5">
              <a:extLst>
                <a:ext uri="{FF2B5EF4-FFF2-40B4-BE49-F238E27FC236}">
                  <a16:creationId xmlns:a16="http://schemas.microsoft.com/office/drawing/2014/main" id="{6B757EE5-B2C3-4F99-BE42-53552643EC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5" y="2270"/>
              <a:ext cx="153" cy="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>
              <a:extLst>
                <a:ext uri="{FF2B5EF4-FFF2-40B4-BE49-F238E27FC236}">
                  <a16:creationId xmlns:a16="http://schemas.microsoft.com/office/drawing/2014/main" id="{E71377D1-FD50-4E36-A4CF-63B1C1B51C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2" y="2270"/>
              <a:ext cx="153" cy="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3">
              <a:extLst>
                <a:ext uri="{FF2B5EF4-FFF2-40B4-BE49-F238E27FC236}">
                  <a16:creationId xmlns:a16="http://schemas.microsoft.com/office/drawing/2014/main" id="{0D2D9469-7CA2-4DC1-94B3-20F09CA6C3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0" y="2270"/>
              <a:ext cx="153" cy="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EA0A10F4-E2C8-41FE-8C87-F2D4E63C4073}"/>
              </a:ext>
            </a:extLst>
          </p:cNvPr>
          <p:cNvSpPr/>
          <p:nvPr/>
        </p:nvSpPr>
        <p:spPr>
          <a:xfrm>
            <a:off x="190494" y="1051913"/>
            <a:ext cx="6096000" cy="724814"/>
          </a:xfrm>
          <a:prstGeom prst="rect">
            <a:avLst/>
          </a:prstGeom>
        </p:spPr>
        <p:txBody>
          <a:bodyPr>
            <a:spAutoFit/>
          </a:bodyPr>
          <a:lstStyle/>
          <a:p>
            <a:pPr marR="147320" lvl="0">
              <a:lnSpc>
                <a:spcPct val="105000"/>
              </a:lnSpc>
              <a:spcBef>
                <a:spcPts val="480"/>
              </a:spcBef>
              <a:buSzPts val="1050"/>
              <a:tabLst>
                <a:tab pos="523875" algn="l"/>
              </a:tabLst>
            </a:pPr>
            <a:r>
              <a:rPr lang="en-US" altLang="zh-CN" sz="2000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zh-CN" sz="2000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缓存同时可以存最多多少个字</a:t>
            </a:r>
            <a:r>
              <a:rPr lang="en-US" altLang="zh-CN" sz="2000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? </a:t>
            </a:r>
            <a:r>
              <a:rPr lang="zh-CN" altLang="zh-CN" sz="2000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用多少位用来选择缓存行（</a:t>
            </a:r>
            <a:r>
              <a:rPr lang="en-US" altLang="zh-CN" sz="20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index</a:t>
            </a:r>
            <a:r>
              <a:rPr lang="zh-CN" altLang="zh-CN" sz="2000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? </a:t>
            </a:r>
            <a:r>
              <a:rPr lang="zh-CN" altLang="zh-CN" sz="2000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标识位</a:t>
            </a:r>
            <a:r>
              <a:rPr lang="en-US" altLang="zh-CN" sz="2000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tag </a:t>
            </a:r>
            <a:r>
              <a:rPr lang="zh-CN" altLang="zh-CN" sz="2000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多少位</a:t>
            </a:r>
            <a:r>
              <a:rPr lang="en-US" altLang="zh-CN" sz="2000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?</a:t>
            </a:r>
            <a:endParaRPr lang="zh-CN" altLang="zh-CN" sz="1600" kern="100" spc="0" dirty="0">
              <a:effectLst/>
              <a:latin typeface="等线" panose="02010600030101010101" pitchFamily="2" charset="-122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EED5AE6-3C97-45BB-9B64-8A41F960E7D0}"/>
              </a:ext>
            </a:extLst>
          </p:cNvPr>
          <p:cNvSpPr/>
          <p:nvPr/>
        </p:nvSpPr>
        <p:spPr>
          <a:xfrm>
            <a:off x="104339" y="1996302"/>
            <a:ext cx="6695399" cy="1948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47320" lvl="0">
              <a:lnSpc>
                <a:spcPct val="150000"/>
              </a:lnSpc>
              <a:spcBef>
                <a:spcPts val="480"/>
              </a:spcBef>
              <a:buSzPts val="1050"/>
              <a:tabLst>
                <a:tab pos="523875" algn="l"/>
              </a:tabLst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如右图缓存一共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行，可以存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块，每块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个字，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4=64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个字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=256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个字节，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&lt;8:4&gt;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用来选择缓存行</a:t>
            </a:r>
            <a:r>
              <a:rPr lang="en-US" altLang="zh-CN" sz="2000" spc="-18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spc="-18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000" spc="-18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147320" lvl="0">
              <a:lnSpc>
                <a:spcPct val="150000"/>
              </a:lnSpc>
              <a:spcBef>
                <a:spcPts val="480"/>
              </a:spcBef>
              <a:buSzPts val="1050"/>
              <a:tabLst>
                <a:tab pos="523875" algn="l"/>
              </a:tabLst>
            </a:pPr>
            <a:r>
              <a:rPr lang="zh-CN" altLang="en-US" sz="20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最右边</a:t>
            </a:r>
            <a:r>
              <a:rPr lang="zh-CN" altLang="en-US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是字节地址，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）是字地址</a:t>
            </a:r>
            <a:r>
              <a:rPr lang="zh-CN" altLang="en-US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，剩下的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32-4-4=24</a:t>
            </a:r>
            <a:r>
              <a:rPr lang="zh-CN" altLang="en-US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tag.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28EBD54-3BC0-40DC-A769-45A7560B99E9}"/>
              </a:ext>
            </a:extLst>
          </p:cNvPr>
          <p:cNvSpPr/>
          <p:nvPr/>
        </p:nvSpPr>
        <p:spPr>
          <a:xfrm>
            <a:off x="190494" y="4115890"/>
            <a:ext cx="3692036" cy="766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80"/>
              </a:spcBef>
              <a:buSzPts val="1050"/>
              <a:tabLst>
                <a:tab pos="523875" algn="l"/>
              </a:tabLst>
            </a:pPr>
            <a:r>
              <a:rPr lang="en-US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简单解释有效位</a:t>
            </a:r>
            <a:r>
              <a:rPr lang="zh-CN" altLang="zh-CN" kern="100" spc="-25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kern="100" spc="-15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kern="100" spc="-15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的用途</a:t>
            </a:r>
            <a:r>
              <a:rPr lang="en-US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lvl="0">
              <a:spcBef>
                <a:spcPts val="680"/>
              </a:spcBef>
              <a:buSzPts val="1050"/>
              <a:tabLst>
                <a:tab pos="523875" algn="l"/>
              </a:tabLst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表示相应缓存行含有有效数据</a:t>
            </a:r>
            <a:endParaRPr lang="zh-CN" altLang="zh-CN" sz="1600" kern="100" spc="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AEAC032-BA5F-427D-81D8-501CFACA7E50}"/>
              </a:ext>
            </a:extLst>
          </p:cNvPr>
          <p:cNvSpPr/>
          <p:nvPr/>
        </p:nvSpPr>
        <p:spPr>
          <a:xfrm>
            <a:off x="159883" y="4984364"/>
            <a:ext cx="7944298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假设内存地址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0x3328C </a:t>
            </a:r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当前在缓存中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用行和列标出在图中的位置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缓存哪个位置可以找到这个内存地址的数据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 Tag</a:t>
            </a:r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域的值在缓存哪一行出现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0x332</a:t>
            </a:r>
            <a:r>
              <a:rPr lang="en-US" altLang="zh-CN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C,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其中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是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offset,8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是缓存行索引，故定位在第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行，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c=1100B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，字地址为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5945C25-5E5B-4C5E-B37C-B07D1B40CDAC}"/>
              </a:ext>
            </a:extLst>
          </p:cNvPr>
          <p:cNvCxnSpPr>
            <a:cxnSpLocks/>
          </p:cNvCxnSpPr>
          <p:nvPr/>
        </p:nvCxnSpPr>
        <p:spPr>
          <a:xfrm>
            <a:off x="8732426" y="2711843"/>
            <a:ext cx="248707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5862062A-B919-4E2F-A0F2-9039AD44891C}"/>
              </a:ext>
            </a:extLst>
          </p:cNvPr>
          <p:cNvCxnSpPr/>
          <p:nvPr/>
        </p:nvCxnSpPr>
        <p:spPr>
          <a:xfrm>
            <a:off x="10858710" y="1635967"/>
            <a:ext cx="32068" cy="229729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61203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A1CAE0D-6C54-4D02-9A32-EAB830D696A5}"/>
              </a:ext>
            </a:extLst>
          </p:cNvPr>
          <p:cNvSpPr/>
          <p:nvPr/>
        </p:nvSpPr>
        <p:spPr>
          <a:xfrm>
            <a:off x="145979" y="2056236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填表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508EF8-0085-4CAA-9B3D-BB27DEFA32CE}"/>
              </a:ext>
            </a:extLst>
          </p:cNvPr>
          <p:cNvSpPr/>
          <p:nvPr/>
        </p:nvSpPr>
        <p:spPr>
          <a:xfrm>
            <a:off x="200644" y="377256"/>
            <a:ext cx="11587030" cy="1448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69545" lvl="0">
              <a:lnSpc>
                <a:spcPct val="150000"/>
              </a:lnSpc>
              <a:spcBef>
                <a:spcPts val="70"/>
              </a:spcBef>
              <a:buSzPts val="1050"/>
              <a:tabLst>
                <a:tab pos="523875" algn="l"/>
              </a:tabLs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3.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内存地址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0x12368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0x322F68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可以同时存在缓存中吗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?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地址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0x2536038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0x10F4?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解释一下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.</a:t>
            </a:r>
          </a:p>
          <a:p>
            <a:pPr marR="169545" lvl="0">
              <a:lnSpc>
                <a:spcPct val="150000"/>
              </a:lnSpc>
              <a:spcBef>
                <a:spcPts val="70"/>
              </a:spcBef>
              <a:buSzPts val="1050"/>
              <a:tabLst>
                <a:tab pos="523875" algn="l"/>
              </a:tabLs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0x123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6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8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0x322F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6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8        0x25360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3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8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0x10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F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</a:t>
            </a:r>
          </a:p>
          <a:p>
            <a:pPr marR="169545">
              <a:lnSpc>
                <a:spcPct val="150000"/>
              </a:lnSpc>
              <a:spcBef>
                <a:spcPts val="70"/>
              </a:spcBef>
              <a:buSzPts val="1050"/>
              <a:tabLst>
                <a:tab pos="523875" algn="l"/>
              </a:tabLst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4.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当一次访问造成缓存缺失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需要从内存取多少个字填充合适的缓存行位置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个连续字</a:t>
            </a:r>
            <a:endParaRPr lang="zh-CN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88110E5-8088-4CE1-80DD-329FDF7AF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382218"/>
              </p:ext>
            </p:extLst>
          </p:nvPr>
        </p:nvGraphicFramePr>
        <p:xfrm>
          <a:off x="1175658" y="2537878"/>
          <a:ext cx="9430139" cy="3694050"/>
        </p:xfrm>
        <a:graphic>
          <a:graphicData uri="http://schemas.openxmlformats.org/drawingml/2006/table">
            <a:tbl>
              <a:tblPr firstRow="1" firstCol="1" bandRow="1"/>
              <a:tblGrid>
                <a:gridCol w="1832027">
                  <a:extLst>
                    <a:ext uri="{9D8B030D-6E8A-4147-A177-3AD203B41FA5}">
                      <a16:colId xmlns:a16="http://schemas.microsoft.com/office/drawing/2014/main" val="4051090286"/>
                    </a:ext>
                  </a:extLst>
                </a:gridCol>
                <a:gridCol w="1323395">
                  <a:extLst>
                    <a:ext uri="{9D8B030D-6E8A-4147-A177-3AD203B41FA5}">
                      <a16:colId xmlns:a16="http://schemas.microsoft.com/office/drawing/2014/main" val="3396074900"/>
                    </a:ext>
                  </a:extLst>
                </a:gridCol>
                <a:gridCol w="1323395">
                  <a:extLst>
                    <a:ext uri="{9D8B030D-6E8A-4147-A177-3AD203B41FA5}">
                      <a16:colId xmlns:a16="http://schemas.microsoft.com/office/drawing/2014/main" val="563189907"/>
                    </a:ext>
                  </a:extLst>
                </a:gridCol>
                <a:gridCol w="1373783">
                  <a:extLst>
                    <a:ext uri="{9D8B030D-6E8A-4147-A177-3AD203B41FA5}">
                      <a16:colId xmlns:a16="http://schemas.microsoft.com/office/drawing/2014/main" val="612101774"/>
                    </a:ext>
                  </a:extLst>
                </a:gridCol>
                <a:gridCol w="1393747">
                  <a:extLst>
                    <a:ext uri="{9D8B030D-6E8A-4147-A177-3AD203B41FA5}">
                      <a16:colId xmlns:a16="http://schemas.microsoft.com/office/drawing/2014/main" val="782900929"/>
                    </a:ext>
                  </a:extLst>
                </a:gridCol>
                <a:gridCol w="2183792">
                  <a:extLst>
                    <a:ext uri="{9D8B030D-6E8A-4147-A177-3AD203B41FA5}">
                      <a16:colId xmlns:a16="http://schemas.microsoft.com/office/drawing/2014/main" val="27876962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内存地址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Index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tag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H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M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R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589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1.0x000008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000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 </a:t>
                      </a:r>
                      <a:endParaRPr lang="zh-CN" sz="1800" kern="10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√</a:t>
                      </a:r>
                      <a:endParaRPr lang="zh-CN" sz="1800" kern="10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432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2.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 0x0028C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8</a:t>
                      </a:r>
                      <a:endParaRPr lang="zh-CN" sz="1800" kern="10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002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 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√</a:t>
                      </a:r>
                      <a:endParaRPr lang="zh-CN" sz="1800" kern="10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473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3.0x00078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7</a:t>
                      </a:r>
                      <a:endParaRPr lang="zh-CN" sz="1800" kern="10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000</a:t>
                      </a:r>
                      <a:endParaRPr lang="zh-CN" sz="1800" kern="10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 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√</a:t>
                      </a:r>
                      <a:endParaRPr lang="zh-CN" sz="1800" kern="10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985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4.0x000C8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c</a:t>
                      </a:r>
                      <a:endParaRPr lang="zh-CN" sz="1800" kern="10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000</a:t>
                      </a:r>
                      <a:endParaRPr lang="zh-CN" sz="1800" kern="10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 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√</a:t>
                      </a:r>
                      <a:endParaRPr lang="zh-CN" sz="1800" kern="10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844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5.0x00078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7</a:t>
                      </a:r>
                      <a:endParaRPr lang="zh-CN" sz="1800" kern="10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000</a:t>
                      </a:r>
                      <a:endParaRPr lang="zh-CN" sz="1800" kern="10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√</a:t>
                      </a:r>
                      <a:endParaRPr lang="zh-CN" sz="1800" kern="10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 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632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6.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 0x3328C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8</a:t>
                      </a:r>
                      <a:endParaRPr lang="zh-CN" sz="1800" kern="10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332</a:t>
                      </a:r>
                      <a:endParaRPr lang="zh-CN" sz="1800" kern="10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 </a:t>
                      </a:r>
                      <a:endParaRPr lang="zh-CN" sz="1800" kern="10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 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√</a:t>
                      </a:r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(0x0028C)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8612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7.0x00045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4</a:t>
                      </a:r>
                      <a:endParaRPr lang="zh-CN" sz="1800" kern="10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000</a:t>
                      </a:r>
                      <a:endParaRPr lang="zh-CN" sz="1800" kern="10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 </a:t>
                      </a:r>
                      <a:endParaRPr lang="zh-CN" sz="1800" kern="10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√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600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8.0x00008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</a:t>
                      </a:r>
                      <a:endParaRPr lang="zh-CN" sz="1800" kern="10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000</a:t>
                      </a:r>
                      <a:endParaRPr lang="zh-CN" sz="1800" kern="10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√</a:t>
                      </a:r>
                      <a:endParaRPr lang="zh-CN" sz="1800" kern="10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 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871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9. 0x000C8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c</a:t>
                      </a:r>
                      <a:endParaRPr lang="zh-CN" sz="1800" kern="10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000</a:t>
                      </a:r>
                      <a:endParaRPr lang="zh-CN" sz="1800" kern="10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√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 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 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133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03879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7794F0C-B8B1-49E0-B923-7257857CCAED}"/>
              </a:ext>
            </a:extLst>
          </p:cNvPr>
          <p:cNvSpPr/>
          <p:nvPr/>
        </p:nvSpPr>
        <p:spPr>
          <a:xfrm>
            <a:off x="410546" y="173695"/>
            <a:ext cx="11314923" cy="2125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AMD’s Sempron processor </a:t>
            </a:r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片内缓存总容量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384 Kbytes. </a:t>
            </a:r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它分成两级一级缓存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128Kbytes of Level 1 (L1) </a:t>
            </a:r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，二级缓存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256Kbytes of Level 2 (L2) . </a:t>
            </a:r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一级缓存指令和数据采用分立结构，每个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64 Kbytes. </a:t>
            </a:r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所有的缓存块大小都是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64 bytes (16</a:t>
            </a:r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个字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32-bit words). </a:t>
            </a:r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一级缓存的指令和数据都是采用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2-way </a:t>
            </a:r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组相联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二级缓存采用统一结构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数据和指令在一个缓存中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，二级缓存采用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16-way </a:t>
            </a:r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组相联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一级缓存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L1 caches </a:t>
            </a:r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使用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LRU </a:t>
            </a:r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替换策略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二级缓存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L2 cache</a:t>
            </a:r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使用随机替换策略。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L1 </a:t>
            </a:r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数据缓存为每组在一行上的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个字用一位脏位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dirty bit </a:t>
            </a:r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标记修改状态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0C3FE0B7-0A58-4E80-AEFD-CE4786C5D78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3053" y="2299277"/>
            <a:ext cx="7587374" cy="445219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57777A9-981A-49CD-8393-6015884BA762}"/>
              </a:ext>
            </a:extLst>
          </p:cNvPr>
          <p:cNvSpPr/>
          <p:nvPr/>
        </p:nvSpPr>
        <p:spPr>
          <a:xfrm>
            <a:off x="2194460" y="2410800"/>
            <a:ext cx="1114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64 Kbytes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557CC9-03FC-424C-9AB1-02324A73E6AA}"/>
              </a:ext>
            </a:extLst>
          </p:cNvPr>
          <p:cNvSpPr/>
          <p:nvPr/>
        </p:nvSpPr>
        <p:spPr>
          <a:xfrm>
            <a:off x="7332517" y="2226134"/>
            <a:ext cx="1114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64 Kbytes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0919D96-C2DF-40C6-9212-3FB9C74AD0F8}"/>
              </a:ext>
            </a:extLst>
          </p:cNvPr>
          <p:cNvSpPr/>
          <p:nvPr/>
        </p:nvSpPr>
        <p:spPr>
          <a:xfrm>
            <a:off x="8775548" y="6248792"/>
            <a:ext cx="1178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256Kbytes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28823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57F92880-EFD8-49C9-8327-5F21685FD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329176"/>
              </p:ext>
            </p:extLst>
          </p:nvPr>
        </p:nvGraphicFramePr>
        <p:xfrm>
          <a:off x="1565739" y="503280"/>
          <a:ext cx="7559600" cy="2348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110">
                  <a:extLst>
                    <a:ext uri="{9D8B030D-6E8A-4147-A177-3AD203B41FA5}">
                      <a16:colId xmlns:a16="http://schemas.microsoft.com/office/drawing/2014/main" val="1042989499"/>
                    </a:ext>
                  </a:extLst>
                </a:gridCol>
                <a:gridCol w="858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093">
                  <a:extLst>
                    <a:ext uri="{9D8B030D-6E8A-4147-A177-3AD203B41FA5}">
                      <a16:colId xmlns:a16="http://schemas.microsoft.com/office/drawing/2014/main" val="3840544937"/>
                    </a:ext>
                  </a:extLst>
                </a:gridCol>
                <a:gridCol w="603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set</a:t>
                      </a:r>
                      <a:endParaRPr sz="21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way</a:t>
                      </a:r>
                      <a:r>
                        <a:rPr sz="1800" b="1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800" dirty="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way</a:t>
                      </a:r>
                      <a:r>
                        <a:rPr sz="1800" b="1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800" dirty="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valid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1800" dirty="0">
                          <a:latin typeface="Tahoma"/>
                          <a:cs typeface="Tahoma"/>
                        </a:rPr>
                        <a:t>Dirty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tag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data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valid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1800" dirty="0">
                          <a:latin typeface="Tahoma"/>
                          <a:cs typeface="Tahoma"/>
                        </a:rPr>
                        <a:t>Dirty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tag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data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set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set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altLang="zh-CN" sz="1800" dirty="0">
                          <a:latin typeface="Tahoma"/>
                          <a:cs typeface="Tahoma"/>
                        </a:rPr>
                        <a:t>….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4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set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lang="en-US" altLang="zh-CN" sz="1800" spc="-50" dirty="0">
                          <a:latin typeface="Tahoma"/>
                          <a:cs typeface="Tahoma"/>
                        </a:rPr>
                        <a:t>511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AB653DD1-A845-4184-80FD-0FD8354535F3}"/>
              </a:ext>
            </a:extLst>
          </p:cNvPr>
          <p:cNvSpPr/>
          <p:nvPr/>
        </p:nvSpPr>
        <p:spPr>
          <a:xfrm>
            <a:off x="87603" y="961444"/>
            <a:ext cx="1375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一级缓存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L1</a:t>
            </a:r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E943AA-2C66-457D-A79E-12250D88D89D}"/>
              </a:ext>
            </a:extLst>
          </p:cNvPr>
          <p:cNvSpPr/>
          <p:nvPr/>
        </p:nvSpPr>
        <p:spPr>
          <a:xfrm>
            <a:off x="43803" y="2852145"/>
            <a:ext cx="11600802" cy="874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70485">
              <a:lnSpc>
                <a:spcPct val="150000"/>
              </a:lnSpc>
              <a:spcAft>
                <a:spcPts val="0"/>
              </a:spcAft>
            </a:pPr>
            <a:r>
              <a:rPr lang="zh-CN" altLang="zh-CN" spc="5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一级缓存块大小</a:t>
            </a:r>
            <a:r>
              <a:rPr lang="en-US" altLang="zh-CN" spc="5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64B</a:t>
            </a:r>
            <a:r>
              <a:rPr lang="zh-CN" altLang="zh-CN" spc="5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 容量</a:t>
            </a:r>
            <a:r>
              <a:rPr lang="en-US" altLang="zh-CN" spc="5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64KB</a:t>
            </a:r>
            <a:r>
              <a:rPr lang="zh-CN" altLang="zh-CN" spc="5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pc="5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2-way, 64KB/64B=1kB</a:t>
            </a:r>
            <a:r>
              <a:rPr lang="zh-CN" altLang="zh-CN" spc="5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（总块数），每一路</a:t>
            </a:r>
            <a:r>
              <a:rPr lang="en-US" altLang="zh-CN" spc="5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512</a:t>
            </a:r>
            <a:r>
              <a:rPr lang="zh-CN" altLang="zh-CN" spc="5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块，需</a:t>
            </a:r>
            <a:r>
              <a:rPr lang="en-US" altLang="zh-CN" spc="5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9</a:t>
            </a:r>
            <a:r>
              <a:rPr lang="zh-CN" altLang="zh-CN" spc="5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位作为缓存行选，</a:t>
            </a:r>
            <a:r>
              <a:rPr lang="en-US" altLang="zh-CN" spc="5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offset=6, 32-(9+6)=17(tags)</a:t>
            </a:r>
            <a:endParaRPr lang="zh-CN" altLang="zh-CN" sz="1400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357E934-2F03-4499-9317-835640E62E45}"/>
              </a:ext>
            </a:extLst>
          </p:cNvPr>
          <p:cNvSpPr/>
          <p:nvPr/>
        </p:nvSpPr>
        <p:spPr>
          <a:xfrm>
            <a:off x="167951" y="4579237"/>
            <a:ext cx="11165632" cy="874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68580">
              <a:lnSpc>
                <a:spcPct val="150000"/>
              </a:lnSpc>
              <a:spcAft>
                <a:spcPts val="0"/>
              </a:spcAft>
            </a:pPr>
            <a:r>
              <a:rPr lang="zh-CN" altLang="zh-CN" spc="5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二级缓存总容量</a:t>
            </a:r>
            <a:r>
              <a:rPr lang="en-US" altLang="zh-CN" spc="5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256KB</a:t>
            </a:r>
            <a:r>
              <a:rPr lang="zh-CN" altLang="zh-CN" spc="5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pc="5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256KB/64B=4K</a:t>
            </a:r>
            <a:r>
              <a:rPr lang="zh-CN" altLang="zh-CN" spc="5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（块数），每一路块数</a:t>
            </a:r>
            <a:r>
              <a:rPr lang="en-US" altLang="zh-CN" spc="5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=4k/16=256</a:t>
            </a:r>
            <a:r>
              <a:rPr lang="zh-CN" altLang="zh-CN" spc="5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pc="5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index</a:t>
            </a:r>
            <a:r>
              <a:rPr lang="zh-CN" altLang="zh-CN" spc="5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），需要</a:t>
            </a:r>
            <a:r>
              <a:rPr lang="en-US" altLang="zh-CN" spc="5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8</a:t>
            </a:r>
            <a:r>
              <a:rPr lang="zh-CN" altLang="zh-CN" spc="5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位作为缓存行选，</a:t>
            </a:r>
            <a:r>
              <a:rPr lang="en-US" altLang="zh-CN" spc="5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32-</a:t>
            </a:r>
            <a:r>
              <a:rPr lang="zh-CN" altLang="zh-CN" spc="5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pc="5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8+6</a:t>
            </a:r>
            <a:r>
              <a:rPr lang="zh-CN" altLang="zh-CN" spc="5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r>
              <a:rPr lang="en-US" altLang="zh-CN" spc="5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=18</a:t>
            </a:r>
            <a:r>
              <a:rPr lang="zh-CN" altLang="zh-CN" spc="5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pc="5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Tags</a:t>
            </a:r>
            <a:r>
              <a:rPr lang="zh-CN" altLang="zh-CN" spc="5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endParaRPr lang="zh-CN" altLang="zh-CN" sz="1400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C1BEA4-9DA6-4EF2-8481-E62611A076DA}"/>
              </a:ext>
            </a:extLst>
          </p:cNvPr>
          <p:cNvSpPr/>
          <p:nvPr/>
        </p:nvSpPr>
        <p:spPr>
          <a:xfrm>
            <a:off x="2773615" y="5016344"/>
            <a:ext cx="3045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二级缓存采用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16-way </a:t>
            </a:r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组相联</a:t>
            </a:r>
            <a:endParaRPr lang="zh-CN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3CD4457-7D98-40D5-9E89-6B8CA0437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00256"/>
              </p:ext>
            </p:extLst>
          </p:nvPr>
        </p:nvGraphicFramePr>
        <p:xfrm>
          <a:off x="43802" y="5718639"/>
          <a:ext cx="11980246" cy="103047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74938">
                  <a:extLst>
                    <a:ext uri="{9D8B030D-6E8A-4147-A177-3AD203B41FA5}">
                      <a16:colId xmlns:a16="http://schemas.microsoft.com/office/drawing/2014/main" val="4214187431"/>
                    </a:ext>
                  </a:extLst>
                </a:gridCol>
                <a:gridCol w="374938">
                  <a:extLst>
                    <a:ext uri="{9D8B030D-6E8A-4147-A177-3AD203B41FA5}">
                      <a16:colId xmlns:a16="http://schemas.microsoft.com/office/drawing/2014/main" val="1726711543"/>
                    </a:ext>
                  </a:extLst>
                </a:gridCol>
                <a:gridCol w="374938">
                  <a:extLst>
                    <a:ext uri="{9D8B030D-6E8A-4147-A177-3AD203B41FA5}">
                      <a16:colId xmlns:a16="http://schemas.microsoft.com/office/drawing/2014/main" val="1411430031"/>
                    </a:ext>
                  </a:extLst>
                </a:gridCol>
                <a:gridCol w="374938">
                  <a:extLst>
                    <a:ext uri="{9D8B030D-6E8A-4147-A177-3AD203B41FA5}">
                      <a16:colId xmlns:a16="http://schemas.microsoft.com/office/drawing/2014/main" val="3993613922"/>
                    </a:ext>
                  </a:extLst>
                </a:gridCol>
                <a:gridCol w="366053">
                  <a:extLst>
                    <a:ext uri="{9D8B030D-6E8A-4147-A177-3AD203B41FA5}">
                      <a16:colId xmlns:a16="http://schemas.microsoft.com/office/drawing/2014/main" val="2985706330"/>
                    </a:ext>
                  </a:extLst>
                </a:gridCol>
                <a:gridCol w="374938">
                  <a:extLst>
                    <a:ext uri="{9D8B030D-6E8A-4147-A177-3AD203B41FA5}">
                      <a16:colId xmlns:a16="http://schemas.microsoft.com/office/drawing/2014/main" val="3017809514"/>
                    </a:ext>
                  </a:extLst>
                </a:gridCol>
                <a:gridCol w="374938">
                  <a:extLst>
                    <a:ext uri="{9D8B030D-6E8A-4147-A177-3AD203B41FA5}">
                      <a16:colId xmlns:a16="http://schemas.microsoft.com/office/drawing/2014/main" val="276358446"/>
                    </a:ext>
                  </a:extLst>
                </a:gridCol>
                <a:gridCol w="374938">
                  <a:extLst>
                    <a:ext uri="{9D8B030D-6E8A-4147-A177-3AD203B41FA5}">
                      <a16:colId xmlns:a16="http://schemas.microsoft.com/office/drawing/2014/main" val="4223761311"/>
                    </a:ext>
                  </a:extLst>
                </a:gridCol>
                <a:gridCol w="374938">
                  <a:extLst>
                    <a:ext uri="{9D8B030D-6E8A-4147-A177-3AD203B41FA5}">
                      <a16:colId xmlns:a16="http://schemas.microsoft.com/office/drawing/2014/main" val="4156762066"/>
                    </a:ext>
                  </a:extLst>
                </a:gridCol>
                <a:gridCol w="374938">
                  <a:extLst>
                    <a:ext uri="{9D8B030D-6E8A-4147-A177-3AD203B41FA5}">
                      <a16:colId xmlns:a16="http://schemas.microsoft.com/office/drawing/2014/main" val="983244300"/>
                    </a:ext>
                  </a:extLst>
                </a:gridCol>
                <a:gridCol w="374938">
                  <a:extLst>
                    <a:ext uri="{9D8B030D-6E8A-4147-A177-3AD203B41FA5}">
                      <a16:colId xmlns:a16="http://schemas.microsoft.com/office/drawing/2014/main" val="759446935"/>
                    </a:ext>
                  </a:extLst>
                </a:gridCol>
                <a:gridCol w="374938">
                  <a:extLst>
                    <a:ext uri="{9D8B030D-6E8A-4147-A177-3AD203B41FA5}">
                      <a16:colId xmlns:a16="http://schemas.microsoft.com/office/drawing/2014/main" val="1244194806"/>
                    </a:ext>
                  </a:extLst>
                </a:gridCol>
                <a:gridCol w="374938">
                  <a:extLst>
                    <a:ext uri="{9D8B030D-6E8A-4147-A177-3AD203B41FA5}">
                      <a16:colId xmlns:a16="http://schemas.microsoft.com/office/drawing/2014/main" val="990324317"/>
                    </a:ext>
                  </a:extLst>
                </a:gridCol>
                <a:gridCol w="374938">
                  <a:extLst>
                    <a:ext uri="{9D8B030D-6E8A-4147-A177-3AD203B41FA5}">
                      <a16:colId xmlns:a16="http://schemas.microsoft.com/office/drawing/2014/main" val="509735395"/>
                    </a:ext>
                  </a:extLst>
                </a:gridCol>
                <a:gridCol w="374938">
                  <a:extLst>
                    <a:ext uri="{9D8B030D-6E8A-4147-A177-3AD203B41FA5}">
                      <a16:colId xmlns:a16="http://schemas.microsoft.com/office/drawing/2014/main" val="178396962"/>
                    </a:ext>
                  </a:extLst>
                </a:gridCol>
                <a:gridCol w="374938">
                  <a:extLst>
                    <a:ext uri="{9D8B030D-6E8A-4147-A177-3AD203B41FA5}">
                      <a16:colId xmlns:a16="http://schemas.microsoft.com/office/drawing/2014/main" val="581897600"/>
                    </a:ext>
                  </a:extLst>
                </a:gridCol>
                <a:gridCol w="374938">
                  <a:extLst>
                    <a:ext uri="{9D8B030D-6E8A-4147-A177-3AD203B41FA5}">
                      <a16:colId xmlns:a16="http://schemas.microsoft.com/office/drawing/2014/main" val="1909533779"/>
                    </a:ext>
                  </a:extLst>
                </a:gridCol>
                <a:gridCol w="374938">
                  <a:extLst>
                    <a:ext uri="{9D8B030D-6E8A-4147-A177-3AD203B41FA5}">
                      <a16:colId xmlns:a16="http://schemas.microsoft.com/office/drawing/2014/main" val="3657701420"/>
                    </a:ext>
                  </a:extLst>
                </a:gridCol>
                <a:gridCol w="374938">
                  <a:extLst>
                    <a:ext uri="{9D8B030D-6E8A-4147-A177-3AD203B41FA5}">
                      <a16:colId xmlns:a16="http://schemas.microsoft.com/office/drawing/2014/main" val="3682275174"/>
                    </a:ext>
                  </a:extLst>
                </a:gridCol>
                <a:gridCol w="374938">
                  <a:extLst>
                    <a:ext uri="{9D8B030D-6E8A-4147-A177-3AD203B41FA5}">
                      <a16:colId xmlns:a16="http://schemas.microsoft.com/office/drawing/2014/main" val="2594365668"/>
                    </a:ext>
                  </a:extLst>
                </a:gridCol>
                <a:gridCol w="374938">
                  <a:extLst>
                    <a:ext uri="{9D8B030D-6E8A-4147-A177-3AD203B41FA5}">
                      <a16:colId xmlns:a16="http://schemas.microsoft.com/office/drawing/2014/main" val="268259498"/>
                    </a:ext>
                  </a:extLst>
                </a:gridCol>
                <a:gridCol w="374938">
                  <a:extLst>
                    <a:ext uri="{9D8B030D-6E8A-4147-A177-3AD203B41FA5}">
                      <a16:colId xmlns:a16="http://schemas.microsoft.com/office/drawing/2014/main" val="2197700094"/>
                    </a:ext>
                  </a:extLst>
                </a:gridCol>
                <a:gridCol w="374938">
                  <a:extLst>
                    <a:ext uri="{9D8B030D-6E8A-4147-A177-3AD203B41FA5}">
                      <a16:colId xmlns:a16="http://schemas.microsoft.com/office/drawing/2014/main" val="1324373886"/>
                    </a:ext>
                  </a:extLst>
                </a:gridCol>
                <a:gridCol w="374938">
                  <a:extLst>
                    <a:ext uri="{9D8B030D-6E8A-4147-A177-3AD203B41FA5}">
                      <a16:colId xmlns:a16="http://schemas.microsoft.com/office/drawing/2014/main" val="2153128822"/>
                    </a:ext>
                  </a:extLst>
                </a:gridCol>
                <a:gridCol w="374938">
                  <a:extLst>
                    <a:ext uri="{9D8B030D-6E8A-4147-A177-3AD203B41FA5}">
                      <a16:colId xmlns:a16="http://schemas.microsoft.com/office/drawing/2014/main" val="364400779"/>
                    </a:ext>
                  </a:extLst>
                </a:gridCol>
                <a:gridCol w="374938">
                  <a:extLst>
                    <a:ext uri="{9D8B030D-6E8A-4147-A177-3AD203B41FA5}">
                      <a16:colId xmlns:a16="http://schemas.microsoft.com/office/drawing/2014/main" val="744453293"/>
                    </a:ext>
                  </a:extLst>
                </a:gridCol>
                <a:gridCol w="374938">
                  <a:extLst>
                    <a:ext uri="{9D8B030D-6E8A-4147-A177-3AD203B41FA5}">
                      <a16:colId xmlns:a16="http://schemas.microsoft.com/office/drawing/2014/main" val="585306439"/>
                    </a:ext>
                  </a:extLst>
                </a:gridCol>
                <a:gridCol w="374938">
                  <a:extLst>
                    <a:ext uri="{9D8B030D-6E8A-4147-A177-3AD203B41FA5}">
                      <a16:colId xmlns:a16="http://schemas.microsoft.com/office/drawing/2014/main" val="2539921520"/>
                    </a:ext>
                  </a:extLst>
                </a:gridCol>
                <a:gridCol w="366053">
                  <a:extLst>
                    <a:ext uri="{9D8B030D-6E8A-4147-A177-3AD203B41FA5}">
                      <a16:colId xmlns:a16="http://schemas.microsoft.com/office/drawing/2014/main" val="3137892650"/>
                    </a:ext>
                  </a:extLst>
                </a:gridCol>
                <a:gridCol w="374938">
                  <a:extLst>
                    <a:ext uri="{9D8B030D-6E8A-4147-A177-3AD203B41FA5}">
                      <a16:colId xmlns:a16="http://schemas.microsoft.com/office/drawing/2014/main" val="2214179803"/>
                    </a:ext>
                  </a:extLst>
                </a:gridCol>
                <a:gridCol w="374938">
                  <a:extLst>
                    <a:ext uri="{9D8B030D-6E8A-4147-A177-3AD203B41FA5}">
                      <a16:colId xmlns:a16="http://schemas.microsoft.com/office/drawing/2014/main" val="3075039437"/>
                    </a:ext>
                  </a:extLst>
                </a:gridCol>
                <a:gridCol w="374938">
                  <a:extLst>
                    <a:ext uri="{9D8B030D-6E8A-4147-A177-3AD203B41FA5}">
                      <a16:colId xmlns:a16="http://schemas.microsoft.com/office/drawing/2014/main" val="3912430859"/>
                    </a:ext>
                  </a:extLst>
                </a:gridCol>
              </a:tblGrid>
              <a:tr h="553377">
                <a:tc>
                  <a:txBody>
                    <a:bodyPr/>
                    <a:lstStyle/>
                    <a:p>
                      <a:pPr marL="18415" indent="182880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31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" indent="223520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30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indent="203200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29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indent="213360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28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" indent="193040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27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indent="213360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26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" indent="203200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25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" indent="203200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24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203200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23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" indent="203200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22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955" indent="172720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21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indent="213360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20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" indent="182880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19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510" indent="182880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18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30" indent="162560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17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875" indent="182880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16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685" indent="172720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15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685" indent="172720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14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415" indent="182880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13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955" indent="172720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12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020" indent="132080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11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510" indent="182880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10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020" indent="215265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9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indent="225425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8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9370" indent="172720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7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115" indent="231775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6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" indent="205105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5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925" indent="203200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4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655" indent="211455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3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indent="193040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2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" indent="107315" algn="ctr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1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indent="225425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0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723015"/>
                  </a:ext>
                </a:extLst>
              </a:tr>
              <a:tr h="477095">
                <a:tc gridSpan="18">
                  <a:txBody>
                    <a:bodyPr/>
                    <a:lstStyle/>
                    <a:p>
                      <a:pPr marL="992505" marR="992505" indent="17272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Tag Value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292100" indent="17272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Cache Index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16510" indent="18288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Block offset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918691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CACAFA4B-FCBC-42A0-8E1E-94DF023E5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421349"/>
              </p:ext>
            </p:extLst>
          </p:nvPr>
        </p:nvGraphicFramePr>
        <p:xfrm>
          <a:off x="87603" y="3726359"/>
          <a:ext cx="12054632" cy="87421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77266">
                  <a:extLst>
                    <a:ext uri="{9D8B030D-6E8A-4147-A177-3AD203B41FA5}">
                      <a16:colId xmlns:a16="http://schemas.microsoft.com/office/drawing/2014/main" val="1493639557"/>
                    </a:ext>
                  </a:extLst>
                </a:gridCol>
                <a:gridCol w="377266">
                  <a:extLst>
                    <a:ext uri="{9D8B030D-6E8A-4147-A177-3AD203B41FA5}">
                      <a16:colId xmlns:a16="http://schemas.microsoft.com/office/drawing/2014/main" val="541489426"/>
                    </a:ext>
                  </a:extLst>
                </a:gridCol>
                <a:gridCol w="377266">
                  <a:extLst>
                    <a:ext uri="{9D8B030D-6E8A-4147-A177-3AD203B41FA5}">
                      <a16:colId xmlns:a16="http://schemas.microsoft.com/office/drawing/2014/main" val="3249618333"/>
                    </a:ext>
                  </a:extLst>
                </a:gridCol>
                <a:gridCol w="377266">
                  <a:extLst>
                    <a:ext uri="{9D8B030D-6E8A-4147-A177-3AD203B41FA5}">
                      <a16:colId xmlns:a16="http://schemas.microsoft.com/office/drawing/2014/main" val="1276085971"/>
                    </a:ext>
                  </a:extLst>
                </a:gridCol>
                <a:gridCol w="368326">
                  <a:extLst>
                    <a:ext uri="{9D8B030D-6E8A-4147-A177-3AD203B41FA5}">
                      <a16:colId xmlns:a16="http://schemas.microsoft.com/office/drawing/2014/main" val="3670192484"/>
                    </a:ext>
                  </a:extLst>
                </a:gridCol>
                <a:gridCol w="377266">
                  <a:extLst>
                    <a:ext uri="{9D8B030D-6E8A-4147-A177-3AD203B41FA5}">
                      <a16:colId xmlns:a16="http://schemas.microsoft.com/office/drawing/2014/main" val="2366191897"/>
                    </a:ext>
                  </a:extLst>
                </a:gridCol>
                <a:gridCol w="377266">
                  <a:extLst>
                    <a:ext uri="{9D8B030D-6E8A-4147-A177-3AD203B41FA5}">
                      <a16:colId xmlns:a16="http://schemas.microsoft.com/office/drawing/2014/main" val="2025450539"/>
                    </a:ext>
                  </a:extLst>
                </a:gridCol>
                <a:gridCol w="377266">
                  <a:extLst>
                    <a:ext uri="{9D8B030D-6E8A-4147-A177-3AD203B41FA5}">
                      <a16:colId xmlns:a16="http://schemas.microsoft.com/office/drawing/2014/main" val="3283928866"/>
                    </a:ext>
                  </a:extLst>
                </a:gridCol>
                <a:gridCol w="377266">
                  <a:extLst>
                    <a:ext uri="{9D8B030D-6E8A-4147-A177-3AD203B41FA5}">
                      <a16:colId xmlns:a16="http://schemas.microsoft.com/office/drawing/2014/main" val="3102077102"/>
                    </a:ext>
                  </a:extLst>
                </a:gridCol>
                <a:gridCol w="377266">
                  <a:extLst>
                    <a:ext uri="{9D8B030D-6E8A-4147-A177-3AD203B41FA5}">
                      <a16:colId xmlns:a16="http://schemas.microsoft.com/office/drawing/2014/main" val="2280198476"/>
                    </a:ext>
                  </a:extLst>
                </a:gridCol>
                <a:gridCol w="377266">
                  <a:extLst>
                    <a:ext uri="{9D8B030D-6E8A-4147-A177-3AD203B41FA5}">
                      <a16:colId xmlns:a16="http://schemas.microsoft.com/office/drawing/2014/main" val="2523488692"/>
                    </a:ext>
                  </a:extLst>
                </a:gridCol>
                <a:gridCol w="377266">
                  <a:extLst>
                    <a:ext uri="{9D8B030D-6E8A-4147-A177-3AD203B41FA5}">
                      <a16:colId xmlns:a16="http://schemas.microsoft.com/office/drawing/2014/main" val="3773730540"/>
                    </a:ext>
                  </a:extLst>
                </a:gridCol>
                <a:gridCol w="377266">
                  <a:extLst>
                    <a:ext uri="{9D8B030D-6E8A-4147-A177-3AD203B41FA5}">
                      <a16:colId xmlns:a16="http://schemas.microsoft.com/office/drawing/2014/main" val="3531894117"/>
                    </a:ext>
                  </a:extLst>
                </a:gridCol>
                <a:gridCol w="377266">
                  <a:extLst>
                    <a:ext uri="{9D8B030D-6E8A-4147-A177-3AD203B41FA5}">
                      <a16:colId xmlns:a16="http://schemas.microsoft.com/office/drawing/2014/main" val="694466393"/>
                    </a:ext>
                  </a:extLst>
                </a:gridCol>
                <a:gridCol w="377266">
                  <a:extLst>
                    <a:ext uri="{9D8B030D-6E8A-4147-A177-3AD203B41FA5}">
                      <a16:colId xmlns:a16="http://schemas.microsoft.com/office/drawing/2014/main" val="3016764094"/>
                    </a:ext>
                  </a:extLst>
                </a:gridCol>
                <a:gridCol w="377266">
                  <a:extLst>
                    <a:ext uri="{9D8B030D-6E8A-4147-A177-3AD203B41FA5}">
                      <a16:colId xmlns:a16="http://schemas.microsoft.com/office/drawing/2014/main" val="1995027445"/>
                    </a:ext>
                  </a:extLst>
                </a:gridCol>
                <a:gridCol w="377266">
                  <a:extLst>
                    <a:ext uri="{9D8B030D-6E8A-4147-A177-3AD203B41FA5}">
                      <a16:colId xmlns:a16="http://schemas.microsoft.com/office/drawing/2014/main" val="1954121905"/>
                    </a:ext>
                  </a:extLst>
                </a:gridCol>
                <a:gridCol w="377266">
                  <a:extLst>
                    <a:ext uri="{9D8B030D-6E8A-4147-A177-3AD203B41FA5}">
                      <a16:colId xmlns:a16="http://schemas.microsoft.com/office/drawing/2014/main" val="221625224"/>
                    </a:ext>
                  </a:extLst>
                </a:gridCol>
                <a:gridCol w="377266">
                  <a:extLst>
                    <a:ext uri="{9D8B030D-6E8A-4147-A177-3AD203B41FA5}">
                      <a16:colId xmlns:a16="http://schemas.microsoft.com/office/drawing/2014/main" val="2476993568"/>
                    </a:ext>
                  </a:extLst>
                </a:gridCol>
                <a:gridCol w="377266">
                  <a:extLst>
                    <a:ext uri="{9D8B030D-6E8A-4147-A177-3AD203B41FA5}">
                      <a16:colId xmlns:a16="http://schemas.microsoft.com/office/drawing/2014/main" val="2513832387"/>
                    </a:ext>
                  </a:extLst>
                </a:gridCol>
                <a:gridCol w="377266">
                  <a:extLst>
                    <a:ext uri="{9D8B030D-6E8A-4147-A177-3AD203B41FA5}">
                      <a16:colId xmlns:a16="http://schemas.microsoft.com/office/drawing/2014/main" val="3162769963"/>
                    </a:ext>
                  </a:extLst>
                </a:gridCol>
                <a:gridCol w="377266">
                  <a:extLst>
                    <a:ext uri="{9D8B030D-6E8A-4147-A177-3AD203B41FA5}">
                      <a16:colId xmlns:a16="http://schemas.microsoft.com/office/drawing/2014/main" val="170963101"/>
                    </a:ext>
                  </a:extLst>
                </a:gridCol>
                <a:gridCol w="377266">
                  <a:extLst>
                    <a:ext uri="{9D8B030D-6E8A-4147-A177-3AD203B41FA5}">
                      <a16:colId xmlns:a16="http://schemas.microsoft.com/office/drawing/2014/main" val="3363841895"/>
                    </a:ext>
                  </a:extLst>
                </a:gridCol>
                <a:gridCol w="377266">
                  <a:extLst>
                    <a:ext uri="{9D8B030D-6E8A-4147-A177-3AD203B41FA5}">
                      <a16:colId xmlns:a16="http://schemas.microsoft.com/office/drawing/2014/main" val="1734808577"/>
                    </a:ext>
                  </a:extLst>
                </a:gridCol>
                <a:gridCol w="377266">
                  <a:extLst>
                    <a:ext uri="{9D8B030D-6E8A-4147-A177-3AD203B41FA5}">
                      <a16:colId xmlns:a16="http://schemas.microsoft.com/office/drawing/2014/main" val="213443135"/>
                    </a:ext>
                  </a:extLst>
                </a:gridCol>
                <a:gridCol w="377266">
                  <a:extLst>
                    <a:ext uri="{9D8B030D-6E8A-4147-A177-3AD203B41FA5}">
                      <a16:colId xmlns:a16="http://schemas.microsoft.com/office/drawing/2014/main" val="2882604675"/>
                    </a:ext>
                  </a:extLst>
                </a:gridCol>
                <a:gridCol w="377266">
                  <a:extLst>
                    <a:ext uri="{9D8B030D-6E8A-4147-A177-3AD203B41FA5}">
                      <a16:colId xmlns:a16="http://schemas.microsoft.com/office/drawing/2014/main" val="1712442387"/>
                    </a:ext>
                  </a:extLst>
                </a:gridCol>
                <a:gridCol w="377266">
                  <a:extLst>
                    <a:ext uri="{9D8B030D-6E8A-4147-A177-3AD203B41FA5}">
                      <a16:colId xmlns:a16="http://schemas.microsoft.com/office/drawing/2014/main" val="3176781258"/>
                    </a:ext>
                  </a:extLst>
                </a:gridCol>
                <a:gridCol w="368326">
                  <a:extLst>
                    <a:ext uri="{9D8B030D-6E8A-4147-A177-3AD203B41FA5}">
                      <a16:colId xmlns:a16="http://schemas.microsoft.com/office/drawing/2014/main" val="3024269732"/>
                    </a:ext>
                  </a:extLst>
                </a:gridCol>
                <a:gridCol w="377266">
                  <a:extLst>
                    <a:ext uri="{9D8B030D-6E8A-4147-A177-3AD203B41FA5}">
                      <a16:colId xmlns:a16="http://schemas.microsoft.com/office/drawing/2014/main" val="4241085253"/>
                    </a:ext>
                  </a:extLst>
                </a:gridCol>
                <a:gridCol w="377266">
                  <a:extLst>
                    <a:ext uri="{9D8B030D-6E8A-4147-A177-3AD203B41FA5}">
                      <a16:colId xmlns:a16="http://schemas.microsoft.com/office/drawing/2014/main" val="1688985765"/>
                    </a:ext>
                  </a:extLst>
                </a:gridCol>
                <a:gridCol w="377266">
                  <a:extLst>
                    <a:ext uri="{9D8B030D-6E8A-4147-A177-3AD203B41FA5}">
                      <a16:colId xmlns:a16="http://schemas.microsoft.com/office/drawing/2014/main" val="1711245988"/>
                    </a:ext>
                  </a:extLst>
                </a:gridCol>
              </a:tblGrid>
              <a:tr h="469464">
                <a:tc>
                  <a:txBody>
                    <a:bodyPr/>
                    <a:lstStyle/>
                    <a:p>
                      <a:pPr marL="18415" indent="182880" algn="ctr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31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" indent="223520" algn="ctr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30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indent="203200" algn="ctr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29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indent="213360" algn="ctr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28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" indent="193040" algn="ctr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27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indent="213360" algn="ctr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26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" indent="203200" algn="ctr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25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" indent="203200" algn="ctr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24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203200" algn="ctr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23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" indent="203200" algn="ctr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22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955" indent="172720" algn="ctr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21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indent="213360" algn="ctr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20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" indent="182880" algn="ctr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19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510" indent="182880" algn="ctr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18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30" indent="162560" algn="ctr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17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875" indent="182880" algn="ctr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16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685" indent="172720" algn="ctr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15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685" indent="172720" algn="ctr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14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415" indent="182880" algn="ctr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13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955" indent="172720" algn="ctr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12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020" indent="132080" algn="ctr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11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510" indent="182880" algn="ctr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10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020" indent="215265" algn="ctr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9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indent="225425" algn="ctr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8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9370" indent="172720" algn="ctr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7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115" indent="231775" algn="ctr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6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" indent="205105" algn="ctr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5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925" indent="203200" algn="ctr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4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655" indent="211455" algn="ctr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3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indent="193040" algn="ctr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2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" indent="107315" algn="ctr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1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indent="225425" algn="ctr">
                        <a:lnSpc>
                          <a:spcPct val="150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0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239712"/>
                  </a:ext>
                </a:extLst>
              </a:tr>
              <a:tr h="404750">
                <a:tc gridSpan="17">
                  <a:txBody>
                    <a:bodyPr/>
                    <a:lstStyle/>
                    <a:p>
                      <a:pPr marL="925830" marR="925195" indent="17272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Tag Value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358775" indent="17272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Cache Index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16510" indent="18288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Block offset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622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88570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1F3C425-977F-4054-B2FA-66021820EA8A}"/>
              </a:ext>
            </a:extLst>
          </p:cNvPr>
          <p:cNvSpPr/>
          <p:nvPr/>
        </p:nvSpPr>
        <p:spPr>
          <a:xfrm>
            <a:off x="666125" y="242582"/>
            <a:ext cx="76947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计算缓存实际需要多少位用来存储</a:t>
            </a: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zh-CN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包括</a:t>
            </a: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tags</a:t>
            </a:r>
            <a:r>
              <a:rPr lang="zh-CN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、有效位、脏位、数据</a:t>
            </a:r>
            <a:r>
              <a:rPr lang="zh-CN" altLang="zh-CN" sz="2000" spc="-2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16610A-6E3F-49C0-850C-BCC7D69D5DCC}"/>
              </a:ext>
            </a:extLst>
          </p:cNvPr>
          <p:cNvSpPr/>
          <p:nvPr/>
        </p:nvSpPr>
        <p:spPr>
          <a:xfrm>
            <a:off x="361054" y="642692"/>
            <a:ext cx="10626981" cy="189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3240" marR="1586865" indent="1270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L1 </a:t>
            </a:r>
            <a:r>
              <a:rPr lang="zh-CN" altLang="en-US" sz="20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指令缓存和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L1 </a:t>
            </a:r>
            <a:r>
              <a:rPr lang="zh-CN" altLang="en-US" sz="20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数据缓存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CN" altLang="en-US" sz="20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各自有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zh-CN" altLang="zh-CN" sz="2000" kern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512</a:t>
            </a:r>
            <a:r>
              <a:rPr lang="en-US" altLang="zh-CN" sz="2000" kern="100" spc="-9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000" kern="100" spc="-9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000" kern="100" spc="-85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sz="2000" kern="100" spc="-9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000" kern="100" spc="-9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</a:t>
            </a:r>
            <a:r>
              <a:rPr lang="en-US" altLang="zh-CN" sz="2000" kern="100" spc="-9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CN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（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zh-CN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）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+1</a:t>
            </a:r>
            <a:r>
              <a:rPr lang="zh-CN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（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zh-CN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）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+17</a:t>
            </a:r>
            <a:r>
              <a:rPr lang="en-US" altLang="zh-CN" sz="2000" kern="100" spc="-9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bits/tag</a:t>
            </a:r>
            <a:r>
              <a:rPr lang="en-US" altLang="zh-CN" sz="2000" kern="100" spc="-9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altLang="zh-CN" sz="2000" kern="100" spc="-85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(64</a:t>
            </a:r>
            <a:r>
              <a:rPr lang="en-US" altLang="zh-CN" sz="2000" kern="100" spc="-85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000" kern="100" spc="-9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8)</a:t>
            </a:r>
            <a:r>
              <a:rPr lang="en-US" altLang="zh-CN" sz="2000" kern="100" spc="-9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bits/block))</a:t>
            </a:r>
            <a:r>
              <a:rPr lang="en-US" altLang="zh-CN" sz="2000" kern="100" spc="-9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zh-CN" sz="2000" kern="100" spc="-9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543744bits   </a:t>
            </a:r>
            <a:endParaRPr lang="zh-CN" altLang="zh-CN" sz="2000" kern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240" marR="863600" indent="1270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altLang="zh-CN" sz="2000" kern="100" spc="-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L2</a:t>
            </a:r>
            <a:r>
              <a:rPr lang="en-US" altLang="zh-CN" sz="2000" kern="100" spc="-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cache</a:t>
            </a:r>
            <a:r>
              <a:rPr lang="en-US" altLang="zh-CN" sz="2000" kern="100" spc="-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has:</a:t>
            </a:r>
            <a:endParaRPr lang="zh-CN" altLang="zh-CN" sz="2000" kern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50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spc="5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25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altLang="zh-CN" sz="2000" kern="100" spc="-5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000" kern="100" spc="-1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kern="100" spc="5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altLang="zh-CN" sz="2000" kern="100" spc="-5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000" kern="100" spc="-1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kern="100" spc="5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1+1</a:t>
            </a:r>
            <a:r>
              <a:rPr lang="en-US" altLang="zh-CN" sz="2000" kern="100" spc="-1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altLang="zh-CN" sz="2000" kern="100" spc="-5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kern="100" spc="5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altLang="zh-CN" sz="2000" kern="100" spc="-5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kern="100" spc="5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n-US" altLang="zh-CN" sz="2000" kern="100" spc="5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s/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zh-CN" sz="2000" kern="100" spc="5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altLang="zh-CN" sz="2000" kern="100" spc="-1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altLang="zh-CN" sz="2000" kern="100" spc="-5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kern="100" spc="5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000" kern="100" spc="1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zh-CN" sz="2000" kern="100" spc="-5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000" kern="100" spc="-1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kern="100" spc="5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CN" sz="2000" kern="100" spc="-1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kern="100" spc="5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n-US" altLang="zh-CN" sz="2000" kern="100" spc="5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s/b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altLang="zh-CN" sz="2000" kern="100" spc="5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ock)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CN" sz="2000" kern="100" spc="-1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zh-CN" sz="2000" kern="100" spc="-5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kern="100" spc="5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2179072b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kern="100" spc="5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ts</a:t>
            </a:r>
            <a:endParaRPr lang="zh-CN" altLang="zh-CN" sz="2000" kern="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675B282-2AF9-45F0-8FD3-D9039CE348A9}"/>
              </a:ext>
            </a:extLst>
          </p:cNvPr>
          <p:cNvSpPr/>
          <p:nvPr/>
        </p:nvSpPr>
        <p:spPr>
          <a:xfrm>
            <a:off x="292628" y="2607905"/>
            <a:ext cx="11656775" cy="3268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6040" marR="93345">
              <a:lnSpc>
                <a:spcPct val="150000"/>
              </a:lnSpc>
            </a:pP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访问数据与指令一级缓存需时间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Tc=</a:t>
            </a:r>
            <a:r>
              <a:rPr lang="en-US" altLang="zh-CN" sz="2000" dirty="0">
                <a:latin typeface="微软雅黑" panose="020B0503020204020204" pitchFamily="34" charset="-122"/>
                <a:ea typeface="Times New Roman" panose="02020603050405020304" pitchFamily="18" charset="0"/>
              </a:rPr>
              <a:t> 3-cycle , 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二级缓存命中时间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Tc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Times New Roman" panose="02020603050405020304" pitchFamily="18" charset="0"/>
              </a:rPr>
              <a:t>=5 cycles (after an L1 miss), 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主存访问需</a:t>
            </a:r>
            <a:r>
              <a:rPr lang="en-US" altLang="zh-CN" sz="2000" dirty="0">
                <a:latin typeface="微软雅黑" panose="020B0503020204020204" pitchFamily="34" charset="-122"/>
                <a:ea typeface="Times New Roman" panose="02020603050405020304" pitchFamily="18" charset="0"/>
              </a:rPr>
              <a:t> Tm=20-cycles 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装入一块数据</a:t>
            </a:r>
            <a:r>
              <a:rPr lang="en-US" altLang="zh-CN" sz="2000" dirty="0">
                <a:latin typeface="微软雅黑" panose="020B0503020204020204" pitchFamily="34" charset="-122"/>
                <a:ea typeface="Times New Roman" panose="02020603050405020304" pitchFamily="18" charset="0"/>
              </a:rPr>
              <a:t>. 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一级缓存的指令命中率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=</a:t>
            </a:r>
            <a:r>
              <a:rPr lang="en-US" altLang="zh-CN" sz="2000" dirty="0">
                <a:latin typeface="微软雅黑" panose="020B0503020204020204" pitchFamily="34" charset="-122"/>
                <a:ea typeface="Times New Roman" panose="02020603050405020304" pitchFamily="18" charset="0"/>
              </a:rPr>
              <a:t>95%, 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数据命中率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=</a:t>
            </a:r>
            <a:r>
              <a:rPr lang="en-US" altLang="zh-CN" sz="2000" dirty="0">
                <a:latin typeface="微软雅黑" panose="020B0503020204020204" pitchFamily="34" charset="-122"/>
                <a:ea typeface="Times New Roman" panose="02020603050405020304" pitchFamily="18" charset="0"/>
              </a:rPr>
              <a:t> 80%. 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二级缓存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局部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命中率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=</a:t>
            </a:r>
            <a:r>
              <a:rPr lang="en-US" altLang="zh-CN" sz="2000" dirty="0">
                <a:latin typeface="微软雅黑" panose="020B0503020204020204" pitchFamily="34" charset="-122"/>
                <a:ea typeface="Times New Roman" panose="02020603050405020304" pitchFamily="18" charset="0"/>
              </a:rPr>
              <a:t> 98% .</a:t>
            </a:r>
          </a:p>
          <a:p>
            <a:pPr marL="66040" marR="93345">
              <a:lnSpc>
                <a:spcPct val="150000"/>
              </a:lnSpc>
            </a:pP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这个缓存结构的指令的平均访存时间需要多少个周期数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(in cycles)? 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数据的平均访存时间是多少个周期数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(loads and stores)? 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假设指令中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20% 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是访存指令（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loads and stores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?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整个平均访存时间是多少个周期数？</a:t>
            </a:r>
          </a:p>
          <a:p>
            <a:pPr marL="66040" marR="93345">
              <a:lnSpc>
                <a:spcPct val="150000"/>
              </a:lnSpc>
              <a:spcAft>
                <a:spcPts val="0"/>
              </a:spcAft>
            </a:pPr>
            <a:endParaRPr lang="zh-CN" altLang="zh-C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72037B-7362-4F8E-A24C-E5D21E928EA9}"/>
              </a:ext>
            </a:extLst>
          </p:cNvPr>
          <p:cNvSpPr/>
          <p:nvPr/>
        </p:nvSpPr>
        <p:spPr>
          <a:xfrm>
            <a:off x="1362269" y="5082952"/>
            <a:ext cx="8808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9600">
              <a:spcAft>
                <a:spcPts val="0"/>
              </a:spcAft>
            </a:pP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指令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AMAT=</a:t>
            </a:r>
            <a:r>
              <a:rPr lang="zh-CN" altLang="zh-CN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命中时间</a:t>
            </a:r>
            <a:r>
              <a:rPr lang="en-US" altLang="zh-CN" b="1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L1</a:t>
            </a:r>
            <a:r>
              <a:rPr lang="zh-CN" altLang="zh-CN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＋缺失率</a:t>
            </a:r>
            <a:r>
              <a:rPr lang="en-US" altLang="zh-CN" b="1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L1</a:t>
            </a:r>
            <a:r>
              <a:rPr lang="zh-CN" altLang="zh-CN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×（命中时间</a:t>
            </a:r>
            <a:r>
              <a:rPr lang="en-US" altLang="zh-CN" b="1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L2</a:t>
            </a:r>
            <a:r>
              <a:rPr lang="zh-CN" altLang="zh-CN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＋缺失率</a:t>
            </a:r>
            <a:r>
              <a:rPr lang="en-US" altLang="zh-CN" b="1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L2</a:t>
            </a:r>
            <a:r>
              <a:rPr lang="zh-CN" altLang="zh-CN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×缺失开销</a:t>
            </a:r>
            <a:r>
              <a:rPr lang="en-US" altLang="zh-CN" b="1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L2</a:t>
            </a:r>
            <a:r>
              <a:rPr lang="zh-CN" altLang="zh-CN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endParaRPr lang="zh-CN" altLang="zh-C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609600">
              <a:spcAft>
                <a:spcPts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Times New Roman" panose="02020603050405020304" pitchFamily="18" charset="0"/>
              </a:rPr>
              <a:t>=3+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1-95%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）（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5+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1-98%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*20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=</a:t>
            </a:r>
            <a:r>
              <a:rPr lang="en-US" altLang="zh-CN" dirty="0">
                <a:latin typeface="微软雅黑" panose="020B0503020204020204" pitchFamily="34" charset="-122"/>
                <a:ea typeface="Times New Roman" panose="02020603050405020304" pitchFamily="18" charset="0"/>
              </a:rPr>
              <a:t> 3.27 cycles</a:t>
            </a:r>
            <a:endParaRPr lang="zh-CN" altLang="zh-C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9FD471-CBF1-4B1B-B9E5-58250B24B374}"/>
              </a:ext>
            </a:extLst>
          </p:cNvPr>
          <p:cNvSpPr/>
          <p:nvPr/>
        </p:nvSpPr>
        <p:spPr>
          <a:xfrm>
            <a:off x="1362269" y="6030643"/>
            <a:ext cx="80678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9600">
              <a:spcBef>
                <a:spcPts val="25"/>
              </a:spcBef>
              <a:spcAft>
                <a:spcPts val="0"/>
              </a:spcAft>
            </a:pPr>
            <a:r>
              <a:rPr lang="zh-CN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数据 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AMAT=</a:t>
            </a:r>
            <a:r>
              <a:rPr lang="zh-CN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命中时间</a:t>
            </a:r>
            <a:r>
              <a:rPr lang="en-US" altLang="zh-CN" sz="1600" b="1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L1</a:t>
            </a:r>
            <a:r>
              <a:rPr lang="zh-CN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＋缺失率</a:t>
            </a:r>
            <a:r>
              <a:rPr lang="en-US" altLang="zh-CN" sz="1600" b="1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L1</a:t>
            </a:r>
            <a:r>
              <a:rPr lang="zh-CN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×（命中时间</a:t>
            </a:r>
            <a:r>
              <a:rPr lang="en-US" altLang="zh-CN" sz="1600" b="1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L2</a:t>
            </a:r>
            <a:r>
              <a:rPr lang="zh-CN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＋缺失率</a:t>
            </a:r>
            <a:r>
              <a:rPr lang="en-US" altLang="zh-CN" sz="1600" b="1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L2</a:t>
            </a:r>
            <a:r>
              <a:rPr lang="zh-CN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×缺失开销</a:t>
            </a:r>
            <a:r>
              <a:rPr lang="en-US" altLang="zh-CN" sz="1600" b="1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L2</a:t>
            </a:r>
            <a:r>
              <a:rPr lang="zh-CN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endParaRPr lang="zh-CN" altLang="zh-CN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40"/>
              </a:spcBef>
              <a:spcAft>
                <a:spcPts val="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Times New Roman" panose="02020603050405020304" pitchFamily="18" charset="0"/>
              </a:rPr>
              <a:t>         =3+</a:t>
            </a:r>
            <a:r>
              <a:rPr lang="zh-CN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1-80%</a:t>
            </a:r>
            <a:r>
              <a:rPr lang="zh-CN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）（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5+</a:t>
            </a:r>
            <a:r>
              <a:rPr lang="zh-CN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1-98%</a:t>
            </a:r>
            <a:r>
              <a:rPr lang="zh-CN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*20</a:t>
            </a:r>
            <a:r>
              <a:rPr lang="zh-CN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=4.08</a:t>
            </a:r>
            <a:r>
              <a:rPr lang="en-US" altLang="zh-CN" sz="1600" spc="5" dirty="0">
                <a:solidFill>
                  <a:srgbClr val="FF0000"/>
                </a:solidFill>
                <a:latin typeface="微软雅黑" panose="020B0503020204020204" pitchFamily="34" charset="-122"/>
                <a:ea typeface="Times New Roman" panose="02020603050405020304" pitchFamily="18" charset="0"/>
              </a:rPr>
              <a:t> cyc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Times New Roman" panose="02020603050405020304" pitchFamily="18" charset="0"/>
              </a:rPr>
              <a:t>l</a:t>
            </a:r>
            <a:r>
              <a:rPr lang="en-US" altLang="zh-CN" sz="1600" spc="5" dirty="0">
                <a:solidFill>
                  <a:srgbClr val="FF0000"/>
                </a:solidFill>
                <a:latin typeface="微软雅黑" panose="020B0503020204020204" pitchFamily="34" charset="-122"/>
                <a:ea typeface="Times New Roman" panose="02020603050405020304" pitchFamily="18" charset="0"/>
              </a:rPr>
              <a:t>e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Times New Roman" panose="02020603050405020304" pitchFamily="18" charset="0"/>
              </a:rPr>
              <a:t>s</a:t>
            </a:r>
            <a:endParaRPr lang="zh-CN" altLang="zh-CN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71672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47F7101-6822-4189-B26B-319E33BCBC98}"/>
              </a:ext>
            </a:extLst>
          </p:cNvPr>
          <p:cNvSpPr/>
          <p:nvPr/>
        </p:nvSpPr>
        <p:spPr>
          <a:xfrm>
            <a:off x="155509" y="416671"/>
            <a:ext cx="11837437" cy="1099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">
              <a:lnSpc>
                <a:spcPct val="125000"/>
              </a:lnSpc>
              <a:spcAft>
                <a:spcPts val="0"/>
              </a:spcAft>
            </a:pP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整个访存次数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I+20%I 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，其中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是指令访存，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20%I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是数据访存，指令访问比例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I/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I+20%I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=1/1.2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，数据访问比例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20%I/1.2I=2/12</a:t>
            </a:r>
            <a:endParaRPr lang="zh-CN" altLang="zh-C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000" indent="457200">
              <a:lnSpc>
                <a:spcPct val="125000"/>
              </a:lnSpc>
              <a:spcAft>
                <a:spcPts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Times New Roman" panose="02020603050405020304" pitchFamily="18" charset="0"/>
              </a:rPr>
              <a:t>3.27*1/1.2+4.08*2/12=3.405</a:t>
            </a:r>
            <a:r>
              <a:rPr lang="en-US" altLang="zh-CN" spc="5" dirty="0">
                <a:solidFill>
                  <a:srgbClr val="FF0000"/>
                </a:solidFill>
                <a:latin typeface="微软雅黑" panose="020B0503020204020204" pitchFamily="34" charset="-122"/>
                <a:ea typeface="Times New Roman" panose="02020603050405020304" pitchFamily="18" charset="0"/>
              </a:rPr>
              <a:t> cyc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Times New Roman" panose="02020603050405020304" pitchFamily="18" charset="0"/>
              </a:rPr>
              <a:t>l</a:t>
            </a:r>
            <a:r>
              <a:rPr lang="en-US" altLang="zh-CN" spc="5" dirty="0">
                <a:solidFill>
                  <a:srgbClr val="FF0000"/>
                </a:solidFill>
                <a:latin typeface="微软雅黑" panose="020B0503020204020204" pitchFamily="34" charset="-122"/>
                <a:ea typeface="Times New Roman" panose="02020603050405020304" pitchFamily="18" charset="0"/>
              </a:rPr>
              <a:t>e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Times New Roman" panose="02020603050405020304" pitchFamily="18" charset="0"/>
              </a:rPr>
              <a:t>s </a:t>
            </a:r>
            <a:endParaRPr lang="zh-CN" altLang="zh-C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6228C1-80D5-4FE6-BA89-957B8A63E0A5}"/>
              </a:ext>
            </a:extLst>
          </p:cNvPr>
          <p:cNvSpPr/>
          <p:nvPr/>
        </p:nvSpPr>
        <p:spPr>
          <a:xfrm>
            <a:off x="342121" y="2352518"/>
            <a:ext cx="10587135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106045" lvl="1">
              <a:lnSpc>
                <a:spcPct val="150000"/>
              </a:lnSpc>
              <a:buSzPts val="1050"/>
              <a:tabLst>
                <a:tab pos="533400" algn="l"/>
              </a:tabLst>
            </a:pPr>
            <a:r>
              <a:rPr lang="en-US" altLang="zh-CN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AMD </a:t>
            </a:r>
            <a:r>
              <a:rPr lang="zh-CN" altLang="zh-CN" kern="1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有一个版本的芯片，用的二级缓存是一半容量</a:t>
            </a:r>
            <a:r>
              <a:rPr lang="en-US" altLang="zh-CN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(128 Kbytes). </a:t>
            </a:r>
            <a:r>
              <a:rPr lang="zh-CN" altLang="zh-CN" kern="1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用同样标准测试二级缓存的命中率只有</a:t>
            </a:r>
            <a:r>
              <a:rPr lang="zh-CN" altLang="zh-CN" kern="100" spc="-1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92%</a:t>
            </a:r>
            <a:r>
              <a:rPr lang="en-US" altLang="zh-CN" kern="1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zh-CN" altLang="zh-CN" kern="1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整个的平均访存时间是多少个周期数</a:t>
            </a:r>
            <a:r>
              <a:rPr lang="en-US" altLang="zh-CN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altLang="zh-CN" kern="1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0" marR="106045" lvl="1">
              <a:lnSpc>
                <a:spcPct val="150000"/>
              </a:lnSpc>
              <a:buSzPts val="1050"/>
              <a:tabLst>
                <a:tab pos="533400" algn="l"/>
              </a:tabLst>
            </a:pPr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指令的平均访存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AMAT=</a:t>
            </a:r>
            <a:r>
              <a:rPr lang="zh-CN" altLang="zh-CN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命中时间</a:t>
            </a:r>
            <a:r>
              <a:rPr lang="en-US" altLang="zh-CN" b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L1</a:t>
            </a:r>
            <a:r>
              <a:rPr lang="zh-CN" altLang="zh-CN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＋缺失率</a:t>
            </a:r>
            <a:r>
              <a:rPr lang="en-US" altLang="zh-CN" b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L1</a:t>
            </a:r>
            <a:r>
              <a:rPr lang="zh-CN" altLang="zh-CN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×（命中时间</a:t>
            </a:r>
            <a:r>
              <a:rPr lang="en-US" altLang="zh-CN" b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L2</a:t>
            </a:r>
            <a:r>
              <a:rPr lang="zh-CN" altLang="zh-CN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＋缺失率</a:t>
            </a:r>
            <a:r>
              <a:rPr lang="en-US" altLang="zh-CN" b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L2</a:t>
            </a:r>
            <a:r>
              <a:rPr lang="zh-CN" altLang="zh-CN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×缺失开销</a:t>
            </a:r>
            <a:r>
              <a:rPr lang="en-US" altLang="zh-CN" b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L2</a:t>
            </a:r>
            <a:r>
              <a:rPr lang="zh-CN" altLang="zh-CN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）</a:t>
            </a:r>
            <a:endParaRPr lang="zh-CN" altLang="zh-CN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indent="609600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=3+</a:t>
            </a:r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（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1-95%</a:t>
            </a:r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）（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5+</a:t>
            </a:r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（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1-92%</a:t>
            </a:r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）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*20</a:t>
            </a:r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）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3.33 cycles</a:t>
            </a:r>
            <a:endParaRPr lang="en-US" altLang="zh-CN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数据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AMAT=</a:t>
            </a:r>
            <a:r>
              <a:rPr lang="zh-CN" altLang="zh-CN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命中时间</a:t>
            </a:r>
            <a:r>
              <a:rPr lang="en-US" altLang="zh-CN" b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L1</a:t>
            </a:r>
            <a:r>
              <a:rPr lang="zh-CN" altLang="zh-CN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＋缺失率</a:t>
            </a:r>
            <a:r>
              <a:rPr lang="en-US" altLang="zh-CN" b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L1</a:t>
            </a:r>
            <a:r>
              <a:rPr lang="zh-CN" altLang="zh-CN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×（命中时间</a:t>
            </a:r>
            <a:r>
              <a:rPr lang="en-US" altLang="zh-CN" b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L2</a:t>
            </a:r>
            <a:r>
              <a:rPr lang="zh-CN" altLang="zh-CN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＋缺失率</a:t>
            </a:r>
            <a:r>
              <a:rPr lang="en-US" altLang="zh-CN" b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L2</a:t>
            </a:r>
            <a:r>
              <a:rPr lang="zh-CN" altLang="zh-CN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×缺失开销</a:t>
            </a:r>
            <a:r>
              <a:rPr lang="en-US" altLang="zh-CN" b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L2</a:t>
            </a:r>
            <a:r>
              <a:rPr lang="zh-CN" altLang="zh-CN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）</a:t>
            </a:r>
            <a:endParaRPr lang="zh-CN" altLang="zh-CN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=3+</a:t>
            </a:r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（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1-80%</a:t>
            </a:r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）（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5+</a:t>
            </a:r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（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1-92%</a:t>
            </a:r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）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*20</a:t>
            </a:r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）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=4.32</a:t>
            </a:r>
            <a:r>
              <a:rPr lang="en-US" altLang="zh-CN" spc="5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cyc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altLang="zh-CN" spc="5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zh-CN" altLang="zh-CN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3.33*1/1.2+4.32*2/12=3.495</a:t>
            </a:r>
            <a:endParaRPr lang="zh-CN" altLang="zh-CN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6317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EA076-9EBA-4F12-99C0-836879E09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93" y="294379"/>
            <a:ext cx="10863444" cy="160967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5.2  32</a:t>
            </a:r>
            <a:r>
              <a:rPr lang="zh-CN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位内存地址访问如下序列字地址，</a:t>
            </a:r>
            <a:r>
              <a:rPr lang="en-US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180</a:t>
            </a:r>
            <a:r>
              <a:rPr lang="zh-CN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</a:t>
            </a:r>
            <a:r>
              <a:rPr lang="zh-CN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191</a:t>
            </a:r>
            <a:r>
              <a:rPr lang="zh-CN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88</a:t>
            </a:r>
            <a:r>
              <a:rPr lang="zh-CN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190</a:t>
            </a:r>
            <a:r>
              <a:rPr lang="zh-CN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181</a:t>
            </a:r>
            <a:r>
              <a:rPr lang="zh-CN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</a:t>
            </a:r>
            <a:r>
              <a:rPr lang="zh-CN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186</a:t>
            </a:r>
            <a:r>
              <a:rPr lang="zh-CN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253</a:t>
            </a:r>
            <a:r>
              <a:rPr lang="zh-CN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进制表示）</a:t>
            </a:r>
            <a:r>
              <a:rPr lang="en-US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.5.2.1</a:t>
            </a:r>
            <a:r>
              <a:rPr lang="zh-CN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 </a:t>
            </a:r>
            <a:r>
              <a:rPr lang="zh-CN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直接映射，</a:t>
            </a:r>
            <a:r>
              <a:rPr lang="en-US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行，每行</a:t>
            </a:r>
            <a:r>
              <a:rPr lang="en-US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一个字，分析访问序列的缺失命中，</a:t>
            </a:r>
            <a:br>
              <a:rPr lang="en-US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b="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TAG,Index</a:t>
            </a:r>
            <a:r>
              <a:rPr lang="en-US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16</a:t>
            </a:r>
            <a:r>
              <a:rPr lang="zh-CN" altLang="en-US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行索引地址</a:t>
            </a:r>
            <a:r>
              <a:rPr lang="en-US" altLang="zh-CN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位，每行存一个字，所给为字地址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1388FB7-88A4-4CD1-A58A-4A42CC638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687023"/>
              </p:ext>
            </p:extLst>
          </p:nvPr>
        </p:nvGraphicFramePr>
        <p:xfrm>
          <a:off x="1785257" y="2009192"/>
          <a:ext cx="7134810" cy="455443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114994">
                  <a:extLst>
                    <a:ext uri="{9D8B030D-6E8A-4147-A177-3AD203B41FA5}">
                      <a16:colId xmlns:a16="http://schemas.microsoft.com/office/drawing/2014/main" val="3617358080"/>
                    </a:ext>
                  </a:extLst>
                </a:gridCol>
                <a:gridCol w="1689948">
                  <a:extLst>
                    <a:ext uri="{9D8B030D-6E8A-4147-A177-3AD203B41FA5}">
                      <a16:colId xmlns:a16="http://schemas.microsoft.com/office/drawing/2014/main" val="1880629466"/>
                    </a:ext>
                  </a:extLst>
                </a:gridCol>
                <a:gridCol w="1055704">
                  <a:extLst>
                    <a:ext uri="{9D8B030D-6E8A-4147-A177-3AD203B41FA5}">
                      <a16:colId xmlns:a16="http://schemas.microsoft.com/office/drawing/2014/main" val="916470983"/>
                    </a:ext>
                  </a:extLst>
                </a:gridCol>
                <a:gridCol w="1013133">
                  <a:extLst>
                    <a:ext uri="{9D8B030D-6E8A-4147-A177-3AD203B41FA5}">
                      <a16:colId xmlns:a16="http://schemas.microsoft.com/office/drawing/2014/main" val="1084623822"/>
                    </a:ext>
                  </a:extLst>
                </a:gridCol>
                <a:gridCol w="867658">
                  <a:extLst>
                    <a:ext uri="{9D8B030D-6E8A-4147-A177-3AD203B41FA5}">
                      <a16:colId xmlns:a16="http://schemas.microsoft.com/office/drawing/2014/main" val="2677567846"/>
                    </a:ext>
                  </a:extLst>
                </a:gridCol>
                <a:gridCol w="1393373">
                  <a:extLst>
                    <a:ext uri="{9D8B030D-6E8A-4147-A177-3AD203B41FA5}">
                      <a16:colId xmlns:a16="http://schemas.microsoft.com/office/drawing/2014/main" val="208257487"/>
                    </a:ext>
                  </a:extLst>
                </a:gridCol>
              </a:tblGrid>
              <a:tr h="769627">
                <a:tc>
                  <a:txBody>
                    <a:bodyPr/>
                    <a:lstStyle/>
                    <a:p>
                      <a:pPr indent="48895" algn="ctr">
                        <a:lnSpc>
                          <a:spcPct val="101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Word Address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50800" algn="ctr">
                        <a:lnSpc>
                          <a:spcPct val="101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Binary Address</a:t>
                      </a:r>
                    </a:p>
                    <a:p>
                      <a:pPr indent="50800" algn="ctr">
                        <a:lnSpc>
                          <a:spcPct val="101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  <a:ea typeface="Trebuchet MS" panose="020B0603020202020204" pitchFamily="34" charset="0"/>
                          <a:cs typeface="Calibri" panose="020F0502020204030204" pitchFamily="34" charset="0"/>
                        </a:rPr>
                        <a:t>   Tag     Index  offset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8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zh-CN" sz="1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R="138430" indent="4889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Tag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8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R="138430" indent="5080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Index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8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zh-CN" sz="1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R="62230" indent="5334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Hit/Miss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indent="5334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Types of cache misses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70558044"/>
                  </a:ext>
                </a:extLst>
              </a:tr>
              <a:tr h="407437">
                <a:tc>
                  <a:txBody>
                    <a:bodyPr/>
                    <a:lstStyle/>
                    <a:p>
                      <a:pPr indent="45085" algn="ctr">
                        <a:spcBef>
                          <a:spcPts val="36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36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0000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0011 </a:t>
                      </a:r>
                      <a:r>
                        <a:rPr lang="en-US" sz="14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  <a:endParaRPr lang="zh-CN" sz="14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85" algn="ctr">
                        <a:spcBef>
                          <a:spcPts val="3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85" algn="ctr">
                        <a:spcBef>
                          <a:spcPts val="3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indent="45720" algn="ctr">
                        <a:spcBef>
                          <a:spcPts val="3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635" lvl="0" indent="457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  <a:endParaRPr lang="zh-CN" alt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931865"/>
                  </a:ext>
                </a:extLst>
              </a:tr>
              <a:tr h="305921">
                <a:tc>
                  <a:txBody>
                    <a:bodyPr/>
                    <a:lstStyle/>
                    <a:p>
                      <a:pPr marR="19304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180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1011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0100 </a:t>
                      </a:r>
                      <a:r>
                        <a:rPr lang="en-US" sz="14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  <a:endParaRPr lang="zh-CN" sz="14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85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635" lvl="0" indent="457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  <a:endParaRPr lang="zh-CN" alt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802508"/>
                  </a:ext>
                </a:extLst>
              </a:tr>
              <a:tr h="305921">
                <a:tc>
                  <a:txBody>
                    <a:bodyPr/>
                    <a:lstStyle/>
                    <a:p>
                      <a:pPr marR="19304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0010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1011 </a:t>
                      </a:r>
                      <a:r>
                        <a:rPr lang="en-US" sz="14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  <a:endParaRPr lang="zh-CN" sz="14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85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635" lvl="0" indent="457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  <a:endParaRPr lang="zh-CN" alt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344577"/>
                  </a:ext>
                </a:extLst>
              </a:tr>
              <a:tr h="305921">
                <a:tc>
                  <a:txBody>
                    <a:bodyPr/>
                    <a:lstStyle/>
                    <a:p>
                      <a:pPr indent="45085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0000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0010 </a:t>
                      </a:r>
                      <a:r>
                        <a:rPr lang="en-US" sz="14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  <a:endParaRPr lang="zh-CN" sz="14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85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85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635" lvl="0" indent="457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  <a:endParaRPr lang="zh-CN" alt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739744"/>
                  </a:ext>
                </a:extLst>
              </a:tr>
              <a:tr h="305921">
                <a:tc>
                  <a:txBody>
                    <a:bodyPr/>
                    <a:lstStyle/>
                    <a:p>
                      <a:pPr marR="19304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191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1011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1111 </a:t>
                      </a:r>
                      <a:r>
                        <a:rPr lang="en-US" sz="14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  <a:endParaRPr lang="zh-CN" sz="14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635" lvl="0" indent="457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  <a:endParaRPr lang="zh-CN" alt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424066"/>
                  </a:ext>
                </a:extLst>
              </a:tr>
              <a:tr h="305921">
                <a:tc>
                  <a:txBody>
                    <a:bodyPr/>
                    <a:lstStyle/>
                    <a:p>
                      <a:pPr marR="19304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0101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 </a:t>
                      </a:r>
                      <a:r>
                        <a:rPr lang="en-US" sz="14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  <a:endParaRPr lang="zh-CN" sz="14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85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85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635" lvl="0" indent="457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  <a:endParaRPr lang="zh-CN" alt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796841"/>
                  </a:ext>
                </a:extLst>
              </a:tr>
              <a:tr h="305921">
                <a:tc>
                  <a:txBody>
                    <a:bodyPr/>
                    <a:lstStyle/>
                    <a:p>
                      <a:pPr marR="19304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190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1011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1110 </a:t>
                      </a:r>
                      <a:r>
                        <a:rPr lang="en-US" sz="14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  <a:endParaRPr lang="zh-CN" sz="14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635" lvl="0" indent="457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  <a:endParaRPr lang="zh-CN" alt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563953"/>
                  </a:ext>
                </a:extLst>
              </a:tr>
              <a:tr h="305921">
                <a:tc>
                  <a:txBody>
                    <a:bodyPr/>
                    <a:lstStyle/>
                    <a:p>
                      <a:pPr marR="19304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0000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1110 </a:t>
                      </a:r>
                      <a:r>
                        <a:rPr lang="en-US" sz="14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  <a:endParaRPr lang="zh-CN" sz="14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85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635" lvl="0" indent="457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  <a:endParaRPr lang="zh-CN" alt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578221"/>
                  </a:ext>
                </a:extLst>
              </a:tr>
              <a:tr h="305921">
                <a:tc>
                  <a:txBody>
                    <a:bodyPr/>
                    <a:lstStyle/>
                    <a:p>
                      <a:pPr marR="19304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181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1011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0101 </a:t>
                      </a:r>
                      <a:r>
                        <a:rPr lang="en-US" sz="14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  <a:endParaRPr lang="zh-CN" sz="14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85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635" lvl="0" indent="457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  <a:endParaRPr lang="zh-CN" alt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566970"/>
                  </a:ext>
                </a:extLst>
              </a:tr>
              <a:tr h="305921">
                <a:tc>
                  <a:txBody>
                    <a:bodyPr/>
                    <a:lstStyle/>
                    <a:p>
                      <a:pPr marR="19304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0010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1100 </a:t>
                      </a:r>
                      <a:r>
                        <a:rPr lang="en-US" sz="14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  <a:endParaRPr lang="zh-CN" sz="14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85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635" lvl="0" indent="457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  <a:endParaRPr lang="zh-CN" alt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474007"/>
                  </a:ext>
                </a:extLst>
              </a:tr>
              <a:tr h="305921">
                <a:tc>
                  <a:txBody>
                    <a:bodyPr/>
                    <a:lstStyle/>
                    <a:p>
                      <a:pPr marR="19304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186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1011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1010 </a:t>
                      </a:r>
                      <a:r>
                        <a:rPr lang="en-US" sz="14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  <a:endParaRPr lang="zh-CN" sz="14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635" lvl="0" indent="457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  <a:endParaRPr lang="zh-CN" alt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22162"/>
                  </a:ext>
                </a:extLst>
              </a:tr>
              <a:tr h="318159">
                <a:tc>
                  <a:txBody>
                    <a:bodyPr/>
                    <a:lstStyle/>
                    <a:p>
                      <a:pPr marR="19304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253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1111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1101 </a:t>
                      </a:r>
                      <a:r>
                        <a:rPr lang="en-US" sz="14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  <a:endParaRPr lang="zh-CN" sz="14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33020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35" indent="45720" algn="ctr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" lvl="0" indent="457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  <a:endParaRPr lang="zh-CN" alt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764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712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79B2D89-8845-4DD7-AAB6-E1889CC8F877}"/>
              </a:ext>
            </a:extLst>
          </p:cNvPr>
          <p:cNvSpPr/>
          <p:nvPr/>
        </p:nvSpPr>
        <p:spPr>
          <a:xfrm>
            <a:off x="1303228" y="213697"/>
            <a:ext cx="80181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6675">
              <a:spcBef>
                <a:spcPts val="40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231F2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5.2.2 </a:t>
            </a:r>
            <a:r>
              <a:rPr lang="zh-CN" altLang="zh-CN" sz="2400" dirty="0">
                <a:solidFill>
                  <a:srgbClr val="231F2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每个</a:t>
            </a:r>
            <a:r>
              <a:rPr lang="en-US" altLang="zh-CN" sz="2400" dirty="0">
                <a:solidFill>
                  <a:srgbClr val="231F2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block 2</a:t>
            </a:r>
            <a:r>
              <a:rPr lang="zh-CN" altLang="zh-CN" sz="2400" dirty="0">
                <a:solidFill>
                  <a:srgbClr val="231F2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个字，</a:t>
            </a:r>
            <a:r>
              <a:rPr lang="en-US" altLang="zh-CN" sz="2400" dirty="0">
                <a:solidFill>
                  <a:srgbClr val="231F2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8</a:t>
            </a:r>
            <a:r>
              <a:rPr lang="zh-CN" altLang="zh-CN" sz="2400" dirty="0">
                <a:solidFill>
                  <a:srgbClr val="231F2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个</a:t>
            </a:r>
            <a:r>
              <a:rPr lang="en-US" altLang="zh-CN" sz="2400" dirty="0">
                <a:solidFill>
                  <a:srgbClr val="231F2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2400" dirty="0" err="1">
                <a:solidFill>
                  <a:srgbClr val="231F2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block.index</a:t>
            </a:r>
            <a:r>
              <a:rPr lang="en-US" altLang="zh-CN" sz="2400" dirty="0">
                <a:solidFill>
                  <a:srgbClr val="231F2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3</a:t>
            </a:r>
            <a:r>
              <a:rPr lang="zh-CN" altLang="zh-CN" sz="2400" dirty="0">
                <a:solidFill>
                  <a:srgbClr val="231F2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位，</a:t>
            </a:r>
            <a:r>
              <a:rPr lang="en-US" altLang="zh-CN" sz="2400" dirty="0">
                <a:solidFill>
                  <a:srgbClr val="231F2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offset 3</a:t>
            </a:r>
            <a:r>
              <a:rPr lang="zh-CN" altLang="zh-CN" sz="2400" dirty="0">
                <a:solidFill>
                  <a:srgbClr val="231F2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位</a:t>
            </a:r>
            <a:r>
              <a:rPr lang="en-US" altLang="zh-CN" sz="1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 </a:t>
            </a:r>
            <a:endParaRPr lang="zh-CN" altLang="zh-CN" sz="24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C2FDB6A-125D-4420-AAC2-04131B792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586613"/>
              </p:ext>
            </p:extLst>
          </p:nvPr>
        </p:nvGraphicFramePr>
        <p:xfrm>
          <a:off x="600270" y="827315"/>
          <a:ext cx="10991460" cy="571371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25980">
                  <a:extLst>
                    <a:ext uri="{9D8B030D-6E8A-4147-A177-3AD203B41FA5}">
                      <a16:colId xmlns:a16="http://schemas.microsoft.com/office/drawing/2014/main" val="604871211"/>
                    </a:ext>
                  </a:extLst>
                </a:gridCol>
                <a:gridCol w="2446666">
                  <a:extLst>
                    <a:ext uri="{9D8B030D-6E8A-4147-A177-3AD203B41FA5}">
                      <a16:colId xmlns:a16="http://schemas.microsoft.com/office/drawing/2014/main" val="2562707815"/>
                    </a:ext>
                  </a:extLst>
                </a:gridCol>
                <a:gridCol w="1313363">
                  <a:extLst>
                    <a:ext uri="{9D8B030D-6E8A-4147-A177-3AD203B41FA5}">
                      <a16:colId xmlns:a16="http://schemas.microsoft.com/office/drawing/2014/main" val="3850528694"/>
                    </a:ext>
                  </a:extLst>
                </a:gridCol>
                <a:gridCol w="1313363">
                  <a:extLst>
                    <a:ext uri="{9D8B030D-6E8A-4147-A177-3AD203B41FA5}">
                      <a16:colId xmlns:a16="http://schemas.microsoft.com/office/drawing/2014/main" val="1608118932"/>
                    </a:ext>
                  </a:extLst>
                </a:gridCol>
                <a:gridCol w="1313363">
                  <a:extLst>
                    <a:ext uri="{9D8B030D-6E8A-4147-A177-3AD203B41FA5}">
                      <a16:colId xmlns:a16="http://schemas.microsoft.com/office/drawing/2014/main" val="3206301507"/>
                    </a:ext>
                  </a:extLst>
                </a:gridCol>
                <a:gridCol w="1684392">
                  <a:extLst>
                    <a:ext uri="{9D8B030D-6E8A-4147-A177-3AD203B41FA5}">
                      <a16:colId xmlns:a16="http://schemas.microsoft.com/office/drawing/2014/main" val="81651369"/>
                    </a:ext>
                  </a:extLst>
                </a:gridCol>
                <a:gridCol w="1694333">
                  <a:extLst>
                    <a:ext uri="{9D8B030D-6E8A-4147-A177-3AD203B41FA5}">
                      <a16:colId xmlns:a16="http://schemas.microsoft.com/office/drawing/2014/main" val="1602294848"/>
                    </a:ext>
                  </a:extLst>
                </a:gridCol>
              </a:tblGrid>
              <a:tr h="536861">
                <a:tc>
                  <a:txBody>
                    <a:bodyPr/>
                    <a:lstStyle/>
                    <a:p>
                      <a:pPr indent="4889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Word Address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508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Binary Address</a:t>
                      </a:r>
                    </a:p>
                    <a:p>
                      <a:pPr indent="508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effectLst/>
                          <a:latin typeface="Calibri" panose="020F0502020204030204" pitchFamily="34" charset="0"/>
                          <a:ea typeface="Trebuchet MS" panose="020B0603020202020204" pitchFamily="34" charset="0"/>
                          <a:cs typeface="Calibri" panose="020F0502020204030204" pitchFamily="34" charset="0"/>
                        </a:rPr>
                        <a:t>        </a:t>
                      </a:r>
                      <a:r>
                        <a:rPr lang="en-US" altLang="zh-CN" sz="1100" dirty="0">
                          <a:effectLst/>
                          <a:latin typeface="Calibri" panose="020F0502020204030204" pitchFamily="34" charset="0"/>
                          <a:ea typeface="Trebuchet MS" panose="020B0603020202020204" pitchFamily="34" charset="0"/>
                          <a:cs typeface="Calibri" panose="020F0502020204030204" pitchFamily="34" charset="0"/>
                        </a:rPr>
                        <a:t>Tag      Index  offset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8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zh-CN" sz="20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R="138430" indent="4889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Tag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8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zh-CN" sz="20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R="138430" indent="508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Index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38430" indent="508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20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8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R="62230" indent="5334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Hit/Miss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62230" indent="5334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Types of cache misses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20132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8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3020" indent="4572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0000 </a:t>
                      </a:r>
                      <a:r>
                        <a:rPr lang="en-US" sz="1400" spc="3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001 </a:t>
                      </a:r>
                      <a:r>
                        <a:rPr lang="en-US" sz="1400" spc="3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  <a:endParaRPr lang="zh-CN" sz="2800" spc="3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8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sz="28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8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sz="28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8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dirty="0">
                          <a:effectLst/>
                          <a:latin typeface="Calibri" panose="020F0502020204030204" pitchFamily="34" charset="0"/>
                          <a:ea typeface="Trebuchet MS" panose="020B0603020202020204" pitchFamily="34" charset="0"/>
                          <a:cs typeface="Calibri" panose="020F0502020204030204" pitchFamily="34" charset="0"/>
                        </a:rPr>
                        <a:t>M[2]-M[3]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635" indent="4572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lang="zh-CN" sz="28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35" lvl="0" indent="457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  <a:endParaRPr lang="zh-CN" altLang="zh-C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261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193040" indent="4572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180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3020" indent="4572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1011 </a:t>
                      </a:r>
                      <a:r>
                        <a:rPr lang="en-US" sz="1400" spc="3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010 </a:t>
                      </a:r>
                      <a:r>
                        <a:rPr lang="en-US" sz="1400" kern="1200" spc="3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000</a:t>
                      </a:r>
                      <a:endParaRPr lang="zh-CN" altLang="en-US" sz="1400" kern="1200" spc="3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3020" indent="4572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zh-CN" sz="28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8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sz="28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8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dirty="0">
                          <a:effectLst/>
                          <a:latin typeface="Calibri" panose="020F0502020204030204" pitchFamily="34" charset="0"/>
                          <a:ea typeface="Trebuchet MS" panose="020B0603020202020204" pitchFamily="34" charset="0"/>
                          <a:cs typeface="Calibri" panose="020F0502020204030204" pitchFamily="34" charset="0"/>
                        </a:rPr>
                        <a:t>M[180]-M[181]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635" indent="4572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lang="zh-CN" sz="28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35" lvl="0" indent="457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  <a:endParaRPr lang="zh-CN" altLang="zh-C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975374"/>
                  </a:ext>
                </a:extLst>
              </a:tr>
              <a:tr h="232547">
                <a:tc>
                  <a:txBody>
                    <a:bodyPr/>
                    <a:lstStyle/>
                    <a:p>
                      <a:pPr marR="193040" indent="4572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43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3020" indent="4572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0010 </a:t>
                      </a:r>
                      <a:r>
                        <a:rPr lang="en-US" sz="1400" spc="3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101 </a:t>
                      </a:r>
                      <a:r>
                        <a:rPr lang="en-US" sz="1400" kern="1200" spc="3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100</a:t>
                      </a:r>
                      <a:endParaRPr lang="zh-CN" altLang="en-US" sz="1400" kern="1200" spc="3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8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sz="28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8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CN" sz="28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8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28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635" indent="4572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lang="zh-CN" sz="28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35" lvl="0" indent="457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  <a:endParaRPr lang="zh-CN" altLang="zh-C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553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8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3020" indent="4572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0000 </a:t>
                      </a:r>
                      <a:r>
                        <a:rPr lang="en-US" sz="1400" spc="3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001 </a:t>
                      </a:r>
                      <a:r>
                        <a:rPr lang="en-US" sz="1400" spc="3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</a:t>
                      </a:r>
                      <a:endParaRPr lang="zh-CN" sz="2800" spc="3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8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sz="28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8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sz="28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8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28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635" indent="4000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lang="zh-CN" sz="2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35" lvl="0" indent="457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421667"/>
                  </a:ext>
                </a:extLst>
              </a:tr>
              <a:tr h="478294">
                <a:tc>
                  <a:txBody>
                    <a:bodyPr/>
                    <a:lstStyle/>
                    <a:p>
                      <a:pPr marR="193040" indent="4572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191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3020" indent="4572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1011 </a:t>
                      </a:r>
                      <a:r>
                        <a:rPr lang="en-US" sz="1400" spc="3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111 </a:t>
                      </a:r>
                      <a:r>
                        <a:rPr lang="en-US" sz="1400" spc="3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  <a:endParaRPr lang="zh-CN" sz="2800" spc="3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3020" indent="4572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zh-CN" sz="28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8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zh-CN" sz="28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45085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effectLst/>
                          <a:latin typeface="Calibri" panose="020F0502020204030204" pitchFamily="34" charset="0"/>
                          <a:ea typeface="Trebuchet MS" panose="020B0603020202020204" pitchFamily="34" charset="0"/>
                          <a:cs typeface="Calibri" panose="020F0502020204030204" pitchFamily="34" charset="0"/>
                        </a:rPr>
                        <a:t>M[190]-M[191]</a:t>
                      </a:r>
                      <a:endParaRPr lang="zh-CN" altLang="zh-CN" sz="16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635" indent="4572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lang="zh-CN" sz="28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35" lvl="0" indent="457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  <a:endParaRPr lang="zh-CN" altLang="zh-C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453620"/>
                  </a:ext>
                </a:extLst>
              </a:tr>
              <a:tr h="478294">
                <a:tc>
                  <a:txBody>
                    <a:bodyPr/>
                    <a:lstStyle/>
                    <a:p>
                      <a:pPr marR="193040" indent="4572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88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3020" indent="4572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0101 </a:t>
                      </a:r>
                      <a:r>
                        <a:rPr lang="en-US" sz="1400" spc="3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 </a:t>
                      </a:r>
                      <a:r>
                        <a:rPr lang="en-US" sz="1400" spc="3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</a:t>
                      </a:r>
                      <a:endParaRPr lang="zh-CN" sz="2800" spc="3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8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CN" sz="28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8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sz="28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8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28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635" indent="4572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lang="zh-CN" sz="28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35" lvl="0" indent="457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  <a:endParaRPr lang="zh-CN" altLang="zh-C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525855"/>
                  </a:ext>
                </a:extLst>
              </a:tr>
              <a:tr h="478294">
                <a:tc>
                  <a:txBody>
                    <a:bodyPr/>
                    <a:lstStyle/>
                    <a:p>
                      <a:pPr marR="193040" indent="4572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190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3020" indent="4572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1011 </a:t>
                      </a:r>
                      <a:r>
                        <a:rPr lang="en-US" sz="1400" spc="3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111 </a:t>
                      </a:r>
                      <a:r>
                        <a:rPr lang="en-US" sz="1400" spc="3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</a:t>
                      </a:r>
                      <a:endParaRPr lang="zh-CN" sz="2800" spc="3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3020" indent="4572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zh-CN" sz="28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8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zh-CN" sz="28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8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28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635" indent="4000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lang="zh-CN" sz="2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35" lvl="0" indent="457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128932"/>
                  </a:ext>
                </a:extLst>
              </a:tr>
              <a:tr h="478294">
                <a:tc>
                  <a:txBody>
                    <a:bodyPr/>
                    <a:lstStyle/>
                    <a:p>
                      <a:pPr marR="193040" indent="4572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14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3020" indent="4572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0000 </a:t>
                      </a:r>
                      <a:r>
                        <a:rPr lang="en-US" sz="1400" spc="3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111 </a:t>
                      </a:r>
                      <a:r>
                        <a:rPr lang="en-US" sz="1400" spc="3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</a:t>
                      </a:r>
                      <a:endParaRPr lang="zh-CN" sz="2800" spc="3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8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sz="28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8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zh-CN" sz="28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8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28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635" indent="4572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lang="zh-CN" sz="28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35" lvl="0" indent="457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  <a:endParaRPr lang="zh-CN" altLang="zh-C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139474"/>
                  </a:ext>
                </a:extLst>
              </a:tr>
              <a:tr h="478294">
                <a:tc>
                  <a:txBody>
                    <a:bodyPr/>
                    <a:lstStyle/>
                    <a:p>
                      <a:pPr marR="193040" indent="4572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181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3020" indent="4572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1011 </a:t>
                      </a:r>
                      <a:r>
                        <a:rPr lang="en-US" sz="1400" spc="3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010 </a:t>
                      </a:r>
                      <a:r>
                        <a:rPr lang="en-US" sz="1400" spc="3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  <a:endParaRPr lang="zh-CN" sz="2800" spc="3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3020" indent="4572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zh-CN" sz="28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8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sz="28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8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28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635" indent="4000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lang="zh-CN" sz="2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35" lvl="0" indent="457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279569"/>
                  </a:ext>
                </a:extLst>
              </a:tr>
              <a:tr h="478294">
                <a:tc>
                  <a:txBody>
                    <a:bodyPr/>
                    <a:lstStyle/>
                    <a:p>
                      <a:pPr marR="193040" indent="4572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44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3020" indent="4572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0010 </a:t>
                      </a:r>
                      <a:r>
                        <a:rPr lang="en-US" sz="1400" spc="3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110 </a:t>
                      </a:r>
                      <a:r>
                        <a:rPr lang="en-US" sz="1400" spc="3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</a:t>
                      </a:r>
                      <a:endParaRPr lang="zh-CN" sz="2800" spc="3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8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sz="28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8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zh-CN" sz="28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8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28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635" indent="4572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lang="zh-CN" sz="28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35" lvl="0" indent="457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  <a:endParaRPr lang="zh-CN" altLang="zh-C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963560"/>
                  </a:ext>
                </a:extLst>
              </a:tr>
              <a:tr h="478294">
                <a:tc>
                  <a:txBody>
                    <a:bodyPr/>
                    <a:lstStyle/>
                    <a:p>
                      <a:pPr marR="193040" indent="4572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186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3020" indent="4572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1011 </a:t>
                      </a:r>
                      <a:r>
                        <a:rPr lang="en-US" sz="1400" spc="3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101 </a:t>
                      </a:r>
                      <a:r>
                        <a:rPr lang="en-US" sz="1400" spc="3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</a:t>
                      </a:r>
                      <a:endParaRPr lang="zh-CN" sz="2800" spc="3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3020" indent="4572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zh-CN" sz="28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8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CN" sz="28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8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280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635" indent="4572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lang="zh-CN" sz="2800" dirty="0"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35" lvl="0" indent="457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  <a:endParaRPr lang="zh-CN" altLang="zh-C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251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193040" indent="4572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253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3020" indent="4572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3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1111 </a:t>
                      </a:r>
                      <a:r>
                        <a:rPr lang="en-US" sz="1400" kern="1200" spc="3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110</a:t>
                      </a:r>
                      <a:r>
                        <a:rPr lang="en-US" sz="1400" kern="1200" spc="3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kern="1200" spc="3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100</a:t>
                      </a:r>
                      <a:endParaRPr lang="zh-CN" altLang="en-US" sz="1400" kern="1200" spc="3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33020" indent="4572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zh-CN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8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zh-CN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8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rebuchet MS" panose="020B0603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35" indent="4572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" lvl="0" indent="457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  <a:endParaRPr lang="zh-CN" altLang="zh-C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1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86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6831" y="562553"/>
            <a:ext cx="7323789" cy="443735"/>
          </a:xfrm>
          <a:prstGeom prst="rect">
            <a:avLst/>
          </a:prstGeom>
        </p:spPr>
        <p:txBody>
          <a:bodyPr vert="horz" wrap="square" lIns="0" tIns="12724" rIns="0" bIns="0" rtlCol="0" anchor="ctr">
            <a:spAutoFit/>
          </a:bodyPr>
          <a:lstStyle/>
          <a:p>
            <a:pPr marL="158415" marR="5090">
              <a:lnSpc>
                <a:spcPct val="100000"/>
              </a:lnSpc>
              <a:spcBef>
                <a:spcPts val="100"/>
              </a:spcBef>
            </a:pPr>
            <a:r>
              <a:rPr sz="2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CACHE的其它问题</a:t>
            </a:r>
            <a:r>
              <a:rPr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—— Cache容量的计算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5542" y="1222751"/>
            <a:ext cx="7573469" cy="4867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8061" marR="0" lvl="0" indent="-2464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0028"/>
              </a:buClr>
              <a:buSzTx/>
              <a:buFont typeface="Wingdings"/>
              <a:buChar char=""/>
              <a:tabLst>
                <a:tab pos="359776" algn="l"/>
                <a:tab pos="360356" algn="l"/>
              </a:tabLst>
              <a:defRPr/>
            </a:pPr>
            <a:r>
              <a:rPr kumimoji="0" sz="2197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Cache的容量</a:t>
            </a:r>
          </a:p>
          <a:p>
            <a:pPr marL="430104" marR="0" lvl="0" indent="0" algn="l" defTabSz="914400" rtl="0" eaLnBrk="1" fontAlgn="auto" latinLnBrk="0" hangingPunct="1">
              <a:lnSpc>
                <a:spcPct val="100000"/>
              </a:lnSpc>
              <a:spcBef>
                <a:spcPts val="159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srgbClr val="FB002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</a:rPr>
              <a:t>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不作特殊申明时，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Cache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的容量指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Cache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数据块的容量；</a:t>
            </a:r>
          </a:p>
          <a:p>
            <a:pPr marL="430104" marR="0" lvl="0" indent="0" algn="l" defTabSz="914400" rtl="0" eaLnBrk="1" fontAlgn="auto" latinLnBrk="0" hangingPunct="1">
              <a:lnSpc>
                <a:spcPct val="100000"/>
              </a:lnSpc>
              <a:spcBef>
                <a:spcPts val="15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srgbClr val="FB002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</a:rPr>
              <a:t>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Cache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实际总的存储容量实际上还包含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tag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和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valid</a:t>
            </a:r>
            <a:r>
              <a:rPr kumimoji="0" sz="1831" i="0" u="none" strike="noStrike" kern="1200" cap="none" spc="-4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bit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的位数。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77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258061" marR="4649" lvl="0" indent="-246438" algn="l" defTabSz="914400" rtl="0" eaLnBrk="1" fontAlgn="auto" latinLnBrk="0" hangingPunct="1">
              <a:lnSpc>
                <a:spcPct val="150100"/>
              </a:lnSpc>
              <a:spcBef>
                <a:spcPts val="5"/>
              </a:spcBef>
              <a:spcAft>
                <a:spcPts val="0"/>
              </a:spcAft>
              <a:buClr>
                <a:srgbClr val="FF0000"/>
              </a:buClr>
              <a:buSzTx/>
              <a:buFont typeface="Wingdings"/>
              <a:buChar char=""/>
              <a:tabLst>
                <a:tab pos="258644" algn="l"/>
              </a:tabLst>
              <a:defRPr/>
            </a:pP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假设一直接映射像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Cach</a:t>
            </a:r>
            <a:r>
              <a:rPr kumimoji="0" sz="183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e</a:t>
            </a:r>
            <a:r>
              <a:rPr kumimoji="0" sz="183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，</a:t>
            </a:r>
            <a:r>
              <a:rPr kumimoji="0" sz="183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有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16KB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数据</a:t>
            </a:r>
            <a:r>
              <a:rPr kumimoji="0" sz="183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，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块大</a:t>
            </a:r>
            <a:r>
              <a:rPr kumimoji="0" sz="183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小</a:t>
            </a:r>
            <a:r>
              <a:rPr kumimoji="0" sz="1831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为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4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个</a:t>
            </a:r>
            <a:r>
              <a:rPr kumimoji="0" sz="183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字</a:t>
            </a:r>
            <a:r>
              <a:rPr kumimoji="0" sz="183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（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3</a:t>
            </a:r>
            <a:r>
              <a:rPr kumimoji="0" sz="1831" i="0" u="none" strike="noStrike" kern="1200" cap="none" spc="-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2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位字），主存地址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32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位，那么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Ca</a:t>
            </a:r>
            <a:r>
              <a:rPr kumimoji="0" sz="1831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h</a:t>
            </a:r>
            <a:r>
              <a:rPr kumimoji="0" sz="183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e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总共</a:t>
            </a:r>
            <a:r>
              <a:rPr kumimoji="0" sz="183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有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多少</a:t>
            </a:r>
            <a:r>
              <a:rPr kumimoji="0" sz="183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位？</a:t>
            </a:r>
            <a:endParaRPr kumimoji="0" sz="183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676541" marR="0" lvl="1" indent="-246438" algn="l" defTabSz="914400" rtl="0" eaLnBrk="1" fontAlgn="auto" latinLnBrk="0" hangingPunct="1">
              <a:lnSpc>
                <a:spcPct val="100000"/>
              </a:lnSpc>
              <a:spcBef>
                <a:spcPts val="1647"/>
              </a:spcBef>
              <a:spcAft>
                <a:spcPts val="0"/>
              </a:spcAft>
              <a:buClr>
                <a:srgbClr val="FF0000"/>
              </a:buClr>
              <a:buSzTx/>
              <a:buFont typeface="Wingdings"/>
              <a:buChar char=""/>
              <a:tabLst>
                <a:tab pos="677122" algn="l"/>
              </a:tabLst>
              <a:defRPr/>
            </a:pP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Cache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每数据块大小：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4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×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32 = 128 bits = </a:t>
            </a:r>
            <a:r>
              <a:rPr kumimoji="0" sz="1831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2</a:t>
            </a:r>
            <a:r>
              <a:rPr kumimoji="0" sz="1784" i="0" u="none" strike="noStrike" kern="1200" cap="none" spc="14" normalizeH="0" baseline="2564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4 </a:t>
            </a:r>
            <a:r>
              <a:rPr kumimoji="0" sz="183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Bytes;</a:t>
            </a:r>
            <a:r>
              <a:rPr kumimoji="0" sz="1831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kumimoji="0" sz="183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（块内地址）</a:t>
            </a:r>
            <a:endParaRPr kumimoji="0" sz="183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676541" marR="0" lvl="1" indent="-246438" algn="l" defTabSz="914400" rtl="0" eaLnBrk="1" fontAlgn="auto" latinLnBrk="0" hangingPunct="1">
              <a:lnSpc>
                <a:spcPct val="100000"/>
              </a:lnSpc>
              <a:spcBef>
                <a:spcPts val="1647"/>
              </a:spcBef>
              <a:spcAft>
                <a:spcPts val="0"/>
              </a:spcAft>
              <a:buClr>
                <a:srgbClr val="FF0000"/>
              </a:buClr>
              <a:buSzTx/>
              <a:buFont typeface="Wingdings"/>
              <a:buChar char=""/>
              <a:tabLst>
                <a:tab pos="677122" algn="l"/>
                <a:tab pos="2801483" algn="l"/>
              </a:tabLst>
              <a:defRPr/>
            </a:pP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Cache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块数：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16KB	</a:t>
            </a:r>
            <a:r>
              <a:rPr kumimoji="0" sz="183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÷ </a:t>
            </a:r>
            <a:r>
              <a:rPr kumimoji="0" sz="1831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2</a:t>
            </a:r>
            <a:r>
              <a:rPr kumimoji="0" sz="1784" i="0" u="none" strike="noStrike" kern="1200" cap="none" spc="14" normalizeH="0" baseline="2564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4 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B = </a:t>
            </a:r>
            <a:r>
              <a:rPr kumimoji="0" sz="1831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2</a:t>
            </a:r>
            <a:r>
              <a:rPr kumimoji="0" sz="1784" i="0" u="none" strike="noStrike" kern="1200" cap="none" spc="14" normalizeH="0" baseline="2564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10</a:t>
            </a:r>
            <a:r>
              <a:rPr kumimoji="0" sz="1784" i="0" u="none" strike="noStrike" kern="1200" cap="none" spc="508" normalizeH="0" baseline="2564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块；（区内块地址）</a:t>
            </a:r>
          </a:p>
          <a:p>
            <a:pPr marL="430104" marR="0" lvl="0" indent="0" algn="l" defTabSz="914400" rtl="0" eaLnBrk="1" fontAlgn="auto" latinLnBrk="0" hangingPunct="1">
              <a:lnSpc>
                <a:spcPct val="100000"/>
              </a:lnSpc>
              <a:spcBef>
                <a:spcPts val="1647"/>
              </a:spcBef>
              <a:spcAft>
                <a:spcPts val="0"/>
              </a:spcAft>
              <a:buClrTx/>
              <a:buSzTx/>
              <a:buFontTx/>
              <a:buNone/>
              <a:tabLst>
                <a:tab pos="4015071" algn="l"/>
              </a:tabLst>
              <a:defRPr/>
            </a:pP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</a:rPr>
              <a:t>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 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tag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位数：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32 – 10 – 4 =</a:t>
            </a:r>
            <a:r>
              <a:rPr kumimoji="0" sz="1831" i="0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18</a:t>
            </a:r>
            <a:r>
              <a:rPr kumimoji="0" sz="1831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bits	</a:t>
            </a:r>
            <a:r>
              <a:rPr kumimoji="0" sz="183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（区地址）</a:t>
            </a:r>
            <a:endParaRPr kumimoji="0" sz="183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676541" marR="0" lvl="1" indent="-246438" algn="l" defTabSz="914400" rtl="0" eaLnBrk="1" fontAlgn="auto" latinLnBrk="0" hangingPunct="1">
              <a:lnSpc>
                <a:spcPct val="100000"/>
              </a:lnSpc>
              <a:spcBef>
                <a:spcPts val="1647"/>
              </a:spcBef>
              <a:spcAft>
                <a:spcPts val="0"/>
              </a:spcAft>
              <a:buClr>
                <a:srgbClr val="FF0000"/>
              </a:buClr>
              <a:buSzTx/>
              <a:buFont typeface="Wingdings"/>
              <a:buChar char=""/>
              <a:tabLst>
                <a:tab pos="677122" algn="l"/>
              </a:tabLst>
              <a:defRPr/>
            </a:pPr>
            <a:r>
              <a:rPr kumimoji="0" sz="183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有效位：</a:t>
            </a:r>
            <a:r>
              <a:rPr kumimoji="0" sz="183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1</a:t>
            </a:r>
            <a:r>
              <a:rPr kumimoji="0" sz="1831" i="0" u="none" strike="noStrike" kern="1200" cap="none" spc="-1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bit</a:t>
            </a:r>
          </a:p>
          <a:p>
            <a:pPr marL="430104" marR="0" lvl="0" indent="0" algn="l" defTabSz="914400" rtl="0" eaLnBrk="1" fontAlgn="auto" latinLnBrk="0" hangingPunct="1">
              <a:lnSpc>
                <a:spcPct val="100000"/>
              </a:lnSpc>
              <a:spcBef>
                <a:spcPts val="1647"/>
              </a:spcBef>
              <a:spcAft>
                <a:spcPts val="0"/>
              </a:spcAft>
              <a:buClrTx/>
              <a:buSzTx/>
              <a:buFontTx/>
              <a:buNone/>
              <a:tabLst>
                <a:tab pos="5854053" algn="l"/>
              </a:tabLst>
              <a:defRPr/>
            </a:pP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</a:rPr>
              <a:t>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 </a:t>
            </a:r>
            <a:r>
              <a:rPr kumimoji="0" sz="183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Cache</a:t>
            </a:r>
            <a:r>
              <a:rPr kumimoji="0" sz="183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实际总容量：</a:t>
            </a:r>
            <a:r>
              <a:rPr kumimoji="0" sz="183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2</a:t>
            </a:r>
            <a:r>
              <a:rPr kumimoji="0" sz="1784" i="0" u="none" strike="noStrike" kern="1200" cap="none" spc="7" normalizeH="0" baseline="2564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10 </a:t>
            </a:r>
            <a:r>
              <a:rPr kumimoji="0" sz="183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×</a:t>
            </a:r>
            <a:r>
              <a:rPr kumimoji="0" sz="1831" i="0" u="none" strike="noStrike" kern="1200" cap="none" spc="-42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(128+18+1) =</a:t>
            </a:r>
            <a:r>
              <a:rPr kumimoji="0" sz="1831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kumimoji="0" sz="183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147Kbit	≈</a:t>
            </a:r>
            <a:r>
              <a:rPr kumimoji="0" sz="1831" i="0" u="none" strike="noStrike" kern="1200" cap="none" spc="-7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kumimoji="0" sz="183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18.4KByte</a:t>
            </a:r>
            <a:endParaRPr kumimoji="0" sz="183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997414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11FF8-ABBB-47F7-A866-7B62CC2E9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79" y="29870"/>
            <a:ext cx="11177684" cy="425758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缓存一块存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8B ,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缓存容量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64B.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你不知道关联度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!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给定以字编址（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）的程序访问的缺失情况，确定关联度是多少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?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0 (MISS), 1 (HIT), 2 (MISS), 15 (MISS), 17 (MISS), 0 (HIT), 32 (MISS), 1 (MISS)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Direct-­‐mapped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2-­‐way</a:t>
            </a:r>
            <a:endParaRPr lang="zh-CN" altLang="zh-CN" sz="1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4-­‐way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Fully associative (8-­‐way)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Cannot be determined from the sequence above</a:t>
            </a:r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88202D00-D82B-47B2-83D2-8AB215316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055224"/>
              </p:ext>
            </p:extLst>
          </p:nvPr>
        </p:nvGraphicFramePr>
        <p:xfrm>
          <a:off x="5309856" y="3865846"/>
          <a:ext cx="5968667" cy="2609837"/>
        </p:xfrm>
        <a:graphic>
          <a:graphicData uri="http://schemas.openxmlformats.org/drawingml/2006/table">
            <a:tbl>
              <a:tblPr/>
              <a:tblGrid>
                <a:gridCol w="992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5628">
                  <a:extLst>
                    <a:ext uri="{9D8B030D-6E8A-4147-A177-3AD203B41FA5}">
                      <a16:colId xmlns:a16="http://schemas.microsoft.com/office/drawing/2014/main" val="181835398"/>
                    </a:ext>
                  </a:extLst>
                </a:gridCol>
                <a:gridCol w="987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56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Mem[1]</a:t>
                      </a:r>
                      <a:endParaRPr kumimoji="0" lang="en-AU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Mem[2]</a:t>
                      </a: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Mem[3]</a:t>
                      </a:r>
                      <a:endParaRPr kumimoji="0" lang="en-AU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8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Mem[15]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Mem[16]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Mem[17]</a:t>
                      </a: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Mem[18]</a:t>
                      </a:r>
                      <a:endParaRPr kumimoji="0" lang="en-AU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Mem[1]</a:t>
                      </a:r>
                      <a:endParaRPr kumimoji="0" lang="en-AU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508011"/>
                  </a:ext>
                </a:extLst>
              </a:tr>
              <a:tr h="23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Mem[32]</a:t>
                      </a: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Mem[33]</a:t>
                      </a:r>
                      <a:endParaRPr kumimoji="0" lang="en-AU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26538"/>
                  </a:ext>
                </a:extLst>
              </a:tr>
              <a:tr h="23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AU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212479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FD7DC941-0091-4419-B020-58FA5BD5D018}"/>
              </a:ext>
            </a:extLst>
          </p:cNvPr>
          <p:cNvSpPr/>
          <p:nvPr/>
        </p:nvSpPr>
        <p:spPr>
          <a:xfrm>
            <a:off x="5928350" y="3266770"/>
            <a:ext cx="4714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如果直接映射，如下表，与给定的情况不符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549E949-3F6B-4A36-9CFC-B1DBC03D8D0F}"/>
              </a:ext>
            </a:extLst>
          </p:cNvPr>
          <p:cNvCxnSpPr/>
          <p:nvPr/>
        </p:nvCxnSpPr>
        <p:spPr>
          <a:xfrm flipV="1">
            <a:off x="9389288" y="2158664"/>
            <a:ext cx="578069" cy="178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C60BF30-903B-4115-BF7E-39300780FC48}"/>
              </a:ext>
            </a:extLst>
          </p:cNvPr>
          <p:cNvCxnSpPr/>
          <p:nvPr/>
        </p:nvCxnSpPr>
        <p:spPr>
          <a:xfrm flipV="1">
            <a:off x="10393026" y="2158664"/>
            <a:ext cx="578069" cy="178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D2AF1D3-BC0D-4E7D-9964-D642B52F207E}"/>
              </a:ext>
            </a:extLst>
          </p:cNvPr>
          <p:cNvCxnSpPr/>
          <p:nvPr/>
        </p:nvCxnSpPr>
        <p:spPr>
          <a:xfrm flipV="1">
            <a:off x="9462861" y="3351588"/>
            <a:ext cx="578069" cy="178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6B1C5BE-F17F-4DED-A5AB-05974233D380}"/>
              </a:ext>
            </a:extLst>
          </p:cNvPr>
          <p:cNvCxnSpPr/>
          <p:nvPr/>
        </p:nvCxnSpPr>
        <p:spPr>
          <a:xfrm flipV="1">
            <a:off x="10322082" y="3362098"/>
            <a:ext cx="578069" cy="178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46453C89-7E9D-4B5E-80DE-4A819AF7D3ED}"/>
              </a:ext>
            </a:extLst>
          </p:cNvPr>
          <p:cNvSpPr/>
          <p:nvPr/>
        </p:nvSpPr>
        <p:spPr>
          <a:xfrm>
            <a:off x="154046" y="3196399"/>
            <a:ext cx="4898698" cy="3408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Answer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：直接映射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64B/8B=8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,offset=1+2=4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，内存以字地址访问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,index3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位，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offset 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位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2=00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0XX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(index=001B,tag=0) 15=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111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1XX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(index=111B,tag=0) 17=1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000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1XX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(index=000B,tag=1)   32=0010 0000 000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0XX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(index=000B,tag=0x20)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5963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0BCE87BE-4D85-4407-81AC-037EDBB10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928738"/>
              </p:ext>
            </p:extLst>
          </p:nvPr>
        </p:nvGraphicFramePr>
        <p:xfrm>
          <a:off x="902346" y="3844211"/>
          <a:ext cx="8944561" cy="2814620"/>
        </p:xfrm>
        <a:graphic>
          <a:graphicData uri="http://schemas.openxmlformats.org/drawingml/2006/table">
            <a:tbl>
              <a:tblPr/>
              <a:tblGrid>
                <a:gridCol w="1276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6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86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8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66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146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4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way 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way1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Mem[1]</a:t>
                      </a:r>
                      <a:endParaRPr kumimoji="0" lang="en-AU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Mem[2]</a:t>
                      </a:r>
                      <a:endParaRPr kumimoji="0" lang="en-A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Mem[3]</a:t>
                      </a:r>
                      <a:endParaRPr kumimoji="0" lang="en-AU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Mem[15]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Mem[16]</a:t>
                      </a:r>
                      <a:endParaRPr kumimoji="0" lang="en-AU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Mem[1]</a:t>
                      </a:r>
                      <a:endParaRPr kumimoji="0" lang="en-AU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Mem[17]</a:t>
                      </a:r>
                      <a:endParaRPr kumimoji="0" lang="en-AU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Mem[18]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954311"/>
                  </a:ext>
                </a:extLst>
              </a:tr>
              <a:tr h="281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AU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1265903"/>
                  </a:ext>
                </a:extLst>
              </a:tr>
              <a:tr h="281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Mem[32]</a:t>
                      </a:r>
                      <a:endParaRPr kumimoji="0" lang="en-A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Mem[33]</a:t>
                      </a:r>
                      <a:endParaRPr kumimoji="0" lang="en-AU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Mem[17]</a:t>
                      </a:r>
                      <a:endParaRPr kumimoji="0" lang="en-AU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Mem[18]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1102888"/>
                  </a:ext>
                </a:extLst>
              </a:tr>
              <a:tr h="281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AU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044157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F5442A13-E2AB-439E-93BF-D3DBA197EE03}"/>
              </a:ext>
            </a:extLst>
          </p:cNvPr>
          <p:cNvSpPr/>
          <p:nvPr/>
        </p:nvSpPr>
        <p:spPr>
          <a:xfrm>
            <a:off x="648565" y="285377"/>
            <a:ext cx="9695974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Answer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2-way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组相联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64B/8B=8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8/2=4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,offset=1+2=3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，内存以字地址访问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,index2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位，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offset 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位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2=00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0XX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(index=01B,tag=0)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15=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111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1XX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(index=11B,tag=1)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17=1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000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1XX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(index=00B,tag=10)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32=0010 0000 000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0XX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(index=00B,tag=0x40)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38AD5E-00EB-4600-B4D1-30892B928F88}"/>
              </a:ext>
            </a:extLst>
          </p:cNvPr>
          <p:cNvCxnSpPr/>
          <p:nvPr/>
        </p:nvCxnSpPr>
        <p:spPr>
          <a:xfrm flipV="1">
            <a:off x="3375784" y="5619862"/>
            <a:ext cx="578069" cy="178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22AFD5C-F9DE-42AE-9987-550B32C75663}"/>
              </a:ext>
            </a:extLst>
          </p:cNvPr>
          <p:cNvCxnSpPr/>
          <p:nvPr/>
        </p:nvCxnSpPr>
        <p:spPr>
          <a:xfrm flipV="1">
            <a:off x="4305254" y="5619862"/>
            <a:ext cx="578069" cy="178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D973B4E4-638B-4A06-9FD7-DC44B17D7A45}"/>
              </a:ext>
            </a:extLst>
          </p:cNvPr>
          <p:cNvSpPr/>
          <p:nvPr/>
        </p:nvSpPr>
        <p:spPr>
          <a:xfrm>
            <a:off x="1703076" y="3388675"/>
            <a:ext cx="4501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2-way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，如下表，与给定的情况一致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4511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>
            <a:extLst>
              <a:ext uri="{FF2B5EF4-FFF2-40B4-BE49-F238E27FC236}">
                <a16:creationId xmlns:a16="http://schemas.microsoft.com/office/drawing/2014/main" id="{88EFAB19-5FF2-4F03-A1EA-1685B1DC0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115978"/>
            <a:ext cx="8978462" cy="465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(1)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强制性失效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(Compulsory miss)  </a:t>
            </a:r>
            <a:br>
              <a:rPr lang="en-US" altLang="zh-CN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当第一次访问一个块时，该块不在 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Cache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中，需从下一级存储器中调入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Cache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， 这就是强制性失效。   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冷启动失效，首次访问失效。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(2)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容量失效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(Capacity miss ) </a:t>
            </a:r>
            <a:br>
              <a:rPr lang="en-US" altLang="zh-CN" sz="2000" dirty="0"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如果程序执行时所需的块不能全部调 入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Cache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中，则当某些块被替换后，若又</a:t>
            </a:r>
            <a:r>
              <a:rPr lang="zh-CN" altLang="en-US" sz="2000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重新被访问，就会发生失效。这种失效称为容量失效。</a:t>
            </a:r>
            <a:endParaRPr lang="en-US" altLang="zh-CN" sz="2000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(3)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冲突失效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(Conflict miss)  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提高相联度</a:t>
            </a:r>
            <a:br>
              <a:rPr lang="en-US" altLang="zh-CN" sz="2000" dirty="0"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在组相联或直接映象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Cache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中，若太多的块映象到同一组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块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中，则会出现该组中某个块被别的块替换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即使别的组或块有空闲位置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，然后又被重新访问的情况。这就是发生了冲突失效。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000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碰撞失效，干扰失效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D00A6D9F-35D8-403F-AF69-85CD05F87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82588"/>
            <a:ext cx="5105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失效原因 </a:t>
            </a: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3C’s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715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33907" y="228598"/>
            <a:ext cx="8213725" cy="457201"/>
          </a:xfrm>
        </p:spPr>
        <p:txBody>
          <a:bodyPr anchor="ctr">
            <a:normAutofit fontScale="90000"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强制性失效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(Compulsory miss)</a:t>
            </a:r>
            <a:endParaRPr lang="de-CH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Garamond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12950" y="4038600"/>
            <a:ext cx="3600000" cy="236220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de-CH">
                <a:solidFill>
                  <a:schemeClr val="bg2"/>
                </a:solidFill>
              </a:rPr>
              <a:t># MIPS </a:t>
            </a:r>
            <a:r>
              <a:rPr lang="de-CH" err="1">
                <a:solidFill>
                  <a:schemeClr val="bg2"/>
                </a:solidFill>
              </a:rPr>
              <a:t>assembly</a:t>
            </a:r>
            <a:r>
              <a:rPr lang="de-CH">
                <a:solidFill>
                  <a:schemeClr val="bg2"/>
                </a:solidFill>
              </a:rPr>
              <a:t> </a:t>
            </a:r>
            <a:r>
              <a:rPr lang="de-CH" err="1">
                <a:solidFill>
                  <a:schemeClr val="bg2"/>
                </a:solidFill>
              </a:rPr>
              <a:t>code</a:t>
            </a:r>
            <a:endParaRPr lang="de-CH">
              <a:solidFill>
                <a:schemeClr val="bg2"/>
              </a:solidFill>
            </a:endParaRPr>
          </a:p>
          <a:p>
            <a:r>
              <a:rPr lang="de-CH"/>
              <a:t> 	</a:t>
            </a:r>
            <a:r>
              <a:rPr lang="de-CH" b="1" err="1"/>
              <a:t>addi</a:t>
            </a:r>
            <a:r>
              <a:rPr lang="de-CH"/>
              <a:t> $t0, $0, 5</a:t>
            </a:r>
          </a:p>
          <a:p>
            <a:r>
              <a:rPr lang="de-CH" err="1">
                <a:solidFill>
                  <a:srgbClr val="0432FF"/>
                </a:solidFill>
              </a:rPr>
              <a:t>loop</a:t>
            </a:r>
            <a:r>
              <a:rPr lang="de-CH"/>
              <a:t>: 	</a:t>
            </a:r>
            <a:r>
              <a:rPr lang="de-CH" b="1" err="1"/>
              <a:t>beq</a:t>
            </a:r>
            <a:r>
              <a:rPr lang="de-CH"/>
              <a:t>  $t0, $0, </a:t>
            </a:r>
            <a:r>
              <a:rPr lang="de-CH" err="1">
                <a:solidFill>
                  <a:srgbClr val="0432FF"/>
                </a:solidFill>
              </a:rPr>
              <a:t>done</a:t>
            </a:r>
            <a:endParaRPr lang="de-CH">
              <a:solidFill>
                <a:srgbClr val="0432FF"/>
              </a:solidFill>
            </a:endParaRPr>
          </a:p>
          <a:p>
            <a:r>
              <a:rPr lang="de-CH"/>
              <a:t>     	</a:t>
            </a:r>
            <a:r>
              <a:rPr lang="de-CH" b="1" err="1"/>
              <a:t>lw</a:t>
            </a:r>
            <a:r>
              <a:rPr lang="de-CH"/>
              <a:t>   $t1, 0x4($0)</a:t>
            </a:r>
          </a:p>
          <a:p>
            <a:r>
              <a:rPr lang="de-CH"/>
              <a:t>     	</a:t>
            </a:r>
            <a:r>
              <a:rPr lang="de-CH" b="1" err="1"/>
              <a:t>lw</a:t>
            </a:r>
            <a:r>
              <a:rPr lang="de-CH"/>
              <a:t>   $t2, 0xC($0)</a:t>
            </a:r>
          </a:p>
          <a:p>
            <a:r>
              <a:rPr lang="de-CH"/>
              <a:t>     	</a:t>
            </a:r>
            <a:r>
              <a:rPr lang="de-CH" b="1" err="1"/>
              <a:t>lw</a:t>
            </a:r>
            <a:r>
              <a:rPr lang="de-CH"/>
              <a:t>   $t3, 0x8($0)</a:t>
            </a:r>
          </a:p>
          <a:p>
            <a:r>
              <a:rPr lang="de-CH"/>
              <a:t>     	</a:t>
            </a:r>
            <a:r>
              <a:rPr lang="de-CH" b="1" err="1"/>
              <a:t>addi</a:t>
            </a:r>
            <a:r>
              <a:rPr lang="de-CH"/>
              <a:t> $t0, $t0, -1</a:t>
            </a:r>
          </a:p>
          <a:p>
            <a:r>
              <a:rPr lang="de-CH"/>
              <a:t>     	</a:t>
            </a:r>
            <a:r>
              <a:rPr lang="de-CH" b="1"/>
              <a:t>j</a:t>
            </a:r>
            <a:r>
              <a:rPr lang="de-CH"/>
              <a:t>    </a:t>
            </a:r>
            <a:r>
              <a:rPr lang="de-CH" err="1">
                <a:solidFill>
                  <a:srgbClr val="0432FF"/>
                </a:solidFill>
              </a:rPr>
              <a:t>loop</a:t>
            </a:r>
            <a:endParaRPr lang="de-CH">
              <a:solidFill>
                <a:srgbClr val="0432FF"/>
              </a:solidFill>
            </a:endParaRPr>
          </a:p>
          <a:p>
            <a:r>
              <a:rPr lang="de-CH" err="1">
                <a:solidFill>
                  <a:srgbClr val="0432FF"/>
                </a:solidFill>
              </a:rPr>
              <a:t>done</a:t>
            </a:r>
            <a:r>
              <a:rPr lang="de-CH"/>
              <a:t>:</a:t>
            </a:r>
          </a:p>
          <a:p>
            <a:endParaRPr lang="de-CH"/>
          </a:p>
          <a:p>
            <a:endParaRPr lang="de-CH"/>
          </a:p>
        </p:txBody>
      </p:sp>
      <p:graphicFrame>
        <p:nvGraphicFramePr>
          <p:cNvPr id="11" name="Content Placeholder 10"/>
          <p:cNvGraphicFramePr>
            <a:graphicFrameLocks noGrp="1" noChangeAspect="1"/>
          </p:cNvGraphicFramePr>
          <p:nvPr>
            <p:ph idx="10"/>
            <p:custDataLst>
              <p:tags r:id="rId2"/>
            </p:custDataLst>
          </p:nvPr>
        </p:nvGraphicFramePr>
        <p:xfrm>
          <a:off x="3389314" y="990600"/>
          <a:ext cx="5602287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4" name="VISIO" r:id="rId4" imgW="2874264" imgH="1498092" progId="Visio.Drawing.6">
                  <p:embed/>
                </p:oleObj>
              </mc:Choice>
              <mc:Fallback>
                <p:oleObj name="VISIO" r:id="rId4" imgW="2874264" imgH="1498092" progId="Visio.Drawing.6">
                  <p:embed/>
                  <p:pic>
                    <p:nvPicPr>
                      <p:cNvPr id="11" name="Content Placeholder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314" y="990600"/>
                        <a:ext cx="5602287" cy="292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77307" y="4038598"/>
            <a:ext cx="5729028" cy="2362201"/>
          </a:xfrm>
        </p:spPr>
        <p:txBody>
          <a:bodyPr/>
          <a:lstStyle/>
          <a:p>
            <a:r>
              <a:rPr lang="de-CH" sz="2000" dirty="0">
                <a:solidFill>
                  <a:srgbClr val="0432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Miss Rate 	= 3/15		      		= 20%</a:t>
            </a:r>
          </a:p>
          <a:p>
            <a:r>
              <a:rPr lang="zh-CN" altLang="en-US" sz="20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第一次访问缓存，块都不在缓存中，</a:t>
            </a:r>
            <a:r>
              <a:rPr lang="en-US" altLang="zh-CN" sz="20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次缺失，放入缓存后，后面的访问都在缓存中，一共循环</a:t>
            </a:r>
            <a:r>
              <a:rPr lang="en-US" altLang="zh-CN" sz="20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次，每次访问数据内存</a:t>
            </a:r>
            <a:r>
              <a:rPr lang="en-US" altLang="zh-CN" sz="20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次，一共</a:t>
            </a:r>
            <a:r>
              <a:rPr lang="en-US" altLang="zh-CN" sz="20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0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br>
              <a:rPr lang="de-CH" sz="20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de-CH" sz="20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Compulsory Misses</a:t>
            </a:r>
          </a:p>
        </p:txBody>
      </p:sp>
    </p:spTree>
    <p:extLst>
      <p:ext uri="{BB962C8B-B14F-4D97-AF65-F5344CB8AC3E}">
        <p14:creationId xmlns:p14="http://schemas.microsoft.com/office/powerpoint/2010/main" val="1809192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27719" y="248817"/>
            <a:ext cx="8213725" cy="9144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Direct Mapped Cache: Conflict 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冲突失效</a:t>
            </a:r>
            <a:endParaRPr lang="de-CH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12950" y="4005262"/>
            <a:ext cx="3600000" cy="236220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de-CH">
                <a:solidFill>
                  <a:schemeClr val="bg2"/>
                </a:solidFill>
              </a:rPr>
              <a:t># MIPS </a:t>
            </a:r>
            <a:r>
              <a:rPr lang="de-CH" err="1">
                <a:solidFill>
                  <a:schemeClr val="bg2"/>
                </a:solidFill>
              </a:rPr>
              <a:t>assembly</a:t>
            </a:r>
            <a:r>
              <a:rPr lang="de-CH">
                <a:solidFill>
                  <a:schemeClr val="bg2"/>
                </a:solidFill>
              </a:rPr>
              <a:t> </a:t>
            </a:r>
            <a:r>
              <a:rPr lang="de-CH" err="1">
                <a:solidFill>
                  <a:schemeClr val="bg2"/>
                </a:solidFill>
              </a:rPr>
              <a:t>code</a:t>
            </a:r>
            <a:endParaRPr lang="de-CH">
              <a:solidFill>
                <a:schemeClr val="bg2"/>
              </a:solidFill>
            </a:endParaRPr>
          </a:p>
          <a:p>
            <a:r>
              <a:rPr lang="de-CH"/>
              <a:t>     	</a:t>
            </a:r>
            <a:r>
              <a:rPr lang="de-CH" b="1" err="1"/>
              <a:t>addi</a:t>
            </a:r>
            <a:r>
              <a:rPr lang="de-CH"/>
              <a:t> $t0, $0, 5</a:t>
            </a:r>
          </a:p>
          <a:p>
            <a:r>
              <a:rPr lang="de-CH" err="1">
                <a:solidFill>
                  <a:srgbClr val="0432FF"/>
                </a:solidFill>
              </a:rPr>
              <a:t>loop</a:t>
            </a:r>
            <a:r>
              <a:rPr lang="de-CH"/>
              <a:t>: 	</a:t>
            </a:r>
            <a:r>
              <a:rPr lang="de-CH" b="1" err="1"/>
              <a:t>beq</a:t>
            </a:r>
            <a:r>
              <a:rPr lang="de-CH"/>
              <a:t>  $t0, $0, </a:t>
            </a:r>
            <a:r>
              <a:rPr lang="de-CH" err="1">
                <a:solidFill>
                  <a:srgbClr val="0432FF"/>
                </a:solidFill>
              </a:rPr>
              <a:t>done</a:t>
            </a:r>
            <a:endParaRPr lang="de-CH">
              <a:solidFill>
                <a:srgbClr val="0432FF"/>
              </a:solidFill>
            </a:endParaRPr>
          </a:p>
          <a:p>
            <a:r>
              <a:rPr lang="de-CH"/>
              <a:t>      	</a:t>
            </a:r>
            <a:r>
              <a:rPr lang="de-CH" b="1" err="1"/>
              <a:t>lw</a:t>
            </a:r>
            <a:r>
              <a:rPr lang="de-CH"/>
              <a:t>   $t1, 0x4($0)</a:t>
            </a:r>
          </a:p>
          <a:p>
            <a:r>
              <a:rPr lang="de-CH"/>
              <a:t>      	</a:t>
            </a:r>
            <a:r>
              <a:rPr lang="de-CH" b="1" err="1"/>
              <a:t>lw</a:t>
            </a:r>
            <a:r>
              <a:rPr lang="de-CH"/>
              <a:t>   $t2, 0x24($0)</a:t>
            </a:r>
          </a:p>
          <a:p>
            <a:r>
              <a:rPr lang="de-CH"/>
              <a:t>      	</a:t>
            </a:r>
            <a:r>
              <a:rPr lang="de-CH" b="1" err="1"/>
              <a:t>addi</a:t>
            </a:r>
            <a:r>
              <a:rPr lang="de-CH"/>
              <a:t> $t0, $t0, -1</a:t>
            </a:r>
          </a:p>
          <a:p>
            <a:r>
              <a:rPr lang="de-CH"/>
              <a:t>      	</a:t>
            </a:r>
            <a:r>
              <a:rPr lang="de-CH" b="1"/>
              <a:t>j</a:t>
            </a:r>
            <a:r>
              <a:rPr lang="de-CH"/>
              <a:t>    </a:t>
            </a:r>
            <a:r>
              <a:rPr lang="de-CH" err="1">
                <a:solidFill>
                  <a:srgbClr val="0432FF"/>
                </a:solidFill>
              </a:rPr>
              <a:t>loop</a:t>
            </a:r>
            <a:endParaRPr lang="de-CH">
              <a:solidFill>
                <a:srgbClr val="0432FF"/>
              </a:solidFill>
            </a:endParaRPr>
          </a:p>
          <a:p>
            <a:r>
              <a:rPr lang="de-CH" err="1">
                <a:solidFill>
                  <a:srgbClr val="0432FF"/>
                </a:solidFill>
              </a:rPr>
              <a:t>done</a:t>
            </a:r>
            <a:r>
              <a:rPr lang="de-CH"/>
              <a:t>:</a:t>
            </a:r>
          </a:p>
        </p:txBody>
      </p:sp>
      <p:graphicFrame>
        <p:nvGraphicFramePr>
          <p:cNvPr id="3" name="Content Placeholder 2"/>
          <p:cNvGraphicFramePr>
            <a:graphicFrameLocks noGrp="1" noChangeAspect="1"/>
          </p:cNvGraphicFramePr>
          <p:nvPr>
            <p:ph idx="10"/>
            <p:custDataLst>
              <p:tags r:id="rId2"/>
            </p:custDataLst>
          </p:nvPr>
        </p:nvGraphicFramePr>
        <p:xfrm>
          <a:off x="3398838" y="990601"/>
          <a:ext cx="5592762" cy="292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8" name="VISIO" r:id="rId4" imgW="2869482" imgH="1500164" progId="Visio.Drawing.6">
                  <p:embed/>
                </p:oleObj>
              </mc:Choice>
              <mc:Fallback>
                <p:oleObj name="VISIO" r:id="rId4" imgW="2869482" imgH="1500164" progId="Visio.Drawing.6">
                  <p:embed/>
                  <p:pic>
                    <p:nvPicPr>
                      <p:cNvPr id="3" name="Content Placeholder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838" y="990601"/>
                        <a:ext cx="5592762" cy="292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069A456-8EF5-441B-AF0B-54880C851BF7}"/>
              </a:ext>
            </a:extLst>
          </p:cNvPr>
          <p:cNvSpPr txBox="1">
            <a:spLocks/>
          </p:cNvSpPr>
          <p:nvPr/>
        </p:nvSpPr>
        <p:spPr bwMode="auto">
          <a:xfrm>
            <a:off x="5959119" y="4005261"/>
            <a:ext cx="3870325" cy="236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400" i="1" baseline="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defRPr sz="2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ＭＳ Ｐゴシック" pitchFamily="-106" charset="-128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0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ＭＳ Ｐゴシック" pitchFamily="-106" charset="-128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ＭＳ Ｐゴシック" pitchFamily="-106" charset="-128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 sz="16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CH" kern="0">
                <a:solidFill>
                  <a:srgbClr val="0432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Miss Rate 	= 10/10		= 100%</a:t>
            </a:r>
          </a:p>
          <a:p>
            <a:r>
              <a:rPr lang="de-CH" i="0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Conflict Misses</a:t>
            </a:r>
            <a:endParaRPr lang="de-CH" i="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EBC48B-D7D8-4A9D-8240-967779AAC74E}"/>
              </a:ext>
            </a:extLst>
          </p:cNvPr>
          <p:cNvSpPr/>
          <p:nvPr/>
        </p:nvSpPr>
        <p:spPr>
          <a:xfrm>
            <a:off x="2341029" y="2699328"/>
            <a:ext cx="2091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0x04=0000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01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00</a:t>
            </a:r>
            <a:r>
              <a:rPr lang="zh-CN" altLang="en-US" spc="-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DB5D8A-D65C-40D8-A58F-64CF28933CDB}"/>
              </a:ext>
            </a:extLst>
          </p:cNvPr>
          <p:cNvSpPr/>
          <p:nvPr/>
        </p:nvSpPr>
        <p:spPr>
          <a:xfrm>
            <a:off x="2341029" y="3120798"/>
            <a:ext cx="2091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0x24=0010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01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00</a:t>
            </a:r>
            <a:r>
              <a:rPr lang="zh-CN" altLang="en-US" spc="-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9522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39270" y="146779"/>
            <a:ext cx="10127130" cy="199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440"/>
              </a:spcBef>
              <a:buSzPts val="1550"/>
              <a:tabLst>
                <a:tab pos="314116" algn="l"/>
              </a:tabLst>
            </a:pPr>
            <a:r>
              <a:rPr lang="en-US" altLang="zh-CN" sz="2400" b="1" kern="0" dirty="0">
                <a:solidFill>
                  <a:srgbClr val="C0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Example</a:t>
            </a:r>
            <a:r>
              <a:rPr lang="en-US" altLang="zh-CN" sz="2400" b="1" kern="0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内存</a:t>
            </a:r>
            <a:r>
              <a:rPr lang="en-US" altLang="zh-CN" sz="2000" kern="0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32</a:t>
            </a:r>
            <a:r>
              <a:rPr lang="zh-CN" altLang="en-US" sz="2000" kern="0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位字节编址访问下表所示的缓存，哪些位用来索引缓存行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>
              <a:lnSpc>
                <a:spcPct val="150000"/>
              </a:lnSpc>
              <a:spcBef>
                <a:spcPts val="440"/>
              </a:spcBef>
              <a:buSzPts val="1550"/>
              <a:tabLst>
                <a:tab pos="314116" algn="l"/>
              </a:tabLst>
            </a:pP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由于每块存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个字节数据，因此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offset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位有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位，所以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zh-CN" sz="1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 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和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altLang="zh-CN" sz="1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 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位作为行缓存索引。</a:t>
            </a:r>
            <a:endParaRPr lang="en-US" altLang="zh-CN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440"/>
              </a:spcBef>
              <a:buSzPts val="1550"/>
              <a:tabLst>
                <a:tab pos="314116" algn="l"/>
              </a:tabLst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按照下表地址进行内存访问，确认命中（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H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）还是缺失（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M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）并分类缺失类型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替换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用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表示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altLang="zh-CN" dirty="0"/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3C’s of Caches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  <a:endParaRPr lang="zh-C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7710"/>
            <a:ext cx="4214106" cy="2234576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B0BD7CF-8326-4B49-9ECE-A50E6441753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92547" y="2518145"/>
          <a:ext cx="7368800" cy="3189610"/>
        </p:xfrm>
        <a:graphic>
          <a:graphicData uri="http://schemas.openxmlformats.org/drawingml/2006/table">
            <a:tbl>
              <a:tblPr firstRow="1" firstCol="1" bandRow="1"/>
              <a:tblGrid>
                <a:gridCol w="324069">
                  <a:extLst>
                    <a:ext uri="{9D8B030D-6E8A-4147-A177-3AD203B41FA5}">
                      <a16:colId xmlns:a16="http://schemas.microsoft.com/office/drawing/2014/main" val="2347415883"/>
                    </a:ext>
                  </a:extLst>
                </a:gridCol>
                <a:gridCol w="1154261">
                  <a:extLst>
                    <a:ext uri="{9D8B030D-6E8A-4147-A177-3AD203B41FA5}">
                      <a16:colId xmlns:a16="http://schemas.microsoft.com/office/drawing/2014/main" val="2603593050"/>
                    </a:ext>
                  </a:extLst>
                </a:gridCol>
                <a:gridCol w="1048071">
                  <a:extLst>
                    <a:ext uri="{9D8B030D-6E8A-4147-A177-3AD203B41FA5}">
                      <a16:colId xmlns:a16="http://schemas.microsoft.com/office/drawing/2014/main" val="2693695661"/>
                    </a:ext>
                  </a:extLst>
                </a:gridCol>
                <a:gridCol w="673759">
                  <a:extLst>
                    <a:ext uri="{9D8B030D-6E8A-4147-A177-3AD203B41FA5}">
                      <a16:colId xmlns:a16="http://schemas.microsoft.com/office/drawing/2014/main" val="3713978829"/>
                    </a:ext>
                  </a:extLst>
                </a:gridCol>
                <a:gridCol w="788022">
                  <a:extLst>
                    <a:ext uri="{9D8B030D-6E8A-4147-A177-3AD203B41FA5}">
                      <a16:colId xmlns:a16="http://schemas.microsoft.com/office/drawing/2014/main" val="3364595244"/>
                    </a:ext>
                  </a:extLst>
                </a:gridCol>
                <a:gridCol w="795903">
                  <a:extLst>
                    <a:ext uri="{9D8B030D-6E8A-4147-A177-3AD203B41FA5}">
                      <a16:colId xmlns:a16="http://schemas.microsoft.com/office/drawing/2014/main" val="4257398648"/>
                    </a:ext>
                  </a:extLst>
                </a:gridCol>
                <a:gridCol w="1136743">
                  <a:extLst>
                    <a:ext uri="{9D8B030D-6E8A-4147-A177-3AD203B41FA5}">
                      <a16:colId xmlns:a16="http://schemas.microsoft.com/office/drawing/2014/main" val="3241708538"/>
                    </a:ext>
                  </a:extLst>
                </a:gridCol>
                <a:gridCol w="1447972">
                  <a:extLst>
                    <a:ext uri="{9D8B030D-6E8A-4147-A177-3AD203B41FA5}">
                      <a16:colId xmlns:a16="http://schemas.microsoft.com/office/drawing/2014/main" val="357438237"/>
                    </a:ext>
                  </a:extLst>
                </a:gridCol>
              </a:tblGrid>
              <a:tr h="3766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Adress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Binary address</a:t>
                      </a:r>
                      <a:endParaRPr lang="zh-CN" altLang="en-US" sz="14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Tag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M/R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Types of cache misses</a:t>
                      </a: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altLang="en-US" sz="14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288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99999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0x0000000</a:t>
                      </a: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lang="en-US" altLang="zh-CN" sz="1400" kern="1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zh-CN" sz="1400" kern="1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M[0]-M[7]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171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99999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0x0000000</a:t>
                      </a: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</a:t>
                      </a:r>
                      <a:endParaRPr lang="zh-CN" alt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H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851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99999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0x000000</a:t>
                      </a: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68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en-US" altLang="zh-CN" sz="1400" kern="1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r>
                        <a:rPr lang="en-US" altLang="zh-CN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M[68]-M[6F]</a:t>
                      </a:r>
                      <a:endParaRPr lang="zh-CN" alt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318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99999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0x000000</a:t>
                      </a: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C8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r>
                        <a:rPr lang="en-US" altLang="zh-CN" sz="1400" kern="1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r>
                        <a:rPr lang="en-US" altLang="zh-CN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M/R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M[C8]-M[CF]</a:t>
                      </a:r>
                      <a:endParaRPr lang="zh-CN" alt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179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99999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0x000000</a:t>
                      </a: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68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en-US" altLang="zh-CN" sz="1400" kern="1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r>
                        <a:rPr lang="en-US" altLang="zh-CN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M/R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M[68]-M[6F]</a:t>
                      </a:r>
                      <a:endParaRPr lang="zh-CN" alt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Conflict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836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99999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0x000000</a:t>
                      </a: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DD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r>
                        <a:rPr lang="en-US" altLang="zh-CN" sz="1400" kern="1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en-US" altLang="zh-CN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M[D8]-M[DF]</a:t>
                      </a:r>
                      <a:endParaRPr lang="zh-CN" alt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833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99999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0x000000</a:t>
                      </a: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altLang="zh-CN" sz="1400" kern="1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lang="en-US" altLang="zh-CN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M/R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M[40]-M[47]</a:t>
                      </a:r>
                      <a:endParaRPr lang="zh-CN" alt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16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99999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0x0000000</a:t>
                      </a: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lang="en-US" altLang="zh-CN" sz="1400" kern="1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zh-CN" altLang="zh-CN" sz="1400" kern="1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M/R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M[0]-M[7]</a:t>
                      </a:r>
                      <a:endParaRPr lang="zh-CN" alt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Capacity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003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99999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0x000000</a:t>
                      </a: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C9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r>
                        <a:rPr lang="en-US" altLang="zh-CN" sz="1400" kern="1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r>
                        <a:rPr lang="en-US" altLang="zh-CN" sz="1400" kern="1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</a:t>
                      </a:r>
                      <a:endParaRPr lang="zh-CN" altLang="zh-CN" sz="1400" kern="1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4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M/R</a:t>
                      </a:r>
                      <a:endParaRPr lang="zh-CN" altLang="zh-C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M[C8]-M[CF]</a:t>
                      </a:r>
                      <a:endParaRPr lang="zh-CN" alt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Capacity</a:t>
                      </a:r>
                      <a:endParaRPr lang="zh-CN" altLang="zh-C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046434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130FD807-906F-4675-B23B-9207DCCD804E}"/>
              </a:ext>
            </a:extLst>
          </p:cNvPr>
          <p:cNvSpPr/>
          <p:nvPr/>
        </p:nvSpPr>
        <p:spPr>
          <a:xfrm>
            <a:off x="868096" y="2269920"/>
            <a:ext cx="31853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Cache 4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行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,index=2bits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Offset=3bits,store 8 bytes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0BF15E-C216-4AE8-864E-52B5A56A15C2}"/>
              </a:ext>
            </a:extLst>
          </p:cNvPr>
          <p:cNvCxnSpPr/>
          <p:nvPr/>
        </p:nvCxnSpPr>
        <p:spPr>
          <a:xfrm flipV="1">
            <a:off x="6324602" y="4413420"/>
            <a:ext cx="341586" cy="136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D818268-A3F7-4972-8C67-26D3F6810AB6}"/>
              </a:ext>
            </a:extLst>
          </p:cNvPr>
          <p:cNvCxnSpPr/>
          <p:nvPr/>
        </p:nvCxnSpPr>
        <p:spPr>
          <a:xfrm flipV="1">
            <a:off x="6204482" y="4923953"/>
            <a:ext cx="341586" cy="136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71D3F09-B3A1-441F-ACE5-21D5C1D00BC0}"/>
              </a:ext>
            </a:extLst>
          </p:cNvPr>
          <p:cNvCxnSpPr/>
          <p:nvPr/>
        </p:nvCxnSpPr>
        <p:spPr>
          <a:xfrm flipV="1">
            <a:off x="6271428" y="3856595"/>
            <a:ext cx="341586" cy="136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8E66498-20FB-40A4-BF51-1C87F4341D40}"/>
              </a:ext>
            </a:extLst>
          </p:cNvPr>
          <p:cNvCxnSpPr/>
          <p:nvPr/>
        </p:nvCxnSpPr>
        <p:spPr>
          <a:xfrm flipV="1">
            <a:off x="6375275" y="4112950"/>
            <a:ext cx="341586" cy="136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1ABC8E2-6F91-44B9-B33F-2431014D7E80}"/>
              </a:ext>
            </a:extLst>
          </p:cNvPr>
          <p:cNvCxnSpPr/>
          <p:nvPr/>
        </p:nvCxnSpPr>
        <p:spPr>
          <a:xfrm flipV="1">
            <a:off x="6442221" y="5533861"/>
            <a:ext cx="341586" cy="136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C405962-984C-4537-B3D4-C9C1A3D0CAF9}"/>
              </a:ext>
            </a:extLst>
          </p:cNvPr>
          <p:cNvCxnSpPr/>
          <p:nvPr/>
        </p:nvCxnSpPr>
        <p:spPr>
          <a:xfrm flipV="1">
            <a:off x="6306692" y="5273151"/>
            <a:ext cx="341586" cy="136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591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532" y="353163"/>
            <a:ext cx="5181158" cy="686126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  <a:tabLst>
                <a:tab pos="1787660" algn="l"/>
              </a:tabLst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组相联冲突造成缺失</a:t>
            </a:r>
            <a:endParaRPr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29496" y="1482329"/>
            <a:ext cx="4058096" cy="29031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a[16384],</a:t>
            </a:r>
            <a:r>
              <a:rPr sz="1828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b[16384],</a:t>
            </a:r>
            <a:r>
              <a:rPr sz="1828" spc="-32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c[16384];</a:t>
            </a:r>
            <a:endParaRPr sz="1828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5089" y="1787587"/>
            <a:ext cx="5033218" cy="57327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algn="ctr">
              <a:lnSpc>
                <a:spcPts val="2187"/>
              </a:lnSpc>
              <a:spcBef>
                <a:spcPts val="70"/>
              </a:spcBef>
            </a:pP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0x10000,</a:t>
            </a:r>
            <a:r>
              <a:rPr sz="1828" spc="-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828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1828" spc="-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0x20000,</a:t>
            </a:r>
            <a:r>
              <a:rPr sz="1828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1828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1828" spc="-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0x30000</a:t>
            </a:r>
            <a:r>
              <a:rPr sz="1828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*/</a:t>
            </a:r>
          </a:p>
          <a:p>
            <a:pPr marR="829985" algn="ctr">
              <a:lnSpc>
                <a:spcPts val="2187"/>
              </a:lnSpc>
            </a:pPr>
            <a:r>
              <a:rPr sz="18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i++)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72258" y="1482328"/>
            <a:ext cx="2665065" cy="113753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lnSpc>
                <a:spcPts val="2187"/>
              </a:lnSpc>
              <a:spcBef>
                <a:spcPts val="70"/>
              </a:spcBef>
            </a:pP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endParaRPr sz="1828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929">
              <a:lnSpc>
                <a:spcPts val="2180"/>
              </a:lnSpc>
            </a:pP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/*</a:t>
            </a:r>
            <a:r>
              <a:rPr sz="1828" spc="-32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1828" spc="-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</a:p>
          <a:p>
            <a:pPr marL="8929">
              <a:lnSpc>
                <a:spcPts val="2180"/>
              </a:lnSpc>
            </a:pP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for(i</a:t>
            </a:r>
            <a:r>
              <a:rPr sz="1828" spc="-1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1828" spc="-1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0;</a:t>
            </a:r>
            <a:r>
              <a:rPr sz="1828" spc="-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1828" spc="-1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sz="1828" spc="-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512;</a:t>
            </a:r>
            <a:endParaRPr sz="1828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929">
              <a:lnSpc>
                <a:spcPts val="2187"/>
              </a:lnSpc>
            </a:pPr>
            <a:r>
              <a:rPr sz="18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72258" y="2589610"/>
            <a:ext cx="8376940" cy="57327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566122">
              <a:lnSpc>
                <a:spcPts val="2187"/>
              </a:lnSpc>
              <a:spcBef>
                <a:spcPts val="70"/>
              </a:spcBef>
            </a:pP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c[i]</a:t>
            </a:r>
            <a:r>
              <a:rPr sz="1828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1828" spc="-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a[i]</a:t>
            </a:r>
            <a:r>
              <a:rPr sz="1828" spc="-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sz="1828" spc="-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b[i];</a:t>
            </a:r>
            <a:r>
              <a:rPr sz="1828" spc="-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/*load</a:t>
            </a:r>
            <a:r>
              <a:rPr sz="1828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a[i],</a:t>
            </a:r>
            <a:r>
              <a:rPr sz="1828" spc="-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</a:t>
            </a:r>
            <a:r>
              <a:rPr sz="1828" spc="-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b[i],</a:t>
            </a:r>
            <a:r>
              <a:rPr sz="1828" spc="-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</a:t>
            </a:r>
            <a:r>
              <a:rPr sz="1828" spc="-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c[i]*/</a:t>
            </a:r>
            <a:endParaRPr sz="1828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929">
              <a:lnSpc>
                <a:spcPts val="2187"/>
              </a:lnSpc>
            </a:pPr>
            <a:r>
              <a:rPr sz="18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endParaRPr sz="1828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2173" y="3357563"/>
          <a:ext cx="11324028" cy="2402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1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3642">
                  <a:extLst>
                    <a:ext uri="{9D8B030D-6E8A-4147-A177-3AD203B41FA5}">
                      <a16:colId xmlns:a16="http://schemas.microsoft.com/office/drawing/2014/main" val="1252774506"/>
                    </a:ext>
                  </a:extLst>
                </a:gridCol>
                <a:gridCol w="643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8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3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address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700" dirty="0" err="1">
                          <a:latin typeface="Arial"/>
                          <a:cs typeface="Arial"/>
                        </a:rPr>
                        <a:t>Adress</a:t>
                      </a:r>
                      <a:r>
                        <a:rPr lang="en-US" sz="1700" dirty="0">
                          <a:latin typeface="Arial"/>
                          <a:cs typeface="Arial"/>
                        </a:rPr>
                        <a:t> </a:t>
                      </a:r>
                      <a:endParaRPr sz="17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tag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index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?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load</a:t>
                      </a:r>
                      <a:r>
                        <a:rPr sz="17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a[0]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0x20000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altLang="zh-CN" sz="1700" dirty="0">
                          <a:latin typeface="Arial"/>
                          <a:cs typeface="Arial"/>
                        </a:rPr>
                        <a:t>0010 </a:t>
                      </a:r>
                      <a:r>
                        <a:rPr lang="en-US" altLang="zh-CN" sz="17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17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000 0000 00 </a:t>
                      </a:r>
                      <a:r>
                        <a:rPr lang="en-US" altLang="zh-CN" sz="170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000000</a:t>
                      </a:r>
                      <a:endParaRPr sz="1700" dirty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0x4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solidFill>
                          <a:srgbClr val="FFC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compulsory</a:t>
                      </a:r>
                      <a:r>
                        <a:rPr sz="17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 err="1">
                          <a:latin typeface="Arial"/>
                          <a:cs typeface="Arial"/>
                        </a:rPr>
                        <a:t>miss</a:t>
                      </a:r>
                      <a:r>
                        <a:rPr lang="en-US" altLang="zh-CN" sz="1700" dirty="0" err="1">
                          <a:latin typeface="Arial"/>
                          <a:cs typeface="Arial"/>
                        </a:rPr>
                        <a:t>e</a:t>
                      </a:r>
                      <a:endParaRPr sz="17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load</a:t>
                      </a:r>
                      <a:r>
                        <a:rPr sz="17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b[0]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0x30000</a:t>
                      </a: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>
                          <a:latin typeface="Arial"/>
                          <a:cs typeface="Arial"/>
                        </a:rPr>
                        <a:t>0011 </a:t>
                      </a:r>
                      <a:r>
                        <a:rPr lang="en-US" altLang="zh-CN" sz="17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17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000 0000 00 </a:t>
                      </a:r>
                      <a:r>
                        <a:rPr lang="en-US" altLang="zh-CN" sz="170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000000</a:t>
                      </a:r>
                    </a:p>
                  </a:txBody>
                  <a:tcPr marL="0" marR="0" marT="35719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0x6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solidFill>
                          <a:srgbClr val="FFC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compulsory</a:t>
                      </a:r>
                      <a:r>
                        <a:rPr sz="17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miss</a:t>
                      </a: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load</a:t>
                      </a:r>
                      <a:r>
                        <a:rPr sz="17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c[0]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0x10000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>
                          <a:latin typeface="Arial"/>
                          <a:cs typeface="Arial"/>
                        </a:rPr>
                        <a:t>0001 </a:t>
                      </a:r>
                      <a:r>
                        <a:rPr lang="en-US" altLang="zh-CN" sz="17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17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000 0000 00 </a:t>
                      </a:r>
                      <a:r>
                        <a:rPr lang="en-US" altLang="zh-CN" sz="170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000000</a:t>
                      </a:r>
                    </a:p>
                  </a:txBody>
                  <a:tcPr marL="0" marR="0" marT="35719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0x2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solidFill>
                          <a:srgbClr val="FFC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compulsory</a:t>
                      </a:r>
                      <a:r>
                        <a:rPr sz="17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miss,</a:t>
                      </a:r>
                      <a:r>
                        <a:rPr sz="17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evict</a:t>
                      </a:r>
                      <a:r>
                        <a:rPr sz="17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0x</a:t>
                      </a:r>
                      <a:r>
                        <a:rPr lang="en-US" altLang="zh-CN" sz="1700" dirty="0">
                          <a:latin typeface="Arial"/>
                          <a:cs typeface="Arial"/>
                        </a:rPr>
                        <a:t>4</a:t>
                      </a:r>
                      <a:endParaRPr sz="17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load</a:t>
                      </a:r>
                      <a:r>
                        <a:rPr sz="17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a[1]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0x20004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>
                          <a:latin typeface="Arial"/>
                          <a:cs typeface="Arial"/>
                        </a:rPr>
                        <a:t>0010 </a:t>
                      </a:r>
                      <a:r>
                        <a:rPr lang="en-US" altLang="zh-CN" sz="17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17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000 0000 00 </a:t>
                      </a:r>
                      <a:r>
                        <a:rPr lang="en-US" altLang="zh-CN" sz="170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000100</a:t>
                      </a:r>
                    </a:p>
                  </a:txBody>
                  <a:tcPr marL="0" marR="0" marT="35719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0x4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solidFill>
                          <a:srgbClr val="FFC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conflict</a:t>
                      </a:r>
                      <a:r>
                        <a:rPr sz="17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miss,</a:t>
                      </a:r>
                      <a:r>
                        <a:rPr sz="17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evict</a:t>
                      </a:r>
                      <a:r>
                        <a:rPr sz="17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0x6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1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load</a:t>
                      </a:r>
                      <a:r>
                        <a:rPr sz="17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b[1]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0x30004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>
                          <a:latin typeface="Arial"/>
                          <a:cs typeface="Arial"/>
                        </a:rPr>
                        <a:t>0011 </a:t>
                      </a:r>
                      <a:r>
                        <a:rPr lang="en-US" altLang="zh-CN" sz="17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17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000 0000 00 </a:t>
                      </a:r>
                      <a:r>
                        <a:rPr lang="en-US" altLang="zh-CN" sz="170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000100</a:t>
                      </a:r>
                    </a:p>
                  </a:txBody>
                  <a:tcPr marL="0" marR="0" marT="35719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0x6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solidFill>
                          <a:srgbClr val="FFC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conflict</a:t>
                      </a:r>
                      <a:r>
                        <a:rPr sz="17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miss,</a:t>
                      </a:r>
                      <a:r>
                        <a:rPr sz="17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evict</a:t>
                      </a:r>
                      <a:r>
                        <a:rPr sz="17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0x2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load</a:t>
                      </a:r>
                      <a:r>
                        <a:rPr sz="17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c[1]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0x10004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>
                          <a:latin typeface="Arial"/>
                          <a:cs typeface="Arial"/>
                        </a:rPr>
                        <a:t>0001 </a:t>
                      </a:r>
                      <a:r>
                        <a:rPr lang="en-US" altLang="zh-CN" sz="17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17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000 0000 00 </a:t>
                      </a:r>
                      <a:r>
                        <a:rPr lang="en-US" altLang="zh-CN" sz="170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000100</a:t>
                      </a:r>
                    </a:p>
                  </a:txBody>
                  <a:tcPr marL="0" marR="0" marT="35719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0x2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conflict</a:t>
                      </a:r>
                      <a:r>
                        <a:rPr sz="17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miss,</a:t>
                      </a:r>
                      <a:r>
                        <a:rPr sz="17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evict</a:t>
                      </a:r>
                      <a:r>
                        <a:rPr sz="17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0x4</a:t>
                      </a: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745089" y="6056357"/>
            <a:ext cx="6000750" cy="463437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  <a:tabLst>
                <a:tab pos="1071971" algn="l"/>
                <a:tab pos="2697563" algn="l"/>
                <a:tab pos="3427539" algn="l"/>
                <a:tab pos="3844540" algn="l"/>
              </a:tabLst>
            </a:pPr>
            <a:r>
              <a:rPr sz="2953" dirty="0">
                <a:solidFill>
                  <a:srgbClr val="FF2600"/>
                </a:solidFill>
                <a:latin typeface="Arial"/>
                <a:cs typeface="Arial"/>
              </a:rPr>
              <a:t>100%	miss </a:t>
            </a:r>
            <a:r>
              <a:rPr sz="2953" spc="-4" dirty="0">
                <a:solidFill>
                  <a:srgbClr val="FF2600"/>
                </a:solidFill>
                <a:latin typeface="Arial"/>
                <a:cs typeface="Arial"/>
              </a:rPr>
              <a:t>rate	</a:t>
            </a:r>
            <a:r>
              <a:rPr sz="2953" dirty="0">
                <a:solidFill>
                  <a:srgbClr val="FF2600"/>
                </a:solidFill>
                <a:latin typeface="Arial"/>
                <a:cs typeface="Arial"/>
              </a:rPr>
              <a:t>due	</a:t>
            </a:r>
            <a:r>
              <a:rPr sz="2953" spc="-4" dirty="0">
                <a:solidFill>
                  <a:srgbClr val="FF2600"/>
                </a:solidFill>
                <a:latin typeface="Arial"/>
                <a:cs typeface="Arial"/>
              </a:rPr>
              <a:t>to	</a:t>
            </a:r>
            <a:r>
              <a:rPr sz="2953" dirty="0">
                <a:solidFill>
                  <a:srgbClr val="FF2600"/>
                </a:solidFill>
                <a:latin typeface="Arial"/>
                <a:cs typeface="Arial"/>
              </a:rPr>
              <a:t>conflict</a:t>
            </a:r>
            <a:r>
              <a:rPr sz="2953" spc="-67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2953" dirty="0">
                <a:solidFill>
                  <a:srgbClr val="FF2600"/>
                </a:solidFill>
                <a:latin typeface="Arial"/>
                <a:cs typeface="Arial"/>
              </a:rPr>
              <a:t>miss!</a:t>
            </a:r>
            <a:endParaRPr sz="2953" dirty="0">
              <a:latin typeface="Arial"/>
              <a:cs typeface="Arial"/>
            </a:endParaRPr>
          </a:p>
        </p:txBody>
      </p:sp>
      <p:sp>
        <p:nvSpPr>
          <p:cNvPr id="10" name="Rectangle 54">
            <a:extLst>
              <a:ext uri="{FF2B5EF4-FFF2-40B4-BE49-F238E27FC236}">
                <a16:creationId xmlns:a16="http://schemas.microsoft.com/office/drawing/2014/main" id="{A734BEAF-00A4-4951-BBB6-E9E51EFF1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029" y="1480559"/>
            <a:ext cx="92075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 anchor="ctr"/>
          <a:lstStyle/>
          <a:p>
            <a:pPr algn="ctr"/>
            <a:r>
              <a:rPr lang="en-US" altLang="zh-CN" sz="1810" spc="29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Tag</a:t>
            </a:r>
            <a:endParaRPr lang="zh-CN" altLang="en-US" sz="1810" spc="29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1" name="Rectangle 55">
            <a:extLst>
              <a:ext uri="{FF2B5EF4-FFF2-40B4-BE49-F238E27FC236}">
                <a16:creationId xmlns:a16="http://schemas.microsoft.com/office/drawing/2014/main" id="{E0C13405-CC98-4D14-92A9-AAF219840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780" y="1480559"/>
            <a:ext cx="1201737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 anchor="ctr"/>
          <a:lstStyle/>
          <a:p>
            <a:pPr algn="ctr"/>
            <a:r>
              <a:rPr lang="en-US" altLang="zh-CN" b="1" dirty="0">
                <a:solidFill>
                  <a:srgbClr val="00B0F0"/>
                </a:solidFill>
              </a:rPr>
              <a:t>index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2" name="Rectangle 57">
            <a:extLst>
              <a:ext uri="{FF2B5EF4-FFF2-40B4-BE49-F238E27FC236}">
                <a16:creationId xmlns:a16="http://schemas.microsoft.com/office/drawing/2014/main" id="{312D7EB8-C970-498C-87E9-5BCB27C0F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9516" y="1480559"/>
            <a:ext cx="1201738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/>
              <a:t>offset</a:t>
            </a:r>
            <a:endParaRPr lang="zh-CN" altLang="en-US" b="1" dirty="0"/>
          </a:p>
        </p:txBody>
      </p:sp>
      <p:sp>
        <p:nvSpPr>
          <p:cNvPr id="13" name="Text Box 61">
            <a:extLst>
              <a:ext uri="{FF2B5EF4-FFF2-40B4-BE49-F238E27FC236}">
                <a16:creationId xmlns:a16="http://schemas.microsoft.com/office/drawing/2014/main" id="{F5AA521D-29CD-4FE1-9039-C9082DDDA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4679" y="1113847"/>
            <a:ext cx="4283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17</a:t>
            </a:r>
          </a:p>
        </p:txBody>
      </p:sp>
      <p:sp>
        <p:nvSpPr>
          <p:cNvPr id="14" name="Text Box 62">
            <a:extLst>
              <a:ext uri="{FF2B5EF4-FFF2-40B4-BE49-F238E27FC236}">
                <a16:creationId xmlns:a16="http://schemas.microsoft.com/office/drawing/2014/main" id="{EF13339A-EC8D-4897-8AB7-7056DAB05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8454" y="1113847"/>
            <a:ext cx="3064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9</a:t>
            </a:r>
          </a:p>
        </p:txBody>
      </p:sp>
      <p:sp>
        <p:nvSpPr>
          <p:cNvPr id="15" name="Text Box 63">
            <a:extLst>
              <a:ext uri="{FF2B5EF4-FFF2-40B4-BE49-F238E27FC236}">
                <a16:creationId xmlns:a16="http://schemas.microsoft.com/office/drawing/2014/main" id="{6F6CB58C-C8C2-4558-A06D-DD0E64033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1779" y="1113847"/>
            <a:ext cx="3064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6</a:t>
            </a: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0C472A88-318C-42C9-9C47-E4FD88C59E9E}"/>
              </a:ext>
            </a:extLst>
          </p:cNvPr>
          <p:cNvSpPr txBox="1"/>
          <p:nvPr/>
        </p:nvSpPr>
        <p:spPr>
          <a:xfrm>
            <a:off x="5841032" y="338206"/>
            <a:ext cx="6350968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altLang="zh-CN" sz="2000" dirty="0">
                <a:latin typeface="Arial"/>
                <a:cs typeface="Arial"/>
              </a:rPr>
              <a:t>2-way </a:t>
            </a:r>
            <a:r>
              <a:rPr lang="zh-CN" altLang="en-US" sz="2000" dirty="0">
                <a:latin typeface="Arial"/>
                <a:cs typeface="Arial"/>
              </a:rPr>
              <a:t>缓存</a:t>
            </a:r>
            <a:r>
              <a:rPr sz="2000" dirty="0">
                <a:latin typeface="Arial"/>
                <a:cs typeface="Arial"/>
              </a:rPr>
              <a:t>Size </a:t>
            </a:r>
            <a:r>
              <a:rPr lang="en-US" altLang="zh-CN" sz="2000" dirty="0">
                <a:latin typeface="Arial"/>
                <a:cs typeface="Arial"/>
              </a:rPr>
              <a:t>64</a:t>
            </a:r>
            <a:r>
              <a:rPr sz="2000" dirty="0">
                <a:latin typeface="Arial"/>
                <a:cs typeface="Arial"/>
              </a:rPr>
              <a:t>KB,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64B block</a:t>
            </a:r>
            <a:r>
              <a:rPr lang="zh-CN" altLang="en-US" sz="2000" dirty="0">
                <a:latin typeface="Arial"/>
                <a:cs typeface="Arial"/>
              </a:rPr>
              <a:t>，</a:t>
            </a:r>
            <a:r>
              <a:rPr sz="2000" dirty="0">
                <a:latin typeface="Arial"/>
                <a:cs typeface="Arial"/>
              </a:rPr>
              <a:t>32-bit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address.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Cache </a:t>
            </a:r>
            <a:r>
              <a:rPr sz="2000" spc="-5" dirty="0">
                <a:latin typeface="Arial"/>
                <a:cs typeface="Arial"/>
              </a:rPr>
              <a:t>performance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for the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following</a:t>
            </a:r>
            <a:r>
              <a:rPr sz="2000" dirty="0">
                <a:latin typeface="Arial"/>
                <a:cs typeface="Arial"/>
              </a:rPr>
              <a:t> code?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3558DCA-8C48-43EC-8F4D-C4FF91F7AB0E}"/>
              </a:ext>
            </a:extLst>
          </p:cNvPr>
          <p:cNvSpPr/>
          <p:nvPr/>
        </p:nvSpPr>
        <p:spPr>
          <a:xfrm>
            <a:off x="9168258" y="6137588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关联度增加？！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128B3DE-DF39-4BE1-92F0-E4513685BA8E}"/>
              </a:ext>
            </a:extLst>
          </p:cNvPr>
          <p:cNvSpPr/>
          <p:nvPr/>
        </p:nvSpPr>
        <p:spPr>
          <a:xfrm>
            <a:off x="7867404" y="2237029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/>
                <a:cs typeface="Arial"/>
              </a:rPr>
              <a:t>缓存</a:t>
            </a:r>
            <a:r>
              <a:rPr lang="en-US" altLang="zh-CN" dirty="0">
                <a:latin typeface="Arial"/>
                <a:cs typeface="Arial"/>
              </a:rPr>
              <a:t>set=512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532" y="353163"/>
            <a:ext cx="5181158" cy="686126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  <a:tabLst>
                <a:tab pos="1787660" algn="l"/>
              </a:tabLst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组相联冲突造成缺失</a:t>
            </a:r>
            <a:endParaRPr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29496" y="1482329"/>
            <a:ext cx="4058096" cy="29031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a[16384],</a:t>
            </a:r>
            <a:r>
              <a:rPr sz="1828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b[16384],</a:t>
            </a:r>
            <a:r>
              <a:rPr sz="1828" spc="-32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c[16384];</a:t>
            </a:r>
            <a:endParaRPr sz="1828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5089" y="1787587"/>
            <a:ext cx="5033218" cy="57327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algn="ctr">
              <a:lnSpc>
                <a:spcPts val="2187"/>
              </a:lnSpc>
              <a:spcBef>
                <a:spcPts val="70"/>
              </a:spcBef>
            </a:pP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0x10000,</a:t>
            </a:r>
            <a:r>
              <a:rPr sz="1828" spc="-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828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1828" spc="-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0x20000,</a:t>
            </a:r>
            <a:r>
              <a:rPr sz="1828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1828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1828" spc="-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0x30000</a:t>
            </a:r>
            <a:r>
              <a:rPr sz="1828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*/</a:t>
            </a:r>
          </a:p>
          <a:p>
            <a:pPr marR="829985" algn="ctr">
              <a:lnSpc>
                <a:spcPts val="2187"/>
              </a:lnSpc>
            </a:pPr>
            <a:r>
              <a:rPr sz="18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i++)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72258" y="1482328"/>
            <a:ext cx="2665065" cy="113753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lnSpc>
                <a:spcPts val="2187"/>
              </a:lnSpc>
              <a:spcBef>
                <a:spcPts val="70"/>
              </a:spcBef>
            </a:pP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endParaRPr sz="1828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929">
              <a:lnSpc>
                <a:spcPts val="2180"/>
              </a:lnSpc>
            </a:pP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/*</a:t>
            </a:r>
            <a:r>
              <a:rPr sz="1828" spc="-32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1828" spc="-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</a:p>
          <a:p>
            <a:pPr marL="8929">
              <a:lnSpc>
                <a:spcPts val="2180"/>
              </a:lnSpc>
            </a:pP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for(i</a:t>
            </a:r>
            <a:r>
              <a:rPr sz="1828" spc="-1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1828" spc="-1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0;</a:t>
            </a:r>
            <a:r>
              <a:rPr sz="1828" spc="-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1828" spc="-1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sz="1828" spc="-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512;</a:t>
            </a:r>
            <a:endParaRPr sz="1828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929">
              <a:lnSpc>
                <a:spcPts val="2187"/>
              </a:lnSpc>
            </a:pPr>
            <a:r>
              <a:rPr sz="18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72258" y="2589610"/>
            <a:ext cx="8376940" cy="57327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566122">
              <a:lnSpc>
                <a:spcPts val="2187"/>
              </a:lnSpc>
              <a:spcBef>
                <a:spcPts val="70"/>
              </a:spcBef>
            </a:pP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c[i]</a:t>
            </a:r>
            <a:r>
              <a:rPr sz="1828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1828" spc="-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a[i]</a:t>
            </a:r>
            <a:r>
              <a:rPr sz="1828" spc="-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sz="1828" spc="-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b[i];</a:t>
            </a:r>
            <a:r>
              <a:rPr sz="1828" spc="-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/*load</a:t>
            </a:r>
            <a:r>
              <a:rPr sz="1828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a[i],</a:t>
            </a:r>
            <a:r>
              <a:rPr sz="1828" spc="-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</a:t>
            </a:r>
            <a:r>
              <a:rPr sz="1828" spc="-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b[i],</a:t>
            </a:r>
            <a:r>
              <a:rPr sz="1828" spc="-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</a:t>
            </a:r>
            <a:r>
              <a:rPr sz="1828" spc="-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c[i]*/</a:t>
            </a:r>
            <a:endParaRPr sz="1828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929">
              <a:lnSpc>
                <a:spcPts val="2187"/>
              </a:lnSpc>
            </a:pPr>
            <a:r>
              <a:rPr sz="18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endParaRPr sz="1828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/>
          </p:nvPr>
        </p:nvGraphicFramePr>
        <p:xfrm>
          <a:off x="672173" y="3357563"/>
          <a:ext cx="11324028" cy="2402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1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3642">
                  <a:extLst>
                    <a:ext uri="{9D8B030D-6E8A-4147-A177-3AD203B41FA5}">
                      <a16:colId xmlns:a16="http://schemas.microsoft.com/office/drawing/2014/main" val="1252774506"/>
                    </a:ext>
                  </a:extLst>
                </a:gridCol>
                <a:gridCol w="643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8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3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address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700" dirty="0" err="1">
                          <a:latin typeface="Arial"/>
                          <a:cs typeface="Arial"/>
                        </a:rPr>
                        <a:t>Adress</a:t>
                      </a:r>
                      <a:r>
                        <a:rPr lang="en-US" sz="1700" dirty="0">
                          <a:latin typeface="Arial"/>
                          <a:cs typeface="Arial"/>
                        </a:rPr>
                        <a:t> </a:t>
                      </a:r>
                      <a:endParaRPr sz="17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tag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index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?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load</a:t>
                      </a:r>
                      <a:r>
                        <a:rPr sz="17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a[0]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0x20000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altLang="zh-CN" sz="1700" dirty="0">
                          <a:latin typeface="Arial"/>
                          <a:cs typeface="Arial"/>
                        </a:rPr>
                        <a:t>0010 </a:t>
                      </a:r>
                      <a:r>
                        <a:rPr lang="en-US" altLang="zh-CN" sz="17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00</a:t>
                      </a:r>
                      <a:r>
                        <a:rPr lang="en-US" altLang="zh-CN" sz="17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00 0000 00 </a:t>
                      </a:r>
                      <a:r>
                        <a:rPr lang="en-US" altLang="zh-CN" sz="170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000000</a:t>
                      </a:r>
                      <a:endParaRPr sz="1700" dirty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0x</a:t>
                      </a:r>
                      <a:r>
                        <a:rPr lang="en-US" altLang="zh-CN" sz="1700" dirty="0">
                          <a:latin typeface="Arial"/>
                          <a:cs typeface="Arial"/>
                        </a:rPr>
                        <a:t>8</a:t>
                      </a:r>
                      <a:endParaRPr sz="17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solidFill>
                          <a:srgbClr val="FFC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compulsory</a:t>
                      </a:r>
                      <a:r>
                        <a:rPr sz="17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 err="1">
                          <a:latin typeface="Arial"/>
                          <a:cs typeface="Arial"/>
                        </a:rPr>
                        <a:t>miss</a:t>
                      </a:r>
                      <a:r>
                        <a:rPr lang="en-US" altLang="zh-CN" sz="1700" dirty="0" err="1">
                          <a:latin typeface="Arial"/>
                          <a:cs typeface="Arial"/>
                        </a:rPr>
                        <a:t>e</a:t>
                      </a:r>
                      <a:endParaRPr sz="17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load</a:t>
                      </a:r>
                      <a:r>
                        <a:rPr sz="17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b[0]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0x30000</a:t>
                      </a: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>
                          <a:latin typeface="Arial"/>
                          <a:cs typeface="Arial"/>
                        </a:rPr>
                        <a:t>0011 </a:t>
                      </a:r>
                      <a:r>
                        <a:rPr lang="en-US" altLang="zh-CN" sz="17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00</a:t>
                      </a:r>
                      <a:r>
                        <a:rPr lang="en-US" altLang="zh-CN" sz="17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00 0000 00 </a:t>
                      </a:r>
                      <a:r>
                        <a:rPr lang="en-US" altLang="zh-CN" sz="170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000000</a:t>
                      </a:r>
                    </a:p>
                  </a:txBody>
                  <a:tcPr marL="0" marR="0" marT="35719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0x</a:t>
                      </a:r>
                      <a:r>
                        <a:rPr lang="en-US" sz="1700" dirty="0">
                          <a:latin typeface="Arial"/>
                          <a:cs typeface="Arial"/>
                        </a:rPr>
                        <a:t>c</a:t>
                      </a:r>
                      <a:endParaRPr sz="17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solidFill>
                          <a:srgbClr val="FFC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compulsory</a:t>
                      </a:r>
                      <a:r>
                        <a:rPr sz="17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miss</a:t>
                      </a: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load</a:t>
                      </a:r>
                      <a:r>
                        <a:rPr sz="17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c[0]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0x10000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>
                          <a:latin typeface="Arial"/>
                          <a:cs typeface="Arial"/>
                        </a:rPr>
                        <a:t>0001 </a:t>
                      </a:r>
                      <a:r>
                        <a:rPr lang="en-US" altLang="zh-CN" sz="17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00</a:t>
                      </a:r>
                      <a:r>
                        <a:rPr lang="en-US" altLang="zh-CN" sz="17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00 0000 00 </a:t>
                      </a:r>
                      <a:r>
                        <a:rPr lang="en-US" altLang="zh-CN" sz="170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000000</a:t>
                      </a:r>
                    </a:p>
                  </a:txBody>
                  <a:tcPr marL="0" marR="0" marT="35719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0x</a:t>
                      </a:r>
                      <a:r>
                        <a:rPr lang="en-US" altLang="zh-CN" sz="1700" dirty="0">
                          <a:latin typeface="Arial"/>
                          <a:cs typeface="Arial"/>
                        </a:rPr>
                        <a:t>4</a:t>
                      </a:r>
                      <a:endParaRPr sz="17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solidFill>
                          <a:srgbClr val="FFC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compulsory</a:t>
                      </a:r>
                      <a:r>
                        <a:rPr sz="17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miss</a:t>
                      </a: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load</a:t>
                      </a:r>
                      <a:r>
                        <a:rPr sz="17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a[1]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0x20004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>
                          <a:latin typeface="Arial"/>
                          <a:cs typeface="Arial"/>
                        </a:rPr>
                        <a:t>0010 </a:t>
                      </a:r>
                      <a:r>
                        <a:rPr lang="en-US" altLang="zh-CN" sz="17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00</a:t>
                      </a:r>
                      <a:r>
                        <a:rPr lang="en-US" altLang="zh-CN" sz="17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00 0000 00 </a:t>
                      </a:r>
                      <a:r>
                        <a:rPr lang="en-US" altLang="zh-CN" sz="170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000100</a:t>
                      </a:r>
                    </a:p>
                  </a:txBody>
                  <a:tcPr marL="0" marR="0" marT="35719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0x</a:t>
                      </a:r>
                      <a:r>
                        <a:rPr lang="en-US" altLang="zh-CN" sz="1700" dirty="0">
                          <a:latin typeface="Arial"/>
                          <a:cs typeface="Arial"/>
                        </a:rPr>
                        <a:t>8</a:t>
                      </a:r>
                      <a:endParaRPr sz="17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solidFill>
                          <a:srgbClr val="FFC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700" dirty="0">
                          <a:latin typeface="Arial"/>
                          <a:cs typeface="Arial"/>
                        </a:rPr>
                        <a:t>hit</a:t>
                      </a:r>
                      <a:endParaRPr sz="17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1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load</a:t>
                      </a:r>
                      <a:r>
                        <a:rPr sz="17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b[1]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0x30004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>
                          <a:latin typeface="Arial"/>
                          <a:cs typeface="Arial"/>
                        </a:rPr>
                        <a:t>0011 </a:t>
                      </a:r>
                      <a:r>
                        <a:rPr lang="en-US" altLang="zh-CN" sz="17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00</a:t>
                      </a:r>
                      <a:r>
                        <a:rPr lang="en-US" altLang="zh-CN" sz="17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00 0000 00 </a:t>
                      </a:r>
                      <a:r>
                        <a:rPr lang="en-US" altLang="zh-CN" sz="170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000100</a:t>
                      </a:r>
                    </a:p>
                  </a:txBody>
                  <a:tcPr marL="0" marR="0" marT="35719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0x</a:t>
                      </a:r>
                      <a:r>
                        <a:rPr lang="en-US" sz="1700" dirty="0">
                          <a:latin typeface="Arial"/>
                          <a:cs typeface="Arial"/>
                        </a:rPr>
                        <a:t>c</a:t>
                      </a:r>
                      <a:endParaRPr sz="17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solidFill>
                          <a:srgbClr val="FFC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700" dirty="0">
                          <a:latin typeface="Arial"/>
                          <a:cs typeface="Arial"/>
                        </a:rPr>
                        <a:t>hit</a:t>
                      </a:r>
                      <a:endParaRPr sz="17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load</a:t>
                      </a:r>
                      <a:r>
                        <a:rPr sz="17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c[1]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0x10004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>
                          <a:latin typeface="Arial"/>
                          <a:cs typeface="Arial"/>
                        </a:rPr>
                        <a:t>0001 </a:t>
                      </a:r>
                      <a:r>
                        <a:rPr lang="en-US" altLang="zh-CN" sz="17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00</a:t>
                      </a:r>
                      <a:r>
                        <a:rPr lang="en-US" altLang="zh-CN" sz="17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00 0000 00 </a:t>
                      </a:r>
                      <a:r>
                        <a:rPr lang="en-US" altLang="zh-CN" sz="170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000100</a:t>
                      </a:r>
                    </a:p>
                  </a:txBody>
                  <a:tcPr marL="0" marR="0" marT="35719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0x</a:t>
                      </a:r>
                      <a:r>
                        <a:rPr lang="en-US" altLang="zh-CN" sz="1700" dirty="0">
                          <a:latin typeface="Arial"/>
                          <a:cs typeface="Arial"/>
                        </a:rPr>
                        <a:t>4</a:t>
                      </a:r>
                      <a:endParaRPr sz="17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700" dirty="0">
                          <a:latin typeface="Arial"/>
                          <a:cs typeface="Arial"/>
                        </a:rPr>
                        <a:t>hit</a:t>
                      </a:r>
                      <a:endParaRPr sz="17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082251" y="6056357"/>
            <a:ext cx="6000750" cy="463437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  <a:tabLst>
                <a:tab pos="1071971" algn="l"/>
                <a:tab pos="2697563" algn="l"/>
                <a:tab pos="3427539" algn="l"/>
                <a:tab pos="3844540" algn="l"/>
              </a:tabLst>
            </a:pPr>
            <a:r>
              <a:rPr lang="en-US" altLang="zh-CN" sz="2953" dirty="0">
                <a:solidFill>
                  <a:srgbClr val="FF2600"/>
                </a:solidFill>
                <a:latin typeface="Arial"/>
                <a:cs typeface="Arial"/>
              </a:rPr>
              <a:t>50</a:t>
            </a:r>
            <a:r>
              <a:rPr sz="2953" dirty="0">
                <a:solidFill>
                  <a:srgbClr val="FF2600"/>
                </a:solidFill>
                <a:latin typeface="Arial"/>
                <a:cs typeface="Arial"/>
              </a:rPr>
              <a:t>%	miss </a:t>
            </a:r>
            <a:r>
              <a:rPr sz="2953" spc="-4" dirty="0">
                <a:solidFill>
                  <a:srgbClr val="FF2600"/>
                </a:solidFill>
                <a:latin typeface="Arial"/>
                <a:cs typeface="Arial"/>
              </a:rPr>
              <a:t>rate	</a:t>
            </a:r>
            <a:r>
              <a:rPr sz="2953" dirty="0">
                <a:solidFill>
                  <a:srgbClr val="FF2600"/>
                </a:solidFill>
                <a:latin typeface="Arial"/>
                <a:cs typeface="Arial"/>
              </a:rPr>
              <a:t>due	</a:t>
            </a:r>
            <a:r>
              <a:rPr sz="2953" spc="-4" dirty="0">
                <a:solidFill>
                  <a:srgbClr val="FF2600"/>
                </a:solidFill>
                <a:latin typeface="Arial"/>
                <a:cs typeface="Arial"/>
              </a:rPr>
              <a:t>to	</a:t>
            </a:r>
            <a:r>
              <a:rPr sz="2953" dirty="0">
                <a:solidFill>
                  <a:srgbClr val="FF2600"/>
                </a:solidFill>
                <a:latin typeface="Arial"/>
                <a:cs typeface="Arial"/>
              </a:rPr>
              <a:t>conflict</a:t>
            </a:r>
            <a:r>
              <a:rPr sz="2953" spc="-67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2953" dirty="0">
                <a:solidFill>
                  <a:srgbClr val="FF2600"/>
                </a:solidFill>
                <a:latin typeface="Arial"/>
                <a:cs typeface="Arial"/>
              </a:rPr>
              <a:t>miss!</a:t>
            </a:r>
            <a:endParaRPr sz="2953" dirty="0">
              <a:latin typeface="Arial"/>
              <a:cs typeface="Arial"/>
            </a:endParaRPr>
          </a:p>
        </p:txBody>
      </p:sp>
      <p:sp>
        <p:nvSpPr>
          <p:cNvPr id="10" name="Rectangle 54">
            <a:extLst>
              <a:ext uri="{FF2B5EF4-FFF2-40B4-BE49-F238E27FC236}">
                <a16:creationId xmlns:a16="http://schemas.microsoft.com/office/drawing/2014/main" id="{A734BEAF-00A4-4951-BBB6-E9E51EFF1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029" y="1480559"/>
            <a:ext cx="92075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 anchor="ctr"/>
          <a:lstStyle/>
          <a:p>
            <a:pPr algn="ctr"/>
            <a:r>
              <a:rPr lang="en-US" altLang="zh-CN" sz="1810" spc="29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Tag</a:t>
            </a:r>
            <a:endParaRPr lang="zh-CN" altLang="en-US" sz="1810" spc="29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1" name="Rectangle 55">
            <a:extLst>
              <a:ext uri="{FF2B5EF4-FFF2-40B4-BE49-F238E27FC236}">
                <a16:creationId xmlns:a16="http://schemas.microsoft.com/office/drawing/2014/main" id="{E0C13405-CC98-4D14-92A9-AAF219840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780" y="1480559"/>
            <a:ext cx="1201737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 anchor="ctr"/>
          <a:lstStyle/>
          <a:p>
            <a:pPr algn="ctr"/>
            <a:r>
              <a:rPr lang="en-US" altLang="zh-CN" b="1" dirty="0">
                <a:solidFill>
                  <a:srgbClr val="00B0F0"/>
                </a:solidFill>
              </a:rPr>
              <a:t>index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2" name="Rectangle 57">
            <a:extLst>
              <a:ext uri="{FF2B5EF4-FFF2-40B4-BE49-F238E27FC236}">
                <a16:creationId xmlns:a16="http://schemas.microsoft.com/office/drawing/2014/main" id="{312D7EB8-C970-498C-87E9-5BCB27C0F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9516" y="1480559"/>
            <a:ext cx="1201738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/>
              <a:t>offset</a:t>
            </a:r>
            <a:endParaRPr lang="zh-CN" altLang="en-US" b="1" dirty="0"/>
          </a:p>
        </p:txBody>
      </p:sp>
      <p:sp>
        <p:nvSpPr>
          <p:cNvPr id="13" name="Text Box 61">
            <a:extLst>
              <a:ext uri="{FF2B5EF4-FFF2-40B4-BE49-F238E27FC236}">
                <a16:creationId xmlns:a16="http://schemas.microsoft.com/office/drawing/2014/main" id="{F5AA521D-29CD-4FE1-9039-C9082DDDA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4679" y="1113847"/>
            <a:ext cx="4283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18</a:t>
            </a:r>
          </a:p>
        </p:txBody>
      </p:sp>
      <p:sp>
        <p:nvSpPr>
          <p:cNvPr id="14" name="Text Box 62">
            <a:extLst>
              <a:ext uri="{FF2B5EF4-FFF2-40B4-BE49-F238E27FC236}">
                <a16:creationId xmlns:a16="http://schemas.microsoft.com/office/drawing/2014/main" id="{EF13339A-EC8D-4897-8AB7-7056DAB05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8454" y="1113847"/>
            <a:ext cx="3064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8</a:t>
            </a:r>
          </a:p>
        </p:txBody>
      </p:sp>
      <p:sp>
        <p:nvSpPr>
          <p:cNvPr id="15" name="Text Box 63">
            <a:extLst>
              <a:ext uri="{FF2B5EF4-FFF2-40B4-BE49-F238E27FC236}">
                <a16:creationId xmlns:a16="http://schemas.microsoft.com/office/drawing/2014/main" id="{6F6CB58C-C8C2-4558-A06D-DD0E64033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1779" y="1113847"/>
            <a:ext cx="3064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6</a:t>
            </a: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0C472A88-318C-42C9-9C47-E4FD88C59E9E}"/>
              </a:ext>
            </a:extLst>
          </p:cNvPr>
          <p:cNvSpPr txBox="1"/>
          <p:nvPr/>
        </p:nvSpPr>
        <p:spPr>
          <a:xfrm>
            <a:off x="5943458" y="294882"/>
            <a:ext cx="5716486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altLang="zh-CN" sz="2000" b="1" dirty="0">
                <a:solidFill>
                  <a:srgbClr val="C00000"/>
                </a:solidFill>
                <a:latin typeface="Arial"/>
                <a:cs typeface="Arial"/>
              </a:rPr>
              <a:t>4-way</a:t>
            </a:r>
            <a:r>
              <a:rPr lang="en-US" altLang="zh-CN" sz="2000" dirty="0">
                <a:latin typeface="Arial"/>
                <a:cs typeface="Arial"/>
              </a:rPr>
              <a:t> </a:t>
            </a:r>
            <a:r>
              <a:rPr lang="zh-CN" altLang="en-US" sz="2000" dirty="0">
                <a:latin typeface="Arial"/>
                <a:cs typeface="Arial"/>
              </a:rPr>
              <a:t>缓存</a:t>
            </a:r>
            <a:r>
              <a:rPr sz="2000" dirty="0">
                <a:latin typeface="Arial"/>
                <a:cs typeface="Arial"/>
              </a:rPr>
              <a:t>Size </a:t>
            </a:r>
            <a:r>
              <a:rPr lang="en-US" altLang="zh-CN" sz="2000" dirty="0">
                <a:latin typeface="Arial"/>
                <a:cs typeface="Arial"/>
              </a:rPr>
              <a:t>64</a:t>
            </a:r>
            <a:r>
              <a:rPr sz="2000" dirty="0">
                <a:latin typeface="Arial"/>
                <a:cs typeface="Arial"/>
              </a:rPr>
              <a:t>KB,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64B block</a:t>
            </a:r>
            <a:r>
              <a:rPr lang="zh-CN" altLang="en-US" sz="2000" dirty="0">
                <a:latin typeface="Arial"/>
                <a:cs typeface="Arial"/>
              </a:rPr>
              <a:t>，</a:t>
            </a:r>
            <a:r>
              <a:rPr sz="2000" dirty="0">
                <a:latin typeface="Arial"/>
                <a:cs typeface="Arial"/>
              </a:rPr>
              <a:t>32-bit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address.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Cache </a:t>
            </a:r>
            <a:r>
              <a:rPr sz="2000" spc="-5" dirty="0">
                <a:latin typeface="Arial"/>
                <a:cs typeface="Arial"/>
              </a:rPr>
              <a:t>performance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for the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following</a:t>
            </a:r>
            <a:r>
              <a:rPr sz="2000" dirty="0">
                <a:latin typeface="Arial"/>
                <a:cs typeface="Arial"/>
              </a:rPr>
              <a:t> code?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0DCAA30-1D9B-4D19-9A14-E5B5B54E5EA6}"/>
              </a:ext>
            </a:extLst>
          </p:cNvPr>
          <p:cNvSpPr/>
          <p:nvPr/>
        </p:nvSpPr>
        <p:spPr>
          <a:xfrm>
            <a:off x="7759835" y="2295215"/>
            <a:ext cx="170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缓存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set=256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1254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1882" y="468007"/>
            <a:ext cx="6521824" cy="33342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625">
              <a:lnSpc>
                <a:spcPts val="2594"/>
              </a:lnSpc>
            </a:pPr>
            <a:r>
              <a:rPr sz="2824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Cache的缺失损失</a:t>
            </a:r>
            <a:endParaRPr sz="2824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0200" y="1400303"/>
            <a:ext cx="9131300" cy="4493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841" indent="-284217">
              <a:buClr>
                <a:srgbClr val="FB0028"/>
              </a:buClr>
              <a:buFont typeface="Wingdings"/>
              <a:buChar char=""/>
              <a:tabLst>
                <a:tab pos="296423" algn="l"/>
              </a:tabLst>
            </a:pPr>
            <a:r>
              <a:rPr sz="28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缺失损失</a:t>
            </a:r>
            <a:endParaRPr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606794" marR="4649" indent="-177272">
              <a:lnSpc>
                <a:spcPct val="160100"/>
              </a:lnSpc>
              <a:spcBef>
                <a:spcPts val="1309"/>
              </a:spcBef>
            </a:pPr>
            <a:r>
              <a:rPr sz="2400" spc="-9" dirty="0">
                <a:solidFill>
                  <a:srgbClr val="FB002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</a:rPr>
              <a:t>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CP</a:t>
            </a:r>
            <a:r>
              <a:rPr sz="2400" spc="5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U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访问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Cach</a:t>
            </a:r>
            <a:r>
              <a:rPr sz="2400" spc="5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e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缺失时，导致一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次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流水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线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阻塞</a:t>
            </a:r>
            <a:r>
              <a:rPr sz="2400" spc="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（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p</a:t>
            </a:r>
            <a:r>
              <a:rPr sz="2400" spc="-19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i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pel</a:t>
            </a:r>
            <a:r>
              <a:rPr sz="2400" spc="-9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i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ne</a:t>
            </a:r>
            <a:r>
              <a:rPr sz="2400" spc="-36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Stal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l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，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可以理解为停顿）</a:t>
            </a:r>
            <a:r>
              <a:rPr sz="2400" spc="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，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CP</a:t>
            </a:r>
            <a:r>
              <a:rPr sz="2400" spc="5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U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必须等</a:t>
            </a:r>
            <a:r>
              <a:rPr sz="2400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待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数据</a:t>
            </a:r>
            <a:r>
              <a:rPr sz="2400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装</a:t>
            </a:r>
            <a:r>
              <a:rPr sz="2400" spc="9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入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Ca</a:t>
            </a:r>
            <a:r>
              <a:rPr sz="2400" spc="-9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h</a:t>
            </a:r>
            <a:r>
              <a:rPr sz="2400" spc="5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e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后才</a:t>
            </a:r>
            <a:r>
              <a:rPr sz="2400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能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访</a:t>
            </a:r>
            <a:r>
              <a:rPr sz="2400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问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Cache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，这期间的时间损失称为缺失损失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。</a:t>
            </a:r>
          </a:p>
          <a:p>
            <a:pPr marL="606794" marR="88345" indent="-177272">
              <a:lnSpc>
                <a:spcPct val="160100"/>
              </a:lnSpc>
              <a:spcBef>
                <a:spcPts val="1094"/>
              </a:spcBef>
            </a:pPr>
            <a:r>
              <a:rPr sz="2400" dirty="0">
                <a:solidFill>
                  <a:srgbClr val="FB002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</a:rPr>
              <a:t>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取出块的时间：第一个字的延迟时间（存储器访问）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+  </a:t>
            </a:r>
            <a:r>
              <a:rPr sz="2400" spc="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块的剩余部分的传送时间。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>
              <a:spcBef>
                <a:spcPts val="46"/>
              </a:spcBef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429521"/>
            <a:r>
              <a:rPr sz="2400" dirty="0">
                <a:solidFill>
                  <a:srgbClr val="FB002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</a:rPr>
              <a:t>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Cache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的存储组织对缺失损失具有很大的影响。</a:t>
            </a:r>
          </a:p>
        </p:txBody>
      </p:sp>
    </p:spTree>
    <p:extLst>
      <p:ext uri="{BB962C8B-B14F-4D97-AF65-F5344CB8AC3E}">
        <p14:creationId xmlns:p14="http://schemas.microsoft.com/office/powerpoint/2010/main" val="1466408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933865" y="1784690"/>
            <a:ext cx="6577241" cy="2709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242" tIns="41120" rIns="82242" bIns="41120">
            <a:spAutoFit/>
          </a:bodyPr>
          <a:lstStyle>
            <a:defPPr>
              <a:defRPr lang="zh-CN"/>
            </a:defPPr>
            <a:lvl1pPr marL="457200" indent="-457200" latinLnBrk="1">
              <a:buFont typeface="Wingdings" pitchFamily="2" charset="2"/>
              <a:buChar char="n"/>
              <a:defRPr sz="3200">
                <a:ea typeface="华文中宋" panose="02010600040101010101" pitchFamily="2" charset="-122"/>
              </a:defRPr>
            </a:lvl1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324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en-US" altLang="zh-CN" sz="2324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324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缺失的处理步骤</a:t>
            </a:r>
            <a:endParaRPr lang="en-US" altLang="zh-CN" sz="2324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324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324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 </a:t>
            </a:r>
            <a:r>
              <a:rPr lang="zh-CN" altLang="en-US" sz="2324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－ </a:t>
            </a:r>
            <a:r>
              <a:rPr lang="en-US" altLang="zh-CN" sz="2324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324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送到存储器中</a:t>
            </a:r>
            <a:endParaRPr lang="en-US" altLang="zh-CN" sz="2324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324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通知主存执行读操作，并等待主存访问完成</a:t>
            </a:r>
            <a:endParaRPr lang="en-US" altLang="zh-CN" sz="2324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324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en-US" altLang="zh-CN" sz="2324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324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项，并设置</a:t>
            </a:r>
            <a:r>
              <a:rPr lang="en-US" altLang="zh-CN" sz="2324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324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相关标志</a:t>
            </a:r>
          </a:p>
          <a:p>
            <a:pPr>
              <a:lnSpc>
                <a:spcPct val="150000"/>
              </a:lnSpc>
            </a:pPr>
            <a:r>
              <a:rPr lang="zh-CN" altLang="en-US" sz="2324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重新取指令，此时指令在</a:t>
            </a:r>
            <a:r>
              <a:rPr lang="en-US" altLang="zh-CN" sz="2324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324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2238196" y="519837"/>
            <a:ext cx="7778852" cy="49803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 Misses</a:t>
            </a:r>
            <a:endParaRPr lang="en-AU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589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860720" y="817106"/>
            <a:ext cx="50894" cy="36898"/>
          </a:xfrm>
          <a:custGeom>
            <a:avLst/>
            <a:gdLst/>
            <a:ahLst/>
            <a:cxnLst/>
            <a:rect l="l" t="t" r="r" b="b"/>
            <a:pathLst>
              <a:path w="50800" h="36830">
                <a:moveTo>
                  <a:pt x="50279" y="19050"/>
                </a:moveTo>
                <a:lnTo>
                  <a:pt x="0" y="19050"/>
                </a:lnTo>
                <a:lnTo>
                  <a:pt x="0" y="36576"/>
                </a:lnTo>
                <a:lnTo>
                  <a:pt x="50279" y="36576"/>
                </a:lnTo>
                <a:lnTo>
                  <a:pt x="50279" y="19050"/>
                </a:lnTo>
                <a:close/>
              </a:path>
              <a:path w="50800" h="36830">
                <a:moveTo>
                  <a:pt x="50279" y="0"/>
                </a:moveTo>
                <a:lnTo>
                  <a:pt x="0" y="0"/>
                </a:lnTo>
                <a:lnTo>
                  <a:pt x="0" y="17526"/>
                </a:lnTo>
                <a:lnTo>
                  <a:pt x="50279" y="17526"/>
                </a:lnTo>
                <a:lnTo>
                  <a:pt x="50279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9" name="object 9"/>
          <p:cNvSpPr txBox="1"/>
          <p:nvPr/>
        </p:nvSpPr>
        <p:spPr>
          <a:xfrm>
            <a:off x="7655000" y="3149797"/>
            <a:ext cx="1097407" cy="330813"/>
          </a:xfrm>
          <a:prstGeom prst="rect">
            <a:avLst/>
          </a:prstGeom>
        </p:spPr>
        <p:txBody>
          <a:bodyPr vert="horz" wrap="square" lIns="0" tIns="12087" rIns="0" bIns="0" rtlCol="0">
            <a:spAutoFit/>
          </a:bodyPr>
          <a:lstStyle/>
          <a:p>
            <a:pPr marL="12724">
              <a:spcBef>
                <a:spcPts val="95"/>
              </a:spcBef>
            </a:pPr>
            <a:r>
              <a:rPr lang="en-US" altLang="zh-CN" sz="2004" b="1" spc="-5" dirty="0">
                <a:solidFill>
                  <a:srgbClr val="FF3300"/>
                </a:solidFill>
                <a:latin typeface="Arial"/>
                <a:cs typeface="Arial"/>
              </a:rPr>
              <a:t>4</a:t>
            </a:r>
            <a:r>
              <a:rPr sz="2004" b="1" spc="-7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004" b="1" spc="-10" dirty="0">
                <a:solidFill>
                  <a:srgbClr val="FF3300"/>
                </a:solidFill>
                <a:latin typeface="Arial"/>
                <a:cs typeface="Arial"/>
              </a:rPr>
              <a:t>misses</a:t>
            </a:r>
            <a:endParaRPr sz="2004" dirty="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/>
          </p:nvPr>
        </p:nvGraphicFramePr>
        <p:xfrm>
          <a:off x="2093554" y="3755990"/>
          <a:ext cx="7971095" cy="24985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9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1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1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5243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382270" marR="234315" indent="-13970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Memory  block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53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264795" marR="219075" indent="-3873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Hit</a:t>
                      </a:r>
                      <a:r>
                        <a:rPr sz="1600" b="1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 </a:t>
                      </a:r>
                      <a:r>
                        <a:rPr sz="1600" b="1" spc="-48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miss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5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Contents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after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each reference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79248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0101"/>
                      </a:solidFill>
                      <a:prstDash val="solid"/>
                    </a:lnL>
                    <a:lnB w="79248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6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Set</a:t>
                      </a:r>
                      <a:r>
                        <a:rPr sz="16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153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79248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Set</a:t>
                      </a:r>
                      <a:r>
                        <a:rPr sz="16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153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762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0101"/>
                      </a:solidFill>
                      <a:prstDash val="solid"/>
                    </a:lnL>
                    <a:lnT w="79248">
                      <a:solidFill>
                        <a:srgbClr val="010101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76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Way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1988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Way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1988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Way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1988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Way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1988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10101"/>
                      </a:solidFill>
                      <a:prstDash val="solid"/>
                    </a:lnL>
                    <a:lnT w="79248">
                      <a:solidFill>
                        <a:srgbClr val="010101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4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Miss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M[0]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10101"/>
                      </a:solidFill>
                      <a:prstDash val="solid"/>
                    </a:lnL>
                    <a:lnT w="79248">
                      <a:solidFill>
                        <a:srgbClr val="010101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4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Miss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M[0]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M[8]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10101"/>
                      </a:solidFill>
                      <a:prstDash val="solid"/>
                    </a:lnL>
                    <a:lnT w="79248">
                      <a:solidFill>
                        <a:srgbClr val="010101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4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990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Hit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990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M[0]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990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M[8]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990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990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990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10101"/>
                      </a:solidFill>
                      <a:prstDash val="solid"/>
                    </a:lnL>
                    <a:lnT w="79248">
                      <a:solidFill>
                        <a:srgbClr val="010101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1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Miss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M[0]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M[6]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10101"/>
                      </a:solidFill>
                      <a:prstDash val="solid"/>
                    </a:lnL>
                    <a:lnT w="79248">
                      <a:solidFill>
                        <a:srgbClr val="010101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4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807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Miss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38807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M[8]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807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M[6]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807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10101"/>
                      </a:solidFill>
                      <a:prstDash val="solid"/>
                    </a:lnL>
                    <a:lnT w="79248">
                      <a:solidFill>
                        <a:srgbClr val="010101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Rectangle 3">
            <a:extLst>
              <a:ext uri="{FF2B5EF4-FFF2-40B4-BE49-F238E27FC236}">
                <a16:creationId xmlns:a16="http://schemas.microsoft.com/office/drawing/2014/main" id="{346D9771-1431-4CFC-B328-0D6BA6511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029524"/>
            <a:ext cx="990600" cy="1219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Line 4">
            <a:extLst>
              <a:ext uri="{FF2B5EF4-FFF2-40B4-BE49-F238E27FC236}">
                <a16:creationId xmlns:a16="http://schemas.microsoft.com/office/drawing/2014/main" id="{E1FFD29D-0191-42DD-A38C-BE1AA54D78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639124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" name="Line 5">
            <a:extLst>
              <a:ext uri="{FF2B5EF4-FFF2-40B4-BE49-F238E27FC236}">
                <a16:creationId xmlns:a16="http://schemas.microsoft.com/office/drawing/2014/main" id="{FEA87575-9939-4D9D-9C1D-457FE0D327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334324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" name="Line 6">
            <a:extLst>
              <a:ext uri="{FF2B5EF4-FFF2-40B4-BE49-F238E27FC236}">
                <a16:creationId xmlns:a16="http://schemas.microsoft.com/office/drawing/2014/main" id="{470D1D2C-E459-4F73-B888-0132C2C57A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943924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" name="Rectangle 43">
            <a:extLst>
              <a:ext uri="{FF2B5EF4-FFF2-40B4-BE49-F238E27FC236}">
                <a16:creationId xmlns:a16="http://schemas.microsoft.com/office/drawing/2014/main" id="{16F11AA8-42FA-4184-AF6E-658365BB4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29524"/>
            <a:ext cx="533400" cy="1219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" name="Line 44">
            <a:extLst>
              <a:ext uri="{FF2B5EF4-FFF2-40B4-BE49-F238E27FC236}">
                <a16:creationId xmlns:a16="http://schemas.microsoft.com/office/drawing/2014/main" id="{4C60FAC3-0D27-4E2D-BB0A-431F2B9A52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1639124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0" name="Line 45">
            <a:extLst>
              <a:ext uri="{FF2B5EF4-FFF2-40B4-BE49-F238E27FC236}">
                <a16:creationId xmlns:a16="http://schemas.microsoft.com/office/drawing/2014/main" id="{9ADDA2A3-85AB-4B82-95FA-4371D0C014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1334324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1" name="Line 46">
            <a:extLst>
              <a:ext uri="{FF2B5EF4-FFF2-40B4-BE49-F238E27FC236}">
                <a16:creationId xmlns:a16="http://schemas.microsoft.com/office/drawing/2014/main" id="{9E0228EA-4535-4E37-8416-7382D6F458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1943924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2" name="Text Box 84">
            <a:extLst>
              <a:ext uri="{FF2B5EF4-FFF2-40B4-BE49-F238E27FC236}">
                <a16:creationId xmlns:a16="http://schemas.microsoft.com/office/drawing/2014/main" id="{AB7F0AA3-D82E-49CF-9C7D-AEDBAF59C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29525"/>
            <a:ext cx="150233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000    Mem(0)</a:t>
            </a:r>
          </a:p>
        </p:txBody>
      </p:sp>
      <p:sp>
        <p:nvSpPr>
          <p:cNvPr id="23" name="Line 128">
            <a:extLst>
              <a:ext uri="{FF2B5EF4-FFF2-40B4-BE49-F238E27FC236}">
                <a16:creationId xmlns:a16="http://schemas.microsoft.com/office/drawing/2014/main" id="{E256936A-237D-4498-A4D3-688FD2E0E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-76200" y="1639124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AC8E081-3222-4D4F-A1EA-84923F4669F1}"/>
              </a:ext>
            </a:extLst>
          </p:cNvPr>
          <p:cNvSpPr/>
          <p:nvPr/>
        </p:nvSpPr>
        <p:spPr>
          <a:xfrm>
            <a:off x="2443039" y="940594"/>
            <a:ext cx="7033437" cy="142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Block=1word, </a:t>
            </a:r>
            <a:r>
              <a:rPr lang="zh-CN" altLang="en-US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字地址</a:t>
            </a:r>
            <a:r>
              <a:rPr lang="en-US" altLang="zh-CN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0</a:t>
            </a:r>
            <a:r>
              <a:rPr lang="zh-CN" altLang="en-US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</a:t>
            </a:r>
            <a:r>
              <a:rPr lang="en-US" altLang="zh-CN" sz="2000" spc="19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000</a:t>
            </a:r>
            <a:r>
              <a:rPr lang="en-US" altLang="zh-CN" sz="2000" b="1" spc="19" dirty="0">
                <a:solidFill>
                  <a:srgbClr val="99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0</a:t>
            </a:r>
            <a:r>
              <a:rPr lang="en-US" altLang="zh-CN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=0</a:t>
            </a:r>
            <a:r>
              <a:rPr lang="zh-CN" altLang="en-US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，映射到</a:t>
            </a:r>
            <a:r>
              <a:rPr lang="en-US" altLang="zh-CN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set=0,tag=000</a:t>
            </a:r>
            <a:r>
              <a:rPr lang="zh-CN" altLang="en-US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</a:t>
            </a:r>
            <a:endParaRPr lang="en-US" altLang="zh-CN" sz="2000" spc="19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字地址</a:t>
            </a:r>
            <a:r>
              <a:rPr lang="en-US" altLang="zh-CN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8</a:t>
            </a:r>
            <a:r>
              <a:rPr lang="zh-CN" altLang="en-US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</a:t>
            </a:r>
            <a:r>
              <a:rPr lang="en-US" altLang="zh-CN" sz="2000" spc="19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100</a:t>
            </a:r>
            <a:r>
              <a:rPr lang="en-US" altLang="zh-CN" sz="2000" b="1" spc="19" dirty="0">
                <a:solidFill>
                  <a:srgbClr val="99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0</a:t>
            </a:r>
            <a:r>
              <a:rPr lang="zh-CN" altLang="en-US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，映射到</a:t>
            </a:r>
            <a:r>
              <a:rPr lang="en-US" altLang="zh-CN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set=0,tag=100</a:t>
            </a:r>
          </a:p>
          <a:p>
            <a:pPr>
              <a:lnSpc>
                <a:spcPct val="150000"/>
              </a:lnSpc>
            </a:pPr>
            <a:r>
              <a:rPr lang="zh-CN" altLang="en-US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字地址</a:t>
            </a:r>
            <a:r>
              <a:rPr lang="en-US" altLang="zh-CN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6</a:t>
            </a:r>
            <a:r>
              <a:rPr lang="zh-CN" altLang="en-US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</a:t>
            </a:r>
            <a:r>
              <a:rPr lang="en-US" altLang="zh-CN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0</a:t>
            </a:r>
            <a:r>
              <a:rPr lang="en-US" altLang="zh-CN" sz="2000" spc="19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11</a:t>
            </a:r>
            <a:r>
              <a:rPr lang="en-US" altLang="zh-CN" sz="2000" b="1" spc="19" dirty="0">
                <a:solidFill>
                  <a:srgbClr val="99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0</a:t>
            </a:r>
            <a:r>
              <a:rPr lang="zh-CN" altLang="en-US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，映射到</a:t>
            </a:r>
            <a:r>
              <a:rPr lang="en-US" altLang="zh-CN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set=0,tag=011</a:t>
            </a:r>
            <a:endParaRPr lang="zh-CN" altLang="en-US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ADAA17-A5B3-42FC-A737-7DDC60A05CAD}"/>
              </a:ext>
            </a:extLst>
          </p:cNvPr>
          <p:cNvSpPr/>
          <p:nvPr/>
        </p:nvSpPr>
        <p:spPr>
          <a:xfrm>
            <a:off x="2650839" y="2854985"/>
            <a:ext cx="3308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给定以下块地址序列：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0,8,0,6,8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9F6E53-5AEC-4E02-B01D-165955D4B4B2}"/>
              </a:ext>
            </a:extLst>
          </p:cNvPr>
          <p:cNvSpPr/>
          <p:nvPr/>
        </p:nvSpPr>
        <p:spPr>
          <a:xfrm>
            <a:off x="366597" y="4914076"/>
            <a:ext cx="15195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0 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刚访问，替换最久的 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8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0FD199-04C1-4D1D-A4AF-B6265323D0F2}"/>
              </a:ext>
            </a:extLst>
          </p:cNvPr>
          <p:cNvSpPr/>
          <p:nvPr/>
        </p:nvSpPr>
        <p:spPr>
          <a:xfrm>
            <a:off x="2650839" y="203549"/>
            <a:ext cx="2464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pc="-5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2-way</a:t>
            </a:r>
            <a:r>
              <a:rPr lang="zh-CN" altLang="en-US" sz="2400" spc="-5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组相联映射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4805" y="416857"/>
            <a:ext cx="6166485" cy="35907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1">
              <a:lnSpc>
                <a:spcPts val="2835"/>
              </a:lnSpc>
            </a:pPr>
            <a:r>
              <a:rPr sz="2400" b="1" spc="-5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Cache的替换策略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——</a:t>
            </a:r>
            <a:r>
              <a:rPr sz="2400" b="1" spc="1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Cache的缺失处理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524000" y="102671"/>
            <a:ext cx="0" cy="42261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>
              <a:lnSpc>
                <a:spcPts val="1655"/>
              </a:lnSpc>
            </a:pPr>
            <a:fld id="{81D60167-4931-47E6-BA6A-407CBD079E47}" type="slidenum">
              <a:rPr dirty="0"/>
              <a:pPr marL="25400">
                <a:lnSpc>
                  <a:spcPts val="1655"/>
                </a:lnSpc>
              </a:pPr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14805" y="1323652"/>
            <a:ext cx="7606665" cy="51174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222" indent="-310521">
              <a:buClr>
                <a:srgbClr val="FB0028"/>
              </a:buClr>
              <a:buFont typeface="Wingdings"/>
              <a:buChar char=""/>
              <a:tabLst>
                <a:tab pos="323856" algn="l"/>
              </a:tabLst>
            </a:pP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缺失处理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（以读操作为例，写操作比较复杂）</a:t>
            </a:r>
          </a:p>
          <a:p>
            <a:pPr marL="663588" marR="25400" indent="-194314">
              <a:lnSpc>
                <a:spcPct val="155000"/>
              </a:lnSpc>
              <a:spcBef>
                <a:spcPts val="1435"/>
              </a:spcBef>
            </a:pPr>
            <a:r>
              <a:rPr sz="2000" spc="-5" dirty="0">
                <a:solidFill>
                  <a:srgbClr val="FB002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</a:rPr>
              <a:t>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块装入后访问：缺失数据块</a:t>
            </a: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中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各字</a:t>
            </a: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按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顺序</a:t>
            </a: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全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部装</a:t>
            </a:r>
            <a:r>
              <a:rPr sz="2000" spc="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入</a:t>
            </a:r>
            <a:r>
              <a:rPr sz="20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ache</a:t>
            </a: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后，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再从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Cach</a:t>
            </a:r>
            <a:r>
              <a:rPr sz="2000" spc="5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e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中访问所请求</a:t>
            </a: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的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字（也</a:t>
            </a: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是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引起</a:t>
            </a: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缺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失的字</a:t>
            </a: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）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>
              <a:spcBef>
                <a:spcPts val="45"/>
              </a:spcBef>
            </a:pPr>
            <a:endParaRPr sz="215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469909">
              <a:spcBef>
                <a:spcPts val="5"/>
              </a:spcBef>
            </a:pPr>
            <a:r>
              <a:rPr sz="2000" dirty="0">
                <a:solidFill>
                  <a:srgbClr val="FB002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</a:rPr>
              <a:t>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尽早重启（</a:t>
            </a:r>
            <a:r>
              <a:rPr sz="2000" spc="-54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early restart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）：缺失数据块中各字按顺序装入</a:t>
            </a:r>
          </a:p>
          <a:p>
            <a:pPr marL="663588" marR="9525">
              <a:lnSpc>
                <a:spcPct val="155000"/>
              </a:lnSpc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Cach</a:t>
            </a:r>
            <a:r>
              <a:rPr sz="2000" spc="5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e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，一旦所请求的字</a:t>
            </a: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装</a:t>
            </a:r>
            <a:r>
              <a:rPr sz="2000" spc="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入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Ca</a:t>
            </a:r>
            <a:r>
              <a:rPr sz="20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he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，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CP</a:t>
            </a:r>
            <a:r>
              <a:rPr sz="2000" spc="5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U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立</a:t>
            </a: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即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访问该</a:t>
            </a: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字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，</a:t>
            </a: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控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制机构再继续传送剩余数据</a:t>
            </a: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到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ca</a:t>
            </a:r>
            <a:r>
              <a:rPr sz="20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he</a:t>
            </a:r>
          </a:p>
          <a:p>
            <a:pPr>
              <a:spcBef>
                <a:spcPts val="50"/>
              </a:spcBef>
            </a:pPr>
            <a:endParaRPr sz="215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469909"/>
            <a:r>
              <a:rPr sz="2000" dirty="0">
                <a:solidFill>
                  <a:srgbClr val="FB002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</a:rPr>
              <a:t>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请求字优先（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requested </a:t>
            </a:r>
            <a:r>
              <a:rPr sz="2000" spc="5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word</a:t>
            </a:r>
            <a:r>
              <a:rPr sz="2000" spc="-8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first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）：所请求的字先装入</a:t>
            </a:r>
          </a:p>
          <a:p>
            <a:pPr marL="663588" marR="5080">
              <a:lnSpc>
                <a:spcPct val="155000"/>
              </a:lnSpc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Cach</a:t>
            </a:r>
            <a:r>
              <a:rPr sz="2000" spc="5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e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，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CP</a:t>
            </a:r>
            <a:r>
              <a:rPr sz="2000" spc="5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U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立即访问该字，控</a:t>
            </a: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制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机构</a:t>
            </a: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再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按照先</a:t>
            </a: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从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所请</a:t>
            </a: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求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字的下一个地址、再到块的起始</a:t>
            </a:r>
            <a:r>
              <a:rPr sz="20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地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址的</a:t>
            </a:r>
            <a:r>
              <a:rPr sz="20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顺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序继</a:t>
            </a:r>
            <a:r>
              <a:rPr sz="20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续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传送剩</a:t>
            </a:r>
            <a:r>
              <a:rPr sz="20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余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数据到 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3436226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4805" y="416857"/>
            <a:ext cx="6166485" cy="35907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1">
              <a:lnSpc>
                <a:spcPts val="2835"/>
              </a:lnSpc>
            </a:pPr>
            <a:r>
              <a:rPr sz="2400" b="1" spc="-5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Cache的替换策略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——</a:t>
            </a:r>
            <a:r>
              <a:rPr sz="2400" b="1" spc="1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Cache的缺失处理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6115" y="986791"/>
            <a:ext cx="23374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230" indent="-263530">
              <a:buClr>
                <a:srgbClr val="FB0028"/>
              </a:buClr>
              <a:buFont typeface="Wingdings"/>
              <a:buChar char=""/>
              <a:tabLst>
                <a:tab pos="276865" algn="l"/>
              </a:tabLst>
            </a:pPr>
            <a:r>
              <a:rPr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几种缺失处理方式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33316" y="2191670"/>
            <a:ext cx="181991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1">
              <a:tabLst>
                <a:tab pos="675653" algn="l"/>
                <a:tab pos="1338605" algn="l"/>
              </a:tabLst>
            </a:pPr>
            <a:r>
              <a:rPr sz="1200" spc="2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传送第	传送第	传送第</a:t>
            </a:r>
            <a:endParaRPr sz="120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1459" y="2191670"/>
            <a:ext cx="4933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1"/>
            <a:r>
              <a:rPr sz="1200" spc="2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传送最</a:t>
            </a:r>
            <a:endParaRPr sz="120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720201" y="2381476"/>
          <a:ext cx="5747639" cy="2208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6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3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85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31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0852">
                <a:tc>
                  <a:txBody>
                    <a:bodyPr/>
                    <a:lstStyle/>
                    <a:p>
                      <a:pPr marL="193040">
                        <a:lnSpc>
                          <a:spcPts val="955"/>
                        </a:lnSpc>
                      </a:pPr>
                      <a:r>
                        <a:rPr sz="1200" spc="25" dirty="0">
                          <a:latin typeface="宋体"/>
                          <a:cs typeface="宋体"/>
                        </a:rPr>
                        <a:t>读取第一个字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3743">
                      <a:solidFill>
                        <a:srgbClr val="FF0000"/>
                      </a:solidFill>
                      <a:prstDash val="solid"/>
                    </a:lnL>
                    <a:lnR w="3743">
                      <a:solidFill>
                        <a:srgbClr val="FF0000"/>
                      </a:solidFill>
                      <a:prstDash val="solid"/>
                    </a:lnR>
                    <a:lnB w="18703">
                      <a:solidFill>
                        <a:srgbClr val="336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345"/>
                        </a:lnSpc>
                      </a:pPr>
                      <a:r>
                        <a:rPr sz="1200" spc="25" dirty="0">
                          <a:latin typeface="宋体"/>
                          <a:cs typeface="宋体"/>
                        </a:rPr>
                        <a:t>二个字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3743">
                      <a:solidFill>
                        <a:srgbClr val="FF0000"/>
                      </a:solidFill>
                      <a:prstDash val="solid"/>
                    </a:lnL>
                    <a:lnR w="3743">
                      <a:solidFill>
                        <a:srgbClr val="FF0000"/>
                      </a:solidFill>
                      <a:prstDash val="solid"/>
                    </a:lnR>
                    <a:lnB w="18703">
                      <a:solidFill>
                        <a:srgbClr val="336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345"/>
                        </a:lnSpc>
                      </a:pPr>
                      <a:r>
                        <a:rPr sz="1200" spc="25" dirty="0">
                          <a:latin typeface="宋体"/>
                          <a:cs typeface="宋体"/>
                        </a:rPr>
                        <a:t>三个字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3743">
                      <a:solidFill>
                        <a:srgbClr val="FF0000"/>
                      </a:solidFill>
                      <a:prstDash val="solid"/>
                    </a:lnL>
                    <a:lnR w="3743">
                      <a:solidFill>
                        <a:srgbClr val="FF0000"/>
                      </a:solidFill>
                      <a:prstDash val="solid"/>
                    </a:lnR>
                    <a:lnB w="18703">
                      <a:solidFill>
                        <a:srgbClr val="336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345"/>
                        </a:lnSpc>
                      </a:pPr>
                      <a:r>
                        <a:rPr sz="1200" spc="25" dirty="0">
                          <a:latin typeface="宋体"/>
                          <a:cs typeface="宋体"/>
                        </a:rPr>
                        <a:t>四个字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3743">
                      <a:solidFill>
                        <a:srgbClr val="FF0000"/>
                      </a:solidFill>
                      <a:prstDash val="solid"/>
                    </a:lnL>
                    <a:lnR w="3743">
                      <a:solidFill>
                        <a:srgbClr val="FF0000"/>
                      </a:solidFill>
                      <a:prstDash val="solid"/>
                    </a:lnR>
                    <a:lnB w="18703">
                      <a:solidFill>
                        <a:srgbClr val="336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3743">
                      <a:solidFill>
                        <a:srgbClr val="FF0000"/>
                      </a:solidFill>
                      <a:prstDash val="solid"/>
                    </a:lnL>
                    <a:lnR w="3743">
                      <a:solidFill>
                        <a:srgbClr val="FF0000"/>
                      </a:solidFill>
                      <a:prstDash val="solid"/>
                    </a:lnR>
                    <a:lnB w="18703">
                      <a:solidFill>
                        <a:srgbClr val="336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345"/>
                        </a:lnSpc>
                      </a:pPr>
                      <a:r>
                        <a:rPr sz="1200" spc="25" dirty="0">
                          <a:latin typeface="宋体"/>
                          <a:cs typeface="宋体"/>
                        </a:rPr>
                        <a:t>后字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3743">
                      <a:solidFill>
                        <a:srgbClr val="FF0000"/>
                      </a:solidFill>
                      <a:prstDash val="solid"/>
                    </a:lnL>
                    <a:lnR w="3743">
                      <a:solidFill>
                        <a:srgbClr val="FF0000"/>
                      </a:solidFill>
                      <a:prstDash val="solid"/>
                    </a:lnR>
                    <a:lnB w="18703">
                      <a:solidFill>
                        <a:srgbClr val="3366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722071" y="1949123"/>
            <a:ext cx="0" cy="332740"/>
          </a:xfrm>
          <a:custGeom>
            <a:avLst/>
            <a:gdLst/>
            <a:ahLst/>
            <a:cxnLst/>
            <a:rect l="l" t="t" r="r" b="b"/>
            <a:pathLst>
              <a:path h="332739">
                <a:moveTo>
                  <a:pt x="0" y="0"/>
                </a:moveTo>
                <a:lnTo>
                  <a:pt x="0" y="332447"/>
                </a:lnTo>
              </a:path>
            </a:pathLst>
          </a:custGeom>
          <a:ln w="3743">
            <a:solidFill>
              <a:srgbClr val="0000CC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79023" y="2260685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0" y="0"/>
                </a:moveTo>
                <a:lnTo>
                  <a:pt x="43048" y="86034"/>
                </a:lnTo>
                <a:lnTo>
                  <a:pt x="81007" y="10169"/>
                </a:lnTo>
                <a:lnTo>
                  <a:pt x="43048" y="10169"/>
                </a:lnTo>
                <a:lnTo>
                  <a:pt x="21072" y="7627"/>
                </a:lnTo>
                <a:lnTo>
                  <a:pt x="0" y="0"/>
                </a:lnTo>
                <a:close/>
              </a:path>
              <a:path w="86360" h="86360">
                <a:moveTo>
                  <a:pt x="86096" y="0"/>
                </a:moveTo>
                <a:lnTo>
                  <a:pt x="65024" y="7627"/>
                </a:lnTo>
                <a:lnTo>
                  <a:pt x="43048" y="10169"/>
                </a:lnTo>
                <a:lnTo>
                  <a:pt x="81007" y="10169"/>
                </a:lnTo>
                <a:lnTo>
                  <a:pt x="86096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07758" y="1524752"/>
            <a:ext cx="1265785" cy="36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279" marR="5080" indent="-156213">
              <a:lnSpc>
                <a:spcPct val="102299"/>
              </a:lnSpc>
            </a:pPr>
            <a:r>
              <a:rPr sz="1200" spc="2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CPU访问Cache产生缺失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469713" y="1949123"/>
            <a:ext cx="0" cy="376555"/>
          </a:xfrm>
          <a:custGeom>
            <a:avLst/>
            <a:gdLst/>
            <a:ahLst/>
            <a:cxnLst/>
            <a:rect l="l" t="t" r="r" b="b"/>
            <a:pathLst>
              <a:path h="376555">
                <a:moveTo>
                  <a:pt x="0" y="0"/>
                </a:moveTo>
                <a:lnTo>
                  <a:pt x="0" y="376555"/>
                </a:lnTo>
              </a:path>
            </a:pathLst>
          </a:custGeom>
          <a:ln w="3743">
            <a:solidFill>
              <a:srgbClr val="0000CC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426664" y="2304793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59" h="86360">
                <a:moveTo>
                  <a:pt x="0" y="0"/>
                </a:moveTo>
                <a:lnTo>
                  <a:pt x="43048" y="86034"/>
                </a:lnTo>
                <a:lnTo>
                  <a:pt x="81007" y="10169"/>
                </a:lnTo>
                <a:lnTo>
                  <a:pt x="43048" y="10169"/>
                </a:lnTo>
                <a:lnTo>
                  <a:pt x="21085" y="7627"/>
                </a:lnTo>
                <a:lnTo>
                  <a:pt x="0" y="0"/>
                </a:lnTo>
                <a:close/>
              </a:path>
              <a:path w="86359" h="86360">
                <a:moveTo>
                  <a:pt x="86096" y="0"/>
                </a:moveTo>
                <a:lnTo>
                  <a:pt x="65011" y="7627"/>
                </a:lnTo>
                <a:lnTo>
                  <a:pt x="43048" y="10169"/>
                </a:lnTo>
                <a:lnTo>
                  <a:pt x="81007" y="10169"/>
                </a:lnTo>
                <a:lnTo>
                  <a:pt x="86096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5069" y="1524752"/>
            <a:ext cx="907111" cy="36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1" marR="5080" indent="38736">
              <a:lnSpc>
                <a:spcPct val="102299"/>
              </a:lnSpc>
            </a:pPr>
            <a:r>
              <a:rPr sz="1200" spc="2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CPU访问所请求字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1846" y="2124901"/>
            <a:ext cx="774700" cy="4426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394" marR="5080" indent="-187329">
              <a:lnSpc>
                <a:spcPct val="101600"/>
              </a:lnSpc>
            </a:pPr>
            <a:r>
              <a:rPr sz="1450" spc="2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块装入后访问</a:t>
            </a:r>
            <a:endParaRPr sz="145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33316" y="3958954"/>
            <a:ext cx="115697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1">
              <a:tabLst>
                <a:tab pos="675653" algn="l"/>
              </a:tabLst>
            </a:pPr>
            <a:r>
              <a:rPr sz="1200" spc="2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传送第	传送第</a:t>
            </a:r>
            <a:endParaRPr sz="120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91459" y="3958954"/>
            <a:ext cx="4933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1"/>
            <a:r>
              <a:rPr sz="1200" spc="2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传送最</a:t>
            </a:r>
            <a:endParaRPr sz="120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22071" y="3716251"/>
            <a:ext cx="0" cy="332740"/>
          </a:xfrm>
          <a:custGeom>
            <a:avLst/>
            <a:gdLst/>
            <a:ahLst/>
            <a:cxnLst/>
            <a:rect l="l" t="t" r="r" b="b"/>
            <a:pathLst>
              <a:path h="332739">
                <a:moveTo>
                  <a:pt x="0" y="0"/>
                </a:moveTo>
                <a:lnTo>
                  <a:pt x="0" y="332447"/>
                </a:lnTo>
              </a:path>
            </a:pathLst>
          </a:custGeom>
          <a:ln w="3743">
            <a:solidFill>
              <a:srgbClr val="0000CC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79023" y="4027813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0" y="0"/>
                </a:moveTo>
                <a:lnTo>
                  <a:pt x="43048" y="86034"/>
                </a:lnTo>
                <a:lnTo>
                  <a:pt x="81007" y="10169"/>
                </a:lnTo>
                <a:lnTo>
                  <a:pt x="43048" y="10169"/>
                </a:lnTo>
                <a:lnTo>
                  <a:pt x="21072" y="7627"/>
                </a:lnTo>
                <a:lnTo>
                  <a:pt x="0" y="0"/>
                </a:lnTo>
                <a:close/>
              </a:path>
              <a:path w="86360" h="86360">
                <a:moveTo>
                  <a:pt x="86096" y="0"/>
                </a:moveTo>
                <a:lnTo>
                  <a:pt x="65024" y="7627"/>
                </a:lnTo>
                <a:lnTo>
                  <a:pt x="43048" y="10169"/>
                </a:lnTo>
                <a:lnTo>
                  <a:pt x="81007" y="10169"/>
                </a:lnTo>
                <a:lnTo>
                  <a:pt x="86096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07758" y="3292036"/>
            <a:ext cx="1242423" cy="36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279" marR="5080" indent="-156213">
              <a:lnSpc>
                <a:spcPct val="102299"/>
              </a:lnSpc>
            </a:pPr>
            <a:r>
              <a:rPr sz="1200" spc="2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CPU访问Cache产生缺失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922316" y="3716252"/>
            <a:ext cx="0" cy="377190"/>
          </a:xfrm>
          <a:custGeom>
            <a:avLst/>
            <a:gdLst/>
            <a:ahLst/>
            <a:cxnLst/>
            <a:rect l="l" t="t" r="r" b="b"/>
            <a:pathLst>
              <a:path h="377189">
                <a:moveTo>
                  <a:pt x="0" y="0"/>
                </a:moveTo>
                <a:lnTo>
                  <a:pt x="0" y="376710"/>
                </a:lnTo>
              </a:path>
            </a:pathLst>
          </a:custGeom>
          <a:ln w="3743">
            <a:solidFill>
              <a:srgbClr val="0000CC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879267" y="4072077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0" y="0"/>
                </a:moveTo>
                <a:lnTo>
                  <a:pt x="43048" y="86034"/>
                </a:lnTo>
                <a:lnTo>
                  <a:pt x="81007" y="10169"/>
                </a:lnTo>
                <a:lnTo>
                  <a:pt x="42989" y="10169"/>
                </a:lnTo>
                <a:lnTo>
                  <a:pt x="21019" y="7627"/>
                </a:lnTo>
                <a:lnTo>
                  <a:pt x="0" y="0"/>
                </a:lnTo>
                <a:close/>
              </a:path>
              <a:path w="86360" h="86360">
                <a:moveTo>
                  <a:pt x="86096" y="0"/>
                </a:moveTo>
                <a:lnTo>
                  <a:pt x="64989" y="7627"/>
                </a:lnTo>
                <a:lnTo>
                  <a:pt x="42989" y="10169"/>
                </a:lnTo>
                <a:lnTo>
                  <a:pt x="81007" y="10169"/>
                </a:lnTo>
                <a:lnTo>
                  <a:pt x="86096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41813" y="3247772"/>
            <a:ext cx="811722" cy="36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1" marR="5080" indent="38736">
              <a:lnSpc>
                <a:spcPct val="102299"/>
              </a:lnSpc>
            </a:pPr>
            <a:r>
              <a:rPr sz="1200" spc="2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CPU访问所请求字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71846" y="4030070"/>
            <a:ext cx="774700" cy="2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1"/>
            <a:r>
              <a:rPr sz="1450" spc="2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尽早重启</a:t>
            </a:r>
            <a:endParaRPr sz="145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44063" y="3958954"/>
            <a:ext cx="4933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1"/>
            <a:r>
              <a:rPr sz="1200" spc="2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传送所</a:t>
            </a:r>
            <a:endParaRPr sz="120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3720201" y="4148759"/>
          <a:ext cx="5747638" cy="2208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6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3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42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31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0852">
                <a:tc>
                  <a:txBody>
                    <a:bodyPr/>
                    <a:lstStyle/>
                    <a:p>
                      <a:pPr marL="193040">
                        <a:lnSpc>
                          <a:spcPts val="955"/>
                        </a:lnSpc>
                      </a:pPr>
                      <a:r>
                        <a:rPr sz="1200" spc="25" dirty="0">
                          <a:latin typeface="宋体"/>
                          <a:cs typeface="宋体"/>
                        </a:rPr>
                        <a:t>读取第一个字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3743">
                      <a:solidFill>
                        <a:srgbClr val="FF0000"/>
                      </a:solidFill>
                      <a:prstDash val="solid"/>
                    </a:lnL>
                    <a:lnR w="3743">
                      <a:solidFill>
                        <a:srgbClr val="FF0000"/>
                      </a:solidFill>
                      <a:prstDash val="solid"/>
                    </a:lnR>
                    <a:lnB w="18703">
                      <a:solidFill>
                        <a:srgbClr val="336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345"/>
                        </a:lnSpc>
                      </a:pPr>
                      <a:r>
                        <a:rPr sz="1200" spc="25" dirty="0">
                          <a:latin typeface="宋体"/>
                          <a:cs typeface="宋体"/>
                        </a:rPr>
                        <a:t>二个字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3743">
                      <a:solidFill>
                        <a:srgbClr val="FF0000"/>
                      </a:solidFill>
                      <a:prstDash val="solid"/>
                    </a:lnL>
                    <a:lnR w="3743">
                      <a:solidFill>
                        <a:srgbClr val="FF0000"/>
                      </a:solidFill>
                      <a:prstDash val="solid"/>
                    </a:lnR>
                    <a:lnB w="18703">
                      <a:solidFill>
                        <a:srgbClr val="336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345"/>
                        </a:lnSpc>
                      </a:pPr>
                      <a:r>
                        <a:rPr sz="1200" spc="25" dirty="0">
                          <a:latin typeface="宋体"/>
                          <a:cs typeface="宋体"/>
                        </a:rPr>
                        <a:t>三个字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3743">
                      <a:solidFill>
                        <a:srgbClr val="FF0000"/>
                      </a:solidFill>
                      <a:prstDash val="solid"/>
                    </a:lnL>
                    <a:lnR w="3743">
                      <a:solidFill>
                        <a:srgbClr val="FF0000"/>
                      </a:solidFill>
                      <a:prstDash val="solid"/>
                    </a:lnR>
                    <a:lnB w="18703">
                      <a:solidFill>
                        <a:srgbClr val="336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3743">
                      <a:solidFill>
                        <a:srgbClr val="FF0000"/>
                      </a:solidFill>
                      <a:prstDash val="solid"/>
                    </a:lnL>
                    <a:lnR w="3743">
                      <a:solidFill>
                        <a:srgbClr val="FF0000"/>
                      </a:solidFill>
                      <a:prstDash val="solid"/>
                    </a:lnR>
                    <a:lnB w="18703">
                      <a:solidFill>
                        <a:srgbClr val="336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345"/>
                        </a:lnSpc>
                      </a:pPr>
                      <a:r>
                        <a:rPr sz="1200" spc="25" dirty="0">
                          <a:latin typeface="宋体"/>
                          <a:cs typeface="宋体"/>
                        </a:rPr>
                        <a:t>请求字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3743">
                      <a:solidFill>
                        <a:srgbClr val="FF0000"/>
                      </a:solidFill>
                      <a:prstDash val="solid"/>
                    </a:lnL>
                    <a:lnR w="3743">
                      <a:solidFill>
                        <a:srgbClr val="FF0000"/>
                      </a:solidFill>
                      <a:prstDash val="solid"/>
                    </a:lnR>
                    <a:lnB w="18703">
                      <a:solidFill>
                        <a:srgbClr val="336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3743">
                      <a:solidFill>
                        <a:srgbClr val="FF0000"/>
                      </a:solidFill>
                      <a:prstDash val="solid"/>
                    </a:lnL>
                    <a:lnR w="3743">
                      <a:solidFill>
                        <a:srgbClr val="FF0000"/>
                      </a:solidFill>
                      <a:prstDash val="solid"/>
                    </a:lnR>
                    <a:lnB w="18703">
                      <a:solidFill>
                        <a:srgbClr val="336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345"/>
                        </a:lnSpc>
                      </a:pPr>
                      <a:r>
                        <a:rPr sz="1200" spc="25" dirty="0">
                          <a:latin typeface="宋体"/>
                          <a:cs typeface="宋体"/>
                        </a:rPr>
                        <a:t>后字</a:t>
                      </a:r>
                      <a:endParaRPr sz="1200" dirty="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3743">
                      <a:solidFill>
                        <a:srgbClr val="FF0000"/>
                      </a:solidFill>
                      <a:prstDash val="solid"/>
                    </a:lnL>
                    <a:lnR w="3743">
                      <a:solidFill>
                        <a:srgbClr val="FF0000"/>
                      </a:solidFill>
                      <a:prstDash val="solid"/>
                    </a:lnR>
                    <a:lnB w="18703">
                      <a:solidFill>
                        <a:srgbClr val="3366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3722072" y="6146193"/>
            <a:ext cx="5748020" cy="0"/>
          </a:xfrm>
          <a:custGeom>
            <a:avLst/>
            <a:gdLst/>
            <a:ahLst/>
            <a:cxnLst/>
            <a:rect l="l" t="t" r="r" b="b"/>
            <a:pathLst>
              <a:path w="5748020">
                <a:moveTo>
                  <a:pt x="0" y="0"/>
                </a:moveTo>
                <a:lnTo>
                  <a:pt x="5747641" y="0"/>
                </a:lnTo>
              </a:path>
            </a:pathLst>
          </a:custGeom>
          <a:ln w="18703">
            <a:solidFill>
              <a:srgbClr val="3366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722071" y="5925287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908"/>
                </a:lnTo>
              </a:path>
            </a:pathLst>
          </a:custGeom>
          <a:ln w="3743">
            <a:solidFill>
              <a:srgbClr val="FF0000"/>
            </a:solidFill>
            <a:prstDash val="dot"/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048378" y="5925287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908"/>
                </a:lnTo>
              </a:path>
            </a:pathLst>
          </a:custGeom>
          <a:ln w="3743">
            <a:solidFill>
              <a:srgbClr val="FF0000"/>
            </a:solidFill>
            <a:prstDash val="dot"/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722071" y="5925287"/>
            <a:ext cx="0" cy="110489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10457"/>
                </a:lnTo>
              </a:path>
            </a:pathLst>
          </a:custGeom>
          <a:ln w="3743">
            <a:solidFill>
              <a:srgbClr val="FF0000"/>
            </a:solidFill>
            <a:prstDash val="dot"/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711570" y="5925287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908"/>
                </a:lnTo>
              </a:path>
            </a:pathLst>
          </a:custGeom>
          <a:ln w="3743">
            <a:solidFill>
              <a:srgbClr val="FF0000"/>
            </a:solidFill>
            <a:prstDash val="dot"/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595931" y="5925287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908"/>
                </a:lnTo>
              </a:path>
            </a:pathLst>
          </a:custGeom>
          <a:ln w="3743">
            <a:solidFill>
              <a:srgbClr val="FF0000"/>
            </a:solidFill>
            <a:prstDash val="dot"/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469713" y="5925287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908"/>
                </a:lnTo>
              </a:path>
            </a:pathLst>
          </a:custGeom>
          <a:ln w="3743">
            <a:solidFill>
              <a:srgbClr val="FF0000"/>
            </a:solidFill>
            <a:prstDash val="dot"/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99613" y="5863830"/>
            <a:ext cx="684706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1"/>
            <a:r>
              <a:rPr sz="1200" spc="2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读取</a:t>
            </a:r>
            <a:r>
              <a:rPr sz="1200" spc="2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字</a:t>
            </a:r>
            <a:r>
              <a:rPr sz="1200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K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33317" y="5721923"/>
            <a:ext cx="493395" cy="36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42" marR="5080" indent="-117477">
              <a:lnSpc>
                <a:spcPct val="102299"/>
              </a:lnSpc>
            </a:pPr>
            <a:r>
              <a:rPr sz="1200" spc="2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传送字  </a:t>
            </a:r>
            <a:r>
              <a:rPr sz="1200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K+1</a:t>
            </a:r>
            <a:endParaRPr sz="120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806520" y="5925287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908"/>
                </a:lnTo>
              </a:path>
            </a:pathLst>
          </a:custGeom>
          <a:ln w="3743">
            <a:solidFill>
              <a:srgbClr val="FF0000"/>
            </a:solidFill>
            <a:prstDash val="dot"/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092114" y="5703603"/>
            <a:ext cx="493395" cy="36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42" marR="5080" indent="-117477">
              <a:lnSpc>
                <a:spcPct val="102299"/>
              </a:lnSpc>
            </a:pPr>
            <a:r>
              <a:rPr sz="1200" spc="2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传送字  </a:t>
            </a:r>
            <a:r>
              <a:rPr sz="1200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K-1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722071" y="5483488"/>
            <a:ext cx="0" cy="332740"/>
          </a:xfrm>
          <a:custGeom>
            <a:avLst/>
            <a:gdLst/>
            <a:ahLst/>
            <a:cxnLst/>
            <a:rect l="l" t="t" r="r" b="b"/>
            <a:pathLst>
              <a:path h="332739">
                <a:moveTo>
                  <a:pt x="0" y="0"/>
                </a:moveTo>
                <a:lnTo>
                  <a:pt x="0" y="332493"/>
                </a:lnTo>
              </a:path>
            </a:pathLst>
          </a:custGeom>
          <a:ln w="3743">
            <a:solidFill>
              <a:srgbClr val="0000CC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679023" y="5795081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0" y="0"/>
                </a:moveTo>
                <a:lnTo>
                  <a:pt x="43048" y="86034"/>
                </a:lnTo>
                <a:lnTo>
                  <a:pt x="81013" y="10158"/>
                </a:lnTo>
                <a:lnTo>
                  <a:pt x="43048" y="10158"/>
                </a:lnTo>
                <a:lnTo>
                  <a:pt x="21072" y="7618"/>
                </a:lnTo>
                <a:lnTo>
                  <a:pt x="0" y="0"/>
                </a:lnTo>
                <a:close/>
              </a:path>
              <a:path w="86360" h="86360">
                <a:moveTo>
                  <a:pt x="86096" y="0"/>
                </a:moveTo>
                <a:lnTo>
                  <a:pt x="65024" y="7618"/>
                </a:lnTo>
                <a:lnTo>
                  <a:pt x="43048" y="10158"/>
                </a:lnTo>
                <a:lnTo>
                  <a:pt x="81013" y="10158"/>
                </a:lnTo>
                <a:lnTo>
                  <a:pt x="86096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85762" y="5059226"/>
            <a:ext cx="805815" cy="36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71" marR="5080" indent="-78106">
              <a:lnSpc>
                <a:spcPct val="102299"/>
              </a:lnSpc>
            </a:pPr>
            <a:r>
              <a:rPr sz="1200" spc="2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CPU访问字k产生缺失</a:t>
            </a:r>
            <a:endParaRPr sz="120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048378" y="5483489"/>
            <a:ext cx="0" cy="377190"/>
          </a:xfrm>
          <a:custGeom>
            <a:avLst/>
            <a:gdLst/>
            <a:ahLst/>
            <a:cxnLst/>
            <a:rect l="l" t="t" r="r" b="b"/>
            <a:pathLst>
              <a:path h="377189">
                <a:moveTo>
                  <a:pt x="0" y="0"/>
                </a:moveTo>
                <a:lnTo>
                  <a:pt x="0" y="376679"/>
                </a:lnTo>
              </a:path>
            </a:pathLst>
          </a:custGeom>
          <a:ln w="3743">
            <a:solidFill>
              <a:srgbClr val="0000CC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005330" y="5839251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0" y="0"/>
                </a:moveTo>
                <a:lnTo>
                  <a:pt x="43048" y="86034"/>
                </a:lnTo>
                <a:lnTo>
                  <a:pt x="81013" y="10158"/>
                </a:lnTo>
                <a:lnTo>
                  <a:pt x="43106" y="10158"/>
                </a:lnTo>
                <a:lnTo>
                  <a:pt x="21107" y="7618"/>
                </a:lnTo>
                <a:lnTo>
                  <a:pt x="0" y="0"/>
                </a:lnTo>
                <a:close/>
              </a:path>
              <a:path w="86360" h="86360">
                <a:moveTo>
                  <a:pt x="86096" y="0"/>
                </a:moveTo>
                <a:lnTo>
                  <a:pt x="65076" y="7618"/>
                </a:lnTo>
                <a:lnTo>
                  <a:pt x="43106" y="10158"/>
                </a:lnTo>
                <a:lnTo>
                  <a:pt x="81013" y="10158"/>
                </a:lnTo>
                <a:lnTo>
                  <a:pt x="86096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729036" y="5015040"/>
            <a:ext cx="897675" cy="36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1" marR="5080" indent="77472">
              <a:lnSpc>
                <a:spcPct val="102299"/>
              </a:lnSpc>
            </a:pPr>
            <a:r>
              <a:rPr sz="1200" spc="2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CPU访问所请求字K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765433" y="5670456"/>
            <a:ext cx="587375" cy="4426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7" marR="5080" indent="-93982">
              <a:lnSpc>
                <a:spcPct val="101600"/>
              </a:lnSpc>
            </a:pPr>
            <a:r>
              <a:rPr sz="1450" spc="2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请求字优先</a:t>
            </a:r>
            <a:endParaRPr sz="145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259123" y="5925287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908"/>
                </a:lnTo>
              </a:path>
            </a:pathLst>
          </a:custGeom>
          <a:ln w="3743">
            <a:solidFill>
              <a:srgbClr val="FF0000"/>
            </a:solidFill>
            <a:prstDash val="dot"/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922316" y="5925287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908"/>
                </a:lnTo>
              </a:path>
            </a:pathLst>
          </a:custGeom>
          <a:ln w="3743">
            <a:solidFill>
              <a:srgbClr val="FF0000"/>
            </a:solidFill>
            <a:prstDash val="dot"/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932135" y="5735926"/>
            <a:ext cx="493310" cy="36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71" marR="5080" indent="-78106">
              <a:lnSpc>
                <a:spcPct val="102299"/>
              </a:lnSpc>
              <a:tabLst>
                <a:tab pos="675653" algn="l"/>
                <a:tab pos="870601" algn="l"/>
              </a:tabLst>
            </a:pPr>
            <a:r>
              <a:rPr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传送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字</a:t>
            </a:r>
            <a:r>
              <a:rPr sz="1200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0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46" name="object 15">
            <a:extLst>
              <a:ext uri="{FF2B5EF4-FFF2-40B4-BE49-F238E27FC236}">
                <a16:creationId xmlns:a16="http://schemas.microsoft.com/office/drawing/2014/main" id="{B238E024-B3D2-49A9-BF02-EF13F481396B}"/>
              </a:ext>
            </a:extLst>
          </p:cNvPr>
          <p:cNvSpPr txBox="1"/>
          <p:nvPr/>
        </p:nvSpPr>
        <p:spPr>
          <a:xfrm>
            <a:off x="8974444" y="5663535"/>
            <a:ext cx="49339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1"/>
            <a:r>
              <a:rPr sz="1200" spc="25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传送最</a:t>
            </a:r>
            <a:r>
              <a:rPr lang="zh-CN" altLang="en-US" sz="1200" spc="2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后字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1080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04" y="416857"/>
            <a:ext cx="5860415" cy="35907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1">
              <a:lnSpc>
                <a:spcPts val="2835"/>
              </a:lnSpc>
            </a:pPr>
            <a:r>
              <a:rPr sz="2400" b="1" spc="-5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Cache的替换策略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——</a:t>
            </a:r>
            <a:r>
              <a:rPr sz="2400" b="1" spc="1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Cache块的替换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6620" y="1495403"/>
            <a:ext cx="7858759" cy="4146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186" indent="-284486">
              <a:buClr>
                <a:srgbClr val="FF0000"/>
              </a:buClr>
              <a:buFont typeface="Wingdings"/>
              <a:buChar char=""/>
              <a:tabLst>
                <a:tab pos="297820" algn="l"/>
              </a:tabLst>
            </a:pP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替换块的选择范围</a:t>
            </a:r>
          </a:p>
          <a:p>
            <a:pPr>
              <a:spcBef>
                <a:spcPts val="20"/>
              </a:spcBef>
            </a:pPr>
            <a:endParaRPr sz="225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487690"/>
            <a:r>
              <a:rPr sz="2000" dirty="0">
                <a:solidFill>
                  <a:srgbClr val="FB002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</a:rPr>
              <a:t></a:t>
            </a:r>
            <a:r>
              <a:rPr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全相联</a:t>
            </a:r>
            <a:r>
              <a:rPr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Cache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：访问缺失时，被请求数据所在块可以进入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Cache</a:t>
            </a:r>
          </a:p>
          <a:p>
            <a:pPr marL="681368">
              <a:spcBef>
                <a:spcPts val="1440"/>
              </a:spcBef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的任何位置，因此应在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Cache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中选择一个数据块进行替换；</a:t>
            </a:r>
          </a:p>
          <a:p>
            <a:pPr>
              <a:spcBef>
                <a:spcPts val="40"/>
              </a:spcBef>
            </a:pPr>
            <a:endParaRPr sz="205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487690">
              <a:spcBef>
                <a:spcPts val="5"/>
              </a:spcBef>
            </a:pPr>
            <a:r>
              <a:rPr sz="2000" dirty="0">
                <a:solidFill>
                  <a:srgbClr val="FB002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</a:rPr>
              <a:t></a:t>
            </a:r>
            <a:r>
              <a:rPr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直接映像</a:t>
            </a:r>
            <a:r>
              <a:rPr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Cache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：访问缺失时，被请求数据所在的块只能进入</a:t>
            </a:r>
          </a:p>
          <a:p>
            <a:pPr marL="681368">
              <a:spcBef>
                <a:spcPts val="1440"/>
              </a:spcBef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Cache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的一个位置，占用该位置的数据块必须被替换掉；</a:t>
            </a:r>
          </a:p>
          <a:p>
            <a:pPr marL="681368" marR="5716" indent="-193679" algn="just">
              <a:lnSpc>
                <a:spcPct val="160000"/>
              </a:lnSpc>
              <a:spcBef>
                <a:spcPts val="960"/>
              </a:spcBef>
            </a:pPr>
            <a:r>
              <a:rPr sz="2000" spc="-10" dirty="0">
                <a:solidFill>
                  <a:srgbClr val="FB002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</a:rPr>
              <a:t></a:t>
            </a:r>
            <a:r>
              <a:rPr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组相联</a:t>
            </a:r>
            <a:r>
              <a:rPr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Cach</a:t>
            </a:r>
            <a:r>
              <a:rPr sz="2000" spc="5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e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：访问缺失</a:t>
            </a: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时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，被请</a:t>
            </a: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求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数据</a:t>
            </a: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所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在块可</a:t>
            </a: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以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进</a:t>
            </a:r>
            <a:r>
              <a:rPr sz="2000" spc="3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入</a:t>
            </a:r>
            <a:r>
              <a:rPr sz="20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ache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某一组的任何位置，因此应在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Ca</a:t>
            </a:r>
            <a:r>
              <a:rPr sz="20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he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对应</a:t>
            </a: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组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内选择</a:t>
            </a: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一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个数</a:t>
            </a: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据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块</a:t>
            </a: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进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行替换。</a:t>
            </a:r>
          </a:p>
        </p:txBody>
      </p:sp>
    </p:spTree>
    <p:extLst>
      <p:ext uri="{BB962C8B-B14F-4D97-AF65-F5344CB8AC3E}">
        <p14:creationId xmlns:p14="http://schemas.microsoft.com/office/powerpoint/2010/main" val="905281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6">
            <a:extLst>
              <a:ext uri="{FF2B5EF4-FFF2-40B4-BE49-F238E27FC236}">
                <a16:creationId xmlns:a16="http://schemas.microsoft.com/office/drawing/2014/main" id="{D8DA5773-DD5C-40EC-9BCD-12BB7F047DE4}"/>
              </a:ext>
            </a:extLst>
          </p:cNvPr>
          <p:cNvGrpSpPr>
            <a:grpSpLocks/>
          </p:cNvGrpSpPr>
          <p:nvPr/>
        </p:nvGrpSpPr>
        <p:grpSpPr bwMode="auto">
          <a:xfrm>
            <a:off x="4222750" y="1066801"/>
            <a:ext cx="3244850" cy="4421188"/>
            <a:chOff x="3620" y="912"/>
            <a:chExt cx="2044" cy="2785"/>
          </a:xfrm>
        </p:grpSpPr>
        <p:sp>
          <p:nvSpPr>
            <p:cNvPr id="51263" name="Rectangle 5">
              <a:extLst>
                <a:ext uri="{FF2B5EF4-FFF2-40B4-BE49-F238E27FC236}">
                  <a16:creationId xmlns:a16="http://schemas.microsoft.com/office/drawing/2014/main" id="{2EB22A45-C619-49E0-8C09-0B4E6FF1A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296"/>
              <a:ext cx="1968" cy="1296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kton" pitchFamily="34" charset="0"/>
                <a:ea typeface="MS PGothic" panose="020B0600070205080204" pitchFamily="34" charset="-128"/>
                <a:cs typeface="Tahoma" panose="020B0604030504040204" pitchFamily="34" charset="0"/>
              </a:endParaRPr>
            </a:p>
          </p:txBody>
        </p:sp>
        <p:grpSp>
          <p:nvGrpSpPr>
            <p:cNvPr id="51264" name="Group 8">
              <a:extLst>
                <a:ext uri="{FF2B5EF4-FFF2-40B4-BE49-F238E27FC236}">
                  <a16:creationId xmlns:a16="http://schemas.microsoft.com/office/drawing/2014/main" id="{5C603418-7867-452E-BA0C-8F7ADBB1F6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" y="1840"/>
              <a:ext cx="354" cy="405"/>
              <a:chOff x="1248" y="1968"/>
              <a:chExt cx="672" cy="768"/>
            </a:xfrm>
          </p:grpSpPr>
          <p:grpSp>
            <p:nvGrpSpPr>
              <p:cNvPr id="51326" name="Group 9">
                <a:extLst>
                  <a:ext uri="{FF2B5EF4-FFF2-40B4-BE49-F238E27FC236}">
                    <a16:creationId xmlns:a16="http://schemas.microsoft.com/office/drawing/2014/main" id="{A1202385-9201-4E1C-8CDB-EB6036E58B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8" y="1968"/>
                <a:ext cx="672" cy="768"/>
                <a:chOff x="1248" y="1968"/>
                <a:chExt cx="672" cy="768"/>
              </a:xfrm>
            </p:grpSpPr>
            <p:sp>
              <p:nvSpPr>
                <p:cNvPr id="51328" name="Rectangle 10">
                  <a:extLst>
                    <a:ext uri="{FF2B5EF4-FFF2-40B4-BE49-F238E27FC236}">
                      <a16:creationId xmlns:a16="http://schemas.microsoft.com/office/drawing/2014/main" id="{41D3784F-261B-4089-83D3-A2B869560A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1968"/>
                  <a:ext cx="672" cy="76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ekton" pitchFamily="34" charset="0"/>
                    <a:ea typeface="MS PGothic" panose="020B0600070205080204" pitchFamily="34" charset="-128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329" name="Line 11">
                  <a:extLst>
                    <a:ext uri="{FF2B5EF4-FFF2-40B4-BE49-F238E27FC236}">
                      <a16:creationId xmlns:a16="http://schemas.microsoft.com/office/drawing/2014/main" id="{CD2CAE34-161B-4A5E-8D0B-E41578F5ED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2064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330" name="Line 12">
                  <a:extLst>
                    <a:ext uri="{FF2B5EF4-FFF2-40B4-BE49-F238E27FC236}">
                      <a16:creationId xmlns:a16="http://schemas.microsoft.com/office/drawing/2014/main" id="{05243214-4F60-4A29-A62A-B853544FCB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2160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331" name="Line 13">
                  <a:extLst>
                    <a:ext uri="{FF2B5EF4-FFF2-40B4-BE49-F238E27FC236}">
                      <a16:creationId xmlns:a16="http://schemas.microsoft.com/office/drawing/2014/main" id="{CAF7A841-5FCA-4986-8B97-DC5521DE43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2256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332" name="Line 14">
                  <a:extLst>
                    <a:ext uri="{FF2B5EF4-FFF2-40B4-BE49-F238E27FC236}">
                      <a16:creationId xmlns:a16="http://schemas.microsoft.com/office/drawing/2014/main" id="{FFF771A8-BEEC-45FE-8BEB-C3411FEC4A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2352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333" name="Line 15">
                  <a:extLst>
                    <a:ext uri="{FF2B5EF4-FFF2-40B4-BE49-F238E27FC236}">
                      <a16:creationId xmlns:a16="http://schemas.microsoft.com/office/drawing/2014/main" id="{A3AA94F9-6698-49F9-818D-1A03697406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2448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334" name="Line 16">
                  <a:extLst>
                    <a:ext uri="{FF2B5EF4-FFF2-40B4-BE49-F238E27FC236}">
                      <a16:creationId xmlns:a16="http://schemas.microsoft.com/office/drawing/2014/main" id="{2A3DDC9C-715C-4AB4-A225-E988CF909A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2544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335" name="Line 17">
                  <a:extLst>
                    <a:ext uri="{FF2B5EF4-FFF2-40B4-BE49-F238E27FC236}">
                      <a16:creationId xmlns:a16="http://schemas.microsoft.com/office/drawing/2014/main" id="{E9933991-464E-4634-825E-6D8DD58301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2640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1327" name="Line 18">
                <a:extLst>
                  <a:ext uri="{FF2B5EF4-FFF2-40B4-BE49-F238E27FC236}">
                    <a16:creationId xmlns:a16="http://schemas.microsoft.com/office/drawing/2014/main" id="{05E94A03-5D43-45EB-82A9-51EA636318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265" name="Group 19">
              <a:extLst>
                <a:ext uri="{FF2B5EF4-FFF2-40B4-BE49-F238E27FC236}">
                  <a16:creationId xmlns:a16="http://schemas.microsoft.com/office/drawing/2014/main" id="{F766745B-5C4F-4531-BCF8-3D8D8DF49C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4" y="1840"/>
              <a:ext cx="355" cy="405"/>
              <a:chOff x="1248" y="1968"/>
              <a:chExt cx="672" cy="768"/>
            </a:xfrm>
          </p:grpSpPr>
          <p:grpSp>
            <p:nvGrpSpPr>
              <p:cNvPr id="51316" name="Group 20">
                <a:extLst>
                  <a:ext uri="{FF2B5EF4-FFF2-40B4-BE49-F238E27FC236}">
                    <a16:creationId xmlns:a16="http://schemas.microsoft.com/office/drawing/2014/main" id="{C3F4E92E-A1A2-4A0A-94D8-CBF03714A7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8" y="1968"/>
                <a:ext cx="672" cy="768"/>
                <a:chOff x="1248" y="1968"/>
                <a:chExt cx="672" cy="768"/>
              </a:xfrm>
            </p:grpSpPr>
            <p:sp>
              <p:nvSpPr>
                <p:cNvPr id="51318" name="Rectangle 21">
                  <a:extLst>
                    <a:ext uri="{FF2B5EF4-FFF2-40B4-BE49-F238E27FC236}">
                      <a16:creationId xmlns:a16="http://schemas.microsoft.com/office/drawing/2014/main" id="{BE1A2382-1EC9-4376-B798-D4F3916CDA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1968"/>
                  <a:ext cx="672" cy="76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ekton" pitchFamily="34" charset="0"/>
                    <a:ea typeface="MS PGothic" panose="020B0600070205080204" pitchFamily="34" charset="-128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319" name="Line 22">
                  <a:extLst>
                    <a:ext uri="{FF2B5EF4-FFF2-40B4-BE49-F238E27FC236}">
                      <a16:creationId xmlns:a16="http://schemas.microsoft.com/office/drawing/2014/main" id="{C118FB19-449E-47DF-B038-D466549330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2064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320" name="Line 23">
                  <a:extLst>
                    <a:ext uri="{FF2B5EF4-FFF2-40B4-BE49-F238E27FC236}">
                      <a16:creationId xmlns:a16="http://schemas.microsoft.com/office/drawing/2014/main" id="{1DE6966A-CEE6-4F29-BEA1-0838317AD6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2160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321" name="Line 24">
                  <a:extLst>
                    <a:ext uri="{FF2B5EF4-FFF2-40B4-BE49-F238E27FC236}">
                      <a16:creationId xmlns:a16="http://schemas.microsoft.com/office/drawing/2014/main" id="{FA100D65-C6AD-41FC-8F0E-37DADC0823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2256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322" name="Line 25">
                  <a:extLst>
                    <a:ext uri="{FF2B5EF4-FFF2-40B4-BE49-F238E27FC236}">
                      <a16:creationId xmlns:a16="http://schemas.microsoft.com/office/drawing/2014/main" id="{31CE1AB9-7BD1-4B3C-9A27-9DD95D85FB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2352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323" name="Line 26">
                  <a:extLst>
                    <a:ext uri="{FF2B5EF4-FFF2-40B4-BE49-F238E27FC236}">
                      <a16:creationId xmlns:a16="http://schemas.microsoft.com/office/drawing/2014/main" id="{38F61C5E-9B83-4B3C-92B8-F8F991C6E0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2448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324" name="Line 27">
                  <a:extLst>
                    <a:ext uri="{FF2B5EF4-FFF2-40B4-BE49-F238E27FC236}">
                      <a16:creationId xmlns:a16="http://schemas.microsoft.com/office/drawing/2014/main" id="{63F861E2-0601-4F62-8603-7DC0053F7A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2544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325" name="Line 28">
                  <a:extLst>
                    <a:ext uri="{FF2B5EF4-FFF2-40B4-BE49-F238E27FC236}">
                      <a16:creationId xmlns:a16="http://schemas.microsoft.com/office/drawing/2014/main" id="{5F0BE8EF-B403-4211-BE1F-107D0C44F1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2640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1317" name="Line 29">
                <a:extLst>
                  <a:ext uri="{FF2B5EF4-FFF2-40B4-BE49-F238E27FC236}">
                    <a16:creationId xmlns:a16="http://schemas.microsoft.com/office/drawing/2014/main" id="{D0F4F71F-7883-41F1-A296-08603F4673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1266" name="Oval 30">
              <a:extLst>
                <a:ext uri="{FF2B5EF4-FFF2-40B4-BE49-F238E27FC236}">
                  <a16:creationId xmlns:a16="http://schemas.microsoft.com/office/drawing/2014/main" id="{420BAF29-C6FA-44B7-9C74-1AE065A1E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" y="2042"/>
              <a:ext cx="26" cy="2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kton" pitchFamily="34" charset="0"/>
                <a:ea typeface="MS PGothic" panose="020B0600070205080204" pitchFamily="34" charset="-128"/>
                <a:cs typeface="Tahoma" panose="020B0604030504040204" pitchFamily="34" charset="0"/>
              </a:endParaRPr>
            </a:p>
          </p:txBody>
        </p:sp>
        <p:sp>
          <p:nvSpPr>
            <p:cNvPr id="51267" name="Oval 31">
              <a:extLst>
                <a:ext uri="{FF2B5EF4-FFF2-40B4-BE49-F238E27FC236}">
                  <a16:creationId xmlns:a16="http://schemas.microsoft.com/office/drawing/2014/main" id="{89A9A33B-5D63-4FEA-8B2B-D37F8EDD5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0" y="2042"/>
              <a:ext cx="25" cy="2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kton" pitchFamily="34" charset="0"/>
                <a:ea typeface="MS PGothic" panose="020B0600070205080204" pitchFamily="34" charset="-128"/>
                <a:cs typeface="Tahoma" panose="020B0604030504040204" pitchFamily="34" charset="0"/>
              </a:endParaRPr>
            </a:p>
          </p:txBody>
        </p:sp>
        <p:grpSp>
          <p:nvGrpSpPr>
            <p:cNvPr id="51268" name="Group 32">
              <a:extLst>
                <a:ext uri="{FF2B5EF4-FFF2-40B4-BE49-F238E27FC236}">
                  <a16:creationId xmlns:a16="http://schemas.microsoft.com/office/drawing/2014/main" id="{A24CA6F2-4BAF-4A50-B394-BE9974F74E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" y="1739"/>
              <a:ext cx="1292" cy="25"/>
              <a:chOff x="1392" y="1536"/>
              <a:chExt cx="2448" cy="48"/>
            </a:xfrm>
          </p:grpSpPr>
          <p:sp>
            <p:nvSpPr>
              <p:cNvPr id="51313" name="Line 33">
                <a:extLst>
                  <a:ext uri="{FF2B5EF4-FFF2-40B4-BE49-F238E27FC236}">
                    <a16:creationId xmlns:a16="http://schemas.microsoft.com/office/drawing/2014/main" id="{2ED7A631-8889-47FB-8F82-ADED9F2777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1536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1314" name="Line 34">
                <a:extLst>
                  <a:ext uri="{FF2B5EF4-FFF2-40B4-BE49-F238E27FC236}">
                    <a16:creationId xmlns:a16="http://schemas.microsoft.com/office/drawing/2014/main" id="{EAAFE117-C92F-4D43-9344-BD39469BD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1536"/>
                <a:ext cx="23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1315" name="Line 35">
                <a:extLst>
                  <a:ext uri="{FF2B5EF4-FFF2-40B4-BE49-F238E27FC236}">
                    <a16:creationId xmlns:a16="http://schemas.microsoft.com/office/drawing/2014/main" id="{3410F7D8-6F5C-48BD-BD01-521AD6512B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1536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269" name="Group 36">
              <a:extLst>
                <a:ext uri="{FF2B5EF4-FFF2-40B4-BE49-F238E27FC236}">
                  <a16:creationId xmlns:a16="http://schemas.microsoft.com/office/drawing/2014/main" id="{0CC3D140-F6A8-4A98-9D47-B0147A1D60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" y="2245"/>
              <a:ext cx="354" cy="127"/>
              <a:chOff x="1392" y="2496"/>
              <a:chExt cx="672" cy="240"/>
            </a:xfrm>
          </p:grpSpPr>
          <p:grpSp>
            <p:nvGrpSpPr>
              <p:cNvPr id="51309" name="Group 37">
                <a:extLst>
                  <a:ext uri="{FF2B5EF4-FFF2-40B4-BE49-F238E27FC236}">
                    <a16:creationId xmlns:a16="http://schemas.microsoft.com/office/drawing/2014/main" id="{9487E9B0-F1B6-4109-A3B0-BF693CC5A2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2640"/>
                <a:ext cx="672" cy="96"/>
                <a:chOff x="1392" y="2640"/>
                <a:chExt cx="672" cy="96"/>
              </a:xfrm>
            </p:grpSpPr>
            <p:sp>
              <p:nvSpPr>
                <p:cNvPr id="51311" name="Rectangle 38">
                  <a:extLst>
                    <a:ext uri="{FF2B5EF4-FFF2-40B4-BE49-F238E27FC236}">
                      <a16:creationId xmlns:a16="http://schemas.microsoft.com/office/drawing/2014/main" id="{EEBD6620-0145-43A7-A028-17EF4F4CE7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672" cy="9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ekton" pitchFamily="34" charset="0"/>
                    <a:ea typeface="MS PGothic" panose="020B0600070205080204" pitchFamily="34" charset="-128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312" name="Line 39">
                  <a:extLst>
                    <a:ext uri="{FF2B5EF4-FFF2-40B4-BE49-F238E27FC236}">
                      <a16:creationId xmlns:a16="http://schemas.microsoft.com/office/drawing/2014/main" id="{A134AF9F-5484-45ED-B6F8-D52676B2E6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28" y="264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1310" name="Line 40">
                <a:extLst>
                  <a:ext uri="{FF2B5EF4-FFF2-40B4-BE49-F238E27FC236}">
                    <a16:creationId xmlns:a16="http://schemas.microsoft.com/office/drawing/2014/main" id="{4D2E4B32-CF95-442D-9B06-3A41719B61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4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270" name="Group 41">
              <a:extLst>
                <a:ext uri="{FF2B5EF4-FFF2-40B4-BE49-F238E27FC236}">
                  <a16:creationId xmlns:a16="http://schemas.microsoft.com/office/drawing/2014/main" id="{7F741D58-0526-4E8A-AF93-2D47D046DD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4" y="2245"/>
              <a:ext cx="355" cy="127"/>
              <a:chOff x="1392" y="2496"/>
              <a:chExt cx="672" cy="240"/>
            </a:xfrm>
          </p:grpSpPr>
          <p:grpSp>
            <p:nvGrpSpPr>
              <p:cNvPr id="51305" name="Group 42">
                <a:extLst>
                  <a:ext uri="{FF2B5EF4-FFF2-40B4-BE49-F238E27FC236}">
                    <a16:creationId xmlns:a16="http://schemas.microsoft.com/office/drawing/2014/main" id="{0C92F82B-344C-4DC7-95B8-02E015A515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2640"/>
                <a:ext cx="672" cy="96"/>
                <a:chOff x="1392" y="2640"/>
                <a:chExt cx="672" cy="96"/>
              </a:xfrm>
            </p:grpSpPr>
            <p:sp>
              <p:nvSpPr>
                <p:cNvPr id="51307" name="Rectangle 43">
                  <a:extLst>
                    <a:ext uri="{FF2B5EF4-FFF2-40B4-BE49-F238E27FC236}">
                      <a16:creationId xmlns:a16="http://schemas.microsoft.com/office/drawing/2014/main" id="{32017315-7D90-4611-869B-528963E258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672" cy="9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ekton" pitchFamily="34" charset="0"/>
                    <a:ea typeface="MS PGothic" panose="020B0600070205080204" pitchFamily="34" charset="-128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308" name="Line 44">
                  <a:extLst>
                    <a:ext uri="{FF2B5EF4-FFF2-40B4-BE49-F238E27FC236}">
                      <a16:creationId xmlns:a16="http://schemas.microsoft.com/office/drawing/2014/main" id="{5DA64B7D-F917-4200-A448-A3FE960E49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28" y="264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1306" name="Line 45">
                <a:extLst>
                  <a:ext uri="{FF2B5EF4-FFF2-40B4-BE49-F238E27FC236}">
                    <a16:creationId xmlns:a16="http://schemas.microsoft.com/office/drawing/2014/main" id="{C7ED8361-BC11-488C-A31A-2BD6780D52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4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271" name="Group 46">
              <a:extLst>
                <a:ext uri="{FF2B5EF4-FFF2-40B4-BE49-F238E27FC236}">
                  <a16:creationId xmlns:a16="http://schemas.microsoft.com/office/drawing/2014/main" id="{A599094F-D4EA-4541-B2DE-1EDC7E9AC9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6" y="1840"/>
              <a:ext cx="355" cy="532"/>
              <a:chOff x="3024" y="4176"/>
              <a:chExt cx="672" cy="1008"/>
            </a:xfrm>
          </p:grpSpPr>
          <p:grpSp>
            <p:nvGrpSpPr>
              <p:cNvPr id="51289" name="Group 47">
                <a:extLst>
                  <a:ext uri="{FF2B5EF4-FFF2-40B4-BE49-F238E27FC236}">
                    <a16:creationId xmlns:a16="http://schemas.microsoft.com/office/drawing/2014/main" id="{F0424907-2030-4D7B-A4C7-89397625DF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4" y="4176"/>
                <a:ext cx="672" cy="768"/>
                <a:chOff x="1248" y="1968"/>
                <a:chExt cx="672" cy="768"/>
              </a:xfrm>
            </p:grpSpPr>
            <p:grpSp>
              <p:nvGrpSpPr>
                <p:cNvPr id="51295" name="Group 48">
                  <a:extLst>
                    <a:ext uri="{FF2B5EF4-FFF2-40B4-BE49-F238E27FC236}">
                      <a16:creationId xmlns:a16="http://schemas.microsoft.com/office/drawing/2014/main" id="{8E151C01-32BC-4B81-8096-5272A796AA6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48" y="1968"/>
                  <a:ext cx="672" cy="768"/>
                  <a:chOff x="1248" y="1968"/>
                  <a:chExt cx="672" cy="768"/>
                </a:xfrm>
              </p:grpSpPr>
              <p:sp>
                <p:nvSpPr>
                  <p:cNvPr id="51297" name="Rectangle 49">
                    <a:extLst>
                      <a:ext uri="{FF2B5EF4-FFF2-40B4-BE49-F238E27FC236}">
                        <a16:creationId xmlns:a16="http://schemas.microsoft.com/office/drawing/2014/main" id="{FDA24D9B-B353-4E66-A91D-946BB63264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968"/>
                    <a:ext cx="672" cy="76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kton" pitchFamily="34" charset="0"/>
                      <a:ea typeface="MS PGothic" panose="020B0600070205080204" pitchFamily="34" charset="-128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51298" name="Line 50">
                    <a:extLst>
                      <a:ext uri="{FF2B5EF4-FFF2-40B4-BE49-F238E27FC236}">
                        <a16:creationId xmlns:a16="http://schemas.microsoft.com/office/drawing/2014/main" id="{9310D284-694C-4538-BD77-D0B775A1167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064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1299" name="Line 51">
                    <a:extLst>
                      <a:ext uri="{FF2B5EF4-FFF2-40B4-BE49-F238E27FC236}">
                        <a16:creationId xmlns:a16="http://schemas.microsoft.com/office/drawing/2014/main" id="{C3C06F4B-9DBD-4DBB-B1C6-931A783B275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160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1300" name="Line 52">
                    <a:extLst>
                      <a:ext uri="{FF2B5EF4-FFF2-40B4-BE49-F238E27FC236}">
                        <a16:creationId xmlns:a16="http://schemas.microsoft.com/office/drawing/2014/main" id="{FD911068-7AB4-42B6-8E6D-8E2C4364BAC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256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1301" name="Line 53">
                    <a:extLst>
                      <a:ext uri="{FF2B5EF4-FFF2-40B4-BE49-F238E27FC236}">
                        <a16:creationId xmlns:a16="http://schemas.microsoft.com/office/drawing/2014/main" id="{28D6855B-7B00-4BB2-A99A-9061F9BE47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352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1302" name="Line 54">
                    <a:extLst>
                      <a:ext uri="{FF2B5EF4-FFF2-40B4-BE49-F238E27FC236}">
                        <a16:creationId xmlns:a16="http://schemas.microsoft.com/office/drawing/2014/main" id="{71E6C06A-DAF8-4E20-BC9A-F07761B27A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48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1303" name="Line 55">
                    <a:extLst>
                      <a:ext uri="{FF2B5EF4-FFF2-40B4-BE49-F238E27FC236}">
                        <a16:creationId xmlns:a16="http://schemas.microsoft.com/office/drawing/2014/main" id="{2CFD8A12-23BA-40B6-BCA9-B2CC120B3A0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544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1304" name="Line 56">
                    <a:extLst>
                      <a:ext uri="{FF2B5EF4-FFF2-40B4-BE49-F238E27FC236}">
                        <a16:creationId xmlns:a16="http://schemas.microsoft.com/office/drawing/2014/main" id="{820437DB-DE33-4B3C-A1B8-EE64C14FD50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640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51296" name="Line 57">
                  <a:extLst>
                    <a:ext uri="{FF2B5EF4-FFF2-40B4-BE49-F238E27FC236}">
                      <a16:creationId xmlns:a16="http://schemas.microsoft.com/office/drawing/2014/main" id="{35C20B6B-42F7-4D45-B882-71C7F3B2EF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84" y="1968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51290" name="Group 58">
                <a:extLst>
                  <a:ext uri="{FF2B5EF4-FFF2-40B4-BE49-F238E27FC236}">
                    <a16:creationId xmlns:a16="http://schemas.microsoft.com/office/drawing/2014/main" id="{EA8BAFAE-02EF-4AF7-84FA-9750694918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4" y="4944"/>
                <a:ext cx="672" cy="240"/>
                <a:chOff x="1392" y="2496"/>
                <a:chExt cx="672" cy="240"/>
              </a:xfrm>
            </p:grpSpPr>
            <p:grpSp>
              <p:nvGrpSpPr>
                <p:cNvPr id="51291" name="Group 59">
                  <a:extLst>
                    <a:ext uri="{FF2B5EF4-FFF2-40B4-BE49-F238E27FC236}">
                      <a16:creationId xmlns:a16="http://schemas.microsoft.com/office/drawing/2014/main" id="{F43D4CC7-B1A1-4E9B-8850-1DFBFB13426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92" y="2640"/>
                  <a:ext cx="672" cy="96"/>
                  <a:chOff x="1392" y="2640"/>
                  <a:chExt cx="672" cy="96"/>
                </a:xfrm>
              </p:grpSpPr>
              <p:sp>
                <p:nvSpPr>
                  <p:cNvPr id="51293" name="Rectangle 60">
                    <a:extLst>
                      <a:ext uri="{FF2B5EF4-FFF2-40B4-BE49-F238E27FC236}">
                        <a16:creationId xmlns:a16="http://schemas.microsoft.com/office/drawing/2014/main" id="{9973356E-5615-42DA-8C62-DE79AF0122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640"/>
                    <a:ext cx="672" cy="9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kton" pitchFamily="34" charset="0"/>
                      <a:ea typeface="MS PGothic" panose="020B0600070205080204" pitchFamily="34" charset="-128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51294" name="Line 61">
                    <a:extLst>
                      <a:ext uri="{FF2B5EF4-FFF2-40B4-BE49-F238E27FC236}">
                        <a16:creationId xmlns:a16="http://schemas.microsoft.com/office/drawing/2014/main" id="{7B983B50-CCDA-4B96-B504-AD8A5ACA58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8" y="264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51292" name="Line 62">
                  <a:extLst>
                    <a:ext uri="{FF2B5EF4-FFF2-40B4-BE49-F238E27FC236}">
                      <a16:creationId xmlns:a16="http://schemas.microsoft.com/office/drawing/2014/main" id="{BD2A5A4F-DA9C-46DF-80C0-D590B7F778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28" y="2496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51272" name="Text Box 63">
              <a:extLst>
                <a:ext uri="{FF2B5EF4-FFF2-40B4-BE49-F238E27FC236}">
                  <a16:creationId xmlns:a16="http://schemas.microsoft.com/office/drawing/2014/main" id="{73E18C6C-B135-409E-9EF8-B975858357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7" y="1488"/>
              <a:ext cx="24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kton" pitchFamily="34" charset="0"/>
                  <a:ea typeface="MS PGothic" panose="020B0600070205080204" pitchFamily="34" charset="-128"/>
                  <a:cs typeface="Tahoma" panose="020B0604030504040204" pitchFamily="34" charset="0"/>
                </a:rPr>
                <a:t>N</a:t>
              </a:r>
            </a:p>
          </p:txBody>
        </p:sp>
        <p:grpSp>
          <p:nvGrpSpPr>
            <p:cNvPr id="51273" name="Group 65">
              <a:extLst>
                <a:ext uri="{FF2B5EF4-FFF2-40B4-BE49-F238E27FC236}">
                  <a16:creationId xmlns:a16="http://schemas.microsoft.com/office/drawing/2014/main" id="{EE5E987A-BAFE-412F-9B9A-31D9B5A8C9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1637"/>
              <a:ext cx="329" cy="51"/>
              <a:chOff x="480" y="1392"/>
              <a:chExt cx="624" cy="96"/>
            </a:xfrm>
          </p:grpSpPr>
          <p:sp>
            <p:nvSpPr>
              <p:cNvPr id="51287" name="Rectangle 66">
                <a:extLst>
                  <a:ext uri="{FF2B5EF4-FFF2-40B4-BE49-F238E27FC236}">
                    <a16:creationId xmlns:a16="http://schemas.microsoft.com/office/drawing/2014/main" id="{82258EEE-8592-49FC-9730-0181AFA82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392"/>
                <a:ext cx="624" cy="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kton" pitchFamily="34" charset="0"/>
                  <a:ea typeface="MS PGothic" panose="020B0600070205080204" pitchFamily="34" charset="-128"/>
                  <a:cs typeface="Tahoma" panose="020B0604030504040204" pitchFamily="34" charset="0"/>
                </a:endParaRPr>
              </a:p>
            </p:txBody>
          </p:sp>
          <p:sp>
            <p:nvSpPr>
              <p:cNvPr id="51288" name="Line 67">
                <a:extLst>
                  <a:ext uri="{FF2B5EF4-FFF2-40B4-BE49-F238E27FC236}">
                    <a16:creationId xmlns:a16="http://schemas.microsoft.com/office/drawing/2014/main" id="{300EB231-5165-403A-87E9-BCC53AC7D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39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274" name="Group 68">
              <a:extLst>
                <a:ext uri="{FF2B5EF4-FFF2-40B4-BE49-F238E27FC236}">
                  <a16:creationId xmlns:a16="http://schemas.microsoft.com/office/drawing/2014/main" id="{CC57B5AA-B6F4-4AB3-A730-6C9C528781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2" y="1840"/>
              <a:ext cx="26" cy="405"/>
              <a:chOff x="1248" y="1728"/>
              <a:chExt cx="48" cy="768"/>
            </a:xfrm>
          </p:grpSpPr>
          <p:sp>
            <p:nvSpPr>
              <p:cNvPr id="51284" name="Line 69">
                <a:extLst>
                  <a:ext uri="{FF2B5EF4-FFF2-40B4-BE49-F238E27FC236}">
                    <a16:creationId xmlns:a16="http://schemas.microsoft.com/office/drawing/2014/main" id="{A498293A-9E37-471A-BAF8-360D3AACBC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8" y="172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1285" name="Line 70">
                <a:extLst>
                  <a:ext uri="{FF2B5EF4-FFF2-40B4-BE49-F238E27FC236}">
                    <a16:creationId xmlns:a16="http://schemas.microsoft.com/office/drawing/2014/main" id="{167059E5-CB1C-40C5-AFF1-D0A3A2D55C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44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1286" name="Line 71">
                <a:extLst>
                  <a:ext uri="{FF2B5EF4-FFF2-40B4-BE49-F238E27FC236}">
                    <a16:creationId xmlns:a16="http://schemas.microsoft.com/office/drawing/2014/main" id="{029C176A-56AA-4271-AFA5-5144425456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1776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275" name="Group 72">
              <a:extLst>
                <a:ext uri="{FF2B5EF4-FFF2-40B4-BE49-F238E27FC236}">
                  <a16:creationId xmlns:a16="http://schemas.microsoft.com/office/drawing/2014/main" id="{A7DDB3A8-4CB8-412F-926F-3E219AE1B0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0" y="1688"/>
              <a:ext cx="152" cy="354"/>
              <a:chOff x="960" y="1440"/>
              <a:chExt cx="288" cy="672"/>
            </a:xfrm>
          </p:grpSpPr>
          <p:sp>
            <p:nvSpPr>
              <p:cNvPr id="51282" name="Line 73">
                <a:extLst>
                  <a:ext uri="{FF2B5EF4-FFF2-40B4-BE49-F238E27FC236}">
                    <a16:creationId xmlns:a16="http://schemas.microsoft.com/office/drawing/2014/main" id="{CD60C159-1911-48FE-A8B4-77402778BD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1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1283" name="Line 74">
                <a:extLst>
                  <a:ext uri="{FF2B5EF4-FFF2-40B4-BE49-F238E27FC236}">
                    <a16:creationId xmlns:a16="http://schemas.microsoft.com/office/drawing/2014/main" id="{DEC387C7-90A5-42A2-9451-639D3D514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0" y="1440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276" name="Group 75">
              <a:extLst>
                <a:ext uri="{FF2B5EF4-FFF2-40B4-BE49-F238E27FC236}">
                  <a16:creationId xmlns:a16="http://schemas.microsoft.com/office/drawing/2014/main" id="{32B8376A-EDD7-400D-86EE-17F473D465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9" y="1688"/>
              <a:ext cx="354" cy="658"/>
              <a:chOff x="672" y="1440"/>
              <a:chExt cx="672" cy="1248"/>
            </a:xfrm>
          </p:grpSpPr>
          <p:sp>
            <p:nvSpPr>
              <p:cNvPr id="51280" name="Line 76">
                <a:extLst>
                  <a:ext uri="{FF2B5EF4-FFF2-40B4-BE49-F238E27FC236}">
                    <a16:creationId xmlns:a16="http://schemas.microsoft.com/office/drawing/2014/main" id="{60C89E58-9676-406D-8308-4868E09DD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268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1281" name="Line 77">
                <a:extLst>
                  <a:ext uri="{FF2B5EF4-FFF2-40B4-BE49-F238E27FC236}">
                    <a16:creationId xmlns:a16="http://schemas.microsoft.com/office/drawing/2014/main" id="{3CC62268-6630-4E4C-A31E-794CF6F8AD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72" y="1440"/>
                <a:ext cx="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1277" name="Text Box 78">
              <a:extLst>
                <a:ext uri="{FF2B5EF4-FFF2-40B4-BE49-F238E27FC236}">
                  <a16:creationId xmlns:a16="http://schemas.microsoft.com/office/drawing/2014/main" id="{ED621913-908F-4464-BD08-6CD9118E26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296"/>
              <a:ext cx="7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kton" pitchFamily="34" charset="0"/>
                  <a:ea typeface="MS PGothic" panose="020B0600070205080204" pitchFamily="34" charset="-128"/>
                  <a:cs typeface="Tahoma" panose="020B0604030504040204" pitchFamily="34" charset="0"/>
                </a:rPr>
                <a:t>address</a:t>
              </a:r>
            </a:p>
          </p:txBody>
        </p:sp>
        <p:sp>
          <p:nvSpPr>
            <p:cNvPr id="51278" name="Text Box 142">
              <a:extLst>
                <a:ext uri="{FF2B5EF4-FFF2-40B4-BE49-F238E27FC236}">
                  <a16:creationId xmlns:a16="http://schemas.microsoft.com/office/drawing/2014/main" id="{674D03CA-7933-42E1-A00C-1B7915DF7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0" y="912"/>
              <a:ext cx="179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kton" pitchFamily="34" charset="0"/>
                  <a:ea typeface="MS PGothic" panose="020B0600070205080204" pitchFamily="34" charset="-128"/>
                  <a:cs typeface="Tahoma" panose="020B0604030504040204" pitchFamily="34" charset="0"/>
                </a:rPr>
                <a:t>N-way set associative</a:t>
              </a:r>
            </a:p>
          </p:txBody>
        </p:sp>
        <p:sp>
          <p:nvSpPr>
            <p:cNvPr id="51279" name="Text Box 153">
              <a:extLst>
                <a:ext uri="{FF2B5EF4-FFF2-40B4-BE49-F238E27FC236}">
                  <a16:creationId xmlns:a16="http://schemas.microsoft.com/office/drawing/2014/main" id="{F92DD794-8C6B-4D4D-B31E-A033131164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2736"/>
              <a:ext cx="1594" cy="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9pPr>
            </a:lstStyle>
            <a:p>
              <a:pPr lvl="0">
                <a:lnSpc>
                  <a:spcPct val="150000"/>
                </a:lnSpc>
                <a:defRPr/>
              </a:pPr>
              <a:r>
                <a:rPr lang="zh-CN" altLang="en-US" sz="16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与缓存中</a:t>
              </a:r>
              <a:r>
                <a:rPr lang="en-US" altLang="zh-CN" sz="16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N</a:t>
              </a:r>
              <a:r>
                <a:rPr lang="zh-CN" altLang="en-US" sz="16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个</a:t>
              </a:r>
              <a:r>
                <a:rPr lang="en-US" altLang="zh-CN" sz="16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Tags</a:t>
              </a:r>
              <a:r>
                <a:rPr lang="zh-CN" altLang="en-US" sz="16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同时做比较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.  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数据可能存于缓存对应行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(set)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的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N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个位置的任意一个</a:t>
              </a:r>
              <a:r>
                <a:rPr kumimoji="0" lang="en-US" altLang="ja-JP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.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</p:grpSp>
      <p:sp>
        <p:nvSpPr>
          <p:cNvPr id="21507" name="Rectangle 2">
            <a:extLst>
              <a:ext uri="{FF2B5EF4-FFF2-40B4-BE49-F238E27FC236}">
                <a16:creationId xmlns:a16="http://schemas.microsoft.com/office/drawing/2014/main" id="{605CAF3C-422A-46C2-ADDD-EA65A82535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0350" y="373163"/>
            <a:ext cx="10515600" cy="203002"/>
          </a:xfrm>
        </p:spPr>
        <p:txBody>
          <a:bodyPr>
            <a:noAutofit/>
          </a:bodyPr>
          <a:lstStyle/>
          <a:p>
            <a:r>
              <a:rPr lang="zh-CN" altLang="en-US" sz="3200" b="1" u="sng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缺失时三种结构的处理方式</a:t>
            </a:r>
            <a:endParaRPr lang="en-US" altLang="zh-CN" sz="3200" b="1" u="sng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grpSp>
        <p:nvGrpSpPr>
          <p:cNvPr id="51203" name="Group 157">
            <a:extLst>
              <a:ext uri="{FF2B5EF4-FFF2-40B4-BE49-F238E27FC236}">
                <a16:creationId xmlns:a16="http://schemas.microsoft.com/office/drawing/2014/main" id="{4DB99AC7-D10A-4366-ADBA-4DC0B9AA8DB8}"/>
              </a:ext>
            </a:extLst>
          </p:cNvPr>
          <p:cNvGrpSpPr>
            <a:grpSpLocks/>
          </p:cNvGrpSpPr>
          <p:nvPr/>
        </p:nvGrpSpPr>
        <p:grpSpPr bwMode="auto">
          <a:xfrm>
            <a:off x="1616076" y="1096963"/>
            <a:ext cx="2651125" cy="4022726"/>
            <a:chOff x="58" y="931"/>
            <a:chExt cx="1670" cy="2534"/>
          </a:xfrm>
        </p:grpSpPr>
        <p:sp>
          <p:nvSpPr>
            <p:cNvPr id="21548" name="Rectangle 100">
              <a:extLst>
                <a:ext uri="{FF2B5EF4-FFF2-40B4-BE49-F238E27FC236}">
                  <a16:creationId xmlns:a16="http://schemas.microsoft.com/office/drawing/2014/main" id="{552F4C1B-9C1A-4B76-8C7A-103A8851A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296"/>
              <a:ext cx="1392" cy="12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Tahoma"/>
                <a:cs typeface="Tahoma"/>
              </a:endParaRPr>
            </a:p>
          </p:txBody>
        </p:sp>
        <p:grpSp>
          <p:nvGrpSpPr>
            <p:cNvPr id="51244" name="Group 85">
              <a:extLst>
                <a:ext uri="{FF2B5EF4-FFF2-40B4-BE49-F238E27FC236}">
                  <a16:creationId xmlns:a16="http://schemas.microsoft.com/office/drawing/2014/main" id="{A58E1B7D-5E2C-49D7-B97E-286CB1406C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632"/>
              <a:ext cx="672" cy="96"/>
              <a:chOff x="1392" y="2640"/>
              <a:chExt cx="672" cy="96"/>
            </a:xfrm>
          </p:grpSpPr>
          <p:sp>
            <p:nvSpPr>
              <p:cNvPr id="51261" name="Rectangle 86">
                <a:extLst>
                  <a:ext uri="{FF2B5EF4-FFF2-40B4-BE49-F238E27FC236}">
                    <a16:creationId xmlns:a16="http://schemas.microsoft.com/office/drawing/2014/main" id="{1C98F77F-FC6B-484B-B844-4DA6A086E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672" cy="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kton" pitchFamily="34" charset="0"/>
                  <a:ea typeface="MS PGothic" panose="020B0600070205080204" pitchFamily="34" charset="-128"/>
                  <a:cs typeface="Tahoma" panose="020B0604030504040204" pitchFamily="34" charset="0"/>
                </a:endParaRPr>
              </a:p>
            </p:txBody>
          </p:sp>
          <p:sp>
            <p:nvSpPr>
              <p:cNvPr id="51262" name="Line 87">
                <a:extLst>
                  <a:ext uri="{FF2B5EF4-FFF2-40B4-BE49-F238E27FC236}">
                    <a16:creationId xmlns:a16="http://schemas.microsoft.com/office/drawing/2014/main" id="{21E95E3A-F643-47F5-8EBA-7FE03B9ED1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6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245" name="Group 88">
              <a:extLst>
                <a:ext uri="{FF2B5EF4-FFF2-40B4-BE49-F238E27FC236}">
                  <a16:creationId xmlns:a16="http://schemas.microsoft.com/office/drawing/2014/main" id="{7B25C589-D58A-44D9-AE51-5725C8C8F8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824"/>
              <a:ext cx="672" cy="96"/>
              <a:chOff x="1392" y="2640"/>
              <a:chExt cx="672" cy="96"/>
            </a:xfrm>
          </p:grpSpPr>
          <p:sp>
            <p:nvSpPr>
              <p:cNvPr id="51259" name="Rectangle 89">
                <a:extLst>
                  <a:ext uri="{FF2B5EF4-FFF2-40B4-BE49-F238E27FC236}">
                    <a16:creationId xmlns:a16="http://schemas.microsoft.com/office/drawing/2014/main" id="{5FCC9270-DC32-4D6F-8CE6-3CC57EE59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672" cy="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kton" pitchFamily="34" charset="0"/>
                  <a:ea typeface="MS PGothic" panose="020B0600070205080204" pitchFamily="34" charset="-128"/>
                  <a:cs typeface="Tahoma" panose="020B0604030504040204" pitchFamily="34" charset="0"/>
                </a:endParaRPr>
              </a:p>
            </p:txBody>
          </p:sp>
          <p:sp>
            <p:nvSpPr>
              <p:cNvPr id="51260" name="Line 90">
                <a:extLst>
                  <a:ext uri="{FF2B5EF4-FFF2-40B4-BE49-F238E27FC236}">
                    <a16:creationId xmlns:a16="http://schemas.microsoft.com/office/drawing/2014/main" id="{552CB464-2CB8-4907-9805-2E742A3F22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6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246" name="Group 91">
              <a:extLst>
                <a:ext uri="{FF2B5EF4-FFF2-40B4-BE49-F238E27FC236}">
                  <a16:creationId xmlns:a16="http://schemas.microsoft.com/office/drawing/2014/main" id="{355D2EA9-1173-45A9-9E2C-EEA41F524F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2160"/>
              <a:ext cx="672" cy="96"/>
              <a:chOff x="1392" y="2640"/>
              <a:chExt cx="672" cy="96"/>
            </a:xfrm>
          </p:grpSpPr>
          <p:sp>
            <p:nvSpPr>
              <p:cNvPr id="51257" name="Rectangle 92">
                <a:extLst>
                  <a:ext uri="{FF2B5EF4-FFF2-40B4-BE49-F238E27FC236}">
                    <a16:creationId xmlns:a16="http://schemas.microsoft.com/office/drawing/2014/main" id="{336454B4-30E1-4F12-8D14-83738BA815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672" cy="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kton" pitchFamily="34" charset="0"/>
                  <a:ea typeface="MS PGothic" panose="020B0600070205080204" pitchFamily="34" charset="-128"/>
                  <a:cs typeface="Tahoma" panose="020B0604030504040204" pitchFamily="34" charset="0"/>
                </a:endParaRPr>
              </a:p>
            </p:txBody>
          </p:sp>
          <p:sp>
            <p:nvSpPr>
              <p:cNvPr id="51258" name="Line 93">
                <a:extLst>
                  <a:ext uri="{FF2B5EF4-FFF2-40B4-BE49-F238E27FC236}">
                    <a16:creationId xmlns:a16="http://schemas.microsoft.com/office/drawing/2014/main" id="{9E7FD56D-E98A-4418-B5EE-0886973A7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6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1247" name="Oval 94">
              <a:extLst>
                <a:ext uri="{FF2B5EF4-FFF2-40B4-BE49-F238E27FC236}">
                  <a16:creationId xmlns:a16="http://schemas.microsoft.com/office/drawing/2014/main" id="{3108868F-35DF-403F-931A-A50D09AD6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0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kton" pitchFamily="34" charset="0"/>
                <a:ea typeface="MS PGothic" panose="020B0600070205080204" pitchFamily="34" charset="-128"/>
                <a:cs typeface="Tahoma" panose="020B0604030504040204" pitchFamily="34" charset="0"/>
              </a:endParaRPr>
            </a:p>
          </p:txBody>
        </p:sp>
        <p:sp>
          <p:nvSpPr>
            <p:cNvPr id="51248" name="Oval 95">
              <a:extLst>
                <a:ext uri="{FF2B5EF4-FFF2-40B4-BE49-F238E27FC236}">
                  <a16:creationId xmlns:a16="http://schemas.microsoft.com/office/drawing/2014/main" id="{2ACE3992-C394-4752-8BFF-42A303DB4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0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kton" pitchFamily="34" charset="0"/>
                <a:ea typeface="MS PGothic" panose="020B0600070205080204" pitchFamily="34" charset="-128"/>
                <a:cs typeface="Tahoma" panose="020B0604030504040204" pitchFamily="34" charset="0"/>
              </a:endParaRPr>
            </a:p>
          </p:txBody>
        </p:sp>
        <p:sp>
          <p:nvSpPr>
            <p:cNvPr id="51249" name="Text Box 97">
              <a:extLst>
                <a:ext uri="{FF2B5EF4-FFF2-40B4-BE49-F238E27FC236}">
                  <a16:creationId xmlns:a16="http://schemas.microsoft.com/office/drawing/2014/main" id="{F09084B3-F119-471C-8168-1FDB3D9E16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344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kton" pitchFamily="34" charset="0"/>
                  <a:ea typeface="MS PGothic" panose="020B0600070205080204" pitchFamily="34" charset="-128"/>
                  <a:cs typeface="Tahoma" panose="020B0604030504040204" pitchFamily="34" charset="0"/>
                </a:rPr>
                <a:t>address</a:t>
              </a:r>
            </a:p>
          </p:txBody>
        </p:sp>
        <p:sp>
          <p:nvSpPr>
            <p:cNvPr id="51250" name="Text Box 140">
              <a:extLst>
                <a:ext uri="{FF2B5EF4-FFF2-40B4-BE49-F238E27FC236}">
                  <a16:creationId xmlns:a16="http://schemas.microsoft.com/office/drawing/2014/main" id="{DF774C57-E85F-4840-ADF7-88BB18C34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" y="931"/>
              <a:ext cx="138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kton" pitchFamily="34" charset="0"/>
                  <a:ea typeface="MS PGothic" panose="020B0600070205080204" pitchFamily="34" charset="-128"/>
                  <a:cs typeface="Tahoma" panose="020B0604030504040204" pitchFamily="34" charset="0"/>
                </a:rPr>
                <a:t>Fully associative</a:t>
              </a:r>
            </a:p>
          </p:txBody>
        </p:sp>
        <p:sp>
          <p:nvSpPr>
            <p:cNvPr id="51251" name="Oval 143">
              <a:extLst>
                <a:ext uri="{FF2B5EF4-FFF2-40B4-BE49-F238E27FC236}">
                  <a16:creationId xmlns:a16="http://schemas.microsoft.com/office/drawing/2014/main" id="{C83883DE-9AB5-4DA5-B0EE-3FC03264C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0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kton" pitchFamily="34" charset="0"/>
                <a:ea typeface="MS PGothic" panose="020B0600070205080204" pitchFamily="34" charset="-128"/>
                <a:cs typeface="Tahoma" panose="020B0604030504040204" pitchFamily="34" charset="0"/>
              </a:endParaRPr>
            </a:p>
          </p:txBody>
        </p:sp>
        <p:sp>
          <p:nvSpPr>
            <p:cNvPr id="51252" name="Line 144">
              <a:extLst>
                <a:ext uri="{FF2B5EF4-FFF2-40B4-BE49-F238E27FC236}">
                  <a16:creationId xmlns:a16="http://schemas.microsoft.com/office/drawing/2014/main" id="{6E4ACCDC-78F6-4B4A-9A1C-00D5B7C7C9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6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253" name="Line 145">
              <a:extLst>
                <a:ext uri="{FF2B5EF4-FFF2-40B4-BE49-F238E27FC236}">
                  <a16:creationId xmlns:a16="http://schemas.microsoft.com/office/drawing/2014/main" id="{80EBAE9E-00EB-49FF-AC27-C9001DB662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8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254" name="Line 146">
              <a:extLst>
                <a:ext uri="{FF2B5EF4-FFF2-40B4-BE49-F238E27FC236}">
                  <a16:creationId xmlns:a16="http://schemas.microsoft.com/office/drawing/2014/main" id="{3390137C-85E5-4C8B-98D7-ACFB83003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2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255" name="Line 147">
              <a:extLst>
                <a:ext uri="{FF2B5EF4-FFF2-40B4-BE49-F238E27FC236}">
                  <a16:creationId xmlns:a16="http://schemas.microsoft.com/office/drawing/2014/main" id="{CC7C4935-5DA3-4814-8C3A-6091AC7D5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58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256" name="Text Box 151">
              <a:extLst>
                <a:ext uri="{FF2B5EF4-FFF2-40B4-BE49-F238E27FC236}">
                  <a16:creationId xmlns:a16="http://schemas.microsoft.com/office/drawing/2014/main" id="{1451C929-5ABF-4973-838E-DF428DBCC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" y="2736"/>
              <a:ext cx="1594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地址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A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可能映射到缓存任意行中，</a:t>
              </a: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addr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 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需与缓存中所有的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Tags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同时做比较。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</p:grpSp>
      <p:grpSp>
        <p:nvGrpSpPr>
          <p:cNvPr id="51204" name="Group 155">
            <a:extLst>
              <a:ext uri="{FF2B5EF4-FFF2-40B4-BE49-F238E27FC236}">
                <a16:creationId xmlns:a16="http://schemas.microsoft.com/office/drawing/2014/main" id="{017CA1BA-3046-4C04-B1DE-065E929A729A}"/>
              </a:ext>
            </a:extLst>
          </p:cNvPr>
          <p:cNvGrpSpPr>
            <a:grpSpLocks/>
          </p:cNvGrpSpPr>
          <p:nvPr/>
        </p:nvGrpSpPr>
        <p:grpSpPr bwMode="auto">
          <a:xfrm>
            <a:off x="7635876" y="1066801"/>
            <a:ext cx="2727325" cy="4052888"/>
            <a:chOff x="1834" y="912"/>
            <a:chExt cx="1718" cy="2553"/>
          </a:xfrm>
        </p:grpSpPr>
        <p:sp>
          <p:nvSpPr>
            <p:cNvPr id="51210" name="Rectangle 149">
              <a:extLst>
                <a:ext uri="{FF2B5EF4-FFF2-40B4-BE49-F238E27FC236}">
                  <a16:creationId xmlns:a16="http://schemas.microsoft.com/office/drawing/2014/main" id="{E72AEE0A-0BAF-48C0-9C79-5543D8757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4" y="1296"/>
              <a:ext cx="1680" cy="134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kton" pitchFamily="34" charset="0"/>
                <a:ea typeface="MS PGothic" panose="020B0600070205080204" pitchFamily="34" charset="-128"/>
                <a:cs typeface="Tahoma" panose="020B0604030504040204" pitchFamily="34" charset="0"/>
              </a:endParaRPr>
            </a:p>
          </p:txBody>
        </p:sp>
        <p:grpSp>
          <p:nvGrpSpPr>
            <p:cNvPr id="51211" name="Group 102">
              <a:extLst>
                <a:ext uri="{FF2B5EF4-FFF2-40B4-BE49-F238E27FC236}">
                  <a16:creationId xmlns:a16="http://schemas.microsoft.com/office/drawing/2014/main" id="{62D4FB86-11E2-4E6B-923C-E04480C7DB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4" y="1488"/>
              <a:ext cx="672" cy="1008"/>
              <a:chOff x="3024" y="4176"/>
              <a:chExt cx="672" cy="1008"/>
            </a:xfrm>
          </p:grpSpPr>
          <p:grpSp>
            <p:nvGrpSpPr>
              <p:cNvPr id="51227" name="Group 103">
                <a:extLst>
                  <a:ext uri="{FF2B5EF4-FFF2-40B4-BE49-F238E27FC236}">
                    <a16:creationId xmlns:a16="http://schemas.microsoft.com/office/drawing/2014/main" id="{7DA500E5-CC34-4CAC-870E-46B873E20E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4" y="4176"/>
                <a:ext cx="672" cy="768"/>
                <a:chOff x="1248" y="1968"/>
                <a:chExt cx="672" cy="768"/>
              </a:xfrm>
            </p:grpSpPr>
            <p:grpSp>
              <p:nvGrpSpPr>
                <p:cNvPr id="51233" name="Group 104">
                  <a:extLst>
                    <a:ext uri="{FF2B5EF4-FFF2-40B4-BE49-F238E27FC236}">
                      <a16:creationId xmlns:a16="http://schemas.microsoft.com/office/drawing/2014/main" id="{E0DD445B-8EF4-4469-A0AD-4F76ED3C14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48" y="1968"/>
                  <a:ext cx="672" cy="768"/>
                  <a:chOff x="1248" y="1968"/>
                  <a:chExt cx="672" cy="768"/>
                </a:xfrm>
              </p:grpSpPr>
              <p:sp>
                <p:nvSpPr>
                  <p:cNvPr id="51235" name="Rectangle 105">
                    <a:extLst>
                      <a:ext uri="{FF2B5EF4-FFF2-40B4-BE49-F238E27FC236}">
                        <a16:creationId xmlns:a16="http://schemas.microsoft.com/office/drawing/2014/main" id="{6B0035D1-0EF4-47E0-B641-DF7ABF383D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968"/>
                    <a:ext cx="672" cy="76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kton" pitchFamily="34" charset="0"/>
                      <a:ea typeface="MS PGothic" panose="020B0600070205080204" pitchFamily="34" charset="-128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51236" name="Line 106">
                    <a:extLst>
                      <a:ext uri="{FF2B5EF4-FFF2-40B4-BE49-F238E27FC236}">
                        <a16:creationId xmlns:a16="http://schemas.microsoft.com/office/drawing/2014/main" id="{C624CAD6-CD9A-4EA2-9B05-8C7F39C35FE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064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1237" name="Line 107">
                    <a:extLst>
                      <a:ext uri="{FF2B5EF4-FFF2-40B4-BE49-F238E27FC236}">
                        <a16:creationId xmlns:a16="http://schemas.microsoft.com/office/drawing/2014/main" id="{6B6B5ED3-5717-4A98-8CC8-409F7EE72A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160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1238" name="Line 108">
                    <a:extLst>
                      <a:ext uri="{FF2B5EF4-FFF2-40B4-BE49-F238E27FC236}">
                        <a16:creationId xmlns:a16="http://schemas.microsoft.com/office/drawing/2014/main" id="{1629A9BC-792C-4645-BDD3-4E7C260F82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256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1239" name="Line 109">
                    <a:extLst>
                      <a:ext uri="{FF2B5EF4-FFF2-40B4-BE49-F238E27FC236}">
                        <a16:creationId xmlns:a16="http://schemas.microsoft.com/office/drawing/2014/main" id="{5B393C11-EDF6-47D6-BF83-86512CFB3F8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352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1240" name="Line 110">
                    <a:extLst>
                      <a:ext uri="{FF2B5EF4-FFF2-40B4-BE49-F238E27FC236}">
                        <a16:creationId xmlns:a16="http://schemas.microsoft.com/office/drawing/2014/main" id="{7AB6B8BA-CA3A-4EA6-880D-71DD8140EE3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48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1241" name="Line 111">
                    <a:extLst>
                      <a:ext uri="{FF2B5EF4-FFF2-40B4-BE49-F238E27FC236}">
                        <a16:creationId xmlns:a16="http://schemas.microsoft.com/office/drawing/2014/main" id="{D3D423EB-ECA2-4718-A5EA-DCCECED392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544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1242" name="Line 112">
                    <a:extLst>
                      <a:ext uri="{FF2B5EF4-FFF2-40B4-BE49-F238E27FC236}">
                        <a16:creationId xmlns:a16="http://schemas.microsoft.com/office/drawing/2014/main" id="{40E934E3-C6B0-44E3-9D05-CC8966FFCCE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640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51234" name="Line 113">
                  <a:extLst>
                    <a:ext uri="{FF2B5EF4-FFF2-40B4-BE49-F238E27FC236}">
                      <a16:creationId xmlns:a16="http://schemas.microsoft.com/office/drawing/2014/main" id="{3398E9D5-2F5B-4C32-8B92-64135DAFD4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84" y="1968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51228" name="Group 114">
                <a:extLst>
                  <a:ext uri="{FF2B5EF4-FFF2-40B4-BE49-F238E27FC236}">
                    <a16:creationId xmlns:a16="http://schemas.microsoft.com/office/drawing/2014/main" id="{34B733CB-539A-4D10-AAC7-68F323D894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4" y="4944"/>
                <a:ext cx="672" cy="240"/>
                <a:chOff x="1392" y="2496"/>
                <a:chExt cx="672" cy="240"/>
              </a:xfrm>
            </p:grpSpPr>
            <p:grpSp>
              <p:nvGrpSpPr>
                <p:cNvPr id="51229" name="Group 115">
                  <a:extLst>
                    <a:ext uri="{FF2B5EF4-FFF2-40B4-BE49-F238E27FC236}">
                      <a16:creationId xmlns:a16="http://schemas.microsoft.com/office/drawing/2014/main" id="{7FD25AF7-52B4-43D1-A7E0-BF145EEF1F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92" y="2640"/>
                  <a:ext cx="672" cy="96"/>
                  <a:chOff x="1392" y="2640"/>
                  <a:chExt cx="672" cy="96"/>
                </a:xfrm>
              </p:grpSpPr>
              <p:sp>
                <p:nvSpPr>
                  <p:cNvPr id="51231" name="Rectangle 116">
                    <a:extLst>
                      <a:ext uri="{FF2B5EF4-FFF2-40B4-BE49-F238E27FC236}">
                        <a16:creationId xmlns:a16="http://schemas.microsoft.com/office/drawing/2014/main" id="{ABA0C572-8770-41A1-8A66-1C5729743F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640"/>
                    <a:ext cx="672" cy="9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kton" pitchFamily="34" charset="0"/>
                      <a:ea typeface="MS PGothic" panose="020B0600070205080204" pitchFamily="34" charset="-128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51232" name="Line 117">
                    <a:extLst>
                      <a:ext uri="{FF2B5EF4-FFF2-40B4-BE49-F238E27FC236}">
                        <a16:creationId xmlns:a16="http://schemas.microsoft.com/office/drawing/2014/main" id="{229A325E-12B7-4A5B-9359-1C21C17F71E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8" y="264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51230" name="Line 118">
                  <a:extLst>
                    <a:ext uri="{FF2B5EF4-FFF2-40B4-BE49-F238E27FC236}">
                      <a16:creationId xmlns:a16="http://schemas.microsoft.com/office/drawing/2014/main" id="{2746790A-440C-4102-BD1C-26FDAF8B2D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28" y="2496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51212" name="Group 119">
              <a:extLst>
                <a:ext uri="{FF2B5EF4-FFF2-40B4-BE49-F238E27FC236}">
                  <a16:creationId xmlns:a16="http://schemas.microsoft.com/office/drawing/2014/main" id="{D78386E4-EA7B-4AD4-B57F-AD0836EC74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8" y="1488"/>
              <a:ext cx="48" cy="768"/>
              <a:chOff x="1248" y="1728"/>
              <a:chExt cx="48" cy="768"/>
            </a:xfrm>
          </p:grpSpPr>
          <p:sp>
            <p:nvSpPr>
              <p:cNvPr id="51224" name="Line 120">
                <a:extLst>
                  <a:ext uri="{FF2B5EF4-FFF2-40B4-BE49-F238E27FC236}">
                    <a16:creationId xmlns:a16="http://schemas.microsoft.com/office/drawing/2014/main" id="{C11C8A83-E6BE-4C02-8CF6-E6155C198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8" y="172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1225" name="Line 121">
                <a:extLst>
                  <a:ext uri="{FF2B5EF4-FFF2-40B4-BE49-F238E27FC236}">
                    <a16:creationId xmlns:a16="http://schemas.microsoft.com/office/drawing/2014/main" id="{81711571-F800-42D2-AB93-87FF85A021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44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1226" name="Line 122">
                <a:extLst>
                  <a:ext uri="{FF2B5EF4-FFF2-40B4-BE49-F238E27FC236}">
                    <a16:creationId xmlns:a16="http://schemas.microsoft.com/office/drawing/2014/main" id="{CACC93F7-EB73-4545-A9A1-2FA74BCCB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1776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1213" name="Line 123">
              <a:extLst>
                <a:ext uri="{FF2B5EF4-FFF2-40B4-BE49-F238E27FC236}">
                  <a16:creationId xmlns:a16="http://schemas.microsoft.com/office/drawing/2014/main" id="{FBE4C52F-FAAE-458C-89AA-A4533A6EE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0" y="18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214" name="Line 124">
              <a:extLst>
                <a:ext uri="{FF2B5EF4-FFF2-40B4-BE49-F238E27FC236}">
                  <a16:creationId xmlns:a16="http://schemas.microsoft.com/office/drawing/2014/main" id="{C6BBAD19-236F-4956-9155-4DB8D1FF22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215" name="Line 125">
              <a:extLst>
                <a:ext uri="{FF2B5EF4-FFF2-40B4-BE49-F238E27FC236}">
                  <a16:creationId xmlns:a16="http://schemas.microsoft.com/office/drawing/2014/main" id="{299E8FC9-30E9-414C-9E3B-98EE711267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2" y="24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216" name="Line 126">
              <a:extLst>
                <a:ext uri="{FF2B5EF4-FFF2-40B4-BE49-F238E27FC236}">
                  <a16:creationId xmlns:a16="http://schemas.microsoft.com/office/drawing/2014/main" id="{C6F0CAD2-3A9A-4301-AE57-A9EF581144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22" y="158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51217" name="Group 127">
              <a:extLst>
                <a:ext uri="{FF2B5EF4-FFF2-40B4-BE49-F238E27FC236}">
                  <a16:creationId xmlns:a16="http://schemas.microsoft.com/office/drawing/2014/main" id="{2883A02A-A813-4FC3-AD1E-CC86F8809F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2" y="1296"/>
              <a:ext cx="672" cy="288"/>
              <a:chOff x="2208" y="1632"/>
              <a:chExt cx="672" cy="288"/>
            </a:xfrm>
          </p:grpSpPr>
          <p:grpSp>
            <p:nvGrpSpPr>
              <p:cNvPr id="51220" name="Group 128">
                <a:extLst>
                  <a:ext uri="{FF2B5EF4-FFF2-40B4-BE49-F238E27FC236}">
                    <a16:creationId xmlns:a16="http://schemas.microsoft.com/office/drawing/2014/main" id="{1A0F6A80-151D-4083-BC50-CAF637C30D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1824"/>
                <a:ext cx="624" cy="96"/>
                <a:chOff x="480" y="1392"/>
                <a:chExt cx="624" cy="96"/>
              </a:xfrm>
            </p:grpSpPr>
            <p:sp>
              <p:nvSpPr>
                <p:cNvPr id="51222" name="Rectangle 129">
                  <a:extLst>
                    <a:ext uri="{FF2B5EF4-FFF2-40B4-BE49-F238E27FC236}">
                      <a16:creationId xmlns:a16="http://schemas.microsoft.com/office/drawing/2014/main" id="{CEAFDD87-A9C9-4E05-B42F-92AACCBE1A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" y="1392"/>
                  <a:ext cx="624" cy="9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ekton" pitchFamily="34" charset="0"/>
                    <a:ea typeface="MS PGothic" panose="020B0600070205080204" pitchFamily="34" charset="-128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223" name="Line 130">
                  <a:extLst>
                    <a:ext uri="{FF2B5EF4-FFF2-40B4-BE49-F238E27FC236}">
                      <a16:creationId xmlns:a16="http://schemas.microsoft.com/office/drawing/2014/main" id="{624D4E47-C8EF-4D8C-8941-131378B3C2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139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1221" name="Text Box 131">
                <a:extLst>
                  <a:ext uri="{FF2B5EF4-FFF2-40B4-BE49-F238E27FC236}">
                    <a16:creationId xmlns:a16="http://schemas.microsoft.com/office/drawing/2014/main" id="{E681CD9D-E76E-4608-A4F1-84B7516AE5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1632"/>
                <a:ext cx="6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ekton" pitchFamily="34" charset="0"/>
                    <a:ea typeface="MS PGothic" panose="020B0600070205080204" pitchFamily="34" charset="-128"/>
                    <a:cs typeface="Tahoma" panose="020B0604030504040204" pitchFamily="34" charset="0"/>
                  </a:rPr>
                  <a:t>address</a:t>
                </a:r>
              </a:p>
            </p:txBody>
          </p:sp>
        </p:grpSp>
        <p:sp>
          <p:nvSpPr>
            <p:cNvPr id="51218" name="Text Box 141">
              <a:extLst>
                <a:ext uri="{FF2B5EF4-FFF2-40B4-BE49-F238E27FC236}">
                  <a16:creationId xmlns:a16="http://schemas.microsoft.com/office/drawing/2014/main" id="{3024C314-013E-490C-9CE1-E3FD8D4766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8" y="912"/>
              <a:ext cx="129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kton" pitchFamily="34" charset="0"/>
                  <a:ea typeface="MS PGothic" panose="020B0600070205080204" pitchFamily="34" charset="-128"/>
                  <a:cs typeface="Tahoma" panose="020B0604030504040204" pitchFamily="34" charset="0"/>
                </a:rPr>
                <a:t>Direct-mapped</a:t>
              </a:r>
            </a:p>
          </p:txBody>
        </p:sp>
        <p:sp>
          <p:nvSpPr>
            <p:cNvPr id="51219" name="Text Box 152">
              <a:extLst>
                <a:ext uri="{FF2B5EF4-FFF2-40B4-BE49-F238E27FC236}">
                  <a16:creationId xmlns:a16="http://schemas.microsoft.com/office/drawing/2014/main" id="{D274016D-7A7C-47CA-9D79-7551CF3F2B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" y="2736"/>
              <a:ext cx="1594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addr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 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只与一个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Tag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比较，地址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A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只能映射到缓存的一个位置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.</a:t>
              </a:r>
            </a:p>
          </p:txBody>
        </p:sp>
      </p:grpSp>
      <p:sp>
        <p:nvSpPr>
          <p:cNvPr id="51205" name="Line 158">
            <a:extLst>
              <a:ext uri="{FF2B5EF4-FFF2-40B4-BE49-F238E27FC236}">
                <a16:creationId xmlns:a16="http://schemas.microsoft.com/office/drawing/2014/main" id="{5C29C868-559D-414E-BD47-FFCFB21B6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066800"/>
            <a:ext cx="655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3599" name="Text Box 159">
            <a:extLst>
              <a:ext uri="{FF2B5EF4-FFF2-40B4-BE49-F238E27FC236}">
                <a16:creationId xmlns:a16="http://schemas.microsoft.com/office/drawing/2014/main" id="{000B0B3D-352F-49E9-86A3-7D72154ED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7549" y="5655302"/>
            <a:ext cx="286370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全相联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从整个缓存中找到一个条目将其逐出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42" name="Text Box 159">
            <a:extLst>
              <a:ext uri="{FF2B5EF4-FFF2-40B4-BE49-F238E27FC236}">
                <a16:creationId xmlns:a16="http://schemas.microsoft.com/office/drawing/2014/main" id="{4617C336-9BEC-47BE-AD8C-9A40FEBA9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643544"/>
            <a:ext cx="326243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组相联在某一行（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set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），从（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way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项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中找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到一个条目将其逐出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143" name="Text Box 159">
            <a:extLst>
              <a:ext uri="{FF2B5EF4-FFF2-40B4-BE49-F238E27FC236}">
                <a16:creationId xmlns:a16="http://schemas.microsoft.com/office/drawing/2014/main" id="{3DD6615D-9322-48AE-913F-87D43E2F3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2643" y="5735877"/>
            <a:ext cx="34999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直接映射只有一个位置可以替换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136" name="Rectangle 2">
            <a:extLst>
              <a:ext uri="{FF2B5EF4-FFF2-40B4-BE49-F238E27FC236}">
                <a16:creationId xmlns:a16="http://schemas.microsoft.com/office/drawing/2014/main" id="{5500F75C-2229-4646-B35B-A6A1BBA23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9333" y="246685"/>
            <a:ext cx="2133600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替换策略</a:t>
            </a:r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?</a:t>
            </a:r>
            <a:r>
              <a:rPr kumimoji="1" lang="zh-CN" altLang="en-US" sz="3600" b="1" dirty="0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804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99" grpId="0" autoUpdateAnimBg="0"/>
      <p:bldP spid="142" grpId="0" autoUpdateAnimBg="0"/>
      <p:bldP spid="14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526" y="325151"/>
            <a:ext cx="9975814" cy="86177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206">
              <a:lnSpc>
                <a:spcPct val="100000"/>
              </a:lnSpc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三种替代策略</a:t>
            </a:r>
            <a:b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（</a:t>
            </a:r>
            <a:r>
              <a:rPr lang="en-US" altLang="zh-CN" sz="2400" b="1" spc="-1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Fully </a:t>
            </a:r>
            <a:r>
              <a:rPr lang="en-US" altLang="zh-CN" sz="24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Associative  and</a:t>
            </a:r>
            <a:r>
              <a:rPr lang="zh-CN" altLang="en-US" sz="24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2400" b="1" spc="-1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Set</a:t>
            </a:r>
            <a:r>
              <a:rPr lang="en-US" altLang="zh-CN" sz="24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Associative Replacement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）</a:t>
            </a:r>
            <a:endParaRPr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2278" y="1786011"/>
            <a:ext cx="9509903" cy="365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ct val="150000"/>
              </a:lnSpc>
            </a:pPr>
            <a:r>
              <a:rPr sz="2471" b="1" dirty="0">
                <a:solidFill>
                  <a:srgbClr val="CC0000"/>
                </a:solidFill>
                <a:latin typeface="Arial"/>
                <a:cs typeface="Arial"/>
              </a:rPr>
              <a:t>LRU  (Leas</a:t>
            </a:r>
            <a:r>
              <a:rPr lang="en-US" sz="2471" b="1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471" b="1" dirty="0">
                <a:solidFill>
                  <a:srgbClr val="CC0000"/>
                </a:solidFill>
                <a:latin typeface="Arial"/>
                <a:cs typeface="Arial"/>
              </a:rPr>
              <a:t>-recen</a:t>
            </a:r>
            <a:r>
              <a:rPr lang="en-US" sz="2471" b="1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471" b="1" dirty="0">
                <a:solidFill>
                  <a:srgbClr val="CC0000"/>
                </a:solidFill>
                <a:latin typeface="Arial"/>
                <a:cs typeface="Arial"/>
              </a:rPr>
              <a:t>ly used)</a:t>
            </a:r>
            <a:r>
              <a:rPr lang="en-US" altLang="zh-CN" sz="2471" b="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lang="zh-CN" altLang="en-US" sz="2400" b="1" spc="-5" dirty="0">
                <a:solidFill>
                  <a:srgbClr val="053CE8"/>
                </a:solidFill>
                <a:latin typeface="宋体"/>
                <a:cs typeface="宋体"/>
              </a:rPr>
              <a:t>最近最少使用策略</a:t>
            </a:r>
            <a:endParaRPr sz="2471" b="1" dirty="0">
              <a:latin typeface="Arial"/>
              <a:cs typeface="Arial"/>
            </a:endParaRPr>
          </a:p>
          <a:p>
            <a:pPr marL="2984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381642" algn="l"/>
              </a:tabLs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淘汰最长时间没有被使用的页面</a:t>
            </a:r>
            <a:r>
              <a:rPr lang="zh-CN" altLang="en-US" dirty="0"/>
              <a:t>。</a:t>
            </a:r>
            <a:endParaRPr lang="en-US" altLang="zh-CN" dirty="0"/>
          </a:p>
          <a:p>
            <a:pPr marL="11206">
              <a:lnSpc>
                <a:spcPct val="150000"/>
              </a:lnSpc>
              <a:spcBef>
                <a:spcPts val="1447"/>
              </a:spcBef>
            </a:pPr>
            <a:r>
              <a:rPr sz="2471" b="1" dirty="0">
                <a:solidFill>
                  <a:srgbClr val="CC0000"/>
                </a:solidFill>
                <a:latin typeface="Arial"/>
                <a:cs typeface="Arial"/>
              </a:rPr>
              <a:t>FIFO/LRR (firs</a:t>
            </a:r>
            <a:r>
              <a:rPr lang="en-US" sz="2471" b="1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471" b="1" dirty="0">
                <a:solidFill>
                  <a:srgbClr val="CC0000"/>
                </a:solidFill>
                <a:latin typeface="Arial"/>
                <a:cs typeface="Arial"/>
              </a:rPr>
              <a:t>-in, firs</a:t>
            </a:r>
            <a:r>
              <a:rPr lang="en-US" sz="2471" b="1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471" b="1" dirty="0">
                <a:solidFill>
                  <a:srgbClr val="CC0000"/>
                </a:solidFill>
                <a:latin typeface="Arial"/>
                <a:cs typeface="Arial"/>
              </a:rPr>
              <a:t>-ou</a:t>
            </a:r>
            <a:r>
              <a:rPr lang="en-US" sz="2471" b="1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471" b="1" dirty="0">
                <a:solidFill>
                  <a:srgbClr val="CC0000"/>
                </a:solidFill>
                <a:latin typeface="Arial"/>
                <a:cs typeface="Arial"/>
              </a:rPr>
              <a:t>/leas</a:t>
            </a:r>
            <a:r>
              <a:rPr lang="en-US" sz="2471" b="1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471" b="1" dirty="0">
                <a:solidFill>
                  <a:srgbClr val="CC0000"/>
                </a:solidFill>
                <a:latin typeface="Arial"/>
                <a:cs typeface="Arial"/>
              </a:rPr>
              <a:t>-recen</a:t>
            </a:r>
            <a:r>
              <a:rPr lang="en-US" sz="2471" b="1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471" b="1" dirty="0">
                <a:solidFill>
                  <a:srgbClr val="CC0000"/>
                </a:solidFill>
                <a:latin typeface="Arial"/>
                <a:cs typeface="Arial"/>
              </a:rPr>
              <a:t>ly replaced)</a:t>
            </a:r>
            <a:r>
              <a:rPr lang="en-US" altLang="zh-CN" sz="2471" b="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lang="zh-CN" altLang="en-US" sz="2400" b="1" spc="-5" dirty="0">
                <a:solidFill>
                  <a:srgbClr val="053CE8"/>
                </a:solidFill>
                <a:latin typeface="宋体"/>
              </a:rPr>
              <a:t>先入先出策略</a:t>
            </a:r>
            <a:endParaRPr lang="en-US" altLang="zh-CN" sz="2400" b="1" spc="-5" dirty="0">
              <a:solidFill>
                <a:srgbClr val="053CE8"/>
              </a:solidFill>
              <a:latin typeface="宋体"/>
            </a:endParaRPr>
          </a:p>
          <a:p>
            <a:pPr marL="296956" indent="-285750">
              <a:lnSpc>
                <a:spcPct val="150000"/>
              </a:lnSpc>
              <a:spcBef>
                <a:spcPts val="1447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总是将最先调入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的块替换出去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206">
              <a:lnSpc>
                <a:spcPct val="150000"/>
              </a:lnSpc>
              <a:spcBef>
                <a:spcPts val="1535"/>
              </a:spcBef>
            </a:pPr>
            <a:r>
              <a:rPr sz="2471" b="1" dirty="0">
                <a:solidFill>
                  <a:srgbClr val="CC0000"/>
                </a:solidFill>
                <a:latin typeface="Arial"/>
                <a:cs typeface="Arial"/>
              </a:rPr>
              <a:t>Random</a:t>
            </a:r>
            <a:r>
              <a:rPr lang="en-US" altLang="zh-CN" sz="2471" b="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lang="zh-CN" altLang="en-US" sz="2400" b="1" dirty="0">
                <a:solidFill>
                  <a:srgbClr val="053CE8"/>
                </a:solidFill>
                <a:latin typeface="宋体"/>
                <a:cs typeface="宋体"/>
              </a:rPr>
              <a:t>随机替换策略</a:t>
            </a:r>
            <a:endParaRPr lang="en-US" altLang="zh-CN" sz="2400" b="1" dirty="0">
              <a:latin typeface="Arial"/>
              <a:cs typeface="Arial"/>
            </a:endParaRPr>
          </a:p>
          <a:p>
            <a:pPr marL="296956" indent="-285750">
              <a:lnSpc>
                <a:spcPct val="150000"/>
              </a:lnSpc>
              <a:spcBef>
                <a:spcPts val="1535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策略实际上是不要什么算法，从特定的行位置中随机地选取一行换出即可。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302" y="324791"/>
            <a:ext cx="4430958" cy="35907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1">
              <a:lnSpc>
                <a:spcPts val="2835"/>
              </a:lnSpc>
            </a:pPr>
            <a:r>
              <a:rPr sz="3200" b="1" dirty="0" err="1">
                <a:solidFill>
                  <a:srgbClr val="C00000"/>
                </a:solidFill>
                <a:latin typeface="黑体"/>
                <a:cs typeface="黑体"/>
              </a:rPr>
              <a:t>CACHE的替换策略</a:t>
            </a:r>
            <a:endParaRPr sz="3200" b="1" dirty="0">
              <a:solidFill>
                <a:srgbClr val="C00000"/>
              </a:solidFill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441" y="1009567"/>
            <a:ext cx="10160657" cy="5411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7" indent="-368307">
              <a:lnSpc>
                <a:spcPct val="150000"/>
              </a:lnSpc>
              <a:buClr>
                <a:srgbClr val="FF0000"/>
              </a:buClr>
              <a:buFont typeface="Wingdings"/>
              <a:buChar char=""/>
              <a:tabLst>
                <a:tab pos="381642" algn="l"/>
              </a:tabLst>
            </a:pPr>
            <a:r>
              <a:rPr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LRU（Least-Recently</a:t>
            </a:r>
            <a:r>
              <a:rPr sz="2400" b="1" spc="-54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Used）</a:t>
            </a:r>
            <a:endParaRPr lang="en-US" altLang="zh-CN" sz="24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  <a:p>
            <a:pPr marL="12700">
              <a:lnSpc>
                <a:spcPct val="150000"/>
              </a:lnSpc>
              <a:buClr>
                <a:srgbClr val="FF0000"/>
              </a:buClr>
              <a:tabLst>
                <a:tab pos="381642" algn="l"/>
              </a:tabLst>
            </a:pP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原则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淘汰最长时间没有被使用的页面。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87690">
              <a:lnSpc>
                <a:spcPct val="150000"/>
              </a:lnSpc>
              <a:spcBef>
                <a:spcPts val="1440"/>
              </a:spcBef>
            </a:pPr>
            <a:r>
              <a:rPr sz="2000" dirty="0">
                <a:solidFill>
                  <a:srgbClr val="001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</a:rPr>
              <a:t>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方法：</a:t>
            </a:r>
          </a:p>
          <a:p>
            <a:pPr marL="870601">
              <a:lnSpc>
                <a:spcPct val="150000"/>
              </a:lnSpc>
              <a:spcBef>
                <a:spcPts val="1365"/>
              </a:spcBef>
            </a:pPr>
            <a:r>
              <a:rPr spc="5" dirty="0">
                <a:solidFill>
                  <a:srgbClr val="001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</a:rPr>
              <a:t></a:t>
            </a:r>
            <a:r>
              <a:rPr spc="5" dirty="0" err="1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Cache的每一块都设置一个计数器</a:t>
            </a:r>
            <a:r>
              <a:rPr lang="en-US" altLang="zh-CN" spc="5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(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未访问次数计数器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1"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kumimoji="1"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4-way</a:t>
            </a:r>
            <a:r>
              <a:rPr kumimoji="1"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，两位计数器</a:t>
            </a:r>
            <a:r>
              <a:rPr kumimoji="1"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细黑"/>
            </a:endParaRPr>
          </a:p>
          <a:p>
            <a:pPr marL="870601">
              <a:lnSpc>
                <a:spcPct val="150000"/>
              </a:lnSpc>
              <a:spcBef>
                <a:spcPts val="1295"/>
              </a:spcBef>
            </a:pPr>
            <a:r>
              <a:rPr spc="5" dirty="0">
                <a:solidFill>
                  <a:srgbClr val="001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</a:rPr>
              <a:t></a:t>
            </a:r>
            <a:r>
              <a:rPr spc="5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新调入或者被替换的块，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其计数器清 0，而其它块的计数器则加</a:t>
            </a:r>
            <a:r>
              <a:rPr spc="-135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 </a:t>
            </a:r>
            <a:r>
              <a:rPr spc="-5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1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华文细黑"/>
            </a:endParaRPr>
          </a:p>
          <a:p>
            <a:pPr marL="870601">
              <a:lnSpc>
                <a:spcPct val="150000"/>
              </a:lnSpc>
              <a:spcBef>
                <a:spcPts val="1295"/>
              </a:spcBef>
            </a:pPr>
            <a:r>
              <a:rPr dirty="0">
                <a:solidFill>
                  <a:srgbClr val="001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</a:rPr>
              <a:t>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当访问命中时，所有块的计数值与命中块的计数值进行比较，如果计数值小于命中块的计数值，则该块的计数值加“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；如果块的计数值大于命中块的计数值，则数值不变。最后将命中块的计数器清为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70601">
              <a:lnSpc>
                <a:spcPct val="150000"/>
              </a:lnSpc>
              <a:spcBef>
                <a:spcPts val="1295"/>
              </a:spcBef>
            </a:pPr>
            <a:r>
              <a:rPr spc="5" dirty="0">
                <a:solidFill>
                  <a:srgbClr val="001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</a:rPr>
              <a:t></a:t>
            </a:r>
            <a:r>
              <a:rPr spc="5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需要替换时，则选择计数值最大的块来替换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华文细黑"/>
            </a:endParaRPr>
          </a:p>
          <a:p>
            <a:pPr marL="487690">
              <a:lnSpc>
                <a:spcPct val="150000"/>
              </a:lnSpc>
              <a:spcBef>
                <a:spcPts val="1370"/>
              </a:spcBef>
            </a:pPr>
            <a:r>
              <a:rPr sz="2000" spc="-10" dirty="0">
                <a:solidFill>
                  <a:srgbClr val="001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</a:rPr>
              <a:t></a:t>
            </a:r>
            <a:r>
              <a:rPr sz="2000" spc="10" dirty="0" err="1"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优点</a:t>
            </a: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：</a:t>
            </a:r>
            <a:r>
              <a:rPr sz="2000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符</a:t>
            </a:r>
            <a:r>
              <a:rPr sz="2000" spc="-15" dirty="0" err="1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合</a:t>
            </a: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C</a:t>
            </a:r>
            <a:r>
              <a:rPr sz="2000" spc="-15" dirty="0" err="1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a</a:t>
            </a:r>
            <a:r>
              <a:rPr sz="2000" spc="5" dirty="0" err="1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c</a:t>
            </a: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h</a:t>
            </a:r>
            <a:r>
              <a:rPr sz="2000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e</a:t>
            </a: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基本</a:t>
            </a:r>
            <a:r>
              <a:rPr sz="2000" spc="-20" dirty="0" err="1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原</a:t>
            </a: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理，</a:t>
            </a:r>
            <a:r>
              <a:rPr sz="2000" spc="-20" dirty="0" err="1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并</a:t>
            </a: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考虑</a:t>
            </a:r>
            <a:r>
              <a:rPr sz="2000" spc="-20" dirty="0" err="1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了</a:t>
            </a: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新进</a:t>
            </a:r>
            <a:r>
              <a:rPr sz="2000" spc="-15" dirty="0" err="1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入</a:t>
            </a: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C</a:t>
            </a:r>
            <a:r>
              <a:rPr sz="2000" spc="-15" dirty="0" err="1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a</a:t>
            </a: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che的</a:t>
            </a:r>
            <a:r>
              <a:rPr sz="2000" spc="-20" dirty="0" err="1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块</a:t>
            </a: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，命</a:t>
            </a:r>
            <a:r>
              <a:rPr sz="2000" spc="5" dirty="0" err="1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中率较高</a:t>
            </a:r>
            <a:endParaRPr lang="en-US" altLang="zh-CN" sz="2000" spc="5" dirty="0">
              <a:latin typeface="微软雅黑" panose="020B0503020204020204" pitchFamily="34" charset="-122"/>
              <a:ea typeface="微软雅黑" panose="020B0503020204020204" pitchFamily="34" charset="-122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126121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1619251" y="597694"/>
            <a:ext cx="8756649" cy="994172"/>
          </a:xfrm>
        </p:spPr>
        <p:txBody>
          <a:bodyPr>
            <a:noAutofit/>
          </a:bodyPr>
          <a:lstStyle/>
          <a:p>
            <a:r>
              <a:rPr lang="en-US" altLang="x-none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Least Recently Used Replacement Policy</a:t>
            </a: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>
          <a:xfrm>
            <a:off x="2838450" y="1604963"/>
            <a:ext cx="6457950" cy="404880"/>
          </a:xfrm>
        </p:spPr>
        <p:txBody>
          <a:bodyPr>
            <a:normAutofit fontScale="92500" lnSpcReduction="20000"/>
          </a:bodyPr>
          <a:lstStyle/>
          <a:p>
            <a:r>
              <a:rPr lang="en-US" altLang="x-none" dirty="0">
                <a:ea typeface="ＭＳ Ｐゴシック" charset="-128"/>
              </a:rPr>
              <a:t>4-way</a:t>
            </a: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charset="2"/>
              <a:buNone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charset="2"/>
              <a:buNone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charset="2"/>
              <a:buNone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charset="2"/>
              <a:buNone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charset="2"/>
              <a:buNone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charset="2"/>
              <a:buNone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charset="2"/>
              <a:buNone/>
            </a:pPr>
            <a:endParaRPr lang="en-US" altLang="x-none" sz="900" dirty="0">
              <a:ea typeface="ＭＳ Ｐゴシック" charset="-128"/>
            </a:endParaRPr>
          </a:p>
          <a:p>
            <a:pPr>
              <a:buFont typeface="Wingdings" charset="2"/>
              <a:buNone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charset="2"/>
              <a:buNone/>
            </a:pPr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38451" y="1604962"/>
            <a:ext cx="7016750" cy="3481262"/>
            <a:chOff x="2465387" y="996950"/>
            <a:chExt cx="6367461" cy="2484265"/>
          </a:xfrm>
        </p:grpSpPr>
        <p:sp>
          <p:nvSpPr>
            <p:cNvPr id="86020" name="Rectangle 4"/>
            <p:cNvSpPr>
              <a:spLocks noChangeArrowheads="1"/>
            </p:cNvSpPr>
            <p:nvPr/>
          </p:nvSpPr>
          <p:spPr bwMode="auto">
            <a:xfrm>
              <a:off x="2465387" y="1490663"/>
              <a:ext cx="1477961" cy="165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350" dirty="0"/>
                <a:t>A</a:t>
              </a:r>
              <a:endParaRPr lang="x-none" altLang="x-none" sz="1350" dirty="0"/>
            </a:p>
          </p:txBody>
        </p:sp>
        <p:sp>
          <p:nvSpPr>
            <p:cNvPr id="86021" name="Rectangle 5"/>
            <p:cNvSpPr>
              <a:spLocks noChangeArrowheads="1"/>
            </p:cNvSpPr>
            <p:nvPr/>
          </p:nvSpPr>
          <p:spPr bwMode="auto">
            <a:xfrm>
              <a:off x="2465387" y="1660525"/>
              <a:ext cx="1477961" cy="166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350"/>
            </a:p>
          </p:txBody>
        </p:sp>
        <p:sp>
          <p:nvSpPr>
            <p:cNvPr id="86022" name="Rectangle 6"/>
            <p:cNvSpPr>
              <a:spLocks noChangeArrowheads="1"/>
            </p:cNvSpPr>
            <p:nvPr/>
          </p:nvSpPr>
          <p:spPr bwMode="auto">
            <a:xfrm>
              <a:off x="4095750" y="1485899"/>
              <a:ext cx="1477962" cy="165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350" dirty="0"/>
                <a:t>B</a:t>
              </a:r>
              <a:endParaRPr lang="x-none" altLang="x-none" sz="1350" dirty="0"/>
            </a:p>
          </p:txBody>
        </p:sp>
        <p:sp>
          <p:nvSpPr>
            <p:cNvPr id="86023" name="Rectangle 7"/>
            <p:cNvSpPr>
              <a:spLocks noChangeArrowheads="1"/>
            </p:cNvSpPr>
            <p:nvPr/>
          </p:nvSpPr>
          <p:spPr bwMode="auto">
            <a:xfrm>
              <a:off x="4095750" y="1655763"/>
              <a:ext cx="1477962" cy="1666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350"/>
            </a:p>
          </p:txBody>
        </p:sp>
        <p:sp>
          <p:nvSpPr>
            <p:cNvPr id="86024" name="Rectangle 8"/>
            <p:cNvSpPr>
              <a:spLocks noChangeArrowheads="1"/>
            </p:cNvSpPr>
            <p:nvPr/>
          </p:nvSpPr>
          <p:spPr bwMode="auto">
            <a:xfrm>
              <a:off x="5726111" y="1489740"/>
              <a:ext cx="1477961" cy="1666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350" dirty="0"/>
                <a:t>C</a:t>
              </a:r>
              <a:endParaRPr lang="x-none" altLang="x-none" sz="1350" dirty="0"/>
            </a:p>
          </p:txBody>
        </p:sp>
        <p:sp>
          <p:nvSpPr>
            <p:cNvPr id="86025" name="Rectangle 9"/>
            <p:cNvSpPr>
              <a:spLocks noChangeArrowheads="1"/>
            </p:cNvSpPr>
            <p:nvPr/>
          </p:nvSpPr>
          <p:spPr bwMode="auto">
            <a:xfrm>
              <a:off x="5726111" y="1661189"/>
              <a:ext cx="1477961" cy="165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350"/>
            </a:p>
          </p:txBody>
        </p:sp>
        <p:sp>
          <p:nvSpPr>
            <p:cNvPr id="86026" name="Rectangle 10"/>
            <p:cNvSpPr>
              <a:spLocks noChangeArrowheads="1"/>
            </p:cNvSpPr>
            <p:nvPr/>
          </p:nvSpPr>
          <p:spPr bwMode="auto">
            <a:xfrm>
              <a:off x="7356474" y="1479753"/>
              <a:ext cx="1476374" cy="1666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350" dirty="0"/>
                <a:t>D</a:t>
              </a:r>
              <a:endParaRPr lang="x-none" altLang="x-none" sz="1350" dirty="0"/>
            </a:p>
          </p:txBody>
        </p:sp>
        <p:sp>
          <p:nvSpPr>
            <p:cNvPr id="86027" name="Rectangle 11"/>
            <p:cNvSpPr>
              <a:spLocks noChangeArrowheads="1"/>
            </p:cNvSpPr>
            <p:nvPr/>
          </p:nvSpPr>
          <p:spPr bwMode="auto">
            <a:xfrm>
              <a:off x="7356474" y="1669328"/>
              <a:ext cx="1476374" cy="1666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350"/>
            </a:p>
          </p:txBody>
        </p:sp>
        <p:sp>
          <p:nvSpPr>
            <p:cNvPr id="86028" name="TextBox 12"/>
            <p:cNvSpPr txBox="1">
              <a:spLocks noChangeArrowheads="1"/>
            </p:cNvSpPr>
            <p:nvPr/>
          </p:nvSpPr>
          <p:spPr bwMode="auto">
            <a:xfrm>
              <a:off x="5006975" y="996950"/>
              <a:ext cx="813627" cy="214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350"/>
                <a:t>Tag store</a:t>
              </a:r>
            </a:p>
          </p:txBody>
        </p:sp>
        <p:sp>
          <p:nvSpPr>
            <p:cNvPr id="86037" name="TextBox 21"/>
            <p:cNvSpPr txBox="1">
              <a:spLocks noChangeArrowheads="1"/>
            </p:cNvSpPr>
            <p:nvPr/>
          </p:nvSpPr>
          <p:spPr bwMode="auto">
            <a:xfrm>
              <a:off x="5006975" y="3267073"/>
              <a:ext cx="892004" cy="214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350"/>
                <a:t>Data store</a:t>
              </a:r>
            </a:p>
          </p:txBody>
        </p:sp>
        <p:sp>
          <p:nvSpPr>
            <p:cNvPr id="86038" name="Rectangle 26"/>
            <p:cNvSpPr>
              <a:spLocks noChangeArrowheads="1"/>
            </p:cNvSpPr>
            <p:nvPr/>
          </p:nvSpPr>
          <p:spPr bwMode="auto">
            <a:xfrm>
              <a:off x="4537075" y="2105024"/>
              <a:ext cx="625474" cy="3365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350"/>
            </a:p>
          </p:txBody>
        </p:sp>
        <p:sp>
          <p:nvSpPr>
            <p:cNvPr id="86039" name="TextBox 27"/>
            <p:cNvSpPr txBox="1">
              <a:spLocks noChangeArrowheads="1"/>
            </p:cNvSpPr>
            <p:nvPr/>
          </p:nvSpPr>
          <p:spPr bwMode="auto">
            <a:xfrm>
              <a:off x="4635498" y="2081212"/>
              <a:ext cx="366868" cy="23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500"/>
                <a:t>=?</a:t>
              </a:r>
            </a:p>
          </p:txBody>
        </p:sp>
        <p:sp>
          <p:nvSpPr>
            <p:cNvPr id="86040" name="Rectangle 35"/>
            <p:cNvSpPr>
              <a:spLocks noChangeArrowheads="1"/>
            </p:cNvSpPr>
            <p:nvPr/>
          </p:nvSpPr>
          <p:spPr bwMode="auto">
            <a:xfrm>
              <a:off x="2973388" y="2101849"/>
              <a:ext cx="625474" cy="338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350"/>
            </a:p>
          </p:txBody>
        </p:sp>
        <p:sp>
          <p:nvSpPr>
            <p:cNvPr id="86041" name="TextBox 36"/>
            <p:cNvSpPr txBox="1">
              <a:spLocks noChangeArrowheads="1"/>
            </p:cNvSpPr>
            <p:nvPr/>
          </p:nvSpPr>
          <p:spPr bwMode="auto">
            <a:xfrm>
              <a:off x="3071812" y="2079624"/>
              <a:ext cx="366868" cy="23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500"/>
                <a:t>=?</a:t>
              </a:r>
            </a:p>
          </p:txBody>
        </p:sp>
        <p:sp>
          <p:nvSpPr>
            <p:cNvPr id="86042" name="Rectangle 26"/>
            <p:cNvSpPr>
              <a:spLocks noChangeArrowheads="1"/>
            </p:cNvSpPr>
            <p:nvPr/>
          </p:nvSpPr>
          <p:spPr bwMode="auto">
            <a:xfrm>
              <a:off x="7818437" y="2098674"/>
              <a:ext cx="625474" cy="3365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350"/>
            </a:p>
          </p:txBody>
        </p:sp>
        <p:sp>
          <p:nvSpPr>
            <p:cNvPr id="86043" name="TextBox 27"/>
            <p:cNvSpPr txBox="1">
              <a:spLocks noChangeArrowheads="1"/>
            </p:cNvSpPr>
            <p:nvPr/>
          </p:nvSpPr>
          <p:spPr bwMode="auto">
            <a:xfrm>
              <a:off x="7916861" y="2074862"/>
              <a:ext cx="366868" cy="23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500"/>
                <a:t>=?</a:t>
              </a:r>
            </a:p>
          </p:txBody>
        </p:sp>
        <p:sp>
          <p:nvSpPr>
            <p:cNvPr id="86044" name="Rectangle 35"/>
            <p:cNvSpPr>
              <a:spLocks noChangeArrowheads="1"/>
            </p:cNvSpPr>
            <p:nvPr/>
          </p:nvSpPr>
          <p:spPr bwMode="auto">
            <a:xfrm>
              <a:off x="6254749" y="2095499"/>
              <a:ext cx="625474" cy="338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350"/>
            </a:p>
          </p:txBody>
        </p:sp>
        <p:sp>
          <p:nvSpPr>
            <p:cNvPr id="86045" name="TextBox 36"/>
            <p:cNvSpPr txBox="1">
              <a:spLocks noChangeArrowheads="1"/>
            </p:cNvSpPr>
            <p:nvPr/>
          </p:nvSpPr>
          <p:spPr bwMode="auto">
            <a:xfrm>
              <a:off x="6353173" y="2073274"/>
              <a:ext cx="366868" cy="23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500"/>
                <a:t>=?</a:t>
              </a:r>
            </a:p>
          </p:txBody>
        </p:sp>
        <p:cxnSp>
          <p:nvCxnSpPr>
            <p:cNvPr id="86046" name="Straight Arrow Connector 37"/>
            <p:cNvCxnSpPr>
              <a:cxnSpLocks noChangeShapeType="1"/>
            </p:cNvCxnSpPr>
            <p:nvPr/>
          </p:nvCxnSpPr>
          <p:spPr bwMode="auto">
            <a:xfrm rot="5400000">
              <a:off x="3175794" y="1970882"/>
              <a:ext cx="269874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53" name="Straight Arrow Connector 37"/>
            <p:cNvCxnSpPr>
              <a:cxnSpLocks noChangeShapeType="1"/>
            </p:cNvCxnSpPr>
            <p:nvPr/>
          </p:nvCxnSpPr>
          <p:spPr bwMode="auto">
            <a:xfrm rot="5400000">
              <a:off x="4742656" y="1961356"/>
              <a:ext cx="269874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54" name="Straight Arrow Connector 37"/>
            <p:cNvCxnSpPr>
              <a:cxnSpLocks noChangeShapeType="1"/>
            </p:cNvCxnSpPr>
            <p:nvPr/>
          </p:nvCxnSpPr>
          <p:spPr bwMode="auto">
            <a:xfrm rot="5400000">
              <a:off x="6411118" y="1942307"/>
              <a:ext cx="269875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55" name="Straight Arrow Connector 37"/>
            <p:cNvCxnSpPr>
              <a:cxnSpLocks noChangeShapeType="1"/>
            </p:cNvCxnSpPr>
            <p:nvPr/>
          </p:nvCxnSpPr>
          <p:spPr bwMode="auto">
            <a:xfrm rot="5400000">
              <a:off x="7976392" y="1942307"/>
              <a:ext cx="269874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6062" name="TextBox 51"/>
            <p:cNvSpPr txBox="1">
              <a:spLocks noChangeArrowheads="1"/>
            </p:cNvSpPr>
            <p:nvPr/>
          </p:nvSpPr>
          <p:spPr bwMode="auto">
            <a:xfrm>
              <a:off x="5237162" y="2690813"/>
              <a:ext cx="673100" cy="1976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200"/>
                <a:t>Logic</a:t>
              </a:r>
            </a:p>
          </p:txBody>
        </p:sp>
        <p:cxnSp>
          <p:nvCxnSpPr>
            <p:cNvPr id="86063" name="Straight Arrow Connector 76"/>
            <p:cNvCxnSpPr>
              <a:cxnSpLocks noChangeShapeType="1"/>
            </p:cNvCxnSpPr>
            <p:nvPr/>
          </p:nvCxnSpPr>
          <p:spPr bwMode="auto">
            <a:xfrm>
              <a:off x="3598861" y="2433638"/>
              <a:ext cx="1638300" cy="257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64" name="Straight Arrow Connector 78"/>
            <p:cNvCxnSpPr>
              <a:cxnSpLocks noChangeShapeType="1"/>
            </p:cNvCxnSpPr>
            <p:nvPr/>
          </p:nvCxnSpPr>
          <p:spPr bwMode="auto">
            <a:xfrm rot="16200000" flipH="1">
              <a:off x="5145087" y="2451102"/>
              <a:ext cx="257175" cy="222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65" name="Straight Arrow Connector 80"/>
            <p:cNvCxnSpPr>
              <a:cxnSpLocks noChangeShapeType="1"/>
            </p:cNvCxnSpPr>
            <p:nvPr/>
          </p:nvCxnSpPr>
          <p:spPr bwMode="auto">
            <a:xfrm rot="10800000" flipV="1">
              <a:off x="5726113" y="2433640"/>
              <a:ext cx="528637" cy="257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66" name="Straight Arrow Connector 82"/>
            <p:cNvCxnSpPr>
              <a:cxnSpLocks noChangeShapeType="1"/>
            </p:cNvCxnSpPr>
            <p:nvPr/>
          </p:nvCxnSpPr>
          <p:spPr bwMode="auto">
            <a:xfrm rot="10800000" flipV="1">
              <a:off x="5910263" y="2439991"/>
              <a:ext cx="1908175" cy="250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67" name="Straight Arrow Connector 84"/>
            <p:cNvCxnSpPr>
              <a:cxnSpLocks noChangeShapeType="1"/>
              <a:stCxn id="86062" idx="3"/>
            </p:cNvCxnSpPr>
            <p:nvPr/>
          </p:nvCxnSpPr>
          <p:spPr bwMode="auto">
            <a:xfrm>
              <a:off x="5910262" y="2789647"/>
              <a:ext cx="495299" cy="821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6068" name="TextBox 86"/>
            <p:cNvSpPr txBox="1">
              <a:spLocks noChangeArrowheads="1"/>
            </p:cNvSpPr>
            <p:nvPr/>
          </p:nvSpPr>
          <p:spPr bwMode="auto">
            <a:xfrm>
              <a:off x="6405563" y="2687639"/>
              <a:ext cx="446875" cy="214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350"/>
                <a:t>Hit?</a:t>
              </a: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2413000" y="2243426"/>
            <a:ext cx="7962900" cy="318125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extBox 3"/>
          <p:cNvSpPr txBox="1"/>
          <p:nvPr/>
        </p:nvSpPr>
        <p:spPr>
          <a:xfrm>
            <a:off x="1790701" y="2296814"/>
            <a:ext cx="5565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Set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45811" y="1904568"/>
            <a:ext cx="7264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MRU-0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039341" y="1937971"/>
            <a:ext cx="7745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MRU -2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078729" y="1899963"/>
            <a:ext cx="7745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MRU -1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19240" y="1958108"/>
            <a:ext cx="6575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LRU-3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56374" y="5164016"/>
            <a:ext cx="54480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/>
              <a:t>当前完成顺序访问</a:t>
            </a:r>
            <a:r>
              <a:rPr lang="en-US" sz="3000" b="1" dirty="0"/>
              <a:t>: ACBD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494732-B12D-483A-B115-2BFA54BB908D}"/>
              </a:ext>
            </a:extLst>
          </p:cNvPr>
          <p:cNvSpPr/>
          <p:nvPr/>
        </p:nvSpPr>
        <p:spPr>
          <a:xfrm>
            <a:off x="86874" y="4726781"/>
            <a:ext cx="4520779" cy="1428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0601">
              <a:lnSpc>
                <a:spcPct val="150000"/>
              </a:lnSpc>
              <a:spcBef>
                <a:spcPts val="1295"/>
              </a:spcBef>
            </a:pPr>
            <a:r>
              <a:rPr lang="zh-CN" altLang="en-US" sz="2000" b="1" spc="5" dirty="0">
                <a:latin typeface="华文细黑"/>
                <a:cs typeface="华文细黑"/>
              </a:rPr>
              <a:t>新调入或者被替换的块， </a:t>
            </a:r>
            <a:r>
              <a:rPr lang="zh-CN" altLang="en-US" sz="2000" b="1" dirty="0">
                <a:latin typeface="华文细黑"/>
                <a:cs typeface="华文细黑"/>
              </a:rPr>
              <a:t>其计数器清 </a:t>
            </a:r>
            <a:r>
              <a:rPr lang="en-US" altLang="zh-CN" sz="2000" b="1" dirty="0">
                <a:latin typeface="华文细黑"/>
                <a:cs typeface="华文细黑"/>
              </a:rPr>
              <a:t>0</a:t>
            </a:r>
            <a:r>
              <a:rPr lang="zh-CN" altLang="en-US" sz="2000" b="1" dirty="0">
                <a:latin typeface="华文细黑"/>
                <a:cs typeface="华文细黑"/>
              </a:rPr>
              <a:t>，而其它块的计数器则加</a:t>
            </a:r>
            <a:r>
              <a:rPr lang="zh-CN" altLang="en-US" sz="2000" b="1" spc="-135" dirty="0">
                <a:latin typeface="华文细黑"/>
                <a:cs typeface="华文细黑"/>
              </a:rPr>
              <a:t> </a:t>
            </a:r>
            <a:r>
              <a:rPr lang="en-US" altLang="zh-CN" sz="2000" b="1" spc="-5" dirty="0">
                <a:latin typeface="华文细黑"/>
                <a:cs typeface="华文细黑"/>
              </a:rPr>
              <a:t>1</a:t>
            </a:r>
            <a:endParaRPr lang="zh-CN" altLang="en-US" sz="2000" dirty="0">
              <a:latin typeface="华文细黑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1426889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Content Placeholder 2"/>
          <p:cNvSpPr>
            <a:spLocks noGrp="1"/>
          </p:cNvSpPr>
          <p:nvPr>
            <p:ph idx="1"/>
          </p:nvPr>
        </p:nvSpPr>
        <p:spPr>
          <a:xfrm>
            <a:off x="2838450" y="1604963"/>
            <a:ext cx="6457950" cy="404880"/>
          </a:xfrm>
        </p:spPr>
        <p:txBody>
          <a:bodyPr>
            <a:normAutofit fontScale="92500" lnSpcReduction="20000"/>
          </a:bodyPr>
          <a:lstStyle/>
          <a:p>
            <a:r>
              <a:rPr lang="en-US" altLang="x-none" dirty="0">
                <a:ea typeface="ＭＳ Ｐゴシック" charset="-128"/>
              </a:rPr>
              <a:t>4-way</a:t>
            </a: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charset="2"/>
              <a:buNone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charset="2"/>
              <a:buNone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charset="2"/>
              <a:buNone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charset="2"/>
              <a:buNone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charset="2"/>
              <a:buNone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charset="2"/>
              <a:buNone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charset="2"/>
              <a:buNone/>
            </a:pPr>
            <a:endParaRPr lang="en-US" altLang="x-none" sz="900" dirty="0">
              <a:ea typeface="ＭＳ Ｐゴシック" charset="-128"/>
            </a:endParaRPr>
          </a:p>
          <a:p>
            <a:pPr>
              <a:buFont typeface="Wingdings" charset="2"/>
              <a:buNone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charset="2"/>
              <a:buNone/>
            </a:pPr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38451" y="1604962"/>
            <a:ext cx="7016750" cy="3060916"/>
            <a:chOff x="2465387" y="996950"/>
            <a:chExt cx="6367461" cy="2184302"/>
          </a:xfrm>
        </p:grpSpPr>
        <p:sp>
          <p:nvSpPr>
            <p:cNvPr id="86020" name="Rectangle 4"/>
            <p:cNvSpPr>
              <a:spLocks noChangeArrowheads="1"/>
            </p:cNvSpPr>
            <p:nvPr/>
          </p:nvSpPr>
          <p:spPr bwMode="auto">
            <a:xfrm>
              <a:off x="2465387" y="1490663"/>
              <a:ext cx="1477961" cy="165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350" b="1" dirty="0">
                  <a:solidFill>
                    <a:srgbClr val="C00000"/>
                  </a:solidFill>
                </a:rPr>
                <a:t>E</a:t>
              </a:r>
              <a:endParaRPr lang="x-none" altLang="x-none" sz="1350" b="1" dirty="0">
                <a:solidFill>
                  <a:srgbClr val="C00000"/>
                </a:solidFill>
              </a:endParaRPr>
            </a:p>
          </p:txBody>
        </p:sp>
        <p:sp>
          <p:nvSpPr>
            <p:cNvPr id="86021" name="Rectangle 5"/>
            <p:cNvSpPr>
              <a:spLocks noChangeArrowheads="1"/>
            </p:cNvSpPr>
            <p:nvPr/>
          </p:nvSpPr>
          <p:spPr bwMode="auto">
            <a:xfrm>
              <a:off x="2465387" y="1660525"/>
              <a:ext cx="1477961" cy="166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350"/>
            </a:p>
          </p:txBody>
        </p:sp>
        <p:sp>
          <p:nvSpPr>
            <p:cNvPr id="86022" name="Rectangle 6"/>
            <p:cNvSpPr>
              <a:spLocks noChangeArrowheads="1"/>
            </p:cNvSpPr>
            <p:nvPr/>
          </p:nvSpPr>
          <p:spPr bwMode="auto">
            <a:xfrm>
              <a:off x="4095750" y="1485899"/>
              <a:ext cx="1477962" cy="165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350" dirty="0"/>
                <a:t>B</a:t>
              </a:r>
              <a:endParaRPr lang="x-none" altLang="x-none" sz="1350" dirty="0"/>
            </a:p>
          </p:txBody>
        </p:sp>
        <p:sp>
          <p:nvSpPr>
            <p:cNvPr id="86023" name="Rectangle 7"/>
            <p:cNvSpPr>
              <a:spLocks noChangeArrowheads="1"/>
            </p:cNvSpPr>
            <p:nvPr/>
          </p:nvSpPr>
          <p:spPr bwMode="auto">
            <a:xfrm>
              <a:off x="4095750" y="1655763"/>
              <a:ext cx="1477962" cy="1666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350"/>
            </a:p>
          </p:txBody>
        </p:sp>
        <p:sp>
          <p:nvSpPr>
            <p:cNvPr id="86024" name="Rectangle 8"/>
            <p:cNvSpPr>
              <a:spLocks noChangeArrowheads="1"/>
            </p:cNvSpPr>
            <p:nvPr/>
          </p:nvSpPr>
          <p:spPr bwMode="auto">
            <a:xfrm>
              <a:off x="5726111" y="1489740"/>
              <a:ext cx="1477961" cy="1666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350" dirty="0"/>
                <a:t>C</a:t>
              </a:r>
              <a:endParaRPr lang="x-none" altLang="x-none" sz="1350" dirty="0"/>
            </a:p>
          </p:txBody>
        </p:sp>
        <p:sp>
          <p:nvSpPr>
            <p:cNvPr id="86025" name="Rectangle 9"/>
            <p:cNvSpPr>
              <a:spLocks noChangeArrowheads="1"/>
            </p:cNvSpPr>
            <p:nvPr/>
          </p:nvSpPr>
          <p:spPr bwMode="auto">
            <a:xfrm>
              <a:off x="5726111" y="1661189"/>
              <a:ext cx="1477961" cy="165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350"/>
            </a:p>
          </p:txBody>
        </p:sp>
        <p:sp>
          <p:nvSpPr>
            <p:cNvPr id="86026" name="Rectangle 10"/>
            <p:cNvSpPr>
              <a:spLocks noChangeArrowheads="1"/>
            </p:cNvSpPr>
            <p:nvPr/>
          </p:nvSpPr>
          <p:spPr bwMode="auto">
            <a:xfrm>
              <a:off x="7356474" y="1479753"/>
              <a:ext cx="1476374" cy="1666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350" dirty="0"/>
                <a:t>D</a:t>
              </a:r>
              <a:endParaRPr lang="x-none" altLang="x-none" sz="1350" dirty="0"/>
            </a:p>
          </p:txBody>
        </p:sp>
        <p:sp>
          <p:nvSpPr>
            <p:cNvPr id="86027" name="Rectangle 11"/>
            <p:cNvSpPr>
              <a:spLocks noChangeArrowheads="1"/>
            </p:cNvSpPr>
            <p:nvPr/>
          </p:nvSpPr>
          <p:spPr bwMode="auto">
            <a:xfrm>
              <a:off x="7356474" y="1669328"/>
              <a:ext cx="1476374" cy="1666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350"/>
            </a:p>
          </p:txBody>
        </p:sp>
        <p:sp>
          <p:nvSpPr>
            <p:cNvPr id="86028" name="TextBox 12"/>
            <p:cNvSpPr txBox="1">
              <a:spLocks noChangeArrowheads="1"/>
            </p:cNvSpPr>
            <p:nvPr/>
          </p:nvSpPr>
          <p:spPr bwMode="auto">
            <a:xfrm>
              <a:off x="5006975" y="996950"/>
              <a:ext cx="813627" cy="214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350"/>
                <a:t>Tag store</a:t>
              </a:r>
            </a:p>
          </p:txBody>
        </p:sp>
        <p:sp>
          <p:nvSpPr>
            <p:cNvPr id="86037" name="TextBox 21"/>
            <p:cNvSpPr txBox="1">
              <a:spLocks noChangeArrowheads="1"/>
            </p:cNvSpPr>
            <p:nvPr/>
          </p:nvSpPr>
          <p:spPr bwMode="auto">
            <a:xfrm>
              <a:off x="5031798" y="2967110"/>
              <a:ext cx="892004" cy="214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350" dirty="0"/>
                <a:t>Data store</a:t>
              </a:r>
            </a:p>
          </p:txBody>
        </p:sp>
        <p:sp>
          <p:nvSpPr>
            <p:cNvPr id="86038" name="Rectangle 26"/>
            <p:cNvSpPr>
              <a:spLocks noChangeArrowheads="1"/>
            </p:cNvSpPr>
            <p:nvPr/>
          </p:nvSpPr>
          <p:spPr bwMode="auto">
            <a:xfrm>
              <a:off x="4537075" y="2105024"/>
              <a:ext cx="625474" cy="3365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350"/>
            </a:p>
          </p:txBody>
        </p:sp>
        <p:sp>
          <p:nvSpPr>
            <p:cNvPr id="86039" name="TextBox 27"/>
            <p:cNvSpPr txBox="1">
              <a:spLocks noChangeArrowheads="1"/>
            </p:cNvSpPr>
            <p:nvPr/>
          </p:nvSpPr>
          <p:spPr bwMode="auto">
            <a:xfrm>
              <a:off x="4635498" y="2081212"/>
              <a:ext cx="366868" cy="23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500"/>
                <a:t>=?</a:t>
              </a:r>
            </a:p>
          </p:txBody>
        </p:sp>
        <p:sp>
          <p:nvSpPr>
            <p:cNvPr id="86040" name="Rectangle 35"/>
            <p:cNvSpPr>
              <a:spLocks noChangeArrowheads="1"/>
            </p:cNvSpPr>
            <p:nvPr/>
          </p:nvSpPr>
          <p:spPr bwMode="auto">
            <a:xfrm>
              <a:off x="2973388" y="2101849"/>
              <a:ext cx="625474" cy="338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350"/>
            </a:p>
          </p:txBody>
        </p:sp>
        <p:sp>
          <p:nvSpPr>
            <p:cNvPr id="86041" name="TextBox 36"/>
            <p:cNvSpPr txBox="1">
              <a:spLocks noChangeArrowheads="1"/>
            </p:cNvSpPr>
            <p:nvPr/>
          </p:nvSpPr>
          <p:spPr bwMode="auto">
            <a:xfrm>
              <a:off x="3071812" y="2079624"/>
              <a:ext cx="366868" cy="23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500"/>
                <a:t>=?</a:t>
              </a:r>
            </a:p>
          </p:txBody>
        </p:sp>
        <p:sp>
          <p:nvSpPr>
            <p:cNvPr id="86042" name="Rectangle 26"/>
            <p:cNvSpPr>
              <a:spLocks noChangeArrowheads="1"/>
            </p:cNvSpPr>
            <p:nvPr/>
          </p:nvSpPr>
          <p:spPr bwMode="auto">
            <a:xfrm>
              <a:off x="7818437" y="2098674"/>
              <a:ext cx="625474" cy="3365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350"/>
            </a:p>
          </p:txBody>
        </p:sp>
        <p:sp>
          <p:nvSpPr>
            <p:cNvPr id="86043" name="TextBox 27"/>
            <p:cNvSpPr txBox="1">
              <a:spLocks noChangeArrowheads="1"/>
            </p:cNvSpPr>
            <p:nvPr/>
          </p:nvSpPr>
          <p:spPr bwMode="auto">
            <a:xfrm>
              <a:off x="7916861" y="2074862"/>
              <a:ext cx="366868" cy="23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500" dirty="0"/>
                <a:t>=?</a:t>
              </a:r>
            </a:p>
          </p:txBody>
        </p:sp>
        <p:sp>
          <p:nvSpPr>
            <p:cNvPr id="86044" name="Rectangle 35"/>
            <p:cNvSpPr>
              <a:spLocks noChangeArrowheads="1"/>
            </p:cNvSpPr>
            <p:nvPr/>
          </p:nvSpPr>
          <p:spPr bwMode="auto">
            <a:xfrm>
              <a:off x="6254749" y="2095499"/>
              <a:ext cx="625474" cy="338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350"/>
            </a:p>
          </p:txBody>
        </p:sp>
        <p:sp>
          <p:nvSpPr>
            <p:cNvPr id="86045" name="TextBox 36"/>
            <p:cNvSpPr txBox="1">
              <a:spLocks noChangeArrowheads="1"/>
            </p:cNvSpPr>
            <p:nvPr/>
          </p:nvSpPr>
          <p:spPr bwMode="auto">
            <a:xfrm>
              <a:off x="6353173" y="2073274"/>
              <a:ext cx="366868" cy="23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500"/>
                <a:t>=?</a:t>
              </a:r>
            </a:p>
          </p:txBody>
        </p:sp>
        <p:cxnSp>
          <p:nvCxnSpPr>
            <p:cNvPr id="86046" name="Straight Arrow Connector 37"/>
            <p:cNvCxnSpPr>
              <a:cxnSpLocks noChangeShapeType="1"/>
            </p:cNvCxnSpPr>
            <p:nvPr/>
          </p:nvCxnSpPr>
          <p:spPr bwMode="auto">
            <a:xfrm rot="5400000">
              <a:off x="3175794" y="1970882"/>
              <a:ext cx="269874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53" name="Straight Arrow Connector 37"/>
            <p:cNvCxnSpPr>
              <a:cxnSpLocks noChangeShapeType="1"/>
            </p:cNvCxnSpPr>
            <p:nvPr/>
          </p:nvCxnSpPr>
          <p:spPr bwMode="auto">
            <a:xfrm rot="5400000">
              <a:off x="4742656" y="1961356"/>
              <a:ext cx="269874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54" name="Straight Arrow Connector 37"/>
            <p:cNvCxnSpPr>
              <a:cxnSpLocks noChangeShapeType="1"/>
            </p:cNvCxnSpPr>
            <p:nvPr/>
          </p:nvCxnSpPr>
          <p:spPr bwMode="auto">
            <a:xfrm rot="5400000">
              <a:off x="6411118" y="1942307"/>
              <a:ext cx="269875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55" name="Straight Arrow Connector 37"/>
            <p:cNvCxnSpPr>
              <a:cxnSpLocks noChangeShapeType="1"/>
            </p:cNvCxnSpPr>
            <p:nvPr/>
          </p:nvCxnSpPr>
          <p:spPr bwMode="auto">
            <a:xfrm rot="5400000">
              <a:off x="7976392" y="1942307"/>
              <a:ext cx="269874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6062" name="TextBox 51"/>
            <p:cNvSpPr txBox="1">
              <a:spLocks noChangeArrowheads="1"/>
            </p:cNvSpPr>
            <p:nvPr/>
          </p:nvSpPr>
          <p:spPr bwMode="auto">
            <a:xfrm>
              <a:off x="5237162" y="2690813"/>
              <a:ext cx="673100" cy="1976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200"/>
                <a:t>Logic</a:t>
              </a:r>
            </a:p>
          </p:txBody>
        </p:sp>
        <p:cxnSp>
          <p:nvCxnSpPr>
            <p:cNvPr id="86063" name="Straight Arrow Connector 76"/>
            <p:cNvCxnSpPr>
              <a:cxnSpLocks noChangeShapeType="1"/>
            </p:cNvCxnSpPr>
            <p:nvPr/>
          </p:nvCxnSpPr>
          <p:spPr bwMode="auto">
            <a:xfrm>
              <a:off x="3598861" y="2433638"/>
              <a:ext cx="1638300" cy="257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64" name="Straight Arrow Connector 78"/>
            <p:cNvCxnSpPr>
              <a:cxnSpLocks noChangeShapeType="1"/>
            </p:cNvCxnSpPr>
            <p:nvPr/>
          </p:nvCxnSpPr>
          <p:spPr bwMode="auto">
            <a:xfrm rot="16200000" flipH="1">
              <a:off x="5145087" y="2451102"/>
              <a:ext cx="257175" cy="222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65" name="Straight Arrow Connector 80"/>
            <p:cNvCxnSpPr>
              <a:cxnSpLocks noChangeShapeType="1"/>
            </p:cNvCxnSpPr>
            <p:nvPr/>
          </p:nvCxnSpPr>
          <p:spPr bwMode="auto">
            <a:xfrm rot="10800000" flipV="1">
              <a:off x="5726113" y="2433640"/>
              <a:ext cx="528637" cy="257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66" name="Straight Arrow Connector 82"/>
            <p:cNvCxnSpPr>
              <a:cxnSpLocks noChangeShapeType="1"/>
            </p:cNvCxnSpPr>
            <p:nvPr/>
          </p:nvCxnSpPr>
          <p:spPr bwMode="auto">
            <a:xfrm rot="10800000" flipV="1">
              <a:off x="5910263" y="2439991"/>
              <a:ext cx="1908175" cy="250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67" name="Straight Arrow Connector 84"/>
            <p:cNvCxnSpPr>
              <a:cxnSpLocks noChangeShapeType="1"/>
              <a:stCxn id="86062" idx="3"/>
            </p:cNvCxnSpPr>
            <p:nvPr/>
          </p:nvCxnSpPr>
          <p:spPr bwMode="auto">
            <a:xfrm>
              <a:off x="5910262" y="2789647"/>
              <a:ext cx="495299" cy="821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6068" name="TextBox 86"/>
            <p:cNvSpPr txBox="1">
              <a:spLocks noChangeArrowheads="1"/>
            </p:cNvSpPr>
            <p:nvPr/>
          </p:nvSpPr>
          <p:spPr bwMode="auto">
            <a:xfrm>
              <a:off x="6405563" y="2687639"/>
              <a:ext cx="446875" cy="214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350"/>
                <a:t>Hit?</a:t>
              </a: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2413000" y="2243426"/>
            <a:ext cx="7962900" cy="318125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extBox 3"/>
          <p:cNvSpPr txBox="1"/>
          <p:nvPr/>
        </p:nvSpPr>
        <p:spPr>
          <a:xfrm>
            <a:off x="1790701" y="2296814"/>
            <a:ext cx="5565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Set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45811" y="1974189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MRU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039341" y="1955737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MRU -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078729" y="1915417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MRU -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44596" y="195876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4691" y="3844662"/>
            <a:ext cx="44381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ACCESS PATTERN: ACBD</a:t>
            </a:r>
            <a:r>
              <a:rPr lang="en-US" sz="3000" b="1" dirty="0">
                <a:solidFill>
                  <a:srgbClr val="C00000"/>
                </a:solidFill>
              </a:rPr>
              <a:t>E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777163A3-CDFB-42E9-A9E8-FDBBC3A6B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1" y="597694"/>
            <a:ext cx="8756649" cy="994172"/>
          </a:xfrm>
        </p:spPr>
        <p:txBody>
          <a:bodyPr>
            <a:noAutofit/>
          </a:bodyPr>
          <a:lstStyle/>
          <a:p>
            <a:r>
              <a:rPr lang="en-US" altLang="x-none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Least Recently Used Replacement Policy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7647C2-B9A1-4155-85AA-8B575B2B27D3}"/>
              </a:ext>
            </a:extLst>
          </p:cNvPr>
          <p:cNvSpPr/>
          <p:nvPr/>
        </p:nvSpPr>
        <p:spPr>
          <a:xfrm>
            <a:off x="2134701" y="4846205"/>
            <a:ext cx="7841709" cy="1890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spc="5" dirty="0">
                <a:latin typeface="华文细黑"/>
                <a:cs typeface="华文细黑"/>
              </a:rPr>
              <a:t>现在访问</a:t>
            </a:r>
            <a:r>
              <a:rPr lang="en-US" altLang="zh-CN" sz="2000" b="1" spc="5" dirty="0">
                <a:latin typeface="华文细黑"/>
                <a:cs typeface="华文细黑"/>
              </a:rPr>
              <a:t>E</a:t>
            </a:r>
            <a:r>
              <a:rPr lang="zh-CN" altLang="en-US" sz="2000" b="1" spc="5" dirty="0">
                <a:latin typeface="华文细黑"/>
                <a:cs typeface="华文细黑"/>
              </a:rPr>
              <a:t>，</a:t>
            </a:r>
            <a:r>
              <a:rPr lang="en-US" altLang="zh-CN" sz="2000" b="1" spc="5" dirty="0">
                <a:latin typeface="华文细黑"/>
                <a:cs typeface="华文细黑"/>
              </a:rPr>
              <a:t>4-way</a:t>
            </a:r>
            <a:r>
              <a:rPr lang="zh-CN" altLang="en-US" sz="2000" b="1" spc="5" dirty="0">
                <a:latin typeface="华文细黑"/>
                <a:cs typeface="华文细黑"/>
              </a:rPr>
              <a:t>都有数据，需要替换时，则选择计数值最大的块来替换</a:t>
            </a:r>
            <a:r>
              <a:rPr lang="en-US" altLang="zh-CN" sz="2000" b="1" spc="5" dirty="0">
                <a:latin typeface="华文细黑"/>
                <a:cs typeface="华文细黑"/>
              </a:rPr>
              <a:t>, A</a:t>
            </a:r>
            <a:r>
              <a:rPr lang="zh-CN" altLang="en-US" sz="2000" b="1" spc="5" dirty="0">
                <a:latin typeface="华文细黑"/>
                <a:cs typeface="华文细黑"/>
              </a:rPr>
              <a:t>的计数</a:t>
            </a:r>
            <a:r>
              <a:rPr lang="en-US" altLang="zh-CN" sz="2000" b="1" spc="5" dirty="0">
                <a:latin typeface="华文细黑"/>
                <a:cs typeface="华文细黑"/>
              </a:rPr>
              <a:t>3</a:t>
            </a:r>
            <a:r>
              <a:rPr lang="zh-CN" altLang="en-US" sz="2000" b="1" spc="5" dirty="0">
                <a:latin typeface="华文细黑"/>
                <a:cs typeface="华文细黑"/>
              </a:rPr>
              <a:t>最大，</a:t>
            </a:r>
            <a:r>
              <a:rPr lang="en-US" altLang="zh-CN" sz="2000" b="1" spc="5" dirty="0">
                <a:solidFill>
                  <a:srgbClr val="C00000"/>
                </a:solidFill>
                <a:latin typeface="华文细黑"/>
                <a:cs typeface="华文细黑"/>
              </a:rPr>
              <a:t>E</a:t>
            </a:r>
            <a:r>
              <a:rPr lang="zh-CN" altLang="en-US" sz="2000" b="1" spc="5" dirty="0">
                <a:latin typeface="华文细黑"/>
                <a:cs typeface="华文细黑"/>
              </a:rPr>
              <a:t>替换</a:t>
            </a:r>
            <a:r>
              <a:rPr lang="en-US" altLang="zh-CN" sz="2000" b="1" spc="5" dirty="0">
                <a:solidFill>
                  <a:srgbClr val="C00000"/>
                </a:solidFill>
                <a:latin typeface="华文细黑"/>
                <a:cs typeface="华文细黑"/>
              </a:rPr>
              <a:t>A</a:t>
            </a:r>
          </a:p>
          <a:p>
            <a:pPr>
              <a:lnSpc>
                <a:spcPct val="150000"/>
              </a:lnSpc>
            </a:pPr>
            <a:r>
              <a:rPr lang="zh-CN" altLang="en-US" sz="2000" b="1" spc="5" dirty="0">
                <a:latin typeface="华文细黑"/>
                <a:cs typeface="华文细黑"/>
              </a:rPr>
              <a:t>新调入或者被替换的块， </a:t>
            </a:r>
            <a:r>
              <a:rPr lang="zh-CN" altLang="en-US" sz="2000" b="1" dirty="0">
                <a:latin typeface="华文细黑"/>
                <a:cs typeface="华文细黑"/>
              </a:rPr>
              <a:t>其计数器清 </a:t>
            </a:r>
            <a:r>
              <a:rPr lang="en-US" altLang="zh-CN" sz="2000" b="1" dirty="0">
                <a:latin typeface="华文细黑"/>
                <a:cs typeface="华文细黑"/>
              </a:rPr>
              <a:t>0</a:t>
            </a:r>
            <a:r>
              <a:rPr lang="zh-CN" altLang="en-US" sz="2000" b="1" dirty="0">
                <a:latin typeface="华文细黑"/>
                <a:cs typeface="华文细黑"/>
              </a:rPr>
              <a:t>，而其它块的计数器则加</a:t>
            </a:r>
            <a:r>
              <a:rPr lang="zh-CN" altLang="en-US" sz="2000" b="1" spc="-135" dirty="0">
                <a:latin typeface="华文细黑"/>
                <a:cs typeface="华文细黑"/>
              </a:rPr>
              <a:t> </a:t>
            </a:r>
            <a:r>
              <a:rPr lang="en-US" altLang="zh-CN" sz="2000" b="1" spc="-5" dirty="0">
                <a:latin typeface="华文细黑"/>
                <a:cs typeface="华文细黑"/>
              </a:rPr>
              <a:t>1</a:t>
            </a:r>
            <a:r>
              <a:rPr lang="zh-CN" altLang="en-US" sz="2000" b="1" spc="-5" dirty="0">
                <a:latin typeface="华文细黑"/>
                <a:cs typeface="华文细黑"/>
              </a:rPr>
              <a:t>，</a:t>
            </a:r>
            <a:r>
              <a:rPr lang="en-US" altLang="zh-CN" sz="2000" b="1" spc="-5" dirty="0">
                <a:latin typeface="华文细黑"/>
                <a:cs typeface="华文细黑"/>
              </a:rPr>
              <a:t>E </a:t>
            </a:r>
            <a:r>
              <a:rPr lang="zh-CN" altLang="en-US" sz="2000" b="1" spc="-5" dirty="0">
                <a:latin typeface="华文细黑"/>
                <a:cs typeface="华文细黑"/>
              </a:rPr>
              <a:t>的计数</a:t>
            </a:r>
            <a:r>
              <a:rPr lang="en-US" altLang="zh-CN" sz="2000" b="1" spc="-5" dirty="0">
                <a:latin typeface="华文细黑"/>
                <a:cs typeface="华文细黑"/>
              </a:rPr>
              <a:t>=0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829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Content Placeholder 2"/>
          <p:cNvSpPr>
            <a:spLocks noGrp="1"/>
          </p:cNvSpPr>
          <p:nvPr>
            <p:ph idx="1"/>
          </p:nvPr>
        </p:nvSpPr>
        <p:spPr>
          <a:xfrm>
            <a:off x="2896430" y="1095212"/>
            <a:ext cx="6457950" cy="404880"/>
          </a:xfrm>
        </p:spPr>
        <p:txBody>
          <a:bodyPr>
            <a:normAutofit fontScale="92500" lnSpcReduction="20000"/>
          </a:bodyPr>
          <a:lstStyle/>
          <a:p>
            <a:r>
              <a:rPr lang="en-US" altLang="x-none" dirty="0"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4-way</a:t>
            </a:r>
          </a:p>
          <a:p>
            <a:endParaRPr lang="en-US" altLang="x-none" dirty="0">
              <a:latin typeface="Calibri" panose="020F0502020204030204" pitchFamily="34" charset="0"/>
              <a:ea typeface="ＭＳ Ｐゴシック" charset="-128"/>
              <a:cs typeface="Calibri" panose="020F0502020204030204" pitchFamily="34" charset="0"/>
            </a:endParaRPr>
          </a:p>
          <a:p>
            <a:endParaRPr lang="en-US" altLang="x-none" dirty="0">
              <a:latin typeface="Calibri" panose="020F0502020204030204" pitchFamily="34" charset="0"/>
              <a:ea typeface="ＭＳ Ｐゴシック" charset="-128"/>
              <a:cs typeface="Calibri" panose="020F0502020204030204" pitchFamily="34" charset="0"/>
            </a:endParaRPr>
          </a:p>
          <a:p>
            <a:endParaRPr lang="en-US" altLang="x-none" dirty="0">
              <a:latin typeface="Calibri" panose="020F0502020204030204" pitchFamily="34" charset="0"/>
              <a:ea typeface="ＭＳ Ｐゴシック" charset="-128"/>
              <a:cs typeface="Calibri" panose="020F0502020204030204" pitchFamily="34" charset="0"/>
            </a:endParaRPr>
          </a:p>
          <a:p>
            <a:pPr>
              <a:buFont typeface="Wingdings" charset="2"/>
              <a:buNone/>
            </a:pPr>
            <a:endParaRPr lang="en-US" altLang="x-none" dirty="0">
              <a:latin typeface="Calibri" panose="020F0502020204030204" pitchFamily="34" charset="0"/>
              <a:ea typeface="ＭＳ Ｐゴシック" charset="-128"/>
              <a:cs typeface="Calibri" panose="020F0502020204030204" pitchFamily="34" charset="0"/>
            </a:endParaRPr>
          </a:p>
          <a:p>
            <a:pPr>
              <a:buFont typeface="Wingdings" charset="2"/>
              <a:buNone/>
            </a:pPr>
            <a:endParaRPr lang="en-US" altLang="x-none" dirty="0">
              <a:latin typeface="Calibri" panose="020F0502020204030204" pitchFamily="34" charset="0"/>
              <a:ea typeface="ＭＳ Ｐゴシック" charset="-128"/>
              <a:cs typeface="Calibri" panose="020F0502020204030204" pitchFamily="34" charset="0"/>
            </a:endParaRPr>
          </a:p>
          <a:p>
            <a:pPr>
              <a:buFont typeface="Wingdings" charset="2"/>
              <a:buNone/>
            </a:pPr>
            <a:endParaRPr lang="en-US" altLang="x-none" dirty="0">
              <a:latin typeface="Calibri" panose="020F0502020204030204" pitchFamily="34" charset="0"/>
              <a:ea typeface="ＭＳ Ｐゴシック" charset="-128"/>
              <a:cs typeface="Calibri" panose="020F0502020204030204" pitchFamily="34" charset="0"/>
            </a:endParaRPr>
          </a:p>
          <a:p>
            <a:pPr>
              <a:buFont typeface="Wingdings" charset="2"/>
              <a:buNone/>
            </a:pPr>
            <a:endParaRPr lang="en-US" altLang="x-none" dirty="0">
              <a:latin typeface="Calibri" panose="020F0502020204030204" pitchFamily="34" charset="0"/>
              <a:ea typeface="ＭＳ Ｐゴシック" charset="-128"/>
              <a:cs typeface="Calibri" panose="020F0502020204030204" pitchFamily="34" charset="0"/>
            </a:endParaRPr>
          </a:p>
          <a:p>
            <a:pPr>
              <a:buFont typeface="Wingdings" charset="2"/>
              <a:buNone/>
            </a:pPr>
            <a:endParaRPr lang="en-US" altLang="x-none" dirty="0">
              <a:latin typeface="Calibri" panose="020F0502020204030204" pitchFamily="34" charset="0"/>
              <a:ea typeface="ＭＳ Ｐゴシック" charset="-128"/>
              <a:cs typeface="Calibri" panose="020F0502020204030204" pitchFamily="34" charset="0"/>
            </a:endParaRPr>
          </a:p>
          <a:p>
            <a:pPr>
              <a:buFont typeface="Wingdings" charset="2"/>
              <a:buNone/>
            </a:pPr>
            <a:endParaRPr lang="en-US" altLang="x-none" dirty="0">
              <a:latin typeface="Calibri" panose="020F0502020204030204" pitchFamily="34" charset="0"/>
              <a:ea typeface="ＭＳ Ｐゴシック" charset="-128"/>
              <a:cs typeface="Calibri" panose="020F0502020204030204" pitchFamily="34" charset="0"/>
            </a:endParaRPr>
          </a:p>
          <a:p>
            <a:pPr>
              <a:buFont typeface="Wingdings" charset="2"/>
              <a:buNone/>
            </a:pPr>
            <a:endParaRPr lang="en-US" altLang="x-none" sz="900" dirty="0">
              <a:latin typeface="Calibri" panose="020F0502020204030204" pitchFamily="34" charset="0"/>
              <a:ea typeface="ＭＳ Ｐゴシック" charset="-128"/>
              <a:cs typeface="Calibri" panose="020F0502020204030204" pitchFamily="34" charset="0"/>
            </a:endParaRPr>
          </a:p>
          <a:p>
            <a:pPr>
              <a:buFont typeface="Wingdings" charset="2"/>
              <a:buNone/>
            </a:pPr>
            <a:endParaRPr lang="en-US" altLang="x-none" dirty="0">
              <a:latin typeface="Calibri" panose="020F0502020204030204" pitchFamily="34" charset="0"/>
              <a:ea typeface="ＭＳ Ｐゴシック" charset="-128"/>
              <a:cs typeface="Calibri" panose="020F0502020204030204" pitchFamily="34" charset="0"/>
            </a:endParaRPr>
          </a:p>
          <a:p>
            <a:pPr>
              <a:buFont typeface="Wingdings" charset="2"/>
              <a:buNone/>
            </a:pPr>
            <a:endParaRPr lang="en-US" altLang="x-none" dirty="0">
              <a:latin typeface="Calibri" panose="020F0502020204030204" pitchFamily="34" charset="0"/>
              <a:ea typeface="ＭＳ Ｐゴシック" charset="-128"/>
              <a:cs typeface="Calibri" panose="020F0502020204030204" pitchFamily="34" charset="0"/>
            </a:endParaRPr>
          </a:p>
          <a:p>
            <a:endParaRPr lang="en-US" altLang="x-none" dirty="0">
              <a:latin typeface="Calibri" panose="020F0502020204030204" pitchFamily="34" charset="0"/>
              <a:ea typeface="ＭＳ Ｐゴシック" charset="-128"/>
              <a:cs typeface="Calibri" panose="020F0502020204030204" pitchFamily="34" charset="0"/>
            </a:endParaRPr>
          </a:p>
          <a:p>
            <a:endParaRPr lang="en-US" altLang="x-none" dirty="0">
              <a:latin typeface="Calibri" panose="020F0502020204030204" pitchFamily="34" charset="0"/>
              <a:ea typeface="ＭＳ Ｐゴシック" charset="-128"/>
              <a:cs typeface="Calibri" panose="020F0502020204030204" pitchFamily="34" charset="0"/>
            </a:endParaRPr>
          </a:p>
          <a:p>
            <a:endParaRPr lang="en-US" altLang="x-none" dirty="0">
              <a:latin typeface="Calibri" panose="020F0502020204030204" pitchFamily="34" charset="0"/>
              <a:ea typeface="ＭＳ Ｐゴシック" charset="-128"/>
              <a:cs typeface="Calibri" panose="020F0502020204030204" pitchFamily="34" charset="0"/>
            </a:endParaRPr>
          </a:p>
          <a:p>
            <a:endParaRPr lang="en-US" altLang="x-none" dirty="0">
              <a:latin typeface="Calibri" panose="020F0502020204030204" pitchFamily="34" charset="0"/>
              <a:ea typeface="ＭＳ Ｐゴシック" charset="-128"/>
              <a:cs typeface="Calibri" panose="020F0502020204030204" pitchFamily="34" charset="0"/>
            </a:endParaRPr>
          </a:p>
          <a:p>
            <a:endParaRPr lang="en-US" altLang="x-none" dirty="0">
              <a:latin typeface="Calibri" panose="020F0502020204030204" pitchFamily="34" charset="0"/>
              <a:ea typeface="ＭＳ Ｐゴシック" charset="-128"/>
              <a:cs typeface="Calibri" panose="020F050202020403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96431" y="1095211"/>
            <a:ext cx="7016750" cy="3006775"/>
            <a:chOff x="2465387" y="996950"/>
            <a:chExt cx="6367461" cy="2145666"/>
          </a:xfrm>
        </p:grpSpPr>
        <p:sp>
          <p:nvSpPr>
            <p:cNvPr id="86020" name="Rectangle 4"/>
            <p:cNvSpPr>
              <a:spLocks noChangeArrowheads="1"/>
            </p:cNvSpPr>
            <p:nvPr/>
          </p:nvSpPr>
          <p:spPr bwMode="auto">
            <a:xfrm>
              <a:off x="2465387" y="1490663"/>
              <a:ext cx="1477961" cy="165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350" b="1" dirty="0"/>
                <a:t>E</a:t>
              </a:r>
              <a:endParaRPr lang="x-none" altLang="x-none" sz="1350" b="1" dirty="0"/>
            </a:p>
          </p:txBody>
        </p:sp>
        <p:sp>
          <p:nvSpPr>
            <p:cNvPr id="86021" name="Rectangle 5"/>
            <p:cNvSpPr>
              <a:spLocks noChangeArrowheads="1"/>
            </p:cNvSpPr>
            <p:nvPr/>
          </p:nvSpPr>
          <p:spPr bwMode="auto">
            <a:xfrm>
              <a:off x="2465387" y="1660525"/>
              <a:ext cx="1477961" cy="166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350"/>
            </a:p>
          </p:txBody>
        </p:sp>
        <p:sp>
          <p:nvSpPr>
            <p:cNvPr id="86022" name="Rectangle 6"/>
            <p:cNvSpPr>
              <a:spLocks noChangeArrowheads="1"/>
            </p:cNvSpPr>
            <p:nvPr/>
          </p:nvSpPr>
          <p:spPr bwMode="auto">
            <a:xfrm>
              <a:off x="4095750" y="1485899"/>
              <a:ext cx="1477962" cy="165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350" b="1" dirty="0">
                  <a:solidFill>
                    <a:srgbClr val="C00000"/>
                  </a:solidFill>
                </a:rPr>
                <a:t>B</a:t>
              </a:r>
              <a:endParaRPr lang="x-none" altLang="x-none" sz="1350" b="1" dirty="0">
                <a:solidFill>
                  <a:srgbClr val="C00000"/>
                </a:solidFill>
              </a:endParaRPr>
            </a:p>
          </p:txBody>
        </p:sp>
        <p:sp>
          <p:nvSpPr>
            <p:cNvPr id="86023" name="Rectangle 7"/>
            <p:cNvSpPr>
              <a:spLocks noChangeArrowheads="1"/>
            </p:cNvSpPr>
            <p:nvPr/>
          </p:nvSpPr>
          <p:spPr bwMode="auto">
            <a:xfrm>
              <a:off x="4095750" y="1655763"/>
              <a:ext cx="1477962" cy="1666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350"/>
            </a:p>
          </p:txBody>
        </p:sp>
        <p:sp>
          <p:nvSpPr>
            <p:cNvPr id="86024" name="Rectangle 8"/>
            <p:cNvSpPr>
              <a:spLocks noChangeArrowheads="1"/>
            </p:cNvSpPr>
            <p:nvPr/>
          </p:nvSpPr>
          <p:spPr bwMode="auto">
            <a:xfrm>
              <a:off x="5726111" y="1489740"/>
              <a:ext cx="1477961" cy="1666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350" dirty="0"/>
                <a:t>C</a:t>
              </a:r>
              <a:endParaRPr lang="x-none" altLang="x-none" sz="1350" dirty="0"/>
            </a:p>
          </p:txBody>
        </p:sp>
        <p:sp>
          <p:nvSpPr>
            <p:cNvPr id="86025" name="Rectangle 9"/>
            <p:cNvSpPr>
              <a:spLocks noChangeArrowheads="1"/>
            </p:cNvSpPr>
            <p:nvPr/>
          </p:nvSpPr>
          <p:spPr bwMode="auto">
            <a:xfrm>
              <a:off x="5726111" y="1661189"/>
              <a:ext cx="1477961" cy="165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350"/>
            </a:p>
          </p:txBody>
        </p:sp>
        <p:sp>
          <p:nvSpPr>
            <p:cNvPr id="86026" name="Rectangle 10"/>
            <p:cNvSpPr>
              <a:spLocks noChangeArrowheads="1"/>
            </p:cNvSpPr>
            <p:nvPr/>
          </p:nvSpPr>
          <p:spPr bwMode="auto">
            <a:xfrm>
              <a:off x="7356474" y="1479753"/>
              <a:ext cx="1476374" cy="1666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350" dirty="0"/>
                <a:t>D</a:t>
              </a:r>
              <a:endParaRPr lang="x-none" altLang="x-none" sz="1350" dirty="0"/>
            </a:p>
          </p:txBody>
        </p:sp>
        <p:sp>
          <p:nvSpPr>
            <p:cNvPr id="86027" name="Rectangle 11"/>
            <p:cNvSpPr>
              <a:spLocks noChangeArrowheads="1"/>
            </p:cNvSpPr>
            <p:nvPr/>
          </p:nvSpPr>
          <p:spPr bwMode="auto">
            <a:xfrm>
              <a:off x="7356474" y="1669328"/>
              <a:ext cx="1476374" cy="1666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350"/>
            </a:p>
          </p:txBody>
        </p:sp>
        <p:sp>
          <p:nvSpPr>
            <p:cNvPr id="86028" name="TextBox 12"/>
            <p:cNvSpPr txBox="1">
              <a:spLocks noChangeArrowheads="1"/>
            </p:cNvSpPr>
            <p:nvPr/>
          </p:nvSpPr>
          <p:spPr bwMode="auto">
            <a:xfrm>
              <a:off x="5006975" y="996950"/>
              <a:ext cx="813627" cy="214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350"/>
                <a:t>Tag store</a:t>
              </a:r>
            </a:p>
          </p:txBody>
        </p:sp>
        <p:sp>
          <p:nvSpPr>
            <p:cNvPr id="86037" name="TextBox 21"/>
            <p:cNvSpPr txBox="1">
              <a:spLocks noChangeArrowheads="1"/>
            </p:cNvSpPr>
            <p:nvPr/>
          </p:nvSpPr>
          <p:spPr bwMode="auto">
            <a:xfrm>
              <a:off x="5070502" y="2928474"/>
              <a:ext cx="892004" cy="214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350" dirty="0"/>
                <a:t>Data store</a:t>
              </a:r>
            </a:p>
          </p:txBody>
        </p:sp>
        <p:sp>
          <p:nvSpPr>
            <p:cNvPr id="86038" name="Rectangle 26"/>
            <p:cNvSpPr>
              <a:spLocks noChangeArrowheads="1"/>
            </p:cNvSpPr>
            <p:nvPr/>
          </p:nvSpPr>
          <p:spPr bwMode="auto">
            <a:xfrm>
              <a:off x="4537075" y="2105024"/>
              <a:ext cx="625474" cy="3365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350"/>
            </a:p>
          </p:txBody>
        </p:sp>
        <p:sp>
          <p:nvSpPr>
            <p:cNvPr id="86039" name="TextBox 27"/>
            <p:cNvSpPr txBox="1">
              <a:spLocks noChangeArrowheads="1"/>
            </p:cNvSpPr>
            <p:nvPr/>
          </p:nvSpPr>
          <p:spPr bwMode="auto">
            <a:xfrm>
              <a:off x="4635498" y="2081212"/>
              <a:ext cx="366868" cy="23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500"/>
                <a:t>=?</a:t>
              </a:r>
            </a:p>
          </p:txBody>
        </p:sp>
        <p:sp>
          <p:nvSpPr>
            <p:cNvPr id="86040" name="Rectangle 35"/>
            <p:cNvSpPr>
              <a:spLocks noChangeArrowheads="1"/>
            </p:cNvSpPr>
            <p:nvPr/>
          </p:nvSpPr>
          <p:spPr bwMode="auto">
            <a:xfrm>
              <a:off x="2973388" y="2101849"/>
              <a:ext cx="625474" cy="338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350"/>
            </a:p>
          </p:txBody>
        </p:sp>
        <p:sp>
          <p:nvSpPr>
            <p:cNvPr id="86041" name="TextBox 36"/>
            <p:cNvSpPr txBox="1">
              <a:spLocks noChangeArrowheads="1"/>
            </p:cNvSpPr>
            <p:nvPr/>
          </p:nvSpPr>
          <p:spPr bwMode="auto">
            <a:xfrm>
              <a:off x="3071812" y="2079624"/>
              <a:ext cx="366868" cy="23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500"/>
                <a:t>=?</a:t>
              </a:r>
            </a:p>
          </p:txBody>
        </p:sp>
        <p:sp>
          <p:nvSpPr>
            <p:cNvPr id="86042" name="Rectangle 26"/>
            <p:cNvSpPr>
              <a:spLocks noChangeArrowheads="1"/>
            </p:cNvSpPr>
            <p:nvPr/>
          </p:nvSpPr>
          <p:spPr bwMode="auto">
            <a:xfrm>
              <a:off x="7818437" y="2098674"/>
              <a:ext cx="625474" cy="3365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350"/>
            </a:p>
          </p:txBody>
        </p:sp>
        <p:sp>
          <p:nvSpPr>
            <p:cNvPr id="86043" name="TextBox 27"/>
            <p:cNvSpPr txBox="1">
              <a:spLocks noChangeArrowheads="1"/>
            </p:cNvSpPr>
            <p:nvPr/>
          </p:nvSpPr>
          <p:spPr bwMode="auto">
            <a:xfrm>
              <a:off x="7916861" y="2074862"/>
              <a:ext cx="366868" cy="23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500"/>
                <a:t>=?</a:t>
              </a:r>
            </a:p>
          </p:txBody>
        </p:sp>
        <p:sp>
          <p:nvSpPr>
            <p:cNvPr id="86044" name="Rectangle 35"/>
            <p:cNvSpPr>
              <a:spLocks noChangeArrowheads="1"/>
            </p:cNvSpPr>
            <p:nvPr/>
          </p:nvSpPr>
          <p:spPr bwMode="auto">
            <a:xfrm>
              <a:off x="6254749" y="2095499"/>
              <a:ext cx="625474" cy="338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350"/>
            </a:p>
          </p:txBody>
        </p:sp>
        <p:sp>
          <p:nvSpPr>
            <p:cNvPr id="86045" name="TextBox 36"/>
            <p:cNvSpPr txBox="1">
              <a:spLocks noChangeArrowheads="1"/>
            </p:cNvSpPr>
            <p:nvPr/>
          </p:nvSpPr>
          <p:spPr bwMode="auto">
            <a:xfrm>
              <a:off x="6353173" y="2073274"/>
              <a:ext cx="366868" cy="23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500"/>
                <a:t>=?</a:t>
              </a:r>
            </a:p>
          </p:txBody>
        </p:sp>
        <p:cxnSp>
          <p:nvCxnSpPr>
            <p:cNvPr id="86046" name="Straight Arrow Connector 37"/>
            <p:cNvCxnSpPr>
              <a:cxnSpLocks noChangeShapeType="1"/>
            </p:cNvCxnSpPr>
            <p:nvPr/>
          </p:nvCxnSpPr>
          <p:spPr bwMode="auto">
            <a:xfrm rot="5400000">
              <a:off x="3175794" y="1970882"/>
              <a:ext cx="269874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53" name="Straight Arrow Connector 37"/>
            <p:cNvCxnSpPr>
              <a:cxnSpLocks noChangeShapeType="1"/>
            </p:cNvCxnSpPr>
            <p:nvPr/>
          </p:nvCxnSpPr>
          <p:spPr bwMode="auto">
            <a:xfrm rot="5400000">
              <a:off x="4742656" y="1961356"/>
              <a:ext cx="269874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54" name="Straight Arrow Connector 37"/>
            <p:cNvCxnSpPr>
              <a:cxnSpLocks noChangeShapeType="1"/>
            </p:cNvCxnSpPr>
            <p:nvPr/>
          </p:nvCxnSpPr>
          <p:spPr bwMode="auto">
            <a:xfrm rot="5400000">
              <a:off x="6411118" y="1942307"/>
              <a:ext cx="269875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55" name="Straight Arrow Connector 37"/>
            <p:cNvCxnSpPr>
              <a:cxnSpLocks noChangeShapeType="1"/>
            </p:cNvCxnSpPr>
            <p:nvPr/>
          </p:nvCxnSpPr>
          <p:spPr bwMode="auto">
            <a:xfrm rot="5400000">
              <a:off x="7976392" y="1942307"/>
              <a:ext cx="269874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6062" name="TextBox 51"/>
            <p:cNvSpPr txBox="1">
              <a:spLocks noChangeArrowheads="1"/>
            </p:cNvSpPr>
            <p:nvPr/>
          </p:nvSpPr>
          <p:spPr bwMode="auto">
            <a:xfrm>
              <a:off x="5237162" y="2690813"/>
              <a:ext cx="673100" cy="1976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200"/>
                <a:t>Logic</a:t>
              </a:r>
            </a:p>
          </p:txBody>
        </p:sp>
        <p:cxnSp>
          <p:nvCxnSpPr>
            <p:cNvPr id="86063" name="Straight Arrow Connector 76"/>
            <p:cNvCxnSpPr>
              <a:cxnSpLocks noChangeShapeType="1"/>
            </p:cNvCxnSpPr>
            <p:nvPr/>
          </p:nvCxnSpPr>
          <p:spPr bwMode="auto">
            <a:xfrm>
              <a:off x="3598861" y="2433638"/>
              <a:ext cx="1638300" cy="257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64" name="Straight Arrow Connector 78"/>
            <p:cNvCxnSpPr>
              <a:cxnSpLocks noChangeShapeType="1"/>
            </p:cNvCxnSpPr>
            <p:nvPr/>
          </p:nvCxnSpPr>
          <p:spPr bwMode="auto">
            <a:xfrm rot="16200000" flipH="1">
              <a:off x="5145087" y="2451102"/>
              <a:ext cx="257175" cy="222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65" name="Straight Arrow Connector 80"/>
            <p:cNvCxnSpPr>
              <a:cxnSpLocks noChangeShapeType="1"/>
            </p:cNvCxnSpPr>
            <p:nvPr/>
          </p:nvCxnSpPr>
          <p:spPr bwMode="auto">
            <a:xfrm rot="10800000" flipV="1">
              <a:off x="5726113" y="2433640"/>
              <a:ext cx="528637" cy="257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66" name="Straight Arrow Connector 82"/>
            <p:cNvCxnSpPr>
              <a:cxnSpLocks noChangeShapeType="1"/>
            </p:cNvCxnSpPr>
            <p:nvPr/>
          </p:nvCxnSpPr>
          <p:spPr bwMode="auto">
            <a:xfrm rot="10800000" flipV="1">
              <a:off x="5910263" y="2439991"/>
              <a:ext cx="1908175" cy="250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67" name="Straight Arrow Connector 84"/>
            <p:cNvCxnSpPr>
              <a:cxnSpLocks noChangeShapeType="1"/>
              <a:stCxn id="86062" idx="3"/>
            </p:cNvCxnSpPr>
            <p:nvPr/>
          </p:nvCxnSpPr>
          <p:spPr bwMode="auto">
            <a:xfrm>
              <a:off x="5910262" y="2789647"/>
              <a:ext cx="495299" cy="821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6068" name="TextBox 86"/>
            <p:cNvSpPr txBox="1">
              <a:spLocks noChangeArrowheads="1"/>
            </p:cNvSpPr>
            <p:nvPr/>
          </p:nvSpPr>
          <p:spPr bwMode="auto">
            <a:xfrm>
              <a:off x="6405563" y="2687639"/>
              <a:ext cx="446875" cy="214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350"/>
                <a:t>Hit?</a:t>
              </a: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2470980" y="1733675"/>
            <a:ext cx="7962900" cy="318125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extBox 3"/>
          <p:cNvSpPr txBox="1"/>
          <p:nvPr/>
        </p:nvSpPr>
        <p:spPr>
          <a:xfrm>
            <a:off x="1848681" y="1787063"/>
            <a:ext cx="5565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Set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08696" y="1378049"/>
            <a:ext cx="109998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MRU -</a:t>
            </a:r>
            <a:r>
              <a:rPr lang="en-US" altLang="zh-CN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2=1+1</a:t>
            </a:r>
            <a:endParaRPr lang="en-US" sz="1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078699" y="1395009"/>
            <a:ext cx="6190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LRU</a:t>
            </a:r>
            <a:r>
              <a:rPr lang="en-US" altLang="zh-CN" sz="1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-3</a:t>
            </a:r>
            <a:endParaRPr lang="en-US" sz="14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153776" y="1435400"/>
            <a:ext cx="726481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C00000"/>
                </a:solidFill>
              </a:rPr>
              <a:t>MRU</a:t>
            </a:r>
            <a:r>
              <a:rPr lang="en-US" altLang="zh-CN" sz="1350" dirty="0">
                <a:solidFill>
                  <a:srgbClr val="C00000"/>
                </a:solidFill>
              </a:rPr>
              <a:t>-0</a:t>
            </a:r>
            <a:endParaRPr lang="en-US" sz="1350" dirty="0">
              <a:solidFill>
                <a:srgbClr val="C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277221" y="1448357"/>
            <a:ext cx="105990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MRU</a:t>
            </a:r>
            <a:r>
              <a:rPr lang="en-US" altLang="zh-CN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-1=0+1</a:t>
            </a:r>
            <a:endParaRPr lang="en-US" sz="1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4464" y="3398893"/>
            <a:ext cx="44381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ACCESS PATTERN: ACBD</a:t>
            </a:r>
            <a:r>
              <a:rPr lang="en-US" sz="3000" b="1" dirty="0">
                <a:solidFill>
                  <a:srgbClr val="C00000"/>
                </a:solidFill>
              </a:rPr>
              <a:t>EB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1EE64891-6CA3-4799-AB71-122CB973E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231" y="187899"/>
            <a:ext cx="8756649" cy="994172"/>
          </a:xfrm>
        </p:spPr>
        <p:txBody>
          <a:bodyPr>
            <a:noAutofit/>
          </a:bodyPr>
          <a:lstStyle/>
          <a:p>
            <a:r>
              <a:rPr lang="en-US" altLang="x-none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Least Recently Used Replacement Policy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435154D-5198-4189-8D3F-771E22133A43}"/>
              </a:ext>
            </a:extLst>
          </p:cNvPr>
          <p:cNvSpPr/>
          <p:nvPr/>
        </p:nvSpPr>
        <p:spPr>
          <a:xfrm>
            <a:off x="2112299" y="4586987"/>
            <a:ext cx="8026211" cy="1430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现在访问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，访问命中，所有块的计数值与命中块的计数值进行比较，如果</a:t>
            </a:r>
            <a:r>
              <a:rPr lang="zh-CN" altLang="en-US" sz="2000" b="1" dirty="0">
                <a:solidFill>
                  <a:srgbClr val="0070C0"/>
                </a:solidFill>
              </a:rPr>
              <a:t>计数值小于命中块的计数值，则该块的计数值加“</a:t>
            </a:r>
            <a:r>
              <a:rPr lang="en-US" altLang="zh-CN" sz="2000" b="1" dirty="0">
                <a:solidFill>
                  <a:srgbClr val="0070C0"/>
                </a:solidFill>
              </a:rPr>
              <a:t>1”</a:t>
            </a:r>
            <a:r>
              <a:rPr lang="zh-CN" altLang="en-US" sz="2000" b="1" dirty="0"/>
              <a:t>；</a:t>
            </a:r>
            <a:r>
              <a:rPr lang="zh-CN" altLang="en-US" sz="2000" b="1" dirty="0">
                <a:solidFill>
                  <a:srgbClr val="7030A0"/>
                </a:solidFill>
              </a:rPr>
              <a:t>如果块的计数值大于命中块的计数值，则数值不变</a:t>
            </a:r>
            <a:r>
              <a:rPr lang="zh-CN" altLang="en-US" sz="2000" b="1" dirty="0"/>
              <a:t>。最后将命中块的计数器清为</a:t>
            </a:r>
            <a:r>
              <a:rPr lang="en-US" altLang="zh-CN" sz="2000" b="1" dirty="0"/>
              <a:t>0</a:t>
            </a:r>
            <a:r>
              <a:rPr lang="zh-CN" altLang="en-US" sz="2000" dirty="0"/>
              <a:t>。 </a:t>
            </a:r>
          </a:p>
        </p:txBody>
      </p:sp>
      <p:sp>
        <p:nvSpPr>
          <p:cNvPr id="42" name="TextBox 72">
            <a:extLst>
              <a:ext uri="{FF2B5EF4-FFF2-40B4-BE49-F238E27FC236}">
                <a16:creationId xmlns:a16="http://schemas.microsoft.com/office/drawing/2014/main" id="{D923946E-6512-4E7A-A237-810FBCD9D156}"/>
              </a:ext>
            </a:extLst>
          </p:cNvPr>
          <p:cNvSpPr txBox="1"/>
          <p:nvPr/>
        </p:nvSpPr>
        <p:spPr>
          <a:xfrm>
            <a:off x="5136709" y="1266868"/>
            <a:ext cx="7168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MRU -</a:t>
            </a:r>
            <a:r>
              <a:rPr lang="en-US" altLang="zh-CN" sz="135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721" y="323636"/>
            <a:ext cx="7764920" cy="71814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1">
              <a:lnSpc>
                <a:spcPts val="2835"/>
              </a:lnSpc>
            </a:pPr>
            <a:r>
              <a:rPr sz="2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CACHE的替换策略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-</a:t>
            </a:r>
            <a:r>
              <a:rPr lang="en-US" altLang="zh-CN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FIFO</a:t>
            </a:r>
            <a:r>
              <a:rPr lang="zh-CN" altLang="en-US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First-In-First-Out</a:t>
            </a:r>
            <a:r>
              <a:rPr lang="zh-CN" altLang="en-US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）</a:t>
            </a:r>
            <a:br>
              <a:rPr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sz="2800" b="1" dirty="0">
              <a:solidFill>
                <a:srgbClr val="C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0653" y="1998821"/>
            <a:ext cx="519684" cy="528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59629" y="1959196"/>
            <a:ext cx="1112520" cy="569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70653" y="2638902"/>
            <a:ext cx="519684" cy="528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9629" y="2599276"/>
            <a:ext cx="1112520" cy="5699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0653" y="4650581"/>
            <a:ext cx="519684" cy="528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59629" y="4610957"/>
            <a:ext cx="1368552" cy="569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29989" y="1324578"/>
            <a:ext cx="7877175" cy="4208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944407" algn="ctr"/>
            <a:r>
              <a:rPr sz="2400" spc="1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</a:rPr>
              <a:t></a:t>
            </a:r>
            <a:r>
              <a:rPr sz="2400" b="1" spc="1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先进先出法</a:t>
            </a:r>
            <a:r>
              <a:rPr sz="2400" b="1" spc="-62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FIFO（First-In-First-Out）</a:t>
            </a:r>
          </a:p>
          <a:p>
            <a:pPr>
              <a:spcBef>
                <a:spcPts val="20"/>
              </a:spcBef>
            </a:pPr>
            <a:endParaRPr sz="245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487690"/>
            <a:r>
              <a:rPr sz="2000" dirty="0">
                <a:solidFill>
                  <a:srgbClr val="001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</a:rPr>
              <a:t>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原则：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总是将最先调入Cache的块替换出去</a:t>
            </a:r>
          </a:p>
          <a:p>
            <a:pPr marL="681368" marR="5080" indent="-193679" algn="just">
              <a:lnSpc>
                <a:spcPct val="150000"/>
              </a:lnSpc>
              <a:spcBef>
                <a:spcPts val="1440"/>
              </a:spcBef>
            </a:pPr>
            <a:r>
              <a:rPr sz="2000" spc="-10" dirty="0">
                <a:solidFill>
                  <a:srgbClr val="001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</a:rPr>
              <a:t></a:t>
            </a:r>
            <a:r>
              <a:rPr sz="2000" spc="10" dirty="0"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方法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：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例</a:t>
            </a:r>
            <a:r>
              <a:rPr sz="20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如</a:t>
            </a:r>
            <a:r>
              <a:rPr sz="2000" spc="5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S</a:t>
            </a: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o</a:t>
            </a:r>
            <a:r>
              <a:rPr sz="20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l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a</a:t>
            </a: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r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－</a:t>
            </a:r>
            <a:r>
              <a:rPr sz="20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1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6/65机C</a:t>
            </a:r>
            <a:r>
              <a:rPr sz="20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a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ch</a:t>
            </a:r>
            <a:r>
              <a:rPr sz="2000" spc="5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e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采</a:t>
            </a:r>
            <a:r>
              <a:rPr sz="20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用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组相</a:t>
            </a:r>
            <a:r>
              <a:rPr sz="20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联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方式</a:t>
            </a:r>
            <a:r>
              <a:rPr sz="20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，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每组</a:t>
            </a:r>
            <a:r>
              <a:rPr sz="20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4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块，</a:t>
            </a:r>
            <a:r>
              <a:rPr sz="2000" spc="5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每块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都设</a:t>
            </a:r>
            <a:r>
              <a:rPr sz="2000" spc="-20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定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一个</a:t>
            </a:r>
            <a:r>
              <a:rPr sz="2000" spc="-20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两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位的</a:t>
            </a:r>
            <a:r>
              <a:rPr sz="2000" spc="-20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计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数器。</a:t>
            </a:r>
            <a:r>
              <a:rPr sz="2000" spc="-45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 </a:t>
            </a:r>
            <a:r>
              <a:rPr sz="2000" spc="5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当某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块被</a:t>
            </a:r>
            <a:r>
              <a:rPr sz="2000" spc="-20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装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入或</a:t>
            </a:r>
            <a:r>
              <a:rPr sz="2000" spc="-20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被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替换</a:t>
            </a:r>
            <a:r>
              <a:rPr sz="2000" spc="-20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时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该块的</a:t>
            </a:r>
            <a:r>
              <a:rPr sz="2000" spc="10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计数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器清</a:t>
            </a:r>
            <a:r>
              <a:rPr sz="20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为</a:t>
            </a:r>
            <a:r>
              <a:rPr sz="2000" spc="5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0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，</a:t>
            </a:r>
            <a:r>
              <a:rPr sz="20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而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同组</a:t>
            </a:r>
            <a:r>
              <a:rPr sz="20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的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其它</a:t>
            </a:r>
            <a:r>
              <a:rPr sz="20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各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块的</a:t>
            </a:r>
            <a:r>
              <a:rPr sz="20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计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数器</a:t>
            </a:r>
            <a:r>
              <a:rPr sz="20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均</a:t>
            </a:r>
            <a:r>
              <a:rPr sz="2000" spc="5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加1</a:t>
            </a:r>
            <a:r>
              <a:rPr sz="20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，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当需</a:t>
            </a:r>
            <a:r>
              <a:rPr sz="20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要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替换时</a:t>
            </a:r>
            <a:r>
              <a:rPr sz="2000" spc="10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就选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择计</a:t>
            </a:r>
            <a:r>
              <a:rPr sz="20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数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值最</a:t>
            </a:r>
            <a:r>
              <a:rPr sz="20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大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的块</a:t>
            </a:r>
            <a:r>
              <a:rPr sz="20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来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替换</a:t>
            </a:r>
            <a:r>
              <a:rPr sz="20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掉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。</a:t>
            </a:r>
          </a:p>
          <a:p>
            <a:pPr>
              <a:spcBef>
                <a:spcPts val="50"/>
              </a:spcBef>
            </a:pPr>
            <a:endParaRPr sz="225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487690">
              <a:spcBef>
                <a:spcPts val="5"/>
              </a:spcBef>
            </a:pPr>
            <a:r>
              <a:rPr sz="2000" dirty="0">
                <a:solidFill>
                  <a:srgbClr val="001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</a:rPr>
              <a:t>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优缺点：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实现容易，开销小，可能会把一些较早进入Cache、</a:t>
            </a:r>
          </a:p>
          <a:p>
            <a:pPr marR="1929167" algn="ctr">
              <a:spcBef>
                <a:spcPts val="1200"/>
              </a:spcBef>
            </a:pP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华文细黑"/>
              </a:rPr>
              <a:t>但经常使用的块（如循环程序）替换出去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208466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7">
            <a:extLst>
              <a:ext uri="{FF2B5EF4-FFF2-40B4-BE49-F238E27FC236}">
                <a16:creationId xmlns:a16="http://schemas.microsoft.com/office/drawing/2014/main" id="{7F3DF82C-D24F-42EB-8835-F334359D8687}"/>
              </a:ext>
            </a:extLst>
          </p:cNvPr>
          <p:cNvSpPr txBox="1"/>
          <p:nvPr/>
        </p:nvSpPr>
        <p:spPr>
          <a:xfrm>
            <a:off x="7055291" y="5951435"/>
            <a:ext cx="181819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1664952" algn="l"/>
              </a:tabLst>
            </a:pPr>
            <a:r>
              <a:rPr sz="802" dirty="0">
                <a:latin typeface="Arial"/>
                <a:cs typeface="Arial"/>
              </a:rPr>
              <a:t>Q</a:t>
            </a:r>
            <a:r>
              <a:rPr sz="802" spc="-5" dirty="0">
                <a:latin typeface="Arial"/>
                <a:cs typeface="Arial"/>
              </a:rPr>
              <a:t>.</a:t>
            </a:r>
            <a:r>
              <a:rPr sz="802" dirty="0">
                <a:latin typeface="Arial"/>
                <a:cs typeface="Arial"/>
              </a:rPr>
              <a:t>S</a:t>
            </a:r>
            <a:r>
              <a:rPr sz="802" spc="-5" dirty="0">
                <a:latin typeface="Arial"/>
                <a:cs typeface="Arial"/>
              </a:rPr>
              <a:t>.</a:t>
            </a:r>
            <a:r>
              <a:rPr sz="802" dirty="0">
                <a:latin typeface="Arial"/>
                <a:cs typeface="Arial"/>
              </a:rPr>
              <a:t>S</a:t>
            </a:r>
            <a:r>
              <a:rPr sz="802" spc="-5" dirty="0">
                <a:latin typeface="Arial"/>
                <a:cs typeface="Arial"/>
              </a:rPr>
              <a:t>hi</a:t>
            </a:r>
            <a:r>
              <a:rPr sz="802" dirty="0">
                <a:latin typeface="Arial"/>
                <a:cs typeface="Arial"/>
              </a:rPr>
              <a:t> </a:t>
            </a:r>
            <a:r>
              <a:rPr sz="802" spc="-5" dirty="0">
                <a:latin typeface="Arial"/>
                <a:cs typeface="Arial"/>
              </a:rPr>
              <a:t>Z</a:t>
            </a:r>
            <a:r>
              <a:rPr sz="802" dirty="0">
                <a:latin typeface="Arial"/>
                <a:cs typeface="Arial"/>
              </a:rPr>
              <a:t>h</a:t>
            </a:r>
            <a:r>
              <a:rPr sz="802" spc="-5" dirty="0">
                <a:latin typeface="Arial"/>
                <a:cs typeface="Arial"/>
              </a:rPr>
              <a:t>e</a:t>
            </a:r>
            <a:r>
              <a:rPr sz="802" dirty="0">
                <a:latin typeface="Arial"/>
                <a:cs typeface="Arial"/>
              </a:rPr>
              <a:t>Jian</a:t>
            </a:r>
            <a:r>
              <a:rPr sz="802" spc="-5" dirty="0">
                <a:latin typeface="Arial"/>
                <a:cs typeface="Arial"/>
              </a:rPr>
              <a:t>g</a:t>
            </a:r>
            <a:r>
              <a:rPr sz="802" spc="5" dirty="0">
                <a:latin typeface="Arial"/>
                <a:cs typeface="Arial"/>
              </a:rPr>
              <a:t> </a:t>
            </a:r>
            <a:r>
              <a:rPr sz="802" spc="-10" dirty="0">
                <a:latin typeface="Arial"/>
                <a:cs typeface="Arial"/>
              </a:rPr>
              <a:t>U</a:t>
            </a:r>
            <a:r>
              <a:rPr sz="802" spc="-5" dirty="0">
                <a:latin typeface="Arial"/>
                <a:cs typeface="Arial"/>
              </a:rPr>
              <a:t>n</a:t>
            </a:r>
            <a:r>
              <a:rPr sz="802" dirty="0">
                <a:latin typeface="Arial"/>
                <a:cs typeface="Arial"/>
              </a:rPr>
              <a:t>iv</a:t>
            </a:r>
            <a:r>
              <a:rPr sz="802" spc="-5" dirty="0">
                <a:latin typeface="Arial"/>
                <a:cs typeface="Arial"/>
              </a:rPr>
              <a:t>e</a:t>
            </a:r>
            <a:r>
              <a:rPr sz="802" spc="-10" dirty="0">
                <a:latin typeface="Arial"/>
                <a:cs typeface="Arial"/>
              </a:rPr>
              <a:t>r</a:t>
            </a:r>
            <a:r>
              <a:rPr sz="802" dirty="0">
                <a:latin typeface="Arial"/>
                <a:cs typeface="Arial"/>
              </a:rPr>
              <a:t>sit</a:t>
            </a:r>
            <a:r>
              <a:rPr sz="802" spc="-5" dirty="0">
                <a:latin typeface="Arial"/>
                <a:cs typeface="Arial"/>
              </a:rPr>
              <a:t>y</a:t>
            </a:r>
            <a:r>
              <a:rPr sz="802" dirty="0">
                <a:latin typeface="Arial"/>
                <a:cs typeface="Arial"/>
              </a:rPr>
              <a:t>	</a:t>
            </a:r>
            <a:r>
              <a:rPr sz="3607" baseline="-4629" dirty="0">
                <a:latin typeface="Times New Roman"/>
                <a:cs typeface="Times New Roman"/>
              </a:rPr>
              <a:t>5</a:t>
            </a:r>
            <a:endParaRPr sz="3607" baseline="-4629">
              <a:latin typeface="Times New Roman"/>
              <a:cs typeface="Times New Roman"/>
            </a:endParaRPr>
          </a:p>
        </p:txBody>
      </p:sp>
      <p:graphicFrame>
        <p:nvGraphicFramePr>
          <p:cNvPr id="5" name="object 11">
            <a:extLst>
              <a:ext uri="{FF2B5EF4-FFF2-40B4-BE49-F238E27FC236}">
                <a16:creationId xmlns:a16="http://schemas.microsoft.com/office/drawing/2014/main" id="{A3E00DB4-F564-428D-A59C-584CAC4EA8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52497" y="3503894"/>
          <a:ext cx="7649591" cy="27280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0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3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5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0587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 marL="440690" marR="293370" indent="-13970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Memory  block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453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 marL="261620" marR="215900" indent="-387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Hit</a:t>
                      </a:r>
                      <a:r>
                        <a:rPr sz="1600" b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1600" b="1" spc="-48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miss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3817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Contents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after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each reference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5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Only</a:t>
                      </a:r>
                      <a:r>
                        <a:rPr sz="16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one</a:t>
                      </a:r>
                      <a:r>
                        <a:rPr sz="16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set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25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altLang="zh-CN" sz="1600" b="1" dirty="0">
                          <a:latin typeface="Arial"/>
                          <a:cs typeface="Arial"/>
                        </a:rPr>
                        <a:t>Way</a:t>
                      </a:r>
                      <a:r>
                        <a:rPr sz="16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altLang="zh-CN" sz="1600" b="1" dirty="0">
                          <a:latin typeface="Arial"/>
                          <a:cs typeface="Arial"/>
                        </a:rPr>
                        <a:t>Way</a:t>
                      </a:r>
                      <a:r>
                        <a:rPr sz="16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1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altLang="zh-CN" sz="1600" b="1" dirty="0">
                          <a:latin typeface="Arial"/>
                          <a:cs typeface="Arial"/>
                        </a:rPr>
                        <a:t>Way</a:t>
                      </a:r>
                      <a:r>
                        <a:rPr sz="16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2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altLang="zh-CN" sz="1600" b="1" dirty="0">
                          <a:latin typeface="Arial"/>
                          <a:cs typeface="Arial"/>
                        </a:rPr>
                        <a:t>Way</a:t>
                      </a:r>
                      <a:r>
                        <a:rPr sz="16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3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37">
                <a:tc>
                  <a:txBody>
                    <a:bodyPr/>
                    <a:lstStyle/>
                    <a:p>
                      <a:pPr marL="6756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Miss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M[0]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587">
                <a:tc>
                  <a:txBody>
                    <a:bodyPr/>
                    <a:lstStyle/>
                    <a:p>
                      <a:pPr marL="6756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807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Miss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807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M[0]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807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M[8]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807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587">
                <a:tc>
                  <a:txBody>
                    <a:bodyPr/>
                    <a:lstStyle/>
                    <a:p>
                      <a:pPr marL="6756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990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Hit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990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M[0]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990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M[8]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990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990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99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587">
                <a:tc>
                  <a:txBody>
                    <a:bodyPr/>
                    <a:lstStyle/>
                    <a:p>
                      <a:pPr marL="6756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Miss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M[0]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M[8]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M[6]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587">
                <a:tc>
                  <a:txBody>
                    <a:bodyPr/>
                    <a:lstStyle/>
                    <a:p>
                      <a:pPr marL="6756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  <a:solidFill>
                      <a:srgbClr val="FF990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Hit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  <a:solidFill>
                      <a:srgbClr val="FF990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M[0]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  <a:solidFill>
                      <a:srgbClr val="FF990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M[8]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  <a:solidFill>
                      <a:srgbClr val="FF990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M[6]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  <a:solidFill>
                      <a:srgbClr val="FF990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  <a:solidFill>
                      <a:srgbClr val="FF99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13">
            <a:extLst>
              <a:ext uri="{FF2B5EF4-FFF2-40B4-BE49-F238E27FC236}">
                <a16:creationId xmlns:a16="http://schemas.microsoft.com/office/drawing/2014/main" id="{4B54A6F8-0235-4F2C-8874-65EC8BF46BCC}"/>
              </a:ext>
            </a:extLst>
          </p:cNvPr>
          <p:cNvSpPr txBox="1"/>
          <p:nvPr/>
        </p:nvSpPr>
        <p:spPr>
          <a:xfrm>
            <a:off x="6718004" y="2703000"/>
            <a:ext cx="1098043" cy="330813"/>
          </a:xfrm>
          <a:prstGeom prst="rect">
            <a:avLst/>
          </a:prstGeom>
        </p:spPr>
        <p:txBody>
          <a:bodyPr vert="horz" wrap="square" lIns="0" tIns="12087" rIns="0" bIns="0" rtlCol="0">
            <a:spAutoFit/>
          </a:bodyPr>
          <a:lstStyle/>
          <a:p>
            <a:pPr marL="12724">
              <a:spcBef>
                <a:spcPts val="95"/>
              </a:spcBef>
            </a:pPr>
            <a:r>
              <a:rPr sz="2004" b="1" spc="-5" dirty="0">
                <a:solidFill>
                  <a:srgbClr val="FF3300"/>
                </a:solidFill>
                <a:latin typeface="Arial"/>
                <a:cs typeface="Arial"/>
              </a:rPr>
              <a:t>3</a:t>
            </a:r>
            <a:r>
              <a:rPr sz="2004" b="1" spc="-6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004" b="1" spc="-10" dirty="0">
                <a:solidFill>
                  <a:srgbClr val="FF3300"/>
                </a:solidFill>
                <a:latin typeface="Arial"/>
                <a:cs typeface="Arial"/>
              </a:rPr>
              <a:t>misses</a:t>
            </a:r>
            <a:endParaRPr sz="2004" dirty="0">
              <a:latin typeface="Arial"/>
              <a:cs typeface="Arial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7A5F56-1C8A-40E4-9E4A-472E83B4B6A6}"/>
              </a:ext>
            </a:extLst>
          </p:cNvPr>
          <p:cNvSpPr/>
          <p:nvPr/>
        </p:nvSpPr>
        <p:spPr>
          <a:xfrm>
            <a:off x="1414131" y="1148209"/>
            <a:ext cx="7033437" cy="1889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Block=1word, </a:t>
            </a:r>
            <a:r>
              <a:rPr lang="zh-CN" altLang="en-US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可以映射到任意</a:t>
            </a:r>
            <a:r>
              <a:rPr lang="en-US" altLang="zh-CN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Block,</a:t>
            </a:r>
          </a:p>
          <a:p>
            <a:pPr>
              <a:lnSpc>
                <a:spcPct val="150000"/>
              </a:lnSpc>
            </a:pPr>
            <a:r>
              <a:rPr lang="zh-CN" altLang="en-US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字地址</a:t>
            </a:r>
            <a:r>
              <a:rPr lang="en-US" altLang="zh-CN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0</a:t>
            </a:r>
            <a:r>
              <a:rPr lang="zh-CN" altLang="en-US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</a:t>
            </a:r>
            <a:r>
              <a:rPr lang="en-US" altLang="zh-CN" sz="2000" spc="19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0000</a:t>
            </a:r>
            <a:r>
              <a:rPr lang="zh-CN" altLang="en-US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，映射到</a:t>
            </a:r>
            <a:r>
              <a:rPr lang="en-US" altLang="zh-CN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Way0,tag=0000</a:t>
            </a:r>
            <a:r>
              <a:rPr lang="zh-CN" altLang="en-US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</a:t>
            </a:r>
            <a:endParaRPr lang="en-US" altLang="zh-CN" sz="2000" spc="19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字地址</a:t>
            </a:r>
            <a:r>
              <a:rPr lang="en-US" altLang="zh-CN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8</a:t>
            </a:r>
            <a:r>
              <a:rPr lang="zh-CN" altLang="en-US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</a:t>
            </a:r>
            <a:r>
              <a:rPr lang="en-US" altLang="zh-CN" sz="2000" spc="19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1000</a:t>
            </a:r>
            <a:r>
              <a:rPr lang="zh-CN" altLang="en-US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，映射到</a:t>
            </a:r>
            <a:r>
              <a:rPr lang="en-US" altLang="zh-CN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Way1,tag=1000</a:t>
            </a:r>
          </a:p>
          <a:p>
            <a:pPr>
              <a:lnSpc>
                <a:spcPct val="150000"/>
              </a:lnSpc>
            </a:pPr>
            <a:r>
              <a:rPr lang="zh-CN" altLang="en-US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字地址</a:t>
            </a:r>
            <a:r>
              <a:rPr lang="en-US" altLang="zh-CN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6</a:t>
            </a:r>
            <a:r>
              <a:rPr lang="zh-CN" altLang="en-US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</a:t>
            </a:r>
            <a:r>
              <a:rPr lang="en-US" altLang="zh-CN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0</a:t>
            </a:r>
            <a:r>
              <a:rPr lang="en-US" altLang="zh-CN" sz="2000" spc="19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110</a:t>
            </a:r>
            <a:r>
              <a:rPr lang="zh-CN" altLang="en-US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，映射到</a:t>
            </a:r>
            <a:r>
              <a:rPr lang="en-US" altLang="zh-CN" sz="2000" spc="19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Way2,tag=0110</a:t>
            </a:r>
            <a:endParaRPr lang="zh-CN" altLang="en-US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CA2C22-44A7-4AEA-ADF1-8CA16D6EB3A5}"/>
              </a:ext>
            </a:extLst>
          </p:cNvPr>
          <p:cNvSpPr/>
          <p:nvPr/>
        </p:nvSpPr>
        <p:spPr>
          <a:xfrm>
            <a:off x="1860966" y="504281"/>
            <a:ext cx="1720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spc="-5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全相联映射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49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5914" y="337968"/>
            <a:ext cx="8599713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206">
              <a:lnSpc>
                <a:spcPct val="100000"/>
              </a:lnSpc>
            </a:pP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随机替换</a:t>
            </a:r>
            <a:r>
              <a:rPr kumimoji="1"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 Replacement</a:t>
            </a:r>
            <a:r>
              <a:rPr kumimoji="1"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endParaRPr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4429" y="1333824"/>
            <a:ext cx="6093199" cy="66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20" marR="4483" indent="-369814">
              <a:lnSpc>
                <a:spcPct val="100699"/>
              </a:lnSpc>
              <a:buFont typeface="Arial Narrow"/>
              <a:buChar char="•"/>
              <a:tabLst>
                <a:tab pos="313221" algn="l"/>
                <a:tab pos="313781" algn="l"/>
              </a:tabLs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为整个缓存构建一个伪随机数生成器。 在未命中时，掷骰子并随机抛出一个缓存行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35050" y="2415528"/>
            <a:ext cx="5571563" cy="8689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781" marR="4483" indent="-302575">
              <a:lnSpc>
                <a:spcPct val="150000"/>
              </a:lnSpc>
              <a:spcBef>
                <a:spcPts val="507"/>
              </a:spcBef>
              <a:buFont typeface="Arial Narrow"/>
              <a:buChar char="•"/>
              <a:tabLst>
                <a:tab pos="313221" algn="l"/>
                <a:tab pos="313781" algn="l"/>
              </a:tabLs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你如何构建一个随机数生成器（比你想象的要容易）。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47006" y="1613648"/>
            <a:ext cx="1114985" cy="1109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426953" y="4079219"/>
          <a:ext cx="1938706" cy="22262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5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0706">
                <a:tc>
                  <a:txBody>
                    <a:bodyPr/>
                    <a:lstStyle/>
                    <a:p>
                      <a:pPr marL="31750">
                        <a:lnSpc>
                          <a:spcPts val="10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11111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0x1F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ts val="10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01000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0x08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01111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0x0F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10100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0x14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00111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0x07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01010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0x0A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10011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0x13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10101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0x15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11001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0x19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11010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0x1A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01100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0x0C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11101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0x1D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10110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0x16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01110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0x0E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01011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0x0B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10111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0x17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00101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0x05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11011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0x1B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10010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0x12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01101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0x0D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01001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0x09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00110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0x06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00100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0x04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00011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0x03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447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00010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0x02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10001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0x11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447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00001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0x01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11000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0x18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10000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0x10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11100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0x1C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11110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0x1E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464773" y="3844738"/>
            <a:ext cx="1851772" cy="217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412" b="1" dirty="0">
                <a:latin typeface="Courier New"/>
                <a:cs typeface="Courier New"/>
              </a:rPr>
              <a:t>Counting Sequence</a:t>
            </a:r>
            <a:endParaRPr sz="1412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35050" y="4034118"/>
            <a:ext cx="4469746" cy="15744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/>
          <p:nvPr/>
        </p:nvSpPr>
        <p:spPr>
          <a:xfrm>
            <a:off x="3135520" y="5746775"/>
            <a:ext cx="392878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伪随机线性反馈移位寄存器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50050" y="2823882"/>
            <a:ext cx="1277471" cy="874059"/>
          </a:xfrm>
          <a:custGeom>
            <a:avLst/>
            <a:gdLst/>
            <a:ahLst/>
            <a:cxnLst/>
            <a:rect l="l" t="t" r="r" b="b"/>
            <a:pathLst>
              <a:path w="1447800" h="990600">
                <a:moveTo>
                  <a:pt x="1282696" y="0"/>
                </a:moveTo>
                <a:lnTo>
                  <a:pt x="165102" y="0"/>
                </a:lnTo>
                <a:lnTo>
                  <a:pt x="121211" y="5897"/>
                </a:lnTo>
                <a:lnTo>
                  <a:pt x="81772" y="22541"/>
                </a:lnTo>
                <a:lnTo>
                  <a:pt x="48357" y="48357"/>
                </a:lnTo>
                <a:lnTo>
                  <a:pt x="22541" y="81772"/>
                </a:lnTo>
                <a:lnTo>
                  <a:pt x="5897" y="121211"/>
                </a:lnTo>
                <a:lnTo>
                  <a:pt x="0" y="165102"/>
                </a:lnTo>
                <a:lnTo>
                  <a:pt x="0" y="825497"/>
                </a:lnTo>
                <a:lnTo>
                  <a:pt x="5897" y="869388"/>
                </a:lnTo>
                <a:lnTo>
                  <a:pt x="22541" y="908827"/>
                </a:lnTo>
                <a:lnTo>
                  <a:pt x="48357" y="942242"/>
                </a:lnTo>
                <a:lnTo>
                  <a:pt x="81772" y="968058"/>
                </a:lnTo>
                <a:lnTo>
                  <a:pt x="121211" y="984702"/>
                </a:lnTo>
                <a:lnTo>
                  <a:pt x="165102" y="990600"/>
                </a:lnTo>
                <a:lnTo>
                  <a:pt x="1282696" y="990600"/>
                </a:lnTo>
                <a:lnTo>
                  <a:pt x="1326587" y="984702"/>
                </a:lnTo>
                <a:lnTo>
                  <a:pt x="1366027" y="968058"/>
                </a:lnTo>
                <a:lnTo>
                  <a:pt x="1399442" y="942242"/>
                </a:lnTo>
                <a:lnTo>
                  <a:pt x="1425258" y="908827"/>
                </a:lnTo>
                <a:lnTo>
                  <a:pt x="1441902" y="869388"/>
                </a:lnTo>
                <a:lnTo>
                  <a:pt x="1447800" y="825497"/>
                </a:lnTo>
                <a:lnTo>
                  <a:pt x="1447800" y="165102"/>
                </a:lnTo>
                <a:lnTo>
                  <a:pt x="1441902" y="121211"/>
                </a:lnTo>
                <a:lnTo>
                  <a:pt x="1425258" y="81772"/>
                </a:lnTo>
                <a:lnTo>
                  <a:pt x="1399442" y="48357"/>
                </a:lnTo>
                <a:lnTo>
                  <a:pt x="1366027" y="22541"/>
                </a:lnTo>
                <a:lnTo>
                  <a:pt x="1326587" y="5897"/>
                </a:lnTo>
                <a:lnTo>
                  <a:pt x="1282696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8450050" y="2823881"/>
            <a:ext cx="1277471" cy="874059"/>
          </a:xfrm>
          <a:custGeom>
            <a:avLst/>
            <a:gdLst/>
            <a:ahLst/>
            <a:cxnLst/>
            <a:rect l="l" t="t" r="r" b="b"/>
            <a:pathLst>
              <a:path w="1447800" h="990600">
                <a:moveTo>
                  <a:pt x="0" y="165102"/>
                </a:moveTo>
                <a:lnTo>
                  <a:pt x="5897" y="121212"/>
                </a:lnTo>
                <a:lnTo>
                  <a:pt x="22541" y="81772"/>
                </a:lnTo>
                <a:lnTo>
                  <a:pt x="48357" y="48357"/>
                </a:lnTo>
                <a:lnTo>
                  <a:pt x="81772" y="22541"/>
                </a:lnTo>
                <a:lnTo>
                  <a:pt x="121212" y="5897"/>
                </a:lnTo>
                <a:lnTo>
                  <a:pt x="165103" y="0"/>
                </a:lnTo>
                <a:lnTo>
                  <a:pt x="1282696" y="0"/>
                </a:lnTo>
                <a:lnTo>
                  <a:pt x="1326587" y="5897"/>
                </a:lnTo>
                <a:lnTo>
                  <a:pt x="1366027" y="22541"/>
                </a:lnTo>
                <a:lnTo>
                  <a:pt x="1399442" y="48357"/>
                </a:lnTo>
                <a:lnTo>
                  <a:pt x="1425258" y="81772"/>
                </a:lnTo>
                <a:lnTo>
                  <a:pt x="1441902" y="121212"/>
                </a:lnTo>
                <a:lnTo>
                  <a:pt x="1447799" y="165102"/>
                </a:lnTo>
                <a:lnTo>
                  <a:pt x="1447799" y="825496"/>
                </a:lnTo>
                <a:lnTo>
                  <a:pt x="1441902" y="869387"/>
                </a:lnTo>
                <a:lnTo>
                  <a:pt x="1425258" y="908827"/>
                </a:lnTo>
                <a:lnTo>
                  <a:pt x="1399442" y="942242"/>
                </a:lnTo>
                <a:lnTo>
                  <a:pt x="1366027" y="968058"/>
                </a:lnTo>
                <a:lnTo>
                  <a:pt x="1326587" y="984702"/>
                </a:lnTo>
                <a:lnTo>
                  <a:pt x="1282696" y="990599"/>
                </a:lnTo>
                <a:lnTo>
                  <a:pt x="165103" y="990599"/>
                </a:lnTo>
                <a:lnTo>
                  <a:pt x="121212" y="984702"/>
                </a:lnTo>
                <a:lnTo>
                  <a:pt x="81772" y="968058"/>
                </a:lnTo>
                <a:lnTo>
                  <a:pt x="48357" y="942242"/>
                </a:lnTo>
                <a:lnTo>
                  <a:pt x="22541" y="908827"/>
                </a:lnTo>
                <a:lnTo>
                  <a:pt x="5897" y="869387"/>
                </a:lnTo>
                <a:lnTo>
                  <a:pt x="0" y="825496"/>
                </a:lnTo>
                <a:lnTo>
                  <a:pt x="0" y="165102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 txBox="1"/>
          <p:nvPr/>
        </p:nvSpPr>
        <p:spPr>
          <a:xfrm>
            <a:off x="8581157" y="2899051"/>
            <a:ext cx="1289801" cy="733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algn="ctr">
              <a:lnSpc>
                <a:spcPct val="99500"/>
              </a:lnSpc>
            </a:pPr>
            <a:r>
              <a:rPr sz="1588" dirty="0">
                <a:latin typeface="Arial"/>
                <a:cs typeface="Arial"/>
              </a:rPr>
              <a:t>Overhead is  O(log</a:t>
            </a:r>
            <a:r>
              <a:rPr sz="1588" baseline="-20833" dirty="0">
                <a:latin typeface="Arial"/>
                <a:cs typeface="Arial"/>
              </a:rPr>
              <a:t>2</a:t>
            </a:r>
            <a:r>
              <a:rPr sz="1588" dirty="0">
                <a:latin typeface="Arial"/>
                <a:cs typeface="Arial"/>
              </a:rPr>
              <a:t>N)  bi</a:t>
            </a:r>
            <a:r>
              <a:rPr lang="en-US" sz="1588" dirty="0">
                <a:latin typeface="Arial"/>
                <a:cs typeface="Arial"/>
              </a:rPr>
              <a:t>t</a:t>
            </a:r>
            <a:r>
              <a:rPr sz="1588" dirty="0">
                <a:latin typeface="Arial"/>
                <a:cs typeface="Arial"/>
              </a:rPr>
              <a:t>s/cache!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B1E6E65-4DC4-4DC4-BBE4-468557D71308}"/>
              </a:ext>
            </a:extLst>
          </p:cNvPr>
          <p:cNvSpPr/>
          <p:nvPr/>
        </p:nvSpPr>
        <p:spPr>
          <a:xfrm>
            <a:off x="304800" y="1188914"/>
            <a:ext cx="2430250" cy="5311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随机替换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Random Replacement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策略实际上是不要什么算法，从特定的行位置中随机地选取一行换出即可。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这种策略以硬件实现最容易，而且速度也比前两种策略快。</a:t>
            </a: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实验统计表明，随机替换策略的功效只是稍逊于前两种策略。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5433" y="342138"/>
            <a:ext cx="7742979" cy="48891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206">
              <a:lnSpc>
                <a:spcPct val="100000"/>
              </a:lnSpc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替换策略与缺失率</a:t>
            </a:r>
            <a:endParaRPr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316296"/>
              </p:ext>
            </p:extLst>
          </p:nvPr>
        </p:nvGraphicFramePr>
        <p:xfrm>
          <a:off x="2110739" y="1903148"/>
          <a:ext cx="5782228" cy="3195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6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7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3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78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98114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41935">
                        <a:lnSpc>
                          <a:spcPct val="100000"/>
                        </a:lnSpc>
                      </a:pPr>
                      <a:r>
                        <a:rPr sz="1800" b="1" spc="-13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18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Associa</a:t>
                      </a:r>
                      <a:r>
                        <a:rPr lang="en-US" sz="18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sz="18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ivi</a:t>
                      </a:r>
                      <a:r>
                        <a:rPr lang="en-US" sz="18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sz="18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endParaRPr sz="18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5184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00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191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spc="-14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2-way</a:t>
                      </a:r>
                      <a:endParaRPr sz="1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3788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2039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spc="-13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4-way</a:t>
                      </a:r>
                      <a:endParaRPr sz="1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3788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0833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spc="-9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8-way</a:t>
                      </a:r>
                      <a:endParaRPr sz="1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3788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4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b="1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LRU</a:t>
                      </a:r>
                    </a:p>
                  </a:txBody>
                  <a:tcPr marL="0" marR="0" marT="135031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b="1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Random</a:t>
                      </a:r>
                    </a:p>
                  </a:txBody>
                  <a:tcPr marL="0" marR="0" marT="135031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b="1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LRU</a:t>
                      </a:r>
                    </a:p>
                  </a:txBody>
                  <a:tcPr marL="0" marR="0" marT="135031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b="1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Random</a:t>
                      </a:r>
                    </a:p>
                  </a:txBody>
                  <a:tcPr marL="0" marR="0" marT="135031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b="1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LRU</a:t>
                      </a:r>
                    </a:p>
                  </a:txBody>
                  <a:tcPr marL="0" marR="0" marT="135031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b="1" kern="1200" spc="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Random</a:t>
                      </a:r>
                    </a:p>
                  </a:txBody>
                  <a:tcPr marL="0" marR="0" marT="135031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114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18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16KB</a:t>
                      </a:r>
                      <a:endParaRPr sz="1800" spc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58563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18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5.18%</a:t>
                      </a:r>
                      <a:endParaRPr sz="1800" spc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58563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18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5.69%</a:t>
                      </a:r>
                      <a:endParaRPr sz="1800" spc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58563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18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4.67%</a:t>
                      </a:r>
                      <a:endParaRPr sz="1800" spc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58563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18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5.29%</a:t>
                      </a:r>
                      <a:endParaRPr sz="1800" spc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58563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18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4.39%</a:t>
                      </a:r>
                      <a:endParaRPr sz="1800" spc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58563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18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4.96%</a:t>
                      </a:r>
                      <a:endParaRPr sz="1800" spc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58563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712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8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64KB</a:t>
                      </a:r>
                      <a:endParaRPr sz="1800" spc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58003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8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1.88%</a:t>
                      </a:r>
                      <a:endParaRPr sz="18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58003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8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2.01%</a:t>
                      </a:r>
                      <a:endParaRPr sz="1800" spc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58003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8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1.54%</a:t>
                      </a:r>
                      <a:endParaRPr sz="1800" spc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58003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8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1.66%</a:t>
                      </a:r>
                      <a:endParaRPr sz="1800" spc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58003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1765" algn="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8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1.39%</a:t>
                      </a:r>
                      <a:endParaRPr sz="1800" spc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58003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8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1.53%</a:t>
                      </a:r>
                      <a:endParaRPr sz="1800" spc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58003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114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18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256KB</a:t>
                      </a:r>
                      <a:endParaRPr sz="1800" spc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58563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18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1.15%</a:t>
                      </a:r>
                      <a:endParaRPr sz="1800" spc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58563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18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1.17%</a:t>
                      </a:r>
                      <a:endParaRPr sz="1800" spc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58563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18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1.13%</a:t>
                      </a:r>
                      <a:endParaRPr sz="1800" spc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58563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18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1.13%</a:t>
                      </a:r>
                      <a:endParaRPr sz="1800" spc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58563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18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1.12%</a:t>
                      </a:r>
                      <a:endParaRPr sz="1800" spc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58563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18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1.12%</a:t>
                      </a:r>
                      <a:endParaRPr sz="1800" spc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58563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435400" y="1674548"/>
            <a:ext cx="1181660" cy="217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412" b="1" dirty="0">
                <a:latin typeface="Arial"/>
                <a:cs typeface="Arial"/>
              </a:rPr>
              <a:t>H&amp;P: Figure</a:t>
            </a:r>
            <a:endParaRPr sz="1412" dirty="0">
              <a:latin typeface="Arial"/>
              <a:cs typeface="Arial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D444F2-734F-4ADF-BA0C-7B49D84E1C6F}"/>
              </a:ext>
            </a:extLst>
          </p:cNvPr>
          <p:cNvSpPr/>
          <p:nvPr/>
        </p:nvSpPr>
        <p:spPr>
          <a:xfrm>
            <a:off x="2340894" y="5365268"/>
            <a:ext cx="6647596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替换策略的性能取决于工作负载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LRU和Random的平均命中率相似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89" name="Title 1">
            <a:extLst>
              <a:ext uri="{FF2B5EF4-FFF2-40B4-BE49-F238E27FC236}">
                <a16:creationId xmlns:a16="http://schemas.microsoft.com/office/drawing/2014/main" id="{FCB0A7AC-B562-0749-ABB0-F445B14F65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00025"/>
            <a:ext cx="10515600" cy="631825"/>
          </a:xfrm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Approximations of LRU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85A3E-9550-954A-84FA-D2F88DC758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86542" y="1177342"/>
            <a:ext cx="8610600" cy="5194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大多数现代处理器不会在高度关联的缓存中实现“真正的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LRU”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（也称为“完美的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LRU”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Why?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真正实现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LRU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很复杂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LRU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是预测位置的近似值（即，不是最佳的缓存管理策略）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两全其美：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LRU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的混合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3955D80B-15AE-4D7C-8C52-739920755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90451"/>
            <a:ext cx="2590800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36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写操作策略 </a:t>
            </a:r>
          </a:p>
        </p:txBody>
      </p:sp>
      <p:sp>
        <p:nvSpPr>
          <p:cNvPr id="99333" name="Text Box 5">
            <a:extLst>
              <a:ext uri="{FF2B5EF4-FFF2-40B4-BE49-F238E27FC236}">
                <a16:creationId xmlns:a16="http://schemas.microsoft.com/office/drawing/2014/main" id="{7D07F0D8-51C7-4B99-B717-8E20B13B8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6523" y="1035175"/>
            <a:ext cx="8312150" cy="1211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因为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cache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的内容是部分主存内容的副本，应该与主存内容保持一致。而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CPU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对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cache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的写入更改了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cache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内容，如何与主存内容保持一致就有几种写操作工作方式可供选择，统称为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写策略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kumimoji="1" lang="zh-CN" altLang="en-US" sz="20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9334" name="Text Box 6">
            <a:extLst>
              <a:ext uri="{FF2B5EF4-FFF2-40B4-BE49-F238E27FC236}">
                <a16:creationId xmlns:a16="http://schemas.microsoft.com/office/drawing/2014/main" id="{5FF0D415-765E-48AD-90ED-F460AB41F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392" y="2600132"/>
            <a:ext cx="6027738" cy="511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写回法（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write--back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</p:txBody>
      </p:sp>
      <p:sp>
        <p:nvSpPr>
          <p:cNvPr id="99335" name="Text Box 7">
            <a:extLst>
              <a:ext uri="{FF2B5EF4-FFF2-40B4-BE49-F238E27FC236}">
                <a16:creationId xmlns:a16="http://schemas.microsoft.com/office/drawing/2014/main" id="{A41278E8-2682-46DA-8F78-799CAE915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9592" y="3819331"/>
            <a:ext cx="8407400" cy="2596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CPU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对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cache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写命中时，只修改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cache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的内容不立即写入</a:t>
            </a:r>
          </a:p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主存，只当此行被换出时才写回主存。</a:t>
            </a:r>
          </a:p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对一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cache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行的多次写命中都在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cache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中快速完成修改，只</a:t>
            </a:r>
          </a:p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是需被替换时才写回速度较慢的主存，减少了访问主存的次</a:t>
            </a:r>
          </a:p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数从而提高了效率。</a:t>
            </a:r>
          </a:p>
        </p:txBody>
      </p:sp>
      <p:sp>
        <p:nvSpPr>
          <p:cNvPr id="99336" name="Text Box 8">
            <a:extLst>
              <a:ext uri="{FF2B5EF4-FFF2-40B4-BE49-F238E27FC236}">
                <a16:creationId xmlns:a16="http://schemas.microsoft.com/office/drawing/2014/main" id="{09F86928-B593-4867-9A4C-A7832389F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393" y="3209731"/>
            <a:ext cx="4252913" cy="441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(1) CPU</a:t>
            </a:r>
            <a:r>
              <a:rPr kumimoji="1"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对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cache</a:t>
            </a:r>
            <a:r>
              <a:rPr kumimoji="1"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写命中时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>
            <a:extLst>
              <a:ext uri="{FF2B5EF4-FFF2-40B4-BE49-F238E27FC236}">
                <a16:creationId xmlns:a16="http://schemas.microsoft.com/office/drawing/2014/main" id="{07C8E9B1-D9A7-41A3-AC32-36473F8D1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092" y="815484"/>
            <a:ext cx="8482013" cy="1211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方法：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每个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cache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行必须配置一个修改位，以反映此行是否被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CPU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修改过。当某行被换出时，根据此行修改位为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还是为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，决定是将该行内容写回主存还是简单地弃之而不顾。</a:t>
            </a:r>
          </a:p>
        </p:txBody>
      </p:sp>
      <p:sp>
        <p:nvSpPr>
          <p:cNvPr id="100355" name="Text Box 3">
            <a:extLst>
              <a:ext uri="{FF2B5EF4-FFF2-40B4-BE49-F238E27FC236}">
                <a16:creationId xmlns:a16="http://schemas.microsoft.com/office/drawing/2014/main" id="{9B619A59-F656-4C57-8472-B15759E7E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30" y="2110883"/>
            <a:ext cx="4687887" cy="441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(2) CPU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对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cache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写未命中时</a:t>
            </a:r>
          </a:p>
        </p:txBody>
      </p:sp>
      <p:sp>
        <p:nvSpPr>
          <p:cNvPr id="100356" name="Text Box 4">
            <a:extLst>
              <a:ext uri="{FF2B5EF4-FFF2-40B4-BE49-F238E27FC236}">
                <a16:creationId xmlns:a16="http://schemas.microsoft.com/office/drawing/2014/main" id="{54714126-6213-4432-8BD2-57A8738A3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6529" y="2758583"/>
            <a:ext cx="8597900" cy="1211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对于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cache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写未命中，写回法的处理是为包含欲写字的主存块在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cache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分配一行，将此块整个拷贝到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Cache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后在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cache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中对其进行修改；但此时并不对主存块修改，统一地将主存写修改操作留待换出时进行。</a:t>
            </a:r>
          </a:p>
        </p:txBody>
      </p:sp>
      <p:sp>
        <p:nvSpPr>
          <p:cNvPr id="100357" name="Text Box 5">
            <a:extLst>
              <a:ext uri="{FF2B5EF4-FFF2-40B4-BE49-F238E27FC236}">
                <a16:creationId xmlns:a16="http://schemas.microsoft.com/office/drawing/2014/main" id="{D5355998-CA17-47B5-BA7D-849108C7C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066" y="4558808"/>
            <a:ext cx="8585200" cy="1365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(3) 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优缺点：</a:t>
            </a:r>
          </a:p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写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cache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与写主存分开进行方式可显著减少写主存次数，但写回法存在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cache/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主存不一致性的隐患。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>
            <a:extLst>
              <a:ext uri="{FF2B5EF4-FFF2-40B4-BE49-F238E27FC236}">
                <a16:creationId xmlns:a16="http://schemas.microsoft.com/office/drawing/2014/main" id="{60DB9A01-4F51-41E1-9027-BFA298C86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33401"/>
            <a:ext cx="6667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写直达法（</a:t>
            </a:r>
            <a:r>
              <a:rPr kumimoji="1"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write--through</a:t>
            </a: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</p:txBody>
      </p:sp>
      <p:sp>
        <p:nvSpPr>
          <p:cNvPr id="101379" name="Text Box 3">
            <a:extLst>
              <a:ext uri="{FF2B5EF4-FFF2-40B4-BE49-F238E27FC236}">
                <a16:creationId xmlns:a16="http://schemas.microsoft.com/office/drawing/2014/main" id="{3F994BC5-79E7-4760-B2A5-5A79E1DD6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33401"/>
            <a:ext cx="287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也</a:t>
            </a:r>
            <a:r>
              <a:rPr kumimoji="1"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称全写法。</a:t>
            </a:r>
          </a:p>
        </p:txBody>
      </p:sp>
      <p:sp>
        <p:nvSpPr>
          <p:cNvPr id="101380" name="Text Box 4">
            <a:extLst>
              <a:ext uri="{FF2B5EF4-FFF2-40B4-BE49-F238E27FC236}">
                <a16:creationId xmlns:a16="http://schemas.microsoft.com/office/drawing/2014/main" id="{373FB232-E2E5-44A8-AF49-D902D36B7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371601"/>
            <a:ext cx="8305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cache</a:t>
            </a:r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写命中时：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cache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与主存同时发生写修改。这种策略显然较好地维护了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cache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与主存的内容一致性；</a:t>
            </a:r>
          </a:p>
        </p:txBody>
      </p:sp>
      <p:sp>
        <p:nvSpPr>
          <p:cNvPr id="101381" name="Text Box 5">
            <a:extLst>
              <a:ext uri="{FF2B5EF4-FFF2-40B4-BE49-F238E27FC236}">
                <a16:creationId xmlns:a16="http://schemas.microsoft.com/office/drawing/2014/main" id="{D75608E1-3FB4-427F-BFA3-AB6057152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514601"/>
            <a:ext cx="8575675" cy="33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cache</a:t>
            </a:r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写未命中时：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直接向主存写。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但此时是否将修改过的主存块取到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cache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，写直达法有两种选择：</a:t>
            </a:r>
          </a:p>
          <a:p>
            <a:pPr algn="l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一种是取主存块到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cache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并为它分配一个行位置，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称为</a:t>
            </a: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WTWA</a:t>
            </a:r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法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(Write-Through-with-Write-Allocate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）；</a:t>
            </a:r>
          </a:p>
          <a:p>
            <a:pPr algn="l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另一种是不取主存块到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cache, 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称为</a:t>
            </a: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WTNWA</a:t>
            </a:r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法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（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Write-Through-with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．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NO-Write-Allocate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500" y="480216"/>
            <a:ext cx="8535147" cy="6689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625">
              <a:lnSpc>
                <a:spcPts val="2594"/>
              </a:lnSpc>
            </a:pPr>
            <a:r>
              <a:rPr lang="en-US" altLang="zh-CN" sz="2800" b="1" spc="-9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Write </a:t>
            </a:r>
            <a:r>
              <a:rPr lang="en-US" altLang="zh-CN" sz="28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Through</a:t>
            </a:r>
            <a:r>
              <a:rPr lang="en-US" altLang="zh-CN" sz="2800" b="1" spc="-6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lang="zh-CN" altLang="en-US" sz="28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模式的</a:t>
            </a:r>
            <a:r>
              <a:rPr lang="zh-CN" altLang="en-US" sz="2800" b="1" spc="-5" dirty="0">
                <a:solidFill>
                  <a:srgbClr val="053CE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同时写入</a:t>
            </a:r>
            <a:r>
              <a:rPr lang="zh-CN" altLang="en-US" sz="2800" b="1" spc="-575" dirty="0">
                <a:solidFill>
                  <a:srgbClr val="053CE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</a:t>
            </a:r>
            <a:r>
              <a:rPr lang="en-US" altLang="zh-CN" sz="2800" b="1" spc="-5" dirty="0">
                <a:solidFill>
                  <a:srgbClr val="053CE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cache</a:t>
            </a:r>
            <a:r>
              <a:rPr lang="zh-CN" altLang="en-US" sz="2800" b="1" spc="-5" dirty="0">
                <a:solidFill>
                  <a:srgbClr val="053CE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和存储器</a:t>
            </a:r>
            <a:b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</a:br>
            <a:endParaRPr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47346" y="1522276"/>
            <a:ext cx="1255368" cy="1281889"/>
          </a:xfrm>
          <a:prstGeom prst="rect">
            <a:avLst/>
          </a:prstGeom>
          <a:solidFill>
            <a:srgbClr val="919191"/>
          </a:solidFill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72">
              <a:latin typeface="Times New Roman"/>
              <a:cs typeface="Times New Roman"/>
            </a:endParaRPr>
          </a:p>
          <a:p>
            <a:pPr>
              <a:spcBef>
                <a:spcPts val="23"/>
              </a:spcBef>
            </a:pPr>
            <a:endParaRPr sz="3661">
              <a:latin typeface="Times New Roman"/>
              <a:cs typeface="Times New Roman"/>
            </a:endParaRPr>
          </a:p>
          <a:p>
            <a:pPr marL="324902"/>
            <a:r>
              <a:rPr sz="2197" spc="-9" dirty="0">
                <a:solidFill>
                  <a:srgbClr val="0000FF"/>
                </a:solidFill>
                <a:latin typeface="Arial"/>
                <a:cs typeface="Arial"/>
              </a:rPr>
              <a:t>CPU</a:t>
            </a:r>
            <a:endParaRPr sz="219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9426" y="1801249"/>
            <a:ext cx="1673824" cy="699654"/>
          </a:xfrm>
          <a:prstGeom prst="rect">
            <a:avLst/>
          </a:prstGeom>
          <a:solidFill>
            <a:srgbClr val="FFFF48"/>
          </a:solidFill>
          <a:ln w="12700">
            <a:solidFill>
              <a:srgbClr val="000000"/>
            </a:solidFill>
          </a:ln>
        </p:spPr>
        <p:txBody>
          <a:bodyPr vert="horz" wrap="square" lIns="0" tIns="2325" rIns="0" bIns="0" rtlCol="0">
            <a:spAutoFit/>
          </a:bodyPr>
          <a:lstStyle/>
          <a:p>
            <a:pPr>
              <a:spcBef>
                <a:spcPts val="19"/>
              </a:spcBef>
            </a:pPr>
            <a:endParaRPr sz="2334">
              <a:latin typeface="Times New Roman"/>
              <a:cs typeface="Times New Roman"/>
            </a:endParaRPr>
          </a:p>
          <a:p>
            <a:pPr marL="428941"/>
            <a:r>
              <a:rPr sz="2197" spc="-5" dirty="0">
                <a:solidFill>
                  <a:srgbClr val="0000FF"/>
                </a:solidFill>
                <a:latin typeface="Arial"/>
                <a:cs typeface="Arial"/>
              </a:rPr>
              <a:t>Cache</a:t>
            </a:r>
            <a:endParaRPr sz="219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0421" y="1312933"/>
            <a:ext cx="2371250" cy="1394741"/>
          </a:xfrm>
          <a:prstGeom prst="rect">
            <a:avLst/>
          </a:prstGeom>
          <a:solidFill>
            <a:srgbClr val="04AC00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7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72">
              <a:latin typeface="Times New Roman"/>
              <a:cs typeface="Times New Roman"/>
            </a:endParaRPr>
          </a:p>
          <a:p>
            <a:pPr>
              <a:spcBef>
                <a:spcPts val="27"/>
              </a:spcBef>
            </a:pPr>
            <a:endParaRPr sz="1922">
              <a:latin typeface="Times New Roman"/>
              <a:cs typeface="Times New Roman"/>
            </a:endParaRPr>
          </a:p>
          <a:p>
            <a:pPr marL="334202"/>
            <a:r>
              <a:rPr sz="2197" dirty="0">
                <a:solidFill>
                  <a:srgbClr val="0000FF"/>
                </a:solidFill>
                <a:latin typeface="Arial"/>
                <a:cs typeface="Arial"/>
              </a:rPr>
              <a:t>Main</a:t>
            </a:r>
            <a:r>
              <a:rPr sz="2197" spc="-7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97" dirty="0">
                <a:solidFill>
                  <a:srgbClr val="0000FF"/>
                </a:solidFill>
                <a:latin typeface="Arial"/>
                <a:cs typeface="Arial"/>
              </a:rPr>
              <a:t>Memory</a:t>
            </a:r>
            <a:endParaRPr sz="2197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02655" y="2237022"/>
            <a:ext cx="906655" cy="105195"/>
          </a:xfrm>
          <a:custGeom>
            <a:avLst/>
            <a:gdLst/>
            <a:ahLst/>
            <a:cxnLst/>
            <a:rect l="l" t="t" r="r" b="b"/>
            <a:pathLst>
              <a:path w="990600" h="114935">
                <a:moveTo>
                  <a:pt x="876300" y="76323"/>
                </a:moveTo>
                <a:lnTo>
                  <a:pt x="876300" y="114426"/>
                </a:lnTo>
                <a:lnTo>
                  <a:pt x="952500" y="76326"/>
                </a:lnTo>
                <a:lnTo>
                  <a:pt x="876300" y="76323"/>
                </a:lnTo>
                <a:close/>
              </a:path>
              <a:path w="990600" h="114935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3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990600" h="114935">
                <a:moveTo>
                  <a:pt x="876300" y="38223"/>
                </a:moveTo>
                <a:lnTo>
                  <a:pt x="876300" y="76323"/>
                </a:lnTo>
                <a:lnTo>
                  <a:pt x="895350" y="76326"/>
                </a:lnTo>
                <a:lnTo>
                  <a:pt x="895350" y="38226"/>
                </a:lnTo>
                <a:lnTo>
                  <a:pt x="876300" y="38223"/>
                </a:lnTo>
                <a:close/>
              </a:path>
              <a:path w="990600" h="114935">
                <a:moveTo>
                  <a:pt x="876300" y="126"/>
                </a:moveTo>
                <a:lnTo>
                  <a:pt x="876300" y="38223"/>
                </a:lnTo>
                <a:lnTo>
                  <a:pt x="895350" y="38226"/>
                </a:lnTo>
                <a:lnTo>
                  <a:pt x="895350" y="76326"/>
                </a:lnTo>
                <a:lnTo>
                  <a:pt x="952506" y="76323"/>
                </a:lnTo>
                <a:lnTo>
                  <a:pt x="990600" y="57276"/>
                </a:lnTo>
                <a:lnTo>
                  <a:pt x="876300" y="126"/>
                </a:lnTo>
                <a:close/>
              </a:path>
              <a:path w="990600" h="114935">
                <a:moveTo>
                  <a:pt x="114300" y="38103"/>
                </a:moveTo>
                <a:lnTo>
                  <a:pt x="114300" y="76203"/>
                </a:lnTo>
                <a:lnTo>
                  <a:pt x="876300" y="76323"/>
                </a:lnTo>
                <a:lnTo>
                  <a:pt x="876300" y="38223"/>
                </a:lnTo>
                <a:lnTo>
                  <a:pt x="114300" y="38103"/>
                </a:lnTo>
                <a:close/>
              </a:path>
              <a:path w="990600" h="114935">
                <a:moveTo>
                  <a:pt x="95250" y="38100"/>
                </a:moveTo>
                <a:lnTo>
                  <a:pt x="95250" y="76200"/>
                </a:lnTo>
                <a:lnTo>
                  <a:pt x="114300" y="76203"/>
                </a:lnTo>
                <a:lnTo>
                  <a:pt x="114300" y="38103"/>
                </a:lnTo>
                <a:lnTo>
                  <a:pt x="95250" y="38100"/>
                </a:lnTo>
                <a:close/>
              </a:path>
              <a:path w="990600" h="114935">
                <a:moveTo>
                  <a:pt x="114300" y="38100"/>
                </a:moveTo>
                <a:lnTo>
                  <a:pt x="95250" y="38100"/>
                </a:lnTo>
                <a:lnTo>
                  <a:pt x="114300" y="38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47"/>
          </a:p>
        </p:txBody>
      </p:sp>
      <p:sp>
        <p:nvSpPr>
          <p:cNvPr id="7" name="object 7"/>
          <p:cNvSpPr/>
          <p:nvPr/>
        </p:nvSpPr>
        <p:spPr>
          <a:xfrm>
            <a:off x="6335370" y="3282407"/>
            <a:ext cx="767169" cy="104614"/>
          </a:xfrm>
          <a:custGeom>
            <a:avLst/>
            <a:gdLst/>
            <a:ahLst/>
            <a:cxnLst/>
            <a:rect l="l" t="t" r="r" b="b"/>
            <a:pathLst>
              <a:path w="838200" h="114300">
                <a:moveTo>
                  <a:pt x="723900" y="76196"/>
                </a:moveTo>
                <a:lnTo>
                  <a:pt x="723900" y="114300"/>
                </a:lnTo>
                <a:lnTo>
                  <a:pt x="800100" y="76200"/>
                </a:lnTo>
                <a:lnTo>
                  <a:pt x="723900" y="76196"/>
                </a:lnTo>
                <a:close/>
              </a:path>
              <a:path w="838200" h="114300">
                <a:moveTo>
                  <a:pt x="723900" y="38096"/>
                </a:moveTo>
                <a:lnTo>
                  <a:pt x="723900" y="76196"/>
                </a:lnTo>
                <a:lnTo>
                  <a:pt x="742950" y="76200"/>
                </a:lnTo>
                <a:lnTo>
                  <a:pt x="742950" y="38100"/>
                </a:lnTo>
                <a:lnTo>
                  <a:pt x="723900" y="38096"/>
                </a:lnTo>
                <a:close/>
              </a:path>
              <a:path w="838200" h="114300">
                <a:moveTo>
                  <a:pt x="723900" y="0"/>
                </a:moveTo>
                <a:lnTo>
                  <a:pt x="723900" y="38096"/>
                </a:lnTo>
                <a:lnTo>
                  <a:pt x="742950" y="38100"/>
                </a:lnTo>
                <a:lnTo>
                  <a:pt x="742950" y="76200"/>
                </a:lnTo>
                <a:lnTo>
                  <a:pt x="800106" y="76196"/>
                </a:lnTo>
                <a:lnTo>
                  <a:pt x="838200" y="57150"/>
                </a:lnTo>
                <a:lnTo>
                  <a:pt x="723900" y="0"/>
                </a:lnTo>
                <a:close/>
              </a:path>
              <a:path w="838200" h="114300">
                <a:moveTo>
                  <a:pt x="0" y="37973"/>
                </a:moveTo>
                <a:lnTo>
                  <a:pt x="0" y="76073"/>
                </a:lnTo>
                <a:lnTo>
                  <a:pt x="723900" y="76196"/>
                </a:lnTo>
                <a:lnTo>
                  <a:pt x="723900" y="38096"/>
                </a:lnTo>
                <a:lnTo>
                  <a:pt x="0" y="379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47"/>
          </a:p>
        </p:txBody>
      </p:sp>
      <p:sp>
        <p:nvSpPr>
          <p:cNvPr id="8" name="object 8"/>
          <p:cNvSpPr/>
          <p:nvPr/>
        </p:nvSpPr>
        <p:spPr>
          <a:xfrm>
            <a:off x="3521229" y="2289446"/>
            <a:ext cx="0" cy="1046140"/>
          </a:xfrm>
          <a:custGeom>
            <a:avLst/>
            <a:gdLst/>
            <a:ahLst/>
            <a:cxnLst/>
            <a:rect l="l" t="t" r="r" b="b"/>
            <a:pathLst>
              <a:path h="1143000">
                <a:moveTo>
                  <a:pt x="0" y="0"/>
                </a:moveTo>
                <a:lnTo>
                  <a:pt x="0" y="1143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47"/>
          </a:p>
        </p:txBody>
      </p:sp>
      <p:sp>
        <p:nvSpPr>
          <p:cNvPr id="9" name="object 9"/>
          <p:cNvSpPr/>
          <p:nvPr/>
        </p:nvSpPr>
        <p:spPr>
          <a:xfrm>
            <a:off x="3521110" y="3283279"/>
            <a:ext cx="488199" cy="104614"/>
          </a:xfrm>
          <a:custGeom>
            <a:avLst/>
            <a:gdLst/>
            <a:ahLst/>
            <a:cxnLst/>
            <a:rect l="l" t="t" r="r" b="b"/>
            <a:pathLst>
              <a:path w="533400" h="114300">
                <a:moveTo>
                  <a:pt x="419100" y="76194"/>
                </a:moveTo>
                <a:lnTo>
                  <a:pt x="419100" y="114300"/>
                </a:lnTo>
                <a:lnTo>
                  <a:pt x="495300" y="76200"/>
                </a:lnTo>
                <a:lnTo>
                  <a:pt x="419100" y="76194"/>
                </a:lnTo>
                <a:close/>
              </a:path>
              <a:path w="533400" h="114300">
                <a:moveTo>
                  <a:pt x="419100" y="38094"/>
                </a:moveTo>
                <a:lnTo>
                  <a:pt x="419100" y="76194"/>
                </a:lnTo>
                <a:lnTo>
                  <a:pt x="438150" y="76200"/>
                </a:lnTo>
                <a:lnTo>
                  <a:pt x="438150" y="38100"/>
                </a:lnTo>
                <a:lnTo>
                  <a:pt x="419100" y="38094"/>
                </a:lnTo>
                <a:close/>
              </a:path>
              <a:path w="533400" h="114300">
                <a:moveTo>
                  <a:pt x="419100" y="0"/>
                </a:moveTo>
                <a:lnTo>
                  <a:pt x="419100" y="38094"/>
                </a:lnTo>
                <a:lnTo>
                  <a:pt x="438150" y="38100"/>
                </a:lnTo>
                <a:lnTo>
                  <a:pt x="438150" y="76200"/>
                </a:lnTo>
                <a:lnTo>
                  <a:pt x="495311" y="76194"/>
                </a:lnTo>
                <a:lnTo>
                  <a:pt x="533400" y="57150"/>
                </a:lnTo>
                <a:lnTo>
                  <a:pt x="419100" y="0"/>
                </a:lnTo>
                <a:close/>
              </a:path>
              <a:path w="533400" h="114300">
                <a:moveTo>
                  <a:pt x="0" y="37973"/>
                </a:moveTo>
                <a:lnTo>
                  <a:pt x="0" y="76073"/>
                </a:lnTo>
                <a:lnTo>
                  <a:pt x="419100" y="76194"/>
                </a:lnTo>
                <a:lnTo>
                  <a:pt x="419100" y="38094"/>
                </a:lnTo>
                <a:lnTo>
                  <a:pt x="0" y="379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47"/>
          </a:p>
        </p:txBody>
      </p:sp>
      <p:sp>
        <p:nvSpPr>
          <p:cNvPr id="10" name="object 10"/>
          <p:cNvSpPr/>
          <p:nvPr/>
        </p:nvSpPr>
        <p:spPr>
          <a:xfrm>
            <a:off x="5683133" y="2115090"/>
            <a:ext cx="767169" cy="209228"/>
          </a:xfrm>
          <a:custGeom>
            <a:avLst/>
            <a:gdLst/>
            <a:ahLst/>
            <a:cxnLst/>
            <a:rect l="l" t="t" r="r" b="b"/>
            <a:pathLst>
              <a:path w="838200" h="228600">
                <a:moveTo>
                  <a:pt x="228600" y="0"/>
                </a:moveTo>
                <a:lnTo>
                  <a:pt x="0" y="114173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83820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838200" h="228600">
                <a:moveTo>
                  <a:pt x="838200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838200" y="152400"/>
                </a:lnTo>
                <a:lnTo>
                  <a:pt x="838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47"/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056468"/>
              </p:ext>
            </p:extLst>
          </p:nvPr>
        </p:nvGraphicFramePr>
        <p:xfrm>
          <a:off x="4003611" y="3120546"/>
          <a:ext cx="2789116" cy="532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7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7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7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2950">
                <a:tc>
                  <a:txBody>
                    <a:bodyPr/>
                    <a:lstStyle/>
                    <a:p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700" b="1" spc="-35" dirty="0">
                          <a:solidFill>
                            <a:srgbClr val="FB0028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700" b="1" dirty="0">
                          <a:solidFill>
                            <a:srgbClr val="FB0028"/>
                          </a:solidFill>
                          <a:latin typeface="Arial"/>
                          <a:cs typeface="Arial"/>
                        </a:rPr>
                        <a:t>rite</a:t>
                      </a:r>
                      <a:endParaRPr sz="1700" dirty="0">
                        <a:latin typeface="Arial"/>
                        <a:cs typeface="Arial"/>
                      </a:endParaRPr>
                    </a:p>
                  </a:txBody>
                  <a:tcPr marL="0" marR="0" marT="308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700" b="1" dirty="0">
                          <a:solidFill>
                            <a:srgbClr val="FB0028"/>
                          </a:solidFill>
                          <a:latin typeface="Arial"/>
                          <a:cs typeface="Arial"/>
                        </a:rPr>
                        <a:t>Buf</a:t>
                      </a:r>
                      <a:endParaRPr sz="1700" dirty="0">
                        <a:latin typeface="Arial"/>
                        <a:cs typeface="Arial"/>
                      </a:endParaRPr>
                    </a:p>
                  </a:txBody>
                  <a:tcPr marL="0" marR="0" marT="308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700" b="1" spc="-5" dirty="0">
                          <a:solidFill>
                            <a:srgbClr val="FB0028"/>
                          </a:solidFill>
                          <a:latin typeface="Arial"/>
                          <a:cs typeface="Arial"/>
                        </a:rPr>
                        <a:t>er</a:t>
                      </a:r>
                      <a:endParaRPr sz="1700" dirty="0">
                        <a:latin typeface="Arial"/>
                        <a:cs typeface="Arial"/>
                      </a:endParaRPr>
                    </a:p>
                  </a:txBody>
                  <a:tcPr marL="0" marR="0" marT="308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5847291" y="3180198"/>
            <a:ext cx="177800" cy="25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25"/>
            <a:r>
              <a:rPr sz="1647" b="1" dirty="0">
                <a:solidFill>
                  <a:srgbClr val="FB0028"/>
                </a:solidFill>
                <a:latin typeface="Arial"/>
                <a:cs typeface="Arial"/>
              </a:rPr>
              <a:t>f</a:t>
            </a:r>
            <a:endParaRPr sz="1647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26253" y="3815357"/>
            <a:ext cx="6219875" cy="44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sz="2197" spc="-9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Write </a:t>
            </a:r>
            <a:r>
              <a:rPr sz="2197" spc="-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Through</a:t>
            </a:r>
            <a:r>
              <a:rPr sz="2197" spc="-6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sz="2197" spc="-5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模式的</a:t>
            </a:r>
            <a:r>
              <a:rPr sz="2197" spc="-5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Cache</a:t>
            </a:r>
            <a:r>
              <a:rPr sz="2197" spc="-5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结构</a:t>
            </a:r>
            <a:endParaRPr sz="2197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E24D0FC-B521-48EF-AD31-6C006BCEB440}"/>
              </a:ext>
            </a:extLst>
          </p:cNvPr>
          <p:cNvSpPr/>
          <p:nvPr/>
        </p:nvSpPr>
        <p:spPr>
          <a:xfrm>
            <a:off x="1847346" y="4541348"/>
            <a:ext cx="7543467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zh-CN" altLang="en-US" sz="2000" b="1" spc="-5" dirty="0">
                <a:solidFill>
                  <a:srgbClr val="053CE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在</a:t>
            </a:r>
            <a:r>
              <a:rPr lang="en-US" altLang="zh-CN" sz="2000" b="1" spc="-5" dirty="0">
                <a:solidFill>
                  <a:srgbClr val="053CE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Cache</a:t>
            </a:r>
            <a:r>
              <a:rPr lang="zh-CN" altLang="en-US" sz="2000" b="1" spc="-5" dirty="0">
                <a:solidFill>
                  <a:srgbClr val="053CE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和存储器之间需要一个写缓冲器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698500" indent="-190500" algn="just">
              <a:lnSpc>
                <a:spcPct val="150000"/>
              </a:lnSpc>
              <a:buFont typeface="Arial"/>
              <a:buChar char="•"/>
              <a:tabLst>
                <a:tab pos="699135" algn="l"/>
              </a:tabLst>
            </a:pPr>
            <a:r>
              <a:rPr lang="zh-CN" altLang="en-US" sz="2000" spc="-5" dirty="0">
                <a:solidFill>
                  <a:srgbClr val="053CE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处理器：将数据写入</a:t>
            </a:r>
            <a:r>
              <a:rPr lang="en-US" altLang="zh-CN" sz="2000" spc="-5" dirty="0">
                <a:solidFill>
                  <a:srgbClr val="053CE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cache</a:t>
            </a:r>
            <a:r>
              <a:rPr lang="zh-CN" altLang="en-US" sz="2000" spc="-5" dirty="0">
                <a:solidFill>
                  <a:srgbClr val="053CE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和写缓冲器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698500" indent="-190500" algn="just">
              <a:lnSpc>
                <a:spcPct val="150000"/>
              </a:lnSpc>
              <a:buFont typeface="Arial"/>
              <a:buChar char="•"/>
              <a:tabLst>
                <a:tab pos="699135" algn="l"/>
              </a:tabLst>
            </a:pPr>
            <a:r>
              <a:rPr lang="zh-CN" altLang="en-US" sz="2000" dirty="0">
                <a:solidFill>
                  <a:srgbClr val="053CE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存储器控制器：将缓冲器中的内容写入存储器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12700"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053CE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写缓冲器就像一个先进先出栈（</a:t>
            </a:r>
            <a:r>
              <a:rPr lang="en-US" altLang="zh-CN" sz="2000" b="1" dirty="0">
                <a:solidFill>
                  <a:srgbClr val="053CE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FIFO</a:t>
            </a:r>
            <a:r>
              <a:rPr lang="zh-CN" altLang="en-US" sz="2000" b="1" dirty="0">
                <a:solidFill>
                  <a:srgbClr val="053CE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）</a:t>
            </a:r>
            <a:r>
              <a:rPr lang="zh-CN" altLang="en-US" sz="2000" dirty="0">
                <a:solidFill>
                  <a:srgbClr val="053CE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1A24DB1-C296-41BF-A48A-CB69C788F921}"/>
              </a:ext>
            </a:extLst>
          </p:cNvPr>
          <p:cNvSpPr/>
          <p:nvPr/>
        </p:nvSpPr>
        <p:spPr>
          <a:xfrm>
            <a:off x="7179638" y="3104768"/>
            <a:ext cx="2902141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624">
              <a:lnSpc>
                <a:spcPct val="150000"/>
              </a:lnSpc>
              <a:buClr>
                <a:srgbClr val="FB0028"/>
              </a:buClr>
              <a:tabLst>
                <a:tab pos="310371" algn="l"/>
              </a:tabLst>
            </a:pPr>
            <a:r>
              <a:rPr lang="zh-CN" altLang="en-US" b="1" spc="-9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一般</a:t>
            </a:r>
            <a:r>
              <a:rPr lang="en-US" altLang="zh-CN" b="1" spc="-9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Write </a:t>
            </a:r>
            <a:r>
              <a:rPr lang="en-US" altLang="zh-CN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Buffer</a:t>
            </a:r>
            <a:r>
              <a:rPr lang="en-US" altLang="zh-CN" b="1" spc="-33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FIFO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4270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9" name="Rectangle 7">
            <a:extLst>
              <a:ext uri="{FF2B5EF4-FFF2-40B4-BE49-F238E27FC236}">
                <a16:creationId xmlns:a16="http://schemas.microsoft.com/office/drawing/2014/main" id="{8B709D3C-BCF9-443E-8545-079D75BB6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2900" y="1525588"/>
            <a:ext cx="7696200" cy="132556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执行时间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zh-CN" altLang="en-US" dirty="0"/>
          </a:p>
        </p:txBody>
      </p:sp>
      <p:sp>
        <p:nvSpPr>
          <p:cNvPr id="571394" name="Rectangle 2">
            <a:extLst>
              <a:ext uri="{FF2B5EF4-FFF2-40B4-BE49-F238E27FC236}">
                <a16:creationId xmlns:a16="http://schemas.microsoft.com/office/drawing/2014/main" id="{0B34B05D-D15A-4243-8F9C-93A8BADD83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9900" y="2000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性能评价</a:t>
            </a:r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</a:t>
            </a:r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执行时间</a:t>
            </a:r>
            <a:endParaRPr lang="en-US" altLang="zh-CN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698A425-5A91-4132-BDDC-74EC498600F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12039" y="2667001"/>
          <a:ext cx="785336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1" name="Equation" r:id="rId3" imgW="4622760" imgH="215640" progId="Equation.3">
                  <p:embed/>
                </p:oleObj>
              </mc:Choice>
              <mc:Fallback>
                <p:oleObj name="Equation" r:id="rId3" imgW="4622760" imgH="215640" progId="Equation.3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C698A425-5A91-4132-BDDC-74EC498600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039" y="2667001"/>
                        <a:ext cx="7853362" cy="3683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BE91EE9-852C-4D9C-BD13-1D43D978D6E1}"/>
                  </a:ext>
                </a:extLst>
              </p:cNvPr>
              <p:cNvSpPr/>
              <p:nvPr/>
            </p:nvSpPr>
            <p:spPr>
              <a:xfrm>
                <a:off x="615820" y="3822700"/>
                <a:ext cx="8223380" cy="11875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存储器停顿周期数</m:t>
                      </m:r>
                      <m:r>
                        <m:rPr>
                          <m:aln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访存指令次数</m:t>
                      </m:r>
                      <m: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缺失率</m:t>
                      </m:r>
                      <m: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缺失代价</m:t>
                      </m:r>
                      <m:r>
                        <a:rPr lang="en-US" altLang="zh-CN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缺失次数</m:t>
                      </m:r>
                      <m: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缺失代价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BE91EE9-852C-4D9C-BD13-1D43D978D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20" y="3822700"/>
                <a:ext cx="8223380" cy="11875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>
            <a:extLst>
              <a:ext uri="{FF2B5EF4-FFF2-40B4-BE49-F238E27FC236}">
                <a16:creationId xmlns:a16="http://schemas.microsoft.com/office/drawing/2014/main" id="{D4160D95-9F72-477C-82E0-CC8097EB03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5975" y="286618"/>
            <a:ext cx="10515600" cy="601202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  子</a:t>
            </a:r>
            <a:r>
              <a:rPr lang="en-US" altLang="zh-CN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7304" name="Rectangle 8">
            <a:extLst>
              <a:ext uri="{FF2B5EF4-FFF2-40B4-BE49-F238E27FC236}">
                <a16:creationId xmlns:a16="http://schemas.microsoft.com/office/drawing/2014/main" id="{15E15602-28E4-4A0B-AC6D-BA76F78946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58429" y="857383"/>
            <a:ext cx="7958138" cy="4989786"/>
          </a:xfrm>
        </p:spPr>
        <p:txBody>
          <a:bodyPr/>
          <a:lstStyle/>
          <a:p>
            <a:pPr marL="663575" indent="-663575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问：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假定有一台计算机，当所有存储器访问操作都能在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中命中时，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为1.0；数据访问只有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指令，这些指令占全部指令的50%；缺失代价为25个时钟周期，缺失率为2%。问当所有指令都在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中命中时，计算机性能能提高多少？</a:t>
            </a:r>
          </a:p>
          <a:p>
            <a:pPr marL="663575" indent="-663575">
              <a:lnSpc>
                <a:spcPct val="150000"/>
              </a:lnSpc>
              <a:buNone/>
            </a:pP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63575" indent="-663575">
              <a:lnSpc>
                <a:spcPct val="150000"/>
              </a:lnSpc>
              <a:buNone/>
            </a:pPr>
            <a:endParaRPr lang="en-US" altLang="zh-CN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7305" name="Object 9">
                <a:extLst>
                  <a:ext uri="{FF2B5EF4-FFF2-40B4-BE49-F238E27FC236}">
                    <a16:creationId xmlns:a16="http://schemas.microsoft.com/office/drawing/2014/main" id="{8FE7E196-B3F5-4920-B129-634F86618713}"/>
                  </a:ext>
                </a:extLst>
              </p:cNvPr>
              <p:cNvSpPr txBox="1"/>
              <p:nvPr/>
            </p:nvSpPr>
            <p:spPr bwMode="auto">
              <a:xfrm>
                <a:off x="2028825" y="3684588"/>
                <a:ext cx="7680325" cy="119062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执行时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理想</m:t>
                          </m:r>
                        </m:sub>
                      </m:sSub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时钟周期数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存储器停顿周期数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时钟周期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指令数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+0)×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时钟周期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1.0×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指令数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时钟周期</m:t>
                      </m:r>
                    </m:oMath>
                  </m:oMathPara>
                </a14:m>
                <a:endParaRPr lang="zh-CN" altLang="en-US" dirty="0"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7305" name="Object 9">
                <a:extLst>
                  <a:ext uri="{FF2B5EF4-FFF2-40B4-BE49-F238E27FC236}">
                    <a16:creationId xmlns:a16="http://schemas.microsoft.com/office/drawing/2014/main" id="{8FE7E196-B3F5-4920-B129-634F86618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28825" y="3684588"/>
                <a:ext cx="7680325" cy="11906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36D663D7-BA86-4CF9-80CD-B3F6AE0A84EF}"/>
              </a:ext>
            </a:extLst>
          </p:cNvPr>
          <p:cNvSpPr/>
          <p:nvPr/>
        </p:nvSpPr>
        <p:spPr>
          <a:xfrm>
            <a:off x="1552327" y="2978703"/>
            <a:ext cx="5694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答：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始终命中时的计算机性能为：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821DEB26-2D6E-403A-9836-C826DED666F2}"/>
                  </a:ext>
                </a:extLst>
              </p:cNvPr>
              <p:cNvSpPr txBox="1"/>
              <p:nvPr/>
            </p:nvSpPr>
            <p:spPr bwMode="auto">
              <a:xfrm>
                <a:off x="2028825" y="5538952"/>
                <a:ext cx="8089900" cy="11906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执行时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实际</m:t>
                          </m:r>
                        </m:sub>
                      </m:sSub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时钟周期数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存储器停顿周期数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时钟周期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指令数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指令数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×(0.5)×0.02×25)×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时钟周期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指令数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时钟周期</m:t>
                      </m:r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821DEB26-2D6E-403A-9836-C826DED66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28825" y="5538952"/>
                <a:ext cx="8089900" cy="11906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0D973770-C020-41A5-AB82-C0F9D5B6E9E9}"/>
              </a:ext>
            </a:extLst>
          </p:cNvPr>
          <p:cNvSpPr/>
          <p:nvPr/>
        </p:nvSpPr>
        <p:spPr>
          <a:xfrm>
            <a:off x="2092047" y="5162183"/>
            <a:ext cx="3195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实际的计算机性能为：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>
            <a:extLst>
              <a:ext uri="{FF2B5EF4-FFF2-40B4-BE49-F238E27FC236}">
                <a16:creationId xmlns:a16="http://schemas.microsoft.com/office/drawing/2014/main" id="{8F4AA810-25DF-4D31-83AB-5F9D90CFA6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6814" y="465433"/>
            <a:ext cx="10515600" cy="48548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  子（续）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8325" name="Object 5">
                <a:extLst>
                  <a:ext uri="{FF2B5EF4-FFF2-40B4-BE49-F238E27FC236}">
                    <a16:creationId xmlns:a16="http://schemas.microsoft.com/office/drawing/2014/main" id="{27201181-50B4-48AF-B551-41CD5651C6E0}"/>
                  </a:ext>
                </a:extLst>
              </p:cNvPr>
              <p:cNvSpPr txBox="1"/>
              <p:nvPr/>
            </p:nvSpPr>
            <p:spPr bwMode="auto">
              <a:xfrm>
                <a:off x="943197" y="2078000"/>
                <a:ext cx="9248110" cy="11906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执行时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间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实际</m:t>
                          </m:r>
                        </m:sub>
                      </m:sSub>
                      <m:r>
                        <m:rPr>
                          <m:aln/>
                        </m:rP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时钟周期数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存储器停顿周期数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)×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时钟周期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指令数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指令数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×(0.5)×0.02×25)×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时钟周期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5×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指令数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时钟周期</m:t>
                      </m:r>
                    </m:oMath>
                  </m:oMathPara>
                </a14:m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68325" name="Object 5">
                <a:extLst>
                  <a:ext uri="{FF2B5EF4-FFF2-40B4-BE49-F238E27FC236}">
                    <a16:creationId xmlns:a16="http://schemas.microsoft.com/office/drawing/2014/main" id="{27201181-50B4-48AF-B551-41CD5651C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3197" y="2078000"/>
                <a:ext cx="9248110" cy="11906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8326" name="Rectangle 6">
            <a:extLst>
              <a:ext uri="{FF2B5EF4-FFF2-40B4-BE49-F238E27FC236}">
                <a16:creationId xmlns:a16="http://schemas.microsoft.com/office/drawing/2014/main" id="{34A3BF04-9839-4E7C-9605-AA5C128576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7427" y="1351070"/>
            <a:ext cx="7958138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的计算机性能为：</a:t>
            </a:r>
          </a:p>
          <a:p>
            <a:pPr marL="0" indent="0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两者的性能比为：</a:t>
            </a:r>
          </a:p>
          <a:p>
            <a:pPr marL="0" indent="0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结论：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不发生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缺失时计算机性能是原来的1.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8327" name="Object 7">
                <a:extLst>
                  <a:ext uri="{FF2B5EF4-FFF2-40B4-BE49-F238E27FC236}">
                    <a16:creationId xmlns:a16="http://schemas.microsoft.com/office/drawing/2014/main" id="{720478E8-C3B1-452E-B263-60D02B146367}"/>
                  </a:ext>
                </a:extLst>
              </p:cNvPr>
              <p:cNvSpPr txBox="1"/>
              <p:nvPr/>
            </p:nvSpPr>
            <p:spPr bwMode="auto">
              <a:xfrm>
                <a:off x="1127051" y="4500709"/>
                <a:ext cx="6746358" cy="8001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𝐶𝑃𝑈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执行时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实际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𝐶𝑃𝑈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执行时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理想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指令数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时钟周期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1.0×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指令数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时钟周期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=1.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68327" name="Object 7">
                <a:extLst>
                  <a:ext uri="{FF2B5EF4-FFF2-40B4-BE49-F238E27FC236}">
                    <a16:creationId xmlns:a16="http://schemas.microsoft.com/office/drawing/2014/main" id="{720478E8-C3B1-452E-B263-60D02B146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7051" y="4500709"/>
                <a:ext cx="6746358" cy="800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2579" y="321486"/>
            <a:ext cx="11079685" cy="628401"/>
          </a:xfrm>
          <a:prstGeom prst="rect">
            <a:avLst/>
          </a:prstGeom>
        </p:spPr>
        <p:txBody>
          <a:bodyPr vert="horz" wrap="square" lIns="0" tIns="12724" rIns="0" bIns="0" rtlCol="0" anchor="ctr">
            <a:spAutoFit/>
          </a:bodyPr>
          <a:lstStyle/>
          <a:p>
            <a:pPr marL="158415" marR="5090">
              <a:lnSpc>
                <a:spcPct val="100000"/>
              </a:lnSpc>
              <a:spcBef>
                <a:spcPts val="100"/>
              </a:spcBef>
            </a:pP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关联性降低了多少未命中率</a:t>
            </a:r>
            <a:r>
              <a:rPr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4505" y="4418209"/>
            <a:ext cx="8730462" cy="1754541"/>
          </a:xfrm>
          <a:prstGeom prst="rect">
            <a:avLst/>
          </a:prstGeom>
        </p:spPr>
        <p:txBody>
          <a:bodyPr vert="horz" wrap="square" lIns="0" tIns="12087" rIns="0" bIns="0" rtlCol="0">
            <a:spAutoFit/>
          </a:bodyPr>
          <a:lstStyle/>
          <a:p>
            <a:pPr marL="355639" marR="567496" indent="219491">
              <a:lnSpc>
                <a:spcPct val="150000"/>
              </a:lnSpc>
              <a:spcBef>
                <a:spcPts val="95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SPEC2000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基准测试的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Intrinsuty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FastMATH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处理器的数据缓存未命中率从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1-way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8-way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Comic Sans MS"/>
            </a:endParaRPr>
          </a:p>
          <a:p>
            <a:pPr marL="355639" indent="-343552">
              <a:lnSpc>
                <a:spcPct val="150000"/>
              </a:lnSpc>
              <a:spcBef>
                <a:spcPts val="476"/>
              </a:spcBef>
              <a:buFont typeface="Comic Sans MS"/>
              <a:buChar char="•"/>
              <a:tabLst>
                <a:tab pos="355639" algn="l"/>
                <a:tab pos="356276" algn="l"/>
              </a:tabLst>
            </a:pPr>
            <a:r>
              <a:rPr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64KB</a:t>
            </a: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数据缓存大小</a:t>
            </a:r>
            <a:r>
              <a:rPr sz="2800" spc="5" dirty="0"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 </a:t>
            </a:r>
            <a:r>
              <a:rPr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16-word</a:t>
            </a: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 </a:t>
            </a:r>
            <a:r>
              <a:rPr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block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Comic Sans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70843" y="1378407"/>
          <a:ext cx="8440811" cy="2397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1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9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6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Associativity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6262" marB="0">
                    <a:lnL w="28575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miss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rate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6262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9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6262" marB="0">
                    <a:lnL w="28575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10.3%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6262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6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626" marB="0">
                    <a:lnL w="28575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8.6%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626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1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626" marB="0">
                    <a:lnL w="28575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8.3%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626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6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626" marB="0">
                    <a:lnL w="28575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8.1%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626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wipe dir="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0350794-1F95-4BFF-88EE-EC04878A0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37438" y="85142"/>
            <a:ext cx="9486900" cy="523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缺失带来的损失到底多大？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DBFF23B-8A99-4DD4-BD7E-BAE22D4BF8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0725" y="553245"/>
            <a:ext cx="10920413" cy="5040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：假定执行某程序时，指令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的缺失率为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，数据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的缺失率为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。若一个处理器在没有任何存储器阻塞时的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miss penalty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个时钟周期。如果用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SPECint2000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来衡量，若有一个从不产生缺失的理想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，那么机器速度能快多少？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分析：</a:t>
            </a: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指令的缺失损失时钟数为：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I×2%×100=2.0×I</a:t>
            </a: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SPECint2000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的访存指令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(Load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频度为：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，所以数据的缺失损失时钟数为：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I×36%×4%×100=1.44×I</a:t>
            </a: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指令和数据总的缺失损失时钟数为：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2×I+1.44×I=3.44I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，也即：</a:t>
            </a: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平均每条指令要有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3.44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个时钟周期处在存储器阻塞状态。</a:t>
            </a: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因此，由于存储器阻塞而使得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数增大到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2+3.44=5.44.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故：</a:t>
            </a: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13">
            <a:extLst>
              <a:ext uri="{FF2B5EF4-FFF2-40B4-BE49-F238E27FC236}">
                <a16:creationId xmlns:a16="http://schemas.microsoft.com/office/drawing/2014/main" id="{2ED6FD85-8B17-41A4-9051-A46B34D52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934" y="6256326"/>
            <a:ext cx="9342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dirty="0">
                <a:ea typeface="华文新魏" charset="-122"/>
              </a:rPr>
              <a:t>带有理想</a:t>
            </a:r>
            <a:r>
              <a:rPr kumimoji="1" lang="en-US" altLang="zh-CN" dirty="0"/>
              <a:t>Cache</a:t>
            </a:r>
            <a:r>
              <a:rPr kumimoji="1" lang="zh-CN" altLang="en-US" dirty="0">
                <a:ea typeface="华文新魏" charset="-122"/>
              </a:rPr>
              <a:t>的机器性能更快</a:t>
            </a:r>
          </a:p>
        </p:txBody>
      </p:sp>
      <p:grpSp>
        <p:nvGrpSpPr>
          <p:cNvPr id="7" name="组合 14">
            <a:extLst>
              <a:ext uri="{FF2B5EF4-FFF2-40B4-BE49-F238E27FC236}">
                <a16:creationId xmlns:a16="http://schemas.microsoft.com/office/drawing/2014/main" id="{8E9FF351-C0E8-46F8-8B59-D0FBA9DB52AC}"/>
              </a:ext>
            </a:extLst>
          </p:cNvPr>
          <p:cNvGrpSpPr>
            <a:grpSpLocks/>
          </p:cNvGrpSpPr>
          <p:nvPr/>
        </p:nvGrpSpPr>
        <p:grpSpPr bwMode="auto">
          <a:xfrm>
            <a:off x="633639" y="5272089"/>
            <a:ext cx="10674350" cy="792163"/>
            <a:chOff x="785815" y="5262590"/>
            <a:chExt cx="8007352" cy="792164"/>
          </a:xfrm>
        </p:grpSpPr>
        <p:grpSp>
          <p:nvGrpSpPr>
            <p:cNvPr id="8" name="Group 4">
              <a:extLst>
                <a:ext uri="{FF2B5EF4-FFF2-40B4-BE49-F238E27FC236}">
                  <a16:creationId xmlns:a16="http://schemas.microsoft.com/office/drawing/2014/main" id="{B6FF5FEE-B94A-44C4-84AC-831F4A51BF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5815" y="5262590"/>
              <a:ext cx="8007352" cy="792164"/>
              <a:chOff x="529" y="3185"/>
              <a:chExt cx="5044" cy="499"/>
            </a:xfrm>
          </p:grpSpPr>
          <p:sp>
            <p:nvSpPr>
              <p:cNvPr id="10" name="Text Box 5">
                <a:extLst>
                  <a:ext uri="{FF2B5EF4-FFF2-40B4-BE49-F238E27FC236}">
                    <a16:creationId xmlns:a16="http://schemas.microsoft.com/office/drawing/2014/main" id="{A41A23BD-A469-4A6D-854C-7CD3DA5A4C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" y="3185"/>
                <a:ext cx="2297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40000"/>
                  </a:spcBef>
                </a:pPr>
                <a:r>
                  <a:rPr kumimoji="1" lang="en-US" altLang="zh-CN" sz="2000" dirty="0">
                    <a:solidFill>
                      <a:schemeClr val="tx1"/>
                    </a:solidFill>
                    <a:ea typeface="华文新魏" charset="-122"/>
                  </a:rPr>
                  <a:t>CPU time with stalls</a:t>
                </a:r>
              </a:p>
              <a:p>
                <a:pPr algn="ctr">
                  <a:lnSpc>
                    <a:spcPct val="100000"/>
                  </a:lnSpc>
                  <a:spcBef>
                    <a:spcPct val="40000"/>
                  </a:spcBef>
                </a:pPr>
                <a:r>
                  <a:rPr kumimoji="1" lang="en-US" altLang="zh-CN" sz="2000" dirty="0">
                    <a:solidFill>
                      <a:schemeClr val="tx1"/>
                    </a:solidFill>
                    <a:ea typeface="华文新魏" charset="-122"/>
                  </a:rPr>
                  <a:t>CPU time with perfect cache </a:t>
                </a:r>
              </a:p>
            </p:txBody>
          </p:sp>
          <p:sp>
            <p:nvSpPr>
              <p:cNvPr id="11" name="Text Box 7">
                <a:extLst>
                  <a:ext uri="{FF2B5EF4-FFF2-40B4-BE49-F238E27FC236}">
                    <a16:creationId xmlns:a16="http://schemas.microsoft.com/office/drawing/2014/main" id="{D46E3B5C-C45B-46AD-8FED-7498ED5118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9" y="3335"/>
                <a:ext cx="19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en-US" altLang="zh-CN" sz="2000" i="1">
                    <a:solidFill>
                      <a:srgbClr val="666699"/>
                    </a:solidFill>
                    <a:latin typeface="Arial" charset="0"/>
                    <a:ea typeface="华文新魏" charset="-122"/>
                  </a:rPr>
                  <a:t>=</a:t>
                </a:r>
              </a:p>
            </p:txBody>
          </p:sp>
          <p:sp>
            <p:nvSpPr>
              <p:cNvPr id="12" name="Text Box 8">
                <a:extLst>
                  <a:ext uri="{FF2B5EF4-FFF2-40B4-BE49-F238E27FC236}">
                    <a16:creationId xmlns:a16="http://schemas.microsoft.com/office/drawing/2014/main" id="{6E4D862E-0AAA-4A7A-9070-89C0C716C9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2" y="3191"/>
                <a:ext cx="2297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40000"/>
                  </a:spcBef>
                </a:pPr>
                <a:r>
                  <a:rPr kumimoji="1" lang="en-US" altLang="zh-CN" sz="2000" dirty="0" err="1">
                    <a:solidFill>
                      <a:schemeClr val="tx1"/>
                    </a:solidFill>
                    <a:ea typeface="华文新魏" charset="-122"/>
                  </a:rPr>
                  <a:t>I×CPIstall×Clock</a:t>
                </a:r>
                <a:r>
                  <a:rPr kumimoji="1" lang="en-US" altLang="zh-CN" sz="2000" dirty="0">
                    <a:solidFill>
                      <a:schemeClr val="tx1"/>
                    </a:solidFill>
                    <a:ea typeface="华文新魏" charset="-122"/>
                  </a:rPr>
                  <a:t> cycle</a:t>
                </a:r>
                <a:endParaRPr kumimoji="1" lang="zh-CN" altLang="en-US" sz="2000" dirty="0">
                  <a:solidFill>
                    <a:schemeClr val="tx1"/>
                  </a:solidFill>
                  <a:ea typeface="华文新魏" charset="-122"/>
                </a:endParaRPr>
              </a:p>
              <a:p>
                <a:pPr algn="ctr">
                  <a:lnSpc>
                    <a:spcPct val="100000"/>
                  </a:lnSpc>
                  <a:spcBef>
                    <a:spcPct val="40000"/>
                  </a:spcBef>
                </a:pPr>
                <a:r>
                  <a:rPr kumimoji="1" lang="en-US" altLang="zh-CN" sz="2000" dirty="0" err="1">
                    <a:solidFill>
                      <a:schemeClr val="tx1"/>
                    </a:solidFill>
                    <a:ea typeface="华文新魏" charset="-122"/>
                  </a:rPr>
                  <a:t>I×CPIperfect×Clock</a:t>
                </a:r>
                <a:r>
                  <a:rPr kumimoji="1" lang="en-US" altLang="zh-CN" sz="2000" dirty="0">
                    <a:solidFill>
                      <a:schemeClr val="tx1"/>
                    </a:solidFill>
                    <a:ea typeface="华文新魏" charset="-122"/>
                  </a:rPr>
                  <a:t> cycle </a:t>
                </a:r>
              </a:p>
            </p:txBody>
          </p:sp>
          <p:sp>
            <p:nvSpPr>
              <p:cNvPr id="13" name="Line 9">
                <a:extLst>
                  <a:ext uri="{FF2B5EF4-FFF2-40B4-BE49-F238E27FC236}">
                    <a16:creationId xmlns:a16="http://schemas.microsoft.com/office/drawing/2014/main" id="{226CB73D-04DA-4290-A032-B598D384FB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4" y="3417"/>
                <a:ext cx="18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14" name="Text Box 10">
                <a:extLst>
                  <a:ext uri="{FF2B5EF4-FFF2-40B4-BE49-F238E27FC236}">
                    <a16:creationId xmlns:a16="http://schemas.microsoft.com/office/drawing/2014/main" id="{20560C63-5DE8-4508-AA3F-1ACD2FF4B1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9" y="3332"/>
                <a:ext cx="19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en-US" altLang="zh-CN" sz="2000" i="1">
                    <a:solidFill>
                      <a:srgbClr val="666699"/>
                    </a:solidFill>
                    <a:latin typeface="Arial" charset="0"/>
                    <a:ea typeface="华文新魏" charset="-122"/>
                  </a:rPr>
                  <a:t>=</a:t>
                </a:r>
              </a:p>
            </p:txBody>
          </p:sp>
          <p:sp>
            <p:nvSpPr>
              <p:cNvPr id="15" name="Text Box 11">
                <a:extLst>
                  <a:ext uri="{FF2B5EF4-FFF2-40B4-BE49-F238E27FC236}">
                    <a16:creationId xmlns:a16="http://schemas.microsoft.com/office/drawing/2014/main" id="{2A51BE69-2ED9-4C20-8A28-ADB8B98928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19" y="3219"/>
                <a:ext cx="454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40000"/>
                  </a:spcBef>
                </a:pPr>
                <a:r>
                  <a:rPr kumimoji="1" lang="en-US" altLang="zh-CN" sz="2000">
                    <a:solidFill>
                      <a:schemeClr val="tx1"/>
                    </a:solidFill>
                    <a:ea typeface="华文新魏" charset="-122"/>
                  </a:rPr>
                  <a:t>5.44</a:t>
                </a:r>
                <a:endParaRPr kumimoji="1" lang="zh-CN" altLang="en-US" sz="2000">
                  <a:solidFill>
                    <a:schemeClr val="tx1"/>
                  </a:solidFill>
                  <a:ea typeface="华文新魏" charset="-122"/>
                </a:endParaRPr>
              </a:p>
              <a:p>
                <a:pPr algn="ctr">
                  <a:lnSpc>
                    <a:spcPct val="100000"/>
                  </a:lnSpc>
                  <a:spcBef>
                    <a:spcPct val="40000"/>
                  </a:spcBef>
                </a:pPr>
                <a:r>
                  <a:rPr kumimoji="1" lang="en-US" altLang="zh-CN" sz="2000">
                    <a:solidFill>
                      <a:schemeClr val="tx1"/>
                    </a:solidFill>
                    <a:ea typeface="华文新魏" charset="-122"/>
                  </a:rPr>
                  <a:t>2 </a:t>
                </a:r>
              </a:p>
            </p:txBody>
          </p:sp>
          <p:sp>
            <p:nvSpPr>
              <p:cNvPr id="16" name="Line 12">
                <a:extLst>
                  <a:ext uri="{FF2B5EF4-FFF2-40B4-BE49-F238E27FC236}">
                    <a16:creationId xmlns:a16="http://schemas.microsoft.com/office/drawing/2014/main" id="{2BC3B2E5-8313-4C96-AD01-88C1CC6902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9" y="3417"/>
                <a:ext cx="4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23EDFB00-5233-42EF-90C6-D9229AC0C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0100" y="5643578"/>
              <a:ext cx="30146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489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2B1D62C-C1AF-4FA1-BDB8-CF65D169C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07529" y="379162"/>
            <a:ext cx="9409113" cy="522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：处理器速度提高而存储器不变时的情况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33831FB-79D0-411E-94C9-AFFB901B72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9750" y="1375403"/>
            <a:ext cx="10920413" cy="5040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：假定上例中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，时钟频率不变，则：</a:t>
            </a:r>
          </a:p>
          <a:p>
            <a:pPr lvl="1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因为存储器阻塞而使得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数增大到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1+3.44=4.44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。故：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708DEB39-9561-47CF-BB57-76CE3AE02C33}"/>
              </a:ext>
            </a:extLst>
          </p:cNvPr>
          <p:cNvGrpSpPr>
            <a:grpSpLocks/>
          </p:cNvGrpSpPr>
          <p:nvPr/>
        </p:nvGrpSpPr>
        <p:grpSpPr bwMode="auto">
          <a:xfrm>
            <a:off x="550863" y="2748590"/>
            <a:ext cx="10158412" cy="863600"/>
            <a:chOff x="600" y="3191"/>
            <a:chExt cx="4800" cy="629"/>
          </a:xfrm>
        </p:grpSpPr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0956600D-9076-441B-ADE5-A055035EB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" y="3191"/>
              <a:ext cx="2297" cy="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r>
                <a:rPr kumimoji="1" lang="en-US" altLang="zh-CN" sz="2200" dirty="0">
                  <a:solidFill>
                    <a:srgbClr val="0000FF"/>
                  </a:solidFill>
                  <a:latin typeface="+mn-ea"/>
                  <a:ea typeface="+mn-ea"/>
                  <a:cs typeface="华文新魏" charset="0"/>
                </a:rPr>
                <a:t>CPU time with stalls</a:t>
              </a:r>
            </a:p>
            <a:p>
              <a:pPr>
                <a:lnSpc>
                  <a:spcPct val="130000"/>
                </a:lnSpc>
                <a:defRPr/>
              </a:pPr>
              <a:r>
                <a:rPr kumimoji="1" lang="en-US" altLang="zh-CN" sz="2200" dirty="0">
                  <a:solidFill>
                    <a:srgbClr val="0000FF"/>
                  </a:solidFill>
                  <a:latin typeface="+mn-ea"/>
                  <a:ea typeface="+mn-ea"/>
                  <a:cs typeface="华文新魏" charset="0"/>
                </a:rPr>
                <a:t>CPU time with perfect cache </a:t>
              </a: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314BF907-6E38-46A0-9F18-855747520F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0" y="3515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endParaRPr lang="zh-CN" altLang="en-US">
                <a:latin typeface="+mn-ea"/>
                <a:ea typeface="+mn-ea"/>
                <a:cs typeface="黑体" charset="0"/>
              </a:endParaRP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02A1BD04-6CA8-4B49-BD7F-C99575325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1" y="3326"/>
              <a:ext cx="198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r>
                <a:rPr kumimoji="1" lang="en-US" altLang="zh-CN" sz="2200" i="1">
                  <a:solidFill>
                    <a:srgbClr val="666699"/>
                  </a:solidFill>
                  <a:latin typeface="+mn-ea"/>
                  <a:ea typeface="+mn-ea"/>
                  <a:cs typeface="华文新魏" charset="0"/>
                </a:rPr>
                <a:t>=</a:t>
              </a: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ACE4F5EC-33C3-459E-A159-6E2D23B69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1" y="3191"/>
              <a:ext cx="2297" cy="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kumimoji="1" lang="en-US" altLang="zh-CN" sz="2200">
                  <a:solidFill>
                    <a:srgbClr val="0000FF"/>
                  </a:solidFill>
                  <a:latin typeface="微软雅黑" charset="-122"/>
                  <a:ea typeface="华文新魏" charset="-122"/>
                </a:rPr>
                <a:t>I×CPIstall×Clock cycle</a:t>
              </a:r>
              <a:endParaRPr kumimoji="1" lang="zh-CN" altLang="en-US" sz="2200">
                <a:solidFill>
                  <a:srgbClr val="0000FF"/>
                </a:solidFill>
                <a:latin typeface="微软雅黑" charset="-122"/>
                <a:ea typeface="微软雅黑" charset="-122"/>
              </a:endParaRPr>
            </a:p>
            <a:p>
              <a:pPr>
                <a:lnSpc>
                  <a:spcPct val="130000"/>
                </a:lnSpc>
              </a:pPr>
              <a:r>
                <a:rPr kumimoji="1" lang="en-US" altLang="zh-CN" sz="2200">
                  <a:solidFill>
                    <a:srgbClr val="0000FF"/>
                  </a:solidFill>
                  <a:latin typeface="微软雅黑" charset="-122"/>
                  <a:ea typeface="华文新魏" charset="-122"/>
                </a:rPr>
                <a:t>  I×CPIperfect×Clock cycle </a:t>
              </a:r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44BF9F82-4FB8-47DC-9997-98A27D6DC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1" y="3515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endParaRPr lang="zh-CN" altLang="en-US">
                <a:latin typeface="+mn-ea"/>
                <a:ea typeface="+mn-ea"/>
                <a:cs typeface="黑体" charset="0"/>
              </a:endParaRP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99C00B9D-E8A1-4674-8D5E-79BAA292E7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5" y="3318"/>
              <a:ext cx="198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r>
                <a:rPr kumimoji="1" lang="en-US" altLang="zh-CN" sz="2200" i="1">
                  <a:solidFill>
                    <a:srgbClr val="666699"/>
                  </a:solidFill>
                  <a:latin typeface="+mn-ea"/>
                  <a:ea typeface="+mn-ea"/>
                  <a:cs typeface="华文新魏" charset="0"/>
                </a:rPr>
                <a:t>=</a:t>
              </a: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14A64CDA-E4E1-4877-AD84-F4A37C3B5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6" y="3191"/>
              <a:ext cx="454" cy="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r>
                <a:rPr kumimoji="1" lang="en-US" altLang="zh-CN" sz="2200">
                  <a:solidFill>
                    <a:srgbClr val="0000FF"/>
                  </a:solidFill>
                  <a:latin typeface="+mn-ea"/>
                  <a:ea typeface="+mn-ea"/>
                  <a:cs typeface="华文新魏" charset="0"/>
                </a:rPr>
                <a:t>4.44</a:t>
              </a:r>
              <a:endParaRPr kumimoji="1" lang="zh-CN" altLang="en-US" sz="2200">
                <a:solidFill>
                  <a:srgbClr val="0000FF"/>
                </a:solidFill>
                <a:latin typeface="+mn-ea"/>
                <a:ea typeface="+mn-ea"/>
                <a:cs typeface="华文新魏" charset="0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kumimoji="1" lang="en-US" altLang="zh-CN" sz="2200">
                  <a:solidFill>
                    <a:srgbClr val="0000FF"/>
                  </a:solidFill>
                  <a:latin typeface="+mn-ea"/>
                  <a:ea typeface="+mn-ea"/>
                  <a:cs typeface="华文新魏" charset="0"/>
                </a:rPr>
                <a:t>1</a:t>
              </a:r>
              <a:r>
                <a:rPr kumimoji="1" lang="en-US" altLang="zh-CN" sz="2200">
                  <a:solidFill>
                    <a:schemeClr val="tx1"/>
                  </a:solidFill>
                  <a:latin typeface="+mn-ea"/>
                  <a:ea typeface="+mn-ea"/>
                  <a:cs typeface="华文新魏" charset="0"/>
                </a:rPr>
                <a:t> </a:t>
              </a: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3C93AA1F-EFCB-4A2B-B2DA-3609EB752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0" y="3501"/>
              <a:ext cx="3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endParaRPr lang="zh-CN" altLang="en-US">
                <a:latin typeface="+mn-ea"/>
                <a:ea typeface="+mn-ea"/>
                <a:cs typeface="黑体" charset="0"/>
              </a:endParaRPr>
            </a:p>
          </p:txBody>
        </p:sp>
      </p:grpSp>
      <p:sp>
        <p:nvSpPr>
          <p:cNvPr id="15" name="Text Box 13">
            <a:extLst>
              <a:ext uri="{FF2B5EF4-FFF2-40B4-BE49-F238E27FC236}">
                <a16:creationId xmlns:a16="http://schemas.microsoft.com/office/drawing/2014/main" id="{EC5686C5-1FD4-414E-9169-3CE41BA7D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4471028"/>
            <a:ext cx="10572750" cy="1422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30000"/>
              </a:lnSpc>
            </a:pP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可知：存储器阻塞所花时间占整个执行时间的比例：</a:t>
            </a:r>
          </a:p>
          <a:p>
            <a:pPr algn="l">
              <a:lnSpc>
                <a:spcPct val="130000"/>
              </a:lnSpc>
            </a:pP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华文新魏" charset="-122"/>
              </a:rPr>
              <a:t>	3.44 / 5.44=63% ——》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上升到 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华文新魏" charset="-122"/>
              </a:rPr>
              <a:t>3.44 / 4.44=77%</a:t>
            </a:r>
            <a:r>
              <a:rPr kumimoji="1" lang="en-US" altLang="zh-CN" i="1">
                <a:solidFill>
                  <a:schemeClr val="tx1"/>
                </a:solidFill>
                <a:latin typeface="微软雅黑" charset="-122"/>
                <a:ea typeface="华文新魏" charset="-122"/>
              </a:rPr>
              <a:t> </a:t>
            </a:r>
          </a:p>
          <a:p>
            <a:pPr algn="l">
              <a:lnSpc>
                <a:spcPct val="130000"/>
              </a:lnSpc>
            </a:pPr>
            <a:r>
              <a:rPr lang="zh-CN" altLang="en-US">
                <a:latin typeface="微软雅黑" charset="-122"/>
                <a:ea typeface="微软雅黑" charset="-122"/>
              </a:rPr>
              <a:t>结论：</a:t>
            </a:r>
            <a:r>
              <a:rPr lang="en-US" altLang="zh-CN">
                <a:latin typeface="微软雅黑" charset="-122"/>
                <a:ea typeface="华文新魏" charset="-122"/>
              </a:rPr>
              <a:t>C</a:t>
            </a:r>
            <a:r>
              <a:rPr kumimoji="1" lang="en-US" altLang="zh-CN">
                <a:latin typeface="微软雅黑" charset="-122"/>
                <a:ea typeface="华文新魏" charset="-122"/>
              </a:rPr>
              <a:t>PI</a:t>
            </a:r>
            <a:r>
              <a:rPr kumimoji="1" lang="zh-CN" altLang="en-US">
                <a:latin typeface="微软雅黑" charset="-122"/>
                <a:ea typeface="微软雅黑" charset="-122"/>
              </a:rPr>
              <a:t>越小，</a:t>
            </a:r>
            <a:r>
              <a:rPr kumimoji="1" lang="en-US" altLang="zh-CN">
                <a:latin typeface="微软雅黑" charset="-122"/>
                <a:ea typeface="华文新魏" charset="-122"/>
              </a:rPr>
              <a:t>Cache</a:t>
            </a:r>
            <a:r>
              <a:rPr kumimoji="1" lang="zh-CN" altLang="en-US">
                <a:latin typeface="微软雅黑" charset="-122"/>
                <a:ea typeface="微软雅黑" charset="-122"/>
              </a:rPr>
              <a:t>缺失的影响越大</a:t>
            </a:r>
          </a:p>
        </p:txBody>
      </p:sp>
    </p:spTree>
    <p:extLst>
      <p:ext uri="{BB962C8B-B14F-4D97-AF65-F5344CB8AC3E}">
        <p14:creationId xmlns:p14="http://schemas.microsoft.com/office/powerpoint/2010/main" val="15926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>
            <a:extLst>
              <a:ext uri="{FF2B5EF4-FFF2-40B4-BE49-F238E27FC236}">
                <a16:creationId xmlns:a16="http://schemas.microsoft.com/office/drawing/2014/main" id="{EBB9A071-DEA1-4E42-A624-8ECB6BCB78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15966"/>
            <a:ext cx="10515600" cy="718563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平均存储器访问时间（</a:t>
            </a:r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AMAT）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630266F-FC4E-4FF6-AB21-4DF67F735253}"/>
                  </a:ext>
                </a:extLst>
              </p:cNvPr>
              <p:cNvSpPr/>
              <p:nvPr/>
            </p:nvSpPr>
            <p:spPr>
              <a:xfrm>
                <a:off x="1653067" y="2623105"/>
                <a:ext cx="620099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24202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AMAT =Time for a hit +Miss rate *Miss penalty</a:t>
                </a:r>
                <a:r>
                  <a:rPr lang="en-US" altLang="zh-CN" sz="2400" dirty="0"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命中时间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缺失率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缺失代价</m:t>
                      </m:r>
                    </m:oMath>
                  </m:oMathPara>
                </a14:m>
                <a:br>
                  <a:rPr lang="en-US" altLang="zh-CN" sz="2400" dirty="0"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</a:br>
                <a:endParaRPr lang="zh-CN" altLang="en-US" sz="2400" dirty="0"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630266F-FC4E-4FF6-AB21-4DF67F7352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067" y="2623105"/>
                <a:ext cx="6200996" cy="1200329"/>
              </a:xfrm>
              <a:prstGeom prst="rect">
                <a:avLst/>
              </a:prstGeom>
              <a:blipFill>
                <a:blip r:embed="rId2"/>
                <a:stretch>
                  <a:fillRect l="-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8546F950-2536-4830-8CE7-08065587FC22}"/>
              </a:ext>
            </a:extLst>
          </p:cNvPr>
          <p:cNvSpPr/>
          <p:nvPr/>
        </p:nvSpPr>
        <p:spPr>
          <a:xfrm>
            <a:off x="627024" y="1143759"/>
            <a:ext cx="8889115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设计人员有时使用平均内存访问时间（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AMAT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）作为 一种缓存设计选择的方法。 平均内存访问时间是考虑命中和未命中，以及内存访问频率的平均内存访问时间，如下公式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6854AF-D95A-4E9D-9906-79C2BF68CB7F}"/>
              </a:ext>
            </a:extLst>
          </p:cNvPr>
          <p:cNvSpPr/>
          <p:nvPr/>
        </p:nvSpPr>
        <p:spPr>
          <a:xfrm>
            <a:off x="384544" y="3879826"/>
            <a:ext cx="97376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求一个时钟周期为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ns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的处理器的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AMAT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，缺失代价为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个时钟周期，指令缺失率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0.05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，高速缓存访问 需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个时钟周期的时间（包括命中检测）。 假设读写缺失代价相同，忽略其他写入停顿。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BAEF49-EA67-4DA6-826D-2620BB9DEBF0}"/>
              </a:ext>
            </a:extLst>
          </p:cNvPr>
          <p:cNvSpPr/>
          <p:nvPr/>
        </p:nvSpPr>
        <p:spPr>
          <a:xfrm>
            <a:off x="1308541" y="5312175"/>
            <a:ext cx="752608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242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AMAT =Time for a hit +Miss rate *Miss penalty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242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=1+0.05*20=2 clock cycles=2*1=2ns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CF352828-F9EB-4AC2-B320-CA3EECE96571}"/>
              </a:ext>
            </a:extLst>
          </p:cNvPr>
          <p:cNvSpPr txBox="1">
            <a:spLocks noChangeArrowheads="1"/>
          </p:cNvSpPr>
          <p:nvPr/>
        </p:nvSpPr>
        <p:spPr>
          <a:xfrm>
            <a:off x="500062" y="476248"/>
            <a:ext cx="11191876" cy="1782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3575" indent="-663575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问：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一个由8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I-Cache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和8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D-Cache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所构成的分立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Cache（</a:t>
            </a:r>
            <a:r>
              <a:rPr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哈佛结构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）与一个16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的统一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哪一个具有更低的缺失率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假设命中所需的开销为1个时钟周期，不命中的开销为50个时钟周期，统一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命中需花费1个时钟周期的额外开销。75%的存储器存取是指令访问。</a:t>
            </a:r>
          </a:p>
        </p:txBody>
      </p:sp>
      <p:graphicFrame>
        <p:nvGraphicFramePr>
          <p:cNvPr id="5" name="Group 123">
            <a:extLst>
              <a:ext uri="{FF2B5EF4-FFF2-40B4-BE49-F238E27FC236}">
                <a16:creationId xmlns:a16="http://schemas.microsoft.com/office/drawing/2014/main" id="{5DE0D7EF-4A02-4754-A2B0-06B57CF12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799317"/>
              </p:ext>
            </p:extLst>
          </p:nvPr>
        </p:nvGraphicFramePr>
        <p:xfrm>
          <a:off x="2628900" y="2384424"/>
          <a:ext cx="6934200" cy="2089152"/>
        </p:xfrm>
        <a:graphic>
          <a:graphicData uri="http://schemas.openxmlformats.org/drawingml/2006/table">
            <a:tbl>
              <a:tblPr/>
              <a:tblGrid>
                <a:gridCol w="1389063">
                  <a:extLst>
                    <a:ext uri="{9D8B030D-6E8A-4147-A177-3AD203B41FA5}">
                      <a16:colId xmlns:a16="http://schemas.microsoft.com/office/drawing/2014/main" val="859548392"/>
                    </a:ext>
                  </a:extLst>
                </a:gridCol>
                <a:gridCol w="1735137">
                  <a:extLst>
                    <a:ext uri="{9D8B030D-6E8A-4147-A177-3AD203B41FA5}">
                      <a16:colId xmlns:a16="http://schemas.microsoft.com/office/drawing/2014/main" val="72301386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803550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281992876"/>
                    </a:ext>
                  </a:extLst>
                </a:gridCol>
              </a:tblGrid>
              <a:tr h="417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Cache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大小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I-Cache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缺失率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D-Cache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缺失率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统一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Cache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缺失率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800897"/>
                  </a:ext>
                </a:extLst>
              </a:tr>
              <a:tr h="417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4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KB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1.78%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15.94%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7.24%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259730"/>
                  </a:ext>
                </a:extLst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8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KB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1.10%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10.19%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4.57%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679840"/>
                  </a:ext>
                </a:extLst>
              </a:tr>
              <a:tr h="417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16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KB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0.64%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6.47%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2.87%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900167"/>
                  </a:ext>
                </a:extLst>
              </a:tr>
              <a:tr h="417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32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KB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0.39%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4.82%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1.99%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747434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2931F071-0DCE-4BFC-9C2D-FCE8CCC0A042}"/>
              </a:ext>
            </a:extLst>
          </p:cNvPr>
          <p:cNvSpPr/>
          <p:nvPr/>
        </p:nvSpPr>
        <p:spPr>
          <a:xfrm>
            <a:off x="935819" y="5091038"/>
            <a:ext cx="3164649" cy="365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的整体缺失率为：</a:t>
            </a:r>
          </a:p>
        </p:txBody>
      </p:sp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64F58D82-C47D-4F22-8948-7FBD51D81C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498421"/>
              </p:ext>
            </p:extLst>
          </p:nvPr>
        </p:nvGraphicFramePr>
        <p:xfrm>
          <a:off x="1231494" y="5547833"/>
          <a:ext cx="437991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7" name="Equation" r:id="rId4" imgW="2577960" imgH="203040" progId="Equation.3">
                  <p:embed/>
                </p:oleObj>
              </mc:Choice>
              <mc:Fallback>
                <p:oleObj name="Equation" r:id="rId4" imgW="2577960" imgH="203040" progId="Equation.3">
                  <p:embed/>
                  <p:pic>
                    <p:nvPicPr>
                      <p:cNvPr id="576520" name="Object 8">
                        <a:extLst>
                          <a:ext uri="{FF2B5EF4-FFF2-40B4-BE49-F238E27FC236}">
                            <a16:creationId xmlns:a16="http://schemas.microsoft.com/office/drawing/2014/main" id="{DC530A2F-897B-4E62-8FAB-0B66CB1568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494" y="5547833"/>
                        <a:ext cx="4379912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3D441FEE-5774-4634-93FD-77F27F14AA39}"/>
              </a:ext>
            </a:extLst>
          </p:cNvPr>
          <p:cNvSpPr/>
          <p:nvPr/>
        </p:nvSpPr>
        <p:spPr>
          <a:xfrm>
            <a:off x="935819" y="4751646"/>
            <a:ext cx="7909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75%的存储器存取是指令访问，指的是内存指令访问75%，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5%是数据访问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9BB116-8C7E-4494-99BD-EAA023B563E0}"/>
              </a:ext>
            </a:extLst>
          </p:cNvPr>
          <p:cNvSpPr/>
          <p:nvPr/>
        </p:nvSpPr>
        <p:spPr>
          <a:xfrm>
            <a:off x="680328" y="6063902"/>
            <a:ext cx="9750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由表中可知，16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的统一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的缺失率为2.87%。因此，统一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结构具有较低的缺失率。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30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9" name="Rectangle 7">
            <a:extLst>
              <a:ext uri="{FF2B5EF4-FFF2-40B4-BE49-F238E27FC236}">
                <a16:creationId xmlns:a16="http://schemas.microsoft.com/office/drawing/2014/main" id="{57D51C4B-3437-414D-BC79-6A255108F3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3469" y="4511685"/>
            <a:ext cx="9796573" cy="15150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尽管分立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具有较高的缺失率，但其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AMAT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与统一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AMAT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是基本相同的。大多数现代处理器都采用分立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技术。</a:t>
            </a:r>
          </a:p>
        </p:txBody>
      </p:sp>
      <p:sp>
        <p:nvSpPr>
          <p:cNvPr id="576514" name="Rectangle 2">
            <a:extLst>
              <a:ext uri="{FF2B5EF4-FFF2-40B4-BE49-F238E27FC236}">
                <a16:creationId xmlns:a16="http://schemas.microsoft.com/office/drawing/2014/main" id="{09C0723D-EBDD-4EE8-8C03-39DDE4138E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6438" y="210475"/>
            <a:ext cx="10515600" cy="644968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  子（续）</a:t>
            </a:r>
          </a:p>
        </p:txBody>
      </p:sp>
      <p:graphicFrame>
        <p:nvGraphicFramePr>
          <p:cNvPr id="576521" name="Object 9">
            <a:extLst>
              <a:ext uri="{FF2B5EF4-FFF2-40B4-BE49-F238E27FC236}">
                <a16:creationId xmlns:a16="http://schemas.microsoft.com/office/drawing/2014/main" id="{08C271A3-0B8E-49CB-B20B-B9E63607C7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989428"/>
              </p:ext>
            </p:extLst>
          </p:nvPr>
        </p:nvGraphicFramePr>
        <p:xfrm>
          <a:off x="923205" y="2659012"/>
          <a:ext cx="7240587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6" name="Equation" r:id="rId4" imgW="4254480" imgH="241200" progId="Equation.3">
                  <p:embed/>
                </p:oleObj>
              </mc:Choice>
              <mc:Fallback>
                <p:oleObj name="Equation" r:id="rId4" imgW="4254480" imgH="241200" progId="Equation.3">
                  <p:embed/>
                  <p:pic>
                    <p:nvPicPr>
                      <p:cNvPr id="576521" name="Object 9">
                        <a:extLst>
                          <a:ext uri="{FF2B5EF4-FFF2-40B4-BE49-F238E27FC236}">
                            <a16:creationId xmlns:a16="http://schemas.microsoft.com/office/drawing/2014/main" id="{08C271A3-0B8E-49CB-B20B-B9E63607C7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205" y="2659012"/>
                        <a:ext cx="7240587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6522" name="Object 10">
            <a:extLst>
              <a:ext uri="{FF2B5EF4-FFF2-40B4-BE49-F238E27FC236}">
                <a16:creationId xmlns:a16="http://schemas.microsoft.com/office/drawing/2014/main" id="{537FFDD3-ADB6-4174-9ACE-200B4675E8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190745"/>
              </p:ext>
            </p:extLst>
          </p:nvPr>
        </p:nvGraphicFramePr>
        <p:xfrm>
          <a:off x="972731" y="3919021"/>
          <a:ext cx="762952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7" name="Equation" r:id="rId6" imgW="4483080" imgH="228600" progId="Equation.3">
                  <p:embed/>
                </p:oleObj>
              </mc:Choice>
              <mc:Fallback>
                <p:oleObj name="Equation" r:id="rId6" imgW="4483080" imgH="228600" progId="Equation.3">
                  <p:embed/>
                  <p:pic>
                    <p:nvPicPr>
                      <p:cNvPr id="576522" name="Object 10">
                        <a:extLst>
                          <a:ext uri="{FF2B5EF4-FFF2-40B4-BE49-F238E27FC236}">
                            <a16:creationId xmlns:a16="http://schemas.microsoft.com/office/drawing/2014/main" id="{537FFDD3-ADB6-4174-9ACE-200B4675E8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731" y="3919021"/>
                        <a:ext cx="7629525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6523" name="Text Box 11">
            <a:extLst>
              <a:ext uri="{FF2B5EF4-FFF2-40B4-BE49-F238E27FC236}">
                <a16:creationId xmlns:a16="http://schemas.microsoft.com/office/drawing/2014/main" id="{B7FC0708-0169-464E-A6DA-B3747D9AA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0" y="0"/>
            <a:ext cx="8382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1200">
                <a:latin typeface="幼圆" panose="02010509060101010101" pitchFamily="49" charset="-122"/>
                <a:ea typeface="幼圆" panose="02010509060101010101" pitchFamily="49" charset="-122"/>
              </a:rPr>
              <a:t>3 之 3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714C02C-C466-488A-9078-A5C0E14D90ED}"/>
              </a:ext>
            </a:extLst>
          </p:cNvPr>
          <p:cNvSpPr/>
          <p:nvPr/>
        </p:nvSpPr>
        <p:spPr>
          <a:xfrm>
            <a:off x="790298" y="1139087"/>
            <a:ext cx="5961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两者的平均内存访问时间（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AMAT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FAD5F53-DD79-4F68-BE7E-D18ECE7F4520}"/>
                  </a:ext>
                </a:extLst>
              </p:cNvPr>
              <p:cNvSpPr/>
              <p:nvPr/>
            </p:nvSpPr>
            <p:spPr>
              <a:xfrm>
                <a:off x="923205" y="1758206"/>
                <a:ext cx="6200996" cy="588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24202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AMAT =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命中时间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缺失率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缺失代价</m:t>
                    </m:r>
                  </m:oMath>
                </a14:m>
                <a:endParaRPr lang="zh-CN" altLang="en-US" sz="2400" dirty="0"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FAD5F53-DD79-4F68-BE7E-D18ECE7F45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05" y="1758206"/>
                <a:ext cx="6200996" cy="588110"/>
              </a:xfrm>
              <a:prstGeom prst="rect">
                <a:avLst/>
              </a:prstGeom>
              <a:blipFill>
                <a:blip r:embed="rId8"/>
                <a:stretch>
                  <a:fillRect l="-1473" b="-22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3F1EDEBB-C21A-4EF6-91ED-0D4EBB27772E}"/>
              </a:ext>
            </a:extLst>
          </p:cNvPr>
          <p:cNvSpPr/>
          <p:nvPr/>
        </p:nvSpPr>
        <p:spPr>
          <a:xfrm>
            <a:off x="2167085" y="3198205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指令缓存和数据缓存的缺失率不同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7C142F-8659-4AA5-B56E-416815544EB9}"/>
              </a:ext>
            </a:extLst>
          </p:cNvPr>
          <p:cNvSpPr/>
          <p:nvPr/>
        </p:nvSpPr>
        <p:spPr>
          <a:xfrm>
            <a:off x="6333460" y="3217389"/>
            <a:ext cx="3433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命中需花费1个时钟周期的额外开销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D132A58-4E1B-4A5A-9E98-17375C095EC5}"/>
              </a:ext>
            </a:extLst>
          </p:cNvPr>
          <p:cNvCxnSpPr>
            <a:stCxn id="4" idx="1"/>
          </p:cNvCxnSpPr>
          <p:nvPr/>
        </p:nvCxnSpPr>
        <p:spPr>
          <a:xfrm flipH="1">
            <a:off x="6230679" y="3540555"/>
            <a:ext cx="102781" cy="425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765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765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>
            <a:extLst>
              <a:ext uri="{FF2B5EF4-FFF2-40B4-BE49-F238E27FC236}">
                <a16:creationId xmlns:a16="http://schemas.microsoft.com/office/drawing/2014/main" id="{88EFAB19-5FF2-4F03-A1EA-1685B1DC0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336695"/>
            <a:ext cx="9271000" cy="3388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(1)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强制性失效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(Compulsory miss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   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增加块大小，预取</a:t>
            </a:r>
            <a:b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当第一次访问一个块时，该块不在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Cache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中，需从下一级存储器中调入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Cache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 这就是强制性失效。  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冷启动失效，首次访问失效。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(2)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容量失效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(Capacity miss ) 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增加容量</a:t>
            </a:r>
            <a:br>
              <a:rPr lang="en-US" altLang="zh-CN" dirty="0">
                <a:latin typeface="楷体_GB2312" pitchFamily="49" charset="-122"/>
                <a:ea typeface="楷体_GB2312" pitchFamily="49" charset="-122"/>
              </a:rPr>
            </a:b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如果程序执行时所需的块不能全部调 入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Cache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中，则当某些块被替换后，若又</a:t>
            </a:r>
            <a:r>
              <a:rPr lang="zh-CN" altLang="en-US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重新被访问，就会发生失效。这种失效称为容量失效。</a:t>
            </a:r>
            <a:endParaRPr lang="en-US" altLang="zh-CN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(3)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冲突失效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(Conflict miss)  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提高相联度</a:t>
            </a:r>
            <a:br>
              <a:rPr lang="en-US" altLang="zh-CN" dirty="0">
                <a:latin typeface="楷体_GB2312" pitchFamily="49" charset="-122"/>
                <a:ea typeface="楷体_GB2312" pitchFamily="49" charset="-122"/>
              </a:rPr>
            </a:b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在组相联或直接映象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Cache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中，若太多的块映象到同一组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块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中，则会出现该组</a:t>
            </a:r>
            <a:br>
              <a:rPr lang="zh-CN" altLang="en-US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 中某个块被别的块替换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即使别的组或块有空闲位置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，然后又被重新访问的情况。这</a:t>
            </a:r>
            <a:br>
              <a:rPr lang="zh-CN" altLang="en-US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 就是发生了冲突失效。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碰撞失效，干扰失效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D00A6D9F-35D8-403F-AF69-85CD05F87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82588"/>
            <a:ext cx="5105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降低</a:t>
            </a:r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Cache</a:t>
            </a: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失效率的方法</a:t>
            </a:r>
            <a:endParaRPr lang="zh-CN" altLang="en-US" sz="20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097D4E02-8444-42BD-B6A3-FD5E915F9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67363"/>
            <a:ext cx="3200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失效原因</a:t>
            </a: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19B7134-9E2C-44AA-A49C-6E7BFB5BDF35}"/>
              </a:ext>
            </a:extLst>
          </p:cNvPr>
          <p:cNvSpPr/>
          <p:nvPr/>
        </p:nvSpPr>
        <p:spPr>
          <a:xfrm>
            <a:off x="990600" y="4970833"/>
            <a:ext cx="7886700" cy="1504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降低缺失率的技术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" action="ppaction://noaction"/>
              </a:rPr>
              <a:t>增加块容量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" action="ppaction://noaction"/>
              </a:rPr>
              <a:t>增加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" action="ppaction://noaction"/>
              </a:rPr>
              <a:t>Cache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" action="ppaction://noaction"/>
              </a:rPr>
              <a:t>容量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" action="ppaction://noaction"/>
              </a:rPr>
              <a:t>增加相联度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" action="ppaction://noaction"/>
              </a:rPr>
              <a:t>路预测和伪相联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" action="ppaction://noaction"/>
              </a:rPr>
              <a:t>Cache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" action="ppaction://noaction"/>
              </a:rPr>
              <a:t>编译优化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>
            <a:extLst>
              <a:ext uri="{FF2B5EF4-FFF2-40B4-BE49-F238E27FC236}">
                <a16:creationId xmlns:a16="http://schemas.microsoft.com/office/drawing/2014/main" id="{D9BA26BF-F739-4A39-936A-9D749AB2B6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编译优化</a:t>
            </a:r>
          </a:p>
        </p:txBody>
      </p:sp>
      <p:sp>
        <p:nvSpPr>
          <p:cNvPr id="595972" name="Rectangle 4">
            <a:extLst>
              <a:ext uri="{FF2B5EF4-FFF2-40B4-BE49-F238E27FC236}">
                <a16:creationId xmlns:a16="http://schemas.microsoft.com/office/drawing/2014/main" id="{D9AA446F-62B7-4287-A331-8C4B69CA1A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6574" y="1728640"/>
            <a:ext cx="7958138" cy="4259262"/>
          </a:xfrm>
        </p:spPr>
        <p:txBody>
          <a:bodyPr/>
          <a:lstStyle/>
          <a:p>
            <a:pPr marL="0" indent="0">
              <a:lnSpc>
                <a:spcPct val="150000"/>
              </a:lnSpc>
              <a:buClr>
                <a:srgbClr val="FF0000"/>
              </a:buClr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指令缺失性能改善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在不影响正确性的前提下重新安排程序代码，可能会降低冲突缺失，从而降低指令缺失率。例如：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McFarling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[1989]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在容量2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KB、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块容量4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的直接相联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中使用本方法将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的缺失率降低50%，若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容量为8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KB，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则缺失率降低75%。</a:t>
            </a:r>
          </a:p>
        </p:txBody>
      </p:sp>
    </p:spTree>
    <p:extLst>
      <p:ext uri="{BB962C8B-B14F-4D97-AF65-F5344CB8AC3E}">
        <p14:creationId xmlns:p14="http://schemas.microsoft.com/office/powerpoint/2010/main" val="27133256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5" name="Title 1">
            <a:extLst>
              <a:ext uri="{FF2B5EF4-FFF2-40B4-BE49-F238E27FC236}">
                <a16:creationId xmlns:a16="http://schemas.microsoft.com/office/drawing/2014/main" id="{03E0D8F3-E70F-B547-A4EB-1BE20E4637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11480800" cy="643812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编译优化</a:t>
            </a:r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提高命中率</a:t>
            </a:r>
            <a:endParaRPr lang="en-US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786" name="Content Placeholder 2">
            <a:extLst>
              <a:ext uri="{FF2B5EF4-FFF2-40B4-BE49-F238E27FC236}">
                <a16:creationId xmlns:a16="http://schemas.microsoft.com/office/drawing/2014/main" id="{7E28AFE1-0E8B-AD4D-95FC-2A0B13CBD7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26232" y="2981212"/>
            <a:ext cx="8610600" cy="2967134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重构数据访问形式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重构数据布局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Loop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交换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数据结构分离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合并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分块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E8744D-5977-438C-BA7D-43A8A7DCFA79}"/>
              </a:ext>
            </a:extLst>
          </p:cNvPr>
          <p:cNvSpPr/>
          <p:nvPr/>
        </p:nvSpPr>
        <p:spPr>
          <a:xfrm>
            <a:off x="553616" y="1076130"/>
            <a:ext cx="8067870" cy="1317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在不影响正确性的前提下重新安排程序代码，可能会降低冲突缺失，从而降低指令缺失率。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1026">
            <a:extLst>
              <a:ext uri="{FF2B5EF4-FFF2-40B4-BE49-F238E27FC236}">
                <a16:creationId xmlns:a16="http://schemas.microsoft.com/office/drawing/2014/main" id="{92447982-1D73-4211-B1D9-2DB6FF5804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91200" y="301069"/>
            <a:ext cx="5378579" cy="60238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循环交换</a:t>
            </a:r>
          </a:p>
        </p:txBody>
      </p:sp>
      <p:sp>
        <p:nvSpPr>
          <p:cNvPr id="609288" name="Rectangle 1032">
            <a:extLst>
              <a:ext uri="{FF2B5EF4-FFF2-40B4-BE49-F238E27FC236}">
                <a16:creationId xmlns:a16="http://schemas.microsoft.com/office/drawing/2014/main" id="{C9AA442A-8E69-475C-AF2A-1CD2D613B92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63464" y="1535049"/>
            <a:ext cx="2970212" cy="3024187"/>
          </a:xfrm>
          <a:solidFill>
            <a:srgbClr val="FFFF99"/>
          </a:solidFill>
          <a:ln w="88900" cap="flat" cmpd="thickThin">
            <a:solidFill>
              <a:schemeClr val="tx1"/>
            </a:solidFill>
            <a:prstDash val="sysDot"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一些程序带有嵌套循环，它们访问存储器中的数据是非顺序的，简单的交换嵌套循环可以使得代码按照存储顺序来访问数据。</a:t>
            </a:r>
          </a:p>
        </p:txBody>
      </p:sp>
      <p:sp>
        <p:nvSpPr>
          <p:cNvPr id="609290" name="Rectangle 1034">
            <a:extLst>
              <a:ext uri="{FF2B5EF4-FFF2-40B4-BE49-F238E27FC236}">
                <a16:creationId xmlns:a16="http://schemas.microsoft.com/office/drawing/2014/main" id="{DE6CE8D2-30F6-466E-A546-7782F10B9C3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664201" y="2060575"/>
            <a:ext cx="4652963" cy="41100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Before */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for (k = 0; k &lt; 100; k = k+1)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for (j = 0; j &lt; 100; j = j+1)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	for (i = 0; i &lt; 5000; i = i+1)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			x[i][j] = 2 * x[i][j];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/* After */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for (k = 0; k &lt; 100; k = k+1)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for (i = 0; i &lt; 5000; i = i+1)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	for (j = 0; j &lt; 100; j = j+1)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			x[i][j] = 2 * x[i][j];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9291" name="Rectangle 1035">
            <a:extLst>
              <a:ext uri="{FF2B5EF4-FFF2-40B4-BE49-F238E27FC236}">
                <a16:creationId xmlns:a16="http://schemas.microsoft.com/office/drawing/2014/main" id="{5043FAA6-9FD1-41C5-A5AD-4F4E06B3F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465" y="4775136"/>
            <a:ext cx="2941637" cy="976313"/>
          </a:xfrm>
          <a:prstGeom prst="rect">
            <a:avLst/>
          </a:prstGeom>
          <a:solidFill>
            <a:srgbClr val="CC99FF"/>
          </a:solidFill>
          <a:ln w="88900" cmpd="thickThin">
            <a:solidFill>
              <a:schemeClr val="tx1"/>
            </a:solidFill>
            <a:prstDash val="sysDot"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5090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70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891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08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654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22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79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37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通过提高空间局部性来减少缺失。       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480309E-1F44-4914-B6A9-25E905A94F0C}"/>
              </a:ext>
            </a:extLst>
          </p:cNvPr>
          <p:cNvSpPr/>
          <p:nvPr/>
        </p:nvSpPr>
        <p:spPr>
          <a:xfrm>
            <a:off x="5791200" y="102034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如果按列访问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 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x[i+1,j]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在内存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x[i,j+1]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的位置离 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x[</a:t>
            </a:r>
            <a:r>
              <a:rPr lang="en-US" alt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很远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BCE162D-84AB-41AB-8CBE-99E6D5704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4926563" cy="652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重构数据访问模式</a:t>
            </a:r>
            <a:r>
              <a:rPr lang="en-US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(I)</a:t>
            </a:r>
            <a:endParaRPr lang="en-US" altLang="en-US" sz="36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649984C-1291-4E41-A6F2-BDFBDED94A3E}"/>
              </a:ext>
            </a:extLst>
          </p:cNvPr>
          <p:cNvSpPr/>
          <p:nvPr/>
        </p:nvSpPr>
        <p:spPr>
          <a:xfrm>
            <a:off x="7265055" y="393092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好的代码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9955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3" name="Title 1">
            <a:extLst>
              <a:ext uri="{FF2B5EF4-FFF2-40B4-BE49-F238E27FC236}">
                <a16:creationId xmlns:a16="http://schemas.microsoft.com/office/drawing/2014/main" id="{16B53E08-421B-7A45-8C30-E6FB197D67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11480800" cy="681135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重构数据访问模式 </a:t>
            </a:r>
            <a:r>
              <a:rPr lang="en-US" altLang="en-US" sz="36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(II)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7D554ED4-E9EE-AF40-8D7E-E9E980194D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3215" y="978030"/>
            <a:ext cx="8610600" cy="5562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分块 </a:t>
            </a:r>
            <a:r>
              <a:rPr lang="en-US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Blocking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将数组上的循环划分为计算块，以便每个块可以将其数据保存在缓存中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避免不同计算块之间的缓存冲突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本质上：划分工作集，使每个工件都适合缓存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也称为平铺 </a:t>
            </a:r>
            <a:r>
              <a:rPr lang="en-US" altLang="en-US" dirty="0">
                <a:solidFill>
                  <a:srgbClr val="0432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Tiling</a:t>
            </a:r>
          </a:p>
          <a:p>
            <a:pPr>
              <a:lnSpc>
                <a:spcPct val="150000"/>
              </a:lnSpc>
            </a:pP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EA0496A-8CF6-4E52-B438-D47D66CD0B9C}"/>
              </a:ext>
            </a:extLst>
          </p:cNvPr>
          <p:cNvSpPr/>
          <p:nvPr/>
        </p:nvSpPr>
        <p:spPr>
          <a:xfrm>
            <a:off x="1903444" y="5013850"/>
            <a:ext cx="7881257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分块不是对矩阵中的整行/列进行操作，而是对子矩阵或矩阵块进行操作，目标是在调入到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中的块被替换之前最大限度地利用它。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9139" y="185805"/>
            <a:ext cx="7578877" cy="566846"/>
          </a:xfrm>
          <a:prstGeom prst="rect">
            <a:avLst/>
          </a:prstGeom>
        </p:spPr>
        <p:txBody>
          <a:bodyPr vert="horz" wrap="square" lIns="0" tIns="12724" rIns="0" bIns="0" rtlCol="0" anchor="ctr">
            <a:spAutoFit/>
          </a:bodyPr>
          <a:lstStyle/>
          <a:p>
            <a:pPr marL="158415" marR="509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(Tag)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大小与组</a:t>
            </a:r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(set)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关联性</a:t>
            </a:r>
            <a:endParaRPr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3767" y="943252"/>
            <a:ext cx="8102363" cy="2761806"/>
          </a:xfrm>
          <a:prstGeom prst="rect">
            <a:avLst/>
          </a:prstGeom>
        </p:spPr>
        <p:txBody>
          <a:bodyPr vert="horz" wrap="square" lIns="0" tIns="81431" rIns="0" bIns="0" rtlCol="0">
            <a:spAutoFit/>
          </a:bodyPr>
          <a:lstStyle/>
          <a:p>
            <a:pPr marL="12724">
              <a:spcBef>
                <a:spcPts val="641"/>
              </a:spcBef>
            </a:pPr>
            <a:r>
              <a:rPr sz="2405" b="1" spc="-5" dirty="0">
                <a:solidFill>
                  <a:srgbClr val="FF33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Assume</a:t>
            </a:r>
            <a:endParaRPr sz="2405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470157">
              <a:spcBef>
                <a:spcPts val="446"/>
              </a:spcBef>
            </a:pPr>
            <a:r>
              <a:rPr sz="2004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Cache</a:t>
            </a:r>
            <a:r>
              <a:rPr sz="2004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size</a:t>
            </a:r>
            <a:r>
              <a:rPr sz="2004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is</a:t>
            </a:r>
            <a:r>
              <a:rPr sz="2004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4K</a:t>
            </a:r>
            <a:r>
              <a:rPr sz="2004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Block</a:t>
            </a:r>
            <a:endParaRPr sz="2004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470157" marR="4540606">
              <a:lnSpc>
                <a:spcPct val="119700"/>
              </a:lnSpc>
              <a:spcBef>
                <a:spcPts val="10"/>
              </a:spcBef>
            </a:pPr>
            <a:r>
              <a:rPr sz="2004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Block size</a:t>
            </a:r>
            <a:r>
              <a:rPr sz="2004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is 4 words </a:t>
            </a:r>
            <a:r>
              <a:rPr sz="2004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Physical</a:t>
            </a:r>
            <a:r>
              <a:rPr sz="2004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address</a:t>
            </a:r>
            <a:r>
              <a:rPr sz="2004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is</a:t>
            </a:r>
            <a:r>
              <a:rPr sz="2004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32bits</a:t>
            </a:r>
            <a:endParaRPr sz="2004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12724">
              <a:spcBef>
                <a:spcPts val="546"/>
              </a:spcBef>
            </a:pPr>
            <a:r>
              <a:rPr sz="2405" b="1" spc="-5" dirty="0">
                <a:solidFill>
                  <a:srgbClr val="FF33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Question</a:t>
            </a:r>
            <a:endParaRPr sz="2405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356276" marR="5090">
              <a:spcBef>
                <a:spcPts val="501"/>
              </a:spcBef>
            </a:pP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找出不同关联性的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总数和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Tag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位总数</a:t>
            </a:r>
            <a:endParaRPr lang="en-US" altLang="zh-CN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356276" marR="5090">
              <a:spcBef>
                <a:spcPts val="501"/>
              </a:spcBef>
            </a:pPr>
            <a:r>
              <a:rPr sz="2405" b="1" spc="-5" dirty="0">
                <a:solidFill>
                  <a:srgbClr val="FF33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Answer</a:t>
            </a:r>
            <a:endParaRPr sz="2405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30843" y="3926438"/>
            <a:ext cx="3128297" cy="1255784"/>
          </a:xfrm>
          <a:prstGeom prst="rect">
            <a:avLst/>
          </a:prstGeom>
        </p:spPr>
        <p:txBody>
          <a:bodyPr vert="horz" wrap="square" lIns="0" tIns="166679" rIns="0" bIns="0" rtlCol="0">
            <a:spAutoFit/>
          </a:bodyPr>
          <a:lstStyle/>
          <a:p>
            <a:pPr marL="12724">
              <a:spcBef>
                <a:spcPts val="1312"/>
              </a:spcBef>
            </a:pPr>
            <a:r>
              <a:rPr b="1" spc="-5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4</a:t>
            </a:r>
            <a:r>
              <a:rPr b="1" spc="-25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 </a:t>
            </a:r>
            <a:r>
              <a:rPr b="1" spc="-5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bits</a:t>
            </a:r>
            <a:r>
              <a:rPr b="1" spc="-2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 </a:t>
            </a:r>
            <a:r>
              <a:rPr lang="zh-CN" altLang="en-US" b="1" spc="-5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为块内地址</a:t>
            </a:r>
            <a:r>
              <a:rPr lang="en-US" altLang="zh-CN" b="1" spc="-5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(offset)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Comic Sans MS"/>
            </a:endParaRPr>
          </a:p>
          <a:p>
            <a:pPr marL="12724">
              <a:spcBef>
                <a:spcPts val="982"/>
              </a:spcBef>
            </a:pPr>
            <a:r>
              <a:rPr b="1" spc="-5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28</a:t>
            </a:r>
            <a:r>
              <a:rPr b="1" spc="-15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 </a:t>
            </a:r>
            <a:r>
              <a:rPr b="1" spc="-5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bits</a:t>
            </a:r>
            <a:r>
              <a:rPr b="1" spc="14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 </a:t>
            </a:r>
            <a:r>
              <a:rPr b="1" spc="-5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for</a:t>
            </a:r>
            <a:r>
              <a:rPr b="1" spc="-1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 </a:t>
            </a:r>
            <a:r>
              <a:rPr lang="zh-CN" altLang="en-US" b="1" spc="-5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内存块地址</a:t>
            </a:r>
            <a:endParaRPr lang="en-US" altLang="zh-CN" b="1" spc="-5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mic Sans MS"/>
            </a:endParaRPr>
          </a:p>
          <a:p>
            <a:pPr marL="12724">
              <a:spcBef>
                <a:spcPts val="982"/>
              </a:spcBef>
            </a:pPr>
            <a:r>
              <a:rPr b="1" spc="-5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12</a:t>
            </a:r>
            <a:r>
              <a:rPr b="1" spc="-15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 </a:t>
            </a:r>
            <a:r>
              <a:rPr b="1" spc="-5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bits</a:t>
            </a:r>
            <a:r>
              <a:rPr b="1" spc="14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 </a:t>
            </a:r>
            <a:r>
              <a:rPr lang="zh-CN" altLang="en-US" b="1" spc="-5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缓存块数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2860" y="4099942"/>
            <a:ext cx="6345058" cy="1615988"/>
          </a:xfrm>
          <a:prstGeom prst="rect">
            <a:avLst/>
          </a:prstGeom>
        </p:spPr>
        <p:txBody>
          <a:bodyPr vert="horz" wrap="square" lIns="0" tIns="85884" rIns="0" bIns="0" rtlCol="0">
            <a:spAutoFit/>
          </a:bodyPr>
          <a:lstStyle/>
          <a:p>
            <a:pPr marL="381724">
              <a:spcBef>
                <a:spcPts val="676"/>
              </a:spcBef>
            </a:pPr>
            <a:r>
              <a:rPr sz="2000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Offset </a:t>
            </a:r>
            <a:r>
              <a:rPr sz="2000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size </a:t>
            </a:r>
            <a:r>
              <a:rPr sz="2000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(Byte)</a:t>
            </a:r>
            <a:r>
              <a:rPr sz="2000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</a:t>
            </a:r>
            <a:r>
              <a:rPr sz="2000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16= </a:t>
            </a:r>
            <a:r>
              <a:rPr sz="2000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sz="2000" b="1" baseline="2564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4</a:t>
            </a:r>
            <a:endParaRPr sz="2000" baseline="2564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367727">
              <a:spcBef>
                <a:spcPts val="576"/>
              </a:spcBef>
            </a:pPr>
            <a:r>
              <a:rPr lang="zh-CN" altLang="en-US" sz="2000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内存块数 </a:t>
            </a:r>
            <a:r>
              <a:rPr sz="2000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block</a:t>
            </a:r>
            <a:r>
              <a:rPr sz="2000" b="1" spc="-1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 2</a:t>
            </a:r>
            <a:r>
              <a:rPr sz="2000" b="1" spc="-7" baseline="2564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32</a:t>
            </a:r>
            <a:r>
              <a:rPr sz="2000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÷2</a:t>
            </a:r>
            <a:r>
              <a:rPr sz="2000" b="1" spc="-7" baseline="2564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4</a:t>
            </a:r>
            <a:r>
              <a:rPr sz="2000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=2</a:t>
            </a:r>
            <a:r>
              <a:rPr sz="2000" b="1" spc="-7" baseline="2564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28</a:t>
            </a:r>
            <a:endParaRPr sz="2000" baseline="2564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38172" marR="1280684" indent="343552">
              <a:lnSpc>
                <a:spcPct val="124000"/>
              </a:lnSpc>
              <a:spcBef>
                <a:spcPts val="376"/>
              </a:spcBef>
            </a:pPr>
            <a:r>
              <a:rPr lang="zh-CN" altLang="en-US" sz="2000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缓存块数</a:t>
            </a:r>
            <a:r>
              <a:rPr sz="2000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 2</a:t>
            </a:r>
            <a:r>
              <a:rPr sz="2000" b="1" spc="-7" baseline="2564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12 </a:t>
            </a:r>
            <a:r>
              <a:rPr sz="2000" b="1" spc="-827" baseline="2564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endParaRPr lang="en-US" altLang="zh-CN" sz="2000" b="1" spc="-827" baseline="2564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38172" marR="1280684" indent="343552">
              <a:lnSpc>
                <a:spcPct val="124000"/>
              </a:lnSpc>
              <a:spcBef>
                <a:spcPts val="376"/>
              </a:spcBef>
            </a:pPr>
            <a:r>
              <a:rPr lang="zh-CN" altLang="en-US" sz="2000" b="1" spc="-5" dirty="0">
                <a:solidFill>
                  <a:srgbClr val="FF33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对于直接映射，</a:t>
            </a:r>
            <a:r>
              <a:rPr lang="zh-CN" altLang="en-US" sz="2000" b="1" spc="-5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缓存行地址</a:t>
            </a:r>
            <a:r>
              <a:rPr lang="en-US" altLang="zh-CN" sz="2000" b="1" spc="-5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mic Sans MS"/>
              </a:rPr>
              <a:t>(set) </a:t>
            </a:r>
            <a:r>
              <a:rPr sz="2000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</a:t>
            </a:r>
            <a:r>
              <a:rPr sz="2000" b="1" spc="-1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12</a:t>
            </a:r>
            <a:r>
              <a:rPr sz="2000" b="1" spc="-1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bits</a:t>
            </a:r>
            <a:endParaRPr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1819" y="5914006"/>
            <a:ext cx="5896099" cy="330813"/>
          </a:xfrm>
          <a:prstGeom prst="rect">
            <a:avLst/>
          </a:prstGeom>
        </p:spPr>
        <p:txBody>
          <a:bodyPr vert="horz" wrap="square" lIns="0" tIns="12087" rIns="0" bIns="0" rtlCol="0">
            <a:spAutoFit/>
          </a:bodyPr>
          <a:lstStyle/>
          <a:p>
            <a:pPr marL="12724">
              <a:spcBef>
                <a:spcPts val="95"/>
              </a:spcBef>
              <a:tabLst>
                <a:tab pos="1744478" algn="l"/>
              </a:tabLst>
            </a:pPr>
            <a:r>
              <a:rPr sz="2004" b="1" spc="-5" dirty="0">
                <a:latin typeface="Comic Sans MS"/>
                <a:cs typeface="Comic Sans MS"/>
              </a:rPr>
              <a:t>bits</a:t>
            </a:r>
            <a:r>
              <a:rPr sz="2004" b="1" dirty="0">
                <a:latin typeface="Comic Sans MS"/>
                <a:cs typeface="Comic Sans MS"/>
              </a:rPr>
              <a:t> </a:t>
            </a:r>
            <a:r>
              <a:rPr sz="2004" b="1" spc="-5" dirty="0">
                <a:latin typeface="Comic Sans MS"/>
                <a:cs typeface="Comic Sans MS"/>
              </a:rPr>
              <a:t>of</a:t>
            </a:r>
            <a:r>
              <a:rPr sz="2004" b="1" dirty="0">
                <a:latin typeface="Comic Sans MS"/>
                <a:cs typeface="Comic Sans MS"/>
              </a:rPr>
              <a:t> </a:t>
            </a:r>
            <a:r>
              <a:rPr sz="2004" b="1" spc="-5" dirty="0">
                <a:latin typeface="Comic Sans MS"/>
                <a:cs typeface="Comic Sans MS"/>
              </a:rPr>
              <a:t>Tag	= </a:t>
            </a:r>
            <a:r>
              <a:rPr sz="2004" b="1" spc="-10" dirty="0">
                <a:latin typeface="Comic Sans MS"/>
                <a:cs typeface="Comic Sans MS"/>
              </a:rPr>
              <a:t>(28-12)</a:t>
            </a:r>
            <a:r>
              <a:rPr sz="2004" b="1" spc="15" dirty="0">
                <a:latin typeface="Comic Sans MS"/>
                <a:cs typeface="Comic Sans MS"/>
              </a:rPr>
              <a:t> </a:t>
            </a:r>
            <a:r>
              <a:rPr sz="2004" b="1" spc="-5" dirty="0">
                <a:latin typeface="宋体"/>
                <a:cs typeface="宋体"/>
              </a:rPr>
              <a:t>×</a:t>
            </a:r>
            <a:r>
              <a:rPr sz="2004" b="1" spc="-5" dirty="0">
                <a:latin typeface="Comic Sans MS"/>
                <a:cs typeface="Comic Sans MS"/>
              </a:rPr>
              <a:t>4K=16</a:t>
            </a:r>
            <a:r>
              <a:rPr sz="2004" b="1" spc="-5" dirty="0">
                <a:latin typeface="宋体"/>
                <a:cs typeface="宋体"/>
              </a:rPr>
              <a:t>×</a:t>
            </a:r>
            <a:r>
              <a:rPr sz="2004" b="1" spc="-5" dirty="0">
                <a:latin typeface="Comic Sans MS"/>
                <a:cs typeface="Comic Sans MS"/>
              </a:rPr>
              <a:t>4K=64 Kbits</a:t>
            </a:r>
            <a:endParaRPr sz="2004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med">
    <p:wipe dir="d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1026">
            <a:extLst>
              <a:ext uri="{FF2B5EF4-FFF2-40B4-BE49-F238E27FC236}">
                <a16:creationId xmlns:a16="http://schemas.microsoft.com/office/drawing/2014/main" id="{F585AA1C-AF45-424C-8679-C68790807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661988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  块</a:t>
            </a:r>
          </a:p>
        </p:txBody>
      </p:sp>
      <p:sp>
        <p:nvSpPr>
          <p:cNvPr id="617476" name="Rectangle 1028">
            <a:extLst>
              <a:ext uri="{FF2B5EF4-FFF2-40B4-BE49-F238E27FC236}">
                <a16:creationId xmlns:a16="http://schemas.microsoft.com/office/drawing/2014/main" id="{1730D64A-1C1F-4292-BA30-970AAEC592E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73301" y="1117600"/>
            <a:ext cx="4648200" cy="3358356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Before */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(</a:t>
            </a:r>
            <a:r>
              <a:rPr lang="en-US" altLang="zh-CN" sz="24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 N;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i+1)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for (</a:t>
            </a:r>
            <a:r>
              <a:rPr lang="en-US" altLang="zh-CN" sz="2400" dirty="0">
                <a:solidFill>
                  <a:srgbClr val="66CC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0; j &lt; N; j = j+1)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{r = 0;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for (</a:t>
            </a:r>
            <a:r>
              <a:rPr lang="en-US" altLang="zh-CN" sz="2400" dirty="0">
                <a:solidFill>
                  <a:srgbClr val="33CC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0; k &lt; N; k = k+1)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r = r + y[</a:t>
            </a:r>
            <a:r>
              <a:rPr lang="en-US" altLang="zh-CN" sz="24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en-US" altLang="zh-CN" sz="2400" dirty="0">
                <a:solidFill>
                  <a:srgbClr val="33CC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]*z[</a:t>
            </a:r>
            <a:r>
              <a:rPr lang="en-US" altLang="zh-CN" sz="2400" dirty="0">
                <a:solidFill>
                  <a:srgbClr val="33CC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en-US" altLang="zh-CN" sz="2400" dirty="0">
                <a:solidFill>
                  <a:srgbClr val="66CC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x[</a:t>
            </a:r>
            <a:r>
              <a:rPr lang="en-US" altLang="zh-CN" sz="24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en-US" altLang="zh-CN" sz="2400" dirty="0">
                <a:solidFill>
                  <a:srgbClr val="66CC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= r;};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7502" name="Rectangle 1054">
            <a:extLst>
              <a:ext uri="{FF2B5EF4-FFF2-40B4-BE49-F238E27FC236}">
                <a16:creationId xmlns:a16="http://schemas.microsoft.com/office/drawing/2014/main" id="{3D2ED90F-BB16-45F9-BB96-F9938CE37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4652963"/>
            <a:ext cx="4876800" cy="1676400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5175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84275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3375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22475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79675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36875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94075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51275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循环一次，要读取矩阵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的所有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N×N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个元素，对矩阵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一行中的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个元素进行重复访问，对矩阵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一行中的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个元素进行写操作。</a:t>
            </a:r>
          </a:p>
        </p:txBody>
      </p:sp>
      <p:sp>
        <p:nvSpPr>
          <p:cNvPr id="30" name="Rectangle 1031">
            <a:extLst>
              <a:ext uri="{FF2B5EF4-FFF2-40B4-BE49-F238E27FC236}">
                <a16:creationId xmlns:a16="http://schemas.microsoft.com/office/drawing/2014/main" id="{1F5DE300-2B9E-4D74-B415-1F9FCDEA5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1200" y="4651375"/>
            <a:ext cx="620713" cy="1095375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" name="Rectangle 1032">
            <a:extLst>
              <a:ext uri="{FF2B5EF4-FFF2-40B4-BE49-F238E27FC236}">
                <a16:creationId xmlns:a16="http://schemas.microsoft.com/office/drawing/2014/main" id="{EF84095A-970F-47F0-98A2-0E2586D56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1200" y="1882775"/>
            <a:ext cx="1173163" cy="10953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" name="Rectangle 1033">
            <a:extLst>
              <a:ext uri="{FF2B5EF4-FFF2-40B4-BE49-F238E27FC236}">
                <a16:creationId xmlns:a16="http://schemas.microsoft.com/office/drawing/2014/main" id="{5926B5BB-09A9-4072-B89A-662B7A8E4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1200" y="4651375"/>
            <a:ext cx="1173163" cy="10953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" name="Rectangle 1034">
            <a:extLst>
              <a:ext uri="{FF2B5EF4-FFF2-40B4-BE49-F238E27FC236}">
                <a16:creationId xmlns:a16="http://schemas.microsoft.com/office/drawing/2014/main" id="{8A9DB027-1FFB-4307-AA3A-B306EBE27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1200" y="3235325"/>
            <a:ext cx="1173163" cy="10953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" name="Text Box 1035">
            <a:extLst>
              <a:ext uri="{FF2B5EF4-FFF2-40B4-BE49-F238E27FC236}">
                <a16:creationId xmlns:a16="http://schemas.microsoft.com/office/drawing/2014/main" id="{B5CD1392-EB85-4837-A8B1-06C58DC94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9138" y="2535238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kumimoji="0" lang="en-US" altLang="zh-CN" sz="1800" b="1">
                <a:solidFill>
                  <a:srgbClr val="FF0000"/>
                </a:solidFill>
                <a:latin typeface="Letter Gothic" panose="020B0409020202030204" pitchFamily="49" charset="0"/>
              </a:rPr>
              <a:t>X[]</a:t>
            </a:r>
          </a:p>
        </p:txBody>
      </p:sp>
      <p:sp>
        <p:nvSpPr>
          <p:cNvPr id="35" name="Text Box 1036">
            <a:extLst>
              <a:ext uri="{FF2B5EF4-FFF2-40B4-BE49-F238E27FC236}">
                <a16:creationId xmlns:a16="http://schemas.microsoft.com/office/drawing/2014/main" id="{690A3CAF-B928-4582-9F81-450CF0F23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1300" y="2232025"/>
            <a:ext cx="252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kumimoji="0" lang="en-US" altLang="zh-CN" sz="1800" b="1">
                <a:solidFill>
                  <a:srgbClr val="0000CC"/>
                </a:solidFill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36" name="Text Box 1037">
            <a:extLst>
              <a:ext uri="{FF2B5EF4-FFF2-40B4-BE49-F238E27FC236}">
                <a16:creationId xmlns:a16="http://schemas.microsoft.com/office/drawing/2014/main" id="{084A7D56-3788-42A1-9303-030F2AE19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75" y="1511300"/>
            <a:ext cx="266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kumimoji="0" lang="en-US" altLang="zh-CN" sz="1800" b="1">
                <a:solidFill>
                  <a:srgbClr val="00CCFF"/>
                </a:solidFill>
                <a:latin typeface="Tahoma" panose="020B0604030504040204" pitchFamily="34" charset="0"/>
              </a:rPr>
              <a:t>j</a:t>
            </a:r>
          </a:p>
        </p:txBody>
      </p:sp>
      <p:sp>
        <p:nvSpPr>
          <p:cNvPr id="37" name="Text Box 1038">
            <a:extLst>
              <a:ext uri="{FF2B5EF4-FFF2-40B4-BE49-F238E27FC236}">
                <a16:creationId xmlns:a16="http://schemas.microsoft.com/office/drawing/2014/main" id="{34816442-FC60-4A8F-9EDC-E260AA14F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9613" y="3887788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kumimoji="0" lang="en-US" altLang="zh-CN" sz="1800" b="1">
                <a:solidFill>
                  <a:srgbClr val="FF0000"/>
                </a:solidFill>
                <a:latin typeface="Letter Gothic" panose="020B0409020202030204" pitchFamily="49" charset="0"/>
              </a:rPr>
              <a:t>Y[]</a:t>
            </a:r>
          </a:p>
        </p:txBody>
      </p:sp>
      <p:sp>
        <p:nvSpPr>
          <p:cNvPr id="38" name="Text Box 1039">
            <a:extLst>
              <a:ext uri="{FF2B5EF4-FFF2-40B4-BE49-F238E27FC236}">
                <a16:creationId xmlns:a16="http://schemas.microsoft.com/office/drawing/2014/main" id="{4070CD74-435E-4C1A-8226-0E0AB62AD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1300" y="3648075"/>
            <a:ext cx="252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kumimoji="0" lang="en-US" altLang="zh-CN" sz="1800" b="1">
                <a:solidFill>
                  <a:srgbClr val="0000CC"/>
                </a:solidFill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39" name="Text Box 1040">
            <a:extLst>
              <a:ext uri="{FF2B5EF4-FFF2-40B4-BE49-F238E27FC236}">
                <a16:creationId xmlns:a16="http://schemas.microsoft.com/office/drawing/2014/main" id="{0C8B966D-4F92-4513-81CD-EC215A809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5050" y="2940050"/>
            <a:ext cx="322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kumimoji="0" lang="en-US" altLang="zh-CN" sz="1800" b="1">
                <a:solidFill>
                  <a:srgbClr val="00FF00"/>
                </a:solidFill>
                <a:latin typeface="Tahoma" panose="020B0604030504040204" pitchFamily="34" charset="0"/>
              </a:rPr>
              <a:t>k</a:t>
            </a:r>
          </a:p>
        </p:txBody>
      </p:sp>
      <p:sp>
        <p:nvSpPr>
          <p:cNvPr id="40" name="Text Box 1041">
            <a:extLst>
              <a:ext uri="{FF2B5EF4-FFF2-40B4-BE49-F238E27FC236}">
                <a16:creationId xmlns:a16="http://schemas.microsoft.com/office/drawing/2014/main" id="{3C62482A-7AEB-4CEE-ACB4-5D4B26132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7550" y="5303838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kumimoji="0" lang="en-US" altLang="zh-CN" sz="1800" b="1">
                <a:solidFill>
                  <a:srgbClr val="FF0000"/>
                </a:solidFill>
                <a:latin typeface="Letter Gothic" panose="020B0409020202030204" pitchFamily="49" charset="0"/>
              </a:rPr>
              <a:t>Z[]</a:t>
            </a:r>
          </a:p>
        </p:txBody>
      </p:sp>
      <p:sp>
        <p:nvSpPr>
          <p:cNvPr id="41" name="Text Box 1042">
            <a:extLst>
              <a:ext uri="{FF2B5EF4-FFF2-40B4-BE49-F238E27FC236}">
                <a16:creationId xmlns:a16="http://schemas.microsoft.com/office/drawing/2014/main" id="{94CC5ABF-8D82-4F7A-8622-E7CFC801C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6375" y="5000625"/>
            <a:ext cx="322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kumimoji="0" lang="en-US" altLang="zh-CN" sz="1800" b="1">
                <a:solidFill>
                  <a:srgbClr val="00FF00"/>
                </a:solidFill>
                <a:latin typeface="Tahoma" panose="020B0604030504040204" pitchFamily="34" charset="0"/>
              </a:rPr>
              <a:t>k</a:t>
            </a:r>
          </a:p>
        </p:txBody>
      </p:sp>
      <p:sp>
        <p:nvSpPr>
          <p:cNvPr id="42" name="Text Box 1043">
            <a:extLst>
              <a:ext uri="{FF2B5EF4-FFF2-40B4-BE49-F238E27FC236}">
                <a16:creationId xmlns:a16="http://schemas.microsoft.com/office/drawing/2014/main" id="{8FFECB60-7D3A-4D17-8668-B90886791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2188" y="4292600"/>
            <a:ext cx="266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kumimoji="0" lang="en-US" altLang="zh-CN" sz="1800" b="1">
                <a:solidFill>
                  <a:srgbClr val="00CCFF"/>
                </a:solidFill>
                <a:latin typeface="Tahoma" panose="020B0604030504040204" pitchFamily="34" charset="0"/>
              </a:rPr>
              <a:t>j</a:t>
            </a:r>
          </a:p>
        </p:txBody>
      </p:sp>
      <p:sp>
        <p:nvSpPr>
          <p:cNvPr id="43" name="Rectangle 1044">
            <a:extLst>
              <a:ext uri="{FF2B5EF4-FFF2-40B4-BE49-F238E27FC236}">
                <a16:creationId xmlns:a16="http://schemas.microsoft.com/office/drawing/2014/main" id="{96782E04-AF34-456A-BAC4-A62139458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1200" y="1882775"/>
            <a:ext cx="1173163" cy="193675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4" name="Rectangle 1045">
            <a:extLst>
              <a:ext uri="{FF2B5EF4-FFF2-40B4-BE49-F238E27FC236}">
                <a16:creationId xmlns:a16="http://schemas.microsoft.com/office/drawing/2014/main" id="{1EC41EE4-038B-4A47-9224-C16E1B189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1200" y="3235325"/>
            <a:ext cx="1173163" cy="193675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" name="Rectangle 1046">
            <a:extLst>
              <a:ext uri="{FF2B5EF4-FFF2-40B4-BE49-F238E27FC236}">
                <a16:creationId xmlns:a16="http://schemas.microsoft.com/office/drawing/2014/main" id="{E9E74E34-87CB-4B4A-BADA-05D5E96DE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1200" y="3429000"/>
            <a:ext cx="1173163" cy="192088"/>
          </a:xfrm>
          <a:prstGeom prst="rect">
            <a:avLst/>
          </a:prstGeom>
          <a:solidFill>
            <a:srgbClr val="0033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" name="Rectangle 1047">
            <a:extLst>
              <a:ext uri="{FF2B5EF4-FFF2-40B4-BE49-F238E27FC236}">
                <a16:creationId xmlns:a16="http://schemas.microsoft.com/office/drawing/2014/main" id="{6AA0B247-7421-48C7-8083-F8F39010D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3650" y="2076450"/>
            <a:ext cx="620713" cy="192088"/>
          </a:xfrm>
          <a:prstGeom prst="rect">
            <a:avLst/>
          </a:prstGeom>
          <a:solidFill>
            <a:srgbClr val="0033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" name="Rectangle 1048">
            <a:extLst>
              <a:ext uri="{FF2B5EF4-FFF2-40B4-BE49-F238E27FC236}">
                <a16:creationId xmlns:a16="http://schemas.microsoft.com/office/drawing/2014/main" id="{B649970C-EE77-4C2A-A3E1-9E6B7EEB0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1200" y="2076450"/>
            <a:ext cx="620713" cy="192088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" name="Rectangle 1049">
            <a:extLst>
              <a:ext uri="{FF2B5EF4-FFF2-40B4-BE49-F238E27FC236}">
                <a16:creationId xmlns:a16="http://schemas.microsoft.com/office/drawing/2014/main" id="{96D292AC-FBE8-4FC4-9B7E-C99640EF2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3650" y="4651375"/>
            <a:ext cx="620713" cy="1095375"/>
          </a:xfrm>
          <a:prstGeom prst="rect">
            <a:avLst/>
          </a:prstGeom>
          <a:solidFill>
            <a:srgbClr val="0033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9" name="Rectangle 1050">
            <a:extLst>
              <a:ext uri="{FF2B5EF4-FFF2-40B4-BE49-F238E27FC236}">
                <a16:creationId xmlns:a16="http://schemas.microsoft.com/office/drawing/2014/main" id="{B388F5E6-F419-4344-880E-08417BB6C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0" y="2397125"/>
            <a:ext cx="622300" cy="193675"/>
          </a:xfrm>
          <a:prstGeom prst="rect">
            <a:avLst/>
          </a:prstGeom>
          <a:solidFill>
            <a:srgbClr val="0033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" name="Rectangle 1051">
            <a:extLst>
              <a:ext uri="{FF2B5EF4-FFF2-40B4-BE49-F238E27FC236}">
                <a16:creationId xmlns:a16="http://schemas.microsoft.com/office/drawing/2014/main" id="{DF75CAE1-9260-41AE-86DD-195BF518E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0" y="3624263"/>
            <a:ext cx="622300" cy="193675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" name="Text Box 1052">
            <a:extLst>
              <a:ext uri="{FF2B5EF4-FFF2-40B4-BE49-F238E27FC236}">
                <a16:creationId xmlns:a16="http://schemas.microsoft.com/office/drawing/2014/main" id="{B1B7B75C-BFEA-4481-AE61-51DE39681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6450" y="2617788"/>
            <a:ext cx="1187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 eaLnBrk="0" hangingPunct="0">
              <a:spcBef>
                <a:spcPct val="0"/>
              </a:spcBef>
              <a:buClrTx/>
              <a:buFontTx/>
              <a:buNone/>
            </a:pPr>
            <a:r>
              <a:rPr kumimoji="0" lang="en-US" altLang="zh-CN" sz="1800" b="1">
                <a:latin typeface="Tahoma" panose="020B0604030504040204" pitchFamily="34" charset="0"/>
              </a:rPr>
              <a:t>Newer</a:t>
            </a:r>
          </a:p>
          <a:p>
            <a:pPr algn="just" eaLnBrk="0" hangingPunct="0">
              <a:spcBef>
                <a:spcPct val="0"/>
              </a:spcBef>
              <a:buClrTx/>
              <a:buFontTx/>
              <a:buNone/>
            </a:pPr>
            <a:r>
              <a:rPr kumimoji="0" lang="en-US" altLang="zh-CN" sz="1800" b="1">
                <a:latin typeface="Tahoma" panose="020B0604030504040204" pitchFamily="34" charset="0"/>
              </a:rPr>
              <a:t>accesses</a:t>
            </a:r>
          </a:p>
        </p:txBody>
      </p:sp>
      <p:sp>
        <p:nvSpPr>
          <p:cNvPr id="52" name="Text Box 1053">
            <a:extLst>
              <a:ext uri="{FF2B5EF4-FFF2-40B4-BE49-F238E27FC236}">
                <a16:creationId xmlns:a16="http://schemas.microsoft.com/office/drawing/2014/main" id="{5C92FEF0-0E70-4BC1-A938-4D8C4E7E6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863" y="3908425"/>
            <a:ext cx="1187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 eaLnBrk="0" hangingPunct="0">
              <a:spcBef>
                <a:spcPct val="0"/>
              </a:spcBef>
              <a:buClrTx/>
              <a:buFontTx/>
              <a:buNone/>
            </a:pPr>
            <a:r>
              <a:rPr kumimoji="0" lang="en-US" altLang="zh-CN" sz="1800" b="1">
                <a:latin typeface="Tahoma" panose="020B0604030504040204" pitchFamily="34" charset="0"/>
              </a:rPr>
              <a:t>Older</a:t>
            </a:r>
          </a:p>
          <a:p>
            <a:pPr algn="just" eaLnBrk="0" hangingPunct="0">
              <a:spcBef>
                <a:spcPct val="0"/>
              </a:spcBef>
              <a:buClrTx/>
              <a:buFontTx/>
              <a:buNone/>
            </a:pPr>
            <a:r>
              <a:rPr kumimoji="0" lang="en-US" altLang="zh-CN" sz="1800" b="1">
                <a:latin typeface="Tahoma" panose="020B0604030504040204" pitchFamily="34" charset="0"/>
              </a:rPr>
              <a:t>accesses</a:t>
            </a:r>
          </a:p>
        </p:txBody>
      </p:sp>
    </p:spTree>
    <p:extLst>
      <p:ext uri="{BB962C8B-B14F-4D97-AF65-F5344CB8AC3E}">
        <p14:creationId xmlns:p14="http://schemas.microsoft.com/office/powerpoint/2010/main" val="9257942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>
            <a:extLst>
              <a:ext uri="{FF2B5EF4-FFF2-40B4-BE49-F238E27FC236}">
                <a16:creationId xmlns:a16="http://schemas.microsoft.com/office/drawing/2014/main" id="{DB03E932-6F84-4708-A796-A2628C7BFF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985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  块</a:t>
            </a:r>
          </a:p>
        </p:txBody>
      </p:sp>
      <p:sp>
        <p:nvSpPr>
          <p:cNvPr id="611332" name="Rectangle 4">
            <a:extLst>
              <a:ext uri="{FF2B5EF4-FFF2-40B4-BE49-F238E27FC236}">
                <a16:creationId xmlns:a16="http://schemas.microsoft.com/office/drawing/2014/main" id="{A1C87447-3E03-420C-9AFB-502029FAAEB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70126" y="1676400"/>
            <a:ext cx="8083550" cy="331152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After */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jj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jj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 N;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jj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jj+B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for (kk = 0; kk &lt; N; kk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kk+B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for 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 N;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i+1)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for (j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jj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j &lt; min(jj+B-1,N); j = j+1)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{    r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for (k = kk; k &lt; min(kk+B-1,N); k = k+1)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r = r + y[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][k]*z[k][j];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x[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][j] = x[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][j] + r;   }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1333" name="Rectangle 5">
            <a:extLst>
              <a:ext uri="{FF2B5EF4-FFF2-40B4-BE49-F238E27FC236}">
                <a16:creationId xmlns:a16="http://schemas.microsoft.com/office/drawing/2014/main" id="{9DBE6F4E-B07C-41D1-BB30-CE687140CDA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351089" y="5445126"/>
            <a:ext cx="7921625" cy="938213"/>
          </a:xfrm>
          <a:solidFill>
            <a:srgbClr val="FFFF00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B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为分块因子，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B×B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子矩阵都在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中。本技术是通过提高空间和时间局部性来减少缺失。</a:t>
            </a:r>
          </a:p>
        </p:txBody>
      </p:sp>
      <p:sp>
        <p:nvSpPr>
          <p:cNvPr id="611334" name="Text Box 6">
            <a:extLst>
              <a:ext uri="{FF2B5EF4-FFF2-40B4-BE49-F238E27FC236}">
                <a16:creationId xmlns:a16="http://schemas.microsoft.com/office/drawing/2014/main" id="{CB773FA5-65A6-42B1-A41B-02ED0E39A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0" y="0"/>
            <a:ext cx="8382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1200">
                <a:latin typeface="幼圆" panose="02010509060101010101" pitchFamily="49" charset="-122"/>
                <a:ea typeface="幼圆" panose="02010509060101010101" pitchFamily="49" charset="-122"/>
              </a:rPr>
              <a:t>3 之 3</a:t>
            </a:r>
          </a:p>
        </p:txBody>
      </p:sp>
    </p:spTree>
    <p:extLst>
      <p:ext uri="{BB962C8B-B14F-4D97-AF65-F5344CB8AC3E}">
        <p14:creationId xmlns:p14="http://schemas.microsoft.com/office/powerpoint/2010/main" val="7627011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>
            <a:extLst>
              <a:ext uri="{FF2B5EF4-FFF2-40B4-BE49-F238E27FC236}">
                <a16:creationId xmlns:a16="http://schemas.microsoft.com/office/drawing/2014/main" id="{38714B16-5D14-4148-926C-A087AD90C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循环融合</a:t>
            </a:r>
          </a:p>
        </p:txBody>
      </p:sp>
      <p:sp>
        <p:nvSpPr>
          <p:cNvPr id="610308" name="Rectangle 4">
            <a:extLst>
              <a:ext uri="{FF2B5EF4-FFF2-40B4-BE49-F238E27FC236}">
                <a16:creationId xmlns:a16="http://schemas.microsoft.com/office/drawing/2014/main" id="{F0BCF571-630A-4BB6-B3AF-CA9E3247D9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19340" y="1738507"/>
            <a:ext cx="7958138" cy="3967162"/>
          </a:xfrm>
        </p:spPr>
        <p:txBody>
          <a:bodyPr/>
          <a:lstStyle/>
          <a:p>
            <a:pPr marL="0" indent="0">
              <a:lnSpc>
                <a:spcPct val="14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一些程序有分立的代码段，这些代码按照相同的循环访问相同的数组，对相同的数据进行不同的计算。通过“融合”这些代码到一个循环中，使得装入到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中的数据在被替换出来之前可以被重复地利用。</a:t>
            </a:r>
          </a:p>
        </p:txBody>
      </p:sp>
    </p:spTree>
    <p:extLst>
      <p:ext uri="{BB962C8B-B14F-4D97-AF65-F5344CB8AC3E}">
        <p14:creationId xmlns:p14="http://schemas.microsoft.com/office/powerpoint/2010/main" val="21891613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>
            <a:extLst>
              <a:ext uri="{FF2B5EF4-FFF2-40B4-BE49-F238E27FC236}">
                <a16:creationId xmlns:a16="http://schemas.microsoft.com/office/drawing/2014/main" id="{CF76BD5C-C286-4C36-83FD-54BA41F6F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循环融合</a:t>
            </a:r>
          </a:p>
        </p:txBody>
      </p:sp>
      <p:sp>
        <p:nvSpPr>
          <p:cNvPr id="615429" name="Rectangle 5">
            <a:extLst>
              <a:ext uri="{FF2B5EF4-FFF2-40B4-BE49-F238E27FC236}">
                <a16:creationId xmlns:a16="http://schemas.microsoft.com/office/drawing/2014/main" id="{3D4BB029-FD86-414E-8B79-19E353963B4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370948" y="1709220"/>
            <a:ext cx="3902075" cy="3787775"/>
          </a:xfrm>
          <a:solidFill>
            <a:srgbClr val="FFFF00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/*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Before */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N;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i+1)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for (j = 0; j &lt; N; j = j+1)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   </a:t>
            </a:r>
            <a:r>
              <a:rPr lang="en-US" altLang="zh-CN" sz="2400" dirty="0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a[</a:t>
            </a:r>
            <a:r>
              <a:rPr lang="en-US" altLang="zh-CN" sz="2400" dirty="0" err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][j]</a:t>
            </a:r>
            <a:r>
              <a:rPr lang="en-US" altLang="zh-CN" sz="2400" dirty="0"/>
              <a:t> = 1/b[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 * </a:t>
            </a:r>
            <a:r>
              <a:rPr lang="en-US" altLang="zh-CN" sz="2400" dirty="0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c[</a:t>
            </a:r>
            <a:r>
              <a:rPr lang="en-US" altLang="zh-CN" sz="2400" dirty="0" err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][j]</a:t>
            </a:r>
            <a:r>
              <a:rPr lang="en-US" altLang="zh-CN" sz="2400" dirty="0"/>
              <a:t>;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N;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i+1)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for (j = 0; j &lt; N; j = j+1)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   d[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 = </a:t>
            </a:r>
            <a:r>
              <a:rPr lang="en-US" altLang="zh-CN" sz="2400" dirty="0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a[</a:t>
            </a:r>
            <a:r>
              <a:rPr lang="en-US" altLang="zh-CN" sz="2400" dirty="0" err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][j]</a:t>
            </a:r>
            <a:r>
              <a:rPr lang="en-US" altLang="zh-CN" sz="2400" dirty="0"/>
              <a:t> + </a:t>
            </a:r>
            <a:r>
              <a:rPr lang="en-US" altLang="zh-CN" sz="2400" dirty="0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c[</a:t>
            </a:r>
            <a:r>
              <a:rPr lang="en-US" altLang="zh-CN" sz="2400" dirty="0" err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][j]</a:t>
            </a:r>
            <a:r>
              <a:rPr lang="en-US" altLang="zh-CN" sz="2400" dirty="0"/>
              <a:t>;</a:t>
            </a:r>
            <a:endParaRPr lang="zh-CN" altLang="en-US" sz="2400" dirty="0"/>
          </a:p>
        </p:txBody>
      </p:sp>
      <p:sp>
        <p:nvSpPr>
          <p:cNvPr id="615430" name="Rectangle 6">
            <a:extLst>
              <a:ext uri="{FF2B5EF4-FFF2-40B4-BE49-F238E27FC236}">
                <a16:creationId xmlns:a16="http://schemas.microsoft.com/office/drawing/2014/main" id="{7E4C6446-9301-4857-9EBC-D3B929E8FAD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481407" y="1709220"/>
            <a:ext cx="3903663" cy="3787775"/>
          </a:xfrm>
          <a:solidFill>
            <a:srgbClr val="CC99FF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/* After */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for (i = 0; i &lt; N; i = i+1)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for (j = 0; j &lt; N; j = j+1)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{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</a:t>
            </a:r>
            <a:r>
              <a:rPr lang="en-US" altLang="zh-CN" sz="2400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a[i][j]</a:t>
            </a:r>
            <a:r>
              <a:rPr lang="en-US" altLang="zh-CN" sz="2400"/>
              <a:t> = 1/b[i][j] * </a:t>
            </a:r>
            <a:r>
              <a:rPr lang="en-US" altLang="zh-CN" sz="2400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c[i][j]</a:t>
            </a:r>
            <a:r>
              <a:rPr lang="en-US" altLang="zh-CN" sz="2400"/>
              <a:t>;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  d[i][j] = </a:t>
            </a:r>
            <a:r>
              <a:rPr lang="en-US" altLang="zh-CN" sz="2400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a[i][j]</a:t>
            </a:r>
            <a:r>
              <a:rPr lang="en-US" altLang="zh-CN" sz="2400"/>
              <a:t> + </a:t>
            </a:r>
            <a:r>
              <a:rPr lang="en-US" altLang="zh-CN" sz="2400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c[i][j]</a:t>
            </a:r>
            <a:r>
              <a:rPr lang="en-US" altLang="zh-CN" sz="2400"/>
              <a:t>;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}</a:t>
            </a:r>
            <a:endParaRPr lang="zh-CN" altLang="en-US"/>
          </a:p>
        </p:txBody>
      </p:sp>
      <p:sp>
        <p:nvSpPr>
          <p:cNvPr id="615431" name="Rectangle 7">
            <a:extLst>
              <a:ext uri="{FF2B5EF4-FFF2-40B4-BE49-F238E27FC236}">
                <a16:creationId xmlns:a16="http://schemas.microsoft.com/office/drawing/2014/main" id="{94AC5801-D8FB-404B-9DAE-660212C92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00" y="5873913"/>
            <a:ext cx="51816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5090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70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891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08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654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22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79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37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通过提高时间局部性来减少缺失。</a:t>
            </a:r>
          </a:p>
        </p:txBody>
      </p:sp>
    </p:spTree>
    <p:extLst>
      <p:ext uri="{BB962C8B-B14F-4D97-AF65-F5344CB8AC3E}">
        <p14:creationId xmlns:p14="http://schemas.microsoft.com/office/powerpoint/2010/main" val="2497728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103" name="Rectangle 87">
            <a:extLst>
              <a:ext uri="{FF2B5EF4-FFF2-40B4-BE49-F238E27FC236}">
                <a16:creationId xmlns:a16="http://schemas.microsoft.com/office/drawing/2014/main" id="{0DEF3AA7-C530-43F2-9792-9CEB6520F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8187" y="897335"/>
            <a:ext cx="10515600" cy="879474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经验规律</a:t>
            </a:r>
          </a:p>
        </p:txBody>
      </p:sp>
      <p:sp>
        <p:nvSpPr>
          <p:cNvPr id="598104" name="Rectangle 88">
            <a:extLst>
              <a:ext uri="{FF2B5EF4-FFF2-40B4-BE49-F238E27FC236}">
                <a16:creationId xmlns:a16="http://schemas.microsoft.com/office/drawing/2014/main" id="{483167EA-025B-4473-8B38-7FEC6B857C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5201" y="2070101"/>
            <a:ext cx="2976563" cy="2500313"/>
          </a:xfrm>
          <a:solidFill>
            <a:srgbClr val="FFFF00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400">
                <a:latin typeface="宋体" panose="02010600030101010101" pitchFamily="2" charset="-122"/>
              </a:rPr>
              <a:t>    一个容量为</a:t>
            </a:r>
            <a:r>
              <a:rPr lang="en-US" altLang="zh-CN" sz="2400"/>
              <a:t>N</a:t>
            </a:r>
            <a:r>
              <a:rPr lang="zh-CN" altLang="en-US" sz="2400">
                <a:latin typeface="宋体" panose="02010600030101010101" pitchFamily="2" charset="-122"/>
              </a:rPr>
              <a:t>的直接映射</a:t>
            </a:r>
            <a:r>
              <a:rPr lang="en-US" altLang="zh-CN" sz="2400"/>
              <a:t>Cache</a:t>
            </a:r>
            <a:r>
              <a:rPr lang="zh-CN" altLang="en-US" sz="2400">
                <a:latin typeface="宋体" panose="02010600030101010101" pitchFamily="2" charset="-122"/>
              </a:rPr>
              <a:t>同容量为</a:t>
            </a:r>
            <a:r>
              <a:rPr lang="en-US" altLang="zh-CN" sz="2400"/>
              <a:t>N/2</a:t>
            </a:r>
            <a:r>
              <a:rPr lang="zh-CN" altLang="en-US" sz="2400">
                <a:latin typeface="宋体" panose="02010600030101010101" pitchFamily="2" charset="-122"/>
              </a:rPr>
              <a:t>的</a:t>
            </a:r>
            <a:r>
              <a:rPr lang="zh-CN" altLang="en-US" sz="2400"/>
              <a:t>2-</a:t>
            </a:r>
            <a:r>
              <a:rPr lang="zh-CN" altLang="en-US" sz="2400">
                <a:latin typeface="宋体" panose="02010600030101010101" pitchFamily="2" charset="-122"/>
              </a:rPr>
              <a:t>路组相联</a:t>
            </a:r>
            <a:r>
              <a:rPr lang="en-US" altLang="zh-CN" sz="2400"/>
              <a:t>Cache</a:t>
            </a:r>
            <a:r>
              <a:rPr lang="zh-CN" altLang="en-US" sz="2400">
                <a:latin typeface="宋体" panose="02010600030101010101" pitchFamily="2" charset="-122"/>
              </a:rPr>
              <a:t>有着大致相同的总缺失率。</a:t>
            </a:r>
            <a:r>
              <a:rPr lang="zh-CN" altLang="en-US" sz="2400"/>
              <a:t> </a:t>
            </a:r>
          </a:p>
        </p:txBody>
      </p:sp>
      <p:grpSp>
        <p:nvGrpSpPr>
          <p:cNvPr id="598094" name="Group 78">
            <a:extLst>
              <a:ext uri="{FF2B5EF4-FFF2-40B4-BE49-F238E27FC236}">
                <a16:creationId xmlns:a16="http://schemas.microsoft.com/office/drawing/2014/main" id="{5D04098F-2EEB-4CF6-BA37-10340A67D0C0}"/>
              </a:ext>
            </a:extLst>
          </p:cNvPr>
          <p:cNvGrpSpPr>
            <a:grpSpLocks/>
          </p:cNvGrpSpPr>
          <p:nvPr/>
        </p:nvGrpSpPr>
        <p:grpSpPr bwMode="auto">
          <a:xfrm>
            <a:off x="1900236" y="1493070"/>
            <a:ext cx="7442200" cy="5105400"/>
            <a:chOff x="568" y="1008"/>
            <a:chExt cx="4688" cy="3216"/>
          </a:xfrm>
        </p:grpSpPr>
        <p:pic>
          <p:nvPicPr>
            <p:cNvPr id="598095" name="Picture 79">
              <a:extLst>
                <a:ext uri="{FF2B5EF4-FFF2-40B4-BE49-F238E27FC236}">
                  <a16:creationId xmlns:a16="http://schemas.microsoft.com/office/drawing/2014/main" id="{3639699F-700D-4AD2-A478-A0528B28004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" y="1008"/>
              <a:ext cx="4688" cy="3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8096" name="Rectangle 80">
              <a:extLst>
                <a:ext uri="{FF2B5EF4-FFF2-40B4-BE49-F238E27FC236}">
                  <a16:creationId xmlns:a16="http://schemas.microsoft.com/office/drawing/2014/main" id="{0283DAE3-A1E5-48A8-915B-52D25E842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1615"/>
              <a:ext cx="836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latin typeface="Arial" panose="020B0604020202020204" pitchFamily="34" charset="0"/>
                </a:rPr>
                <a:t>Conflict</a:t>
              </a:r>
            </a:p>
          </p:txBody>
        </p:sp>
        <p:sp>
          <p:nvSpPr>
            <p:cNvPr id="598097" name="Line 81">
              <a:extLst>
                <a:ext uri="{FF2B5EF4-FFF2-40B4-BE49-F238E27FC236}">
                  <a16:creationId xmlns:a16="http://schemas.microsoft.com/office/drawing/2014/main" id="{E8177C35-1195-4762-84BE-8A9FC52ABA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5" y="1572"/>
              <a:ext cx="712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8098" name="Line 82">
              <a:extLst>
                <a:ext uri="{FF2B5EF4-FFF2-40B4-BE49-F238E27FC236}">
                  <a16:creationId xmlns:a16="http://schemas.microsoft.com/office/drawing/2014/main" id="{701A4DDF-A60D-48AE-AD57-FABA4FA80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1848"/>
              <a:ext cx="196" cy="5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98099" name="Freeform 83">
            <a:extLst>
              <a:ext uri="{FF2B5EF4-FFF2-40B4-BE49-F238E27FC236}">
                <a16:creationId xmlns:a16="http://schemas.microsoft.com/office/drawing/2014/main" id="{74F1A1FF-B0AD-4230-A8AA-6247FDDA55C8}"/>
              </a:ext>
            </a:extLst>
          </p:cNvPr>
          <p:cNvSpPr>
            <a:spLocks/>
          </p:cNvSpPr>
          <p:nvPr/>
        </p:nvSpPr>
        <p:spPr bwMode="auto">
          <a:xfrm>
            <a:off x="3276600" y="3581400"/>
            <a:ext cx="1473200" cy="1588"/>
          </a:xfrm>
          <a:custGeom>
            <a:avLst/>
            <a:gdLst>
              <a:gd name="T0" fmla="*/ 928 w 928"/>
              <a:gd name="T1" fmla="*/ 0 h 1"/>
              <a:gd name="T2" fmla="*/ 0 w 928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28" h="1">
                <a:moveTo>
                  <a:pt x="928" y="0"/>
                </a:moveTo>
                <a:lnTo>
                  <a:pt x="0" y="1"/>
                </a:lnTo>
              </a:path>
            </a:pathLst>
          </a:custGeom>
          <a:noFill/>
          <a:ln w="50800" cap="flat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98100" name="Group 84">
            <a:extLst>
              <a:ext uri="{FF2B5EF4-FFF2-40B4-BE49-F238E27FC236}">
                <a16:creationId xmlns:a16="http://schemas.microsoft.com/office/drawing/2014/main" id="{6057BDB2-1630-456A-BC27-0FD98BCE5529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3683000"/>
            <a:ext cx="788988" cy="1619250"/>
            <a:chOff x="1984" y="2336"/>
            <a:chExt cx="497" cy="1020"/>
          </a:xfrm>
        </p:grpSpPr>
        <p:sp>
          <p:nvSpPr>
            <p:cNvPr id="598101" name="Freeform 85">
              <a:extLst>
                <a:ext uri="{FF2B5EF4-FFF2-40B4-BE49-F238E27FC236}">
                  <a16:creationId xmlns:a16="http://schemas.microsoft.com/office/drawing/2014/main" id="{ADF2225E-3E9E-4147-A523-8E839014C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0" y="2336"/>
              <a:ext cx="1" cy="1020"/>
            </a:xfrm>
            <a:custGeom>
              <a:avLst/>
              <a:gdLst>
                <a:gd name="T0" fmla="*/ 1 w 1"/>
                <a:gd name="T1" fmla="*/ 1020 h 1020"/>
                <a:gd name="T2" fmla="*/ 0 w 1"/>
                <a:gd name="T3" fmla="*/ 0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20">
                  <a:moveTo>
                    <a:pt x="1" y="1020"/>
                  </a:moveTo>
                  <a:lnTo>
                    <a:pt x="0" y="0"/>
                  </a:lnTo>
                </a:path>
              </a:pathLst>
            </a:cu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8102" name="Freeform 86">
              <a:extLst>
                <a:ext uri="{FF2B5EF4-FFF2-40B4-BE49-F238E27FC236}">
                  <a16:creationId xmlns:a16="http://schemas.microsoft.com/office/drawing/2014/main" id="{F64AF827-FEDB-4B9C-AE1A-102B5EF5B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4" y="2700"/>
              <a:ext cx="116" cy="233"/>
            </a:xfrm>
            <a:custGeom>
              <a:avLst/>
              <a:gdLst>
                <a:gd name="T0" fmla="*/ 0 w 1"/>
                <a:gd name="T1" fmla="*/ 1088 h 1088"/>
                <a:gd name="T2" fmla="*/ 0 w 1"/>
                <a:gd name="T3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88">
                  <a:moveTo>
                    <a:pt x="0" y="108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" name="Rectangle 76">
            <a:extLst>
              <a:ext uri="{FF2B5EF4-FFF2-40B4-BE49-F238E27FC236}">
                <a16:creationId xmlns:a16="http://schemas.microsoft.com/office/drawing/2014/main" id="{9E9E4D44-DB6A-4DB8-BB8C-7C4153C3B582}"/>
              </a:ext>
            </a:extLst>
          </p:cNvPr>
          <p:cNvSpPr txBox="1">
            <a:spLocks noChangeArrowheads="1"/>
          </p:cNvSpPr>
          <p:nvPr/>
        </p:nvSpPr>
        <p:spPr>
          <a:xfrm>
            <a:off x="8069264" y="207168"/>
            <a:ext cx="2732087" cy="1641475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>
                <a:latin typeface="Comic Sans MS" panose="030F0702030302020204" pitchFamily="66" charset="0"/>
              </a:rPr>
              <a:t>SPEC92；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>
                <a:latin typeface="Comic Sans MS" panose="030F0702030302020204" pitchFamily="66" charset="0"/>
              </a:rPr>
              <a:t>32B blocks；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>
                <a:latin typeface="Comic Sans MS" panose="030F0702030302020204" pitchFamily="66" charset="0"/>
              </a:rPr>
              <a:t> LRU；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>
                <a:latin typeface="Comic Sans MS" panose="030F0702030302020204" pitchFamily="66" charset="0"/>
              </a:rPr>
              <a:t>DECstation 5000；</a:t>
            </a:r>
            <a:endParaRPr lang="zh-CN" altLang="en-US" sz="2000">
              <a:latin typeface="Comic Sans MS" panose="030F0702030302020204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0A930CC-4403-4D54-800F-06286B5C6D15}"/>
              </a:ext>
            </a:extLst>
          </p:cNvPr>
          <p:cNvSpPr/>
          <p:nvPr/>
        </p:nvSpPr>
        <p:spPr>
          <a:xfrm>
            <a:off x="161645" y="304946"/>
            <a:ext cx="3877985" cy="5656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2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增加容量提高命中率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9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9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9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>
            <a:extLst>
              <a:ext uri="{FF2B5EF4-FFF2-40B4-BE49-F238E27FC236}">
                <a16:creationId xmlns:a16="http://schemas.microsoft.com/office/drawing/2014/main" id="{8C278317-9A93-496B-8D5B-A3B244A357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98521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3Cs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缺失率分布</a:t>
            </a:r>
          </a:p>
        </p:txBody>
      </p:sp>
      <p:pic>
        <p:nvPicPr>
          <p:cNvPr id="599056" name="Picture 16">
            <a:extLst>
              <a:ext uri="{FF2B5EF4-FFF2-40B4-BE49-F238E27FC236}">
                <a16:creationId xmlns:a16="http://schemas.microsoft.com/office/drawing/2014/main" id="{0CA5FA10-538C-43AA-BCD5-0AFEA3963B2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782" y="2176462"/>
            <a:ext cx="8145463" cy="468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9057" name="Rectangle 17">
            <a:extLst>
              <a:ext uri="{FF2B5EF4-FFF2-40B4-BE49-F238E27FC236}">
                <a16:creationId xmlns:a16="http://schemas.microsoft.com/office/drawing/2014/main" id="{C475D870-A8FB-46FE-892D-50FE9A225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0218" y="2938462"/>
            <a:ext cx="132728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Arial" panose="020B0604020202020204" pitchFamily="34" charset="0"/>
              </a:rPr>
              <a:t>Conflict</a:t>
            </a:r>
          </a:p>
        </p:txBody>
      </p:sp>
      <p:sp>
        <p:nvSpPr>
          <p:cNvPr id="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B837A8E-7B9A-4C55-BE6E-DE3E9860D2FB}"/>
              </a:ext>
            </a:extLst>
          </p:cNvPr>
          <p:cNvSpPr txBox="1">
            <a:spLocks noChangeArrowheads="1"/>
          </p:cNvSpPr>
          <p:nvPr/>
        </p:nvSpPr>
        <p:spPr>
          <a:xfrm>
            <a:off x="7874000" y="1690688"/>
            <a:ext cx="3714750" cy="444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5850" lvl="1" indent="-457200">
              <a:lnSpc>
                <a:spcPct val="130000"/>
              </a:lnSpc>
            </a:pPr>
            <a:r>
              <a:rPr lang="zh-CN" altLang="en-US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可以看出：</a:t>
            </a:r>
          </a:p>
          <a:p>
            <a:pPr lvl="2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相联度越高，冲突不命中就越少；</a:t>
            </a:r>
          </a:p>
          <a:p>
            <a:pPr lvl="2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强制性不命中和容量不命中不受相联度的影响；</a:t>
            </a:r>
          </a:p>
          <a:p>
            <a:pPr lvl="2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强制性不命中不受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容量的影响，但容量不命中却随着容量的增加而减少。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444" name="Rectangle 380">
            <a:extLst>
              <a:ext uri="{FF2B5EF4-FFF2-40B4-BE49-F238E27FC236}">
                <a16:creationId xmlns:a16="http://schemas.microsoft.com/office/drawing/2014/main" id="{5334B452-F7C6-4AAE-9F64-8AA4CE7C0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68352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增加块容量提高命中率</a:t>
            </a:r>
          </a:p>
        </p:txBody>
      </p:sp>
      <p:sp>
        <p:nvSpPr>
          <p:cNvPr id="600445" name="Rectangle 381">
            <a:extLst>
              <a:ext uri="{FF2B5EF4-FFF2-40B4-BE49-F238E27FC236}">
                <a16:creationId xmlns:a16="http://schemas.microsoft.com/office/drawing/2014/main" id="{A472BA64-AE75-4D2F-9D7E-7AC7E3705A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7827" y="1937562"/>
            <a:ext cx="7848600" cy="598487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五种不同容量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的缺失率与块容量的关系</a:t>
            </a:r>
          </a:p>
        </p:txBody>
      </p:sp>
      <p:grpSp>
        <p:nvGrpSpPr>
          <p:cNvPr id="600446" name="Group 382">
            <a:extLst>
              <a:ext uri="{FF2B5EF4-FFF2-40B4-BE49-F238E27FC236}">
                <a16:creationId xmlns:a16="http://schemas.microsoft.com/office/drawing/2014/main" id="{7BC024F9-C0C6-4124-B44C-CEF5D97EFD21}"/>
              </a:ext>
            </a:extLst>
          </p:cNvPr>
          <p:cNvGrpSpPr>
            <a:grpSpLocks/>
          </p:cNvGrpSpPr>
          <p:nvPr/>
        </p:nvGrpSpPr>
        <p:grpSpPr bwMode="auto">
          <a:xfrm>
            <a:off x="1044803" y="2801162"/>
            <a:ext cx="7862887" cy="2725737"/>
            <a:chOff x="528" y="2208"/>
            <a:chExt cx="4953" cy="1717"/>
          </a:xfrm>
        </p:grpSpPr>
        <p:sp>
          <p:nvSpPr>
            <p:cNvPr id="600392" name="Rectangle 328">
              <a:extLst>
                <a:ext uri="{FF2B5EF4-FFF2-40B4-BE49-F238E27FC236}">
                  <a16:creationId xmlns:a16="http://schemas.microsoft.com/office/drawing/2014/main" id="{38154783-7B88-4710-B86D-620FB2025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" y="3680"/>
              <a:ext cx="707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latin typeface="Comic Sans MS" panose="030F0702030302020204" pitchFamily="66" charset="0"/>
                </a:rPr>
                <a:t>0.49%</a:t>
              </a:r>
            </a:p>
          </p:txBody>
        </p:sp>
        <p:sp>
          <p:nvSpPr>
            <p:cNvPr id="600393" name="Rectangle 329">
              <a:extLst>
                <a:ext uri="{FF2B5EF4-FFF2-40B4-BE49-F238E27FC236}">
                  <a16:creationId xmlns:a16="http://schemas.microsoft.com/office/drawing/2014/main" id="{B9849A18-682C-4F8F-9905-EFFCF7D4B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" y="3680"/>
              <a:ext cx="705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latin typeface="Comic Sans MS" panose="030F0702030302020204" pitchFamily="66" charset="0"/>
                </a:rPr>
                <a:t>1.15%</a:t>
              </a:r>
            </a:p>
          </p:txBody>
        </p:sp>
        <p:sp>
          <p:nvSpPr>
            <p:cNvPr id="600394" name="Rectangle 330">
              <a:extLst>
                <a:ext uri="{FF2B5EF4-FFF2-40B4-BE49-F238E27FC236}">
                  <a16:creationId xmlns:a16="http://schemas.microsoft.com/office/drawing/2014/main" id="{B2FEA447-606F-4D91-A22B-7D590279B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3" y="3680"/>
              <a:ext cx="707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latin typeface="Comic Sans MS" panose="030F0702030302020204" pitchFamily="66" charset="0"/>
                </a:rPr>
                <a:t>3.29%</a:t>
              </a:r>
            </a:p>
          </p:txBody>
        </p:sp>
        <p:sp>
          <p:nvSpPr>
            <p:cNvPr id="600395" name="Rectangle 331">
              <a:extLst>
                <a:ext uri="{FF2B5EF4-FFF2-40B4-BE49-F238E27FC236}">
                  <a16:creationId xmlns:a16="http://schemas.microsoft.com/office/drawing/2014/main" id="{758E703A-EC70-4139-8AC9-734CCE3F7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" y="3680"/>
              <a:ext cx="706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latin typeface="Comic Sans MS" panose="030F0702030302020204" pitchFamily="66" charset="0"/>
                </a:rPr>
                <a:t>9.51%</a:t>
              </a:r>
            </a:p>
          </p:txBody>
        </p:sp>
        <p:sp>
          <p:nvSpPr>
            <p:cNvPr id="600396" name="Rectangle 332">
              <a:extLst>
                <a:ext uri="{FF2B5EF4-FFF2-40B4-BE49-F238E27FC236}">
                  <a16:creationId xmlns:a16="http://schemas.microsoft.com/office/drawing/2014/main" id="{F334EB89-2571-45E8-A75C-916E82AAB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0" y="3680"/>
              <a:ext cx="707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latin typeface="Comic Sans MS" panose="030F0702030302020204" pitchFamily="66" charset="0"/>
                </a:rPr>
                <a:t>22.01%</a:t>
              </a:r>
            </a:p>
          </p:txBody>
        </p:sp>
        <p:sp>
          <p:nvSpPr>
            <p:cNvPr id="600397" name="Rectangle 333">
              <a:extLst>
                <a:ext uri="{FF2B5EF4-FFF2-40B4-BE49-F238E27FC236}">
                  <a16:creationId xmlns:a16="http://schemas.microsoft.com/office/drawing/2014/main" id="{1C9B2550-3659-4619-9909-6183B1CF5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680"/>
              <a:ext cx="707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latin typeface="Comic Sans MS" panose="030F0702030302020204" pitchFamily="66" charset="0"/>
                </a:rPr>
                <a:t>256</a:t>
              </a:r>
            </a:p>
          </p:txBody>
        </p:sp>
        <p:sp>
          <p:nvSpPr>
            <p:cNvPr id="600398" name="Rectangle 334">
              <a:extLst>
                <a:ext uri="{FF2B5EF4-FFF2-40B4-BE49-F238E27FC236}">
                  <a16:creationId xmlns:a16="http://schemas.microsoft.com/office/drawing/2014/main" id="{6E8FDD72-A06A-441F-85E7-BD975EB36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" y="3436"/>
              <a:ext cx="707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latin typeface="Comic Sans MS" panose="030F0702030302020204" pitchFamily="66" charset="0"/>
                </a:rPr>
                <a:t>0.49%</a:t>
              </a:r>
            </a:p>
          </p:txBody>
        </p:sp>
        <p:sp>
          <p:nvSpPr>
            <p:cNvPr id="600399" name="Rectangle 335">
              <a:extLst>
                <a:ext uri="{FF2B5EF4-FFF2-40B4-BE49-F238E27FC236}">
                  <a16:creationId xmlns:a16="http://schemas.microsoft.com/office/drawing/2014/main" id="{C1E74EDC-344E-480B-8B51-DB1CD105E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" y="3436"/>
              <a:ext cx="705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latin typeface="Comic Sans MS" panose="030F0702030302020204" pitchFamily="66" charset="0"/>
                </a:rPr>
                <a:t>1.02%</a:t>
              </a:r>
            </a:p>
          </p:txBody>
        </p:sp>
        <p:sp>
          <p:nvSpPr>
            <p:cNvPr id="600400" name="Rectangle 336">
              <a:extLst>
                <a:ext uri="{FF2B5EF4-FFF2-40B4-BE49-F238E27FC236}">
                  <a16:creationId xmlns:a16="http://schemas.microsoft.com/office/drawing/2014/main" id="{EF3A3EAF-BCF8-4AA2-827D-246D83EFE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3" y="3436"/>
              <a:ext cx="707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latin typeface="Comic Sans MS" panose="030F0702030302020204" pitchFamily="66" charset="0"/>
                </a:rPr>
                <a:t>2.77%</a:t>
              </a:r>
            </a:p>
          </p:txBody>
        </p:sp>
        <p:sp>
          <p:nvSpPr>
            <p:cNvPr id="600401" name="Rectangle 337">
              <a:extLst>
                <a:ext uri="{FF2B5EF4-FFF2-40B4-BE49-F238E27FC236}">
                  <a16:creationId xmlns:a16="http://schemas.microsoft.com/office/drawing/2014/main" id="{132378DD-7A78-4009-981B-7855F3BEC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" y="3436"/>
              <a:ext cx="706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latin typeface="Comic Sans MS" panose="030F0702030302020204" pitchFamily="66" charset="0"/>
                </a:rPr>
                <a:t>7.78%</a:t>
              </a:r>
            </a:p>
          </p:txBody>
        </p:sp>
        <p:sp>
          <p:nvSpPr>
            <p:cNvPr id="600402" name="Rectangle 338">
              <a:extLst>
                <a:ext uri="{FF2B5EF4-FFF2-40B4-BE49-F238E27FC236}">
                  <a16:creationId xmlns:a16="http://schemas.microsoft.com/office/drawing/2014/main" id="{FDF7FE2E-BDD3-448C-A35C-8F55563C6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0" y="3436"/>
              <a:ext cx="707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latin typeface="Comic Sans MS" panose="030F0702030302020204" pitchFamily="66" charset="0"/>
                </a:rPr>
                <a:t>16.64%</a:t>
              </a:r>
            </a:p>
          </p:txBody>
        </p:sp>
        <p:sp>
          <p:nvSpPr>
            <p:cNvPr id="600403" name="Rectangle 339">
              <a:extLst>
                <a:ext uri="{FF2B5EF4-FFF2-40B4-BE49-F238E27FC236}">
                  <a16:creationId xmlns:a16="http://schemas.microsoft.com/office/drawing/2014/main" id="{21621B5C-3183-4EA5-BACE-3DEE68C3B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436"/>
              <a:ext cx="707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latin typeface="Comic Sans MS" panose="030F0702030302020204" pitchFamily="66" charset="0"/>
                </a:rPr>
                <a:t>128</a:t>
              </a:r>
            </a:p>
          </p:txBody>
        </p:sp>
        <p:sp>
          <p:nvSpPr>
            <p:cNvPr id="600404" name="Rectangle 340">
              <a:extLst>
                <a:ext uri="{FF2B5EF4-FFF2-40B4-BE49-F238E27FC236}">
                  <a16:creationId xmlns:a16="http://schemas.microsoft.com/office/drawing/2014/main" id="{719A6EC1-18C5-44F7-A19C-8DA1AFBA1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" y="3191"/>
              <a:ext cx="707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latin typeface="Comic Sans MS" panose="030F0702030302020204" pitchFamily="66" charset="0"/>
                </a:rPr>
                <a:t>0.51%</a:t>
              </a:r>
            </a:p>
          </p:txBody>
        </p:sp>
        <p:sp>
          <p:nvSpPr>
            <p:cNvPr id="600405" name="Rectangle 341">
              <a:extLst>
                <a:ext uri="{FF2B5EF4-FFF2-40B4-BE49-F238E27FC236}">
                  <a16:creationId xmlns:a16="http://schemas.microsoft.com/office/drawing/2014/main" id="{A3E1F92F-6DC7-4375-902E-3895B089C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" y="3191"/>
              <a:ext cx="705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latin typeface="Comic Sans MS" panose="030F0702030302020204" pitchFamily="66" charset="0"/>
                </a:rPr>
                <a:t>1.06%</a:t>
              </a:r>
            </a:p>
          </p:txBody>
        </p:sp>
        <p:sp>
          <p:nvSpPr>
            <p:cNvPr id="600406" name="Rectangle 342">
              <a:extLst>
                <a:ext uri="{FF2B5EF4-FFF2-40B4-BE49-F238E27FC236}">
                  <a16:creationId xmlns:a16="http://schemas.microsoft.com/office/drawing/2014/main" id="{2DC357ED-41C3-45E0-A8D5-6B6366D11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3" y="3191"/>
              <a:ext cx="707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latin typeface="Comic Sans MS" panose="030F0702030302020204" pitchFamily="66" charset="0"/>
                </a:rPr>
                <a:t>2.64%</a:t>
              </a:r>
            </a:p>
          </p:txBody>
        </p:sp>
        <p:sp>
          <p:nvSpPr>
            <p:cNvPr id="600407" name="Rectangle 343">
              <a:extLst>
                <a:ext uri="{FF2B5EF4-FFF2-40B4-BE49-F238E27FC236}">
                  <a16:creationId xmlns:a16="http://schemas.microsoft.com/office/drawing/2014/main" id="{89C3ACF3-D169-4438-9C8E-61E4E5615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" y="3191"/>
              <a:ext cx="706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latin typeface="Comic Sans MS" panose="030F0702030302020204" pitchFamily="66" charset="0"/>
                </a:rPr>
                <a:t>7.00%</a:t>
              </a:r>
            </a:p>
          </p:txBody>
        </p:sp>
        <p:sp>
          <p:nvSpPr>
            <p:cNvPr id="600408" name="Rectangle 344">
              <a:extLst>
                <a:ext uri="{FF2B5EF4-FFF2-40B4-BE49-F238E27FC236}">
                  <a16:creationId xmlns:a16="http://schemas.microsoft.com/office/drawing/2014/main" id="{52C66040-C46A-4D88-A2AA-E187B4B44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0" y="3191"/>
              <a:ext cx="707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latin typeface="Comic Sans MS" panose="030F0702030302020204" pitchFamily="66" charset="0"/>
                </a:rPr>
                <a:t>13.76%</a:t>
              </a:r>
            </a:p>
          </p:txBody>
        </p:sp>
        <p:sp>
          <p:nvSpPr>
            <p:cNvPr id="600409" name="Rectangle 345">
              <a:extLst>
                <a:ext uri="{FF2B5EF4-FFF2-40B4-BE49-F238E27FC236}">
                  <a16:creationId xmlns:a16="http://schemas.microsoft.com/office/drawing/2014/main" id="{D19DD8D7-01AA-4AF6-B3A3-4D9093EC5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3191"/>
              <a:ext cx="707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latin typeface="Comic Sans MS" panose="030F0702030302020204" pitchFamily="66" charset="0"/>
                </a:rPr>
                <a:t>64</a:t>
              </a:r>
            </a:p>
          </p:txBody>
        </p:sp>
        <p:sp>
          <p:nvSpPr>
            <p:cNvPr id="600410" name="Rectangle 346">
              <a:extLst>
                <a:ext uri="{FF2B5EF4-FFF2-40B4-BE49-F238E27FC236}">
                  <a16:creationId xmlns:a16="http://schemas.microsoft.com/office/drawing/2014/main" id="{46F9724A-853B-41EC-AB93-02EF39751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" y="2946"/>
              <a:ext cx="707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latin typeface="Comic Sans MS" panose="030F0702030302020204" pitchFamily="66" charset="0"/>
                </a:rPr>
                <a:t>0.70%</a:t>
              </a:r>
            </a:p>
          </p:txBody>
        </p:sp>
        <p:sp>
          <p:nvSpPr>
            <p:cNvPr id="600411" name="Rectangle 347">
              <a:extLst>
                <a:ext uri="{FF2B5EF4-FFF2-40B4-BE49-F238E27FC236}">
                  <a16:creationId xmlns:a16="http://schemas.microsoft.com/office/drawing/2014/main" id="{7DDEE9EC-151D-4822-8779-58D8B6CE3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" y="2946"/>
              <a:ext cx="705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latin typeface="Comic Sans MS" panose="030F0702030302020204" pitchFamily="66" charset="0"/>
                </a:rPr>
                <a:t>1.35%</a:t>
              </a:r>
            </a:p>
          </p:txBody>
        </p:sp>
        <p:sp>
          <p:nvSpPr>
            <p:cNvPr id="600412" name="Rectangle 348">
              <a:extLst>
                <a:ext uri="{FF2B5EF4-FFF2-40B4-BE49-F238E27FC236}">
                  <a16:creationId xmlns:a16="http://schemas.microsoft.com/office/drawing/2014/main" id="{CCA6493B-EE76-452A-B87A-F533C1D05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3" y="2946"/>
              <a:ext cx="707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latin typeface="Comic Sans MS" panose="030F0702030302020204" pitchFamily="66" charset="0"/>
                </a:rPr>
                <a:t>2.87%</a:t>
              </a:r>
            </a:p>
          </p:txBody>
        </p:sp>
        <p:sp>
          <p:nvSpPr>
            <p:cNvPr id="600413" name="Rectangle 349">
              <a:extLst>
                <a:ext uri="{FF2B5EF4-FFF2-40B4-BE49-F238E27FC236}">
                  <a16:creationId xmlns:a16="http://schemas.microsoft.com/office/drawing/2014/main" id="{5F217812-66FE-40E8-83D9-AFC301ABC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" y="2946"/>
              <a:ext cx="706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latin typeface="Comic Sans MS" panose="030F0702030302020204" pitchFamily="66" charset="0"/>
                </a:rPr>
                <a:t>7.24%</a:t>
              </a:r>
            </a:p>
          </p:txBody>
        </p:sp>
        <p:sp>
          <p:nvSpPr>
            <p:cNvPr id="600414" name="Rectangle 350">
              <a:extLst>
                <a:ext uri="{FF2B5EF4-FFF2-40B4-BE49-F238E27FC236}">
                  <a16:creationId xmlns:a16="http://schemas.microsoft.com/office/drawing/2014/main" id="{233126FE-ABEE-48D6-B752-BE2647EF5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0" y="2946"/>
              <a:ext cx="707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latin typeface="Comic Sans MS" panose="030F0702030302020204" pitchFamily="66" charset="0"/>
                </a:rPr>
                <a:t>13.34%</a:t>
              </a:r>
            </a:p>
          </p:txBody>
        </p:sp>
        <p:sp>
          <p:nvSpPr>
            <p:cNvPr id="600415" name="Rectangle 351">
              <a:extLst>
                <a:ext uri="{FF2B5EF4-FFF2-40B4-BE49-F238E27FC236}">
                  <a16:creationId xmlns:a16="http://schemas.microsoft.com/office/drawing/2014/main" id="{FF18AFEA-AB25-4ED8-82CD-95C9ED8A5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2946"/>
              <a:ext cx="707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latin typeface="Comic Sans MS" panose="030F0702030302020204" pitchFamily="66" charset="0"/>
                </a:rPr>
                <a:t>32</a:t>
              </a:r>
            </a:p>
          </p:txBody>
        </p:sp>
        <p:sp>
          <p:nvSpPr>
            <p:cNvPr id="600416" name="Rectangle 352">
              <a:extLst>
                <a:ext uri="{FF2B5EF4-FFF2-40B4-BE49-F238E27FC236}">
                  <a16:creationId xmlns:a16="http://schemas.microsoft.com/office/drawing/2014/main" id="{232ABE63-D120-48A6-83FE-590203295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" y="2701"/>
              <a:ext cx="707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latin typeface="Comic Sans MS" panose="030F0702030302020204" pitchFamily="66" charset="0"/>
                </a:rPr>
                <a:t>1.09%</a:t>
              </a:r>
            </a:p>
          </p:txBody>
        </p:sp>
        <p:sp>
          <p:nvSpPr>
            <p:cNvPr id="600417" name="Rectangle 353">
              <a:extLst>
                <a:ext uri="{FF2B5EF4-FFF2-40B4-BE49-F238E27FC236}">
                  <a16:creationId xmlns:a16="http://schemas.microsoft.com/office/drawing/2014/main" id="{E5A2C4A9-C5AC-4D58-8937-A6E4D929D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" y="2701"/>
              <a:ext cx="705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latin typeface="Comic Sans MS" panose="030F0702030302020204" pitchFamily="66" charset="0"/>
                </a:rPr>
                <a:t>2.04%</a:t>
              </a:r>
            </a:p>
          </p:txBody>
        </p:sp>
        <p:sp>
          <p:nvSpPr>
            <p:cNvPr id="600418" name="Rectangle 354">
              <a:extLst>
                <a:ext uri="{FF2B5EF4-FFF2-40B4-BE49-F238E27FC236}">
                  <a16:creationId xmlns:a16="http://schemas.microsoft.com/office/drawing/2014/main" id="{3BB15EFB-C142-42BD-B86E-1F4581433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3" y="2701"/>
              <a:ext cx="707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latin typeface="Comic Sans MS" panose="030F0702030302020204" pitchFamily="66" charset="0"/>
                </a:rPr>
                <a:t>3.94%</a:t>
              </a:r>
            </a:p>
          </p:txBody>
        </p:sp>
        <p:sp>
          <p:nvSpPr>
            <p:cNvPr id="600419" name="Rectangle 355">
              <a:extLst>
                <a:ext uri="{FF2B5EF4-FFF2-40B4-BE49-F238E27FC236}">
                  <a16:creationId xmlns:a16="http://schemas.microsoft.com/office/drawing/2014/main" id="{668F430E-C6D5-446E-A23D-31C772553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" y="2701"/>
              <a:ext cx="706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latin typeface="Comic Sans MS" panose="030F0702030302020204" pitchFamily="66" charset="0"/>
                </a:rPr>
                <a:t>8.57%</a:t>
              </a:r>
              <a:endParaRPr lang="en-US" altLang="zh-CN" b="1">
                <a:latin typeface="Comic Sans MS" panose="030F0702030302020204" pitchFamily="66" charset="0"/>
              </a:endParaRPr>
            </a:p>
          </p:txBody>
        </p:sp>
        <p:sp>
          <p:nvSpPr>
            <p:cNvPr id="600420" name="Rectangle 356">
              <a:extLst>
                <a:ext uri="{FF2B5EF4-FFF2-40B4-BE49-F238E27FC236}">
                  <a16:creationId xmlns:a16="http://schemas.microsoft.com/office/drawing/2014/main" id="{6330204E-D7C2-4209-A056-2505D055B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0" y="2701"/>
              <a:ext cx="707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latin typeface="Comic Sans MS" panose="030F0702030302020204" pitchFamily="66" charset="0"/>
                </a:rPr>
                <a:t>15.05%</a:t>
              </a:r>
            </a:p>
          </p:txBody>
        </p:sp>
        <p:sp>
          <p:nvSpPr>
            <p:cNvPr id="600421" name="Rectangle 357">
              <a:extLst>
                <a:ext uri="{FF2B5EF4-FFF2-40B4-BE49-F238E27FC236}">
                  <a16:creationId xmlns:a16="http://schemas.microsoft.com/office/drawing/2014/main" id="{D0660DA2-5E50-458E-AC4C-A251CD991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2701"/>
              <a:ext cx="707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latin typeface="Comic Sans MS" panose="030F0702030302020204" pitchFamily="66" charset="0"/>
                </a:rPr>
                <a:t>16</a:t>
              </a:r>
            </a:p>
          </p:txBody>
        </p:sp>
        <p:sp>
          <p:nvSpPr>
            <p:cNvPr id="600422" name="Rectangle 358">
              <a:extLst>
                <a:ext uri="{FF2B5EF4-FFF2-40B4-BE49-F238E27FC236}">
                  <a16:creationId xmlns:a16="http://schemas.microsoft.com/office/drawing/2014/main" id="{F77D5861-8270-4841-BDDD-78936ED21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" y="2453"/>
              <a:ext cx="707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solidFill>
                    <a:schemeClr val="accent2"/>
                  </a:solidFill>
                  <a:latin typeface="Comic Sans MS" panose="030F0702030302020204" pitchFamily="66" charset="0"/>
                </a:rPr>
                <a:t>256</a:t>
              </a:r>
              <a:endParaRPr lang="en-US" altLang="zh-CN" b="1">
                <a:solidFill>
                  <a:schemeClr val="accent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00423" name="Rectangle 359">
              <a:extLst>
                <a:ext uri="{FF2B5EF4-FFF2-40B4-BE49-F238E27FC236}">
                  <a16:creationId xmlns:a16="http://schemas.microsoft.com/office/drawing/2014/main" id="{D83821DD-6A6A-4BA8-8928-F3E3C00D4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" y="2453"/>
              <a:ext cx="705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solidFill>
                    <a:schemeClr val="accent2"/>
                  </a:solidFill>
                  <a:latin typeface="Comic Sans MS" panose="030F0702030302020204" pitchFamily="66" charset="0"/>
                </a:rPr>
                <a:t>64</a:t>
              </a:r>
              <a:endParaRPr lang="en-US" altLang="zh-CN" b="1">
                <a:solidFill>
                  <a:schemeClr val="accent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00424" name="Rectangle 360">
              <a:extLst>
                <a:ext uri="{FF2B5EF4-FFF2-40B4-BE49-F238E27FC236}">
                  <a16:creationId xmlns:a16="http://schemas.microsoft.com/office/drawing/2014/main" id="{653209AD-73D9-4D15-8128-6DDB8224F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3" y="2453"/>
              <a:ext cx="707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solidFill>
                    <a:schemeClr val="accent2"/>
                  </a:solidFill>
                  <a:latin typeface="Comic Sans MS" panose="030F0702030302020204" pitchFamily="66" charset="0"/>
                </a:rPr>
                <a:t>16</a:t>
              </a:r>
              <a:endParaRPr lang="en-US" altLang="zh-CN" b="1">
                <a:solidFill>
                  <a:schemeClr val="accent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00425" name="Rectangle 361">
              <a:extLst>
                <a:ext uri="{FF2B5EF4-FFF2-40B4-BE49-F238E27FC236}">
                  <a16:creationId xmlns:a16="http://schemas.microsoft.com/office/drawing/2014/main" id="{8512B358-8C23-4A18-B882-59AE7FC56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" y="2453"/>
              <a:ext cx="70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solidFill>
                    <a:schemeClr val="accent2"/>
                  </a:solidFill>
                  <a:latin typeface="Comic Sans MS" panose="030F0702030302020204" pitchFamily="66" charset="0"/>
                </a:rPr>
                <a:t>4</a:t>
              </a:r>
              <a:endParaRPr lang="en-US" altLang="zh-CN" b="1">
                <a:solidFill>
                  <a:schemeClr val="accent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00426" name="Rectangle 362">
              <a:extLst>
                <a:ext uri="{FF2B5EF4-FFF2-40B4-BE49-F238E27FC236}">
                  <a16:creationId xmlns:a16="http://schemas.microsoft.com/office/drawing/2014/main" id="{53348ED0-00BC-463A-A92A-CBF303091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0" y="2453"/>
              <a:ext cx="707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solidFill>
                    <a:schemeClr val="accent2"/>
                  </a:solidFill>
                  <a:latin typeface="Comic Sans MS" panose="030F0702030302020204" pitchFamily="66" charset="0"/>
                </a:rPr>
                <a:t>1</a:t>
              </a:r>
              <a:endParaRPr lang="en-US" altLang="zh-CN" b="1">
                <a:solidFill>
                  <a:schemeClr val="accent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00427" name="Rectangle 363">
              <a:extLst>
                <a:ext uri="{FF2B5EF4-FFF2-40B4-BE49-F238E27FC236}">
                  <a16:creationId xmlns:a16="http://schemas.microsoft.com/office/drawing/2014/main" id="{2C7F7828-EABF-498C-A2D2-E30CE90A3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0" y="2208"/>
              <a:ext cx="353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0033CC"/>
                  </a:solidFill>
                  <a:latin typeface="Comic Sans MS" panose="030F0702030302020204" pitchFamily="66" charset="0"/>
                </a:rPr>
                <a:t>Cache size (KB)</a:t>
              </a:r>
            </a:p>
          </p:txBody>
        </p:sp>
        <p:sp>
          <p:nvSpPr>
            <p:cNvPr id="600428" name="Rectangle 364">
              <a:extLst>
                <a:ext uri="{FF2B5EF4-FFF2-40B4-BE49-F238E27FC236}">
                  <a16:creationId xmlns:a16="http://schemas.microsoft.com/office/drawing/2014/main" id="{33BBA629-26C7-48A3-8C8E-0A53B93DF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2208"/>
              <a:ext cx="707" cy="4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0033CC"/>
                  </a:solidFill>
                  <a:latin typeface="Comic Sans MS" panose="030F0702030302020204" pitchFamily="66" charset="0"/>
                </a:rPr>
                <a:t>Block size (B)</a:t>
              </a:r>
            </a:p>
          </p:txBody>
        </p:sp>
        <p:sp>
          <p:nvSpPr>
            <p:cNvPr id="600429" name="Line 365">
              <a:extLst>
                <a:ext uri="{FF2B5EF4-FFF2-40B4-BE49-F238E27FC236}">
                  <a16:creationId xmlns:a16="http://schemas.microsoft.com/office/drawing/2014/main" id="{E4F5C18C-F0CA-4F1D-8403-CA01A3FF78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208"/>
              <a:ext cx="49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0430" name="Line 366">
              <a:extLst>
                <a:ext uri="{FF2B5EF4-FFF2-40B4-BE49-F238E27FC236}">
                  <a16:creationId xmlns:a16="http://schemas.microsoft.com/office/drawing/2014/main" id="{785172EA-7C70-4CAC-9642-F2639E777D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701"/>
              <a:ext cx="49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0431" name="Line 367">
              <a:extLst>
                <a:ext uri="{FF2B5EF4-FFF2-40B4-BE49-F238E27FC236}">
                  <a16:creationId xmlns:a16="http://schemas.microsoft.com/office/drawing/2014/main" id="{73B72B93-258B-47F0-9900-020C120E1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946"/>
              <a:ext cx="49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0432" name="Line 368">
              <a:extLst>
                <a:ext uri="{FF2B5EF4-FFF2-40B4-BE49-F238E27FC236}">
                  <a16:creationId xmlns:a16="http://schemas.microsoft.com/office/drawing/2014/main" id="{BACECCAE-80EF-4884-A27D-2E21F764C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191"/>
              <a:ext cx="49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0433" name="Line 369">
              <a:extLst>
                <a:ext uri="{FF2B5EF4-FFF2-40B4-BE49-F238E27FC236}">
                  <a16:creationId xmlns:a16="http://schemas.microsoft.com/office/drawing/2014/main" id="{1591FA07-A092-493C-B370-DAF0B660FE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436"/>
              <a:ext cx="49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0434" name="Line 370">
              <a:extLst>
                <a:ext uri="{FF2B5EF4-FFF2-40B4-BE49-F238E27FC236}">
                  <a16:creationId xmlns:a16="http://schemas.microsoft.com/office/drawing/2014/main" id="{B63E28C5-1736-4E5C-9A02-50D190FDE4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680"/>
              <a:ext cx="49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0435" name="Line 371">
              <a:extLst>
                <a:ext uri="{FF2B5EF4-FFF2-40B4-BE49-F238E27FC236}">
                  <a16:creationId xmlns:a16="http://schemas.microsoft.com/office/drawing/2014/main" id="{D7CC754A-CA03-4D17-81EE-715535C3B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925"/>
              <a:ext cx="49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0436" name="Line 372">
              <a:extLst>
                <a:ext uri="{FF2B5EF4-FFF2-40B4-BE49-F238E27FC236}">
                  <a16:creationId xmlns:a16="http://schemas.microsoft.com/office/drawing/2014/main" id="{AEEE5466-D121-48F7-BFF4-8185A1DD51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208"/>
              <a:ext cx="0" cy="171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0437" name="Line 373">
              <a:extLst>
                <a:ext uri="{FF2B5EF4-FFF2-40B4-BE49-F238E27FC236}">
                  <a16:creationId xmlns:a16="http://schemas.microsoft.com/office/drawing/2014/main" id="{32AFE21E-FF82-44AC-93D7-CDAC278968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2208"/>
              <a:ext cx="0" cy="171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0438" name="Line 374">
              <a:extLst>
                <a:ext uri="{FF2B5EF4-FFF2-40B4-BE49-F238E27FC236}">
                  <a16:creationId xmlns:a16="http://schemas.microsoft.com/office/drawing/2014/main" id="{1FD969D2-D14A-4A57-879E-7A104CC3A3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7" y="2453"/>
              <a:ext cx="0" cy="14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0439" name="Line 375">
              <a:extLst>
                <a:ext uri="{FF2B5EF4-FFF2-40B4-BE49-F238E27FC236}">
                  <a16:creationId xmlns:a16="http://schemas.microsoft.com/office/drawing/2014/main" id="{7ED2BAB1-0360-410D-80F6-FD0F8955D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3" y="2453"/>
              <a:ext cx="0" cy="14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0440" name="Line 376">
              <a:extLst>
                <a:ext uri="{FF2B5EF4-FFF2-40B4-BE49-F238E27FC236}">
                  <a16:creationId xmlns:a16="http://schemas.microsoft.com/office/drawing/2014/main" id="{ACD0B673-DF61-4429-BC52-06DC26FA69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0" y="2453"/>
              <a:ext cx="0" cy="14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0441" name="Line 377">
              <a:extLst>
                <a:ext uri="{FF2B5EF4-FFF2-40B4-BE49-F238E27FC236}">
                  <a16:creationId xmlns:a16="http://schemas.microsoft.com/office/drawing/2014/main" id="{26B486CF-34E6-4001-8CB0-E039E79B29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5" y="2453"/>
              <a:ext cx="0" cy="14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0442" name="Line 378">
              <a:extLst>
                <a:ext uri="{FF2B5EF4-FFF2-40B4-BE49-F238E27FC236}">
                  <a16:creationId xmlns:a16="http://schemas.microsoft.com/office/drawing/2014/main" id="{CF6B7EDF-343D-4AFF-A5E2-63FD13A0C1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9" y="2457"/>
              <a:ext cx="35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0443" name="Freeform 379">
              <a:extLst>
                <a:ext uri="{FF2B5EF4-FFF2-40B4-BE49-F238E27FC236}">
                  <a16:creationId xmlns:a16="http://schemas.microsoft.com/office/drawing/2014/main" id="{B01EF7DA-B951-416B-B949-B920D5A6C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" y="2948"/>
              <a:ext cx="116" cy="233"/>
            </a:xfrm>
            <a:custGeom>
              <a:avLst/>
              <a:gdLst>
                <a:gd name="T0" fmla="*/ 0 w 1"/>
                <a:gd name="T1" fmla="*/ 0 h 1712"/>
                <a:gd name="T2" fmla="*/ 1 w 1"/>
                <a:gd name="T3" fmla="*/ 1712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712">
                  <a:moveTo>
                    <a:pt x="0" y="0"/>
                  </a:moveTo>
                  <a:lnTo>
                    <a:pt x="1" y="171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>
            <a:extLst>
              <a:ext uri="{FF2B5EF4-FFF2-40B4-BE49-F238E27FC236}">
                <a16:creationId xmlns:a16="http://schemas.microsoft.com/office/drawing/2014/main" id="{23493AF2-5DBF-4F8B-ABFE-10BFF78800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增加块容量</a:t>
            </a:r>
          </a:p>
        </p:txBody>
      </p:sp>
      <p:grpSp>
        <p:nvGrpSpPr>
          <p:cNvPr id="601092" name="Group 4">
            <a:extLst>
              <a:ext uri="{FF2B5EF4-FFF2-40B4-BE49-F238E27FC236}">
                <a16:creationId xmlns:a16="http://schemas.microsoft.com/office/drawing/2014/main" id="{BF49641C-2901-4C3F-A1DD-261DB86897E4}"/>
              </a:ext>
            </a:extLst>
          </p:cNvPr>
          <p:cNvGrpSpPr>
            <a:grpSpLocks/>
          </p:cNvGrpSpPr>
          <p:nvPr/>
        </p:nvGrpSpPr>
        <p:grpSpPr bwMode="auto">
          <a:xfrm>
            <a:off x="2743201" y="2209800"/>
            <a:ext cx="7167563" cy="4160838"/>
            <a:chOff x="768" y="1392"/>
            <a:chExt cx="4515" cy="2621"/>
          </a:xfrm>
        </p:grpSpPr>
        <p:grpSp>
          <p:nvGrpSpPr>
            <p:cNvPr id="601093" name="Group 5">
              <a:extLst>
                <a:ext uri="{FF2B5EF4-FFF2-40B4-BE49-F238E27FC236}">
                  <a16:creationId xmlns:a16="http://schemas.microsoft.com/office/drawing/2014/main" id="{C4445D84-AB15-4E41-B3BC-63D7518DED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1590"/>
              <a:ext cx="1011" cy="1885"/>
              <a:chOff x="4066" y="1226"/>
              <a:chExt cx="1011" cy="1885"/>
            </a:xfrm>
          </p:grpSpPr>
          <p:sp>
            <p:nvSpPr>
              <p:cNvPr id="601094" name="Rectangle 6">
                <a:extLst>
                  <a:ext uri="{FF2B5EF4-FFF2-40B4-BE49-F238E27FC236}">
                    <a16:creationId xmlns:a16="http://schemas.microsoft.com/office/drawing/2014/main" id="{9F9D9A3F-B4B6-4715-8EC2-D13CB6436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1436"/>
                <a:ext cx="1011" cy="167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095" name="Line 7">
                <a:extLst>
                  <a:ext uri="{FF2B5EF4-FFF2-40B4-BE49-F238E27FC236}">
                    <a16:creationId xmlns:a16="http://schemas.microsoft.com/office/drawing/2014/main" id="{1DF3CBB6-B94A-4C99-847A-B27B7B69DA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2" y="1591"/>
                <a:ext cx="38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096" name="Rectangle 8">
                <a:extLst>
                  <a:ext uri="{FF2B5EF4-FFF2-40B4-BE49-F238E27FC236}">
                    <a16:creationId xmlns:a16="http://schemas.microsoft.com/office/drawing/2014/main" id="{8E1EC478-4E2B-4C65-8E75-F83E67C241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1571"/>
                <a:ext cx="40" cy="40"/>
              </a:xfrm>
              <a:prstGeom prst="rect">
                <a:avLst/>
              </a:prstGeom>
              <a:solidFill>
                <a:srgbClr val="DD0806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097" name="Rectangle 9">
                <a:extLst>
                  <a:ext uri="{FF2B5EF4-FFF2-40B4-BE49-F238E27FC236}">
                    <a16:creationId xmlns:a16="http://schemas.microsoft.com/office/drawing/2014/main" id="{9FD76A9F-E246-4344-A8F0-79E74D661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4" y="1535"/>
                <a:ext cx="17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b="1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1</a:t>
                </a:r>
                <a:r>
                  <a:rPr lang="en-US" altLang="zh-CN" b="1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K</a:t>
                </a:r>
                <a:endParaRPr lang="en-US" altLang="zh-CN" b="1">
                  <a:latin typeface="Comic Sans MS" panose="030F0702030302020204" pitchFamily="66" charset="0"/>
                </a:endParaRPr>
              </a:p>
            </p:txBody>
          </p:sp>
          <p:sp>
            <p:nvSpPr>
              <p:cNvPr id="601098" name="Line 10">
                <a:extLst>
                  <a:ext uri="{FF2B5EF4-FFF2-40B4-BE49-F238E27FC236}">
                    <a16:creationId xmlns:a16="http://schemas.microsoft.com/office/drawing/2014/main" id="{2A1D4E97-021E-42D2-AF25-FDAC7D1123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2" y="1917"/>
                <a:ext cx="38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099" name="Rectangle 11">
                <a:extLst>
                  <a:ext uri="{FF2B5EF4-FFF2-40B4-BE49-F238E27FC236}">
                    <a16:creationId xmlns:a16="http://schemas.microsoft.com/office/drawing/2014/main" id="{0039121F-9A6A-4907-8B63-F97329EB78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1897"/>
                <a:ext cx="40" cy="39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100" name="Rectangle 12">
                <a:extLst>
                  <a:ext uri="{FF2B5EF4-FFF2-40B4-BE49-F238E27FC236}">
                    <a16:creationId xmlns:a16="http://schemas.microsoft.com/office/drawing/2014/main" id="{15ABA61A-DCB0-449E-AD1B-AA3266CDF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4" y="1861"/>
                <a:ext cx="17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b="1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4</a:t>
                </a:r>
                <a:r>
                  <a:rPr lang="en-US" altLang="zh-CN" b="1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K</a:t>
                </a:r>
                <a:endParaRPr lang="en-US" altLang="zh-CN" b="1">
                  <a:latin typeface="Comic Sans MS" panose="030F0702030302020204" pitchFamily="66" charset="0"/>
                </a:endParaRPr>
              </a:p>
            </p:txBody>
          </p:sp>
          <p:sp>
            <p:nvSpPr>
              <p:cNvPr id="601101" name="Line 13">
                <a:extLst>
                  <a:ext uri="{FF2B5EF4-FFF2-40B4-BE49-F238E27FC236}">
                    <a16:creationId xmlns:a16="http://schemas.microsoft.com/office/drawing/2014/main" id="{7E9161A4-6F6C-45C5-92E7-28600A436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2" y="2242"/>
                <a:ext cx="38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102" name="Rectangle 14">
                <a:extLst>
                  <a:ext uri="{FF2B5EF4-FFF2-40B4-BE49-F238E27FC236}">
                    <a16:creationId xmlns:a16="http://schemas.microsoft.com/office/drawing/2014/main" id="{DBBC4FA1-B44E-4290-9D17-4435C4F9E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2222"/>
                <a:ext cx="40" cy="40"/>
              </a:xfrm>
              <a:prstGeom prst="rect">
                <a:avLst/>
              </a:prstGeom>
              <a:solidFill>
                <a:srgbClr val="0000D4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103" name="Rectangle 15">
                <a:extLst>
                  <a:ext uri="{FF2B5EF4-FFF2-40B4-BE49-F238E27FC236}">
                    <a16:creationId xmlns:a16="http://schemas.microsoft.com/office/drawing/2014/main" id="{2F1E80C5-6ED8-49A3-8285-C05A22E4D9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0" y="2187"/>
                <a:ext cx="26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b="1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16</a:t>
                </a:r>
                <a:r>
                  <a:rPr lang="en-US" altLang="zh-CN" b="1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K</a:t>
                </a:r>
                <a:endParaRPr lang="en-US" altLang="zh-CN" b="1">
                  <a:latin typeface="Comic Sans MS" panose="030F0702030302020204" pitchFamily="66" charset="0"/>
                </a:endParaRPr>
              </a:p>
            </p:txBody>
          </p:sp>
          <p:sp>
            <p:nvSpPr>
              <p:cNvPr id="601104" name="Line 16">
                <a:extLst>
                  <a:ext uri="{FF2B5EF4-FFF2-40B4-BE49-F238E27FC236}">
                    <a16:creationId xmlns:a16="http://schemas.microsoft.com/office/drawing/2014/main" id="{9D7673E4-77D8-4638-82F8-5589E07390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2" y="2568"/>
                <a:ext cx="38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105" name="Rectangle 17">
                <a:extLst>
                  <a:ext uri="{FF2B5EF4-FFF2-40B4-BE49-F238E27FC236}">
                    <a16:creationId xmlns:a16="http://schemas.microsoft.com/office/drawing/2014/main" id="{560E4F39-EF06-49B6-858B-E1ACB13AF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2548"/>
                <a:ext cx="40" cy="39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106" name="Rectangle 18">
                <a:extLst>
                  <a:ext uri="{FF2B5EF4-FFF2-40B4-BE49-F238E27FC236}">
                    <a16:creationId xmlns:a16="http://schemas.microsoft.com/office/drawing/2014/main" id="{2B33B704-D682-4BF8-9C08-C00750F95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0" y="2512"/>
                <a:ext cx="26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b="1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64</a:t>
                </a:r>
                <a:r>
                  <a:rPr lang="en-US" altLang="zh-CN" b="1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K</a:t>
                </a:r>
                <a:endParaRPr lang="en-US" altLang="zh-CN" b="1">
                  <a:latin typeface="Comic Sans MS" panose="030F0702030302020204" pitchFamily="66" charset="0"/>
                </a:endParaRPr>
              </a:p>
            </p:txBody>
          </p:sp>
          <p:sp>
            <p:nvSpPr>
              <p:cNvPr id="601107" name="Line 19">
                <a:extLst>
                  <a:ext uri="{FF2B5EF4-FFF2-40B4-BE49-F238E27FC236}">
                    <a16:creationId xmlns:a16="http://schemas.microsoft.com/office/drawing/2014/main" id="{0939EC09-0346-43D9-9E78-EF324B22AD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2" y="2893"/>
                <a:ext cx="38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108" name="Rectangle 20">
                <a:extLst>
                  <a:ext uri="{FF2B5EF4-FFF2-40B4-BE49-F238E27FC236}">
                    <a16:creationId xmlns:a16="http://schemas.microsoft.com/office/drawing/2014/main" id="{6BEA9F1B-9C26-4283-9D67-1038EBF29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2873"/>
                <a:ext cx="40" cy="40"/>
              </a:xfrm>
              <a:prstGeom prst="rect">
                <a:avLst/>
              </a:prstGeom>
              <a:solidFill>
                <a:srgbClr val="F20884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109" name="Rectangle 21">
                <a:extLst>
                  <a:ext uri="{FF2B5EF4-FFF2-40B4-BE49-F238E27FC236}">
                    <a16:creationId xmlns:a16="http://schemas.microsoft.com/office/drawing/2014/main" id="{8A7F15FB-D2BE-4BE0-8F05-C9D57CFA0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6" y="2838"/>
                <a:ext cx="3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b="1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256</a:t>
                </a:r>
                <a:r>
                  <a:rPr lang="en-US" altLang="zh-CN" b="1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K</a:t>
                </a:r>
                <a:endParaRPr lang="en-US" altLang="zh-CN" b="1">
                  <a:latin typeface="Comic Sans MS" panose="030F0702030302020204" pitchFamily="66" charset="0"/>
                </a:endParaRPr>
              </a:p>
            </p:txBody>
          </p:sp>
          <p:sp>
            <p:nvSpPr>
              <p:cNvPr id="601110" name="Text Box 22">
                <a:extLst>
                  <a:ext uri="{FF2B5EF4-FFF2-40B4-BE49-F238E27FC236}">
                    <a16:creationId xmlns:a16="http://schemas.microsoft.com/office/drawing/2014/main" id="{F2440BFF-5048-428A-B1F3-A39DA9A5D1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9" y="1226"/>
                <a:ext cx="88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just"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1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Cache Size</a:t>
                </a:r>
              </a:p>
            </p:txBody>
          </p:sp>
        </p:grpSp>
        <p:grpSp>
          <p:nvGrpSpPr>
            <p:cNvPr id="601111" name="Group 23">
              <a:extLst>
                <a:ext uri="{FF2B5EF4-FFF2-40B4-BE49-F238E27FC236}">
                  <a16:creationId xmlns:a16="http://schemas.microsoft.com/office/drawing/2014/main" id="{E5D95E35-B5D1-4329-BA64-C293B68B53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392"/>
              <a:ext cx="3108" cy="2621"/>
              <a:chOff x="763" y="1296"/>
              <a:chExt cx="3108" cy="2621"/>
            </a:xfrm>
          </p:grpSpPr>
          <p:grpSp>
            <p:nvGrpSpPr>
              <p:cNvPr id="601112" name="Group 24">
                <a:extLst>
                  <a:ext uri="{FF2B5EF4-FFF2-40B4-BE49-F238E27FC236}">
                    <a16:creationId xmlns:a16="http://schemas.microsoft.com/office/drawing/2014/main" id="{97465B58-7C2A-4411-94C1-C44702D27E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1" y="1383"/>
                <a:ext cx="2156" cy="1557"/>
                <a:chOff x="1619" y="1297"/>
                <a:chExt cx="2156" cy="1557"/>
              </a:xfrm>
            </p:grpSpPr>
            <p:sp>
              <p:nvSpPr>
                <p:cNvPr id="601113" name="Line 25">
                  <a:extLst>
                    <a:ext uri="{FF2B5EF4-FFF2-40B4-BE49-F238E27FC236}">
                      <a16:creationId xmlns:a16="http://schemas.microsoft.com/office/drawing/2014/main" id="{5EFA7E67-6036-488D-8E85-47D12F73E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19" y="2853"/>
                  <a:ext cx="15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14" name="Line 26">
                  <a:extLst>
                    <a:ext uri="{FF2B5EF4-FFF2-40B4-BE49-F238E27FC236}">
                      <a16:creationId xmlns:a16="http://schemas.microsoft.com/office/drawing/2014/main" id="{586BC894-F323-4735-A655-4102450756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66" y="2853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15" name="Line 27">
                  <a:extLst>
                    <a:ext uri="{FF2B5EF4-FFF2-40B4-BE49-F238E27FC236}">
                      <a16:creationId xmlns:a16="http://schemas.microsoft.com/office/drawing/2014/main" id="{C833929D-CE84-4EAC-8352-B7E49EC85F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14" y="2853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16" name="Line 28">
                  <a:extLst>
                    <a:ext uri="{FF2B5EF4-FFF2-40B4-BE49-F238E27FC236}">
                      <a16:creationId xmlns:a16="http://schemas.microsoft.com/office/drawing/2014/main" id="{B39911D6-5330-40F8-ACBC-A5AACA5AAF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2" y="2853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17" name="Line 29">
                  <a:extLst>
                    <a:ext uri="{FF2B5EF4-FFF2-40B4-BE49-F238E27FC236}">
                      <a16:creationId xmlns:a16="http://schemas.microsoft.com/office/drawing/2014/main" id="{305200F6-8B46-414F-BE9D-F3FC08BCC7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10" y="2853"/>
                  <a:ext cx="15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18" name="Line 30">
                  <a:extLst>
                    <a:ext uri="{FF2B5EF4-FFF2-40B4-BE49-F238E27FC236}">
                      <a16:creationId xmlns:a16="http://schemas.microsoft.com/office/drawing/2014/main" id="{3542DA2E-240D-4922-89EC-3D484E9C42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57" y="2853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19" name="Line 31">
                  <a:extLst>
                    <a:ext uri="{FF2B5EF4-FFF2-40B4-BE49-F238E27FC236}">
                      <a16:creationId xmlns:a16="http://schemas.microsoft.com/office/drawing/2014/main" id="{0E0803AA-717F-48BD-8574-B0F30DC9A0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05" y="2853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20" name="Line 32">
                  <a:extLst>
                    <a:ext uri="{FF2B5EF4-FFF2-40B4-BE49-F238E27FC236}">
                      <a16:creationId xmlns:a16="http://schemas.microsoft.com/office/drawing/2014/main" id="{C96915A1-19C5-4174-9267-528DB49202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53" y="2853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21" name="Line 33">
                  <a:extLst>
                    <a:ext uri="{FF2B5EF4-FFF2-40B4-BE49-F238E27FC236}">
                      <a16:creationId xmlns:a16="http://schemas.microsoft.com/office/drawing/2014/main" id="{C228AE46-3790-409A-979F-E6FBFC9465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01" y="2853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22" name="Line 34">
                  <a:extLst>
                    <a:ext uri="{FF2B5EF4-FFF2-40B4-BE49-F238E27FC236}">
                      <a16:creationId xmlns:a16="http://schemas.microsoft.com/office/drawing/2014/main" id="{E8375E24-3E2F-4E12-AAC4-4BF3C97093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48" y="2853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23" name="Line 35">
                  <a:extLst>
                    <a:ext uri="{FF2B5EF4-FFF2-40B4-BE49-F238E27FC236}">
                      <a16:creationId xmlns:a16="http://schemas.microsoft.com/office/drawing/2014/main" id="{2640B188-9E69-4BC7-BD93-89B20DCB27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96" y="2853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24" name="Line 36">
                  <a:extLst>
                    <a:ext uri="{FF2B5EF4-FFF2-40B4-BE49-F238E27FC236}">
                      <a16:creationId xmlns:a16="http://schemas.microsoft.com/office/drawing/2014/main" id="{9BA6C9C7-3AA9-4F2E-B344-94CD2703AF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44" y="2853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25" name="Line 37">
                  <a:extLst>
                    <a:ext uri="{FF2B5EF4-FFF2-40B4-BE49-F238E27FC236}">
                      <a16:creationId xmlns:a16="http://schemas.microsoft.com/office/drawing/2014/main" id="{47788480-4595-4CAA-8356-ECBC61D90C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92" y="2853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26" name="Line 38">
                  <a:extLst>
                    <a:ext uri="{FF2B5EF4-FFF2-40B4-BE49-F238E27FC236}">
                      <a16:creationId xmlns:a16="http://schemas.microsoft.com/office/drawing/2014/main" id="{76CEB922-055D-4CD5-9C55-548142C529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39" y="2853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27" name="Line 39">
                  <a:extLst>
                    <a:ext uri="{FF2B5EF4-FFF2-40B4-BE49-F238E27FC236}">
                      <a16:creationId xmlns:a16="http://schemas.microsoft.com/office/drawing/2014/main" id="{E058BCC1-0071-4E0F-9A48-D79092EE6D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87" y="2853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28" name="Line 40">
                  <a:extLst>
                    <a:ext uri="{FF2B5EF4-FFF2-40B4-BE49-F238E27FC236}">
                      <a16:creationId xmlns:a16="http://schemas.microsoft.com/office/drawing/2014/main" id="{E5D62DF7-3B2C-4F15-8ED7-9DB9453ABA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5" y="2853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29" name="Line 41">
                  <a:extLst>
                    <a:ext uri="{FF2B5EF4-FFF2-40B4-BE49-F238E27FC236}">
                      <a16:creationId xmlns:a16="http://schemas.microsoft.com/office/drawing/2014/main" id="{B18DC934-3AEA-4767-90A9-BF1B96E8CF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3" y="2853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30" name="Line 42">
                  <a:extLst>
                    <a:ext uri="{FF2B5EF4-FFF2-40B4-BE49-F238E27FC236}">
                      <a16:creationId xmlns:a16="http://schemas.microsoft.com/office/drawing/2014/main" id="{600D6281-EB85-4AD5-81D8-1DF0404E44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30" y="2853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31" name="Line 43">
                  <a:extLst>
                    <a:ext uri="{FF2B5EF4-FFF2-40B4-BE49-F238E27FC236}">
                      <a16:creationId xmlns:a16="http://schemas.microsoft.com/office/drawing/2014/main" id="{F65AC442-DDCB-4D8D-A902-2D097789A0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78" y="2853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32" name="Line 44">
                  <a:extLst>
                    <a:ext uri="{FF2B5EF4-FFF2-40B4-BE49-F238E27FC236}">
                      <a16:creationId xmlns:a16="http://schemas.microsoft.com/office/drawing/2014/main" id="{A89C243A-7018-4161-A676-9BAC798595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26" y="2853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33" name="Line 45">
                  <a:extLst>
                    <a:ext uri="{FF2B5EF4-FFF2-40B4-BE49-F238E27FC236}">
                      <a16:creationId xmlns:a16="http://schemas.microsoft.com/office/drawing/2014/main" id="{A6A97532-5D29-4A8F-8152-A24CE77C90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74" y="2853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34" name="Line 46">
                  <a:extLst>
                    <a:ext uri="{FF2B5EF4-FFF2-40B4-BE49-F238E27FC236}">
                      <a16:creationId xmlns:a16="http://schemas.microsoft.com/office/drawing/2014/main" id="{4868E06D-3EB0-4611-8F0F-6AB8196ADE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21" y="2853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35" name="Line 47">
                  <a:extLst>
                    <a:ext uri="{FF2B5EF4-FFF2-40B4-BE49-F238E27FC236}">
                      <a16:creationId xmlns:a16="http://schemas.microsoft.com/office/drawing/2014/main" id="{675A0AA4-32AC-4044-950B-8809797406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69" y="2853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36" name="Line 48">
                  <a:extLst>
                    <a:ext uri="{FF2B5EF4-FFF2-40B4-BE49-F238E27FC236}">
                      <a16:creationId xmlns:a16="http://schemas.microsoft.com/office/drawing/2014/main" id="{73BA0A18-60AC-4C13-8B3B-E4608C7C1E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17" y="2853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37" name="Line 49">
                  <a:extLst>
                    <a:ext uri="{FF2B5EF4-FFF2-40B4-BE49-F238E27FC236}">
                      <a16:creationId xmlns:a16="http://schemas.microsoft.com/office/drawing/2014/main" id="{E5113B6F-AD74-4657-8767-9E68789CF5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65" y="2853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38" name="Line 50">
                  <a:extLst>
                    <a:ext uri="{FF2B5EF4-FFF2-40B4-BE49-F238E27FC236}">
                      <a16:creationId xmlns:a16="http://schemas.microsoft.com/office/drawing/2014/main" id="{71094962-6F85-400B-BF50-4086DDCD5C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12" y="2853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39" name="Line 51">
                  <a:extLst>
                    <a:ext uri="{FF2B5EF4-FFF2-40B4-BE49-F238E27FC236}">
                      <a16:creationId xmlns:a16="http://schemas.microsoft.com/office/drawing/2014/main" id="{6B25F907-05FE-43B1-B80B-DFD5FDC9F3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60" y="2853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40" name="Line 52">
                  <a:extLst>
                    <a:ext uri="{FF2B5EF4-FFF2-40B4-BE49-F238E27FC236}">
                      <a16:creationId xmlns:a16="http://schemas.microsoft.com/office/drawing/2014/main" id="{D3550805-B00E-4AE7-B8BC-29BEE09C44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2853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41" name="Line 53">
                  <a:extLst>
                    <a:ext uri="{FF2B5EF4-FFF2-40B4-BE49-F238E27FC236}">
                      <a16:creationId xmlns:a16="http://schemas.microsoft.com/office/drawing/2014/main" id="{DDD3B28E-BC03-49A9-B4CF-5556627E9C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56" y="2853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42" name="Line 54">
                  <a:extLst>
                    <a:ext uri="{FF2B5EF4-FFF2-40B4-BE49-F238E27FC236}">
                      <a16:creationId xmlns:a16="http://schemas.microsoft.com/office/drawing/2014/main" id="{473F2559-A4B4-4A86-B74F-88D206AE76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03" y="2853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43" name="Line 55">
                  <a:extLst>
                    <a:ext uri="{FF2B5EF4-FFF2-40B4-BE49-F238E27FC236}">
                      <a16:creationId xmlns:a16="http://schemas.microsoft.com/office/drawing/2014/main" id="{AF5BF2A7-A59A-4AAF-8C1E-BE4A22C882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51" y="2853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44" name="Line 56">
                  <a:extLst>
                    <a:ext uri="{FF2B5EF4-FFF2-40B4-BE49-F238E27FC236}">
                      <a16:creationId xmlns:a16="http://schemas.microsoft.com/office/drawing/2014/main" id="{90CF7960-CC4A-454D-B195-4EE824C3B1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99" y="2853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45" name="Line 57">
                  <a:extLst>
                    <a:ext uri="{FF2B5EF4-FFF2-40B4-BE49-F238E27FC236}">
                      <a16:creationId xmlns:a16="http://schemas.microsoft.com/office/drawing/2014/main" id="{FAC544B4-5916-443C-BBD1-E371F55233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47" y="2853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46" name="Line 58">
                  <a:extLst>
                    <a:ext uri="{FF2B5EF4-FFF2-40B4-BE49-F238E27FC236}">
                      <a16:creationId xmlns:a16="http://schemas.microsoft.com/office/drawing/2014/main" id="{3B894F3B-4AC0-43A2-AEFB-12D0A43A19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94" y="2853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47" name="Line 59">
                  <a:extLst>
                    <a:ext uri="{FF2B5EF4-FFF2-40B4-BE49-F238E27FC236}">
                      <a16:creationId xmlns:a16="http://schemas.microsoft.com/office/drawing/2014/main" id="{3536189F-8F8C-4BEE-B7ED-9F1F8D5A61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2" y="2853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48" name="Line 60">
                  <a:extLst>
                    <a:ext uri="{FF2B5EF4-FFF2-40B4-BE49-F238E27FC236}">
                      <a16:creationId xmlns:a16="http://schemas.microsoft.com/office/drawing/2014/main" id="{267B1058-052B-4481-959D-72389368CE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90" y="2853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49" name="Line 61">
                  <a:extLst>
                    <a:ext uri="{FF2B5EF4-FFF2-40B4-BE49-F238E27FC236}">
                      <a16:creationId xmlns:a16="http://schemas.microsoft.com/office/drawing/2014/main" id="{96B37AD7-F787-462B-89D0-43527E0C3F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8" y="2853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50" name="Line 62">
                  <a:extLst>
                    <a:ext uri="{FF2B5EF4-FFF2-40B4-BE49-F238E27FC236}">
                      <a16:creationId xmlns:a16="http://schemas.microsoft.com/office/drawing/2014/main" id="{8F172995-52F2-4DEC-AEE0-DFD2BBAD49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85" y="2853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51" name="Line 63">
                  <a:extLst>
                    <a:ext uri="{FF2B5EF4-FFF2-40B4-BE49-F238E27FC236}">
                      <a16:creationId xmlns:a16="http://schemas.microsoft.com/office/drawing/2014/main" id="{32BAD570-72D5-4CDC-982A-462595AE90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33" y="2853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52" name="Line 64">
                  <a:extLst>
                    <a:ext uri="{FF2B5EF4-FFF2-40B4-BE49-F238E27FC236}">
                      <a16:creationId xmlns:a16="http://schemas.microsoft.com/office/drawing/2014/main" id="{E7AC294D-44AF-4731-8527-68A94CF4D0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81" y="2853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53" name="Line 65">
                  <a:extLst>
                    <a:ext uri="{FF2B5EF4-FFF2-40B4-BE49-F238E27FC236}">
                      <a16:creationId xmlns:a16="http://schemas.microsoft.com/office/drawing/2014/main" id="{9FB03A4B-893C-4F8B-B904-2FE0EC2C29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29" y="2853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54" name="Line 66">
                  <a:extLst>
                    <a:ext uri="{FF2B5EF4-FFF2-40B4-BE49-F238E27FC236}">
                      <a16:creationId xmlns:a16="http://schemas.microsoft.com/office/drawing/2014/main" id="{8D854F93-B918-42A9-B72B-CBEABB3C9C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77" y="2853"/>
                  <a:ext cx="15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55" name="Line 67">
                  <a:extLst>
                    <a:ext uri="{FF2B5EF4-FFF2-40B4-BE49-F238E27FC236}">
                      <a16:creationId xmlns:a16="http://schemas.microsoft.com/office/drawing/2014/main" id="{43CE4FD4-8CD5-4452-B158-60F3E1E408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24" y="2853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56" name="Line 68">
                  <a:extLst>
                    <a:ext uri="{FF2B5EF4-FFF2-40B4-BE49-F238E27FC236}">
                      <a16:creationId xmlns:a16="http://schemas.microsoft.com/office/drawing/2014/main" id="{6F83BC39-0242-4061-A7E3-852BCC3B19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72" y="2853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57" name="Line 69">
                  <a:extLst>
                    <a:ext uri="{FF2B5EF4-FFF2-40B4-BE49-F238E27FC236}">
                      <a16:creationId xmlns:a16="http://schemas.microsoft.com/office/drawing/2014/main" id="{5EFC9C57-0FB2-41D4-9D34-9235340116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20" y="2853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58" name="Line 70">
                  <a:extLst>
                    <a:ext uri="{FF2B5EF4-FFF2-40B4-BE49-F238E27FC236}">
                      <a16:creationId xmlns:a16="http://schemas.microsoft.com/office/drawing/2014/main" id="{17084231-6B03-4FCC-B57F-E8F5954171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68" y="2853"/>
                  <a:ext cx="7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59" name="Line 71">
                  <a:extLst>
                    <a:ext uri="{FF2B5EF4-FFF2-40B4-BE49-F238E27FC236}">
                      <a16:creationId xmlns:a16="http://schemas.microsoft.com/office/drawing/2014/main" id="{F706EF61-D92C-41F9-ADEA-E126D914A6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19" y="2464"/>
                  <a:ext cx="15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60" name="Line 72">
                  <a:extLst>
                    <a:ext uri="{FF2B5EF4-FFF2-40B4-BE49-F238E27FC236}">
                      <a16:creationId xmlns:a16="http://schemas.microsoft.com/office/drawing/2014/main" id="{57265DC5-1EFD-4893-8FFB-A7D946DA83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66" y="2464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61" name="Line 73">
                  <a:extLst>
                    <a:ext uri="{FF2B5EF4-FFF2-40B4-BE49-F238E27FC236}">
                      <a16:creationId xmlns:a16="http://schemas.microsoft.com/office/drawing/2014/main" id="{B2E28969-2607-4401-B084-4EDFB04F26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14" y="2464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62" name="Line 74">
                  <a:extLst>
                    <a:ext uri="{FF2B5EF4-FFF2-40B4-BE49-F238E27FC236}">
                      <a16:creationId xmlns:a16="http://schemas.microsoft.com/office/drawing/2014/main" id="{824E1B51-CAE5-404B-A4F3-7B48DB2F41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2" y="2464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63" name="Line 75">
                  <a:extLst>
                    <a:ext uri="{FF2B5EF4-FFF2-40B4-BE49-F238E27FC236}">
                      <a16:creationId xmlns:a16="http://schemas.microsoft.com/office/drawing/2014/main" id="{58463A20-4C51-465E-8A92-642A8CB7F4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10" y="2464"/>
                  <a:ext cx="15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64" name="Line 76">
                  <a:extLst>
                    <a:ext uri="{FF2B5EF4-FFF2-40B4-BE49-F238E27FC236}">
                      <a16:creationId xmlns:a16="http://schemas.microsoft.com/office/drawing/2014/main" id="{B319675D-39E5-412B-BAA4-AE244F98F1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57" y="2464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65" name="Line 77">
                  <a:extLst>
                    <a:ext uri="{FF2B5EF4-FFF2-40B4-BE49-F238E27FC236}">
                      <a16:creationId xmlns:a16="http://schemas.microsoft.com/office/drawing/2014/main" id="{6C75D94C-04D3-4775-A950-EA41E1A7D2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05" y="2464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66" name="Line 78">
                  <a:extLst>
                    <a:ext uri="{FF2B5EF4-FFF2-40B4-BE49-F238E27FC236}">
                      <a16:creationId xmlns:a16="http://schemas.microsoft.com/office/drawing/2014/main" id="{F942EA14-0FCD-4D59-B908-620E228DB9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53" y="2464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67" name="Line 79">
                  <a:extLst>
                    <a:ext uri="{FF2B5EF4-FFF2-40B4-BE49-F238E27FC236}">
                      <a16:creationId xmlns:a16="http://schemas.microsoft.com/office/drawing/2014/main" id="{5FA480FC-5E62-405F-8FDF-D8D7450613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01" y="2464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68" name="Line 80">
                  <a:extLst>
                    <a:ext uri="{FF2B5EF4-FFF2-40B4-BE49-F238E27FC236}">
                      <a16:creationId xmlns:a16="http://schemas.microsoft.com/office/drawing/2014/main" id="{33B04761-F52B-43B5-B507-0B8F2CC0D2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48" y="2464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69" name="Line 81">
                  <a:extLst>
                    <a:ext uri="{FF2B5EF4-FFF2-40B4-BE49-F238E27FC236}">
                      <a16:creationId xmlns:a16="http://schemas.microsoft.com/office/drawing/2014/main" id="{AE64464C-EE31-45BB-9FB5-17DD8FD8EE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96" y="2464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70" name="Line 82">
                  <a:extLst>
                    <a:ext uri="{FF2B5EF4-FFF2-40B4-BE49-F238E27FC236}">
                      <a16:creationId xmlns:a16="http://schemas.microsoft.com/office/drawing/2014/main" id="{A1F14ED7-8EDC-4666-847C-E9A0CEAAF9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44" y="2464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71" name="Line 83">
                  <a:extLst>
                    <a:ext uri="{FF2B5EF4-FFF2-40B4-BE49-F238E27FC236}">
                      <a16:creationId xmlns:a16="http://schemas.microsoft.com/office/drawing/2014/main" id="{FE9459F8-FE05-41C5-84F0-097B99AB7F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92" y="2464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72" name="Line 84">
                  <a:extLst>
                    <a:ext uri="{FF2B5EF4-FFF2-40B4-BE49-F238E27FC236}">
                      <a16:creationId xmlns:a16="http://schemas.microsoft.com/office/drawing/2014/main" id="{B02AE765-5EB7-44C6-ADC0-1AFC97D2CA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39" y="2464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73" name="Line 85">
                  <a:extLst>
                    <a:ext uri="{FF2B5EF4-FFF2-40B4-BE49-F238E27FC236}">
                      <a16:creationId xmlns:a16="http://schemas.microsoft.com/office/drawing/2014/main" id="{53F1927F-25AD-49C3-A728-489D33270C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87" y="2464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74" name="Line 86">
                  <a:extLst>
                    <a:ext uri="{FF2B5EF4-FFF2-40B4-BE49-F238E27FC236}">
                      <a16:creationId xmlns:a16="http://schemas.microsoft.com/office/drawing/2014/main" id="{00452AB0-8CC8-4C82-AD0B-D1AEF4E4DE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5" y="2464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75" name="Line 87">
                  <a:extLst>
                    <a:ext uri="{FF2B5EF4-FFF2-40B4-BE49-F238E27FC236}">
                      <a16:creationId xmlns:a16="http://schemas.microsoft.com/office/drawing/2014/main" id="{0B6692B8-28EA-4C32-AB6B-ECDB8DC511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3" y="2464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76" name="Line 88">
                  <a:extLst>
                    <a:ext uri="{FF2B5EF4-FFF2-40B4-BE49-F238E27FC236}">
                      <a16:creationId xmlns:a16="http://schemas.microsoft.com/office/drawing/2014/main" id="{43BEB1D1-26BE-4DF1-888C-3B4A1758C5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30" y="2464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77" name="Line 89">
                  <a:extLst>
                    <a:ext uri="{FF2B5EF4-FFF2-40B4-BE49-F238E27FC236}">
                      <a16:creationId xmlns:a16="http://schemas.microsoft.com/office/drawing/2014/main" id="{BC2ED11E-9A7F-4F36-958C-BDB6BF4C50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78" y="2464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78" name="Line 90">
                  <a:extLst>
                    <a:ext uri="{FF2B5EF4-FFF2-40B4-BE49-F238E27FC236}">
                      <a16:creationId xmlns:a16="http://schemas.microsoft.com/office/drawing/2014/main" id="{FAD032EF-2CBE-481A-BE6B-3B07A924F0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26" y="2464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79" name="Line 91">
                  <a:extLst>
                    <a:ext uri="{FF2B5EF4-FFF2-40B4-BE49-F238E27FC236}">
                      <a16:creationId xmlns:a16="http://schemas.microsoft.com/office/drawing/2014/main" id="{87295F23-B720-4FEB-BC9C-2528D08959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74" y="2464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80" name="Line 92">
                  <a:extLst>
                    <a:ext uri="{FF2B5EF4-FFF2-40B4-BE49-F238E27FC236}">
                      <a16:creationId xmlns:a16="http://schemas.microsoft.com/office/drawing/2014/main" id="{55024F13-E532-40DA-8AB1-82B66CC11F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21" y="2464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81" name="Line 93">
                  <a:extLst>
                    <a:ext uri="{FF2B5EF4-FFF2-40B4-BE49-F238E27FC236}">
                      <a16:creationId xmlns:a16="http://schemas.microsoft.com/office/drawing/2014/main" id="{DFA21D7A-F900-4EC8-A5D3-D2C5B3984B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69" y="2464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82" name="Line 94">
                  <a:extLst>
                    <a:ext uri="{FF2B5EF4-FFF2-40B4-BE49-F238E27FC236}">
                      <a16:creationId xmlns:a16="http://schemas.microsoft.com/office/drawing/2014/main" id="{08C43005-4DB7-4391-BBA9-1B965ACB76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17" y="2464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83" name="Line 95">
                  <a:extLst>
                    <a:ext uri="{FF2B5EF4-FFF2-40B4-BE49-F238E27FC236}">
                      <a16:creationId xmlns:a16="http://schemas.microsoft.com/office/drawing/2014/main" id="{EFCE27B5-0155-4B14-BE7D-93A66C8AEC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65" y="2464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84" name="Line 96">
                  <a:extLst>
                    <a:ext uri="{FF2B5EF4-FFF2-40B4-BE49-F238E27FC236}">
                      <a16:creationId xmlns:a16="http://schemas.microsoft.com/office/drawing/2014/main" id="{5D8ADF17-4991-4D11-B7B9-D06E4AB3D6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12" y="2464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85" name="Line 97">
                  <a:extLst>
                    <a:ext uri="{FF2B5EF4-FFF2-40B4-BE49-F238E27FC236}">
                      <a16:creationId xmlns:a16="http://schemas.microsoft.com/office/drawing/2014/main" id="{C59F4767-032A-4A15-AE30-8E95DCF49F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60" y="2464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86" name="Line 98">
                  <a:extLst>
                    <a:ext uri="{FF2B5EF4-FFF2-40B4-BE49-F238E27FC236}">
                      <a16:creationId xmlns:a16="http://schemas.microsoft.com/office/drawing/2014/main" id="{523498C2-98D3-4122-B074-FD02C15A1D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2464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87" name="Line 99">
                  <a:extLst>
                    <a:ext uri="{FF2B5EF4-FFF2-40B4-BE49-F238E27FC236}">
                      <a16:creationId xmlns:a16="http://schemas.microsoft.com/office/drawing/2014/main" id="{503903D2-E7F1-40B9-9FE8-CFCA4621EB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56" y="2464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88" name="Line 100">
                  <a:extLst>
                    <a:ext uri="{FF2B5EF4-FFF2-40B4-BE49-F238E27FC236}">
                      <a16:creationId xmlns:a16="http://schemas.microsoft.com/office/drawing/2014/main" id="{2EEF09C9-56AC-4387-ACF5-A9BE311C2B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03" y="2464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89" name="Line 101">
                  <a:extLst>
                    <a:ext uri="{FF2B5EF4-FFF2-40B4-BE49-F238E27FC236}">
                      <a16:creationId xmlns:a16="http://schemas.microsoft.com/office/drawing/2014/main" id="{6313D9C6-4DDC-4B11-BF7E-DDF8CA966D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51" y="2464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90" name="Line 102">
                  <a:extLst>
                    <a:ext uri="{FF2B5EF4-FFF2-40B4-BE49-F238E27FC236}">
                      <a16:creationId xmlns:a16="http://schemas.microsoft.com/office/drawing/2014/main" id="{328D65F5-A703-4DB9-8183-A47ED189F6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99" y="2464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91" name="Line 103">
                  <a:extLst>
                    <a:ext uri="{FF2B5EF4-FFF2-40B4-BE49-F238E27FC236}">
                      <a16:creationId xmlns:a16="http://schemas.microsoft.com/office/drawing/2014/main" id="{ABDC53D8-5D82-4FD3-818B-5E3DAEE0B6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47" y="2464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92" name="Line 104">
                  <a:extLst>
                    <a:ext uri="{FF2B5EF4-FFF2-40B4-BE49-F238E27FC236}">
                      <a16:creationId xmlns:a16="http://schemas.microsoft.com/office/drawing/2014/main" id="{DA8D5DE7-057E-4CC5-8D8A-40D124166E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94" y="2464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93" name="Line 105">
                  <a:extLst>
                    <a:ext uri="{FF2B5EF4-FFF2-40B4-BE49-F238E27FC236}">
                      <a16:creationId xmlns:a16="http://schemas.microsoft.com/office/drawing/2014/main" id="{2E601A1A-A5F9-467B-B118-ECE129F881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2" y="2464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94" name="Line 106">
                  <a:extLst>
                    <a:ext uri="{FF2B5EF4-FFF2-40B4-BE49-F238E27FC236}">
                      <a16:creationId xmlns:a16="http://schemas.microsoft.com/office/drawing/2014/main" id="{2A6FB36D-3C0D-4576-A662-ED898904E5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90" y="2464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95" name="Line 107">
                  <a:extLst>
                    <a:ext uri="{FF2B5EF4-FFF2-40B4-BE49-F238E27FC236}">
                      <a16:creationId xmlns:a16="http://schemas.microsoft.com/office/drawing/2014/main" id="{514561DA-2FA9-470B-95BD-B2B7429EAB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8" y="2464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96" name="Line 108">
                  <a:extLst>
                    <a:ext uri="{FF2B5EF4-FFF2-40B4-BE49-F238E27FC236}">
                      <a16:creationId xmlns:a16="http://schemas.microsoft.com/office/drawing/2014/main" id="{617F9646-6DD6-4C17-9789-4FD38B1FF9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85" y="2464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97" name="Line 109">
                  <a:extLst>
                    <a:ext uri="{FF2B5EF4-FFF2-40B4-BE49-F238E27FC236}">
                      <a16:creationId xmlns:a16="http://schemas.microsoft.com/office/drawing/2014/main" id="{DD6C9069-8DA4-492C-9CB6-CED803F999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33" y="2464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98" name="Line 110">
                  <a:extLst>
                    <a:ext uri="{FF2B5EF4-FFF2-40B4-BE49-F238E27FC236}">
                      <a16:creationId xmlns:a16="http://schemas.microsoft.com/office/drawing/2014/main" id="{7D7FF6B1-EDF7-4632-8E4F-F664482F97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81" y="2464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199" name="Line 111">
                  <a:extLst>
                    <a:ext uri="{FF2B5EF4-FFF2-40B4-BE49-F238E27FC236}">
                      <a16:creationId xmlns:a16="http://schemas.microsoft.com/office/drawing/2014/main" id="{D3B41D55-810D-4183-8953-CA7D4FA6C6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29" y="2464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00" name="Line 112">
                  <a:extLst>
                    <a:ext uri="{FF2B5EF4-FFF2-40B4-BE49-F238E27FC236}">
                      <a16:creationId xmlns:a16="http://schemas.microsoft.com/office/drawing/2014/main" id="{3DC9D4B4-59BE-4D35-83DC-0759E9D698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77" y="2464"/>
                  <a:ext cx="15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01" name="Line 113">
                  <a:extLst>
                    <a:ext uri="{FF2B5EF4-FFF2-40B4-BE49-F238E27FC236}">
                      <a16:creationId xmlns:a16="http://schemas.microsoft.com/office/drawing/2014/main" id="{4F54F74A-F0DD-4B09-89A4-18022AF404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24" y="2464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02" name="Line 114">
                  <a:extLst>
                    <a:ext uri="{FF2B5EF4-FFF2-40B4-BE49-F238E27FC236}">
                      <a16:creationId xmlns:a16="http://schemas.microsoft.com/office/drawing/2014/main" id="{4608D64E-E1DE-4244-88D0-C2106FD863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72" y="2464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03" name="Line 115">
                  <a:extLst>
                    <a:ext uri="{FF2B5EF4-FFF2-40B4-BE49-F238E27FC236}">
                      <a16:creationId xmlns:a16="http://schemas.microsoft.com/office/drawing/2014/main" id="{7BA17C74-73B7-4058-988A-EC9C2A8AE8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20" y="2464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04" name="Line 116">
                  <a:extLst>
                    <a:ext uri="{FF2B5EF4-FFF2-40B4-BE49-F238E27FC236}">
                      <a16:creationId xmlns:a16="http://schemas.microsoft.com/office/drawing/2014/main" id="{8AA7E60D-986A-41C8-AB28-7C038A32AD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68" y="2464"/>
                  <a:ext cx="7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05" name="Line 117">
                  <a:extLst>
                    <a:ext uri="{FF2B5EF4-FFF2-40B4-BE49-F238E27FC236}">
                      <a16:creationId xmlns:a16="http://schemas.microsoft.com/office/drawing/2014/main" id="{F106F913-41D1-4976-85FC-9235DDC206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19" y="2075"/>
                  <a:ext cx="15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06" name="Line 118">
                  <a:extLst>
                    <a:ext uri="{FF2B5EF4-FFF2-40B4-BE49-F238E27FC236}">
                      <a16:creationId xmlns:a16="http://schemas.microsoft.com/office/drawing/2014/main" id="{B76420AB-89F3-4AF1-9A5B-E48D353B55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66" y="2075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07" name="Line 119">
                  <a:extLst>
                    <a:ext uri="{FF2B5EF4-FFF2-40B4-BE49-F238E27FC236}">
                      <a16:creationId xmlns:a16="http://schemas.microsoft.com/office/drawing/2014/main" id="{317DB3A4-392A-4626-A5A2-5B50D2F6B0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14" y="2075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08" name="Line 120">
                  <a:extLst>
                    <a:ext uri="{FF2B5EF4-FFF2-40B4-BE49-F238E27FC236}">
                      <a16:creationId xmlns:a16="http://schemas.microsoft.com/office/drawing/2014/main" id="{32A6F6B5-6CC4-484B-A1F3-1B00BAF006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2" y="2075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09" name="Line 121">
                  <a:extLst>
                    <a:ext uri="{FF2B5EF4-FFF2-40B4-BE49-F238E27FC236}">
                      <a16:creationId xmlns:a16="http://schemas.microsoft.com/office/drawing/2014/main" id="{1029E75F-D70F-4848-8F6D-06720A5495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10" y="2075"/>
                  <a:ext cx="15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10" name="Line 122">
                  <a:extLst>
                    <a:ext uri="{FF2B5EF4-FFF2-40B4-BE49-F238E27FC236}">
                      <a16:creationId xmlns:a16="http://schemas.microsoft.com/office/drawing/2014/main" id="{021F82BB-337F-4BF8-BE6B-88BB51230A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57" y="2075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11" name="Line 123">
                  <a:extLst>
                    <a:ext uri="{FF2B5EF4-FFF2-40B4-BE49-F238E27FC236}">
                      <a16:creationId xmlns:a16="http://schemas.microsoft.com/office/drawing/2014/main" id="{A8746268-BC24-4F47-A0F6-35BB70D0F4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05" y="2075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12" name="Line 124">
                  <a:extLst>
                    <a:ext uri="{FF2B5EF4-FFF2-40B4-BE49-F238E27FC236}">
                      <a16:creationId xmlns:a16="http://schemas.microsoft.com/office/drawing/2014/main" id="{564647F1-E183-414A-9B2D-DF3A022789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53" y="2075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13" name="Line 125">
                  <a:extLst>
                    <a:ext uri="{FF2B5EF4-FFF2-40B4-BE49-F238E27FC236}">
                      <a16:creationId xmlns:a16="http://schemas.microsoft.com/office/drawing/2014/main" id="{6855D496-C092-4777-9AF1-B0D045CD40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01" y="2075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14" name="Line 126">
                  <a:extLst>
                    <a:ext uri="{FF2B5EF4-FFF2-40B4-BE49-F238E27FC236}">
                      <a16:creationId xmlns:a16="http://schemas.microsoft.com/office/drawing/2014/main" id="{B55BA7BC-449B-4929-9027-76494CD91D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48" y="2075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15" name="Line 127">
                  <a:extLst>
                    <a:ext uri="{FF2B5EF4-FFF2-40B4-BE49-F238E27FC236}">
                      <a16:creationId xmlns:a16="http://schemas.microsoft.com/office/drawing/2014/main" id="{81D0B0C0-F783-4C8E-B32F-7658E99219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96" y="2075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16" name="Line 128">
                  <a:extLst>
                    <a:ext uri="{FF2B5EF4-FFF2-40B4-BE49-F238E27FC236}">
                      <a16:creationId xmlns:a16="http://schemas.microsoft.com/office/drawing/2014/main" id="{4E0D9588-705C-4B8F-A5DC-5FEE019090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44" y="2075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17" name="Line 129">
                  <a:extLst>
                    <a:ext uri="{FF2B5EF4-FFF2-40B4-BE49-F238E27FC236}">
                      <a16:creationId xmlns:a16="http://schemas.microsoft.com/office/drawing/2014/main" id="{5774729A-7227-4394-BC67-150CBF8365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92" y="2075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18" name="Line 130">
                  <a:extLst>
                    <a:ext uri="{FF2B5EF4-FFF2-40B4-BE49-F238E27FC236}">
                      <a16:creationId xmlns:a16="http://schemas.microsoft.com/office/drawing/2014/main" id="{7EDF9F88-8A45-494D-A76A-9A27219D53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39" y="2075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19" name="Line 131">
                  <a:extLst>
                    <a:ext uri="{FF2B5EF4-FFF2-40B4-BE49-F238E27FC236}">
                      <a16:creationId xmlns:a16="http://schemas.microsoft.com/office/drawing/2014/main" id="{DCB83F25-6A78-4FD8-AB0D-70469E5937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87" y="2075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20" name="Line 132">
                  <a:extLst>
                    <a:ext uri="{FF2B5EF4-FFF2-40B4-BE49-F238E27FC236}">
                      <a16:creationId xmlns:a16="http://schemas.microsoft.com/office/drawing/2014/main" id="{E083804F-A6D9-443F-BA22-A2707B20B0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5" y="2075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21" name="Line 133">
                  <a:extLst>
                    <a:ext uri="{FF2B5EF4-FFF2-40B4-BE49-F238E27FC236}">
                      <a16:creationId xmlns:a16="http://schemas.microsoft.com/office/drawing/2014/main" id="{911E20C0-E51E-4647-B819-EFCBDD30EB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3" y="2075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22" name="Line 134">
                  <a:extLst>
                    <a:ext uri="{FF2B5EF4-FFF2-40B4-BE49-F238E27FC236}">
                      <a16:creationId xmlns:a16="http://schemas.microsoft.com/office/drawing/2014/main" id="{250CC98A-C6BF-4CEE-A60B-6BFD66BDAF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30" y="2075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23" name="Line 135">
                  <a:extLst>
                    <a:ext uri="{FF2B5EF4-FFF2-40B4-BE49-F238E27FC236}">
                      <a16:creationId xmlns:a16="http://schemas.microsoft.com/office/drawing/2014/main" id="{8F338595-702D-43C0-AA2A-F164A4EEAA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78" y="2075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24" name="Line 136">
                  <a:extLst>
                    <a:ext uri="{FF2B5EF4-FFF2-40B4-BE49-F238E27FC236}">
                      <a16:creationId xmlns:a16="http://schemas.microsoft.com/office/drawing/2014/main" id="{55672612-1441-4756-BE2C-555613C9BA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26" y="2075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25" name="Line 137">
                  <a:extLst>
                    <a:ext uri="{FF2B5EF4-FFF2-40B4-BE49-F238E27FC236}">
                      <a16:creationId xmlns:a16="http://schemas.microsoft.com/office/drawing/2014/main" id="{6834176F-728E-490E-B1FF-C09D1EA592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74" y="2075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26" name="Line 138">
                  <a:extLst>
                    <a:ext uri="{FF2B5EF4-FFF2-40B4-BE49-F238E27FC236}">
                      <a16:creationId xmlns:a16="http://schemas.microsoft.com/office/drawing/2014/main" id="{DD8130DA-0511-43CB-B7B4-E5CBC04852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21" y="2075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27" name="Line 139">
                  <a:extLst>
                    <a:ext uri="{FF2B5EF4-FFF2-40B4-BE49-F238E27FC236}">
                      <a16:creationId xmlns:a16="http://schemas.microsoft.com/office/drawing/2014/main" id="{4B904482-89F2-4679-850D-E911B1CF9C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69" y="2075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28" name="Line 140">
                  <a:extLst>
                    <a:ext uri="{FF2B5EF4-FFF2-40B4-BE49-F238E27FC236}">
                      <a16:creationId xmlns:a16="http://schemas.microsoft.com/office/drawing/2014/main" id="{0F57ADD2-60AD-439C-8C4C-5EF2857A99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17" y="2075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29" name="Line 141">
                  <a:extLst>
                    <a:ext uri="{FF2B5EF4-FFF2-40B4-BE49-F238E27FC236}">
                      <a16:creationId xmlns:a16="http://schemas.microsoft.com/office/drawing/2014/main" id="{6DFDAE4A-75EE-4765-9001-DF1F84A95E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65" y="2075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30" name="Line 142">
                  <a:extLst>
                    <a:ext uri="{FF2B5EF4-FFF2-40B4-BE49-F238E27FC236}">
                      <a16:creationId xmlns:a16="http://schemas.microsoft.com/office/drawing/2014/main" id="{65D28CDF-240B-4CBA-B5A7-F070DE186B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12" y="2075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31" name="Line 143">
                  <a:extLst>
                    <a:ext uri="{FF2B5EF4-FFF2-40B4-BE49-F238E27FC236}">
                      <a16:creationId xmlns:a16="http://schemas.microsoft.com/office/drawing/2014/main" id="{24E34FF9-9DD8-4225-A2C9-0F9410F8D6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60" y="2075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32" name="Line 144">
                  <a:extLst>
                    <a:ext uri="{FF2B5EF4-FFF2-40B4-BE49-F238E27FC236}">
                      <a16:creationId xmlns:a16="http://schemas.microsoft.com/office/drawing/2014/main" id="{27318E30-1315-4B26-8B1D-9B0A7033C7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2075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33" name="Line 145">
                  <a:extLst>
                    <a:ext uri="{FF2B5EF4-FFF2-40B4-BE49-F238E27FC236}">
                      <a16:creationId xmlns:a16="http://schemas.microsoft.com/office/drawing/2014/main" id="{41EE35E3-5B2F-4D9C-BAF3-20DF33D9C5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56" y="2075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34" name="Line 146">
                  <a:extLst>
                    <a:ext uri="{FF2B5EF4-FFF2-40B4-BE49-F238E27FC236}">
                      <a16:creationId xmlns:a16="http://schemas.microsoft.com/office/drawing/2014/main" id="{BFEC86F0-0FED-46C7-8779-F5637AE7CC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03" y="2075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35" name="Line 147">
                  <a:extLst>
                    <a:ext uri="{FF2B5EF4-FFF2-40B4-BE49-F238E27FC236}">
                      <a16:creationId xmlns:a16="http://schemas.microsoft.com/office/drawing/2014/main" id="{5768C265-E6A1-4EED-9F4A-F51DC90C5B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51" y="2075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36" name="Line 148">
                  <a:extLst>
                    <a:ext uri="{FF2B5EF4-FFF2-40B4-BE49-F238E27FC236}">
                      <a16:creationId xmlns:a16="http://schemas.microsoft.com/office/drawing/2014/main" id="{51B11BA5-3337-4A35-9B55-DBC2D544AF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99" y="2075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37" name="Line 149">
                  <a:extLst>
                    <a:ext uri="{FF2B5EF4-FFF2-40B4-BE49-F238E27FC236}">
                      <a16:creationId xmlns:a16="http://schemas.microsoft.com/office/drawing/2014/main" id="{45F31B3B-55F0-42AF-88F6-9014847D17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47" y="2075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38" name="Line 150">
                  <a:extLst>
                    <a:ext uri="{FF2B5EF4-FFF2-40B4-BE49-F238E27FC236}">
                      <a16:creationId xmlns:a16="http://schemas.microsoft.com/office/drawing/2014/main" id="{E76AEFC6-AB0B-45F5-9B04-5BA5C75231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94" y="2075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39" name="Line 151">
                  <a:extLst>
                    <a:ext uri="{FF2B5EF4-FFF2-40B4-BE49-F238E27FC236}">
                      <a16:creationId xmlns:a16="http://schemas.microsoft.com/office/drawing/2014/main" id="{C5D80378-AC0F-499E-A164-5E8D766660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2" y="2075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40" name="Line 152">
                  <a:extLst>
                    <a:ext uri="{FF2B5EF4-FFF2-40B4-BE49-F238E27FC236}">
                      <a16:creationId xmlns:a16="http://schemas.microsoft.com/office/drawing/2014/main" id="{C66B7172-0CE1-433F-A38F-64C26A509C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90" y="2075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41" name="Line 153">
                  <a:extLst>
                    <a:ext uri="{FF2B5EF4-FFF2-40B4-BE49-F238E27FC236}">
                      <a16:creationId xmlns:a16="http://schemas.microsoft.com/office/drawing/2014/main" id="{0F772B93-7D69-40D5-AA9E-D01065FC88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8" y="2075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42" name="Line 154">
                  <a:extLst>
                    <a:ext uri="{FF2B5EF4-FFF2-40B4-BE49-F238E27FC236}">
                      <a16:creationId xmlns:a16="http://schemas.microsoft.com/office/drawing/2014/main" id="{328BF5D3-9F98-4C98-94A7-95D9DED27D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85" y="2075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43" name="Line 155">
                  <a:extLst>
                    <a:ext uri="{FF2B5EF4-FFF2-40B4-BE49-F238E27FC236}">
                      <a16:creationId xmlns:a16="http://schemas.microsoft.com/office/drawing/2014/main" id="{65FAD865-0813-4FAB-8444-8F8013413F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33" y="2075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44" name="Line 156">
                  <a:extLst>
                    <a:ext uri="{FF2B5EF4-FFF2-40B4-BE49-F238E27FC236}">
                      <a16:creationId xmlns:a16="http://schemas.microsoft.com/office/drawing/2014/main" id="{804D0B57-4C8D-4E3B-A7D0-1742115D5C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81" y="2075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45" name="Line 157">
                  <a:extLst>
                    <a:ext uri="{FF2B5EF4-FFF2-40B4-BE49-F238E27FC236}">
                      <a16:creationId xmlns:a16="http://schemas.microsoft.com/office/drawing/2014/main" id="{73E7BBED-9AA6-447C-9503-D24EA20F20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29" y="2075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46" name="Line 158">
                  <a:extLst>
                    <a:ext uri="{FF2B5EF4-FFF2-40B4-BE49-F238E27FC236}">
                      <a16:creationId xmlns:a16="http://schemas.microsoft.com/office/drawing/2014/main" id="{23AF1744-7435-4681-B83C-2F87BC8163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77" y="2075"/>
                  <a:ext cx="15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47" name="Line 159">
                  <a:extLst>
                    <a:ext uri="{FF2B5EF4-FFF2-40B4-BE49-F238E27FC236}">
                      <a16:creationId xmlns:a16="http://schemas.microsoft.com/office/drawing/2014/main" id="{51D93596-BE22-4CFC-83AB-139B14A0F9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24" y="2075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48" name="Line 160">
                  <a:extLst>
                    <a:ext uri="{FF2B5EF4-FFF2-40B4-BE49-F238E27FC236}">
                      <a16:creationId xmlns:a16="http://schemas.microsoft.com/office/drawing/2014/main" id="{166B3418-2617-4B7D-B13E-2CC7E21947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72" y="2075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49" name="Line 161">
                  <a:extLst>
                    <a:ext uri="{FF2B5EF4-FFF2-40B4-BE49-F238E27FC236}">
                      <a16:creationId xmlns:a16="http://schemas.microsoft.com/office/drawing/2014/main" id="{9596648B-8915-4597-8FA6-8E3B63C358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20" y="2075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50" name="Line 162">
                  <a:extLst>
                    <a:ext uri="{FF2B5EF4-FFF2-40B4-BE49-F238E27FC236}">
                      <a16:creationId xmlns:a16="http://schemas.microsoft.com/office/drawing/2014/main" id="{6C0C493F-DBE8-4FB4-AE27-2E0C86AF1A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68" y="2075"/>
                  <a:ext cx="7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51" name="Line 163">
                  <a:extLst>
                    <a:ext uri="{FF2B5EF4-FFF2-40B4-BE49-F238E27FC236}">
                      <a16:creationId xmlns:a16="http://schemas.microsoft.com/office/drawing/2014/main" id="{BEE6E6CE-335C-42B2-B36F-5250D318B6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19" y="1686"/>
                  <a:ext cx="15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52" name="Line 164">
                  <a:extLst>
                    <a:ext uri="{FF2B5EF4-FFF2-40B4-BE49-F238E27FC236}">
                      <a16:creationId xmlns:a16="http://schemas.microsoft.com/office/drawing/2014/main" id="{25625CA5-AB8B-4D1D-B540-109F3C7ACB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66" y="1686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53" name="Line 165">
                  <a:extLst>
                    <a:ext uri="{FF2B5EF4-FFF2-40B4-BE49-F238E27FC236}">
                      <a16:creationId xmlns:a16="http://schemas.microsoft.com/office/drawing/2014/main" id="{6E52048C-302B-462E-9A5A-18FCAAD43D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14" y="1686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54" name="Line 166">
                  <a:extLst>
                    <a:ext uri="{FF2B5EF4-FFF2-40B4-BE49-F238E27FC236}">
                      <a16:creationId xmlns:a16="http://schemas.microsoft.com/office/drawing/2014/main" id="{00F96E3E-5158-434F-9F37-EF8A376B56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2" y="1686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55" name="Line 167">
                  <a:extLst>
                    <a:ext uri="{FF2B5EF4-FFF2-40B4-BE49-F238E27FC236}">
                      <a16:creationId xmlns:a16="http://schemas.microsoft.com/office/drawing/2014/main" id="{DC2EB758-CEC4-4C81-AC7D-13DB1A83AD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10" y="1686"/>
                  <a:ext cx="15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56" name="Line 168">
                  <a:extLst>
                    <a:ext uri="{FF2B5EF4-FFF2-40B4-BE49-F238E27FC236}">
                      <a16:creationId xmlns:a16="http://schemas.microsoft.com/office/drawing/2014/main" id="{71C65346-99BA-4625-A064-CC639E4F07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57" y="1686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57" name="Line 169">
                  <a:extLst>
                    <a:ext uri="{FF2B5EF4-FFF2-40B4-BE49-F238E27FC236}">
                      <a16:creationId xmlns:a16="http://schemas.microsoft.com/office/drawing/2014/main" id="{E072D07F-CC72-40FB-85F8-232EC05812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05" y="1686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58" name="Line 170">
                  <a:extLst>
                    <a:ext uri="{FF2B5EF4-FFF2-40B4-BE49-F238E27FC236}">
                      <a16:creationId xmlns:a16="http://schemas.microsoft.com/office/drawing/2014/main" id="{E2F07879-73B5-4E87-83D7-1DF80F12EE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53" y="1686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59" name="Line 171">
                  <a:extLst>
                    <a:ext uri="{FF2B5EF4-FFF2-40B4-BE49-F238E27FC236}">
                      <a16:creationId xmlns:a16="http://schemas.microsoft.com/office/drawing/2014/main" id="{7DF68E99-21C6-4378-9009-5E22D44FCD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01" y="1686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60" name="Line 172">
                  <a:extLst>
                    <a:ext uri="{FF2B5EF4-FFF2-40B4-BE49-F238E27FC236}">
                      <a16:creationId xmlns:a16="http://schemas.microsoft.com/office/drawing/2014/main" id="{7F3A3FC3-99AA-43A8-B38B-3366350523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48" y="1686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61" name="Line 173">
                  <a:extLst>
                    <a:ext uri="{FF2B5EF4-FFF2-40B4-BE49-F238E27FC236}">
                      <a16:creationId xmlns:a16="http://schemas.microsoft.com/office/drawing/2014/main" id="{2AD517CE-BC98-45CA-983E-BD9751AD77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96" y="1686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62" name="Line 174">
                  <a:extLst>
                    <a:ext uri="{FF2B5EF4-FFF2-40B4-BE49-F238E27FC236}">
                      <a16:creationId xmlns:a16="http://schemas.microsoft.com/office/drawing/2014/main" id="{8BD9F0C7-7CA6-4C19-BCDB-A20A72D5B1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44" y="1686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63" name="Line 175">
                  <a:extLst>
                    <a:ext uri="{FF2B5EF4-FFF2-40B4-BE49-F238E27FC236}">
                      <a16:creationId xmlns:a16="http://schemas.microsoft.com/office/drawing/2014/main" id="{38278225-CF08-4D92-A1C3-5509986AAC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92" y="1686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64" name="Line 176">
                  <a:extLst>
                    <a:ext uri="{FF2B5EF4-FFF2-40B4-BE49-F238E27FC236}">
                      <a16:creationId xmlns:a16="http://schemas.microsoft.com/office/drawing/2014/main" id="{DCAAE5D7-E31E-4103-A0A3-9D71F8C08A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39" y="1686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65" name="Line 177">
                  <a:extLst>
                    <a:ext uri="{FF2B5EF4-FFF2-40B4-BE49-F238E27FC236}">
                      <a16:creationId xmlns:a16="http://schemas.microsoft.com/office/drawing/2014/main" id="{D297715D-BF0E-4821-9CEE-E14E916391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87" y="1686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66" name="Line 178">
                  <a:extLst>
                    <a:ext uri="{FF2B5EF4-FFF2-40B4-BE49-F238E27FC236}">
                      <a16:creationId xmlns:a16="http://schemas.microsoft.com/office/drawing/2014/main" id="{50363231-0C4E-4966-B09B-7592F2DF82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5" y="1686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67" name="Line 179">
                  <a:extLst>
                    <a:ext uri="{FF2B5EF4-FFF2-40B4-BE49-F238E27FC236}">
                      <a16:creationId xmlns:a16="http://schemas.microsoft.com/office/drawing/2014/main" id="{AABDD174-01E0-41B0-A2AD-36D88696D3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3" y="1686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68" name="Line 180">
                  <a:extLst>
                    <a:ext uri="{FF2B5EF4-FFF2-40B4-BE49-F238E27FC236}">
                      <a16:creationId xmlns:a16="http://schemas.microsoft.com/office/drawing/2014/main" id="{1F641345-3C14-4871-9E20-FE1BC12D44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30" y="1686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69" name="Line 181">
                  <a:extLst>
                    <a:ext uri="{FF2B5EF4-FFF2-40B4-BE49-F238E27FC236}">
                      <a16:creationId xmlns:a16="http://schemas.microsoft.com/office/drawing/2014/main" id="{020ADF4A-2817-42F3-AA74-D93F6A2858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78" y="1686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70" name="Line 182">
                  <a:extLst>
                    <a:ext uri="{FF2B5EF4-FFF2-40B4-BE49-F238E27FC236}">
                      <a16:creationId xmlns:a16="http://schemas.microsoft.com/office/drawing/2014/main" id="{5EA3EAFB-3473-4976-A312-8BB7AF3023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26" y="1686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71" name="Line 183">
                  <a:extLst>
                    <a:ext uri="{FF2B5EF4-FFF2-40B4-BE49-F238E27FC236}">
                      <a16:creationId xmlns:a16="http://schemas.microsoft.com/office/drawing/2014/main" id="{E7E3184D-4CD3-4EAA-9AB4-11397DA8A0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74" y="1686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72" name="Line 184">
                  <a:extLst>
                    <a:ext uri="{FF2B5EF4-FFF2-40B4-BE49-F238E27FC236}">
                      <a16:creationId xmlns:a16="http://schemas.microsoft.com/office/drawing/2014/main" id="{C139C038-CE53-4987-BC7E-2289A3BB23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21" y="1686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73" name="Line 185">
                  <a:extLst>
                    <a:ext uri="{FF2B5EF4-FFF2-40B4-BE49-F238E27FC236}">
                      <a16:creationId xmlns:a16="http://schemas.microsoft.com/office/drawing/2014/main" id="{B71FD067-EAAD-4C94-9A99-DFDE95731E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69" y="1686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74" name="Line 186">
                  <a:extLst>
                    <a:ext uri="{FF2B5EF4-FFF2-40B4-BE49-F238E27FC236}">
                      <a16:creationId xmlns:a16="http://schemas.microsoft.com/office/drawing/2014/main" id="{98DC92CC-8CA0-48FD-9B99-9A67837B43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17" y="1686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75" name="Line 187">
                  <a:extLst>
                    <a:ext uri="{FF2B5EF4-FFF2-40B4-BE49-F238E27FC236}">
                      <a16:creationId xmlns:a16="http://schemas.microsoft.com/office/drawing/2014/main" id="{A6B44A2A-B17C-4378-BB79-152092C712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65" y="1686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76" name="Line 188">
                  <a:extLst>
                    <a:ext uri="{FF2B5EF4-FFF2-40B4-BE49-F238E27FC236}">
                      <a16:creationId xmlns:a16="http://schemas.microsoft.com/office/drawing/2014/main" id="{5B952DD0-24D4-46F5-AF1B-0BCF9F89F6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12" y="1686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77" name="Line 189">
                  <a:extLst>
                    <a:ext uri="{FF2B5EF4-FFF2-40B4-BE49-F238E27FC236}">
                      <a16:creationId xmlns:a16="http://schemas.microsoft.com/office/drawing/2014/main" id="{0C0E6A39-57A2-4F40-996A-AEF6116918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60" y="1686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78" name="Line 190">
                  <a:extLst>
                    <a:ext uri="{FF2B5EF4-FFF2-40B4-BE49-F238E27FC236}">
                      <a16:creationId xmlns:a16="http://schemas.microsoft.com/office/drawing/2014/main" id="{F4F299EA-2544-4959-BE12-7BC12D2051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686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79" name="Line 191">
                  <a:extLst>
                    <a:ext uri="{FF2B5EF4-FFF2-40B4-BE49-F238E27FC236}">
                      <a16:creationId xmlns:a16="http://schemas.microsoft.com/office/drawing/2014/main" id="{BEAAF524-23B2-484A-A41E-C21F7DC5C9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56" y="1686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80" name="Line 192">
                  <a:extLst>
                    <a:ext uri="{FF2B5EF4-FFF2-40B4-BE49-F238E27FC236}">
                      <a16:creationId xmlns:a16="http://schemas.microsoft.com/office/drawing/2014/main" id="{1E73169E-1543-4757-9EFF-B73D31A20D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03" y="1686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81" name="Line 193">
                  <a:extLst>
                    <a:ext uri="{FF2B5EF4-FFF2-40B4-BE49-F238E27FC236}">
                      <a16:creationId xmlns:a16="http://schemas.microsoft.com/office/drawing/2014/main" id="{3E66E3B2-791D-4DA2-AF24-992B989B7B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51" y="1686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82" name="Line 194">
                  <a:extLst>
                    <a:ext uri="{FF2B5EF4-FFF2-40B4-BE49-F238E27FC236}">
                      <a16:creationId xmlns:a16="http://schemas.microsoft.com/office/drawing/2014/main" id="{22CE29EA-DC98-4A06-8647-8BA7AF27C6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99" y="1686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83" name="Line 195">
                  <a:extLst>
                    <a:ext uri="{FF2B5EF4-FFF2-40B4-BE49-F238E27FC236}">
                      <a16:creationId xmlns:a16="http://schemas.microsoft.com/office/drawing/2014/main" id="{CACF4285-3D7A-4448-89C8-06DB9DF81E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47" y="1686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84" name="Line 196">
                  <a:extLst>
                    <a:ext uri="{FF2B5EF4-FFF2-40B4-BE49-F238E27FC236}">
                      <a16:creationId xmlns:a16="http://schemas.microsoft.com/office/drawing/2014/main" id="{8EF22419-1D35-49E1-B7D3-D249A40D5E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94" y="1686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85" name="Line 197">
                  <a:extLst>
                    <a:ext uri="{FF2B5EF4-FFF2-40B4-BE49-F238E27FC236}">
                      <a16:creationId xmlns:a16="http://schemas.microsoft.com/office/drawing/2014/main" id="{38460FE0-9997-417C-8C4C-33F48619B5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2" y="1686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86" name="Line 198">
                  <a:extLst>
                    <a:ext uri="{FF2B5EF4-FFF2-40B4-BE49-F238E27FC236}">
                      <a16:creationId xmlns:a16="http://schemas.microsoft.com/office/drawing/2014/main" id="{FD1C4BA4-5E95-45F1-A2EA-E9F9286D3D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90" y="1686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87" name="Line 199">
                  <a:extLst>
                    <a:ext uri="{FF2B5EF4-FFF2-40B4-BE49-F238E27FC236}">
                      <a16:creationId xmlns:a16="http://schemas.microsoft.com/office/drawing/2014/main" id="{FC70AEA3-581C-4BA0-9225-D32D4ED3C7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8" y="1686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88" name="Line 200">
                  <a:extLst>
                    <a:ext uri="{FF2B5EF4-FFF2-40B4-BE49-F238E27FC236}">
                      <a16:creationId xmlns:a16="http://schemas.microsoft.com/office/drawing/2014/main" id="{190794DA-60F5-45C4-83D0-A178FB2503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85" y="1686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89" name="Line 201">
                  <a:extLst>
                    <a:ext uri="{FF2B5EF4-FFF2-40B4-BE49-F238E27FC236}">
                      <a16:creationId xmlns:a16="http://schemas.microsoft.com/office/drawing/2014/main" id="{819EA8D1-3816-47AE-B3DE-97BDA732AB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33" y="1686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90" name="Line 202">
                  <a:extLst>
                    <a:ext uri="{FF2B5EF4-FFF2-40B4-BE49-F238E27FC236}">
                      <a16:creationId xmlns:a16="http://schemas.microsoft.com/office/drawing/2014/main" id="{233BF87D-F14D-4850-A4F1-40C88F17B3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81" y="1686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91" name="Line 203">
                  <a:extLst>
                    <a:ext uri="{FF2B5EF4-FFF2-40B4-BE49-F238E27FC236}">
                      <a16:creationId xmlns:a16="http://schemas.microsoft.com/office/drawing/2014/main" id="{7F03B0F8-EDF4-442D-91EA-53BE14D247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29" y="1686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92" name="Line 204">
                  <a:extLst>
                    <a:ext uri="{FF2B5EF4-FFF2-40B4-BE49-F238E27FC236}">
                      <a16:creationId xmlns:a16="http://schemas.microsoft.com/office/drawing/2014/main" id="{CAF7FF8C-3524-4730-8537-188DF4763D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77" y="1686"/>
                  <a:ext cx="15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93" name="Line 205">
                  <a:extLst>
                    <a:ext uri="{FF2B5EF4-FFF2-40B4-BE49-F238E27FC236}">
                      <a16:creationId xmlns:a16="http://schemas.microsoft.com/office/drawing/2014/main" id="{31F0E346-2CAC-4BDE-B939-8DBA3247CD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24" y="1686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94" name="Line 206">
                  <a:extLst>
                    <a:ext uri="{FF2B5EF4-FFF2-40B4-BE49-F238E27FC236}">
                      <a16:creationId xmlns:a16="http://schemas.microsoft.com/office/drawing/2014/main" id="{7AD2E721-F688-4E73-AE0C-5F7B92F258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72" y="1686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95" name="Line 207">
                  <a:extLst>
                    <a:ext uri="{FF2B5EF4-FFF2-40B4-BE49-F238E27FC236}">
                      <a16:creationId xmlns:a16="http://schemas.microsoft.com/office/drawing/2014/main" id="{2762BA28-AC70-48D5-9E70-C499BD6D9C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20" y="1686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96" name="Line 208">
                  <a:extLst>
                    <a:ext uri="{FF2B5EF4-FFF2-40B4-BE49-F238E27FC236}">
                      <a16:creationId xmlns:a16="http://schemas.microsoft.com/office/drawing/2014/main" id="{86CA47CE-0C2F-4F94-87AB-33E196F807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68" y="1686"/>
                  <a:ext cx="7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97" name="Line 209">
                  <a:extLst>
                    <a:ext uri="{FF2B5EF4-FFF2-40B4-BE49-F238E27FC236}">
                      <a16:creationId xmlns:a16="http://schemas.microsoft.com/office/drawing/2014/main" id="{9EDD3415-7FCE-42A5-9FA8-1635F532DE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19" y="1297"/>
                  <a:ext cx="15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98" name="Line 210">
                  <a:extLst>
                    <a:ext uri="{FF2B5EF4-FFF2-40B4-BE49-F238E27FC236}">
                      <a16:creationId xmlns:a16="http://schemas.microsoft.com/office/drawing/2014/main" id="{9137DABE-B81B-4E0A-B768-C0F836E816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66" y="1297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299" name="Line 211">
                  <a:extLst>
                    <a:ext uri="{FF2B5EF4-FFF2-40B4-BE49-F238E27FC236}">
                      <a16:creationId xmlns:a16="http://schemas.microsoft.com/office/drawing/2014/main" id="{0C129AEF-6A15-4A60-8F7C-7BED7D97BF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14" y="1297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300" name="Line 212">
                  <a:extLst>
                    <a:ext uri="{FF2B5EF4-FFF2-40B4-BE49-F238E27FC236}">
                      <a16:creationId xmlns:a16="http://schemas.microsoft.com/office/drawing/2014/main" id="{954760A0-70B9-40ED-9EBA-76AF4F2213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2" y="1297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301" name="Line 213">
                  <a:extLst>
                    <a:ext uri="{FF2B5EF4-FFF2-40B4-BE49-F238E27FC236}">
                      <a16:creationId xmlns:a16="http://schemas.microsoft.com/office/drawing/2014/main" id="{8C335281-05BF-41BF-88D1-4A847C3F9B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10" y="1297"/>
                  <a:ext cx="15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302" name="Line 214">
                  <a:extLst>
                    <a:ext uri="{FF2B5EF4-FFF2-40B4-BE49-F238E27FC236}">
                      <a16:creationId xmlns:a16="http://schemas.microsoft.com/office/drawing/2014/main" id="{AF1D89E6-282A-4AD7-AC57-7A7CA0B0C8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57" y="1297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303" name="Line 215">
                  <a:extLst>
                    <a:ext uri="{FF2B5EF4-FFF2-40B4-BE49-F238E27FC236}">
                      <a16:creationId xmlns:a16="http://schemas.microsoft.com/office/drawing/2014/main" id="{D8157526-9C21-44D3-A4C5-59891714E6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05" y="1297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304" name="Line 216">
                  <a:extLst>
                    <a:ext uri="{FF2B5EF4-FFF2-40B4-BE49-F238E27FC236}">
                      <a16:creationId xmlns:a16="http://schemas.microsoft.com/office/drawing/2014/main" id="{06D6E033-A46C-4531-8A2A-A3CBB908D2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53" y="1297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305" name="Line 217">
                  <a:extLst>
                    <a:ext uri="{FF2B5EF4-FFF2-40B4-BE49-F238E27FC236}">
                      <a16:creationId xmlns:a16="http://schemas.microsoft.com/office/drawing/2014/main" id="{E37DC50D-764E-4527-A0FC-2DDFCA70BE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01" y="1297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306" name="Line 218">
                  <a:extLst>
                    <a:ext uri="{FF2B5EF4-FFF2-40B4-BE49-F238E27FC236}">
                      <a16:creationId xmlns:a16="http://schemas.microsoft.com/office/drawing/2014/main" id="{62508F80-6FC4-4C53-B8C9-36B2CEE816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48" y="1297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307" name="Line 219">
                  <a:extLst>
                    <a:ext uri="{FF2B5EF4-FFF2-40B4-BE49-F238E27FC236}">
                      <a16:creationId xmlns:a16="http://schemas.microsoft.com/office/drawing/2014/main" id="{321C000D-C51F-428A-BDD7-5409F0DDEF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96" y="1297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308" name="Line 220">
                  <a:extLst>
                    <a:ext uri="{FF2B5EF4-FFF2-40B4-BE49-F238E27FC236}">
                      <a16:creationId xmlns:a16="http://schemas.microsoft.com/office/drawing/2014/main" id="{75C99176-7DA1-4D9F-A8D3-2E44706017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44" y="1297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309" name="Line 221">
                  <a:extLst>
                    <a:ext uri="{FF2B5EF4-FFF2-40B4-BE49-F238E27FC236}">
                      <a16:creationId xmlns:a16="http://schemas.microsoft.com/office/drawing/2014/main" id="{8FE7716E-6187-4653-A42E-3BF4A9A331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92" y="1297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310" name="Line 222">
                  <a:extLst>
                    <a:ext uri="{FF2B5EF4-FFF2-40B4-BE49-F238E27FC236}">
                      <a16:creationId xmlns:a16="http://schemas.microsoft.com/office/drawing/2014/main" id="{A41CB4E9-8FEF-4D25-AA07-B8154A7DBC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39" y="1297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311" name="Line 223">
                  <a:extLst>
                    <a:ext uri="{FF2B5EF4-FFF2-40B4-BE49-F238E27FC236}">
                      <a16:creationId xmlns:a16="http://schemas.microsoft.com/office/drawing/2014/main" id="{19E02BA2-8FE7-4B7A-B6A6-738209A5E4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87" y="1297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1312" name="Line 224">
                  <a:extLst>
                    <a:ext uri="{FF2B5EF4-FFF2-40B4-BE49-F238E27FC236}">
                      <a16:creationId xmlns:a16="http://schemas.microsoft.com/office/drawing/2014/main" id="{9516C362-E052-470C-A3F7-EA6903B5C7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5" y="1297"/>
                  <a:ext cx="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01313" name="Line 225">
                <a:extLst>
                  <a:ext uri="{FF2B5EF4-FFF2-40B4-BE49-F238E27FC236}">
                    <a16:creationId xmlns:a16="http://schemas.microsoft.com/office/drawing/2014/main" id="{9050558E-73DE-4444-9A4B-FC5106CF5D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5" y="1383"/>
                <a:ext cx="1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14" name="Line 226">
                <a:extLst>
                  <a:ext uri="{FF2B5EF4-FFF2-40B4-BE49-F238E27FC236}">
                    <a16:creationId xmlns:a16="http://schemas.microsoft.com/office/drawing/2014/main" id="{D4DD92E2-FAF6-4AB4-86FA-427D359AC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2" y="1383"/>
                <a:ext cx="1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15" name="Line 227">
                <a:extLst>
                  <a:ext uri="{FF2B5EF4-FFF2-40B4-BE49-F238E27FC236}">
                    <a16:creationId xmlns:a16="http://schemas.microsoft.com/office/drawing/2014/main" id="{52847C56-4F5D-467E-865D-12AB84EE4A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0" y="1383"/>
                <a:ext cx="1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16" name="Line 228">
                <a:extLst>
                  <a:ext uri="{FF2B5EF4-FFF2-40B4-BE49-F238E27FC236}">
                    <a16:creationId xmlns:a16="http://schemas.microsoft.com/office/drawing/2014/main" id="{5F6EC580-4FAA-4528-949E-C82DBB2D23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8" y="1383"/>
                <a:ext cx="1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17" name="Line 229">
                <a:extLst>
                  <a:ext uri="{FF2B5EF4-FFF2-40B4-BE49-F238E27FC236}">
                    <a16:creationId xmlns:a16="http://schemas.microsoft.com/office/drawing/2014/main" id="{ECBD9E62-A219-42AF-A6FC-D46F32E413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6" y="1383"/>
                <a:ext cx="1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18" name="Line 230">
                <a:extLst>
                  <a:ext uri="{FF2B5EF4-FFF2-40B4-BE49-F238E27FC236}">
                    <a16:creationId xmlns:a16="http://schemas.microsoft.com/office/drawing/2014/main" id="{26DF642D-6236-436C-8EA8-561884C4E0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3" y="1383"/>
                <a:ext cx="1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19" name="Line 231">
                <a:extLst>
                  <a:ext uri="{FF2B5EF4-FFF2-40B4-BE49-F238E27FC236}">
                    <a16:creationId xmlns:a16="http://schemas.microsoft.com/office/drawing/2014/main" id="{43DDDC67-27CD-4A4F-837F-850855A4FB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1" y="1383"/>
                <a:ext cx="1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20" name="Line 232">
                <a:extLst>
                  <a:ext uri="{FF2B5EF4-FFF2-40B4-BE49-F238E27FC236}">
                    <a16:creationId xmlns:a16="http://schemas.microsoft.com/office/drawing/2014/main" id="{06249976-127F-485A-9EE6-E51E44B2F3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9" y="1383"/>
                <a:ext cx="1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21" name="Line 233">
                <a:extLst>
                  <a:ext uri="{FF2B5EF4-FFF2-40B4-BE49-F238E27FC236}">
                    <a16:creationId xmlns:a16="http://schemas.microsoft.com/office/drawing/2014/main" id="{66A1E10F-45EF-4FF8-9DC1-4A1491E5E9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7" y="1383"/>
                <a:ext cx="1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22" name="Line 234">
                <a:extLst>
                  <a:ext uri="{FF2B5EF4-FFF2-40B4-BE49-F238E27FC236}">
                    <a16:creationId xmlns:a16="http://schemas.microsoft.com/office/drawing/2014/main" id="{55ED400B-B359-4842-B87B-EE88941A54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4" y="1383"/>
                <a:ext cx="1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23" name="Line 235">
                <a:extLst>
                  <a:ext uri="{FF2B5EF4-FFF2-40B4-BE49-F238E27FC236}">
                    <a16:creationId xmlns:a16="http://schemas.microsoft.com/office/drawing/2014/main" id="{7169BA26-A2ED-4F11-B91B-9674767624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2" y="1383"/>
                <a:ext cx="1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24" name="Line 236">
                <a:extLst>
                  <a:ext uri="{FF2B5EF4-FFF2-40B4-BE49-F238E27FC236}">
                    <a16:creationId xmlns:a16="http://schemas.microsoft.com/office/drawing/2014/main" id="{2C586B9F-03EA-4795-979E-15D64A2C3A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0" y="1383"/>
                <a:ext cx="1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25" name="Line 237">
                <a:extLst>
                  <a:ext uri="{FF2B5EF4-FFF2-40B4-BE49-F238E27FC236}">
                    <a16:creationId xmlns:a16="http://schemas.microsoft.com/office/drawing/2014/main" id="{5A03BF1D-F9EB-41D0-8750-A716FFCC20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8" y="1383"/>
                <a:ext cx="1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26" name="Line 238">
                <a:extLst>
                  <a:ext uri="{FF2B5EF4-FFF2-40B4-BE49-F238E27FC236}">
                    <a16:creationId xmlns:a16="http://schemas.microsoft.com/office/drawing/2014/main" id="{7A15A0FF-661F-43E7-8960-9E6EE3C657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5" y="1383"/>
                <a:ext cx="1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27" name="Line 239">
                <a:extLst>
                  <a:ext uri="{FF2B5EF4-FFF2-40B4-BE49-F238E27FC236}">
                    <a16:creationId xmlns:a16="http://schemas.microsoft.com/office/drawing/2014/main" id="{4EF68246-B1C5-4B97-8AC1-B965310D31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3" y="1383"/>
                <a:ext cx="1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28" name="Line 240">
                <a:extLst>
                  <a:ext uri="{FF2B5EF4-FFF2-40B4-BE49-F238E27FC236}">
                    <a16:creationId xmlns:a16="http://schemas.microsoft.com/office/drawing/2014/main" id="{2C1A9EFE-3180-45EF-9DD2-D57F22CF0C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11" y="1383"/>
                <a:ext cx="1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29" name="Line 241">
                <a:extLst>
                  <a:ext uri="{FF2B5EF4-FFF2-40B4-BE49-F238E27FC236}">
                    <a16:creationId xmlns:a16="http://schemas.microsoft.com/office/drawing/2014/main" id="{3AE98B50-C628-4F11-AEDB-EFD06E173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9" y="1383"/>
                <a:ext cx="1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30" name="Line 242">
                <a:extLst>
                  <a:ext uri="{FF2B5EF4-FFF2-40B4-BE49-F238E27FC236}">
                    <a16:creationId xmlns:a16="http://schemas.microsoft.com/office/drawing/2014/main" id="{E068ABBA-7BB4-4C52-A2D4-1CE96703BF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6" y="1383"/>
                <a:ext cx="1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31" name="Line 243">
                <a:extLst>
                  <a:ext uri="{FF2B5EF4-FFF2-40B4-BE49-F238E27FC236}">
                    <a16:creationId xmlns:a16="http://schemas.microsoft.com/office/drawing/2014/main" id="{DF55C47E-2108-422D-804F-6D00B7E918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4" y="1383"/>
                <a:ext cx="1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32" name="Line 244">
                <a:extLst>
                  <a:ext uri="{FF2B5EF4-FFF2-40B4-BE49-F238E27FC236}">
                    <a16:creationId xmlns:a16="http://schemas.microsoft.com/office/drawing/2014/main" id="{14E5A302-740F-4C06-9D8B-D0F961316C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2" y="1383"/>
                <a:ext cx="1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33" name="Line 245">
                <a:extLst>
                  <a:ext uri="{FF2B5EF4-FFF2-40B4-BE49-F238E27FC236}">
                    <a16:creationId xmlns:a16="http://schemas.microsoft.com/office/drawing/2014/main" id="{E7FD0716-989A-4A0A-BE07-3DC52FA0A0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0" y="1383"/>
                <a:ext cx="1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34" name="Line 246">
                <a:extLst>
                  <a:ext uri="{FF2B5EF4-FFF2-40B4-BE49-F238E27FC236}">
                    <a16:creationId xmlns:a16="http://schemas.microsoft.com/office/drawing/2014/main" id="{258C93E2-0C13-45E3-8F6D-4F409A92CF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7" y="1383"/>
                <a:ext cx="1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35" name="Line 247">
                <a:extLst>
                  <a:ext uri="{FF2B5EF4-FFF2-40B4-BE49-F238E27FC236}">
                    <a16:creationId xmlns:a16="http://schemas.microsoft.com/office/drawing/2014/main" id="{B2AD9777-3913-4DA1-A143-EC42616154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5" y="1383"/>
                <a:ext cx="1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36" name="Line 248">
                <a:extLst>
                  <a:ext uri="{FF2B5EF4-FFF2-40B4-BE49-F238E27FC236}">
                    <a16:creationId xmlns:a16="http://schemas.microsoft.com/office/drawing/2014/main" id="{47A15AE7-BC3E-4CD0-8915-1B8C374872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3" y="1383"/>
                <a:ext cx="1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37" name="Line 249">
                <a:extLst>
                  <a:ext uri="{FF2B5EF4-FFF2-40B4-BE49-F238E27FC236}">
                    <a16:creationId xmlns:a16="http://schemas.microsoft.com/office/drawing/2014/main" id="{2A2FC3F3-CD48-4EA7-8B12-8870297813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1" y="1383"/>
                <a:ext cx="1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38" name="Line 250">
                <a:extLst>
                  <a:ext uri="{FF2B5EF4-FFF2-40B4-BE49-F238E27FC236}">
                    <a16:creationId xmlns:a16="http://schemas.microsoft.com/office/drawing/2014/main" id="{702389ED-862B-4725-81F8-CA984D8803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9" y="1383"/>
                <a:ext cx="1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39" name="Line 251">
                <a:extLst>
                  <a:ext uri="{FF2B5EF4-FFF2-40B4-BE49-F238E27FC236}">
                    <a16:creationId xmlns:a16="http://schemas.microsoft.com/office/drawing/2014/main" id="{E08D767B-A25A-456A-A6A7-D41196D2A8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6" y="1383"/>
                <a:ext cx="1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40" name="Line 252">
                <a:extLst>
                  <a:ext uri="{FF2B5EF4-FFF2-40B4-BE49-F238E27FC236}">
                    <a16:creationId xmlns:a16="http://schemas.microsoft.com/office/drawing/2014/main" id="{98C9538E-9429-4C8E-BE16-58342EB938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4" y="1383"/>
                <a:ext cx="1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41" name="Line 253">
                <a:extLst>
                  <a:ext uri="{FF2B5EF4-FFF2-40B4-BE49-F238E27FC236}">
                    <a16:creationId xmlns:a16="http://schemas.microsoft.com/office/drawing/2014/main" id="{7D1165A4-1116-4111-928E-9DA4AB5318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2" y="1383"/>
                <a:ext cx="1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42" name="Line 254">
                <a:extLst>
                  <a:ext uri="{FF2B5EF4-FFF2-40B4-BE49-F238E27FC236}">
                    <a16:creationId xmlns:a16="http://schemas.microsoft.com/office/drawing/2014/main" id="{D54A4959-BB10-4445-A035-1A614998CB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0" y="1383"/>
                <a:ext cx="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43" name="Line 255">
                <a:extLst>
                  <a:ext uri="{FF2B5EF4-FFF2-40B4-BE49-F238E27FC236}">
                    <a16:creationId xmlns:a16="http://schemas.microsoft.com/office/drawing/2014/main" id="{1BF144E4-A40B-4DE0-B584-C97480A7F1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31" y="1383"/>
                <a:ext cx="1" cy="194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44" name="Line 256">
                <a:extLst>
                  <a:ext uri="{FF2B5EF4-FFF2-40B4-BE49-F238E27FC236}">
                    <a16:creationId xmlns:a16="http://schemas.microsoft.com/office/drawing/2014/main" id="{E646BC98-78E9-4783-AE75-A37AE9C6EB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7" y="3329"/>
                <a:ext cx="5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45" name="Line 257">
                <a:extLst>
                  <a:ext uri="{FF2B5EF4-FFF2-40B4-BE49-F238E27FC236}">
                    <a16:creationId xmlns:a16="http://schemas.microsoft.com/office/drawing/2014/main" id="{F587CD54-FDA0-4032-9D44-B30BBE5D28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7" y="2939"/>
                <a:ext cx="5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46" name="Line 258">
                <a:extLst>
                  <a:ext uri="{FF2B5EF4-FFF2-40B4-BE49-F238E27FC236}">
                    <a16:creationId xmlns:a16="http://schemas.microsoft.com/office/drawing/2014/main" id="{EE800859-F5D5-42D8-88DB-9622850CAD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7" y="2550"/>
                <a:ext cx="5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47" name="Line 259">
                <a:extLst>
                  <a:ext uri="{FF2B5EF4-FFF2-40B4-BE49-F238E27FC236}">
                    <a16:creationId xmlns:a16="http://schemas.microsoft.com/office/drawing/2014/main" id="{EBE51127-7214-43CA-8244-13AB8E4AB6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7" y="2161"/>
                <a:ext cx="5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48" name="Line 260">
                <a:extLst>
                  <a:ext uri="{FF2B5EF4-FFF2-40B4-BE49-F238E27FC236}">
                    <a16:creationId xmlns:a16="http://schemas.microsoft.com/office/drawing/2014/main" id="{52342A3E-DFBF-4B66-8124-5240AB3D7E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7" y="1772"/>
                <a:ext cx="5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49" name="Line 261">
                <a:extLst>
                  <a:ext uri="{FF2B5EF4-FFF2-40B4-BE49-F238E27FC236}">
                    <a16:creationId xmlns:a16="http://schemas.microsoft.com/office/drawing/2014/main" id="{F7743A7D-A5C8-4480-961E-411D68F0CD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7" y="1383"/>
                <a:ext cx="5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50" name="Line 262">
                <a:extLst>
                  <a:ext uri="{FF2B5EF4-FFF2-40B4-BE49-F238E27FC236}">
                    <a16:creationId xmlns:a16="http://schemas.microsoft.com/office/drawing/2014/main" id="{E4743E31-91E5-4B54-BFCA-69CC6ACCC2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1" y="3329"/>
                <a:ext cx="215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51" name="Line 263">
                <a:extLst>
                  <a:ext uri="{FF2B5EF4-FFF2-40B4-BE49-F238E27FC236}">
                    <a16:creationId xmlns:a16="http://schemas.microsoft.com/office/drawing/2014/main" id="{46D14849-4755-433A-9023-88EB6ED862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31" y="3305"/>
                <a:ext cx="1" cy="5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52" name="Line 264">
                <a:extLst>
                  <a:ext uri="{FF2B5EF4-FFF2-40B4-BE49-F238E27FC236}">
                    <a16:creationId xmlns:a16="http://schemas.microsoft.com/office/drawing/2014/main" id="{ED1A879B-1684-41A6-940D-D3A7CE797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72" y="3305"/>
                <a:ext cx="1" cy="5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53" name="Line 265">
                <a:extLst>
                  <a:ext uri="{FF2B5EF4-FFF2-40B4-BE49-F238E27FC236}">
                    <a16:creationId xmlns:a16="http://schemas.microsoft.com/office/drawing/2014/main" id="{153BF058-8328-44A9-BB79-3C10EBE0C2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3" y="3305"/>
                <a:ext cx="1" cy="5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54" name="Line 266">
                <a:extLst>
                  <a:ext uri="{FF2B5EF4-FFF2-40B4-BE49-F238E27FC236}">
                    <a16:creationId xmlns:a16="http://schemas.microsoft.com/office/drawing/2014/main" id="{E46A85CA-762E-412F-91AD-BA5D5A8138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46" y="3305"/>
                <a:ext cx="1" cy="5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55" name="Line 267">
                <a:extLst>
                  <a:ext uri="{FF2B5EF4-FFF2-40B4-BE49-F238E27FC236}">
                    <a16:creationId xmlns:a16="http://schemas.microsoft.com/office/drawing/2014/main" id="{A9ADC4A9-1D8A-4584-A09E-1CE278B46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7" y="3305"/>
                <a:ext cx="1" cy="5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56" name="Line 268">
                <a:extLst>
                  <a:ext uri="{FF2B5EF4-FFF2-40B4-BE49-F238E27FC236}">
                    <a16:creationId xmlns:a16="http://schemas.microsoft.com/office/drawing/2014/main" id="{EAE015E2-7736-4EDB-942A-FCBDCD291A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1" y="2153"/>
                <a:ext cx="541" cy="13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57" name="Line 269">
                <a:extLst>
                  <a:ext uri="{FF2B5EF4-FFF2-40B4-BE49-F238E27FC236}">
                    <a16:creationId xmlns:a16="http://schemas.microsoft.com/office/drawing/2014/main" id="{983BFDA9-B6A9-4037-8F50-A031E41990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72" y="2257"/>
                <a:ext cx="541" cy="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58" name="Line 270">
                <a:extLst>
                  <a:ext uri="{FF2B5EF4-FFF2-40B4-BE49-F238E27FC236}">
                    <a16:creationId xmlns:a16="http://schemas.microsoft.com/office/drawing/2014/main" id="{EDAFD2F1-F94D-4BD7-A93E-84A56D5E1E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3" y="2034"/>
                <a:ext cx="533" cy="2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59" name="Line 271">
                <a:extLst>
                  <a:ext uri="{FF2B5EF4-FFF2-40B4-BE49-F238E27FC236}">
                    <a16:creationId xmlns:a16="http://schemas.microsoft.com/office/drawing/2014/main" id="{455BE777-742B-4A6F-9C11-A7D9298BA3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46" y="1614"/>
                <a:ext cx="541" cy="4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60" name="Line 272">
                <a:extLst>
                  <a:ext uri="{FF2B5EF4-FFF2-40B4-BE49-F238E27FC236}">
                    <a16:creationId xmlns:a16="http://schemas.microsoft.com/office/drawing/2014/main" id="{08F958B8-51B7-48E3-BA47-312BC6105B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1" y="2662"/>
                <a:ext cx="541" cy="1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61" name="Line 273">
                <a:extLst>
                  <a:ext uri="{FF2B5EF4-FFF2-40B4-BE49-F238E27FC236}">
                    <a16:creationId xmlns:a16="http://schemas.microsoft.com/office/drawing/2014/main" id="{DE16686E-06E6-4887-B715-C1961E3107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72" y="2765"/>
                <a:ext cx="541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62" name="Line 274">
                <a:extLst>
                  <a:ext uri="{FF2B5EF4-FFF2-40B4-BE49-F238E27FC236}">
                    <a16:creationId xmlns:a16="http://schemas.microsoft.com/office/drawing/2014/main" id="{B1A25790-845C-404D-A211-CD0BFA25CB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3" y="2725"/>
                <a:ext cx="533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63" name="Line 275">
                <a:extLst>
                  <a:ext uri="{FF2B5EF4-FFF2-40B4-BE49-F238E27FC236}">
                    <a16:creationId xmlns:a16="http://schemas.microsoft.com/office/drawing/2014/main" id="{C596E475-792B-497E-B080-8C9B211EF8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46" y="2590"/>
                <a:ext cx="541" cy="13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64" name="Line 276">
                <a:extLst>
                  <a:ext uri="{FF2B5EF4-FFF2-40B4-BE49-F238E27FC236}">
                    <a16:creationId xmlns:a16="http://schemas.microsoft.com/office/drawing/2014/main" id="{50D8685A-A919-4045-80AD-272F7C0458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1" y="3019"/>
                <a:ext cx="541" cy="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65" name="Line 277">
                <a:extLst>
                  <a:ext uri="{FF2B5EF4-FFF2-40B4-BE49-F238E27FC236}">
                    <a16:creationId xmlns:a16="http://schemas.microsoft.com/office/drawing/2014/main" id="{55943C07-520E-4BFD-9BB2-2007508707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72" y="3106"/>
                <a:ext cx="541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66" name="Line 278">
                <a:extLst>
                  <a:ext uri="{FF2B5EF4-FFF2-40B4-BE49-F238E27FC236}">
                    <a16:creationId xmlns:a16="http://schemas.microsoft.com/office/drawing/2014/main" id="{76EB9C09-5421-4C19-8CA0-8471A31CCC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3" y="3114"/>
                <a:ext cx="533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67" name="Line 279">
                <a:extLst>
                  <a:ext uri="{FF2B5EF4-FFF2-40B4-BE49-F238E27FC236}">
                    <a16:creationId xmlns:a16="http://schemas.microsoft.com/office/drawing/2014/main" id="{F675D218-4D93-488B-8032-E35926B157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46" y="3074"/>
                <a:ext cx="541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68" name="Line 280">
                <a:extLst>
                  <a:ext uri="{FF2B5EF4-FFF2-40B4-BE49-F238E27FC236}">
                    <a16:creationId xmlns:a16="http://schemas.microsoft.com/office/drawing/2014/main" id="{535CFCF0-7BC8-4049-8131-D5B09EB32C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1" y="3170"/>
                <a:ext cx="541" cy="5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69" name="Line 281">
                <a:extLst>
                  <a:ext uri="{FF2B5EF4-FFF2-40B4-BE49-F238E27FC236}">
                    <a16:creationId xmlns:a16="http://schemas.microsoft.com/office/drawing/2014/main" id="{3D6839E0-512A-46B9-9C53-6DFEDAE1BD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72" y="3225"/>
                <a:ext cx="541" cy="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70" name="Line 282">
                <a:extLst>
                  <a:ext uri="{FF2B5EF4-FFF2-40B4-BE49-F238E27FC236}">
                    <a16:creationId xmlns:a16="http://schemas.microsoft.com/office/drawing/2014/main" id="{F0CC84B7-855A-49E2-A77A-EEBF38DD76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3" y="3249"/>
                <a:ext cx="533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71" name="Line 283">
                <a:extLst>
                  <a:ext uri="{FF2B5EF4-FFF2-40B4-BE49-F238E27FC236}">
                    <a16:creationId xmlns:a16="http://schemas.microsoft.com/office/drawing/2014/main" id="{4A69C911-6F77-428B-88E2-A4221C6387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46" y="3241"/>
                <a:ext cx="541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72" name="Line 284">
                <a:extLst>
                  <a:ext uri="{FF2B5EF4-FFF2-40B4-BE49-F238E27FC236}">
                    <a16:creationId xmlns:a16="http://schemas.microsoft.com/office/drawing/2014/main" id="{1509B577-4145-46C3-9F67-DE285A3ECE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1" y="3241"/>
                <a:ext cx="541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73" name="Line 285">
                <a:extLst>
                  <a:ext uri="{FF2B5EF4-FFF2-40B4-BE49-F238E27FC236}">
                    <a16:creationId xmlns:a16="http://schemas.microsoft.com/office/drawing/2014/main" id="{3D2B4416-CD91-4383-85FE-C79580A863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72" y="3273"/>
                <a:ext cx="541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74" name="Line 286">
                <a:extLst>
                  <a:ext uri="{FF2B5EF4-FFF2-40B4-BE49-F238E27FC236}">
                    <a16:creationId xmlns:a16="http://schemas.microsoft.com/office/drawing/2014/main" id="{EC9D6F0B-9070-4E26-912F-032886D20B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3" y="3289"/>
                <a:ext cx="533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75" name="Line 287">
                <a:extLst>
                  <a:ext uri="{FF2B5EF4-FFF2-40B4-BE49-F238E27FC236}">
                    <a16:creationId xmlns:a16="http://schemas.microsoft.com/office/drawing/2014/main" id="{A77B18F4-01AD-4B35-B52A-3882BB31F1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6" y="3289"/>
                <a:ext cx="54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76" name="Rectangle 288">
                <a:extLst>
                  <a:ext uri="{FF2B5EF4-FFF2-40B4-BE49-F238E27FC236}">
                    <a16:creationId xmlns:a16="http://schemas.microsoft.com/office/drawing/2014/main" id="{D1933862-96AA-429A-80E2-CE04236CFA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134"/>
                <a:ext cx="39" cy="39"/>
              </a:xfrm>
              <a:prstGeom prst="rect">
                <a:avLst/>
              </a:prstGeom>
              <a:solidFill>
                <a:srgbClr val="DD0806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77" name="Rectangle 289">
                <a:extLst>
                  <a:ext uri="{FF2B5EF4-FFF2-40B4-BE49-F238E27FC236}">
                    <a16:creationId xmlns:a16="http://schemas.microsoft.com/office/drawing/2014/main" id="{56864E06-BDE3-48B9-9B62-A8FFED354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" y="2269"/>
                <a:ext cx="40" cy="39"/>
              </a:xfrm>
              <a:prstGeom prst="rect">
                <a:avLst/>
              </a:prstGeom>
              <a:solidFill>
                <a:srgbClr val="DD0806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78" name="Rectangle 290">
                <a:extLst>
                  <a:ext uri="{FF2B5EF4-FFF2-40B4-BE49-F238E27FC236}">
                    <a16:creationId xmlns:a16="http://schemas.microsoft.com/office/drawing/2014/main" id="{93C183B5-2813-440F-ADB3-885D8DD64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3" y="2237"/>
                <a:ext cx="40" cy="40"/>
              </a:xfrm>
              <a:prstGeom prst="rect">
                <a:avLst/>
              </a:prstGeom>
              <a:solidFill>
                <a:srgbClr val="DD0806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79" name="Rectangle 291">
                <a:extLst>
                  <a:ext uri="{FF2B5EF4-FFF2-40B4-BE49-F238E27FC236}">
                    <a16:creationId xmlns:a16="http://schemas.microsoft.com/office/drawing/2014/main" id="{EE850E13-F1E9-44A9-9019-0F5DCFC44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015"/>
                <a:ext cx="40" cy="39"/>
              </a:xfrm>
              <a:prstGeom prst="rect">
                <a:avLst/>
              </a:prstGeom>
              <a:solidFill>
                <a:srgbClr val="DD0806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80" name="Rectangle 292">
                <a:extLst>
                  <a:ext uri="{FF2B5EF4-FFF2-40B4-BE49-F238E27FC236}">
                    <a16:creationId xmlns:a16="http://schemas.microsoft.com/office/drawing/2014/main" id="{D529DA88-7E01-4F11-AE66-C6F94B42EC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" y="1594"/>
                <a:ext cx="39" cy="39"/>
              </a:xfrm>
              <a:prstGeom prst="rect">
                <a:avLst/>
              </a:prstGeom>
              <a:solidFill>
                <a:srgbClr val="DD0806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81" name="Rectangle 293">
                <a:extLst>
                  <a:ext uri="{FF2B5EF4-FFF2-40B4-BE49-F238E27FC236}">
                    <a16:creationId xmlns:a16="http://schemas.microsoft.com/office/drawing/2014/main" id="{9411449B-028D-42B3-A797-787C92ACF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642"/>
                <a:ext cx="39" cy="39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82" name="Rectangle 294">
                <a:extLst>
                  <a:ext uri="{FF2B5EF4-FFF2-40B4-BE49-F238E27FC236}">
                    <a16:creationId xmlns:a16="http://schemas.microsoft.com/office/drawing/2014/main" id="{6EC9E86A-E739-4795-99A3-A7C6BF7A8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" y="2745"/>
                <a:ext cx="40" cy="40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83" name="Rectangle 295">
                <a:extLst>
                  <a:ext uri="{FF2B5EF4-FFF2-40B4-BE49-F238E27FC236}">
                    <a16:creationId xmlns:a16="http://schemas.microsoft.com/office/drawing/2014/main" id="{AEE88FF6-BC10-4353-A42C-007D27794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3" y="2761"/>
                <a:ext cx="40" cy="40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84" name="Rectangle 296">
                <a:extLst>
                  <a:ext uri="{FF2B5EF4-FFF2-40B4-BE49-F238E27FC236}">
                    <a16:creationId xmlns:a16="http://schemas.microsoft.com/office/drawing/2014/main" id="{17F8BB9F-9CE9-46CD-8243-1A5E7BFFD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705"/>
                <a:ext cx="40" cy="40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85" name="Rectangle 297">
                <a:extLst>
                  <a:ext uri="{FF2B5EF4-FFF2-40B4-BE49-F238E27FC236}">
                    <a16:creationId xmlns:a16="http://schemas.microsoft.com/office/drawing/2014/main" id="{EA046373-6651-41A0-842A-A568A8E7A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" y="2570"/>
                <a:ext cx="39" cy="40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86" name="Rectangle 298">
                <a:extLst>
                  <a:ext uri="{FF2B5EF4-FFF2-40B4-BE49-F238E27FC236}">
                    <a16:creationId xmlns:a16="http://schemas.microsoft.com/office/drawing/2014/main" id="{DB2873AE-4E74-4540-94C8-7C911DA35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999"/>
                <a:ext cx="39" cy="40"/>
              </a:xfrm>
              <a:prstGeom prst="rect">
                <a:avLst/>
              </a:prstGeom>
              <a:solidFill>
                <a:srgbClr val="0000D4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87" name="Rectangle 299">
                <a:extLst>
                  <a:ext uri="{FF2B5EF4-FFF2-40B4-BE49-F238E27FC236}">
                    <a16:creationId xmlns:a16="http://schemas.microsoft.com/office/drawing/2014/main" id="{717FFCAF-654F-4D71-9A09-07746D6F2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" y="3086"/>
                <a:ext cx="40" cy="40"/>
              </a:xfrm>
              <a:prstGeom prst="rect">
                <a:avLst/>
              </a:prstGeom>
              <a:solidFill>
                <a:srgbClr val="0000D4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88" name="Rectangle 300">
                <a:extLst>
                  <a:ext uri="{FF2B5EF4-FFF2-40B4-BE49-F238E27FC236}">
                    <a16:creationId xmlns:a16="http://schemas.microsoft.com/office/drawing/2014/main" id="{EE7D4E8D-3FDB-4BE8-8CE1-1B58510F5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3" y="3102"/>
                <a:ext cx="40" cy="40"/>
              </a:xfrm>
              <a:prstGeom prst="rect">
                <a:avLst/>
              </a:prstGeom>
              <a:solidFill>
                <a:srgbClr val="0000D4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89" name="Rectangle 301">
                <a:extLst>
                  <a:ext uri="{FF2B5EF4-FFF2-40B4-BE49-F238E27FC236}">
                    <a16:creationId xmlns:a16="http://schemas.microsoft.com/office/drawing/2014/main" id="{2CE2D570-61F5-4FC3-9BE2-75664662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3094"/>
                <a:ext cx="40" cy="40"/>
              </a:xfrm>
              <a:prstGeom prst="rect">
                <a:avLst/>
              </a:prstGeom>
              <a:solidFill>
                <a:srgbClr val="0000D4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90" name="Rectangle 302">
                <a:extLst>
                  <a:ext uri="{FF2B5EF4-FFF2-40B4-BE49-F238E27FC236}">
                    <a16:creationId xmlns:a16="http://schemas.microsoft.com/office/drawing/2014/main" id="{0B5E460F-9E1B-4AFB-9019-E10CFCCE4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" y="3055"/>
                <a:ext cx="39" cy="39"/>
              </a:xfrm>
              <a:prstGeom prst="rect">
                <a:avLst/>
              </a:prstGeom>
              <a:solidFill>
                <a:srgbClr val="0000D4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91" name="Rectangle 303">
                <a:extLst>
                  <a:ext uri="{FF2B5EF4-FFF2-40B4-BE49-F238E27FC236}">
                    <a16:creationId xmlns:a16="http://schemas.microsoft.com/office/drawing/2014/main" id="{43CA700E-935A-4047-B20F-477AE6CD0F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3150"/>
                <a:ext cx="39" cy="40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92" name="Rectangle 304">
                <a:extLst>
                  <a:ext uri="{FF2B5EF4-FFF2-40B4-BE49-F238E27FC236}">
                    <a16:creationId xmlns:a16="http://schemas.microsoft.com/office/drawing/2014/main" id="{10E17649-2D56-4700-80C0-9876AFEBC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" y="3205"/>
                <a:ext cx="40" cy="40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93" name="Rectangle 305">
                <a:extLst>
                  <a:ext uri="{FF2B5EF4-FFF2-40B4-BE49-F238E27FC236}">
                    <a16:creationId xmlns:a16="http://schemas.microsoft.com/office/drawing/2014/main" id="{169BEADB-418B-4399-A2E6-4A0BC6D05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3" y="3229"/>
                <a:ext cx="40" cy="40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94" name="Rectangle 306">
                <a:extLst>
                  <a:ext uri="{FF2B5EF4-FFF2-40B4-BE49-F238E27FC236}">
                    <a16:creationId xmlns:a16="http://schemas.microsoft.com/office/drawing/2014/main" id="{08A8C218-9E2A-4F3C-A984-E0895D55C8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3229"/>
                <a:ext cx="40" cy="40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95" name="Rectangle 307">
                <a:extLst>
                  <a:ext uri="{FF2B5EF4-FFF2-40B4-BE49-F238E27FC236}">
                    <a16:creationId xmlns:a16="http://schemas.microsoft.com/office/drawing/2014/main" id="{7F285E97-6FFF-443E-88C3-B73EE21F4A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" y="3221"/>
                <a:ext cx="39" cy="40"/>
              </a:xfrm>
              <a:prstGeom prst="rect">
                <a:avLst/>
              </a:prstGeom>
              <a:solidFill>
                <a:srgbClr val="FCF305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96" name="Rectangle 308">
                <a:extLst>
                  <a:ext uri="{FF2B5EF4-FFF2-40B4-BE49-F238E27FC236}">
                    <a16:creationId xmlns:a16="http://schemas.microsoft.com/office/drawing/2014/main" id="{925717BD-6CD2-46C9-9103-8E0BD0A391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3221"/>
                <a:ext cx="39" cy="40"/>
              </a:xfrm>
              <a:prstGeom prst="rect">
                <a:avLst/>
              </a:prstGeom>
              <a:solidFill>
                <a:srgbClr val="F20884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97" name="Rectangle 309">
                <a:extLst>
                  <a:ext uri="{FF2B5EF4-FFF2-40B4-BE49-F238E27FC236}">
                    <a16:creationId xmlns:a16="http://schemas.microsoft.com/office/drawing/2014/main" id="{3FEDE72E-31AE-4C90-9144-CE6E0FEE1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" y="3253"/>
                <a:ext cx="40" cy="40"/>
              </a:xfrm>
              <a:prstGeom prst="rect">
                <a:avLst/>
              </a:prstGeom>
              <a:solidFill>
                <a:srgbClr val="F20884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98" name="Rectangle 310">
                <a:extLst>
                  <a:ext uri="{FF2B5EF4-FFF2-40B4-BE49-F238E27FC236}">
                    <a16:creationId xmlns:a16="http://schemas.microsoft.com/office/drawing/2014/main" id="{ABDD42DC-5373-4188-A55B-F526547AC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3" y="3269"/>
                <a:ext cx="40" cy="40"/>
              </a:xfrm>
              <a:prstGeom prst="rect">
                <a:avLst/>
              </a:prstGeom>
              <a:solidFill>
                <a:srgbClr val="F20884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399" name="Rectangle 311">
                <a:extLst>
                  <a:ext uri="{FF2B5EF4-FFF2-40B4-BE49-F238E27FC236}">
                    <a16:creationId xmlns:a16="http://schemas.microsoft.com/office/drawing/2014/main" id="{CEBBD1F4-2CA0-44E7-BB7C-5A5BD4C974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3269"/>
                <a:ext cx="40" cy="40"/>
              </a:xfrm>
              <a:prstGeom prst="rect">
                <a:avLst/>
              </a:prstGeom>
              <a:solidFill>
                <a:srgbClr val="F20884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400" name="Rectangle 312">
                <a:extLst>
                  <a:ext uri="{FF2B5EF4-FFF2-40B4-BE49-F238E27FC236}">
                    <a16:creationId xmlns:a16="http://schemas.microsoft.com/office/drawing/2014/main" id="{DA08C93B-64B5-4A97-8E75-4697E2411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" y="3269"/>
                <a:ext cx="39" cy="40"/>
              </a:xfrm>
              <a:prstGeom prst="rect">
                <a:avLst/>
              </a:prstGeom>
              <a:solidFill>
                <a:srgbClr val="F20884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401" name="Rectangle 313">
                <a:extLst>
                  <a:ext uri="{FF2B5EF4-FFF2-40B4-BE49-F238E27FC236}">
                    <a16:creationId xmlns:a16="http://schemas.microsoft.com/office/drawing/2014/main" id="{6319C4DF-18E1-4B0F-8B56-96593188E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744"/>
                <a:ext cx="145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1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Block Size</a:t>
                </a:r>
                <a:r>
                  <a:rPr lang="en-US" altLang="zh-CN" b="1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 (bytes)   </a:t>
                </a:r>
                <a:endParaRPr lang="en-US" altLang="zh-CN" b="1">
                  <a:latin typeface="Comic Sans MS" panose="030F0702030302020204" pitchFamily="66" charset="0"/>
                </a:endParaRPr>
              </a:p>
            </p:txBody>
          </p:sp>
          <p:sp>
            <p:nvSpPr>
              <p:cNvPr id="601402" name="Rectangle 314">
                <a:extLst>
                  <a:ext uri="{FF2B5EF4-FFF2-40B4-BE49-F238E27FC236}">
                    <a16:creationId xmlns:a16="http://schemas.microsoft.com/office/drawing/2014/main" id="{78270E75-3C65-4176-85DA-F5EBA2E90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" y="2169"/>
                <a:ext cx="3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1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Miss </a:t>
                </a:r>
              </a:p>
            </p:txBody>
          </p:sp>
          <p:sp>
            <p:nvSpPr>
              <p:cNvPr id="601403" name="Rectangle 315">
                <a:extLst>
                  <a:ext uri="{FF2B5EF4-FFF2-40B4-BE49-F238E27FC236}">
                    <a16:creationId xmlns:a16="http://schemas.microsoft.com/office/drawing/2014/main" id="{62A3067B-4A78-45C1-8877-7460918DD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" y="2368"/>
                <a:ext cx="38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1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Rate</a:t>
                </a:r>
                <a:r>
                  <a:rPr lang="en-US" altLang="zh-CN" b="1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 </a:t>
                </a:r>
                <a:endParaRPr lang="en-US" altLang="zh-CN" b="1">
                  <a:latin typeface="Comic Sans MS" panose="030F0702030302020204" pitchFamily="66" charset="0"/>
                </a:endParaRPr>
              </a:p>
            </p:txBody>
          </p:sp>
          <p:sp>
            <p:nvSpPr>
              <p:cNvPr id="601404" name="Rectangle 316">
                <a:extLst>
                  <a:ext uri="{FF2B5EF4-FFF2-40B4-BE49-F238E27FC236}">
                    <a16:creationId xmlns:a16="http://schemas.microsoft.com/office/drawing/2014/main" id="{20554365-12D9-4DBC-9AD7-FEF3B807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3249"/>
                <a:ext cx="20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b="1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0%</a:t>
                </a:r>
                <a:endParaRPr lang="zh-CN" altLang="en-US" b="1">
                  <a:latin typeface="Comic Sans MS" panose="030F0702030302020204" pitchFamily="66" charset="0"/>
                </a:endParaRPr>
              </a:p>
            </p:txBody>
          </p:sp>
          <p:sp>
            <p:nvSpPr>
              <p:cNvPr id="601405" name="Rectangle 317">
                <a:extLst>
                  <a:ext uri="{FF2B5EF4-FFF2-40B4-BE49-F238E27FC236}">
                    <a16:creationId xmlns:a16="http://schemas.microsoft.com/office/drawing/2014/main" id="{AD09810F-47A9-4C63-92D5-CAE253830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860"/>
                <a:ext cx="20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b="1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5%</a:t>
                </a:r>
                <a:endParaRPr lang="zh-CN" altLang="en-US" b="1">
                  <a:latin typeface="Comic Sans MS" panose="030F0702030302020204" pitchFamily="66" charset="0"/>
                </a:endParaRPr>
              </a:p>
            </p:txBody>
          </p:sp>
          <p:sp>
            <p:nvSpPr>
              <p:cNvPr id="601406" name="Rectangle 318">
                <a:extLst>
                  <a:ext uri="{FF2B5EF4-FFF2-40B4-BE49-F238E27FC236}">
                    <a16:creationId xmlns:a16="http://schemas.microsoft.com/office/drawing/2014/main" id="{B15F52EB-1563-4FAE-94C3-39B1289B6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7" y="2463"/>
                <a:ext cx="29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b="1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10%</a:t>
                </a:r>
                <a:endParaRPr lang="zh-CN" altLang="en-US" b="1">
                  <a:latin typeface="Comic Sans MS" panose="030F0702030302020204" pitchFamily="66" charset="0"/>
                </a:endParaRPr>
              </a:p>
            </p:txBody>
          </p:sp>
          <p:sp>
            <p:nvSpPr>
              <p:cNvPr id="601407" name="Rectangle 319">
                <a:extLst>
                  <a:ext uri="{FF2B5EF4-FFF2-40B4-BE49-F238E27FC236}">
                    <a16:creationId xmlns:a16="http://schemas.microsoft.com/office/drawing/2014/main" id="{823A678B-82AF-4FCE-B764-5C98E437B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7" y="2074"/>
                <a:ext cx="29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b="1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15%</a:t>
                </a:r>
                <a:endParaRPr lang="zh-CN" altLang="en-US" b="1">
                  <a:latin typeface="Comic Sans MS" panose="030F0702030302020204" pitchFamily="66" charset="0"/>
                </a:endParaRPr>
              </a:p>
            </p:txBody>
          </p:sp>
          <p:sp>
            <p:nvSpPr>
              <p:cNvPr id="601408" name="Rectangle 320">
                <a:extLst>
                  <a:ext uri="{FF2B5EF4-FFF2-40B4-BE49-F238E27FC236}">
                    <a16:creationId xmlns:a16="http://schemas.microsoft.com/office/drawing/2014/main" id="{89240D20-3DB2-4BDC-9B5D-3529C720A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7" y="1685"/>
                <a:ext cx="29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b="1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20%</a:t>
                </a:r>
                <a:endParaRPr lang="zh-CN" altLang="en-US" b="1">
                  <a:latin typeface="Comic Sans MS" panose="030F0702030302020204" pitchFamily="66" charset="0"/>
                </a:endParaRPr>
              </a:p>
            </p:txBody>
          </p:sp>
          <p:sp>
            <p:nvSpPr>
              <p:cNvPr id="601409" name="Rectangle 321">
                <a:extLst>
                  <a:ext uri="{FF2B5EF4-FFF2-40B4-BE49-F238E27FC236}">
                    <a16:creationId xmlns:a16="http://schemas.microsoft.com/office/drawing/2014/main" id="{6F006048-D509-431E-A580-CA3C03D6F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7" y="1296"/>
                <a:ext cx="29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b="1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25%</a:t>
                </a:r>
                <a:endParaRPr lang="zh-CN" altLang="en-US" b="1">
                  <a:latin typeface="Comic Sans MS" panose="030F0702030302020204" pitchFamily="66" charset="0"/>
                </a:endParaRPr>
              </a:p>
            </p:txBody>
          </p:sp>
          <p:sp>
            <p:nvSpPr>
              <p:cNvPr id="601410" name="Rectangle 322">
                <a:extLst>
                  <a:ext uri="{FF2B5EF4-FFF2-40B4-BE49-F238E27FC236}">
                    <a16:creationId xmlns:a16="http://schemas.microsoft.com/office/drawing/2014/main" id="{22BD5006-5D01-4F6D-819E-929E168FB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540" y="3440"/>
                <a:ext cx="17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b="1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16</a:t>
                </a:r>
                <a:endParaRPr lang="zh-CN" altLang="en-US" b="1">
                  <a:latin typeface="Comic Sans MS" panose="030F0702030302020204" pitchFamily="66" charset="0"/>
                </a:endParaRPr>
              </a:p>
            </p:txBody>
          </p:sp>
          <p:sp>
            <p:nvSpPr>
              <p:cNvPr id="601411" name="Rectangle 323">
                <a:extLst>
                  <a:ext uri="{FF2B5EF4-FFF2-40B4-BE49-F238E27FC236}">
                    <a16:creationId xmlns:a16="http://schemas.microsoft.com/office/drawing/2014/main" id="{01F37BBA-07F6-4773-82AB-576954987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082" y="3440"/>
                <a:ext cx="17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b="1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32</a:t>
                </a:r>
                <a:endParaRPr lang="zh-CN" altLang="en-US" b="1">
                  <a:latin typeface="Comic Sans MS" panose="030F0702030302020204" pitchFamily="66" charset="0"/>
                </a:endParaRPr>
              </a:p>
            </p:txBody>
          </p:sp>
          <p:sp>
            <p:nvSpPr>
              <p:cNvPr id="601412" name="Rectangle 324">
                <a:extLst>
                  <a:ext uri="{FF2B5EF4-FFF2-40B4-BE49-F238E27FC236}">
                    <a16:creationId xmlns:a16="http://schemas.microsoft.com/office/drawing/2014/main" id="{AAC6E12B-E99A-48FA-A5BC-3E058C709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615" y="3440"/>
                <a:ext cx="17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b="1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64</a:t>
                </a:r>
                <a:endParaRPr lang="zh-CN" altLang="en-US" b="1">
                  <a:latin typeface="Comic Sans MS" panose="030F0702030302020204" pitchFamily="66" charset="0"/>
                </a:endParaRPr>
              </a:p>
            </p:txBody>
          </p:sp>
          <p:sp>
            <p:nvSpPr>
              <p:cNvPr id="601413" name="Rectangle 325">
                <a:extLst>
                  <a:ext uri="{FF2B5EF4-FFF2-40B4-BE49-F238E27FC236}">
                    <a16:creationId xmlns:a16="http://schemas.microsoft.com/office/drawing/2014/main" id="{BCE1A0B5-5C83-4A8F-A704-5F928C6CF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112" y="3504"/>
                <a:ext cx="26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b="1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128</a:t>
                </a:r>
                <a:endParaRPr lang="zh-CN" altLang="en-US" b="1">
                  <a:latin typeface="Comic Sans MS" panose="030F0702030302020204" pitchFamily="66" charset="0"/>
                </a:endParaRPr>
              </a:p>
            </p:txBody>
          </p:sp>
          <p:sp>
            <p:nvSpPr>
              <p:cNvPr id="601414" name="Rectangle 326">
                <a:extLst>
                  <a:ext uri="{FF2B5EF4-FFF2-40B4-BE49-F238E27FC236}">
                    <a16:creationId xmlns:a16="http://schemas.microsoft.com/office/drawing/2014/main" id="{C53ACDB3-97CC-47B2-81C4-DCE61F459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653" y="3504"/>
                <a:ext cx="26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b="1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256</a:t>
                </a:r>
                <a:endParaRPr lang="zh-CN" altLang="en-US" b="1">
                  <a:latin typeface="Comic Sans MS" panose="030F0702030302020204" pitchFamily="66" charset="0"/>
                </a:endParaRPr>
              </a:p>
            </p:txBody>
          </p:sp>
          <p:sp>
            <p:nvSpPr>
              <p:cNvPr id="601415" name="Oval 327">
                <a:extLst>
                  <a:ext uri="{FF2B5EF4-FFF2-40B4-BE49-F238E27FC236}">
                    <a16:creationId xmlns:a16="http://schemas.microsoft.com/office/drawing/2014/main" id="{6ED5208F-0D00-432F-A04A-C9723EBBD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3084"/>
                <a:ext cx="288" cy="327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443" name="Picture 331">
            <a:extLst>
              <a:ext uri="{FF2B5EF4-FFF2-40B4-BE49-F238E27FC236}">
                <a16:creationId xmlns:a16="http://schemas.microsoft.com/office/drawing/2014/main" id="{0181EB0C-F92A-4F23-AEED-AD3D62C8F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1" y="4572001"/>
            <a:ext cx="229552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2440" name="Rectangle 328">
            <a:extLst>
              <a:ext uri="{FF2B5EF4-FFF2-40B4-BE49-F238E27FC236}">
                <a16:creationId xmlns:a16="http://schemas.microsoft.com/office/drawing/2014/main" id="{1A31DD09-F56B-49E2-A99C-E3FEEA817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  析</a:t>
            </a:r>
          </a:p>
        </p:txBody>
      </p:sp>
      <p:sp>
        <p:nvSpPr>
          <p:cNvPr id="602441" name="Rectangle 329">
            <a:extLst>
              <a:ext uri="{FF2B5EF4-FFF2-40B4-BE49-F238E27FC236}">
                <a16:creationId xmlns:a16="http://schemas.microsoft.com/office/drawing/2014/main" id="{EC8B6D8B-06CF-466C-B555-8B17375119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Clr>
                <a:srgbClr val="FF0000"/>
              </a:buClr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增加块容量会降低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增加缺失率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增加块容量会降低强制缺失率，这是利用了空间局部性原理。但因为它减少了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中的块数，加重了冲突缺失，如果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容量较小时，甚至会有容量缺失。</a:t>
            </a:r>
          </a:p>
          <a:p>
            <a:pPr marL="0" indent="0">
              <a:lnSpc>
                <a:spcPct val="130000"/>
              </a:lnSpc>
              <a:buClr>
                <a:srgbClr val="FF0000"/>
              </a:buClr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增加块容量会增加缺失代价</a:t>
            </a:r>
          </a:p>
        </p:txBody>
      </p:sp>
      <p:sp>
        <p:nvSpPr>
          <p:cNvPr id="602442" name="AutoShape 330">
            <a:extLst>
              <a:ext uri="{FF2B5EF4-FFF2-40B4-BE49-F238E27FC236}">
                <a16:creationId xmlns:a16="http://schemas.microsoft.com/office/drawing/2014/main" id="{69847EDE-8410-42A7-9D01-A23231C7E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029200"/>
            <a:ext cx="3581400" cy="1295400"/>
          </a:xfrm>
          <a:prstGeom prst="cloudCallout">
            <a:avLst>
              <a:gd name="adj1" fmla="val 113829"/>
              <a:gd name="adj2" fmla="val -2831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90000" tIns="46800" rIns="90000" bIns="46800"/>
          <a:lstStyle/>
          <a:p>
            <a:pPr>
              <a:spcBef>
                <a:spcPct val="20000"/>
              </a:spcBef>
            </a:pPr>
            <a:r>
              <a:rPr lang="zh-CN" altLang="en-US" sz="2400" b="1">
                <a:latin typeface="Comic Sans MS" panose="030F0702030302020204" pitchFamily="66" charset="0"/>
                <a:ea typeface="楷体_GB2312" pitchFamily="49" charset="-122"/>
              </a:rPr>
              <a:t>块容量应为多大</a:t>
            </a:r>
            <a:r>
              <a:rPr lang="en-US" altLang="zh-CN" sz="2400" b="1">
                <a:latin typeface="Comic Sans MS" panose="030F0702030302020204" pitchFamily="66" charset="0"/>
                <a:ea typeface="楷体_GB2312" pitchFamily="49" charset="-122"/>
              </a:rPr>
              <a:t>AMAT</a:t>
            </a:r>
            <a:r>
              <a:rPr lang="zh-CN" altLang="en-US" sz="2400" b="1">
                <a:latin typeface="Comic Sans MS" panose="030F0702030302020204" pitchFamily="66" charset="0"/>
                <a:ea typeface="楷体_GB2312" pitchFamily="49" charset="-122"/>
              </a:rPr>
              <a:t>最小？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1026">
            <a:extLst>
              <a:ext uri="{FF2B5EF4-FFF2-40B4-BE49-F238E27FC236}">
                <a16:creationId xmlns:a16="http://schemas.microsoft.com/office/drawing/2014/main" id="{35CBD3B0-9FC4-4055-BA5D-9D8932D3CA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8022" y="50780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AMAT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与块容量</a:t>
            </a:r>
          </a:p>
        </p:txBody>
      </p:sp>
      <p:sp>
        <p:nvSpPr>
          <p:cNvPr id="603141" name="Rectangle 1029">
            <a:extLst>
              <a:ext uri="{FF2B5EF4-FFF2-40B4-BE49-F238E27FC236}">
                <a16:creationId xmlns:a16="http://schemas.microsoft.com/office/drawing/2014/main" id="{3A3AAE14-5F16-4B69-ABC5-772F6A92C6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8022" y="1153290"/>
            <a:ext cx="7958138" cy="14605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假设命中时间为1个时钟周期，缺失时系统开销为80个时钟周期，缺失率参见前表。结果显示：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32/64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是目前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所通用的块容量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603260" name="Picture 1148">
            <a:extLst>
              <a:ext uri="{FF2B5EF4-FFF2-40B4-BE49-F238E27FC236}">
                <a16:creationId xmlns:a16="http://schemas.microsoft.com/office/drawing/2014/main" id="{F80B58F6-E8E6-4B29-A2C2-9F2D5EBA7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22" y="2537590"/>
            <a:ext cx="788670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3262" name="Rectangle 1150">
            <a:extLst>
              <a:ext uri="{FF2B5EF4-FFF2-40B4-BE49-F238E27FC236}">
                <a16:creationId xmlns:a16="http://schemas.microsoft.com/office/drawing/2014/main" id="{19652BF6-6D7E-4283-AB76-6C54A0F95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9822" y="3837734"/>
            <a:ext cx="181822" cy="37151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03263" name="Rectangle 1151">
            <a:extLst>
              <a:ext uri="{FF2B5EF4-FFF2-40B4-BE49-F238E27FC236}">
                <a16:creationId xmlns:a16="http://schemas.microsoft.com/office/drawing/2014/main" id="{9C5BBEC7-9B2E-4EFB-9E69-372919DB0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422" y="3837734"/>
            <a:ext cx="181822" cy="37151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03264" name="Rectangle 1152">
            <a:extLst>
              <a:ext uri="{FF2B5EF4-FFF2-40B4-BE49-F238E27FC236}">
                <a16:creationId xmlns:a16="http://schemas.microsoft.com/office/drawing/2014/main" id="{E7FB6DE5-4167-400B-8654-F9D956D58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7222" y="4142534"/>
            <a:ext cx="181822" cy="37151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03265" name="Rectangle 1153">
            <a:extLst>
              <a:ext uri="{FF2B5EF4-FFF2-40B4-BE49-F238E27FC236}">
                <a16:creationId xmlns:a16="http://schemas.microsoft.com/office/drawing/2014/main" id="{5B532649-4C50-481E-8049-B33E9FC32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822" y="4142534"/>
            <a:ext cx="181822" cy="37151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03266" name="Rectangle 1154">
            <a:extLst>
              <a:ext uri="{FF2B5EF4-FFF2-40B4-BE49-F238E27FC236}">
                <a16:creationId xmlns:a16="http://schemas.microsoft.com/office/drawing/2014/main" id="{F66C13E9-0475-4E7B-8DED-FEC8F0C84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422" y="4142534"/>
            <a:ext cx="181822" cy="37151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E06E6AE6-4531-4CF9-BB39-823892CE4CE5}"/>
              </a:ext>
            </a:extLst>
          </p:cNvPr>
          <p:cNvSpPr txBox="1">
            <a:spLocks noChangeArrowheads="1"/>
          </p:cNvSpPr>
          <p:nvPr/>
        </p:nvSpPr>
        <p:spPr>
          <a:xfrm>
            <a:off x="8622929" y="1458888"/>
            <a:ext cx="3311049" cy="4843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块容量的选择取决于较低层存储器的延迟和带宽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：低延迟和高带宽存储器使得块容量要大些，因为这样在每次缺失时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可以获得更多的字节，而缺失代价只有少量的增加；相反，高延迟和低带宽存储器希望块容量要小些，因为较大的块并不能节省多少时间。</a:t>
            </a:r>
          </a:p>
        </p:txBody>
      </p:sp>
      <p:sp>
        <p:nvSpPr>
          <p:cNvPr id="11" name="Rectangle 2052">
            <a:extLst>
              <a:ext uri="{FF2B5EF4-FFF2-40B4-BE49-F238E27FC236}">
                <a16:creationId xmlns:a16="http://schemas.microsoft.com/office/drawing/2014/main" id="{C2E7ECD7-E500-4F35-A3B5-A0AA239961E7}"/>
              </a:ext>
            </a:extLst>
          </p:cNvPr>
          <p:cNvSpPr txBox="1">
            <a:spLocks noChangeArrowheads="1"/>
          </p:cNvSpPr>
          <p:nvPr/>
        </p:nvSpPr>
        <p:spPr>
          <a:xfrm>
            <a:off x="423175" y="5606487"/>
            <a:ext cx="7958137" cy="87260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增加</a:t>
            </a:r>
            <a:r>
              <a:rPr lang="en-US" altLang="zh-CN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容量可以降低容量缺失，但增加了命中时间和成本。这种技术在片外</a:t>
            </a:r>
            <a:r>
              <a:rPr lang="en-US" altLang="zh-CN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中很通用。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4681" y="128509"/>
            <a:ext cx="8397551" cy="5536658"/>
          </a:xfrm>
          <a:custGeom>
            <a:avLst/>
            <a:gdLst/>
            <a:ahLst/>
            <a:cxnLst/>
            <a:rect l="l" t="t" r="r" b="b"/>
            <a:pathLst>
              <a:path w="8382000" h="5526405">
                <a:moveTo>
                  <a:pt x="8381987" y="4836414"/>
                </a:moveTo>
                <a:lnTo>
                  <a:pt x="8381987" y="690372"/>
                </a:lnTo>
                <a:lnTo>
                  <a:pt x="8380397" y="643049"/>
                </a:lnTo>
                <a:lnTo>
                  <a:pt x="8375694" y="596591"/>
                </a:lnTo>
                <a:lnTo>
                  <a:pt x="8367981" y="551100"/>
                </a:lnTo>
                <a:lnTo>
                  <a:pt x="8357360" y="506677"/>
                </a:lnTo>
                <a:lnTo>
                  <a:pt x="8343934" y="463424"/>
                </a:lnTo>
                <a:lnTo>
                  <a:pt x="8327803" y="421445"/>
                </a:lnTo>
                <a:lnTo>
                  <a:pt x="8309072" y="380841"/>
                </a:lnTo>
                <a:lnTo>
                  <a:pt x="8287841" y="341714"/>
                </a:lnTo>
                <a:lnTo>
                  <a:pt x="8264213" y="304167"/>
                </a:lnTo>
                <a:lnTo>
                  <a:pt x="8238290" y="268302"/>
                </a:lnTo>
                <a:lnTo>
                  <a:pt x="8210174" y="234220"/>
                </a:lnTo>
                <a:lnTo>
                  <a:pt x="8179968" y="202025"/>
                </a:lnTo>
                <a:lnTo>
                  <a:pt x="8147773" y="171818"/>
                </a:lnTo>
                <a:lnTo>
                  <a:pt x="8113693" y="143701"/>
                </a:lnTo>
                <a:lnTo>
                  <a:pt x="8077828" y="117778"/>
                </a:lnTo>
                <a:lnTo>
                  <a:pt x="8040282" y="94149"/>
                </a:lnTo>
                <a:lnTo>
                  <a:pt x="8001155" y="72917"/>
                </a:lnTo>
                <a:lnTo>
                  <a:pt x="7960552" y="54185"/>
                </a:lnTo>
                <a:lnTo>
                  <a:pt x="7918573" y="38054"/>
                </a:lnTo>
                <a:lnTo>
                  <a:pt x="7875321" y="24627"/>
                </a:lnTo>
                <a:lnTo>
                  <a:pt x="7830899" y="14006"/>
                </a:lnTo>
                <a:lnTo>
                  <a:pt x="7785407" y="6293"/>
                </a:lnTo>
                <a:lnTo>
                  <a:pt x="7738950" y="1590"/>
                </a:lnTo>
                <a:lnTo>
                  <a:pt x="7691628" y="0"/>
                </a:lnTo>
                <a:lnTo>
                  <a:pt x="689610" y="0"/>
                </a:lnTo>
                <a:lnTo>
                  <a:pt x="642379" y="1590"/>
                </a:lnTo>
                <a:lnTo>
                  <a:pt x="596004" y="6293"/>
                </a:lnTo>
                <a:lnTo>
                  <a:pt x="550589" y="14006"/>
                </a:lnTo>
                <a:lnTo>
                  <a:pt x="506236" y="24627"/>
                </a:lnTo>
                <a:lnTo>
                  <a:pt x="463046" y="38054"/>
                </a:lnTo>
                <a:lnTo>
                  <a:pt x="421124" y="54185"/>
                </a:lnTo>
                <a:lnTo>
                  <a:pt x="380570" y="72917"/>
                </a:lnTo>
                <a:lnTo>
                  <a:pt x="341488" y="94149"/>
                </a:lnTo>
                <a:lnTo>
                  <a:pt x="303981" y="117778"/>
                </a:lnTo>
                <a:lnTo>
                  <a:pt x="268150" y="143701"/>
                </a:lnTo>
                <a:lnTo>
                  <a:pt x="234099" y="171818"/>
                </a:lnTo>
                <a:lnTo>
                  <a:pt x="201930" y="202025"/>
                </a:lnTo>
                <a:lnTo>
                  <a:pt x="171744" y="234220"/>
                </a:lnTo>
                <a:lnTo>
                  <a:pt x="143646" y="268302"/>
                </a:lnTo>
                <a:lnTo>
                  <a:pt x="117737" y="304167"/>
                </a:lnTo>
                <a:lnTo>
                  <a:pt x="94121" y="341714"/>
                </a:lnTo>
                <a:lnTo>
                  <a:pt x="72898" y="380841"/>
                </a:lnTo>
                <a:lnTo>
                  <a:pt x="54173" y="421445"/>
                </a:lnTo>
                <a:lnTo>
                  <a:pt x="38047" y="463424"/>
                </a:lnTo>
                <a:lnTo>
                  <a:pt x="24623" y="506677"/>
                </a:lnTo>
                <a:lnTo>
                  <a:pt x="14004" y="551100"/>
                </a:lnTo>
                <a:lnTo>
                  <a:pt x="6292" y="596591"/>
                </a:lnTo>
                <a:lnTo>
                  <a:pt x="1590" y="643049"/>
                </a:lnTo>
                <a:lnTo>
                  <a:pt x="0" y="690372"/>
                </a:lnTo>
                <a:lnTo>
                  <a:pt x="0" y="4836414"/>
                </a:lnTo>
                <a:lnTo>
                  <a:pt x="1590" y="4883644"/>
                </a:lnTo>
                <a:lnTo>
                  <a:pt x="6292" y="4930019"/>
                </a:lnTo>
                <a:lnTo>
                  <a:pt x="14004" y="4975434"/>
                </a:lnTo>
                <a:lnTo>
                  <a:pt x="24623" y="5019787"/>
                </a:lnTo>
                <a:lnTo>
                  <a:pt x="38047" y="5062977"/>
                </a:lnTo>
                <a:lnTo>
                  <a:pt x="54173" y="5104899"/>
                </a:lnTo>
                <a:lnTo>
                  <a:pt x="72898" y="5145453"/>
                </a:lnTo>
                <a:lnTo>
                  <a:pt x="94121" y="5184535"/>
                </a:lnTo>
                <a:lnTo>
                  <a:pt x="117737" y="5222042"/>
                </a:lnTo>
                <a:lnTo>
                  <a:pt x="143646" y="5257873"/>
                </a:lnTo>
                <a:lnTo>
                  <a:pt x="171744" y="5291924"/>
                </a:lnTo>
                <a:lnTo>
                  <a:pt x="201930" y="5324094"/>
                </a:lnTo>
                <a:lnTo>
                  <a:pt x="234099" y="5354279"/>
                </a:lnTo>
                <a:lnTo>
                  <a:pt x="268150" y="5382377"/>
                </a:lnTo>
                <a:lnTo>
                  <a:pt x="303981" y="5408286"/>
                </a:lnTo>
                <a:lnTo>
                  <a:pt x="341488" y="5431902"/>
                </a:lnTo>
                <a:lnTo>
                  <a:pt x="380570" y="5453125"/>
                </a:lnTo>
                <a:lnTo>
                  <a:pt x="421124" y="5471850"/>
                </a:lnTo>
                <a:lnTo>
                  <a:pt x="463046" y="5487976"/>
                </a:lnTo>
                <a:lnTo>
                  <a:pt x="506236" y="5501400"/>
                </a:lnTo>
                <a:lnTo>
                  <a:pt x="550589" y="5512019"/>
                </a:lnTo>
                <a:lnTo>
                  <a:pt x="596004" y="5519731"/>
                </a:lnTo>
                <a:lnTo>
                  <a:pt x="642379" y="5524433"/>
                </a:lnTo>
                <a:lnTo>
                  <a:pt x="689610" y="5526024"/>
                </a:lnTo>
                <a:lnTo>
                  <a:pt x="7691628" y="5526024"/>
                </a:lnTo>
                <a:lnTo>
                  <a:pt x="7738950" y="5524433"/>
                </a:lnTo>
                <a:lnTo>
                  <a:pt x="7785407" y="5519731"/>
                </a:lnTo>
                <a:lnTo>
                  <a:pt x="7830899" y="5512019"/>
                </a:lnTo>
                <a:lnTo>
                  <a:pt x="7875321" y="5501400"/>
                </a:lnTo>
                <a:lnTo>
                  <a:pt x="7918573" y="5487976"/>
                </a:lnTo>
                <a:lnTo>
                  <a:pt x="7960552" y="5471850"/>
                </a:lnTo>
                <a:lnTo>
                  <a:pt x="8001155" y="5453125"/>
                </a:lnTo>
                <a:lnTo>
                  <a:pt x="8040282" y="5431902"/>
                </a:lnTo>
                <a:lnTo>
                  <a:pt x="8077828" y="5408286"/>
                </a:lnTo>
                <a:lnTo>
                  <a:pt x="8113693" y="5382377"/>
                </a:lnTo>
                <a:lnTo>
                  <a:pt x="8147773" y="5354279"/>
                </a:lnTo>
                <a:lnTo>
                  <a:pt x="8179968" y="5324094"/>
                </a:lnTo>
                <a:lnTo>
                  <a:pt x="8210174" y="5291924"/>
                </a:lnTo>
                <a:lnTo>
                  <a:pt x="8238290" y="5257873"/>
                </a:lnTo>
                <a:lnTo>
                  <a:pt x="8264213" y="5222042"/>
                </a:lnTo>
                <a:lnTo>
                  <a:pt x="8287841" y="5184535"/>
                </a:lnTo>
                <a:lnTo>
                  <a:pt x="8309072" y="5145453"/>
                </a:lnTo>
                <a:lnTo>
                  <a:pt x="8327803" y="5104899"/>
                </a:lnTo>
                <a:lnTo>
                  <a:pt x="8343934" y="5062977"/>
                </a:lnTo>
                <a:lnTo>
                  <a:pt x="8357360" y="5019787"/>
                </a:lnTo>
                <a:lnTo>
                  <a:pt x="8367981" y="4975434"/>
                </a:lnTo>
                <a:lnTo>
                  <a:pt x="8375694" y="4930019"/>
                </a:lnTo>
                <a:lnTo>
                  <a:pt x="8380397" y="4883644"/>
                </a:lnTo>
                <a:lnTo>
                  <a:pt x="8381987" y="4836414"/>
                </a:lnTo>
                <a:close/>
              </a:path>
            </a:pathLst>
          </a:custGeom>
          <a:solidFill>
            <a:srgbClr val="FFEDED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3" name="object 3"/>
          <p:cNvSpPr txBox="1"/>
          <p:nvPr/>
        </p:nvSpPr>
        <p:spPr>
          <a:xfrm>
            <a:off x="1932420" y="293435"/>
            <a:ext cx="7784884" cy="4638915"/>
          </a:xfrm>
          <a:prstGeom prst="rect">
            <a:avLst/>
          </a:prstGeom>
        </p:spPr>
        <p:txBody>
          <a:bodyPr vert="horz" wrap="square" lIns="0" tIns="43260" rIns="0" bIns="0" rtlCol="0">
            <a:spAutoFit/>
          </a:bodyPr>
          <a:lstStyle/>
          <a:p>
            <a:pPr marL="101157">
              <a:spcBef>
                <a:spcPts val="341"/>
              </a:spcBef>
            </a:pPr>
            <a:r>
              <a:rPr sz="2004" b="1" spc="-5" dirty="0">
                <a:solidFill>
                  <a:srgbClr val="FF33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For</a:t>
            </a:r>
            <a:r>
              <a:rPr sz="2004" b="1" spc="-10" dirty="0">
                <a:solidFill>
                  <a:srgbClr val="FF33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two-way </a:t>
            </a:r>
            <a:r>
              <a:rPr lang="zh-CN" altLang="en-US" sz="2004" b="1" spc="-5" dirty="0">
                <a:solidFill>
                  <a:srgbClr val="FF33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组相联</a:t>
            </a:r>
            <a:endParaRPr sz="2004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54772" marR="2180916">
              <a:lnSpc>
                <a:spcPct val="110000"/>
              </a:lnSpc>
            </a:pP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</a:t>
            </a:r>
            <a:r>
              <a:rPr sz="2004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 </a:t>
            </a:r>
            <a:r>
              <a:rPr sz="2004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sz="1954" b="1" spc="-15" baseline="2564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12</a:t>
            </a:r>
            <a:r>
              <a:rPr sz="1954" b="1" spc="428" baseline="2564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÷</a:t>
            </a:r>
            <a:r>
              <a:rPr sz="2004" b="1" spc="-14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2= 2</a:t>
            </a:r>
            <a:r>
              <a:rPr sz="1954" b="1" spc="-7" baseline="2564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11 </a:t>
            </a:r>
            <a:r>
              <a:rPr sz="1954" b="1" spc="-819" baseline="2564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Bits</a:t>
            </a:r>
            <a:r>
              <a:rPr sz="2004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of </a:t>
            </a:r>
            <a:endParaRPr lang="en-US" altLang="zh-CN" sz="2004" b="1" spc="-5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54772" marR="2180916">
              <a:lnSpc>
                <a:spcPct val="110000"/>
              </a:lnSpc>
            </a:pP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index =</a:t>
            </a:r>
            <a:r>
              <a:rPr sz="2004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12-1=11 bits</a:t>
            </a:r>
            <a:r>
              <a:rPr lang="en-US" altLang="zh-CN"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</a:t>
            </a:r>
            <a:r>
              <a:rPr lang="en-US" altLang="zh-CN" sz="2004" b="1" spc="-5" dirty="0">
                <a:solidFill>
                  <a:srgbClr val="7030A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tag=32-</a:t>
            </a:r>
            <a:r>
              <a:rPr lang="zh-CN" altLang="en-US" sz="2004" b="1" spc="-5" dirty="0">
                <a:solidFill>
                  <a:srgbClr val="7030A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（</a:t>
            </a:r>
            <a:r>
              <a:rPr lang="en-US" altLang="zh-CN" sz="2004" b="1" spc="-5" dirty="0">
                <a:solidFill>
                  <a:srgbClr val="7030A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11+2+2</a:t>
            </a:r>
            <a:r>
              <a:rPr lang="zh-CN" altLang="en-US" sz="2004" b="1" spc="-5" dirty="0">
                <a:solidFill>
                  <a:srgbClr val="7030A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）</a:t>
            </a:r>
            <a:r>
              <a:rPr lang="en-US" altLang="zh-CN" sz="2004" b="1" spc="-5" dirty="0">
                <a:solidFill>
                  <a:srgbClr val="7030A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=17</a:t>
            </a:r>
            <a:endParaRPr sz="2004" dirty="0">
              <a:solidFill>
                <a:srgbClr val="7030A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54772">
              <a:spcBef>
                <a:spcPts val="229"/>
              </a:spcBef>
              <a:tabLst>
                <a:tab pos="2296069" algn="l"/>
              </a:tabLst>
            </a:pP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Bits of</a:t>
            </a:r>
            <a:r>
              <a:rPr sz="2004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Tag	= (28-11)</a:t>
            </a:r>
            <a:r>
              <a:rPr sz="2004" b="1" spc="2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×2×2K=17×2×2K=68</a:t>
            </a:r>
            <a:r>
              <a:rPr sz="2004" b="1" spc="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Kbits</a:t>
            </a:r>
            <a:endParaRPr sz="2004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ts val="20"/>
              </a:spcBef>
            </a:pPr>
            <a:endParaRPr sz="2054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101793"/>
            <a:r>
              <a:rPr sz="2004" b="1" spc="-5" dirty="0">
                <a:solidFill>
                  <a:srgbClr val="FF33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For</a:t>
            </a:r>
            <a:r>
              <a:rPr sz="2004" b="1" spc="-10" dirty="0">
                <a:solidFill>
                  <a:srgbClr val="FF33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four-way</a:t>
            </a:r>
            <a:r>
              <a:rPr lang="zh-CN" altLang="en-US" sz="2004" b="1" spc="-5" dirty="0">
                <a:solidFill>
                  <a:srgbClr val="FF33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组相联</a:t>
            </a:r>
            <a:endParaRPr sz="2004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54772" marR="2180916">
              <a:lnSpc>
                <a:spcPct val="109800"/>
              </a:lnSpc>
              <a:spcBef>
                <a:spcPts val="5"/>
              </a:spcBef>
            </a:pPr>
            <a:r>
              <a:rPr sz="2004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Number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of</a:t>
            </a:r>
            <a:r>
              <a:rPr sz="2004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cache</a:t>
            </a:r>
            <a:r>
              <a:rPr sz="2004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 =</a:t>
            </a:r>
            <a:r>
              <a:rPr sz="2004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2</a:t>
            </a:r>
            <a:r>
              <a:rPr sz="1954" b="1" spc="-15" baseline="2564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12</a:t>
            </a:r>
            <a:r>
              <a:rPr sz="1954" b="1" spc="428" baseline="2564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÷</a:t>
            </a:r>
            <a:r>
              <a:rPr sz="2004" b="1" spc="-14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4=</a:t>
            </a:r>
            <a:r>
              <a:rPr sz="2004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sz="1954" b="1" spc="-7" baseline="2564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10 </a:t>
            </a:r>
            <a:r>
              <a:rPr sz="1954" b="1" spc="-827" baseline="2564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Bits</a:t>
            </a:r>
            <a:r>
              <a:rPr sz="2004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of index =</a:t>
            </a:r>
            <a:r>
              <a:rPr sz="2004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12-</a:t>
            </a:r>
            <a:r>
              <a:rPr lang="en-US" altLang="zh-CN"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=10 bits</a:t>
            </a:r>
            <a:r>
              <a:rPr lang="en-US" altLang="zh-CN"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</a:t>
            </a:r>
            <a:r>
              <a:rPr lang="en-US" altLang="zh-CN" sz="2004" b="1" spc="-5" dirty="0">
                <a:solidFill>
                  <a:srgbClr val="7030A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tag=32-</a:t>
            </a:r>
            <a:r>
              <a:rPr lang="zh-CN" altLang="en-US" sz="2004" b="1" spc="-5" dirty="0">
                <a:solidFill>
                  <a:srgbClr val="7030A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（</a:t>
            </a:r>
            <a:r>
              <a:rPr lang="en-US" altLang="zh-CN" sz="2004" b="1" spc="-5" dirty="0">
                <a:solidFill>
                  <a:srgbClr val="7030A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10+2+2</a:t>
            </a:r>
            <a:r>
              <a:rPr lang="zh-CN" altLang="en-US" sz="2004" b="1" spc="-5" dirty="0">
                <a:solidFill>
                  <a:srgbClr val="7030A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）</a:t>
            </a:r>
            <a:r>
              <a:rPr lang="en-US" altLang="zh-CN" sz="2004" b="1" spc="-5" dirty="0">
                <a:solidFill>
                  <a:srgbClr val="7030A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=18</a:t>
            </a:r>
            <a:endParaRPr sz="2004" dirty="0">
              <a:solidFill>
                <a:srgbClr val="7030A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54772">
              <a:spcBef>
                <a:spcPts val="235"/>
              </a:spcBef>
              <a:tabLst>
                <a:tab pos="2296069" algn="l"/>
              </a:tabLst>
            </a:pP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Bits of</a:t>
            </a:r>
            <a:r>
              <a:rPr sz="2004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Tag	= (28-10)</a:t>
            </a:r>
            <a:r>
              <a:rPr sz="2004" b="1" spc="2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×4×1K=18×4×1K=72</a:t>
            </a:r>
            <a:r>
              <a:rPr sz="2004" b="1" spc="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Kbits</a:t>
            </a:r>
            <a:endParaRPr sz="2004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ts val="20"/>
              </a:spcBef>
            </a:pPr>
            <a:endParaRPr sz="2054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101793"/>
            <a:r>
              <a:rPr sz="2004" b="1" spc="-5" dirty="0">
                <a:solidFill>
                  <a:srgbClr val="FF33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For</a:t>
            </a:r>
            <a:r>
              <a:rPr lang="en-US" altLang="zh-CN" sz="2004" b="1" spc="-5" dirty="0">
                <a:solidFill>
                  <a:srgbClr val="FF33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zh-CN" altLang="en-US" sz="2004" b="1" spc="-5" dirty="0">
                <a:solidFill>
                  <a:srgbClr val="FF33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全相联</a:t>
            </a:r>
            <a:endParaRPr sz="2004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54772" marR="1970332">
              <a:lnSpc>
                <a:spcPct val="109800"/>
              </a:lnSpc>
              <a:spcBef>
                <a:spcPts val="5"/>
              </a:spcBef>
            </a:pPr>
            <a:r>
              <a:rPr sz="2004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Number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of cache</a:t>
            </a:r>
            <a:r>
              <a:rPr sz="2004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</a:t>
            </a:r>
            <a:r>
              <a:rPr sz="2004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 </a:t>
            </a:r>
            <a:r>
              <a:rPr sz="2004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sz="1954" b="1" spc="-15" baseline="2564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12</a:t>
            </a:r>
            <a:r>
              <a:rPr sz="1954" b="1" spc="428" baseline="2564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÷</a:t>
            </a:r>
            <a:r>
              <a:rPr sz="2004" b="1" spc="-14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sz="1954" b="1" spc="-7" baseline="2564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12</a:t>
            </a:r>
            <a:r>
              <a:rPr sz="1954" b="1" spc="428" baseline="2564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</a:t>
            </a:r>
            <a:r>
              <a:rPr sz="2004" b="1" spc="-1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sz="1954" b="1" baseline="2564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0 </a:t>
            </a:r>
            <a:r>
              <a:rPr sz="1954" b="1" spc="-819" baseline="2564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Bits</a:t>
            </a:r>
            <a:r>
              <a:rPr sz="2004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of index = 12-12=0</a:t>
            </a:r>
            <a:r>
              <a:rPr sz="2004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bits</a:t>
            </a:r>
            <a:endParaRPr sz="2004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54772">
              <a:spcBef>
                <a:spcPts val="240"/>
              </a:spcBef>
              <a:tabLst>
                <a:tab pos="2295433" algn="l"/>
              </a:tabLst>
            </a:pP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Bits of</a:t>
            </a:r>
            <a:r>
              <a:rPr sz="2004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Tag	=</a:t>
            </a:r>
            <a:r>
              <a:rPr sz="2004" b="1" spc="-1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(28-0)</a:t>
            </a:r>
            <a:r>
              <a:rPr sz="2004" b="1" spc="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4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×4K×1=128 Kbits</a:t>
            </a:r>
            <a:endParaRPr sz="2004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0154817" y="6377599"/>
            <a:ext cx="2748289" cy="3468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72">
              <a:lnSpc>
                <a:spcPts val="2725"/>
              </a:lnSpc>
            </a:pPr>
            <a:fld id="{81D60167-4931-47E6-BA6A-407CBD079E47}" type="slidenum">
              <a:rPr dirty="0"/>
              <a:pPr marL="38172">
                <a:lnSpc>
                  <a:spcPts val="2725"/>
                </a:lnSpc>
              </a:pPr>
              <a:t>6</a:t>
            </a:fld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74696" y="5217614"/>
          <a:ext cx="6798201" cy="10977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9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9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9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95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4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Direct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2-way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4-way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Fully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2D6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Index(bit)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28575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11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7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Tag(bit)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28575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17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18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28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443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434335CC-4A67-4D50-B7A7-034DFD1CD252}"/>
              </a:ext>
            </a:extLst>
          </p:cNvPr>
          <p:cNvSpPr/>
          <p:nvPr/>
        </p:nvSpPr>
        <p:spPr>
          <a:xfrm>
            <a:off x="-85619" y="93515"/>
            <a:ext cx="3220882" cy="804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172" marR="1280684" indent="343552">
              <a:lnSpc>
                <a:spcPct val="124000"/>
              </a:lnSpc>
              <a:spcBef>
                <a:spcPts val="376"/>
              </a:spcBef>
            </a:pPr>
            <a:r>
              <a:rPr lang="zh-CN" altLang="en-US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缓存块数</a:t>
            </a:r>
            <a:r>
              <a:rPr lang="en-US" altLang="zh-CN" b="1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 2</a:t>
            </a:r>
            <a:r>
              <a:rPr lang="en-US" altLang="zh-CN" b="1" spc="-7" baseline="2564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12</a:t>
            </a:r>
          </a:p>
          <a:p>
            <a:pPr marL="38172" marR="1280684" indent="343552">
              <a:lnSpc>
                <a:spcPct val="124000"/>
              </a:lnSpc>
              <a:spcBef>
                <a:spcPts val="376"/>
              </a:spcBef>
            </a:pPr>
            <a:r>
              <a:rPr lang="zh-CN" altLang="en-US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内存</a:t>
            </a:r>
            <a:r>
              <a:rPr lang="en-US" altLang="zh-CN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28</a:t>
            </a:r>
            <a:r>
              <a:rPr lang="zh-CN" altLang="en-US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块</a:t>
            </a:r>
            <a:r>
              <a:rPr lang="en-US" altLang="zh-CN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zh-CN" altLang="en-US" b="1" spc="-1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 spd="med">
    <p:wipe dir="d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A2A20A57-0147-4AB6-BE3E-A7E0366978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82664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增加相联度</a:t>
            </a:r>
          </a:p>
        </p:txBody>
      </p:sp>
      <p:sp>
        <p:nvSpPr>
          <p:cNvPr id="593924" name="Rectangle 4">
            <a:extLst>
              <a:ext uri="{FF2B5EF4-FFF2-40B4-BE49-F238E27FC236}">
                <a16:creationId xmlns:a16="http://schemas.microsoft.com/office/drawing/2014/main" id="{BDB5E668-4D46-41D8-A7B6-180CE43892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3625" y="1989139"/>
            <a:ext cx="7958138" cy="771525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增加相联度会降低缺失率</a:t>
            </a:r>
          </a:p>
        </p:txBody>
      </p:sp>
      <p:grpSp>
        <p:nvGrpSpPr>
          <p:cNvPr id="593925" name="Group 5">
            <a:extLst>
              <a:ext uri="{FF2B5EF4-FFF2-40B4-BE49-F238E27FC236}">
                <a16:creationId xmlns:a16="http://schemas.microsoft.com/office/drawing/2014/main" id="{438BAD70-950B-4DD5-A7E3-2C61562F4FAF}"/>
              </a:ext>
            </a:extLst>
          </p:cNvPr>
          <p:cNvGrpSpPr>
            <a:grpSpLocks/>
          </p:cNvGrpSpPr>
          <p:nvPr/>
        </p:nvGrpSpPr>
        <p:grpSpPr bwMode="auto">
          <a:xfrm>
            <a:off x="2509988" y="2819400"/>
            <a:ext cx="7873287" cy="3727302"/>
            <a:chOff x="526" y="1392"/>
            <a:chExt cx="5204" cy="2590"/>
          </a:xfrm>
        </p:grpSpPr>
        <p:sp>
          <p:nvSpPr>
            <p:cNvPr id="593926" name="Freeform 6">
              <a:extLst>
                <a:ext uri="{FF2B5EF4-FFF2-40B4-BE49-F238E27FC236}">
                  <a16:creationId xmlns:a16="http://schemas.microsoft.com/office/drawing/2014/main" id="{0FD2FE53-C60A-4C94-917C-57E509BA5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" y="3474"/>
              <a:ext cx="3379" cy="16"/>
            </a:xfrm>
            <a:custGeom>
              <a:avLst/>
              <a:gdLst>
                <a:gd name="T0" fmla="*/ 0 w 3379"/>
                <a:gd name="T1" fmla="*/ 0 h 16"/>
                <a:gd name="T2" fmla="*/ 480 w 3379"/>
                <a:gd name="T3" fmla="*/ 0 h 16"/>
                <a:gd name="T4" fmla="*/ 967 w 3379"/>
                <a:gd name="T5" fmla="*/ 0 h 16"/>
                <a:gd name="T6" fmla="*/ 1446 w 3379"/>
                <a:gd name="T7" fmla="*/ 0 h 16"/>
                <a:gd name="T8" fmla="*/ 1933 w 3379"/>
                <a:gd name="T9" fmla="*/ 0 h 16"/>
                <a:gd name="T10" fmla="*/ 2412 w 3379"/>
                <a:gd name="T11" fmla="*/ 0 h 16"/>
                <a:gd name="T12" fmla="*/ 2899 w 3379"/>
                <a:gd name="T13" fmla="*/ 0 h 16"/>
                <a:gd name="T14" fmla="*/ 3379 w 3379"/>
                <a:gd name="T15" fmla="*/ 0 h 16"/>
                <a:gd name="T16" fmla="*/ 3379 w 3379"/>
                <a:gd name="T17" fmla="*/ 16 h 16"/>
                <a:gd name="T18" fmla="*/ 2899 w 3379"/>
                <a:gd name="T19" fmla="*/ 16 h 16"/>
                <a:gd name="T20" fmla="*/ 2412 w 3379"/>
                <a:gd name="T21" fmla="*/ 16 h 16"/>
                <a:gd name="T22" fmla="*/ 1933 w 3379"/>
                <a:gd name="T23" fmla="*/ 16 h 16"/>
                <a:gd name="T24" fmla="*/ 1446 w 3379"/>
                <a:gd name="T25" fmla="*/ 16 h 16"/>
                <a:gd name="T26" fmla="*/ 967 w 3379"/>
                <a:gd name="T27" fmla="*/ 16 h 16"/>
                <a:gd name="T28" fmla="*/ 480 w 3379"/>
                <a:gd name="T29" fmla="*/ 16 h 16"/>
                <a:gd name="T30" fmla="*/ 0 w 3379"/>
                <a:gd name="T31" fmla="*/ 16 h 16"/>
                <a:gd name="T32" fmla="*/ 0 w 3379"/>
                <a:gd name="T3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79" h="16">
                  <a:moveTo>
                    <a:pt x="0" y="0"/>
                  </a:moveTo>
                  <a:lnTo>
                    <a:pt x="480" y="0"/>
                  </a:lnTo>
                  <a:lnTo>
                    <a:pt x="967" y="0"/>
                  </a:lnTo>
                  <a:lnTo>
                    <a:pt x="1446" y="0"/>
                  </a:lnTo>
                  <a:lnTo>
                    <a:pt x="1933" y="0"/>
                  </a:lnTo>
                  <a:lnTo>
                    <a:pt x="2412" y="0"/>
                  </a:lnTo>
                  <a:lnTo>
                    <a:pt x="2899" y="0"/>
                  </a:lnTo>
                  <a:lnTo>
                    <a:pt x="3379" y="0"/>
                  </a:lnTo>
                  <a:lnTo>
                    <a:pt x="3379" y="16"/>
                  </a:lnTo>
                  <a:lnTo>
                    <a:pt x="2899" y="16"/>
                  </a:lnTo>
                  <a:lnTo>
                    <a:pt x="2412" y="16"/>
                  </a:lnTo>
                  <a:lnTo>
                    <a:pt x="1933" y="16"/>
                  </a:lnTo>
                  <a:lnTo>
                    <a:pt x="1446" y="16"/>
                  </a:lnTo>
                  <a:lnTo>
                    <a:pt x="967" y="16"/>
                  </a:lnTo>
                  <a:lnTo>
                    <a:pt x="480" y="16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0806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27" name="Freeform 7">
              <a:extLst>
                <a:ext uri="{FF2B5EF4-FFF2-40B4-BE49-F238E27FC236}">
                  <a16:creationId xmlns:a16="http://schemas.microsoft.com/office/drawing/2014/main" id="{35FD224A-9D1F-4DFA-A6E2-F0E8F034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2" y="2331"/>
              <a:ext cx="3379" cy="1141"/>
            </a:xfrm>
            <a:custGeom>
              <a:avLst/>
              <a:gdLst>
                <a:gd name="T0" fmla="*/ 0 w 3379"/>
                <a:gd name="T1" fmla="*/ 0 h 1141"/>
                <a:gd name="T2" fmla="*/ 480 w 3379"/>
                <a:gd name="T3" fmla="*/ 503 h 1141"/>
                <a:gd name="T4" fmla="*/ 967 w 3379"/>
                <a:gd name="T5" fmla="*/ 694 h 1141"/>
                <a:gd name="T6" fmla="*/ 1446 w 3379"/>
                <a:gd name="T7" fmla="*/ 806 h 1141"/>
                <a:gd name="T8" fmla="*/ 1933 w 3379"/>
                <a:gd name="T9" fmla="*/ 926 h 1141"/>
                <a:gd name="T10" fmla="*/ 2412 w 3379"/>
                <a:gd name="T11" fmla="*/ 990 h 1141"/>
                <a:gd name="T12" fmla="*/ 2899 w 3379"/>
                <a:gd name="T13" fmla="*/ 1045 h 1141"/>
                <a:gd name="T14" fmla="*/ 3379 w 3379"/>
                <a:gd name="T15" fmla="*/ 1085 h 1141"/>
                <a:gd name="T16" fmla="*/ 3379 w 3379"/>
                <a:gd name="T17" fmla="*/ 1141 h 1141"/>
                <a:gd name="T18" fmla="*/ 2899 w 3379"/>
                <a:gd name="T19" fmla="*/ 1141 h 1141"/>
                <a:gd name="T20" fmla="*/ 2412 w 3379"/>
                <a:gd name="T21" fmla="*/ 1141 h 1141"/>
                <a:gd name="T22" fmla="*/ 1933 w 3379"/>
                <a:gd name="T23" fmla="*/ 1141 h 1141"/>
                <a:gd name="T24" fmla="*/ 1446 w 3379"/>
                <a:gd name="T25" fmla="*/ 1141 h 1141"/>
                <a:gd name="T26" fmla="*/ 967 w 3379"/>
                <a:gd name="T27" fmla="*/ 1141 h 1141"/>
                <a:gd name="T28" fmla="*/ 480 w 3379"/>
                <a:gd name="T29" fmla="*/ 1141 h 1141"/>
                <a:gd name="T30" fmla="*/ 0 w 3379"/>
                <a:gd name="T31" fmla="*/ 1141 h 1141"/>
                <a:gd name="T32" fmla="*/ 0 w 3379"/>
                <a:gd name="T33" fmla="*/ 0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79" h="1141">
                  <a:moveTo>
                    <a:pt x="0" y="0"/>
                  </a:moveTo>
                  <a:lnTo>
                    <a:pt x="480" y="503"/>
                  </a:lnTo>
                  <a:lnTo>
                    <a:pt x="967" y="694"/>
                  </a:lnTo>
                  <a:lnTo>
                    <a:pt x="1446" y="806"/>
                  </a:lnTo>
                  <a:lnTo>
                    <a:pt x="1933" y="926"/>
                  </a:lnTo>
                  <a:lnTo>
                    <a:pt x="2412" y="990"/>
                  </a:lnTo>
                  <a:lnTo>
                    <a:pt x="2899" y="1045"/>
                  </a:lnTo>
                  <a:lnTo>
                    <a:pt x="3379" y="1085"/>
                  </a:lnTo>
                  <a:lnTo>
                    <a:pt x="3379" y="1141"/>
                  </a:lnTo>
                  <a:lnTo>
                    <a:pt x="2899" y="1141"/>
                  </a:lnTo>
                  <a:lnTo>
                    <a:pt x="2412" y="1141"/>
                  </a:lnTo>
                  <a:lnTo>
                    <a:pt x="1933" y="1141"/>
                  </a:lnTo>
                  <a:lnTo>
                    <a:pt x="1446" y="1141"/>
                  </a:lnTo>
                  <a:lnTo>
                    <a:pt x="967" y="1141"/>
                  </a:lnTo>
                  <a:lnTo>
                    <a:pt x="480" y="1141"/>
                  </a:lnTo>
                  <a:lnTo>
                    <a:pt x="0" y="1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11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28" name="Freeform 8">
              <a:extLst>
                <a:ext uri="{FF2B5EF4-FFF2-40B4-BE49-F238E27FC236}">
                  <a16:creationId xmlns:a16="http://schemas.microsoft.com/office/drawing/2014/main" id="{38839922-38FA-4015-B8CE-4E96CF6F2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" y="2253"/>
              <a:ext cx="3379" cy="1165"/>
            </a:xfrm>
            <a:custGeom>
              <a:avLst/>
              <a:gdLst>
                <a:gd name="T0" fmla="*/ 0 w 3379"/>
                <a:gd name="T1" fmla="*/ 0 h 1165"/>
                <a:gd name="T2" fmla="*/ 480 w 3379"/>
                <a:gd name="T3" fmla="*/ 471 h 1165"/>
                <a:gd name="T4" fmla="*/ 967 w 3379"/>
                <a:gd name="T5" fmla="*/ 687 h 1165"/>
                <a:gd name="T6" fmla="*/ 1446 w 3379"/>
                <a:gd name="T7" fmla="*/ 830 h 1165"/>
                <a:gd name="T8" fmla="*/ 1933 w 3379"/>
                <a:gd name="T9" fmla="*/ 982 h 1165"/>
                <a:gd name="T10" fmla="*/ 2412 w 3379"/>
                <a:gd name="T11" fmla="*/ 1062 h 1165"/>
                <a:gd name="T12" fmla="*/ 2899 w 3379"/>
                <a:gd name="T13" fmla="*/ 1125 h 1165"/>
                <a:gd name="T14" fmla="*/ 3379 w 3379"/>
                <a:gd name="T15" fmla="*/ 1157 h 1165"/>
                <a:gd name="T16" fmla="*/ 3379 w 3379"/>
                <a:gd name="T17" fmla="*/ 1165 h 1165"/>
                <a:gd name="T18" fmla="*/ 2899 w 3379"/>
                <a:gd name="T19" fmla="*/ 1125 h 1165"/>
                <a:gd name="T20" fmla="*/ 2412 w 3379"/>
                <a:gd name="T21" fmla="*/ 1070 h 1165"/>
                <a:gd name="T22" fmla="*/ 1933 w 3379"/>
                <a:gd name="T23" fmla="*/ 1006 h 1165"/>
                <a:gd name="T24" fmla="*/ 1446 w 3379"/>
                <a:gd name="T25" fmla="*/ 886 h 1165"/>
                <a:gd name="T26" fmla="*/ 967 w 3379"/>
                <a:gd name="T27" fmla="*/ 774 h 1165"/>
                <a:gd name="T28" fmla="*/ 480 w 3379"/>
                <a:gd name="T29" fmla="*/ 583 h 1165"/>
                <a:gd name="T30" fmla="*/ 0 w 3379"/>
                <a:gd name="T31" fmla="*/ 80 h 1165"/>
                <a:gd name="T32" fmla="*/ 0 w 3379"/>
                <a:gd name="T33" fmla="*/ 0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79" h="1165">
                  <a:moveTo>
                    <a:pt x="0" y="0"/>
                  </a:moveTo>
                  <a:lnTo>
                    <a:pt x="480" y="471"/>
                  </a:lnTo>
                  <a:lnTo>
                    <a:pt x="967" y="687"/>
                  </a:lnTo>
                  <a:lnTo>
                    <a:pt x="1446" y="830"/>
                  </a:lnTo>
                  <a:lnTo>
                    <a:pt x="1933" y="982"/>
                  </a:lnTo>
                  <a:lnTo>
                    <a:pt x="2412" y="1062"/>
                  </a:lnTo>
                  <a:lnTo>
                    <a:pt x="2899" y="1125"/>
                  </a:lnTo>
                  <a:lnTo>
                    <a:pt x="3379" y="1157"/>
                  </a:lnTo>
                  <a:lnTo>
                    <a:pt x="3379" y="1165"/>
                  </a:lnTo>
                  <a:lnTo>
                    <a:pt x="2899" y="1125"/>
                  </a:lnTo>
                  <a:lnTo>
                    <a:pt x="2412" y="1070"/>
                  </a:lnTo>
                  <a:lnTo>
                    <a:pt x="1933" y="1006"/>
                  </a:lnTo>
                  <a:lnTo>
                    <a:pt x="1446" y="886"/>
                  </a:lnTo>
                  <a:lnTo>
                    <a:pt x="967" y="774"/>
                  </a:lnTo>
                  <a:lnTo>
                    <a:pt x="480" y="583"/>
                  </a:ln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D4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29" name="Freeform 9">
              <a:extLst>
                <a:ext uri="{FF2B5EF4-FFF2-40B4-BE49-F238E27FC236}">
                  <a16:creationId xmlns:a16="http://schemas.microsoft.com/office/drawing/2014/main" id="{ED98F4B9-E4FB-4682-BDCB-D0EF6A7D8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" y="2142"/>
              <a:ext cx="3379" cy="1268"/>
            </a:xfrm>
            <a:custGeom>
              <a:avLst/>
              <a:gdLst>
                <a:gd name="T0" fmla="*/ 0 w 3379"/>
                <a:gd name="T1" fmla="*/ 0 h 1268"/>
                <a:gd name="T2" fmla="*/ 480 w 3379"/>
                <a:gd name="T3" fmla="*/ 446 h 1268"/>
                <a:gd name="T4" fmla="*/ 967 w 3379"/>
                <a:gd name="T5" fmla="*/ 654 h 1268"/>
                <a:gd name="T6" fmla="*/ 1446 w 3379"/>
                <a:gd name="T7" fmla="*/ 861 h 1268"/>
                <a:gd name="T8" fmla="*/ 1933 w 3379"/>
                <a:gd name="T9" fmla="*/ 1069 h 1268"/>
                <a:gd name="T10" fmla="*/ 2412 w 3379"/>
                <a:gd name="T11" fmla="*/ 1173 h 1268"/>
                <a:gd name="T12" fmla="*/ 2899 w 3379"/>
                <a:gd name="T13" fmla="*/ 1228 h 1268"/>
                <a:gd name="T14" fmla="*/ 3379 w 3379"/>
                <a:gd name="T15" fmla="*/ 1268 h 1268"/>
                <a:gd name="T16" fmla="*/ 3379 w 3379"/>
                <a:gd name="T17" fmla="*/ 1268 h 1268"/>
                <a:gd name="T18" fmla="*/ 2899 w 3379"/>
                <a:gd name="T19" fmla="*/ 1236 h 1268"/>
                <a:gd name="T20" fmla="*/ 2412 w 3379"/>
                <a:gd name="T21" fmla="*/ 1173 h 1268"/>
                <a:gd name="T22" fmla="*/ 1933 w 3379"/>
                <a:gd name="T23" fmla="*/ 1093 h 1268"/>
                <a:gd name="T24" fmla="*/ 1446 w 3379"/>
                <a:gd name="T25" fmla="*/ 941 h 1268"/>
                <a:gd name="T26" fmla="*/ 967 w 3379"/>
                <a:gd name="T27" fmla="*/ 798 h 1268"/>
                <a:gd name="T28" fmla="*/ 480 w 3379"/>
                <a:gd name="T29" fmla="*/ 582 h 1268"/>
                <a:gd name="T30" fmla="*/ 0 w 3379"/>
                <a:gd name="T31" fmla="*/ 111 h 1268"/>
                <a:gd name="T32" fmla="*/ 0 w 3379"/>
                <a:gd name="T33" fmla="*/ 0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79" h="1268">
                  <a:moveTo>
                    <a:pt x="0" y="0"/>
                  </a:moveTo>
                  <a:lnTo>
                    <a:pt x="480" y="446"/>
                  </a:lnTo>
                  <a:lnTo>
                    <a:pt x="967" y="654"/>
                  </a:lnTo>
                  <a:lnTo>
                    <a:pt x="1446" y="861"/>
                  </a:lnTo>
                  <a:lnTo>
                    <a:pt x="1933" y="1069"/>
                  </a:lnTo>
                  <a:lnTo>
                    <a:pt x="2412" y="1173"/>
                  </a:lnTo>
                  <a:lnTo>
                    <a:pt x="2899" y="1228"/>
                  </a:lnTo>
                  <a:lnTo>
                    <a:pt x="3379" y="1268"/>
                  </a:lnTo>
                  <a:lnTo>
                    <a:pt x="3379" y="1268"/>
                  </a:lnTo>
                  <a:lnTo>
                    <a:pt x="2899" y="1236"/>
                  </a:lnTo>
                  <a:lnTo>
                    <a:pt x="2412" y="1173"/>
                  </a:lnTo>
                  <a:lnTo>
                    <a:pt x="1933" y="1093"/>
                  </a:lnTo>
                  <a:lnTo>
                    <a:pt x="1446" y="941"/>
                  </a:lnTo>
                  <a:lnTo>
                    <a:pt x="967" y="798"/>
                  </a:lnTo>
                  <a:lnTo>
                    <a:pt x="480" y="582"/>
                  </a:lnTo>
                  <a:lnTo>
                    <a:pt x="0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305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30" name="Freeform 10">
              <a:extLst>
                <a:ext uri="{FF2B5EF4-FFF2-40B4-BE49-F238E27FC236}">
                  <a16:creationId xmlns:a16="http://schemas.microsoft.com/office/drawing/2014/main" id="{271A2194-DDBA-4FB8-B196-BFFCE36A7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" y="1998"/>
              <a:ext cx="3379" cy="1412"/>
            </a:xfrm>
            <a:custGeom>
              <a:avLst/>
              <a:gdLst>
                <a:gd name="T0" fmla="*/ 0 w 3379"/>
                <a:gd name="T1" fmla="*/ 0 h 1412"/>
                <a:gd name="T2" fmla="*/ 480 w 3379"/>
                <a:gd name="T3" fmla="*/ 407 h 1412"/>
                <a:gd name="T4" fmla="*/ 967 w 3379"/>
                <a:gd name="T5" fmla="*/ 686 h 1412"/>
                <a:gd name="T6" fmla="*/ 1446 w 3379"/>
                <a:gd name="T7" fmla="*/ 965 h 1412"/>
                <a:gd name="T8" fmla="*/ 1933 w 3379"/>
                <a:gd name="T9" fmla="*/ 1189 h 1412"/>
                <a:gd name="T10" fmla="*/ 2412 w 3379"/>
                <a:gd name="T11" fmla="*/ 1301 h 1412"/>
                <a:gd name="T12" fmla="*/ 2899 w 3379"/>
                <a:gd name="T13" fmla="*/ 1364 h 1412"/>
                <a:gd name="T14" fmla="*/ 3379 w 3379"/>
                <a:gd name="T15" fmla="*/ 1404 h 1412"/>
                <a:gd name="T16" fmla="*/ 3379 w 3379"/>
                <a:gd name="T17" fmla="*/ 1412 h 1412"/>
                <a:gd name="T18" fmla="*/ 2899 w 3379"/>
                <a:gd name="T19" fmla="*/ 1372 h 1412"/>
                <a:gd name="T20" fmla="*/ 2412 w 3379"/>
                <a:gd name="T21" fmla="*/ 1317 h 1412"/>
                <a:gd name="T22" fmla="*/ 1933 w 3379"/>
                <a:gd name="T23" fmla="*/ 1213 h 1412"/>
                <a:gd name="T24" fmla="*/ 1446 w 3379"/>
                <a:gd name="T25" fmla="*/ 1005 h 1412"/>
                <a:gd name="T26" fmla="*/ 967 w 3379"/>
                <a:gd name="T27" fmla="*/ 798 h 1412"/>
                <a:gd name="T28" fmla="*/ 480 w 3379"/>
                <a:gd name="T29" fmla="*/ 590 h 1412"/>
                <a:gd name="T30" fmla="*/ 0 w 3379"/>
                <a:gd name="T31" fmla="*/ 144 h 1412"/>
                <a:gd name="T32" fmla="*/ 0 w 3379"/>
                <a:gd name="T33" fmla="*/ 0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79" h="1412">
                  <a:moveTo>
                    <a:pt x="0" y="0"/>
                  </a:moveTo>
                  <a:lnTo>
                    <a:pt x="480" y="407"/>
                  </a:lnTo>
                  <a:lnTo>
                    <a:pt x="967" y="686"/>
                  </a:lnTo>
                  <a:lnTo>
                    <a:pt x="1446" y="965"/>
                  </a:lnTo>
                  <a:lnTo>
                    <a:pt x="1933" y="1189"/>
                  </a:lnTo>
                  <a:lnTo>
                    <a:pt x="2412" y="1301"/>
                  </a:lnTo>
                  <a:lnTo>
                    <a:pt x="2899" y="1364"/>
                  </a:lnTo>
                  <a:lnTo>
                    <a:pt x="3379" y="1404"/>
                  </a:lnTo>
                  <a:lnTo>
                    <a:pt x="3379" y="1412"/>
                  </a:lnTo>
                  <a:lnTo>
                    <a:pt x="2899" y="1372"/>
                  </a:lnTo>
                  <a:lnTo>
                    <a:pt x="2412" y="1317"/>
                  </a:lnTo>
                  <a:lnTo>
                    <a:pt x="1933" y="1213"/>
                  </a:lnTo>
                  <a:lnTo>
                    <a:pt x="1446" y="1005"/>
                  </a:lnTo>
                  <a:lnTo>
                    <a:pt x="967" y="798"/>
                  </a:lnTo>
                  <a:lnTo>
                    <a:pt x="480" y="59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0884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31" name="Freeform 11">
              <a:extLst>
                <a:ext uri="{FF2B5EF4-FFF2-40B4-BE49-F238E27FC236}">
                  <a16:creationId xmlns:a16="http://schemas.microsoft.com/office/drawing/2014/main" id="{ECC74FB5-E803-4AD6-BD32-B6A39CAF1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" y="1591"/>
              <a:ext cx="3379" cy="1811"/>
            </a:xfrm>
            <a:custGeom>
              <a:avLst/>
              <a:gdLst>
                <a:gd name="T0" fmla="*/ 0 w 3379"/>
                <a:gd name="T1" fmla="*/ 0 h 1811"/>
                <a:gd name="T2" fmla="*/ 480 w 3379"/>
                <a:gd name="T3" fmla="*/ 511 h 1811"/>
                <a:gd name="T4" fmla="*/ 967 w 3379"/>
                <a:gd name="T5" fmla="*/ 870 h 1811"/>
                <a:gd name="T6" fmla="*/ 1446 w 3379"/>
                <a:gd name="T7" fmla="*/ 1253 h 1811"/>
                <a:gd name="T8" fmla="*/ 1933 w 3379"/>
                <a:gd name="T9" fmla="*/ 1500 h 1811"/>
                <a:gd name="T10" fmla="*/ 2412 w 3379"/>
                <a:gd name="T11" fmla="*/ 1628 h 1811"/>
                <a:gd name="T12" fmla="*/ 2899 w 3379"/>
                <a:gd name="T13" fmla="*/ 1716 h 1811"/>
                <a:gd name="T14" fmla="*/ 3379 w 3379"/>
                <a:gd name="T15" fmla="*/ 1771 h 1811"/>
                <a:gd name="T16" fmla="*/ 3379 w 3379"/>
                <a:gd name="T17" fmla="*/ 1811 h 1811"/>
                <a:gd name="T18" fmla="*/ 2899 w 3379"/>
                <a:gd name="T19" fmla="*/ 1771 h 1811"/>
                <a:gd name="T20" fmla="*/ 2412 w 3379"/>
                <a:gd name="T21" fmla="*/ 1708 h 1811"/>
                <a:gd name="T22" fmla="*/ 1933 w 3379"/>
                <a:gd name="T23" fmla="*/ 1596 h 1811"/>
                <a:gd name="T24" fmla="*/ 1446 w 3379"/>
                <a:gd name="T25" fmla="*/ 1372 h 1811"/>
                <a:gd name="T26" fmla="*/ 967 w 3379"/>
                <a:gd name="T27" fmla="*/ 1093 h 1811"/>
                <a:gd name="T28" fmla="*/ 480 w 3379"/>
                <a:gd name="T29" fmla="*/ 814 h 1811"/>
                <a:gd name="T30" fmla="*/ 0 w 3379"/>
                <a:gd name="T31" fmla="*/ 407 h 1811"/>
                <a:gd name="T32" fmla="*/ 0 w 3379"/>
                <a:gd name="T33" fmla="*/ 0 h 1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79" h="1811">
                  <a:moveTo>
                    <a:pt x="0" y="0"/>
                  </a:moveTo>
                  <a:lnTo>
                    <a:pt x="480" y="511"/>
                  </a:lnTo>
                  <a:lnTo>
                    <a:pt x="967" y="870"/>
                  </a:lnTo>
                  <a:lnTo>
                    <a:pt x="1446" y="1253"/>
                  </a:lnTo>
                  <a:lnTo>
                    <a:pt x="1933" y="1500"/>
                  </a:lnTo>
                  <a:lnTo>
                    <a:pt x="2412" y="1628"/>
                  </a:lnTo>
                  <a:lnTo>
                    <a:pt x="2899" y="1716"/>
                  </a:lnTo>
                  <a:lnTo>
                    <a:pt x="3379" y="1771"/>
                  </a:lnTo>
                  <a:lnTo>
                    <a:pt x="3379" y="1811"/>
                  </a:lnTo>
                  <a:lnTo>
                    <a:pt x="2899" y="1771"/>
                  </a:lnTo>
                  <a:lnTo>
                    <a:pt x="2412" y="1708"/>
                  </a:lnTo>
                  <a:lnTo>
                    <a:pt x="1933" y="1596"/>
                  </a:lnTo>
                  <a:lnTo>
                    <a:pt x="1446" y="1372"/>
                  </a:lnTo>
                  <a:lnTo>
                    <a:pt x="967" y="1093"/>
                  </a:lnTo>
                  <a:lnTo>
                    <a:pt x="480" y="814"/>
                  </a:lnTo>
                  <a:lnTo>
                    <a:pt x="0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ABEA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93932" name="Group 12">
              <a:extLst>
                <a:ext uri="{FF2B5EF4-FFF2-40B4-BE49-F238E27FC236}">
                  <a16:creationId xmlns:a16="http://schemas.microsoft.com/office/drawing/2014/main" id="{7AE02FE7-7991-45BB-826E-339F3333C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6" y="1415"/>
              <a:ext cx="771" cy="2083"/>
              <a:chOff x="739" y="1223"/>
              <a:chExt cx="771" cy="2083"/>
            </a:xfrm>
          </p:grpSpPr>
          <p:sp>
            <p:nvSpPr>
              <p:cNvPr id="593933" name="Line 13">
                <a:extLst>
                  <a:ext uri="{FF2B5EF4-FFF2-40B4-BE49-F238E27FC236}">
                    <a16:creationId xmlns:a16="http://schemas.microsoft.com/office/drawing/2014/main" id="{E013978B-E176-4E16-938B-1BE5C04793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78" y="1303"/>
                <a:ext cx="1" cy="20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3934" name="Line 14">
                <a:extLst>
                  <a:ext uri="{FF2B5EF4-FFF2-40B4-BE49-F238E27FC236}">
                    <a16:creationId xmlns:a16="http://schemas.microsoft.com/office/drawing/2014/main" id="{44708DAC-F226-416B-A00E-E0602B342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3019"/>
                <a:ext cx="6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3935" name="Line 15">
                <a:extLst>
                  <a:ext uri="{FF2B5EF4-FFF2-40B4-BE49-F238E27FC236}">
                    <a16:creationId xmlns:a16="http://schemas.microsoft.com/office/drawing/2014/main" id="{FCF6935D-5421-4C2D-83B8-EF12FFBDFC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2732"/>
                <a:ext cx="6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3936" name="Line 16">
                <a:extLst>
                  <a:ext uri="{FF2B5EF4-FFF2-40B4-BE49-F238E27FC236}">
                    <a16:creationId xmlns:a16="http://schemas.microsoft.com/office/drawing/2014/main" id="{77C13412-04B8-41F5-9BC9-49A4C7099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2452"/>
                <a:ext cx="6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3937" name="Line 17">
                <a:extLst>
                  <a:ext uri="{FF2B5EF4-FFF2-40B4-BE49-F238E27FC236}">
                    <a16:creationId xmlns:a16="http://schemas.microsoft.com/office/drawing/2014/main" id="{D771FE80-E873-4105-873B-084604CF5F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2165"/>
                <a:ext cx="6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3938" name="Line 18">
                <a:extLst>
                  <a:ext uri="{FF2B5EF4-FFF2-40B4-BE49-F238E27FC236}">
                    <a16:creationId xmlns:a16="http://schemas.microsoft.com/office/drawing/2014/main" id="{99ACBC4C-82CF-4EA3-B7FE-D598D56BBE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1878"/>
                <a:ext cx="6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3939" name="Line 19">
                <a:extLst>
                  <a:ext uri="{FF2B5EF4-FFF2-40B4-BE49-F238E27FC236}">
                    <a16:creationId xmlns:a16="http://schemas.microsoft.com/office/drawing/2014/main" id="{3911BD3F-A65C-4BF1-9731-E87E61EF6E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1590"/>
                <a:ext cx="6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3940" name="Line 20">
                <a:extLst>
                  <a:ext uri="{FF2B5EF4-FFF2-40B4-BE49-F238E27FC236}">
                    <a16:creationId xmlns:a16="http://schemas.microsoft.com/office/drawing/2014/main" id="{7757B1E3-E990-43C9-ADCE-7858DC16BC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1303"/>
                <a:ext cx="6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3941" name="Rectangle 21">
                <a:extLst>
                  <a:ext uri="{FF2B5EF4-FFF2-40B4-BE49-F238E27FC236}">
                    <a16:creationId xmlns:a16="http://schemas.microsoft.com/office/drawing/2014/main" id="{2E520CBA-8594-4389-B52F-E4CEEB459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8" y="2262"/>
                <a:ext cx="1526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1">
                    <a:solidFill>
                      <a:srgbClr val="FF0000"/>
                    </a:solidFill>
                    <a:latin typeface="Tahoma" panose="020B0604030504040204" pitchFamily="34" charset="0"/>
                  </a:rPr>
                  <a:t>Miss Rate per Type</a:t>
                </a:r>
              </a:p>
            </p:txBody>
          </p:sp>
          <p:sp>
            <p:nvSpPr>
              <p:cNvPr id="593942" name="Rectangle 22">
                <a:extLst>
                  <a:ext uri="{FF2B5EF4-FFF2-40B4-BE49-F238E27FC236}">
                    <a16:creationId xmlns:a16="http://schemas.microsoft.com/office/drawing/2014/main" id="{1B1E3323-2EC0-4FFE-A067-53A277338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2" y="2939"/>
                <a:ext cx="29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b="1">
                    <a:solidFill>
                      <a:srgbClr val="000000"/>
                    </a:solidFill>
                    <a:latin typeface="Geneva" charset="0"/>
                  </a:rPr>
                  <a:t>0.02</a:t>
                </a:r>
                <a:endParaRPr lang="zh-CN" altLang="en-US" b="1">
                  <a:latin typeface="Comic Sans MS" panose="030F0702030302020204" pitchFamily="66" charset="0"/>
                </a:endParaRPr>
              </a:p>
            </p:txBody>
          </p:sp>
          <p:sp>
            <p:nvSpPr>
              <p:cNvPr id="593943" name="Rectangle 23">
                <a:extLst>
                  <a:ext uri="{FF2B5EF4-FFF2-40B4-BE49-F238E27FC236}">
                    <a16:creationId xmlns:a16="http://schemas.microsoft.com/office/drawing/2014/main" id="{CDB59527-BC56-49BC-B81F-AE98E5557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2" y="2651"/>
                <a:ext cx="29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b="1">
                    <a:solidFill>
                      <a:srgbClr val="000000"/>
                    </a:solidFill>
                    <a:latin typeface="Geneva" charset="0"/>
                  </a:rPr>
                  <a:t>0.04</a:t>
                </a:r>
                <a:endParaRPr lang="zh-CN" altLang="en-US" b="1">
                  <a:latin typeface="Comic Sans MS" panose="030F0702030302020204" pitchFamily="66" charset="0"/>
                </a:endParaRPr>
              </a:p>
            </p:txBody>
          </p:sp>
          <p:sp>
            <p:nvSpPr>
              <p:cNvPr id="593944" name="Rectangle 24">
                <a:extLst>
                  <a:ext uri="{FF2B5EF4-FFF2-40B4-BE49-F238E27FC236}">
                    <a16:creationId xmlns:a16="http://schemas.microsoft.com/office/drawing/2014/main" id="{B057263C-2B71-4E23-A8EF-6709884B3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2" y="2364"/>
                <a:ext cx="29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b="1">
                    <a:solidFill>
                      <a:srgbClr val="000000"/>
                    </a:solidFill>
                    <a:latin typeface="Geneva" charset="0"/>
                  </a:rPr>
                  <a:t>0.06</a:t>
                </a:r>
                <a:endParaRPr lang="zh-CN" altLang="en-US" b="1">
                  <a:latin typeface="Comic Sans MS" panose="030F0702030302020204" pitchFamily="66" charset="0"/>
                </a:endParaRPr>
              </a:p>
            </p:txBody>
          </p:sp>
          <p:sp>
            <p:nvSpPr>
              <p:cNvPr id="593945" name="Rectangle 25">
                <a:extLst>
                  <a:ext uri="{FF2B5EF4-FFF2-40B4-BE49-F238E27FC236}">
                    <a16:creationId xmlns:a16="http://schemas.microsoft.com/office/drawing/2014/main" id="{46499AE1-9672-4E7D-AF50-33A6D85A2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2" y="2077"/>
                <a:ext cx="29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b="1">
                    <a:solidFill>
                      <a:srgbClr val="000000"/>
                    </a:solidFill>
                    <a:latin typeface="Geneva" charset="0"/>
                  </a:rPr>
                  <a:t>0.08</a:t>
                </a:r>
                <a:endParaRPr lang="zh-CN" altLang="en-US" b="1">
                  <a:latin typeface="Comic Sans MS" panose="030F0702030302020204" pitchFamily="66" charset="0"/>
                </a:endParaRPr>
              </a:p>
            </p:txBody>
          </p:sp>
          <p:sp>
            <p:nvSpPr>
              <p:cNvPr id="593946" name="Rectangle 26">
                <a:extLst>
                  <a:ext uri="{FF2B5EF4-FFF2-40B4-BE49-F238E27FC236}">
                    <a16:creationId xmlns:a16="http://schemas.microsoft.com/office/drawing/2014/main" id="{BBDCDC87-A265-4CF7-9063-C53757C26A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" y="1790"/>
                <a:ext cx="21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b="1">
                    <a:solidFill>
                      <a:srgbClr val="000000"/>
                    </a:solidFill>
                    <a:latin typeface="Geneva" charset="0"/>
                  </a:rPr>
                  <a:t>0.1</a:t>
                </a:r>
                <a:endParaRPr lang="zh-CN" altLang="en-US" b="1">
                  <a:latin typeface="Comic Sans MS" panose="030F0702030302020204" pitchFamily="66" charset="0"/>
                </a:endParaRPr>
              </a:p>
            </p:txBody>
          </p:sp>
          <p:sp>
            <p:nvSpPr>
              <p:cNvPr id="593947" name="Rectangle 27">
                <a:extLst>
                  <a:ext uri="{FF2B5EF4-FFF2-40B4-BE49-F238E27FC236}">
                    <a16:creationId xmlns:a16="http://schemas.microsoft.com/office/drawing/2014/main" id="{F623DB54-8DD5-4357-9897-AD59FFC77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2" y="1510"/>
                <a:ext cx="29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b="1">
                    <a:solidFill>
                      <a:srgbClr val="000000"/>
                    </a:solidFill>
                    <a:latin typeface="Geneva" charset="0"/>
                  </a:rPr>
                  <a:t>0.12</a:t>
                </a:r>
                <a:endParaRPr lang="zh-CN" altLang="en-US" b="1">
                  <a:latin typeface="Comic Sans MS" panose="030F0702030302020204" pitchFamily="66" charset="0"/>
                </a:endParaRPr>
              </a:p>
            </p:txBody>
          </p:sp>
          <p:sp>
            <p:nvSpPr>
              <p:cNvPr id="593948" name="Rectangle 28">
                <a:extLst>
                  <a:ext uri="{FF2B5EF4-FFF2-40B4-BE49-F238E27FC236}">
                    <a16:creationId xmlns:a16="http://schemas.microsoft.com/office/drawing/2014/main" id="{D1C2A54C-A816-441A-846E-845655BEE6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2" y="1223"/>
                <a:ext cx="29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b="1">
                    <a:solidFill>
                      <a:srgbClr val="000000"/>
                    </a:solidFill>
                    <a:latin typeface="Geneva" charset="0"/>
                  </a:rPr>
                  <a:t>0.14</a:t>
                </a:r>
                <a:endParaRPr lang="zh-CN" altLang="en-US" b="1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593949" name="Group 29">
              <a:extLst>
                <a:ext uri="{FF2B5EF4-FFF2-40B4-BE49-F238E27FC236}">
                  <a16:creationId xmlns:a16="http://schemas.microsoft.com/office/drawing/2014/main" id="{C3365B1E-F57A-4C10-B700-7029514563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1" y="3408"/>
              <a:ext cx="3647" cy="574"/>
              <a:chOff x="1300" y="3218"/>
              <a:chExt cx="3647" cy="574"/>
            </a:xfrm>
          </p:grpSpPr>
          <p:sp>
            <p:nvSpPr>
              <p:cNvPr id="593950" name="Rectangle 30">
                <a:extLst>
                  <a:ext uri="{FF2B5EF4-FFF2-40B4-BE49-F238E27FC236}">
                    <a16:creationId xmlns:a16="http://schemas.microsoft.com/office/drawing/2014/main" id="{EF93DFF0-CEF5-41C9-9964-A9A7E5092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3600"/>
                <a:ext cx="13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1">
                    <a:solidFill>
                      <a:srgbClr val="FF0000"/>
                    </a:solidFill>
                    <a:latin typeface="Tahoma" panose="020B0604030504040204" pitchFamily="34" charset="0"/>
                  </a:rPr>
                  <a:t>Cache Size (KB)</a:t>
                </a:r>
                <a:r>
                  <a:rPr lang="en-US" altLang="zh-CN" b="1">
                    <a:solidFill>
                      <a:srgbClr val="000000"/>
                    </a:solidFill>
                    <a:latin typeface="Geneva" charset="0"/>
                  </a:rPr>
                  <a:t>   </a:t>
                </a:r>
                <a:endParaRPr lang="en-US" altLang="zh-CN" b="1">
                  <a:latin typeface="Comic Sans MS" panose="030F0702030302020204" pitchFamily="66" charset="0"/>
                </a:endParaRPr>
              </a:p>
            </p:txBody>
          </p:sp>
          <p:sp>
            <p:nvSpPr>
              <p:cNvPr id="593951" name="Line 31">
                <a:extLst>
                  <a:ext uri="{FF2B5EF4-FFF2-40B4-BE49-F238E27FC236}">
                    <a16:creationId xmlns:a16="http://schemas.microsoft.com/office/drawing/2014/main" id="{21DBCF81-D36B-4442-A9C3-4443FA6782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3306"/>
                <a:ext cx="6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3952" name="Line 32">
                <a:extLst>
                  <a:ext uri="{FF2B5EF4-FFF2-40B4-BE49-F238E27FC236}">
                    <a16:creationId xmlns:a16="http://schemas.microsoft.com/office/drawing/2014/main" id="{BF1CFF07-5162-44EC-8EE5-87A4D2C353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8" y="3306"/>
                <a:ext cx="3379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3953" name="Line 33">
                <a:extLst>
                  <a:ext uri="{FF2B5EF4-FFF2-40B4-BE49-F238E27FC236}">
                    <a16:creationId xmlns:a16="http://schemas.microsoft.com/office/drawing/2014/main" id="{96E46AC7-D9D5-4645-8EF8-EA51615B54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78" y="3274"/>
                <a:ext cx="1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3954" name="Line 34">
                <a:extLst>
                  <a:ext uri="{FF2B5EF4-FFF2-40B4-BE49-F238E27FC236}">
                    <a16:creationId xmlns:a16="http://schemas.microsoft.com/office/drawing/2014/main" id="{5B7AD124-C9EE-461A-B250-8F5A650691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8" y="3274"/>
                <a:ext cx="1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3955" name="Line 35">
                <a:extLst>
                  <a:ext uri="{FF2B5EF4-FFF2-40B4-BE49-F238E27FC236}">
                    <a16:creationId xmlns:a16="http://schemas.microsoft.com/office/drawing/2014/main" id="{30D03FAB-4C53-4666-8A9F-2F4355FEF8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45" y="3274"/>
                <a:ext cx="1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3956" name="Line 36">
                <a:extLst>
                  <a:ext uri="{FF2B5EF4-FFF2-40B4-BE49-F238E27FC236}">
                    <a16:creationId xmlns:a16="http://schemas.microsoft.com/office/drawing/2014/main" id="{27D69060-85A3-45BA-8974-06FD80373C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4" y="3274"/>
                <a:ext cx="1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3957" name="Line 37">
                <a:extLst>
                  <a:ext uri="{FF2B5EF4-FFF2-40B4-BE49-F238E27FC236}">
                    <a16:creationId xmlns:a16="http://schemas.microsoft.com/office/drawing/2014/main" id="{33B3ED23-D21E-457A-8095-D97E0FDFC1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11" y="3274"/>
                <a:ext cx="1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3958" name="Line 38">
                <a:extLst>
                  <a:ext uri="{FF2B5EF4-FFF2-40B4-BE49-F238E27FC236}">
                    <a16:creationId xmlns:a16="http://schemas.microsoft.com/office/drawing/2014/main" id="{F76053BE-ADCB-4670-B09A-46CD5E0B1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90" y="3274"/>
                <a:ext cx="1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3959" name="Line 39">
                <a:extLst>
                  <a:ext uri="{FF2B5EF4-FFF2-40B4-BE49-F238E27FC236}">
                    <a16:creationId xmlns:a16="http://schemas.microsoft.com/office/drawing/2014/main" id="{DE2078DC-11D7-4FFE-9097-1493A366D1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77" y="3274"/>
                <a:ext cx="1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3960" name="Line 40">
                <a:extLst>
                  <a:ext uri="{FF2B5EF4-FFF2-40B4-BE49-F238E27FC236}">
                    <a16:creationId xmlns:a16="http://schemas.microsoft.com/office/drawing/2014/main" id="{408E4497-B11E-451B-98FF-B4AF5EB877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57" y="3274"/>
                <a:ext cx="1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3961" name="Rectangle 41">
                <a:extLst>
                  <a:ext uri="{FF2B5EF4-FFF2-40B4-BE49-F238E27FC236}">
                    <a16:creationId xmlns:a16="http://schemas.microsoft.com/office/drawing/2014/main" id="{2A31A2C6-FEE7-4520-89B4-5DE516DFC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0" y="3218"/>
                <a:ext cx="8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b="1">
                    <a:solidFill>
                      <a:srgbClr val="000000"/>
                    </a:solidFill>
                    <a:latin typeface="Geneva" charset="0"/>
                  </a:rPr>
                  <a:t>0</a:t>
                </a:r>
                <a:endParaRPr lang="zh-CN" altLang="en-US" b="1">
                  <a:latin typeface="Comic Sans MS" panose="030F0702030302020204" pitchFamily="66" charset="0"/>
                </a:endParaRPr>
              </a:p>
            </p:txBody>
          </p:sp>
          <p:sp>
            <p:nvSpPr>
              <p:cNvPr id="593962" name="Rectangle 42">
                <a:extLst>
                  <a:ext uri="{FF2B5EF4-FFF2-40B4-BE49-F238E27FC236}">
                    <a16:creationId xmlns:a16="http://schemas.microsoft.com/office/drawing/2014/main" id="{17662F80-9B1C-4359-ABA5-A388D30988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432" y="3348"/>
                <a:ext cx="89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b="1">
                    <a:solidFill>
                      <a:srgbClr val="000000"/>
                    </a:solidFill>
                    <a:latin typeface="Geneva" charset="0"/>
                  </a:rPr>
                  <a:t>1</a:t>
                </a:r>
                <a:endParaRPr lang="zh-CN" altLang="en-US" b="1">
                  <a:latin typeface="Comic Sans MS" panose="030F0702030302020204" pitchFamily="66" charset="0"/>
                </a:endParaRPr>
              </a:p>
            </p:txBody>
          </p:sp>
          <p:sp>
            <p:nvSpPr>
              <p:cNvPr id="593963" name="Rectangle 43">
                <a:extLst>
                  <a:ext uri="{FF2B5EF4-FFF2-40B4-BE49-F238E27FC236}">
                    <a16:creationId xmlns:a16="http://schemas.microsoft.com/office/drawing/2014/main" id="{D72E5958-D5E6-4F69-B433-6FEF98E4F4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912" y="3348"/>
                <a:ext cx="89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b="1">
                    <a:solidFill>
                      <a:srgbClr val="000000"/>
                    </a:solidFill>
                    <a:latin typeface="Geneva" charset="0"/>
                  </a:rPr>
                  <a:t>2</a:t>
                </a:r>
                <a:endParaRPr lang="zh-CN" altLang="en-US" b="1">
                  <a:latin typeface="Comic Sans MS" panose="030F0702030302020204" pitchFamily="66" charset="0"/>
                </a:endParaRPr>
              </a:p>
            </p:txBody>
          </p:sp>
          <p:sp>
            <p:nvSpPr>
              <p:cNvPr id="593964" name="Rectangle 44">
                <a:extLst>
                  <a:ext uri="{FF2B5EF4-FFF2-40B4-BE49-F238E27FC236}">
                    <a16:creationId xmlns:a16="http://schemas.microsoft.com/office/drawing/2014/main" id="{D69DB517-A6BB-481C-A7B5-722420EA80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391" y="3348"/>
                <a:ext cx="89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b="1">
                    <a:solidFill>
                      <a:srgbClr val="000000"/>
                    </a:solidFill>
                    <a:latin typeface="Geneva" charset="0"/>
                  </a:rPr>
                  <a:t>4</a:t>
                </a:r>
                <a:endParaRPr lang="zh-CN" altLang="en-US" b="1">
                  <a:latin typeface="Comic Sans MS" panose="030F0702030302020204" pitchFamily="66" charset="0"/>
                </a:endParaRPr>
              </a:p>
            </p:txBody>
          </p:sp>
          <p:sp>
            <p:nvSpPr>
              <p:cNvPr id="593965" name="Rectangle 45">
                <a:extLst>
                  <a:ext uri="{FF2B5EF4-FFF2-40B4-BE49-F238E27FC236}">
                    <a16:creationId xmlns:a16="http://schemas.microsoft.com/office/drawing/2014/main" id="{75BC93E3-5366-4411-8E3A-451626AF3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878" y="3348"/>
                <a:ext cx="89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b="1">
                    <a:solidFill>
                      <a:srgbClr val="000000"/>
                    </a:solidFill>
                    <a:latin typeface="Geneva" charset="0"/>
                  </a:rPr>
                  <a:t>8</a:t>
                </a:r>
                <a:endParaRPr lang="zh-CN" altLang="en-US" b="1">
                  <a:latin typeface="Comic Sans MS" panose="030F0702030302020204" pitchFamily="66" charset="0"/>
                </a:endParaRPr>
              </a:p>
            </p:txBody>
          </p:sp>
          <p:sp>
            <p:nvSpPr>
              <p:cNvPr id="593966" name="Rectangle 46">
                <a:extLst>
                  <a:ext uri="{FF2B5EF4-FFF2-40B4-BE49-F238E27FC236}">
                    <a16:creationId xmlns:a16="http://schemas.microsoft.com/office/drawing/2014/main" id="{30B6C62B-39E4-4419-B827-C88AFDC44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312" y="3413"/>
                <a:ext cx="178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b="1">
                    <a:solidFill>
                      <a:srgbClr val="000000"/>
                    </a:solidFill>
                    <a:latin typeface="Geneva" charset="0"/>
                  </a:rPr>
                  <a:t>16</a:t>
                </a:r>
                <a:endParaRPr lang="zh-CN" altLang="en-US" b="1">
                  <a:latin typeface="Comic Sans MS" panose="030F0702030302020204" pitchFamily="66" charset="0"/>
                </a:endParaRPr>
              </a:p>
            </p:txBody>
          </p:sp>
          <p:sp>
            <p:nvSpPr>
              <p:cNvPr id="593967" name="Rectangle 47">
                <a:extLst>
                  <a:ext uri="{FF2B5EF4-FFF2-40B4-BE49-F238E27FC236}">
                    <a16:creationId xmlns:a16="http://schemas.microsoft.com/office/drawing/2014/main" id="{C3C72DAC-1CE4-462A-A45F-44C39724E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799" y="3413"/>
                <a:ext cx="178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b="1">
                    <a:solidFill>
                      <a:srgbClr val="000000"/>
                    </a:solidFill>
                    <a:latin typeface="Geneva" charset="0"/>
                  </a:rPr>
                  <a:t>32</a:t>
                </a:r>
                <a:endParaRPr lang="zh-CN" altLang="en-US" b="1">
                  <a:latin typeface="Comic Sans MS" panose="030F0702030302020204" pitchFamily="66" charset="0"/>
                </a:endParaRPr>
              </a:p>
            </p:txBody>
          </p:sp>
          <p:sp>
            <p:nvSpPr>
              <p:cNvPr id="593968" name="Rectangle 48">
                <a:extLst>
                  <a:ext uri="{FF2B5EF4-FFF2-40B4-BE49-F238E27FC236}">
                    <a16:creationId xmlns:a16="http://schemas.microsoft.com/office/drawing/2014/main" id="{85B58700-D36D-4983-A782-B4F3238E15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279" y="3413"/>
                <a:ext cx="178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b="1">
                    <a:solidFill>
                      <a:srgbClr val="000000"/>
                    </a:solidFill>
                    <a:latin typeface="Geneva" charset="0"/>
                  </a:rPr>
                  <a:t>64</a:t>
                </a:r>
                <a:endParaRPr lang="zh-CN" altLang="en-US" b="1">
                  <a:latin typeface="Comic Sans MS" panose="030F0702030302020204" pitchFamily="66" charset="0"/>
                </a:endParaRPr>
              </a:p>
            </p:txBody>
          </p:sp>
          <p:sp>
            <p:nvSpPr>
              <p:cNvPr id="593969" name="Rectangle 49">
                <a:extLst>
                  <a:ext uri="{FF2B5EF4-FFF2-40B4-BE49-F238E27FC236}">
                    <a16:creationId xmlns:a16="http://schemas.microsoft.com/office/drawing/2014/main" id="{AA849557-33CC-4683-9FE5-3E0134650A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722" y="3476"/>
                <a:ext cx="267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b="1">
                    <a:solidFill>
                      <a:srgbClr val="000000"/>
                    </a:solidFill>
                    <a:latin typeface="Geneva" charset="0"/>
                  </a:rPr>
                  <a:t>128</a:t>
                </a:r>
                <a:endParaRPr lang="zh-CN" altLang="en-US" b="1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593970" name="Group 50">
              <a:extLst>
                <a:ext uri="{FF2B5EF4-FFF2-40B4-BE49-F238E27FC236}">
                  <a16:creationId xmlns:a16="http://schemas.microsoft.com/office/drawing/2014/main" id="{4C866436-0FAE-406E-A3EF-06B7E1FC23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3472"/>
              <a:ext cx="1314" cy="288"/>
              <a:chOff x="4416" y="3312"/>
              <a:chExt cx="1314" cy="288"/>
            </a:xfrm>
          </p:grpSpPr>
          <p:sp>
            <p:nvSpPr>
              <p:cNvPr id="593971" name="Rectangle 51">
                <a:extLst>
                  <a:ext uri="{FF2B5EF4-FFF2-40B4-BE49-F238E27FC236}">
                    <a16:creationId xmlns:a16="http://schemas.microsoft.com/office/drawing/2014/main" id="{0E25A0B9-519F-439D-B745-D781693D7E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3408"/>
                <a:ext cx="93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1" dirty="0">
                    <a:solidFill>
                      <a:srgbClr val="FF0000"/>
                    </a:solidFill>
                    <a:latin typeface="Geneva" charset="0"/>
                  </a:rPr>
                  <a:t>Compulsory  </a:t>
                </a:r>
                <a:r>
                  <a:rPr lang="en-US" altLang="zh-CN" b="1" dirty="0">
                    <a:solidFill>
                      <a:srgbClr val="000000"/>
                    </a:solidFill>
                    <a:latin typeface="Geneva" charset="0"/>
                  </a:rPr>
                  <a:t>  </a:t>
                </a:r>
                <a:endParaRPr lang="en-US" altLang="zh-CN" b="1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93972" name="Line 52">
                <a:extLst>
                  <a:ext uri="{FF2B5EF4-FFF2-40B4-BE49-F238E27FC236}">
                    <a16:creationId xmlns:a16="http://schemas.microsoft.com/office/drawing/2014/main" id="{0B3174FE-9BAE-4673-8DF0-46C79739A4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16" y="3312"/>
                <a:ext cx="384" cy="144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93973" name="Group 53">
              <a:extLst>
                <a:ext uri="{FF2B5EF4-FFF2-40B4-BE49-F238E27FC236}">
                  <a16:creationId xmlns:a16="http://schemas.microsoft.com/office/drawing/2014/main" id="{E57918DF-51B9-4934-8231-ED46048B96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2668"/>
              <a:ext cx="1341" cy="644"/>
              <a:chOff x="2832" y="2476"/>
              <a:chExt cx="1341" cy="644"/>
            </a:xfrm>
          </p:grpSpPr>
          <p:sp>
            <p:nvSpPr>
              <p:cNvPr id="593974" name="Rectangle 54">
                <a:extLst>
                  <a:ext uri="{FF2B5EF4-FFF2-40B4-BE49-F238E27FC236}">
                    <a16:creationId xmlns:a16="http://schemas.microsoft.com/office/drawing/2014/main" id="{BDC34CB6-18EF-4CB2-815E-B98F86AEB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5" y="2476"/>
                <a:ext cx="828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1">
                    <a:solidFill>
                      <a:srgbClr val="FF0000"/>
                    </a:solidFill>
                    <a:latin typeface="Tahoma" panose="020B0604030504040204" pitchFamily="34" charset="0"/>
                  </a:rPr>
                  <a:t>Capacity  </a:t>
                </a:r>
                <a:r>
                  <a:rPr lang="en-US" altLang="zh-CN" b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  </a:t>
                </a:r>
                <a:endParaRPr lang="en-US" altLang="zh-CN" b="1">
                  <a:latin typeface="Tahoma" panose="020B0604030504040204" pitchFamily="34" charset="0"/>
                </a:endParaRPr>
              </a:p>
            </p:txBody>
          </p:sp>
          <p:sp>
            <p:nvSpPr>
              <p:cNvPr id="593975" name="Line 55">
                <a:extLst>
                  <a:ext uri="{FF2B5EF4-FFF2-40B4-BE49-F238E27FC236}">
                    <a16:creationId xmlns:a16="http://schemas.microsoft.com/office/drawing/2014/main" id="{5E602BCC-9B1D-46AB-8105-1A12609CDD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2" y="2640"/>
                <a:ext cx="576" cy="48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93976" name="Group 56">
              <a:extLst>
                <a:ext uri="{FF2B5EF4-FFF2-40B4-BE49-F238E27FC236}">
                  <a16:creationId xmlns:a16="http://schemas.microsoft.com/office/drawing/2014/main" id="{59C58921-0DBD-42EB-BE51-DEBAEEEBA8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2117"/>
              <a:ext cx="1022" cy="619"/>
              <a:chOff x="2016" y="1925"/>
              <a:chExt cx="1022" cy="619"/>
            </a:xfrm>
          </p:grpSpPr>
          <p:sp>
            <p:nvSpPr>
              <p:cNvPr id="593977" name="Rectangle 57">
                <a:extLst>
                  <a:ext uri="{FF2B5EF4-FFF2-40B4-BE49-F238E27FC236}">
                    <a16:creationId xmlns:a16="http://schemas.microsoft.com/office/drawing/2014/main" id="{2CD2C342-B087-4124-8638-DBB51DBAD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4" y="1925"/>
                <a:ext cx="42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b="1">
                    <a:solidFill>
                      <a:srgbClr val="FF0066"/>
                    </a:solidFill>
                    <a:latin typeface="Geneva" charset="0"/>
                  </a:rPr>
                  <a:t>4-</a:t>
                </a:r>
                <a:r>
                  <a:rPr lang="en-US" altLang="zh-CN" b="1">
                    <a:solidFill>
                      <a:srgbClr val="FF0066"/>
                    </a:solidFill>
                    <a:latin typeface="Geneva" charset="0"/>
                  </a:rPr>
                  <a:t>way</a:t>
                </a:r>
                <a:endParaRPr lang="en-US" altLang="zh-CN" b="1">
                  <a:solidFill>
                    <a:srgbClr val="FF0066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593978" name="Line 58">
                <a:extLst>
                  <a:ext uri="{FF2B5EF4-FFF2-40B4-BE49-F238E27FC236}">
                    <a16:creationId xmlns:a16="http://schemas.microsoft.com/office/drawing/2014/main" id="{33F3D866-DDEE-4B55-8178-9AC0EA8837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16" y="2064"/>
                <a:ext cx="576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93979" name="Group 59">
              <a:extLst>
                <a:ext uri="{FF2B5EF4-FFF2-40B4-BE49-F238E27FC236}">
                  <a16:creationId xmlns:a16="http://schemas.microsoft.com/office/drawing/2014/main" id="{F1484245-E277-4074-A892-A1741F1215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1838"/>
              <a:ext cx="991" cy="610"/>
              <a:chOff x="1680" y="1646"/>
              <a:chExt cx="991" cy="610"/>
            </a:xfrm>
          </p:grpSpPr>
          <p:sp>
            <p:nvSpPr>
              <p:cNvPr id="593980" name="Rectangle 60">
                <a:extLst>
                  <a:ext uri="{FF2B5EF4-FFF2-40B4-BE49-F238E27FC236}">
                    <a16:creationId xmlns:a16="http://schemas.microsoft.com/office/drawing/2014/main" id="{95D1B34D-AA29-4C76-8F6C-2612288F9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" y="1646"/>
                <a:ext cx="42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b="1">
                    <a:solidFill>
                      <a:srgbClr val="FF0066"/>
                    </a:solidFill>
                    <a:latin typeface="Geneva" charset="0"/>
                  </a:rPr>
                  <a:t>2-</a:t>
                </a:r>
                <a:r>
                  <a:rPr lang="en-US" altLang="zh-CN" b="1">
                    <a:solidFill>
                      <a:srgbClr val="FF0066"/>
                    </a:solidFill>
                    <a:latin typeface="Geneva" charset="0"/>
                  </a:rPr>
                  <a:t>way</a:t>
                </a:r>
                <a:endParaRPr lang="en-US" altLang="zh-CN" b="1">
                  <a:solidFill>
                    <a:srgbClr val="FF0066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593981" name="Line 61">
                <a:extLst>
                  <a:ext uri="{FF2B5EF4-FFF2-40B4-BE49-F238E27FC236}">
                    <a16:creationId xmlns:a16="http://schemas.microsoft.com/office/drawing/2014/main" id="{AC3F79DF-8838-4A3A-8F1E-40BEB0C5AE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80" y="1776"/>
                <a:ext cx="528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93982" name="Group 62">
              <a:extLst>
                <a:ext uri="{FF2B5EF4-FFF2-40B4-BE49-F238E27FC236}">
                  <a16:creationId xmlns:a16="http://schemas.microsoft.com/office/drawing/2014/main" id="{4B0D1ED2-2287-434E-AD50-4F93A1A97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511"/>
              <a:ext cx="848" cy="505"/>
              <a:chOff x="1488" y="1319"/>
              <a:chExt cx="848" cy="505"/>
            </a:xfrm>
          </p:grpSpPr>
          <p:sp>
            <p:nvSpPr>
              <p:cNvPr id="593983" name="Rectangle 63">
                <a:extLst>
                  <a:ext uri="{FF2B5EF4-FFF2-40B4-BE49-F238E27FC236}">
                    <a16:creationId xmlns:a16="http://schemas.microsoft.com/office/drawing/2014/main" id="{05976914-43C6-4452-80F6-86AF81525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2" y="1319"/>
                <a:ext cx="42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b="1">
                    <a:solidFill>
                      <a:srgbClr val="FF0066"/>
                    </a:solidFill>
                    <a:latin typeface="Geneva" charset="0"/>
                  </a:rPr>
                  <a:t>1-</a:t>
                </a:r>
                <a:r>
                  <a:rPr lang="en-US" altLang="zh-CN" b="1">
                    <a:solidFill>
                      <a:srgbClr val="FF0066"/>
                    </a:solidFill>
                    <a:latin typeface="Geneva" charset="0"/>
                  </a:rPr>
                  <a:t>way</a:t>
                </a:r>
                <a:endParaRPr lang="en-US" altLang="zh-CN" b="1">
                  <a:solidFill>
                    <a:srgbClr val="FF0066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593984" name="Line 64">
                <a:extLst>
                  <a:ext uri="{FF2B5EF4-FFF2-40B4-BE49-F238E27FC236}">
                    <a16:creationId xmlns:a16="http://schemas.microsoft.com/office/drawing/2014/main" id="{5DF35354-5EB5-4DB9-A948-F0E64D23CA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88" y="1440"/>
                <a:ext cx="384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93985" name="Group 65">
              <a:extLst>
                <a:ext uri="{FF2B5EF4-FFF2-40B4-BE49-F238E27FC236}">
                  <a16:creationId xmlns:a16="http://schemas.microsoft.com/office/drawing/2014/main" id="{33355A60-0254-49CB-93AF-8C3DE8AFFE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13"/>
              <a:ext cx="1029" cy="611"/>
              <a:chOff x="2352" y="2221"/>
              <a:chExt cx="1029" cy="611"/>
            </a:xfrm>
          </p:grpSpPr>
          <p:sp>
            <p:nvSpPr>
              <p:cNvPr id="593986" name="Rectangle 66">
                <a:extLst>
                  <a:ext uri="{FF2B5EF4-FFF2-40B4-BE49-F238E27FC236}">
                    <a16:creationId xmlns:a16="http://schemas.microsoft.com/office/drawing/2014/main" id="{940C5194-4086-4B46-9F04-614434968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7" y="2221"/>
                <a:ext cx="42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b="1">
                    <a:solidFill>
                      <a:srgbClr val="FF0066"/>
                    </a:solidFill>
                    <a:latin typeface="Geneva" charset="0"/>
                  </a:rPr>
                  <a:t>8-</a:t>
                </a:r>
                <a:r>
                  <a:rPr lang="en-US" altLang="zh-CN" b="1">
                    <a:solidFill>
                      <a:srgbClr val="FF0066"/>
                    </a:solidFill>
                    <a:latin typeface="Geneva" charset="0"/>
                  </a:rPr>
                  <a:t>way</a:t>
                </a:r>
                <a:endParaRPr lang="en-US" altLang="zh-CN" b="1">
                  <a:solidFill>
                    <a:srgbClr val="FF0066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593987" name="Line 67">
                <a:extLst>
                  <a:ext uri="{FF2B5EF4-FFF2-40B4-BE49-F238E27FC236}">
                    <a16:creationId xmlns:a16="http://schemas.microsoft.com/office/drawing/2014/main" id="{1F8D4A5C-D8BF-4368-BF21-49AB56D920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52" y="2352"/>
                <a:ext cx="576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93988" name="Group 68">
              <a:extLst>
                <a:ext uri="{FF2B5EF4-FFF2-40B4-BE49-F238E27FC236}">
                  <a16:creationId xmlns:a16="http://schemas.microsoft.com/office/drawing/2014/main" id="{08449DCD-E1D8-47AA-9787-93B609026D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5" y="1392"/>
              <a:ext cx="1356" cy="674"/>
              <a:chOff x="2305" y="1200"/>
              <a:chExt cx="1356" cy="674"/>
            </a:xfrm>
          </p:grpSpPr>
          <p:sp>
            <p:nvSpPr>
              <p:cNvPr id="593989" name="Rectangle 69">
                <a:extLst>
                  <a:ext uri="{FF2B5EF4-FFF2-40B4-BE49-F238E27FC236}">
                    <a16:creationId xmlns:a16="http://schemas.microsoft.com/office/drawing/2014/main" id="{BA724BE1-F479-482D-96E0-5F395A222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200"/>
                <a:ext cx="877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Conflict</a:t>
                </a:r>
              </a:p>
            </p:txBody>
          </p:sp>
          <p:sp>
            <p:nvSpPr>
              <p:cNvPr id="593990" name="AutoShape 70">
                <a:extLst>
                  <a:ext uri="{FF2B5EF4-FFF2-40B4-BE49-F238E27FC236}">
                    <a16:creationId xmlns:a16="http://schemas.microsoft.com/office/drawing/2014/main" id="{C4BE6AD6-9C40-485F-AA17-BD17701ED9F0}"/>
                  </a:ext>
                </a:extLst>
              </p:cNvPr>
              <p:cNvSpPr>
                <a:spLocks/>
              </p:cNvSpPr>
              <p:nvPr/>
            </p:nvSpPr>
            <p:spPr bwMode="auto">
              <a:xfrm rot="18819032">
                <a:off x="2798" y="1032"/>
                <a:ext cx="349" cy="1335"/>
              </a:xfrm>
              <a:prstGeom prst="rightBrace">
                <a:avLst>
                  <a:gd name="adj1" fmla="val 40816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231" name="Picture 71" descr="Ch5-fig24">
            <a:extLst>
              <a:ext uri="{FF2B5EF4-FFF2-40B4-BE49-F238E27FC236}">
                <a16:creationId xmlns:a16="http://schemas.microsoft.com/office/drawing/2014/main" id="{46A12C44-6E1A-4B32-B645-2E4A64C8C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72"/>
          <a:stretch>
            <a:fillRect/>
          </a:stretch>
        </p:blipFill>
        <p:spPr bwMode="auto">
          <a:xfrm>
            <a:off x="2782888" y="2636839"/>
            <a:ext cx="6781800" cy="367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162" name="Rectangle 2">
            <a:extLst>
              <a:ext uri="{FF2B5EF4-FFF2-40B4-BE49-F238E27FC236}">
                <a16:creationId xmlns:a16="http://schemas.microsoft.com/office/drawing/2014/main" id="{6BF6315A-32A8-4E72-BE2A-2FD319CB2B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增加相联度</a:t>
            </a:r>
          </a:p>
        </p:txBody>
      </p:sp>
      <p:sp>
        <p:nvSpPr>
          <p:cNvPr id="604164" name="Rectangle 4">
            <a:extLst>
              <a:ext uri="{FF2B5EF4-FFF2-40B4-BE49-F238E27FC236}">
                <a16:creationId xmlns:a16="http://schemas.microsoft.com/office/drawing/2014/main" id="{3C91183E-9D00-42DE-ACB7-7ACDCF276D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3625" y="1989139"/>
            <a:ext cx="7958138" cy="771525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增加相联度会增加命中时间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>
            <a:extLst>
              <a:ext uri="{FF2B5EF4-FFF2-40B4-BE49-F238E27FC236}">
                <a16:creationId xmlns:a16="http://schemas.microsoft.com/office/drawing/2014/main" id="{EE9BAA05-0356-48D8-AD61-A16E4C942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AMAT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与相联度</a:t>
            </a:r>
          </a:p>
        </p:txBody>
      </p:sp>
      <p:sp>
        <p:nvSpPr>
          <p:cNvPr id="605188" name="Rectangle 4">
            <a:extLst>
              <a:ext uri="{FF2B5EF4-FFF2-40B4-BE49-F238E27FC236}">
                <a16:creationId xmlns:a16="http://schemas.microsoft.com/office/drawing/2014/main" id="{6EC9D684-BC31-40E6-9224-4619B78C7D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2496" y="1895475"/>
            <a:ext cx="7958138" cy="59690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实验结果显示：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较高的相联度增加了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AMAT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605250" name="Picture 66">
            <a:extLst>
              <a:ext uri="{FF2B5EF4-FFF2-40B4-BE49-F238E27FC236}">
                <a16:creationId xmlns:a16="http://schemas.microsoft.com/office/drawing/2014/main" id="{9B6AB4B8-271A-4EBE-A0C2-01E3DA7C5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2667001"/>
            <a:ext cx="621982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5253" name="Rectangle 69">
            <a:extLst>
              <a:ext uri="{FF2B5EF4-FFF2-40B4-BE49-F238E27FC236}">
                <a16:creationId xmlns:a16="http://schemas.microsoft.com/office/drawing/2014/main" id="{F11C7B6D-74BC-4FC5-9DC6-75D10EE3A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178300"/>
            <a:ext cx="533400" cy="19812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05254" name="Rectangle 70">
            <a:extLst>
              <a:ext uri="{FF2B5EF4-FFF2-40B4-BE49-F238E27FC236}">
                <a16:creationId xmlns:a16="http://schemas.microsoft.com/office/drawing/2014/main" id="{0B47CB70-A53F-4E4E-9BD0-C551E8E21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78300"/>
            <a:ext cx="622300" cy="215582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05255" name="Rectangle 71">
            <a:extLst>
              <a:ext uri="{FF2B5EF4-FFF2-40B4-BE49-F238E27FC236}">
                <a16:creationId xmlns:a16="http://schemas.microsoft.com/office/drawing/2014/main" id="{D0B66C1F-6A9A-4776-B4D5-11682E616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3429000"/>
            <a:ext cx="622300" cy="290512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>
            <a:extLst>
              <a:ext uri="{FF2B5EF4-FFF2-40B4-BE49-F238E27FC236}">
                <a16:creationId xmlns:a16="http://schemas.microsoft.com/office/drawing/2014/main" id="{75673885-A02E-4803-BFBB-3F45559DA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降低缺失代价</a:t>
            </a:r>
          </a:p>
        </p:txBody>
      </p:sp>
      <p:sp>
        <p:nvSpPr>
          <p:cNvPr id="556039" name="Rectangle 7">
            <a:extLst>
              <a:ext uri="{FF2B5EF4-FFF2-40B4-BE49-F238E27FC236}">
                <a16:creationId xmlns:a16="http://schemas.microsoft.com/office/drawing/2014/main" id="{49CFDAB2-0AC2-4B07-85A5-8A0368C4F7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22205" y="1777409"/>
            <a:ext cx="5259388" cy="424815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多级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Cache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关键字优先和提前重启动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" action="ppaction://noaction"/>
              </a:rPr>
              <a:t>给出读缺失对写的优先级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合并写缓冲区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牺牲者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Cache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>
            <a:extLst>
              <a:ext uri="{FF2B5EF4-FFF2-40B4-BE49-F238E27FC236}">
                <a16:creationId xmlns:a16="http://schemas.microsoft.com/office/drawing/2014/main" id="{81E228FB-6DE1-4F43-8C7F-DCAEEDAAA6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多级</a:t>
            </a:r>
            <a:r>
              <a:rPr lang="en-US" altLang="zh-CN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endParaRPr lang="zh-CN" altLang="en-US" sz="4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0133" name="Rectangle 5">
            <a:extLst>
              <a:ext uri="{FF2B5EF4-FFF2-40B4-BE49-F238E27FC236}">
                <a16:creationId xmlns:a16="http://schemas.microsoft.com/office/drawing/2014/main" id="{13906942-F51A-4875-9101-7C8253AFB1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60500" y="1219200"/>
            <a:ext cx="9525000" cy="499110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基本思想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通过在原始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和存储器之间增加另一级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可以小到足以跟上飞快的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而第二级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能够大到足以捕捉到对主存进行的大多数访问，因而可以减少有效缺失代价</a:t>
            </a:r>
          </a:p>
          <a:p>
            <a:pPr>
              <a:lnSpc>
                <a:spcPct val="17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性能分析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设计考虑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>
            <a:extLst>
              <a:ext uri="{FF2B5EF4-FFF2-40B4-BE49-F238E27FC236}">
                <a16:creationId xmlns:a16="http://schemas.microsoft.com/office/drawing/2014/main" id="{F07DB663-A5DE-4E3F-8D35-C144F628F0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性能分析</a:t>
            </a:r>
          </a:p>
        </p:txBody>
      </p:sp>
      <p:sp>
        <p:nvSpPr>
          <p:cNvPr id="562180" name="Rectangle 4">
            <a:extLst>
              <a:ext uri="{FF2B5EF4-FFF2-40B4-BE49-F238E27FC236}">
                <a16:creationId xmlns:a16="http://schemas.microsoft.com/office/drawing/2014/main" id="{80C1259D-C36A-4DB0-BDCE-9EEDDB70EC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599" y="3141664"/>
            <a:ext cx="9101470" cy="36312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rgbClr val="FF0000"/>
              </a:buClr>
            </a:pP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局部缺失率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本级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的缺失数除以对本级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的存储器访问总数。例如：第一级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的局部缺失率为</a:t>
            </a:r>
            <a:r>
              <a:rPr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缺失率</a:t>
            </a:r>
            <a:r>
              <a:rPr lang="en-US" altLang="zh-CN" sz="2000" baseline="-25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的局部缺失率为</a:t>
            </a:r>
            <a:r>
              <a:rPr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缺失率</a:t>
            </a:r>
            <a:r>
              <a:rPr lang="en-US" altLang="zh-CN" sz="2000" baseline="-25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</a:p>
          <a:p>
            <a:pPr marL="0" indent="0">
              <a:lnSpc>
                <a:spcPct val="150000"/>
              </a:lnSpc>
              <a:buClr>
                <a:srgbClr val="FF0000"/>
              </a:buClr>
            </a:pP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全局缺失率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本级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的缺失数除以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产生的存储器访问总数。例如：第一级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的全局缺失率为</a:t>
            </a:r>
            <a:r>
              <a:rPr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缺失率</a:t>
            </a:r>
            <a:r>
              <a:rPr lang="en-US" altLang="zh-CN" sz="2000" baseline="-25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的全局缺失率为</a:t>
            </a:r>
            <a:r>
              <a:rPr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缺失率</a:t>
            </a:r>
            <a:r>
              <a:rPr lang="en-US" altLang="zh-CN" sz="2000" baseline="-25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en-US" altLang="zh-CN" sz="2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缺失率</a:t>
            </a:r>
            <a:r>
              <a:rPr lang="en-US" altLang="zh-CN" sz="2000" baseline="-25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62181" name="Object 5">
            <a:extLst>
              <a:ext uri="{FF2B5EF4-FFF2-40B4-BE49-F238E27FC236}">
                <a16:creationId xmlns:a16="http://schemas.microsoft.com/office/drawing/2014/main" id="{BD69F21D-5E48-41D9-B4DA-2496FA43C2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564516"/>
              </p:ext>
            </p:extLst>
          </p:nvPr>
        </p:nvGraphicFramePr>
        <p:xfrm>
          <a:off x="1371599" y="2027238"/>
          <a:ext cx="7799387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3" name="Equation" r:id="rId3" imgW="4584600" imgH="457200" progId="Equation.3">
                  <p:embed/>
                </p:oleObj>
              </mc:Choice>
              <mc:Fallback>
                <p:oleObj name="Equation" r:id="rId3" imgW="4584600" imgH="457200" progId="Equation.3">
                  <p:embed/>
                  <p:pic>
                    <p:nvPicPr>
                      <p:cNvPr id="562181" name="Object 5">
                        <a:extLst>
                          <a:ext uri="{FF2B5EF4-FFF2-40B4-BE49-F238E27FC236}">
                            <a16:creationId xmlns:a16="http://schemas.microsoft.com/office/drawing/2014/main" id="{BD69F21D-5E48-41D9-B4DA-2496FA43C2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599" y="2027238"/>
                        <a:ext cx="7799387" cy="7778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0D54162-6E32-4F2B-AB5A-524382DF4A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0570" y="895675"/>
            <a:ext cx="8440811" cy="4886325"/>
          </a:xfrm>
        </p:spPr>
        <p:txBody>
          <a:bodyPr>
            <a:normAutofit/>
          </a:bodyPr>
          <a:lstStyle/>
          <a:p>
            <a:pPr marL="628650" lvl="1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E24C0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</a:t>
            </a: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缺失率</a:t>
            </a:r>
            <a:r>
              <a:rPr lang="en-US" altLang="zh-CN" baseline="-25000" dirty="0">
                <a:solidFill>
                  <a:srgbClr val="E24C0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r>
              <a:rPr lang="zh-CN" altLang="en-US" dirty="0">
                <a:solidFill>
                  <a:srgbClr val="E24C0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缺失率</a:t>
            </a:r>
            <a:r>
              <a:rPr lang="en-US" altLang="zh-CN" baseline="-25000" dirty="0">
                <a:solidFill>
                  <a:srgbClr val="E24C0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en-US" altLang="zh-CN" dirty="0">
                <a:solidFill>
                  <a:srgbClr val="E24C0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缺失率</a:t>
            </a:r>
            <a:r>
              <a:rPr lang="en-US" altLang="zh-CN" baseline="-25000" dirty="0">
                <a:solidFill>
                  <a:srgbClr val="E24C0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</a:p>
          <a:p>
            <a:pPr marL="1085850" lvl="1" indent="-457200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评价第二级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时，应使用</a:t>
            </a:r>
            <a:r>
              <a:rPr lang="zh-CN" altLang="en-US" sz="20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</a:t>
            </a:r>
            <a:r>
              <a:rPr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缺失率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这个指标。它指出了在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发出的访存中，究竟有多大比例是穿过各级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，最终到达存储器的。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采用两级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时，每条指令的平均访存停顿时间：</a:t>
            </a:r>
          </a:p>
          <a:p>
            <a:pPr marL="1085850" lvl="1" indent="-45720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每条指令的平均访存停顿时间</a:t>
            </a:r>
          </a:p>
          <a:p>
            <a:pPr marL="1085850" lvl="1" indent="-45720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＝ 每条指令的平均</a:t>
            </a:r>
            <a:r>
              <a:rPr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缺失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次数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命中时间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</a:p>
          <a:p>
            <a:pPr marL="1085850" lvl="1" indent="-45720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每条指令的平均</a:t>
            </a:r>
            <a:r>
              <a:rPr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缺失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次数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不命中开销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</a:p>
          <a:p>
            <a:pPr marL="1085850" lvl="1" indent="-45720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CE9B32-6291-4226-828A-3CCC11A8FB53}"/>
              </a:ext>
            </a:extLst>
          </p:cNvPr>
          <p:cNvSpPr/>
          <p:nvPr/>
        </p:nvSpPr>
        <p:spPr>
          <a:xfrm>
            <a:off x="707067" y="42496"/>
            <a:ext cx="9856380" cy="6683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39A6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多级缓存示例</a:t>
            </a:r>
            <a:br>
              <a:rPr lang="en-US" altLang="zh-CN" sz="2400" b="1" dirty="0">
                <a:solidFill>
                  <a:srgbClr val="0039A6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</a:br>
            <a:r>
              <a:rPr lang="en-US" altLang="zh-CN" sz="2400" dirty="0">
                <a:solidFill>
                  <a:srgbClr val="ECEAAC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Given</a:t>
            </a:r>
            <a:r>
              <a:rPr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</a:t>
            </a:r>
            <a:r>
              <a:rPr lang="en-US" altLang="zh-CN" sz="2400" dirty="0">
                <a:solidFill>
                  <a:srgbClr val="91AFB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CPU base CPI = 1, clock rate = 4GHz</a:t>
            </a:r>
            <a:b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Miss rate/instruction = 2%</a:t>
            </a:r>
            <a:b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</a:br>
            <a:r>
              <a:rPr lang="en-US" altLang="zh-CN" sz="2400" dirty="0">
                <a:solidFill>
                  <a:srgbClr val="91AFB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主存访问时间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 100ns</a:t>
            </a:r>
            <a:r>
              <a:rPr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</a:t>
            </a:r>
            <a:r>
              <a:rPr lang="en-US" altLang="zh-CN" sz="2400" dirty="0">
                <a:solidFill>
                  <a:srgbClr val="ECEAAC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一级缓存时</a:t>
            </a:r>
            <a:b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</a:br>
            <a:r>
              <a:rPr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缺失代价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 100ns/0.25ns = 400 cycles</a:t>
            </a:r>
            <a:r>
              <a:rPr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</a:t>
            </a:r>
            <a:r>
              <a:rPr lang="en-US" altLang="zh-CN" sz="2400" dirty="0">
                <a:solidFill>
                  <a:srgbClr val="91AFB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zh-CN" altLang="en-US" sz="2400" b="1" dirty="0">
                <a:solidFill>
                  <a:srgbClr val="7030A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等效 </a:t>
            </a:r>
            <a:r>
              <a:rPr lang="en-US" altLang="zh-CN" sz="2400" b="1" dirty="0">
                <a:solidFill>
                  <a:srgbClr val="7030A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CPI = 1 + 0.02 × 400 = 9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B05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现在加二级缓存</a:t>
            </a:r>
            <a:r>
              <a:rPr lang="en-US" altLang="zh-CN" sz="2400" dirty="0">
                <a:solidFill>
                  <a:srgbClr val="00B05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L2</a:t>
            </a:r>
            <a:r>
              <a:rPr lang="zh-CN" altLang="en-US" sz="2400" dirty="0">
                <a:solidFill>
                  <a:srgbClr val="00B05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，访问</a:t>
            </a:r>
            <a:r>
              <a:rPr lang="en-US" altLang="zh-CN" sz="2400" dirty="0">
                <a:solidFill>
                  <a:srgbClr val="00B05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L2</a:t>
            </a:r>
            <a:r>
              <a:rPr lang="zh-CN" altLang="en-US" sz="2400" dirty="0">
                <a:solidFill>
                  <a:srgbClr val="00B05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时间</a:t>
            </a:r>
            <a:r>
              <a:rPr lang="en-US" altLang="zh-CN" sz="2400" dirty="0">
                <a:solidFill>
                  <a:srgbClr val="00B05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5ns</a:t>
            </a:r>
            <a:r>
              <a:rPr lang="zh-CN" altLang="en-US" sz="2400" dirty="0">
                <a:solidFill>
                  <a:srgbClr val="00B05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，主存全局缺失率</a:t>
            </a:r>
            <a:r>
              <a:rPr lang="en-US" altLang="zh-CN" sz="2400" dirty="0">
                <a:solidFill>
                  <a:srgbClr val="00B05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= 0.5%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L-1</a:t>
            </a:r>
            <a:r>
              <a:rPr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缺失时（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= 2% </a:t>
            </a:r>
            <a:r>
              <a:rPr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），访问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L-2</a:t>
            </a:r>
            <a:r>
              <a:rPr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命中时</a:t>
            </a:r>
            <a:endParaRPr lang="en-US" altLang="zh-CN" sz="2400" dirty="0">
              <a:solidFill>
                <a:srgbClr val="91AFBF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缺失代价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= 5ns/0.25ns = 20 cycles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L-2</a:t>
            </a:r>
            <a:r>
              <a:rPr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命不中时，全局缺失率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0.5%</a:t>
            </a:r>
            <a:r>
              <a:rPr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部分需要访问内存，</a:t>
            </a:r>
            <a:endParaRPr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缺失代价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 100ns/0.25ns = 400 cycles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7030A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CPI = 1 + 0.02 × 20 + 0.005 × 400 = 3.4</a:t>
            </a:r>
            <a:b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</a:br>
            <a:r>
              <a:rPr lang="en-US" altLang="zh-CN" sz="2400" dirty="0">
                <a:solidFill>
                  <a:srgbClr val="ECEAAC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 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Performance ratio = 9/3.4 = 2.6</a:t>
            </a:r>
            <a:endParaRPr lang="zh-CN" altLang="en-US" sz="24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1565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9C8F514-A47D-4843-A2F7-212E3936C844}"/>
              </a:ext>
            </a:extLst>
          </p:cNvPr>
          <p:cNvSpPr/>
          <p:nvPr/>
        </p:nvSpPr>
        <p:spPr>
          <a:xfrm>
            <a:off x="657691" y="506982"/>
            <a:ext cx="8103476" cy="5844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39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多级缓存</a:t>
            </a:r>
            <a:endParaRPr lang="en-US" altLang="zh-CN" sz="3200" b="1" dirty="0">
              <a:solidFill>
                <a:srgbClr val="0039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srgbClr val="0039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主缓存（</a:t>
            </a:r>
            <a:r>
              <a: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b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solidFill>
                  <a:srgbClr val="91A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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关注降低命中时间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L-2 </a:t>
            </a: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二级缓存</a:t>
            </a:r>
            <a:r>
              <a: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solidFill>
                  <a:srgbClr val="91A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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关注降低缺失率，避免访问内存</a:t>
            </a:r>
            <a:b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solidFill>
                  <a:srgbClr val="91A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 </a:t>
            </a:r>
            <a:r>
              <a:rPr lang="zh-CN" altLang="en-US" sz="2400" dirty="0">
                <a:solidFill>
                  <a:srgbClr val="91A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命中时间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对最后结果影响不大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b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solidFill>
                  <a:srgbClr val="91A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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L-1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缓存通常使用较小容量</a:t>
            </a:r>
            <a:b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solidFill>
                  <a:srgbClr val="91A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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L-1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缓存块容量比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L-2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08207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59B55BF-7EFD-4E40-B221-3194E7E63A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97064" y="1046163"/>
            <a:ext cx="8231187" cy="5522912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考虑某一两级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：第一级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b="1" dirty="0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L1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，第二级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b="1" dirty="0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L2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 </a:t>
            </a:r>
          </a:p>
          <a:p>
            <a:pPr marL="457200" indent="-457200">
              <a:lnSpc>
                <a:spcPct val="110000"/>
              </a:lnSpc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（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）假设在</a:t>
            </a:r>
            <a:r>
              <a:rPr lang="en-US" altLang="zh-CN" sz="2000" b="1" dirty="0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1000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次访存中，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L1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的不命中是</a:t>
            </a:r>
            <a:r>
              <a:rPr lang="en-US" altLang="zh-CN" sz="2000" b="1" dirty="0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次，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L2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的不命中是</a:t>
            </a:r>
            <a:r>
              <a:rPr lang="en-US" altLang="zh-CN" sz="2000" b="1" dirty="0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次。求各种局部缺失率和全局缺失率。</a:t>
            </a:r>
          </a:p>
          <a:p>
            <a:pPr marL="457200" indent="-457200">
              <a:lnSpc>
                <a:spcPct val="110000"/>
              </a:lnSpc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（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）假设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L2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的命中时间是</a:t>
            </a:r>
            <a:r>
              <a:rPr lang="en-US" altLang="zh-CN" sz="2000" b="1" dirty="0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个时钟周期，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L2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的不命中开销是</a:t>
            </a:r>
            <a:r>
              <a:rPr lang="en-US" altLang="zh-CN" sz="2000" b="1" dirty="0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时钟周期，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L1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的命中时间是</a:t>
            </a:r>
            <a:r>
              <a:rPr lang="en-US" altLang="zh-CN" sz="2000" b="1" dirty="0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个时钟周期，平均每条指令访存</a:t>
            </a:r>
            <a:r>
              <a:rPr lang="en-US" altLang="zh-CN" sz="2000" b="1" dirty="0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1.5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次，不考虑写操作的影响。问：平均访存时间是多少？每条指令的平均停顿时间是多少个时钟周期？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</a:p>
          <a:p>
            <a:pPr marL="457200" indent="-457200">
              <a:lnSpc>
                <a:spcPct val="110000"/>
              </a:lnSpc>
              <a:buNone/>
            </a:pP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解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457200" indent="-457200">
              <a:lnSpc>
                <a:spcPct val="140000"/>
              </a:lnSpc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第一级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缺失率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（全局和局部）是</a:t>
            </a:r>
            <a:r>
              <a:rPr lang="en-US" altLang="zh-CN" sz="2000" b="1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40/1000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，即</a:t>
            </a:r>
            <a:r>
              <a:rPr lang="en-US" altLang="zh-CN" sz="2000" b="1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4%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pPr marL="457200" indent="-457200">
              <a:lnSpc>
                <a:spcPct val="140000"/>
              </a:lnSpc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第二级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的局部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缺失率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000" b="1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20/40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，即</a:t>
            </a:r>
            <a:r>
              <a:rPr lang="en-US" altLang="zh-CN" sz="2000" b="1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50%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pPr marL="457200" indent="-457200">
              <a:lnSpc>
                <a:spcPct val="110000"/>
              </a:lnSpc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第二级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的全局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缺失率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000" b="1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20/1000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，即</a:t>
            </a:r>
            <a:r>
              <a:rPr lang="en-US" altLang="zh-CN" sz="2000" b="1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2%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89680" y="1339103"/>
            <a:ext cx="7010679" cy="40509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87463" y="590941"/>
            <a:ext cx="6021593" cy="48891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206">
              <a:lnSpc>
                <a:spcPct val="100000"/>
              </a:lnSpc>
            </a:pPr>
            <a:r>
              <a:rPr sz="3177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Associa</a:t>
            </a:r>
            <a:r>
              <a:rPr lang="en-US" sz="3177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sz="3177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ivi</a:t>
            </a:r>
            <a:r>
              <a:rPr lang="en-US" sz="3177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sz="3177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vs. Miss Ra</a:t>
            </a:r>
            <a:r>
              <a:rPr lang="en-US" sz="3177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sz="3177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91641" y="2976282"/>
            <a:ext cx="595822" cy="8148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826" marR="4483" lvl="0" indent="-33619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65" b="1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Miss  </a:t>
            </a:r>
            <a:r>
              <a:rPr kumimoji="0" sz="1765" b="1" i="0" u="none" strike="noStrike" kern="1200" cap="none" spc="-14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</a:t>
            </a:r>
            <a:r>
              <a:rPr kumimoji="0" lang="en-US" sz="1765" b="1" i="0" u="none" strike="noStrike" kern="1200" cap="none" spc="-14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765" b="1" i="0" u="none" strike="noStrike" kern="1200" cap="none" spc="-14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  </a:t>
            </a:r>
            <a:r>
              <a:rPr kumimoji="0" sz="1765" b="1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(%)</a:t>
            </a:r>
            <a:endParaRPr kumimoji="0" sz="176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27804" y="1653988"/>
            <a:ext cx="1258421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65" b="1" i="0" u="none" strike="noStrike" kern="1200" cap="none" spc="-1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Associa</a:t>
            </a:r>
            <a:r>
              <a:rPr kumimoji="0" lang="en-US" sz="1765" b="1" i="0" u="none" strike="noStrike" kern="1200" cap="none" spc="-1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765" b="1" i="0" u="none" strike="noStrike" kern="1200" cap="none" spc="-1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ivi</a:t>
            </a:r>
            <a:r>
              <a:rPr kumimoji="0" lang="en-US" sz="1765" b="1" i="0" u="none" strike="noStrike" kern="1200" cap="none" spc="-1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765" b="1" i="0" u="none" strike="noStrike" kern="1200" cap="none" spc="-1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endParaRPr kumimoji="0" sz="176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33162" y="5834068"/>
            <a:ext cx="8679831" cy="786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5770" lvl="0" indent="-144564">
              <a:lnSpc>
                <a:spcPct val="150000"/>
              </a:lnSpc>
              <a:buFont typeface="Arial Narrow"/>
              <a:buChar char="•"/>
              <a:tabLst>
                <a:tab pos="156330" algn="l"/>
              </a:tabLst>
              <a:defRPr/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8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路（几乎）与全关联的一样有效</a:t>
            </a:r>
            <a:endParaRPr lang="en-US" altLang="zh-CN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155770" lvl="0" indent="-144564">
              <a:lnSpc>
                <a:spcPct val="150000"/>
              </a:lnSpc>
              <a:buFont typeface="Arial Narrow"/>
              <a:buChar char="•"/>
              <a:tabLst>
                <a:tab pos="156330" algn="l"/>
              </a:tabLst>
              <a:defRPr/>
            </a:pP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经验法则：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N-byte M-way set 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assoc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≈ N/2-byte 2M-way set 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assoc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。</a:t>
            </a:r>
            <a:endParaRPr kumimoji="0" sz="176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65881" y="2017058"/>
            <a:ext cx="2353235" cy="245026"/>
          </a:xfrm>
          <a:prstGeom prst="rect">
            <a:avLst/>
          </a:prstGeom>
          <a:ln w="28574">
            <a:solidFill>
              <a:srgbClr val="0433FF"/>
            </a:solidFill>
          </a:ln>
        </p:spPr>
        <p:txBody>
          <a:bodyPr vert="horz" wrap="square" lIns="0" tIns="27454" rIns="0" bIns="0" rtlCol="0">
            <a:spAutoFit/>
          </a:bodyPr>
          <a:lstStyle/>
          <a:p>
            <a:pPr marL="1151466" marR="0" lvl="0" indent="0" algn="l" defTabSz="914400" rtl="0" eaLnBrk="1" fontAlgn="auto" latinLnBrk="0" hangingPunct="1">
              <a:lnSpc>
                <a:spcPct val="100000"/>
              </a:lnSpc>
              <a:spcBef>
                <a:spcPts val="21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12" b="1" i="0" u="none" strike="noStrike" kern="1200" cap="none" spc="-1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Direc</a:t>
            </a:r>
            <a:r>
              <a:rPr kumimoji="0" lang="en-US" sz="1412" b="1" i="0" u="none" strike="noStrike" kern="1200" cap="none" spc="-1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412" b="1" i="0" u="none" strike="noStrike" kern="1200" cap="none" spc="-1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-mapped</a:t>
            </a:r>
            <a:endParaRPr kumimoji="0" sz="14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F2D161-6CB2-449A-A531-95AC7D984566}"/>
              </a:ext>
            </a:extLst>
          </p:cNvPr>
          <p:cNvSpPr/>
          <p:nvPr/>
        </p:nvSpPr>
        <p:spPr>
          <a:xfrm>
            <a:off x="4654667" y="5390029"/>
            <a:ext cx="2180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305937" lvl="0" algn="ctr">
              <a:defRPr/>
            </a:pPr>
            <a:r>
              <a:rPr lang="en-US" altLang="zh-CN" b="1" dirty="0">
                <a:solidFill>
                  <a:prstClr val="black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Cache size (bytes)</a:t>
            </a:r>
            <a:endParaRPr lang="en-US" altLang="zh-CN" dirty="0">
              <a:solidFill>
                <a:prstClr val="black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1EA5B12-6837-430B-9122-A3DFE91E0E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43114" y="1054101"/>
            <a:ext cx="7939087" cy="4606925"/>
          </a:xfrm>
        </p:spPr>
        <p:txBody>
          <a:bodyPr/>
          <a:lstStyle/>
          <a:p>
            <a:pPr marL="457200" indent="-457200"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）平均访存时间＝命中时间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L1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＋缺失率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L1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（命中时间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L2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</a:p>
          <a:p>
            <a:pPr marL="457200" indent="-457200"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缺失率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L2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缺失开销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L2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 marL="457200" indent="-457200"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＝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4%×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50%×100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 marL="457200" indent="-457200"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＝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4%×60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000" b="1" dirty="0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3.4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个时钟周期</a:t>
            </a:r>
          </a:p>
          <a:p>
            <a:pPr marL="457200" indent="-457200"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由于平均每条指令访存</a:t>
            </a:r>
            <a:r>
              <a:rPr lang="en-US" altLang="zh-CN" sz="2000" b="1" dirty="0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1.5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次，且每次访存的平均停顿时间为：</a:t>
            </a:r>
          </a:p>
          <a:p>
            <a:pPr marL="457200" indent="-457200"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3.4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1.0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2.4</a:t>
            </a:r>
          </a:p>
          <a:p>
            <a:pPr marL="457200" indent="-457200"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所以：</a:t>
            </a:r>
          </a:p>
          <a:p>
            <a:pPr marL="457200" indent="-457200"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每条指令的平均停顿时间＝</a:t>
            </a:r>
            <a:r>
              <a:rPr lang="en-US" altLang="zh-CN" sz="2000" b="1" dirty="0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2.4×1.5</a:t>
            </a:r>
            <a:r>
              <a:rPr lang="zh-CN" altLang="en-US" sz="2000" b="1" dirty="0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000" b="1" dirty="0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3.6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个时钟周期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065" y="227558"/>
            <a:ext cx="9243848" cy="566846"/>
          </a:xfrm>
          <a:prstGeom prst="rect">
            <a:avLst/>
          </a:prstGeom>
        </p:spPr>
        <p:txBody>
          <a:bodyPr vert="horz" wrap="square" lIns="0" tIns="12724" rIns="0" bIns="0" rtlCol="0" anchor="ctr">
            <a:spAutoFit/>
          </a:bodyPr>
          <a:lstStyle/>
          <a:p>
            <a:pPr marL="12724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Decreasing</a:t>
            </a:r>
            <a:r>
              <a:rPr sz="3600" b="1" spc="-1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miss</a:t>
            </a:r>
            <a:r>
              <a:rPr sz="3600" b="1" spc="-1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penalty</a:t>
            </a:r>
            <a:r>
              <a:rPr sz="3600" b="1" spc="-1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z="3600" b="1" spc="-1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multilevel</a:t>
            </a:r>
            <a:r>
              <a:rPr sz="3600" b="1" spc="-1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600" b="1" spc="-1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2567" y="823373"/>
            <a:ext cx="7907671" cy="2818168"/>
          </a:xfrm>
          <a:prstGeom prst="rect">
            <a:avLst/>
          </a:prstGeom>
        </p:spPr>
        <p:txBody>
          <a:bodyPr vert="horz" wrap="square" lIns="0" tIns="47713" rIns="0" bIns="0" rtlCol="0">
            <a:spAutoFit/>
          </a:bodyPr>
          <a:lstStyle/>
          <a:p>
            <a:pPr marL="355639" indent="-343552">
              <a:spcBef>
                <a:spcPts val="376"/>
              </a:spcBef>
              <a:buFont typeface="Times New Roman"/>
              <a:buChar char="•"/>
              <a:tabLst>
                <a:tab pos="355639" algn="l"/>
                <a:tab pos="356276" algn="l"/>
              </a:tabLst>
            </a:pPr>
            <a:r>
              <a:rPr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Add</a:t>
            </a:r>
            <a:r>
              <a:rPr b="1" spc="-2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a</a:t>
            </a:r>
            <a:r>
              <a:rPr b="1" spc="-15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second</a:t>
            </a:r>
            <a:r>
              <a:rPr b="1" spc="-2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level</a:t>
            </a:r>
            <a:r>
              <a:rPr b="1" spc="-15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cache: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757086" lvl="1" indent="-286929">
              <a:spcBef>
                <a:spcPts val="276"/>
              </a:spcBef>
              <a:buFont typeface="Times New Roman"/>
              <a:buChar char="–"/>
              <a:tabLst>
                <a:tab pos="757086" algn="l"/>
                <a:tab pos="757722" algn="l"/>
              </a:tabLst>
            </a:pPr>
            <a:r>
              <a:rPr lang="zh-CN" altLang="en-US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主缓存一般嵌入在处理器内部</a:t>
            </a:r>
            <a:r>
              <a:rPr lang="en-US" altLang="zh-CN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L1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757086" lvl="1" indent="-286929">
              <a:spcBef>
                <a:spcPts val="210"/>
              </a:spcBef>
              <a:buFont typeface="Times New Roman"/>
              <a:buChar char="–"/>
              <a:tabLst>
                <a:tab pos="757086" algn="l"/>
                <a:tab pos="757722" algn="l"/>
              </a:tabLst>
            </a:pPr>
            <a:r>
              <a:rPr lang="zh-CN" altLang="en-US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用</a:t>
            </a:r>
            <a:r>
              <a:rPr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SRAMs</a:t>
            </a:r>
            <a:r>
              <a:rPr spc="-1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zh-CN" altLang="en-US" spc="-1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加另外一级缓存在</a:t>
            </a:r>
            <a:r>
              <a:rPr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zh-CN" altLang="en-US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内存</a:t>
            </a:r>
            <a:r>
              <a:rPr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(DRAM)</a:t>
            </a:r>
            <a:r>
              <a:rPr lang="zh-CN" altLang="en-US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的上一级</a:t>
            </a:r>
            <a:r>
              <a:rPr lang="en-US" altLang="zh-CN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L2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757086" lvl="1" indent="-286929">
              <a:spcBef>
                <a:spcPts val="204"/>
              </a:spcBef>
              <a:buFont typeface="Times New Roman"/>
              <a:buChar char="–"/>
              <a:tabLst>
                <a:tab pos="757086" algn="l"/>
                <a:tab pos="757722" algn="l"/>
              </a:tabLst>
            </a:pPr>
            <a:r>
              <a:rPr lang="zh-CN" altLang="en-US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如果数据在二级缓存里则可降低缺失代价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>
              <a:spcBef>
                <a:spcPts val="5"/>
              </a:spcBef>
              <a:buChar char="–"/>
            </a:pP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355639" indent="-343552">
              <a:buFont typeface="Times New Roman"/>
              <a:buChar char="•"/>
              <a:tabLst>
                <a:tab pos="355639" algn="l"/>
                <a:tab pos="356276" algn="l"/>
              </a:tabLst>
            </a:pPr>
            <a:r>
              <a:rPr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Example: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756450" lvl="1" indent="-286293">
              <a:spcBef>
                <a:spcPts val="250"/>
              </a:spcBef>
              <a:buFont typeface="Times New Roman"/>
              <a:buChar char="–"/>
              <a:tabLst>
                <a:tab pos="756450" algn="l"/>
                <a:tab pos="757086" algn="l"/>
              </a:tabLst>
            </a:pPr>
            <a:r>
              <a:rPr lang="zh-CN" altLang="en-US" sz="16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一级缓存，</a:t>
            </a:r>
            <a:r>
              <a:rPr sz="16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CPI</a:t>
            </a:r>
            <a:r>
              <a:rPr sz="1600" spc="5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16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=</a:t>
            </a:r>
            <a:r>
              <a:rPr sz="16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1.0</a:t>
            </a:r>
            <a:r>
              <a:rPr sz="1600" spc="1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zh-CN" altLang="en-US" sz="16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，时钟频率</a:t>
            </a:r>
            <a:r>
              <a:rPr sz="1600" spc="1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16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5GHz</a:t>
            </a:r>
            <a:r>
              <a:rPr sz="1600" spc="5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zh-CN" altLang="en-US" sz="16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，缺失率</a:t>
            </a:r>
            <a:r>
              <a:rPr sz="16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a</a:t>
            </a:r>
            <a:r>
              <a:rPr sz="1600" spc="1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16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2%</a:t>
            </a:r>
            <a:r>
              <a:rPr sz="1600" spc="5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16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,</a:t>
            </a:r>
            <a:r>
              <a:rPr sz="1600" spc="5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zh-CN" altLang="en-US" sz="1600" spc="5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访问内存需</a:t>
            </a:r>
            <a:r>
              <a:rPr sz="16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100ns</a:t>
            </a:r>
            <a:r>
              <a:rPr sz="1600" spc="5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756450" lvl="1" indent="-286293">
              <a:spcBef>
                <a:spcPts val="170"/>
              </a:spcBef>
              <a:buFont typeface="Times New Roman"/>
              <a:buChar char="–"/>
              <a:tabLst>
                <a:tab pos="756450" algn="l"/>
                <a:tab pos="757086" algn="l"/>
              </a:tabLst>
            </a:pPr>
            <a:r>
              <a:rPr lang="zh-CN" altLang="en-US" sz="16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增加二级缓存，访问时间，</a:t>
            </a:r>
            <a:r>
              <a:rPr lang="en-US" altLang="zh-CN" sz="16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L2=</a:t>
            </a:r>
            <a:r>
              <a:rPr sz="1600" spc="1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16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5</a:t>
            </a:r>
            <a:r>
              <a:rPr sz="16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ns</a:t>
            </a:r>
            <a:r>
              <a:rPr sz="1600" spc="1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zh-CN" altLang="en-US" sz="1600" spc="1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，第二级</a:t>
            </a:r>
            <a:r>
              <a:rPr lang="en-US" altLang="zh-CN" sz="1600" spc="1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Cache</a:t>
            </a:r>
            <a:r>
              <a:rPr lang="zh-CN" altLang="en-US" sz="1600" spc="1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的</a:t>
            </a:r>
            <a:r>
              <a:rPr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全局</a:t>
            </a:r>
            <a:r>
              <a:rPr lang="zh-CN" altLang="en-US" sz="1600" spc="1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缺失率</a:t>
            </a:r>
            <a:r>
              <a:rPr lang="en-US" altLang="zh-CN" sz="1600" spc="1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=</a:t>
            </a:r>
            <a:r>
              <a:rPr sz="1600" spc="1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16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0.5</a:t>
            </a:r>
            <a:r>
              <a:rPr sz="16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%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>
              <a:spcBef>
                <a:spcPts val="40"/>
              </a:spcBef>
              <a:buChar char="–"/>
            </a:pP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355639" indent="-343552">
              <a:buFont typeface="Times New Roman"/>
              <a:buChar char="•"/>
              <a:tabLst>
                <a:tab pos="355639" algn="l"/>
                <a:tab pos="356276" algn="l"/>
              </a:tabLs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内存访问缺失代价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5280" y="4447340"/>
            <a:ext cx="6120670" cy="1359242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355639" indent="-343552">
              <a:spcBef>
                <a:spcPts val="100"/>
              </a:spcBef>
              <a:buFont typeface="Times New Roman"/>
              <a:buChar char="•"/>
              <a:tabLst>
                <a:tab pos="355639" algn="l"/>
                <a:tab pos="356276" algn="l"/>
              </a:tabLst>
            </a:pPr>
            <a:r>
              <a:rPr lang="zh-CN" altLang="en-US" sz="1603" b="1" spc="-5" dirty="0">
                <a:latin typeface="Arial"/>
                <a:cs typeface="Arial"/>
              </a:rPr>
              <a:t>一级缓存的</a:t>
            </a:r>
            <a:r>
              <a:rPr sz="1603" b="1" spc="-10" dirty="0">
                <a:latin typeface="Arial"/>
                <a:cs typeface="Arial"/>
              </a:rPr>
              <a:t> </a:t>
            </a:r>
            <a:r>
              <a:rPr sz="1603" b="1" spc="-5" dirty="0">
                <a:latin typeface="Arial"/>
                <a:cs typeface="Arial"/>
              </a:rPr>
              <a:t>CPI</a:t>
            </a:r>
            <a:endParaRPr sz="1603" dirty="0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2004" dirty="0">
              <a:latin typeface="Arial"/>
              <a:cs typeface="Arial"/>
            </a:endParaRPr>
          </a:p>
          <a:p>
            <a:pPr marL="928861"/>
            <a:r>
              <a:rPr sz="1603" b="1" spc="-5" dirty="0">
                <a:latin typeface="Arial"/>
                <a:cs typeface="Arial"/>
              </a:rPr>
              <a:t>Total CPI</a:t>
            </a:r>
            <a:r>
              <a:rPr sz="1603" b="1" dirty="0">
                <a:latin typeface="Arial"/>
                <a:cs typeface="Arial"/>
              </a:rPr>
              <a:t> = </a:t>
            </a:r>
            <a:r>
              <a:rPr sz="1603" b="1" spc="-5" dirty="0">
                <a:latin typeface="Arial"/>
                <a:cs typeface="Arial"/>
              </a:rPr>
              <a:t>1.0</a:t>
            </a:r>
            <a:r>
              <a:rPr sz="1603" b="1" dirty="0">
                <a:latin typeface="Arial"/>
                <a:cs typeface="Arial"/>
              </a:rPr>
              <a:t> + </a:t>
            </a:r>
            <a:r>
              <a:rPr sz="1603" b="1" spc="-5" dirty="0">
                <a:latin typeface="Arial"/>
                <a:cs typeface="Arial"/>
              </a:rPr>
              <a:t>Memory-stall cycles</a:t>
            </a:r>
            <a:r>
              <a:rPr sz="1603" b="1" dirty="0">
                <a:latin typeface="Arial"/>
                <a:cs typeface="Arial"/>
              </a:rPr>
              <a:t> </a:t>
            </a:r>
            <a:r>
              <a:rPr sz="1603" b="1" spc="-5" dirty="0">
                <a:latin typeface="Arial"/>
                <a:cs typeface="Arial"/>
              </a:rPr>
              <a:t>per</a:t>
            </a:r>
            <a:r>
              <a:rPr sz="1603" b="1" dirty="0">
                <a:latin typeface="Arial"/>
                <a:cs typeface="Arial"/>
              </a:rPr>
              <a:t> </a:t>
            </a:r>
            <a:r>
              <a:rPr sz="1603" b="1" spc="-5" dirty="0">
                <a:latin typeface="Arial"/>
                <a:cs typeface="Arial"/>
              </a:rPr>
              <a:t>instruction</a:t>
            </a:r>
            <a:endParaRPr sz="1603" dirty="0">
              <a:latin typeface="Arial"/>
              <a:cs typeface="Arial"/>
            </a:endParaRPr>
          </a:p>
          <a:p>
            <a:pPr marR="229671" algn="ctr">
              <a:spcBef>
                <a:spcPts val="195"/>
              </a:spcBef>
            </a:pPr>
            <a:r>
              <a:rPr sz="1603" dirty="0">
                <a:latin typeface="Times New Roman"/>
                <a:cs typeface="Times New Roman"/>
              </a:rPr>
              <a:t>=</a:t>
            </a:r>
            <a:r>
              <a:rPr sz="1603" spc="-5" dirty="0">
                <a:latin typeface="Times New Roman"/>
                <a:cs typeface="Times New Roman"/>
              </a:rPr>
              <a:t> 1.</a:t>
            </a:r>
            <a:r>
              <a:rPr sz="1603" dirty="0">
                <a:latin typeface="Times New Roman"/>
                <a:cs typeface="Times New Roman"/>
              </a:rPr>
              <a:t>0</a:t>
            </a:r>
            <a:r>
              <a:rPr sz="1603" spc="-5" dirty="0">
                <a:latin typeface="Times New Roman"/>
                <a:cs typeface="Times New Roman"/>
              </a:rPr>
              <a:t> </a:t>
            </a:r>
            <a:r>
              <a:rPr sz="1603" dirty="0">
                <a:latin typeface="Times New Roman"/>
                <a:cs typeface="Times New Roman"/>
              </a:rPr>
              <a:t>+</a:t>
            </a:r>
            <a:r>
              <a:rPr sz="1603" spc="-5" dirty="0">
                <a:latin typeface="Times New Roman"/>
                <a:cs typeface="Times New Roman"/>
              </a:rPr>
              <a:t> 2</a:t>
            </a:r>
            <a:r>
              <a:rPr sz="1603" dirty="0">
                <a:latin typeface="Times New Roman"/>
                <a:cs typeface="Times New Roman"/>
              </a:rPr>
              <a:t>% </a:t>
            </a:r>
            <a:r>
              <a:rPr sz="1603" dirty="0">
                <a:latin typeface="宋体"/>
                <a:cs typeface="宋体"/>
              </a:rPr>
              <a:t>×</a:t>
            </a:r>
            <a:r>
              <a:rPr sz="1603" spc="-401" dirty="0">
                <a:latin typeface="宋体"/>
                <a:cs typeface="宋体"/>
              </a:rPr>
              <a:t> </a:t>
            </a:r>
            <a:r>
              <a:rPr sz="1603" spc="-5" dirty="0">
                <a:latin typeface="Times New Roman"/>
                <a:cs typeface="Times New Roman"/>
              </a:rPr>
              <a:t>50</a:t>
            </a:r>
            <a:r>
              <a:rPr sz="1603" dirty="0">
                <a:latin typeface="Times New Roman"/>
                <a:cs typeface="Times New Roman"/>
              </a:rPr>
              <a:t>0</a:t>
            </a:r>
            <a:r>
              <a:rPr sz="1603" spc="-10" dirty="0">
                <a:latin typeface="Times New Roman"/>
                <a:cs typeface="Times New Roman"/>
              </a:rPr>
              <a:t> </a:t>
            </a:r>
            <a:r>
              <a:rPr sz="1603" dirty="0">
                <a:latin typeface="Times New Roman"/>
                <a:cs typeface="Times New Roman"/>
              </a:rPr>
              <a:t>=</a:t>
            </a:r>
            <a:r>
              <a:rPr sz="1603" spc="-10" dirty="0">
                <a:latin typeface="Times New Roman"/>
                <a:cs typeface="Times New Roman"/>
              </a:rPr>
              <a:t> </a:t>
            </a:r>
            <a:r>
              <a:rPr sz="1603" spc="-5" dirty="0">
                <a:latin typeface="Times New Roman"/>
                <a:cs typeface="Times New Roman"/>
              </a:rPr>
              <a:t>11.0</a:t>
            </a:r>
            <a:endParaRPr sz="1603" dirty="0">
              <a:latin typeface="Times New Roman"/>
              <a:cs typeface="Times New Roman"/>
            </a:endParaRPr>
          </a:p>
          <a:p>
            <a:pPr marL="12724">
              <a:spcBef>
                <a:spcPts val="219"/>
              </a:spcBef>
            </a:pPr>
            <a:r>
              <a:rPr lang="zh-CN" altLang="en-US" sz="1603" b="1" spc="-5" dirty="0">
                <a:latin typeface="Arial"/>
                <a:cs typeface="Arial"/>
              </a:rPr>
              <a:t>二级缓存缺失代价</a:t>
            </a:r>
            <a:endParaRPr sz="1603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4760" y="3710318"/>
            <a:ext cx="674985" cy="300276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1803" b="1" spc="-5" dirty="0">
                <a:latin typeface="Arial"/>
                <a:cs typeface="Arial"/>
              </a:rPr>
              <a:t>100ns</a:t>
            </a:r>
            <a:endParaRPr sz="1803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33513" y="4044440"/>
            <a:ext cx="818125" cy="0"/>
          </a:xfrm>
          <a:custGeom>
            <a:avLst/>
            <a:gdLst/>
            <a:ahLst/>
            <a:cxnLst/>
            <a:rect l="l" t="t" r="r" b="b"/>
            <a:pathLst>
              <a:path w="816610">
                <a:moveTo>
                  <a:pt x="0" y="0"/>
                </a:moveTo>
                <a:lnTo>
                  <a:pt x="816102" y="0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7" name="object 7"/>
          <p:cNvSpPr txBox="1"/>
          <p:nvPr/>
        </p:nvSpPr>
        <p:spPr>
          <a:xfrm>
            <a:off x="2383398" y="4040877"/>
            <a:ext cx="343536" cy="300276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1803" b="1" spc="-10" dirty="0">
                <a:latin typeface="Arial"/>
                <a:cs typeface="Arial"/>
              </a:rPr>
              <a:t>0.2</a:t>
            </a:r>
            <a:endParaRPr sz="1803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2224" y="3850024"/>
            <a:ext cx="2306782" cy="391886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2405" dirty="0">
                <a:latin typeface="Times New Roman"/>
                <a:cs typeface="Times New Roman"/>
              </a:rPr>
              <a:t>=</a:t>
            </a:r>
            <a:r>
              <a:rPr sz="2405" spc="-35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Times New Roman"/>
                <a:cs typeface="Times New Roman"/>
              </a:rPr>
              <a:t>500</a:t>
            </a:r>
            <a:r>
              <a:rPr sz="2405" spc="-35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Times New Roman"/>
                <a:cs typeface="Times New Roman"/>
              </a:rPr>
              <a:t>clock</a:t>
            </a:r>
            <a:r>
              <a:rPr sz="2405" spc="-30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Times New Roman"/>
                <a:cs typeface="Times New Roman"/>
              </a:rPr>
              <a:t>cycles</a:t>
            </a:r>
            <a:endParaRPr sz="240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83398" y="5945079"/>
            <a:ext cx="420513" cy="300276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1803" b="1" spc="-10" dirty="0">
                <a:latin typeface="Arial"/>
                <a:cs typeface="Arial"/>
              </a:rPr>
              <a:t>5ns</a:t>
            </a:r>
            <a:endParaRPr sz="1803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85425" y="6279201"/>
            <a:ext cx="818125" cy="0"/>
          </a:xfrm>
          <a:custGeom>
            <a:avLst/>
            <a:gdLst/>
            <a:ahLst/>
            <a:cxnLst/>
            <a:rect l="l" t="t" r="r" b="b"/>
            <a:pathLst>
              <a:path w="816610">
                <a:moveTo>
                  <a:pt x="0" y="0"/>
                </a:moveTo>
                <a:lnTo>
                  <a:pt x="816101" y="0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1" name="object 11"/>
          <p:cNvSpPr txBox="1"/>
          <p:nvPr/>
        </p:nvSpPr>
        <p:spPr>
          <a:xfrm>
            <a:off x="2435310" y="6276402"/>
            <a:ext cx="343536" cy="300276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1803" b="1" spc="-10" dirty="0">
                <a:latin typeface="Arial"/>
                <a:cs typeface="Arial"/>
              </a:rPr>
              <a:t>0.2</a:t>
            </a:r>
            <a:endParaRPr sz="1803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70478" y="6085548"/>
            <a:ext cx="2156008" cy="391886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2405" dirty="0">
                <a:latin typeface="Times New Roman"/>
                <a:cs typeface="Times New Roman"/>
              </a:rPr>
              <a:t>=</a:t>
            </a:r>
            <a:r>
              <a:rPr sz="2405" spc="-40" dirty="0">
                <a:latin typeface="Times New Roman"/>
                <a:cs typeface="Times New Roman"/>
              </a:rPr>
              <a:t> </a:t>
            </a:r>
            <a:r>
              <a:rPr sz="2405" dirty="0">
                <a:latin typeface="Times New Roman"/>
                <a:cs typeface="Times New Roman"/>
              </a:rPr>
              <a:t>25</a:t>
            </a:r>
            <a:r>
              <a:rPr sz="2405" spc="-35" dirty="0">
                <a:latin typeface="Times New Roman"/>
                <a:cs typeface="Times New Roman"/>
              </a:rPr>
              <a:t> </a:t>
            </a:r>
            <a:r>
              <a:rPr sz="2405" dirty="0">
                <a:latin typeface="Times New Roman"/>
                <a:cs typeface="Times New Roman"/>
              </a:rPr>
              <a:t>clock</a:t>
            </a:r>
            <a:r>
              <a:rPr sz="2405" spc="-35" dirty="0">
                <a:latin typeface="Times New Roman"/>
                <a:cs typeface="Times New Roman"/>
              </a:rPr>
              <a:t> </a:t>
            </a:r>
            <a:r>
              <a:rPr sz="2405" dirty="0">
                <a:latin typeface="Times New Roman"/>
                <a:cs typeface="Times New Roman"/>
              </a:rPr>
              <a:t>cycles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268" y="731196"/>
            <a:ext cx="7927414" cy="2621126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356276" indent="-343552">
              <a:lnSpc>
                <a:spcPct val="150000"/>
              </a:lnSpc>
              <a:spcBef>
                <a:spcPts val="100"/>
              </a:spcBef>
              <a:buFont typeface="Times New Roman"/>
              <a:buChar char="•"/>
              <a:tabLst>
                <a:tab pos="355639" algn="l"/>
                <a:tab pos="356276" algn="l"/>
              </a:tabLst>
            </a:pPr>
            <a:r>
              <a:rPr lang="zh-CN" altLang="en-US" sz="1803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二级缓存的</a:t>
            </a:r>
            <a:r>
              <a:rPr sz="1803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sz="180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CPI</a:t>
            </a:r>
            <a:r>
              <a:rPr sz="1803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lang="zh-CN" altLang="en-US" sz="180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，第二级</a:t>
            </a:r>
            <a:r>
              <a:rPr lang="en-US" altLang="zh-CN" sz="180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Cache</a:t>
            </a:r>
            <a:r>
              <a:rPr lang="zh-CN" altLang="en-US" sz="180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的全局缺失率</a:t>
            </a:r>
            <a:r>
              <a:rPr lang="en-US" altLang="zh-CN" sz="180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=</a:t>
            </a:r>
            <a:r>
              <a:rPr sz="1803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0.5% </a:t>
            </a:r>
            <a:endParaRPr sz="1803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>
              <a:lnSpc>
                <a:spcPct val="150000"/>
              </a:lnSpc>
              <a:spcBef>
                <a:spcPts val="30"/>
              </a:spcBef>
              <a:buFont typeface="Times New Roman"/>
              <a:buChar char="•"/>
            </a:pPr>
            <a:endParaRPr sz="2455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12724">
              <a:lnSpc>
                <a:spcPct val="150000"/>
              </a:lnSpc>
              <a:spcBef>
                <a:spcPts val="5"/>
              </a:spcBef>
            </a:pPr>
            <a:r>
              <a:rPr sz="160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CPI = 1.0 +</a:t>
            </a:r>
            <a:r>
              <a:rPr sz="1603" b="1" spc="5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sz="160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Primary stalls per </a:t>
            </a:r>
            <a:r>
              <a:rPr sz="1603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instruction</a:t>
            </a:r>
            <a:r>
              <a:rPr sz="1603" b="1" spc="5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sz="160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+</a:t>
            </a:r>
            <a:r>
              <a:rPr sz="1603" b="1" spc="446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sz="1603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Secondary</a:t>
            </a:r>
            <a:r>
              <a:rPr sz="160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sz="1603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stalls</a:t>
            </a:r>
            <a:r>
              <a:rPr sz="1603" b="1" spc="5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sz="160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per instruction</a:t>
            </a:r>
            <a:endParaRPr sz="1603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928861">
              <a:lnSpc>
                <a:spcPct val="150000"/>
              </a:lnSpc>
              <a:spcBef>
                <a:spcPts val="209"/>
              </a:spcBef>
            </a:pPr>
            <a:r>
              <a:rPr sz="160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= 1 + 2% </a:t>
            </a:r>
            <a:r>
              <a:rPr sz="1603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×</a:t>
            </a:r>
            <a:r>
              <a:rPr sz="160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25</a:t>
            </a:r>
            <a:r>
              <a:rPr sz="1603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sz="160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+</a:t>
            </a:r>
            <a:r>
              <a:rPr sz="1603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sz="160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0.5%</a:t>
            </a:r>
            <a:r>
              <a:rPr sz="1603" b="1" spc="5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sz="1603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×</a:t>
            </a:r>
            <a:r>
              <a:rPr sz="1603" b="1" spc="-361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</a:t>
            </a:r>
            <a:r>
              <a:rPr sz="1603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500</a:t>
            </a:r>
            <a:endParaRPr sz="1603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928225">
              <a:lnSpc>
                <a:spcPct val="150000"/>
              </a:lnSpc>
              <a:spcBef>
                <a:spcPts val="200"/>
              </a:spcBef>
            </a:pPr>
            <a:r>
              <a:rPr sz="160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=</a:t>
            </a:r>
            <a:r>
              <a:rPr sz="1603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sz="160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1.0</a:t>
            </a:r>
            <a:r>
              <a:rPr sz="1603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sz="160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+</a:t>
            </a:r>
            <a:r>
              <a:rPr sz="1603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sz="160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0.</a:t>
            </a:r>
            <a:r>
              <a:rPr sz="1603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sz="160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5</a:t>
            </a:r>
            <a:r>
              <a:rPr sz="1603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sz="160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+2.5</a:t>
            </a:r>
            <a:r>
              <a:rPr sz="1603" b="1" spc="426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sz="160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=</a:t>
            </a:r>
            <a:r>
              <a:rPr sz="1603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sz="160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4.0</a:t>
            </a:r>
            <a:endParaRPr sz="1603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356276" indent="-343552">
              <a:lnSpc>
                <a:spcPct val="150000"/>
              </a:lnSpc>
              <a:spcBef>
                <a:spcPts val="391"/>
              </a:spcBef>
              <a:buFont typeface="Times New Roman"/>
              <a:buChar char="•"/>
              <a:tabLst>
                <a:tab pos="355639" algn="l"/>
                <a:tab pos="356276" algn="l"/>
              </a:tabLst>
            </a:pPr>
            <a:r>
              <a:rPr lang="zh-CN" altLang="en-US" sz="1803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有二级缓存的处理器比一级缓存加快</a:t>
            </a:r>
            <a:endParaRPr sz="1803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92268" y="4524992"/>
            <a:ext cx="6838915" cy="1542372"/>
          </a:xfrm>
          <a:prstGeom prst="rect">
            <a:avLst/>
          </a:prstGeom>
        </p:spPr>
        <p:txBody>
          <a:bodyPr vert="horz" wrap="square" lIns="0" tIns="82703" rIns="0" bIns="0" rtlCol="0">
            <a:spAutoFit/>
          </a:bodyPr>
          <a:lstStyle/>
          <a:p>
            <a:pPr marL="356276" indent="-343552">
              <a:lnSpc>
                <a:spcPct val="150000"/>
              </a:lnSpc>
              <a:spcBef>
                <a:spcPts val="651"/>
              </a:spcBef>
              <a:buFont typeface="Times New Roman"/>
              <a:buChar char="•"/>
              <a:tabLst>
                <a:tab pos="355639" algn="l"/>
                <a:tab pos="356276" algn="l"/>
              </a:tabLst>
            </a:pPr>
            <a:r>
              <a:rPr sz="20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Using</a:t>
            </a:r>
            <a:r>
              <a:rPr sz="2000" b="1" spc="-2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multilevel</a:t>
            </a:r>
            <a:r>
              <a:rPr sz="2000" b="1" spc="-15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0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caches: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757086" lvl="1" indent="-286293">
              <a:lnSpc>
                <a:spcPct val="150000"/>
              </a:lnSpc>
              <a:spcBef>
                <a:spcPts val="556"/>
              </a:spcBef>
              <a:buFont typeface="Times New Roman"/>
              <a:buChar char="–"/>
              <a:tabLst>
                <a:tab pos="756450" algn="l"/>
                <a:tab pos="757086" algn="l"/>
              </a:tabLs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一级缓存关注加快命中时间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757086" lvl="1" indent="-286293">
              <a:lnSpc>
                <a:spcPct val="150000"/>
              </a:lnSpc>
              <a:spcBef>
                <a:spcPts val="435"/>
              </a:spcBef>
              <a:buFont typeface="Times New Roman"/>
              <a:buChar char="–"/>
              <a:tabLst>
                <a:tab pos="756450" algn="l"/>
                <a:tab pos="757086" algn="l"/>
              </a:tabLs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二级缓存降低缺失率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3809" y="3551138"/>
            <a:ext cx="471407" cy="300276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1803" b="1" spc="-10" dirty="0">
                <a:latin typeface="Arial"/>
                <a:cs typeface="Arial"/>
              </a:rPr>
              <a:t>11.0</a:t>
            </a:r>
            <a:endParaRPr sz="1803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41800" y="3885266"/>
            <a:ext cx="816853" cy="0"/>
          </a:xfrm>
          <a:custGeom>
            <a:avLst/>
            <a:gdLst/>
            <a:ahLst/>
            <a:cxnLst/>
            <a:rect l="l" t="t" r="r" b="b"/>
            <a:pathLst>
              <a:path w="815339">
                <a:moveTo>
                  <a:pt x="0" y="0"/>
                </a:moveTo>
                <a:lnTo>
                  <a:pt x="815339" y="0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6" name="object 6"/>
          <p:cNvSpPr txBox="1"/>
          <p:nvPr/>
        </p:nvSpPr>
        <p:spPr>
          <a:xfrm>
            <a:off x="4390922" y="3881704"/>
            <a:ext cx="343536" cy="300276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1803" b="1" spc="-10" dirty="0">
                <a:latin typeface="Arial"/>
                <a:cs typeface="Arial"/>
              </a:rPr>
              <a:t>4.0</a:t>
            </a:r>
            <a:endParaRPr sz="1803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0154817" y="6377599"/>
            <a:ext cx="2748289" cy="3468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72">
              <a:lnSpc>
                <a:spcPts val="2725"/>
              </a:lnSpc>
            </a:pPr>
            <a:fld id="{81D60167-4931-47E6-BA6A-407CBD079E47}" type="slidenum">
              <a:rPr dirty="0"/>
              <a:pPr marL="38172">
                <a:lnSpc>
                  <a:spcPts val="2725"/>
                </a:lnSpc>
              </a:pPr>
              <a:t>72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155862" y="3690851"/>
            <a:ext cx="580194" cy="391886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2405" dirty="0">
                <a:latin typeface="Times New Roman"/>
                <a:cs typeface="Times New Roman"/>
              </a:rPr>
              <a:t>=2.8</a:t>
            </a:r>
            <a:endParaRPr sz="2405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med">
    <p:wipe dir="d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>
            <a:extLst>
              <a:ext uri="{FF2B5EF4-FFF2-40B4-BE49-F238E27FC236}">
                <a16:creationId xmlns:a16="http://schemas.microsoft.com/office/drawing/2014/main" id="{0B961627-ED31-47F6-822C-1CA217129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设计考虑</a:t>
            </a:r>
          </a:p>
        </p:txBody>
      </p:sp>
      <p:sp>
        <p:nvSpPr>
          <p:cNvPr id="563204" name="Rectangle 4">
            <a:extLst>
              <a:ext uri="{FF2B5EF4-FFF2-40B4-BE49-F238E27FC236}">
                <a16:creationId xmlns:a16="http://schemas.microsoft.com/office/drawing/2014/main" id="{572D078F-337B-466B-B2FE-E2E20641E4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64044" y="1690688"/>
            <a:ext cx="7958138" cy="44116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rgbClr val="FF0000"/>
              </a:buClr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第二级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的容量？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采用大容量设计。因为第一级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中的所有信息都可能会出现在第二级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中，所以第二级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应该比第一级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大得多。如果第二级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只是稍微大一点，则局部缺失率会很高。</a:t>
            </a:r>
          </a:p>
          <a:p>
            <a:pPr marL="0" indent="0">
              <a:lnSpc>
                <a:spcPct val="150000"/>
              </a:lnSpc>
              <a:buClr>
                <a:srgbClr val="FF0000"/>
              </a:buClr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第二级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采用组相联映射还是直接映射？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采用组相联映射比采用直接映射性能要好。</a:t>
            </a:r>
          </a:p>
        </p:txBody>
      </p:sp>
      <p:sp>
        <p:nvSpPr>
          <p:cNvPr id="563205" name="Text Box 5">
            <a:extLst>
              <a:ext uri="{FF2B5EF4-FFF2-40B4-BE49-F238E27FC236}">
                <a16:creationId xmlns:a16="http://schemas.microsoft.com/office/drawing/2014/main" id="{7FD4F3F0-28AD-4150-B784-FF1FA1206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0" y="0"/>
            <a:ext cx="8382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1200">
                <a:latin typeface="幼圆" panose="02010509060101010101" pitchFamily="49" charset="-122"/>
                <a:ea typeface="幼圆" panose="02010509060101010101" pitchFamily="49" charset="-122"/>
              </a:rPr>
              <a:t>2 之 1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>
            <a:extLst>
              <a:ext uri="{FF2B5EF4-FFF2-40B4-BE49-F238E27FC236}">
                <a16:creationId xmlns:a16="http://schemas.microsoft.com/office/drawing/2014/main" id="{3F4BA801-73E1-49EB-9E92-E8EAED59C8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设计考虑</a:t>
            </a:r>
          </a:p>
        </p:txBody>
      </p:sp>
      <p:sp>
        <p:nvSpPr>
          <p:cNvPr id="579590" name="Text Box 6">
            <a:extLst>
              <a:ext uri="{FF2B5EF4-FFF2-40B4-BE49-F238E27FC236}">
                <a16:creationId xmlns:a16="http://schemas.microsoft.com/office/drawing/2014/main" id="{464361B6-0265-4F07-8D26-C20FC8E35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0" y="0"/>
            <a:ext cx="8382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1200">
                <a:latin typeface="幼圆" panose="02010509060101010101" pitchFamily="49" charset="-122"/>
                <a:ea typeface="幼圆" panose="02010509060101010101" pitchFamily="49" charset="-122"/>
              </a:rPr>
              <a:t>2 之 2</a:t>
            </a:r>
          </a:p>
        </p:txBody>
      </p:sp>
      <p:sp>
        <p:nvSpPr>
          <p:cNvPr id="579591" name="Rectangle 7">
            <a:extLst>
              <a:ext uri="{FF2B5EF4-FFF2-40B4-BE49-F238E27FC236}">
                <a16:creationId xmlns:a16="http://schemas.microsoft.com/office/drawing/2014/main" id="{ABA0F0A5-9900-49D3-8EE2-EFA3F9E88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</a:pP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是否第一级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中所有数据都包含在第二级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中？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	有两种方案：</a:t>
            </a:r>
          </a:p>
          <a:p>
            <a:pPr lvl="1">
              <a:lnSpc>
                <a:spcPct val="11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多级包含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	   L1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中的数据通常都出现在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中。这是通常做法。</a:t>
            </a:r>
          </a:p>
          <a:p>
            <a:pPr lvl="1">
              <a:lnSpc>
                <a:spcPct val="11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多级排除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 L1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中的数据从不会出现在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中。当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L2 Cache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容量略大于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L1 Cache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时可以采用此法，不浪费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L2 Cache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的空间。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>
            <a:extLst>
              <a:ext uri="{FF2B5EF4-FFF2-40B4-BE49-F238E27FC236}">
                <a16:creationId xmlns:a16="http://schemas.microsoft.com/office/drawing/2014/main" id="{6160AB26-1971-4B76-BACB-4F78DF9D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关键字优先和提前重启动</a:t>
            </a:r>
          </a:p>
        </p:txBody>
      </p:sp>
      <p:sp>
        <p:nvSpPr>
          <p:cNvPr id="580613" name="Rectangle 5">
            <a:extLst>
              <a:ext uri="{FF2B5EF4-FFF2-40B4-BE49-F238E27FC236}">
                <a16:creationId xmlns:a16="http://schemas.microsoft.com/office/drawing/2014/main" id="{56E7500D-0F2A-4B83-A21C-D2DE861FEE0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67343" y="1360969"/>
            <a:ext cx="8862457" cy="228736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Clr>
                <a:srgbClr val="FF0000"/>
              </a:buClr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思想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因为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在同一时刻只需要块中的一个字，所以本技术不必等到全部块装入就可以将所需字送出，然后重新启动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CPU。</a:t>
            </a:r>
          </a:p>
          <a:p>
            <a:pPr marL="0" indent="0">
              <a:lnSpc>
                <a:spcPct val="150000"/>
              </a:lnSpc>
              <a:buClr>
                <a:srgbClr val="FF0000"/>
              </a:buClr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方法</a:t>
            </a:r>
          </a:p>
        </p:txBody>
      </p:sp>
      <p:sp>
        <p:nvSpPr>
          <p:cNvPr id="580614" name="Rectangle 6">
            <a:extLst>
              <a:ext uri="{FF2B5EF4-FFF2-40B4-BE49-F238E27FC236}">
                <a16:creationId xmlns:a16="http://schemas.microsoft.com/office/drawing/2014/main" id="{070C4CD5-CE57-4BE5-9A5A-9CE6C923D56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401726" y="3824511"/>
            <a:ext cx="3733800" cy="2390775"/>
          </a:xfrm>
          <a:solidFill>
            <a:srgbClr val="FFFF99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关键字优先</a:t>
            </a:r>
          </a:p>
          <a:p>
            <a:pPr marL="0" indent="0">
              <a:buNone/>
            </a:pPr>
            <a:r>
              <a:rPr lang="zh-CN" altLang="en-US" sz="2400" dirty="0"/>
              <a:t>     首先向存储器请求缺失的字，一旦它到了就将它发送到</a:t>
            </a:r>
            <a:r>
              <a:rPr lang="en-US" altLang="zh-CN" sz="2400" dirty="0"/>
              <a:t>CPU</a:t>
            </a:r>
            <a:r>
              <a:rPr lang="zh-CN" altLang="en-US" sz="2400" dirty="0"/>
              <a:t>中；让</a:t>
            </a:r>
            <a:r>
              <a:rPr lang="en-US" altLang="zh-CN" sz="2400" dirty="0"/>
              <a:t>CPU</a:t>
            </a:r>
            <a:r>
              <a:rPr lang="zh-CN" altLang="en-US" sz="2400" dirty="0"/>
              <a:t>继续执行，同时装入块中的其他字。</a:t>
            </a:r>
            <a:endParaRPr lang="zh-CN" altLang="en-US" dirty="0"/>
          </a:p>
        </p:txBody>
      </p:sp>
      <p:sp>
        <p:nvSpPr>
          <p:cNvPr id="580615" name="Rectangle 7">
            <a:extLst>
              <a:ext uri="{FF2B5EF4-FFF2-40B4-BE49-F238E27FC236}">
                <a16:creationId xmlns:a16="http://schemas.microsoft.com/office/drawing/2014/main" id="{69C381AA-CC3F-416B-BEA0-7261276F3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5498" y="3824511"/>
            <a:ext cx="3733800" cy="2390775"/>
          </a:xfrm>
          <a:prstGeom prst="rect">
            <a:avLst/>
          </a:prstGeom>
          <a:solidFill>
            <a:srgbClr val="CC99FF"/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5175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84275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3375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22475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79675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36875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94075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51275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itchFamily="49" charset="-122"/>
              </a:rPr>
              <a:t>  提前重启动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>
                <a:latin typeface="Arial" panose="020B0604020202020204" pitchFamily="34" charset="0"/>
                <a:ea typeface="楷体_GB2312" pitchFamily="49" charset="-122"/>
              </a:rPr>
              <a:t>     按正常次序获取字，只要被请求的字一到达就将它发送到</a:t>
            </a:r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CPU</a:t>
            </a:r>
            <a:r>
              <a:rPr lang="zh-CN" altLang="en-US" b="1">
                <a:latin typeface="Arial" panose="020B0604020202020204" pitchFamily="34" charset="0"/>
                <a:ea typeface="楷体_GB2312" pitchFamily="49" charset="-122"/>
              </a:rPr>
              <a:t>中，让</a:t>
            </a:r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CPU</a:t>
            </a:r>
            <a:r>
              <a:rPr lang="zh-CN" altLang="en-US" b="1">
                <a:latin typeface="Arial" panose="020B0604020202020204" pitchFamily="34" charset="0"/>
                <a:ea typeface="楷体_GB2312" pitchFamily="49" charset="-122"/>
              </a:rPr>
              <a:t>继续执行。</a:t>
            </a:r>
          </a:p>
        </p:txBody>
      </p:sp>
      <p:sp>
        <p:nvSpPr>
          <p:cNvPr id="580616" name="Text Box 8">
            <a:extLst>
              <a:ext uri="{FF2B5EF4-FFF2-40B4-BE49-F238E27FC236}">
                <a16:creationId xmlns:a16="http://schemas.microsoft.com/office/drawing/2014/main" id="{62708D20-5119-4A9A-8A54-AB084532E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0" y="0"/>
            <a:ext cx="8382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1200">
                <a:latin typeface="幼圆" panose="02010509060101010101" pitchFamily="49" charset="-122"/>
                <a:ea typeface="幼圆" panose="02010509060101010101" pitchFamily="49" charset="-122"/>
              </a:rPr>
              <a:t>2 之 1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>
            <a:extLst>
              <a:ext uri="{FF2B5EF4-FFF2-40B4-BE49-F238E27FC236}">
                <a16:creationId xmlns:a16="http://schemas.microsoft.com/office/drawing/2014/main" id="{1917B648-9300-48B3-893D-42168923C9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局限性</a:t>
            </a:r>
          </a:p>
        </p:txBody>
      </p:sp>
      <p:sp>
        <p:nvSpPr>
          <p:cNvPr id="585737" name="Rectangle 9">
            <a:extLst>
              <a:ext uri="{FF2B5EF4-FFF2-40B4-BE49-F238E27FC236}">
                <a16:creationId xmlns:a16="http://schemas.microsoft.com/office/drawing/2014/main" id="{1A2ADA52-6E77-4106-8A69-7D12B36D66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1662" y="1618456"/>
            <a:ext cx="7958138" cy="362108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本技术的收益取决于块的大小（块越大，收益越大）和对块中未装入部分的访问可能性。</a:t>
            </a:r>
          </a:p>
        </p:txBody>
      </p:sp>
      <p:sp>
        <p:nvSpPr>
          <p:cNvPr id="585738" name="Text Box 10">
            <a:extLst>
              <a:ext uri="{FF2B5EF4-FFF2-40B4-BE49-F238E27FC236}">
                <a16:creationId xmlns:a16="http://schemas.microsoft.com/office/drawing/2014/main" id="{CE7CB7E0-D854-40A7-90A6-DDB27F73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0" y="0"/>
            <a:ext cx="8382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1200">
                <a:latin typeface="幼圆" panose="02010509060101010101" pitchFamily="49" charset="-122"/>
                <a:ea typeface="幼圆" panose="02010509060101010101" pitchFamily="49" charset="-122"/>
              </a:rPr>
              <a:t>2 之 2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>
            <a:extLst>
              <a:ext uri="{FF2B5EF4-FFF2-40B4-BE49-F238E27FC236}">
                <a16:creationId xmlns:a16="http://schemas.microsoft.com/office/drawing/2014/main" id="{7980B841-68B4-4401-839E-391C6B5C95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给出读缺失对写的优先级</a:t>
            </a:r>
          </a:p>
        </p:txBody>
      </p:sp>
      <p:sp>
        <p:nvSpPr>
          <p:cNvPr id="581636" name="Rectangle 4">
            <a:extLst>
              <a:ext uri="{FF2B5EF4-FFF2-40B4-BE49-F238E27FC236}">
                <a16:creationId xmlns:a16="http://schemas.microsoft.com/office/drawing/2014/main" id="{683AC6AE-A610-40F2-BFFB-A43AB26C15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372" y="1376087"/>
            <a:ext cx="7958138" cy="4411662"/>
          </a:xfrm>
        </p:spPr>
        <p:txBody>
          <a:bodyPr/>
          <a:lstStyle/>
          <a:p>
            <a:pPr marL="0" indent="0">
              <a:lnSpc>
                <a:spcPct val="120000"/>
              </a:lnSpc>
              <a:buClr>
                <a:srgbClr val="FF0000"/>
              </a:buClr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问题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对于一个写直达的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需要设置容量适中的写缓冲区（见后图）。然而写缓冲区使得存储器访问变的复杂，因为其中可能包含读缺失时所需要的更新数据。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 R3,512(R0)    ;M[512]←R3     (Cache Index 0)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LW R1,1024(R0)   ;R1 ←M[1024]   (Cache Index 0)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LW R2,512(R0)     ;R2 ←M[512]    (Cache Index 0)</a:t>
            </a:r>
            <a:endParaRPr lang="zh-CN" altLang="en-US" sz="24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1637" name="WordArt 5">
            <a:extLst>
              <a:ext uri="{FF2B5EF4-FFF2-40B4-BE49-F238E27FC236}">
                <a16:creationId xmlns:a16="http://schemas.microsoft.com/office/drawing/2014/main" id="{F5AFE319-F189-4786-A3A2-E6A4DEC21A2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41313" y="5432425"/>
            <a:ext cx="4800600" cy="457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r>
              <a:rPr lang="en-US" altLang="zh-CN" sz="3600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 panose="02010600030101010101" pitchFamily="2" charset="-122"/>
              </a:rPr>
              <a:t>R2≠R3</a:t>
            </a:r>
            <a:r>
              <a:rPr lang="zh-CN" altLang="en-US" sz="3600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 panose="02010600030101010101" pitchFamily="2" charset="-122"/>
              </a:rPr>
              <a:t>？！</a:t>
            </a:r>
          </a:p>
        </p:txBody>
      </p:sp>
      <p:grpSp>
        <p:nvGrpSpPr>
          <p:cNvPr id="7" name="Group 1036">
            <a:extLst>
              <a:ext uri="{FF2B5EF4-FFF2-40B4-BE49-F238E27FC236}">
                <a16:creationId xmlns:a16="http://schemas.microsoft.com/office/drawing/2014/main" id="{8343E6DB-B0D1-4A4D-9DA7-D06580C9CB06}"/>
              </a:ext>
            </a:extLst>
          </p:cNvPr>
          <p:cNvGrpSpPr>
            <a:grpSpLocks/>
          </p:cNvGrpSpPr>
          <p:nvPr/>
        </p:nvGrpSpPr>
        <p:grpSpPr bwMode="auto">
          <a:xfrm>
            <a:off x="7532915" y="2414375"/>
            <a:ext cx="4484914" cy="3661015"/>
            <a:chOff x="960" y="1053"/>
            <a:chExt cx="4128" cy="3089"/>
          </a:xfrm>
        </p:grpSpPr>
        <p:pic>
          <p:nvPicPr>
            <p:cNvPr id="8" name="Picture 1037">
              <a:extLst>
                <a:ext uri="{FF2B5EF4-FFF2-40B4-BE49-F238E27FC236}">
                  <a16:creationId xmlns:a16="http://schemas.microsoft.com/office/drawing/2014/main" id="{C47A52A4-0314-4555-AC33-4DDB0BB61A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1152"/>
              <a:ext cx="4128" cy="299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 Box 1038">
              <a:extLst>
                <a:ext uri="{FF2B5EF4-FFF2-40B4-BE49-F238E27FC236}">
                  <a16:creationId xmlns:a16="http://schemas.microsoft.com/office/drawing/2014/main" id="{744931C7-CC85-4B08-AB95-2BEFACD55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3" y="3112"/>
              <a:ext cx="636" cy="477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latin typeface="Comic Sans MS" panose="030F0702030302020204" pitchFamily="66" charset="0"/>
                </a:rPr>
                <a:t>write</a:t>
              </a:r>
            </a:p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latin typeface="Comic Sans MS" panose="030F0702030302020204" pitchFamily="66" charset="0"/>
                </a:rPr>
                <a:t>buffer</a:t>
              </a:r>
            </a:p>
          </p:txBody>
        </p:sp>
        <p:sp>
          <p:nvSpPr>
            <p:cNvPr id="10" name="Text Box 1039">
              <a:extLst>
                <a:ext uri="{FF2B5EF4-FFF2-40B4-BE49-F238E27FC236}">
                  <a16:creationId xmlns:a16="http://schemas.microsoft.com/office/drawing/2014/main" id="{C8DA56A0-A603-4E27-912F-0CD271611B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053"/>
              <a:ext cx="589" cy="96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latin typeface="Comic Sans MS" panose="030F0702030302020204" pitchFamily="66" charset="0"/>
                </a:rPr>
                <a:t>CPU</a:t>
              </a:r>
            </a:p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endParaRPr lang="en-US" altLang="zh-CN" b="1" dirty="0">
                <a:latin typeface="Comic Sans MS" panose="030F0702030302020204" pitchFamily="66" charset="0"/>
              </a:endParaRPr>
            </a:p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 dirty="0">
                  <a:latin typeface="Comic Sans MS" panose="030F0702030302020204" pitchFamily="66" charset="0"/>
                </a:rPr>
                <a:t>in out</a:t>
              </a:r>
              <a:endParaRPr lang="en-US" altLang="zh-CN" b="1" dirty="0">
                <a:latin typeface="Comic Sans MS" panose="030F0702030302020204" pitchFamily="66" charset="0"/>
              </a:endParaRPr>
            </a:p>
          </p:txBody>
        </p:sp>
        <p:sp>
          <p:nvSpPr>
            <p:cNvPr id="11" name="Text Box 1040">
              <a:extLst>
                <a:ext uri="{FF2B5EF4-FFF2-40B4-BE49-F238E27FC236}">
                  <a16:creationId xmlns:a16="http://schemas.microsoft.com/office/drawing/2014/main" id="{EC3D41BD-6948-441B-B704-968D800790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5" y="3574"/>
              <a:ext cx="1275" cy="477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latin typeface="Comic Sans MS" panose="030F0702030302020204" pitchFamily="66" charset="0"/>
                </a:rPr>
                <a:t>   </a:t>
              </a:r>
              <a:r>
                <a:rPr lang="en-US" altLang="zh-CN" b="1">
                  <a:latin typeface="Comic Sans MS" panose="030F0702030302020204" pitchFamily="66" charset="0"/>
                </a:rPr>
                <a:t>DRAM   </a:t>
              </a:r>
            </a:p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latin typeface="Comic Sans MS" panose="030F0702030302020204" pitchFamily="66" charset="0"/>
                </a:rPr>
                <a:t>(or lower mem)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816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1026">
            <a:extLst>
              <a:ext uri="{FF2B5EF4-FFF2-40B4-BE49-F238E27FC236}">
                <a16:creationId xmlns:a16="http://schemas.microsoft.com/office/drawing/2014/main" id="{D9AE2B12-664F-4181-AA93-EB316B937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给出读缺失对写的优先级</a:t>
            </a:r>
          </a:p>
        </p:txBody>
      </p:sp>
      <p:sp>
        <p:nvSpPr>
          <p:cNvPr id="587780" name="Rectangle 1028">
            <a:extLst>
              <a:ext uri="{FF2B5EF4-FFF2-40B4-BE49-F238E27FC236}">
                <a16:creationId xmlns:a16="http://schemas.microsoft.com/office/drawing/2014/main" id="{4C2722A4-38C9-4B60-9DA5-510D4C8B28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6768"/>
            <a:ext cx="7958138" cy="4259262"/>
          </a:xfrm>
        </p:spPr>
        <p:txBody>
          <a:bodyPr/>
          <a:lstStyle/>
          <a:p>
            <a:pPr marL="0" indent="0">
              <a:lnSpc>
                <a:spcPct val="150000"/>
              </a:lnSpc>
              <a:buClr>
                <a:srgbClr val="FF0000"/>
              </a:buClr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解决</a:t>
            </a:r>
            <a:endParaRPr lang="en-US" altLang="zh-CN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最简单的解决方法：读缺失等待，直到写缓冲区为空为止；但该方法会增加读缺失代价。另一种解决方法：在读缺失时查看写缓冲区中的内容，如果没有冲突而且存储器系统可以访问，就让读缺失继续；即：</a:t>
            </a:r>
            <a:r>
              <a:rPr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使读缺失优先于写缺失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7782" name="Text Box 1030">
            <a:extLst>
              <a:ext uri="{FF2B5EF4-FFF2-40B4-BE49-F238E27FC236}">
                <a16:creationId xmlns:a16="http://schemas.microsoft.com/office/drawing/2014/main" id="{66E441F8-DD7F-497C-ABD9-4FE473D5E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0" y="0"/>
            <a:ext cx="8382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1200">
                <a:latin typeface="幼圆" panose="02010509060101010101" pitchFamily="49" charset="-122"/>
                <a:ea typeface="幼圆" panose="02010509060101010101" pitchFamily="49" charset="-122"/>
              </a:rPr>
              <a:t>3 之 3</a:t>
            </a:r>
          </a:p>
        </p:txBody>
      </p:sp>
      <p:pic>
        <p:nvPicPr>
          <p:cNvPr id="587783" name="Picture 1031">
            <a:extLst>
              <a:ext uri="{FF2B5EF4-FFF2-40B4-BE49-F238E27FC236}">
                <a16:creationId xmlns:a16="http://schemas.microsoft.com/office/drawing/2014/main" id="{A75FE59B-09F8-469A-905A-725C41E7A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953000"/>
            <a:ext cx="1701800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7784" name="AutoShape 1032">
            <a:extLst>
              <a:ext uri="{FF2B5EF4-FFF2-40B4-BE49-F238E27FC236}">
                <a16:creationId xmlns:a16="http://schemas.microsoft.com/office/drawing/2014/main" id="{433791EF-B8D5-45F7-B730-4DAE5F728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648200"/>
            <a:ext cx="5791200" cy="1752600"/>
          </a:xfrm>
          <a:prstGeom prst="cloudCallout">
            <a:avLst>
              <a:gd name="adj1" fmla="val -65681"/>
              <a:gd name="adj2" fmla="val -11412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90000" tIns="46800" rIns="90000" bIns="46800"/>
          <a:lstStyle/>
          <a:p>
            <a:pPr>
              <a:spcBef>
                <a:spcPct val="20000"/>
              </a:spcBef>
            </a:pP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在写回法的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Cache</a:t>
            </a: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中，在替换块时也要使用一个简单的写缓冲，同样处理。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7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7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87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87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84" grpId="0" animBg="1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>
            <a:extLst>
              <a:ext uri="{FF2B5EF4-FFF2-40B4-BE49-F238E27FC236}">
                <a16:creationId xmlns:a16="http://schemas.microsoft.com/office/drawing/2014/main" id="{EA216A87-F168-4841-A684-EB0D875C6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合并写缓冲区</a:t>
            </a:r>
          </a:p>
        </p:txBody>
      </p:sp>
      <p:sp>
        <p:nvSpPr>
          <p:cNvPr id="582660" name="Rectangle 4">
            <a:extLst>
              <a:ext uri="{FF2B5EF4-FFF2-40B4-BE49-F238E27FC236}">
                <a16:creationId xmlns:a16="http://schemas.microsoft.com/office/drawing/2014/main" id="{3DC2DEF0-3953-48DD-87D4-58D079952A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66989" y="2133600"/>
            <a:ext cx="1781175" cy="3881438"/>
          </a:xfrm>
          <a:solidFill>
            <a:srgbClr val="FFFF00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20000"/>
              </a:lnSpc>
              <a:buClr>
                <a:srgbClr val="FF0000"/>
              </a:buClr>
            </a:pP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思想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/>
              <a:t>    在写缓冲区中，将多个连续的数据组合起来，加快存储器的写速度。</a:t>
            </a:r>
          </a:p>
        </p:txBody>
      </p:sp>
      <p:pic>
        <p:nvPicPr>
          <p:cNvPr id="582661" name="Picture 5" descr="Ch5-fig12">
            <a:extLst>
              <a:ext uri="{FF2B5EF4-FFF2-40B4-BE49-F238E27FC236}">
                <a16:creationId xmlns:a16="http://schemas.microsoft.com/office/drawing/2014/main" id="{21B58D11-A7E0-4D84-8B3B-4B91833CB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17"/>
          <a:stretch>
            <a:fillRect/>
          </a:stretch>
        </p:blipFill>
        <p:spPr bwMode="auto">
          <a:xfrm>
            <a:off x="4727575" y="2060576"/>
            <a:ext cx="5562600" cy="418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BABD68-FADD-4340-BAEB-08E2D5FA2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58" y="322645"/>
            <a:ext cx="10515600" cy="256769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例题：标准的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32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位字节编址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MIPS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机器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4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GiB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RAM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内存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有一个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4‐way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组相联缓存，每个缓存块可以存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32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字节数据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容量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16 KiB.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多少位用于标识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、索引和偏移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tag, index, and offset?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以字节编址，每个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block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32B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16KiB/32B=512 Blocks, 512B/4=128sets(7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index)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32B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offset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32-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7+5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=20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tag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20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位。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05FFEF2-F249-4CB6-89AA-DD30A33F677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26345" y="2890344"/>
          <a:ext cx="8127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953985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561224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58242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Tag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Index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Offset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06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849369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FED85CDC-B53F-4842-B9F6-6A4F8CA0D2FB}"/>
              </a:ext>
            </a:extLst>
          </p:cNvPr>
          <p:cNvSpPr/>
          <p:nvPr/>
        </p:nvSpPr>
        <p:spPr>
          <a:xfrm>
            <a:off x="1682106" y="3930203"/>
            <a:ext cx="7503361" cy="129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如果改为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8ways, How many bits are used for the tag, index, and offset?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512B/8=64sets,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则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cache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index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6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位，其他不变，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32-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6+5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=21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3556372-9055-4AD7-8282-77B3C06B84F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90840" y="5320202"/>
          <a:ext cx="8127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953985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561224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58242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Tag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Index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Offset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06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849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83263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>
            <a:extLst>
              <a:ext uri="{FF2B5EF4-FFF2-40B4-BE49-F238E27FC236}">
                <a16:creationId xmlns:a16="http://schemas.microsoft.com/office/drawing/2014/main" id="{AF9D3FE1-1C02-41CE-8D0C-64CACDB972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牺牲者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3684" name="Rectangle 4">
            <a:extLst>
              <a:ext uri="{FF2B5EF4-FFF2-40B4-BE49-F238E27FC236}">
                <a16:creationId xmlns:a16="http://schemas.microsoft.com/office/drawing/2014/main" id="{2BB9FDBA-99F2-40E0-845B-23819019C0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9855" y="1435395"/>
            <a:ext cx="5908675" cy="505748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Clr>
                <a:srgbClr val="FF0000"/>
              </a:buClr>
            </a:pP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思想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和它的替换路径之间增加一个小的、全相联的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牺牲者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Cache），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这个牺牲者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中只包含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中因为缺失而被替换出的块（牺牲者），然后在缺失发生时，在要访问下层存储器之前，先检查牺牲者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看其中是否包含有期望的数据，如果有，则牺牲块与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块互换（见图） 。</a:t>
            </a:r>
          </a:p>
          <a:p>
            <a:pPr marL="0" indent="0">
              <a:lnSpc>
                <a:spcPct val="150000"/>
              </a:lnSpc>
              <a:buClr>
                <a:srgbClr val="FF0000"/>
              </a:buClr>
            </a:pP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性能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依赖于特定的程序，一个包含4个存储字的牺牲者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能减少20%～90%的冲突缺失。</a:t>
            </a:r>
          </a:p>
        </p:txBody>
      </p:sp>
      <p:pic>
        <p:nvPicPr>
          <p:cNvPr id="6" name="Picture 1030" descr="Ch5-fig13">
            <a:extLst>
              <a:ext uri="{FF2B5EF4-FFF2-40B4-BE49-F238E27FC236}">
                <a16:creationId xmlns:a16="http://schemas.microsoft.com/office/drawing/2014/main" id="{DC8EA971-46DA-4966-8909-962C721E3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36"/>
          <a:stretch>
            <a:fillRect/>
          </a:stretch>
        </p:blipFill>
        <p:spPr bwMode="auto">
          <a:xfrm>
            <a:off x="6192838" y="1152525"/>
            <a:ext cx="5486400" cy="433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532" y="353163"/>
            <a:ext cx="5181158" cy="686126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  <a:tabLst>
                <a:tab pos="1787660" algn="l"/>
              </a:tabLst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组相联冲突造成缺失</a:t>
            </a:r>
            <a:endParaRPr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29496" y="1482329"/>
            <a:ext cx="4058096" cy="29031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a[16384],</a:t>
            </a:r>
            <a:r>
              <a:rPr sz="1828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b[16384],</a:t>
            </a:r>
            <a:r>
              <a:rPr sz="1828" spc="-32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c[16384];</a:t>
            </a:r>
            <a:endParaRPr sz="1828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5089" y="1787587"/>
            <a:ext cx="5033218" cy="57327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algn="ctr">
              <a:lnSpc>
                <a:spcPts val="2187"/>
              </a:lnSpc>
              <a:spcBef>
                <a:spcPts val="70"/>
              </a:spcBef>
            </a:pP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0x10000,</a:t>
            </a:r>
            <a:r>
              <a:rPr sz="1828" spc="-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828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1828" spc="-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0x20000,</a:t>
            </a:r>
            <a:r>
              <a:rPr sz="1828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1828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1828" spc="-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0x30000</a:t>
            </a:r>
            <a:r>
              <a:rPr sz="1828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*/</a:t>
            </a:r>
          </a:p>
          <a:p>
            <a:pPr marR="829985" algn="ctr">
              <a:lnSpc>
                <a:spcPts val="2187"/>
              </a:lnSpc>
            </a:pPr>
            <a:r>
              <a:rPr sz="18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i++)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72258" y="1482328"/>
            <a:ext cx="2665065" cy="113753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lnSpc>
                <a:spcPts val="2187"/>
              </a:lnSpc>
              <a:spcBef>
                <a:spcPts val="70"/>
              </a:spcBef>
            </a:pP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endParaRPr sz="1828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929">
              <a:lnSpc>
                <a:spcPts val="2180"/>
              </a:lnSpc>
            </a:pP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/*</a:t>
            </a:r>
            <a:r>
              <a:rPr sz="1828" spc="-32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1828" spc="-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</a:p>
          <a:p>
            <a:pPr marL="8929">
              <a:lnSpc>
                <a:spcPts val="2180"/>
              </a:lnSpc>
            </a:pP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for(i</a:t>
            </a:r>
            <a:r>
              <a:rPr sz="1828" spc="-1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1828" spc="-1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0;</a:t>
            </a:r>
            <a:r>
              <a:rPr sz="1828" spc="-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1828" spc="-1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sz="1828" spc="-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512;</a:t>
            </a:r>
            <a:endParaRPr sz="1828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929">
              <a:lnSpc>
                <a:spcPts val="2187"/>
              </a:lnSpc>
            </a:pPr>
            <a:r>
              <a:rPr sz="18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72258" y="2589610"/>
            <a:ext cx="8376940" cy="57327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566122">
              <a:lnSpc>
                <a:spcPts val="2187"/>
              </a:lnSpc>
              <a:spcBef>
                <a:spcPts val="70"/>
              </a:spcBef>
            </a:pP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c[i]</a:t>
            </a:r>
            <a:r>
              <a:rPr sz="1828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1828" spc="-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a[i]</a:t>
            </a:r>
            <a:r>
              <a:rPr sz="1828" spc="-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sz="1828" spc="-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b[i];</a:t>
            </a:r>
            <a:r>
              <a:rPr sz="1828" spc="-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/*load</a:t>
            </a:r>
            <a:r>
              <a:rPr sz="1828" spc="-1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a[i],</a:t>
            </a:r>
            <a:r>
              <a:rPr sz="1828" spc="-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</a:t>
            </a:r>
            <a:r>
              <a:rPr sz="1828" spc="-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b[i],</a:t>
            </a:r>
            <a:r>
              <a:rPr sz="1828" spc="-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spc="-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</a:t>
            </a:r>
            <a:r>
              <a:rPr sz="1828" spc="-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c[i]*/</a:t>
            </a:r>
            <a:endParaRPr sz="1828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929">
              <a:lnSpc>
                <a:spcPts val="2187"/>
              </a:lnSpc>
            </a:pPr>
            <a:r>
              <a:rPr sz="182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endParaRPr sz="1828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2173" y="3357563"/>
          <a:ext cx="11324028" cy="2402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1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3642">
                  <a:extLst>
                    <a:ext uri="{9D8B030D-6E8A-4147-A177-3AD203B41FA5}">
                      <a16:colId xmlns:a16="http://schemas.microsoft.com/office/drawing/2014/main" val="1252774506"/>
                    </a:ext>
                  </a:extLst>
                </a:gridCol>
                <a:gridCol w="643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8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3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address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700" dirty="0" err="1">
                          <a:latin typeface="Arial"/>
                          <a:cs typeface="Arial"/>
                        </a:rPr>
                        <a:t>Adress</a:t>
                      </a:r>
                      <a:r>
                        <a:rPr lang="en-US" sz="1700" dirty="0">
                          <a:latin typeface="Arial"/>
                          <a:cs typeface="Arial"/>
                        </a:rPr>
                        <a:t> </a:t>
                      </a:r>
                      <a:endParaRPr sz="17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tag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index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?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load</a:t>
                      </a:r>
                      <a:r>
                        <a:rPr sz="17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a[0]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0x20000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altLang="zh-CN" sz="1700" dirty="0">
                          <a:latin typeface="Arial"/>
                          <a:cs typeface="Arial"/>
                        </a:rPr>
                        <a:t>0010 </a:t>
                      </a:r>
                      <a:r>
                        <a:rPr lang="en-US" altLang="zh-CN" sz="17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17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000 0000 00 </a:t>
                      </a:r>
                      <a:r>
                        <a:rPr lang="en-US" altLang="zh-CN" sz="170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000000</a:t>
                      </a:r>
                      <a:endParaRPr sz="1700" dirty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0x4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solidFill>
                          <a:srgbClr val="FFC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compulsory</a:t>
                      </a:r>
                      <a:r>
                        <a:rPr sz="17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 err="1">
                          <a:latin typeface="Arial"/>
                          <a:cs typeface="Arial"/>
                        </a:rPr>
                        <a:t>miss</a:t>
                      </a:r>
                      <a:r>
                        <a:rPr lang="en-US" altLang="zh-CN" sz="1700" dirty="0" err="1">
                          <a:latin typeface="Arial"/>
                          <a:cs typeface="Arial"/>
                        </a:rPr>
                        <a:t>e</a:t>
                      </a:r>
                      <a:endParaRPr sz="17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load</a:t>
                      </a:r>
                      <a:r>
                        <a:rPr sz="17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b[0]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0x30000</a:t>
                      </a: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>
                          <a:latin typeface="Arial"/>
                          <a:cs typeface="Arial"/>
                        </a:rPr>
                        <a:t>0011 </a:t>
                      </a:r>
                      <a:r>
                        <a:rPr lang="en-US" altLang="zh-CN" sz="17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17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000 0000 00 </a:t>
                      </a:r>
                      <a:r>
                        <a:rPr lang="en-US" altLang="zh-CN" sz="170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000000</a:t>
                      </a:r>
                    </a:p>
                  </a:txBody>
                  <a:tcPr marL="0" marR="0" marT="35719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0x6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solidFill>
                          <a:srgbClr val="FFC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compulsory</a:t>
                      </a:r>
                      <a:r>
                        <a:rPr sz="17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miss</a:t>
                      </a: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load</a:t>
                      </a:r>
                      <a:r>
                        <a:rPr sz="17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c[0]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0x10000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>
                          <a:latin typeface="Arial"/>
                          <a:cs typeface="Arial"/>
                        </a:rPr>
                        <a:t>0001 </a:t>
                      </a:r>
                      <a:r>
                        <a:rPr lang="en-US" altLang="zh-CN" sz="17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17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000 0000 00 </a:t>
                      </a:r>
                      <a:r>
                        <a:rPr lang="en-US" altLang="zh-CN" sz="170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000000</a:t>
                      </a:r>
                    </a:p>
                  </a:txBody>
                  <a:tcPr marL="0" marR="0" marT="35719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0x2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solidFill>
                          <a:srgbClr val="FFC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compulsory</a:t>
                      </a:r>
                      <a:r>
                        <a:rPr sz="17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miss,</a:t>
                      </a:r>
                      <a:r>
                        <a:rPr sz="17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evict</a:t>
                      </a:r>
                      <a:r>
                        <a:rPr sz="17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0x</a:t>
                      </a:r>
                      <a:r>
                        <a:rPr lang="en-US" altLang="zh-CN" sz="1700" dirty="0">
                          <a:latin typeface="Arial"/>
                          <a:cs typeface="Arial"/>
                        </a:rPr>
                        <a:t>4</a:t>
                      </a:r>
                      <a:endParaRPr sz="17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load</a:t>
                      </a:r>
                      <a:r>
                        <a:rPr sz="17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a[1]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0x20004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>
                          <a:latin typeface="Arial"/>
                          <a:cs typeface="Arial"/>
                        </a:rPr>
                        <a:t>0010 </a:t>
                      </a:r>
                      <a:r>
                        <a:rPr lang="en-US" altLang="zh-CN" sz="17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17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000 0000 00 </a:t>
                      </a:r>
                      <a:r>
                        <a:rPr lang="en-US" altLang="zh-CN" sz="170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000100</a:t>
                      </a:r>
                    </a:p>
                  </a:txBody>
                  <a:tcPr marL="0" marR="0" marT="35719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0x4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solidFill>
                          <a:srgbClr val="FFC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conflict</a:t>
                      </a:r>
                      <a:r>
                        <a:rPr sz="17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miss,</a:t>
                      </a:r>
                      <a:r>
                        <a:rPr sz="17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evict</a:t>
                      </a:r>
                      <a:r>
                        <a:rPr sz="17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0x6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1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load</a:t>
                      </a:r>
                      <a:r>
                        <a:rPr sz="17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b[1]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0x30004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>
                          <a:latin typeface="Arial"/>
                          <a:cs typeface="Arial"/>
                        </a:rPr>
                        <a:t>0011 </a:t>
                      </a:r>
                      <a:r>
                        <a:rPr lang="en-US" altLang="zh-CN" sz="17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17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000 0000 00 </a:t>
                      </a:r>
                      <a:r>
                        <a:rPr lang="en-US" altLang="zh-CN" sz="170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000100</a:t>
                      </a:r>
                    </a:p>
                  </a:txBody>
                  <a:tcPr marL="0" marR="0" marT="35719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0x6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solidFill>
                          <a:srgbClr val="FFC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conflict</a:t>
                      </a:r>
                      <a:r>
                        <a:rPr sz="17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miss,</a:t>
                      </a:r>
                      <a:r>
                        <a:rPr sz="17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evict</a:t>
                      </a:r>
                      <a:r>
                        <a:rPr sz="17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0x2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load</a:t>
                      </a:r>
                      <a:r>
                        <a:rPr sz="17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c[1]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0x10004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>
                          <a:latin typeface="Arial"/>
                          <a:cs typeface="Arial"/>
                        </a:rPr>
                        <a:t>0001 </a:t>
                      </a:r>
                      <a:r>
                        <a:rPr lang="en-US" altLang="zh-CN" sz="17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17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000 0000 00 </a:t>
                      </a:r>
                      <a:r>
                        <a:rPr lang="en-US" altLang="zh-CN" sz="170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000100</a:t>
                      </a:r>
                    </a:p>
                  </a:txBody>
                  <a:tcPr marL="0" marR="0" marT="35719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0x2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conflict</a:t>
                      </a:r>
                      <a:r>
                        <a:rPr sz="17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miss,</a:t>
                      </a:r>
                      <a:r>
                        <a:rPr sz="17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evict</a:t>
                      </a:r>
                      <a:r>
                        <a:rPr sz="17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0x4</a:t>
                      </a:r>
                    </a:p>
                  </a:txBody>
                  <a:tcPr marL="0" marR="0" marT="3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745089" y="6056357"/>
            <a:ext cx="6000750" cy="463437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  <a:tabLst>
                <a:tab pos="1071971" algn="l"/>
                <a:tab pos="2697563" algn="l"/>
                <a:tab pos="3427539" algn="l"/>
                <a:tab pos="3844540" algn="l"/>
              </a:tabLst>
            </a:pPr>
            <a:r>
              <a:rPr sz="2953" dirty="0">
                <a:solidFill>
                  <a:srgbClr val="FF2600"/>
                </a:solidFill>
                <a:latin typeface="Arial"/>
                <a:cs typeface="Arial"/>
              </a:rPr>
              <a:t>100%	miss </a:t>
            </a:r>
            <a:r>
              <a:rPr sz="2953" spc="-4" dirty="0">
                <a:solidFill>
                  <a:srgbClr val="FF2600"/>
                </a:solidFill>
                <a:latin typeface="Arial"/>
                <a:cs typeface="Arial"/>
              </a:rPr>
              <a:t>rate	</a:t>
            </a:r>
            <a:r>
              <a:rPr sz="2953" dirty="0">
                <a:solidFill>
                  <a:srgbClr val="FF2600"/>
                </a:solidFill>
                <a:latin typeface="Arial"/>
                <a:cs typeface="Arial"/>
              </a:rPr>
              <a:t>due	</a:t>
            </a:r>
            <a:r>
              <a:rPr sz="2953" spc="-4" dirty="0">
                <a:solidFill>
                  <a:srgbClr val="FF2600"/>
                </a:solidFill>
                <a:latin typeface="Arial"/>
                <a:cs typeface="Arial"/>
              </a:rPr>
              <a:t>to	</a:t>
            </a:r>
            <a:r>
              <a:rPr sz="2953" dirty="0">
                <a:solidFill>
                  <a:srgbClr val="FF2600"/>
                </a:solidFill>
                <a:latin typeface="Arial"/>
                <a:cs typeface="Arial"/>
              </a:rPr>
              <a:t>conflict</a:t>
            </a:r>
            <a:r>
              <a:rPr sz="2953" spc="-67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2953" dirty="0">
                <a:solidFill>
                  <a:srgbClr val="FF2600"/>
                </a:solidFill>
                <a:latin typeface="Arial"/>
                <a:cs typeface="Arial"/>
              </a:rPr>
              <a:t>miss!</a:t>
            </a:r>
            <a:endParaRPr sz="2953" dirty="0">
              <a:latin typeface="Arial"/>
              <a:cs typeface="Arial"/>
            </a:endParaRPr>
          </a:p>
        </p:txBody>
      </p:sp>
      <p:sp>
        <p:nvSpPr>
          <p:cNvPr id="10" name="Rectangle 54">
            <a:extLst>
              <a:ext uri="{FF2B5EF4-FFF2-40B4-BE49-F238E27FC236}">
                <a16:creationId xmlns:a16="http://schemas.microsoft.com/office/drawing/2014/main" id="{A734BEAF-00A4-4951-BBB6-E9E51EFF1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029" y="1480559"/>
            <a:ext cx="92075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 anchor="ctr"/>
          <a:lstStyle/>
          <a:p>
            <a:pPr algn="ctr"/>
            <a:r>
              <a:rPr lang="en-US" altLang="zh-CN" sz="1810" spc="29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Tag</a:t>
            </a:r>
            <a:endParaRPr lang="zh-CN" altLang="en-US" sz="1810" spc="29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1" name="Rectangle 55">
            <a:extLst>
              <a:ext uri="{FF2B5EF4-FFF2-40B4-BE49-F238E27FC236}">
                <a16:creationId xmlns:a16="http://schemas.microsoft.com/office/drawing/2014/main" id="{E0C13405-CC98-4D14-92A9-AAF219840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780" y="1480559"/>
            <a:ext cx="1201737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 anchor="ctr"/>
          <a:lstStyle/>
          <a:p>
            <a:pPr algn="ctr"/>
            <a:r>
              <a:rPr lang="en-US" altLang="zh-CN" b="1" dirty="0">
                <a:solidFill>
                  <a:srgbClr val="00B0F0"/>
                </a:solidFill>
              </a:rPr>
              <a:t>index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2" name="Rectangle 57">
            <a:extLst>
              <a:ext uri="{FF2B5EF4-FFF2-40B4-BE49-F238E27FC236}">
                <a16:creationId xmlns:a16="http://schemas.microsoft.com/office/drawing/2014/main" id="{312D7EB8-C970-498C-87E9-5BCB27C0F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9516" y="1480559"/>
            <a:ext cx="1201738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/>
              <a:t>offset</a:t>
            </a:r>
            <a:endParaRPr lang="zh-CN" altLang="en-US" b="1" dirty="0"/>
          </a:p>
        </p:txBody>
      </p:sp>
      <p:sp>
        <p:nvSpPr>
          <p:cNvPr id="13" name="Text Box 61">
            <a:extLst>
              <a:ext uri="{FF2B5EF4-FFF2-40B4-BE49-F238E27FC236}">
                <a16:creationId xmlns:a16="http://schemas.microsoft.com/office/drawing/2014/main" id="{F5AA521D-29CD-4FE1-9039-C9082DDDA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4679" y="1113847"/>
            <a:ext cx="4283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17</a:t>
            </a:r>
          </a:p>
        </p:txBody>
      </p:sp>
      <p:sp>
        <p:nvSpPr>
          <p:cNvPr id="14" name="Text Box 62">
            <a:extLst>
              <a:ext uri="{FF2B5EF4-FFF2-40B4-BE49-F238E27FC236}">
                <a16:creationId xmlns:a16="http://schemas.microsoft.com/office/drawing/2014/main" id="{EF13339A-EC8D-4897-8AB7-7056DAB05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8454" y="1113847"/>
            <a:ext cx="3064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9</a:t>
            </a:r>
          </a:p>
        </p:txBody>
      </p:sp>
      <p:sp>
        <p:nvSpPr>
          <p:cNvPr id="15" name="Text Box 63">
            <a:extLst>
              <a:ext uri="{FF2B5EF4-FFF2-40B4-BE49-F238E27FC236}">
                <a16:creationId xmlns:a16="http://schemas.microsoft.com/office/drawing/2014/main" id="{6F6CB58C-C8C2-4558-A06D-DD0E64033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1779" y="1113847"/>
            <a:ext cx="3064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6</a:t>
            </a: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0C472A88-318C-42C9-9C47-E4FD88C59E9E}"/>
              </a:ext>
            </a:extLst>
          </p:cNvPr>
          <p:cNvSpPr txBox="1"/>
          <p:nvPr/>
        </p:nvSpPr>
        <p:spPr>
          <a:xfrm>
            <a:off x="5841032" y="338206"/>
            <a:ext cx="6350968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altLang="zh-CN" sz="2000" dirty="0">
                <a:latin typeface="Arial"/>
                <a:cs typeface="Arial"/>
              </a:rPr>
              <a:t>2-way </a:t>
            </a:r>
            <a:r>
              <a:rPr lang="zh-CN" altLang="en-US" sz="2000" dirty="0">
                <a:latin typeface="Arial"/>
                <a:cs typeface="Arial"/>
              </a:rPr>
              <a:t>缓存</a:t>
            </a:r>
            <a:r>
              <a:rPr sz="2000" dirty="0">
                <a:latin typeface="Arial"/>
                <a:cs typeface="Arial"/>
              </a:rPr>
              <a:t>Size </a:t>
            </a:r>
            <a:r>
              <a:rPr lang="en-US" altLang="zh-CN" sz="2000" dirty="0">
                <a:latin typeface="Arial"/>
                <a:cs typeface="Arial"/>
              </a:rPr>
              <a:t>64</a:t>
            </a:r>
            <a:r>
              <a:rPr sz="2000" dirty="0">
                <a:latin typeface="Arial"/>
                <a:cs typeface="Arial"/>
              </a:rPr>
              <a:t>KB,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64B block</a:t>
            </a:r>
            <a:r>
              <a:rPr lang="zh-CN" altLang="en-US" sz="2000" dirty="0">
                <a:latin typeface="Arial"/>
                <a:cs typeface="Arial"/>
              </a:rPr>
              <a:t>，</a:t>
            </a:r>
            <a:r>
              <a:rPr sz="2000" dirty="0">
                <a:latin typeface="Arial"/>
                <a:cs typeface="Arial"/>
              </a:rPr>
              <a:t>32-bit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address.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Cache </a:t>
            </a:r>
            <a:r>
              <a:rPr sz="2000" spc="-5" dirty="0">
                <a:latin typeface="Arial"/>
                <a:cs typeface="Arial"/>
              </a:rPr>
              <a:t>performance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for the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following</a:t>
            </a:r>
            <a:r>
              <a:rPr sz="2000" dirty="0">
                <a:latin typeface="Arial"/>
                <a:cs typeface="Arial"/>
              </a:rPr>
              <a:t> code?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128B3DE-DF39-4BE1-92F0-E4513685BA8E}"/>
              </a:ext>
            </a:extLst>
          </p:cNvPr>
          <p:cNvSpPr/>
          <p:nvPr/>
        </p:nvSpPr>
        <p:spPr>
          <a:xfrm>
            <a:off x="7867404" y="2237029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/>
                <a:cs typeface="Arial"/>
              </a:rPr>
              <a:t>缓存</a:t>
            </a:r>
            <a:r>
              <a:rPr lang="en-US" altLang="zh-CN" dirty="0">
                <a:latin typeface="Arial"/>
                <a:cs typeface="Arial"/>
              </a:rPr>
              <a:t>set=512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83294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9038" y="392743"/>
            <a:ext cx="5941022" cy="686126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b="1" spc="-14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Victim</a:t>
            </a:r>
            <a:r>
              <a:rPr b="1" spc="-7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1933" y="1606691"/>
            <a:ext cx="210741" cy="674906"/>
          </a:xfrm>
          <a:prstGeom prst="rect">
            <a:avLst/>
          </a:prstGeom>
        </p:spPr>
        <p:txBody>
          <a:bodyPr vert="horz" wrap="square" lIns="0" tIns="9376" rIns="0" bIns="0" rtlCol="0">
            <a:spAutoFit/>
          </a:bodyPr>
          <a:lstStyle/>
          <a:p>
            <a:pPr marL="8929">
              <a:spcBef>
                <a:spcPts val="74"/>
              </a:spcBef>
            </a:pPr>
            <a:r>
              <a:rPr sz="4324" dirty="0">
                <a:latin typeface="Arial"/>
                <a:cs typeface="Arial"/>
              </a:rPr>
              <a:t>•</a:t>
            </a:r>
            <a:endParaRPr sz="432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1011" y="1741865"/>
            <a:ext cx="4652817" cy="404558"/>
          </a:xfrm>
          <a:prstGeom prst="rect">
            <a:avLst/>
          </a:prstGeom>
        </p:spPr>
        <p:txBody>
          <a:bodyPr vert="horz" wrap="square" lIns="0" tIns="19645" rIns="0" bIns="0" rtlCol="0">
            <a:spAutoFit/>
          </a:bodyPr>
          <a:lstStyle/>
          <a:p>
            <a:pPr marL="8929" marR="3572">
              <a:lnSpc>
                <a:spcPts val="3023"/>
              </a:lnSpc>
              <a:spcBef>
                <a:spcPts val="155"/>
              </a:spcBef>
            </a:pPr>
            <a:r>
              <a:rPr lang="zh-CN" altLang="en-US" sz="2531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一个小缓存把逐出的块存起来</a:t>
            </a:r>
            <a:endParaRPr sz="2531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4045" y="2254394"/>
            <a:ext cx="3682555" cy="1905297"/>
          </a:xfrm>
          <a:prstGeom prst="rect">
            <a:avLst/>
          </a:prstGeom>
        </p:spPr>
        <p:txBody>
          <a:bodyPr vert="horz" wrap="square" lIns="0" tIns="35719" rIns="0" bIns="0" rtlCol="0">
            <a:spAutoFit/>
          </a:bodyPr>
          <a:lstStyle/>
          <a:p>
            <a:pPr marL="351829" marR="3572" indent="-342900">
              <a:lnSpc>
                <a:spcPct val="150000"/>
              </a:lnSpc>
              <a:spcBef>
                <a:spcPts val="281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因为很小，采用全相联映射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1829" marR="3572" indent="-342900">
              <a:lnSpc>
                <a:spcPct val="150000"/>
              </a:lnSpc>
              <a:spcBef>
                <a:spcPts val="281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缺失时，先检查牺牲者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看其中是否包含有期望的数据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1829" marR="3572" indent="-342900">
              <a:lnSpc>
                <a:spcPct val="150000"/>
              </a:lnSpc>
              <a:spcBef>
                <a:spcPts val="281"/>
              </a:spcBef>
              <a:buFont typeface="Wingdings" panose="05000000000000000000" pitchFamily="2" charset="2"/>
              <a:buChar char="Ø"/>
            </a:pPr>
            <a:r>
              <a:rPr sz="2000" spc="-4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Athlon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可以存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项逐出的块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1933" y="4196301"/>
            <a:ext cx="210741" cy="674906"/>
          </a:xfrm>
          <a:prstGeom prst="rect">
            <a:avLst/>
          </a:prstGeom>
        </p:spPr>
        <p:txBody>
          <a:bodyPr vert="horz" wrap="square" lIns="0" tIns="9376" rIns="0" bIns="0" rtlCol="0">
            <a:spAutoFit/>
          </a:bodyPr>
          <a:lstStyle/>
          <a:p>
            <a:pPr marL="8929">
              <a:spcBef>
                <a:spcPts val="74"/>
              </a:spcBef>
            </a:pPr>
            <a:r>
              <a:rPr sz="4324" dirty="0">
                <a:latin typeface="Arial"/>
                <a:cs typeface="Arial"/>
              </a:rPr>
              <a:t>•</a:t>
            </a:r>
            <a:endParaRPr sz="432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43770" y="4343090"/>
            <a:ext cx="3359795" cy="404558"/>
          </a:xfrm>
          <a:prstGeom prst="rect">
            <a:avLst/>
          </a:prstGeom>
        </p:spPr>
        <p:txBody>
          <a:bodyPr vert="horz" wrap="square" lIns="0" tIns="19645" rIns="0" bIns="0" rtlCol="0">
            <a:spAutoFit/>
          </a:bodyPr>
          <a:lstStyle/>
          <a:p>
            <a:pPr marL="8929" marR="3572">
              <a:lnSpc>
                <a:spcPts val="3023"/>
              </a:lnSpc>
              <a:spcBef>
                <a:spcPts val="154"/>
              </a:spcBef>
            </a:pPr>
            <a:r>
              <a:rPr lang="zh-CN" altLang="en-US" sz="2531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可以降低冲突缺失</a:t>
            </a:r>
            <a:endParaRPr sz="2531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42672" y="1446609"/>
            <a:ext cx="1071563" cy="1009055"/>
          </a:xfrm>
          <a:custGeom>
            <a:avLst/>
            <a:gdLst/>
            <a:ahLst/>
            <a:cxnLst/>
            <a:rect l="l" t="t" r="r" b="b"/>
            <a:pathLst>
              <a:path w="1524000" h="1435100">
                <a:moveTo>
                  <a:pt x="0" y="1244600"/>
                </a:moveTo>
                <a:lnTo>
                  <a:pt x="0" y="190500"/>
                </a:lnTo>
                <a:lnTo>
                  <a:pt x="5031" y="146819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19" y="5031"/>
                </a:lnTo>
                <a:lnTo>
                  <a:pt x="190500" y="0"/>
                </a:lnTo>
                <a:lnTo>
                  <a:pt x="1333500" y="0"/>
                </a:lnTo>
                <a:lnTo>
                  <a:pt x="1377180" y="5031"/>
                </a:lnTo>
                <a:lnTo>
                  <a:pt x="1417277" y="19362"/>
                </a:lnTo>
                <a:lnTo>
                  <a:pt x="1452648" y="41850"/>
                </a:lnTo>
                <a:lnTo>
                  <a:pt x="1482149" y="71351"/>
                </a:lnTo>
                <a:lnTo>
                  <a:pt x="1504637" y="106722"/>
                </a:lnTo>
                <a:lnTo>
                  <a:pt x="1518968" y="146819"/>
                </a:lnTo>
                <a:lnTo>
                  <a:pt x="1524000" y="190500"/>
                </a:lnTo>
                <a:lnTo>
                  <a:pt x="1524000" y="1244600"/>
                </a:lnTo>
                <a:lnTo>
                  <a:pt x="1518968" y="1288280"/>
                </a:lnTo>
                <a:lnTo>
                  <a:pt x="1504637" y="1328377"/>
                </a:lnTo>
                <a:lnTo>
                  <a:pt x="1482149" y="1363748"/>
                </a:lnTo>
                <a:lnTo>
                  <a:pt x="1452648" y="1393249"/>
                </a:lnTo>
                <a:lnTo>
                  <a:pt x="1417277" y="1415737"/>
                </a:lnTo>
                <a:lnTo>
                  <a:pt x="1377180" y="1430068"/>
                </a:lnTo>
                <a:lnTo>
                  <a:pt x="1333500" y="1435100"/>
                </a:lnTo>
                <a:lnTo>
                  <a:pt x="190500" y="1435100"/>
                </a:lnTo>
                <a:lnTo>
                  <a:pt x="146820" y="1430068"/>
                </a:lnTo>
                <a:lnTo>
                  <a:pt x="106723" y="1415737"/>
                </a:lnTo>
                <a:lnTo>
                  <a:pt x="71352" y="1393249"/>
                </a:lnTo>
                <a:lnTo>
                  <a:pt x="41850" y="1363748"/>
                </a:lnTo>
                <a:lnTo>
                  <a:pt x="19362" y="1328377"/>
                </a:lnTo>
                <a:lnTo>
                  <a:pt x="5031" y="1288280"/>
                </a:lnTo>
                <a:lnTo>
                  <a:pt x="0" y="1244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" name="object 11"/>
          <p:cNvSpPr txBox="1"/>
          <p:nvPr/>
        </p:nvSpPr>
        <p:spPr>
          <a:xfrm>
            <a:off x="8192453" y="1714500"/>
            <a:ext cx="772418" cy="44176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812" dirty="0">
                <a:latin typeface="Arial"/>
                <a:cs typeface="Arial"/>
              </a:rPr>
              <a:t>CPU</a:t>
            </a:r>
            <a:endParaRPr sz="2812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31969" y="3205758"/>
            <a:ext cx="892969" cy="46881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5719" rIns="0" bIns="0" rtlCol="0">
            <a:spAutoFit/>
          </a:bodyPr>
          <a:lstStyle/>
          <a:p>
            <a:pPr marL="98670">
              <a:spcBef>
                <a:spcPts val="281"/>
              </a:spcBef>
            </a:pPr>
            <a:r>
              <a:rPr sz="2812" spc="-4" dirty="0">
                <a:latin typeface="Arial"/>
                <a:cs typeface="Arial"/>
              </a:rPr>
              <a:t>L1</a:t>
            </a:r>
            <a:r>
              <a:rPr sz="2812" spc="-35" dirty="0">
                <a:latin typeface="Arial"/>
                <a:cs typeface="Arial"/>
              </a:rPr>
              <a:t> </a:t>
            </a:r>
            <a:r>
              <a:rPr sz="2812" dirty="0">
                <a:latin typeface="Arial"/>
                <a:cs typeface="Arial"/>
              </a:rPr>
              <a:t>$</a:t>
            </a:r>
            <a:endParaRPr sz="2812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05117" y="5661422"/>
            <a:ext cx="1937742" cy="443567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53578" rIns="0" bIns="0" rtlCol="0">
            <a:spAutoFit/>
          </a:bodyPr>
          <a:lstStyle/>
          <a:p>
            <a:pPr algn="ctr">
              <a:spcBef>
                <a:spcPts val="422"/>
              </a:spcBef>
            </a:pPr>
            <a:r>
              <a:rPr sz="2531" spc="-4" dirty="0">
                <a:latin typeface="Arial"/>
                <a:cs typeface="Arial"/>
              </a:rPr>
              <a:t>L2</a:t>
            </a:r>
            <a:r>
              <a:rPr sz="2531" spc="-32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$</a:t>
            </a:r>
            <a:endParaRPr sz="2531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25571" y="3250406"/>
            <a:ext cx="857696" cy="39848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531" dirty="0">
                <a:solidFill>
                  <a:srgbClr val="FF2600"/>
                </a:solidFill>
                <a:latin typeface="Arial"/>
                <a:cs typeface="Arial"/>
              </a:rPr>
              <a:t>miss?</a:t>
            </a:r>
            <a:endParaRPr sz="2531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7358055" y="2465269"/>
          <a:ext cx="1987301" cy="656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2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00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FF26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FF26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3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tag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2508" marB="0">
                    <a:lnL w="28575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FF26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index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2508" marB="0">
                    <a:lnL w="28575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300" spc="-10" dirty="0">
                          <a:latin typeface="Arial"/>
                          <a:cs typeface="Arial"/>
                        </a:rPr>
                        <a:t>offset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2508" marB="0">
                    <a:lnL w="28575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FF26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26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FF26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50273" y="3079004"/>
            <a:ext cx="117871" cy="117873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250197" y="2539384"/>
            <a:ext cx="1018877" cy="39848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531" dirty="0">
                <a:solidFill>
                  <a:srgbClr val="FF2600"/>
                </a:solidFill>
                <a:latin typeface="Arial"/>
                <a:cs typeface="Arial"/>
              </a:rPr>
              <a:t>access</a:t>
            </a:r>
            <a:endParaRPr sz="2531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393898" y="2625328"/>
            <a:ext cx="454968" cy="312539"/>
          </a:xfrm>
          <a:custGeom>
            <a:avLst/>
            <a:gdLst/>
            <a:ahLst/>
            <a:cxnLst/>
            <a:rect l="l" t="t" r="r" b="b"/>
            <a:pathLst>
              <a:path w="647065" h="444500">
                <a:moveTo>
                  <a:pt x="0" y="0"/>
                </a:moveTo>
                <a:lnTo>
                  <a:pt x="646732" y="0"/>
                </a:lnTo>
                <a:lnTo>
                  <a:pt x="646732" y="444500"/>
                </a:lnTo>
                <a:lnTo>
                  <a:pt x="0" y="444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grpSp>
        <p:nvGrpSpPr>
          <p:cNvPr id="19" name="object 19"/>
          <p:cNvGrpSpPr/>
          <p:nvPr/>
        </p:nvGrpSpPr>
        <p:grpSpPr>
          <a:xfrm>
            <a:off x="8517041" y="3723680"/>
            <a:ext cx="117872" cy="1929705"/>
            <a:chOff x="9945658" y="5295900"/>
            <a:chExt cx="167640" cy="2744470"/>
          </a:xfrm>
        </p:grpSpPr>
        <p:sp>
          <p:nvSpPr>
            <p:cNvPr id="20" name="object 20"/>
            <p:cNvSpPr/>
            <p:nvPr/>
          </p:nvSpPr>
          <p:spPr>
            <a:xfrm>
              <a:off x="10029479" y="5444489"/>
              <a:ext cx="0" cy="2447290"/>
            </a:xfrm>
            <a:custGeom>
              <a:avLst/>
              <a:gdLst/>
              <a:ahLst/>
              <a:cxnLst/>
              <a:rect l="l" t="t" r="r" b="b"/>
              <a:pathLst>
                <a:path h="2447290">
                  <a:moveTo>
                    <a:pt x="2" y="2447107"/>
                  </a:moveTo>
                  <a:lnTo>
                    <a:pt x="2" y="2428057"/>
                  </a:lnTo>
                  <a:lnTo>
                    <a:pt x="0" y="1905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1" name="object 21"/>
            <p:cNvSpPr/>
            <p:nvPr/>
          </p:nvSpPr>
          <p:spPr>
            <a:xfrm>
              <a:off x="9945649" y="5295899"/>
              <a:ext cx="168275" cy="2744470"/>
            </a:xfrm>
            <a:custGeom>
              <a:avLst/>
              <a:gdLst/>
              <a:ahLst/>
              <a:cxnLst/>
              <a:rect l="l" t="t" r="r" b="b"/>
              <a:pathLst>
                <a:path w="168275" h="2744470">
                  <a:moveTo>
                    <a:pt x="167640" y="167640"/>
                  </a:moveTo>
                  <a:lnTo>
                    <a:pt x="83820" y="0"/>
                  </a:lnTo>
                  <a:lnTo>
                    <a:pt x="0" y="167640"/>
                  </a:lnTo>
                  <a:lnTo>
                    <a:pt x="167640" y="167640"/>
                  </a:lnTo>
                  <a:close/>
                </a:path>
                <a:path w="168275" h="2744470">
                  <a:moveTo>
                    <a:pt x="167652" y="2576652"/>
                  </a:moveTo>
                  <a:lnTo>
                    <a:pt x="12" y="2576652"/>
                  </a:lnTo>
                  <a:lnTo>
                    <a:pt x="83832" y="2744292"/>
                  </a:lnTo>
                  <a:lnTo>
                    <a:pt x="167652" y="25766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069586" y="3982641"/>
            <a:ext cx="892969" cy="295691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5719" rIns="0" bIns="0" rtlCol="0">
            <a:spAutoFit/>
          </a:bodyPr>
          <a:lstStyle/>
          <a:p>
            <a:pPr marL="66970">
              <a:spcBef>
                <a:spcPts val="281"/>
              </a:spcBef>
            </a:pPr>
            <a:r>
              <a:rPr sz="1687" spc="-7" dirty="0">
                <a:latin typeface="Arial"/>
                <a:cs typeface="Arial"/>
              </a:rPr>
              <a:t>Victim</a:t>
            </a:r>
            <a:r>
              <a:rPr sz="1687" spc="-35" dirty="0">
                <a:latin typeface="Arial"/>
                <a:cs typeface="Arial"/>
              </a:rPr>
              <a:t> </a:t>
            </a:r>
            <a:r>
              <a:rPr sz="1687" dirty="0">
                <a:latin typeface="Arial"/>
                <a:cs typeface="Arial"/>
              </a:rPr>
              <a:t>$</a:t>
            </a:r>
            <a:endParaRPr sz="1687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022256" y="3440629"/>
            <a:ext cx="550962" cy="554534"/>
            <a:chOff x="10664187" y="4893340"/>
            <a:chExt cx="783590" cy="788670"/>
          </a:xfrm>
        </p:grpSpPr>
        <p:sp>
          <p:nvSpPr>
            <p:cNvPr id="24" name="object 24"/>
            <p:cNvSpPr/>
            <p:nvPr/>
          </p:nvSpPr>
          <p:spPr>
            <a:xfrm>
              <a:off x="11363919" y="4973140"/>
              <a:ext cx="0" cy="560705"/>
            </a:xfrm>
            <a:custGeom>
              <a:avLst/>
              <a:gdLst/>
              <a:ahLst/>
              <a:cxnLst/>
              <a:rect l="l" t="t" r="r" b="b"/>
              <a:pathLst>
                <a:path h="560704">
                  <a:moveTo>
                    <a:pt x="0" y="560129"/>
                  </a:moveTo>
                  <a:lnTo>
                    <a:pt x="0" y="541079"/>
                  </a:lnTo>
                  <a:lnTo>
                    <a:pt x="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5" name="object 25"/>
            <p:cNvSpPr/>
            <p:nvPr/>
          </p:nvSpPr>
          <p:spPr>
            <a:xfrm>
              <a:off x="11280099" y="551422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167641" y="0"/>
                  </a:moveTo>
                  <a:lnTo>
                    <a:pt x="0" y="0"/>
                  </a:lnTo>
                  <a:lnTo>
                    <a:pt x="83819" y="167639"/>
                  </a:lnTo>
                  <a:lnTo>
                    <a:pt x="1676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6" name="object 26"/>
            <p:cNvSpPr/>
            <p:nvPr/>
          </p:nvSpPr>
          <p:spPr>
            <a:xfrm>
              <a:off x="10812777" y="4977159"/>
              <a:ext cx="560705" cy="0"/>
            </a:xfrm>
            <a:custGeom>
              <a:avLst/>
              <a:gdLst/>
              <a:ahLst/>
              <a:cxnLst/>
              <a:rect l="l" t="t" r="r" b="b"/>
              <a:pathLst>
                <a:path w="560704">
                  <a:moveTo>
                    <a:pt x="0" y="1"/>
                  </a:moveTo>
                  <a:lnTo>
                    <a:pt x="19050" y="1"/>
                  </a:lnTo>
                  <a:lnTo>
                    <a:pt x="560129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7" name="object 27"/>
            <p:cNvSpPr/>
            <p:nvPr/>
          </p:nvSpPr>
          <p:spPr>
            <a:xfrm>
              <a:off x="10664187" y="489334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167640" y="0"/>
                  </a:moveTo>
                  <a:lnTo>
                    <a:pt x="0" y="83820"/>
                  </a:lnTo>
                  <a:lnTo>
                    <a:pt x="167640" y="167640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00E14080-68B3-4B13-A1EF-CC6CAFE93D19}"/>
              </a:ext>
            </a:extLst>
          </p:cNvPr>
          <p:cNvSpPr/>
          <p:nvPr/>
        </p:nvSpPr>
        <p:spPr>
          <a:xfrm>
            <a:off x="8848866" y="4343090"/>
            <a:ext cx="1548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牺牲者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endParaRPr lang="zh-CN" alt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EE26F77-9A94-483A-B561-F55E49DC01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619" y="1592761"/>
            <a:ext cx="8558212" cy="4256087"/>
          </a:xfrm>
        </p:spPr>
        <p:txBody>
          <a:bodyPr>
            <a:normAutofit fontScale="92500" lnSpcReduction="10000"/>
          </a:bodyPr>
          <a:lstStyle/>
          <a:p>
            <a:pPr marL="457200" indent="-45720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多路组相联的低不命中率和直接映像的命中速度</a:t>
            </a:r>
          </a:p>
          <a:p>
            <a:pPr marL="457200" indent="-45720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9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9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伪相联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</a:p>
          <a:p>
            <a:pPr marL="1085850" lvl="1" indent="-45720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命中时间小</a:t>
            </a:r>
          </a:p>
          <a:p>
            <a:pPr marL="1085850" lvl="1" indent="-45720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不命中率低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AA0FBAD0-3539-45BC-83CB-1E2D726DB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619" y="632274"/>
            <a:ext cx="87352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伪相联 </a:t>
            </a:r>
            <a:r>
              <a:rPr lang="en-US" altLang="zh-CN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 (</a:t>
            </a: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列相联 </a:t>
            </a:r>
            <a:r>
              <a:rPr lang="en-US" altLang="zh-CN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 )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8E828517-83A5-4AD1-9E29-45E1D05AC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588" y="2595564"/>
            <a:ext cx="5257800" cy="149383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B360D1E9-A701-4BA7-B497-19DC30874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3060700"/>
            <a:ext cx="3657600" cy="1028700"/>
          </a:xfrm>
          <a:prstGeom prst="rect">
            <a:avLst/>
          </a:prstGeom>
          <a:solidFill>
            <a:srgbClr val="FFC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55" name="Line 7">
            <a:extLst>
              <a:ext uri="{FF2B5EF4-FFF2-40B4-BE49-F238E27FC236}">
                <a16:creationId xmlns:a16="http://schemas.microsoft.com/office/drawing/2014/main" id="{224C84E3-73FD-4B4F-8CFC-0A27B0639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0588" y="3060700"/>
            <a:ext cx="518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6" name="Line 8">
            <a:extLst>
              <a:ext uri="{FF2B5EF4-FFF2-40B4-BE49-F238E27FC236}">
                <a16:creationId xmlns:a16="http://schemas.microsoft.com/office/drawing/2014/main" id="{B36A4438-748F-448F-B5C5-F9E98E384D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0788" y="2622550"/>
            <a:ext cx="0" cy="1466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7" name="Text Box 9">
            <a:extLst>
              <a:ext uri="{FF2B5EF4-FFF2-40B4-BE49-F238E27FC236}">
                <a16:creationId xmlns:a16="http://schemas.microsoft.com/office/drawing/2014/main" id="{6714129B-0162-403C-9887-D8C29AA45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88" y="25654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优　点</a:t>
            </a:r>
          </a:p>
        </p:txBody>
      </p:sp>
      <p:sp>
        <p:nvSpPr>
          <p:cNvPr id="27658" name="Text Box 10">
            <a:extLst>
              <a:ext uri="{FF2B5EF4-FFF2-40B4-BE49-F238E27FC236}">
                <a16:creationId xmlns:a16="http://schemas.microsoft.com/office/drawing/2014/main" id="{8CDD3A02-2462-446F-8E26-7411EE0AB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1538" y="25654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缺　点</a:t>
            </a:r>
          </a:p>
        </p:txBody>
      </p:sp>
      <p:sp>
        <p:nvSpPr>
          <p:cNvPr id="27659" name="Text Box 11">
            <a:extLst>
              <a:ext uri="{FF2B5EF4-FFF2-40B4-BE49-F238E27FC236}">
                <a16:creationId xmlns:a16="http://schemas.microsoft.com/office/drawing/2014/main" id="{3C6A8808-C216-4816-B8A0-BED381349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2988" y="3044825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直接映像</a:t>
            </a:r>
          </a:p>
        </p:txBody>
      </p:sp>
      <p:sp>
        <p:nvSpPr>
          <p:cNvPr id="27660" name="Text Box 12">
            <a:extLst>
              <a:ext uri="{FF2B5EF4-FFF2-40B4-BE49-F238E27FC236}">
                <a16:creationId xmlns:a16="http://schemas.microsoft.com/office/drawing/2014/main" id="{905086A1-A57D-4B40-8F46-D42C5B72C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5388" y="3578225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组相联</a:t>
            </a:r>
          </a:p>
        </p:txBody>
      </p:sp>
      <p:sp>
        <p:nvSpPr>
          <p:cNvPr id="27661" name="Text Box 13">
            <a:extLst>
              <a:ext uri="{FF2B5EF4-FFF2-40B4-BE49-F238E27FC236}">
                <a16:creationId xmlns:a16="http://schemas.microsoft.com/office/drawing/2014/main" id="{D8C1055F-F419-48F1-BCE5-C8DFA59DE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6038" y="3098800"/>
            <a:ext cx="1771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命中时间小</a:t>
            </a:r>
          </a:p>
        </p:txBody>
      </p:sp>
      <p:sp>
        <p:nvSpPr>
          <p:cNvPr id="27662" name="Text Box 14">
            <a:extLst>
              <a:ext uri="{FF2B5EF4-FFF2-40B4-BE49-F238E27FC236}">
                <a16:creationId xmlns:a16="http://schemas.microsoft.com/office/drawing/2014/main" id="{953278AE-F1A2-41F3-BFAE-7FC9E93E1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5788" y="35560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命中时间大</a:t>
            </a:r>
          </a:p>
        </p:txBody>
      </p:sp>
      <p:sp>
        <p:nvSpPr>
          <p:cNvPr id="27663" name="Line 15">
            <a:extLst>
              <a:ext uri="{FF2B5EF4-FFF2-40B4-BE49-F238E27FC236}">
                <a16:creationId xmlns:a16="http://schemas.microsoft.com/office/drawing/2014/main" id="{56B06F67-23A4-41BB-8297-2C07AD403E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5788" y="2622550"/>
            <a:ext cx="0" cy="146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4" name="Text Box 16">
            <a:extLst>
              <a:ext uri="{FF2B5EF4-FFF2-40B4-BE49-F238E27FC236}">
                <a16:creationId xmlns:a16="http://schemas.microsoft.com/office/drawing/2014/main" id="{712F8D19-E095-4892-B10C-85BCD76BA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4675" y="3098800"/>
            <a:ext cx="183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不命中率高</a:t>
            </a:r>
          </a:p>
        </p:txBody>
      </p:sp>
      <p:sp>
        <p:nvSpPr>
          <p:cNvPr id="27665" name="Text Box 17">
            <a:extLst>
              <a:ext uri="{FF2B5EF4-FFF2-40B4-BE49-F238E27FC236}">
                <a16:creationId xmlns:a16="http://schemas.microsoft.com/office/drawing/2014/main" id="{B17E827E-0A5A-488F-BB41-E255C71E6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938" y="3556000"/>
            <a:ext cx="187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不命中率低</a:t>
            </a:r>
          </a:p>
        </p:txBody>
      </p:sp>
      <p:sp>
        <p:nvSpPr>
          <p:cNvPr id="27666" name="Line 18">
            <a:extLst>
              <a:ext uri="{FF2B5EF4-FFF2-40B4-BE49-F238E27FC236}">
                <a16:creationId xmlns:a16="http://schemas.microsoft.com/office/drawing/2014/main" id="{F1D1DBB9-405F-41C0-A245-59D553C9CC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0588" y="35560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A0920A6-CDA4-4CF0-8E8A-90E74B19415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57412" y="224539"/>
            <a:ext cx="10352086" cy="3241675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基本思想及工作原理 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在逻辑上把直接映像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的空间上下平分为两个区。对于任何一次访问，伪相联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先按直接映像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的方式去处理。若命中，则其访问过程与直接映像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的情况一样。若不命中，则再到另一区相应的位置去查找。若找到，则发生了伪命中，否则就只好访问下一级存储器。</a:t>
            </a:r>
          </a:p>
        </p:txBody>
      </p:sp>
      <p:graphicFrame>
        <p:nvGraphicFramePr>
          <p:cNvPr id="28676" name="Object 4">
            <a:extLst>
              <a:ext uri="{FF2B5EF4-FFF2-40B4-BE49-F238E27FC236}">
                <a16:creationId xmlns:a16="http://schemas.microsoft.com/office/drawing/2014/main" id="{418A6011-BBA2-4C64-AA7A-BDB9E2280E2F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5087938" y="3357563"/>
          <a:ext cx="4305300" cy="295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1" name="图片" r:id="rId3" imgW="2782824" imgH="1911096" progId="Word.Picture.8">
                  <p:embed/>
                </p:oleObj>
              </mc:Choice>
              <mc:Fallback>
                <p:oleObj name="图片" r:id="rId3" imgW="2782824" imgH="1911096" progId="Word.Picture.8">
                  <p:embed/>
                  <p:pic>
                    <p:nvPicPr>
                      <p:cNvPr id="28676" name="Object 4">
                        <a:extLst>
                          <a:ext uri="{FF2B5EF4-FFF2-40B4-BE49-F238E27FC236}">
                            <a16:creationId xmlns:a16="http://schemas.microsoft.com/office/drawing/2014/main" id="{418A6011-BBA2-4C64-AA7A-BDB9E2280E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8" y="3357563"/>
                        <a:ext cx="4305300" cy="295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d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>
            <a:extLst>
              <a:ext uri="{FF2B5EF4-FFF2-40B4-BE49-F238E27FC236}">
                <a16:creationId xmlns:a16="http://schemas.microsoft.com/office/drawing/2014/main" id="{95411959-1AB1-4986-8533-E86FCBC080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4181" y="9842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伪相联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6212" name="Rectangle 4">
            <a:extLst>
              <a:ext uri="{FF2B5EF4-FFF2-40B4-BE49-F238E27FC236}">
                <a16:creationId xmlns:a16="http://schemas.microsoft.com/office/drawing/2014/main" id="{DA883B61-A46B-4E68-9033-1BA8B061FC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1184276"/>
            <a:ext cx="9326563" cy="35385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Clr>
                <a:srgbClr val="FF0000"/>
              </a:buClr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在命中时，伪相联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访问过程同直接映象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命中时间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但当缺失发生时，在访问下层存储器之前（</a:t>
            </a:r>
            <a:r>
              <a:rPr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缺失代价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），通过检查另外一个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块来看看是否在那里命中（</a:t>
            </a:r>
            <a:r>
              <a:rPr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伪命中时间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spcBef>
                <a:spcPct val="20000"/>
              </a:spcBef>
              <a:buClr>
                <a:schemeClr val="tx1"/>
              </a:buClr>
              <a:buNone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快速命中与慢速命中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要保证绝大多数命中都是快速命中。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多种命中时间</a:t>
            </a:r>
          </a:p>
          <a:p>
            <a:pPr lvl="1">
              <a:lnSpc>
                <a:spcPct val="130000"/>
              </a:lnSpc>
              <a:spcBef>
                <a:spcPct val="20000"/>
              </a:spcBef>
              <a:buClr>
                <a:schemeClr val="tx1"/>
              </a:buClr>
              <a:buSzPct val="9000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06213" name="Picture 5" descr="Ch5-fig20">
            <a:extLst>
              <a:ext uri="{FF2B5EF4-FFF2-40B4-BE49-F238E27FC236}">
                <a16:creationId xmlns:a16="http://schemas.microsoft.com/office/drawing/2014/main" id="{45D314E8-8CAC-4877-B9A2-611C7176E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838"/>
          <a:stretch>
            <a:fillRect/>
          </a:stretch>
        </p:blipFill>
        <p:spPr bwMode="auto">
          <a:xfrm>
            <a:off x="2495550" y="4581525"/>
            <a:ext cx="7543800" cy="174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>
            <a:extLst>
              <a:ext uri="{FF2B5EF4-FFF2-40B4-BE49-F238E27FC236}">
                <a16:creationId xmlns:a16="http://schemas.microsoft.com/office/drawing/2014/main" id="{F01D3123-7B70-4DB0-8F93-A28D9E41EC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伪相联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7236" name="Rectangle 4">
            <a:extLst>
              <a:ext uri="{FF2B5EF4-FFF2-40B4-BE49-F238E27FC236}">
                <a16:creationId xmlns:a16="http://schemas.microsoft.com/office/drawing/2014/main" id="{54A3189B-721A-473C-B754-5541ACDEA9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0011" y="1606366"/>
            <a:ext cx="7958138" cy="2322512"/>
          </a:xfrm>
        </p:spPr>
        <p:txBody>
          <a:bodyPr/>
          <a:lstStyle/>
          <a:p>
            <a:pPr marL="0" indent="0">
              <a:lnSpc>
                <a:spcPct val="120000"/>
              </a:lnSpc>
              <a:buClr>
                <a:srgbClr val="FF0000"/>
              </a:buClr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特点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伪相联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AMAT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短，但变化的命中时间会使流水线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设计复杂度增加，因此较适合用于离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较远的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中，例如：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L2 Caches。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07238" name="Picture 6">
            <a:extLst>
              <a:ext uri="{FF2B5EF4-FFF2-40B4-BE49-F238E27FC236}">
                <a16:creationId xmlns:a16="http://schemas.microsoft.com/office/drawing/2014/main" id="{8960B000-0D7A-4B8B-BEF8-4EDCC03E1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495800"/>
            <a:ext cx="22098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7243" name="Rectangle 11">
            <a:extLst>
              <a:ext uri="{FF2B5EF4-FFF2-40B4-BE49-F238E27FC236}">
                <a16:creationId xmlns:a16="http://schemas.microsoft.com/office/drawing/2014/main" id="{CB9445BF-D23C-4B7F-9223-676EBF888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267200"/>
            <a:ext cx="3962400" cy="2052638"/>
          </a:xfrm>
          <a:prstGeom prst="rect">
            <a:avLst/>
          </a:prstGeom>
          <a:solidFill>
            <a:srgbClr val="FFFF00"/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5175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84275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3375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22475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79675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36875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94075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51275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</a:pPr>
            <a:r>
              <a:rPr lang="zh-CN" altLang="en-US" b="1">
                <a:latin typeface="Arial" panose="020B0604020202020204" pitchFamily="34" charset="0"/>
                <a:ea typeface="楷体_GB2312" pitchFamily="49" charset="-122"/>
              </a:rPr>
              <a:t>       这两个技术都综合了1-路组相联（直接相联）的命中时间短和2-路组相联的冲突低。 </a:t>
            </a:r>
          </a:p>
        </p:txBody>
      </p:sp>
      <p:sp>
        <p:nvSpPr>
          <p:cNvPr id="607244" name="AutoShape 12">
            <a:extLst>
              <a:ext uri="{FF2B5EF4-FFF2-40B4-BE49-F238E27FC236}">
                <a16:creationId xmlns:a16="http://schemas.microsoft.com/office/drawing/2014/main" id="{22E3C31A-782F-4F21-B585-44A451C4D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393502"/>
            <a:ext cx="252160" cy="737996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99FF66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>
            <a:extLst>
              <a:ext uri="{FF2B5EF4-FFF2-40B4-BE49-F238E27FC236}">
                <a16:creationId xmlns:a16="http://schemas.microsoft.com/office/drawing/2014/main" id="{BF054DD4-0A4B-4066-829B-3A93F0C43B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路预测</a:t>
            </a:r>
          </a:p>
        </p:txBody>
      </p:sp>
      <p:sp>
        <p:nvSpPr>
          <p:cNvPr id="594948" name="Rectangle 4">
            <a:extLst>
              <a:ext uri="{FF2B5EF4-FFF2-40B4-BE49-F238E27FC236}">
                <a16:creationId xmlns:a16="http://schemas.microsoft.com/office/drawing/2014/main" id="{A1999A9D-D3C7-4CCE-82DD-DD47CCD96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7718" y="1803068"/>
            <a:ext cx="7958138" cy="4335462"/>
          </a:xfrm>
        </p:spPr>
        <p:txBody>
          <a:bodyPr/>
          <a:lstStyle/>
          <a:p>
            <a:pPr marL="0" indent="0">
              <a:lnSpc>
                <a:spcPct val="110000"/>
              </a:lnSpc>
              <a:buClr>
                <a:srgbClr val="FF0000"/>
              </a:buClr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思想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中设置一些特殊位来预测下次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访问中可能会在组中用到的路/块。</a:t>
            </a:r>
          </a:p>
          <a:p>
            <a:pPr marL="0" indent="0">
              <a:lnSpc>
                <a:spcPct val="110000"/>
              </a:lnSpc>
              <a:buClr>
                <a:srgbClr val="FF0000"/>
              </a:buClr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特点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在降低冲突缺失的同时，保持直接映象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的命中速度。</a:t>
            </a:r>
          </a:p>
          <a:p>
            <a:pPr marL="0" indent="0">
              <a:lnSpc>
                <a:spcPct val="110000"/>
              </a:lnSpc>
              <a:buClr>
                <a:srgbClr val="FF0000"/>
              </a:buClr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例子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Alpha 21264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在2-路组相联指令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使用路预测，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SPEC95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仿真结果显示：预测正确率超过85%。</a:t>
            </a:r>
          </a:p>
        </p:txBody>
      </p:sp>
    </p:spTree>
    <p:extLst>
      <p:ext uri="{BB962C8B-B14F-4D97-AF65-F5344CB8AC3E}">
        <p14:creationId xmlns:p14="http://schemas.microsoft.com/office/powerpoint/2010/main" val="103783241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>
            <a:extLst>
              <a:ext uri="{FF2B5EF4-FFF2-40B4-BE49-F238E27FC236}">
                <a16:creationId xmlns:a16="http://schemas.microsoft.com/office/drawing/2014/main" id="{70FB6994-1F06-4AE9-BD43-258592E79B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通过并行性降低缺失代价/缺失率 </a:t>
            </a:r>
          </a:p>
        </p:txBody>
      </p:sp>
      <p:sp>
        <p:nvSpPr>
          <p:cNvPr id="558084" name="Rectangle 4">
            <a:extLst>
              <a:ext uri="{FF2B5EF4-FFF2-40B4-BE49-F238E27FC236}">
                <a16:creationId xmlns:a16="http://schemas.microsoft.com/office/drawing/2014/main" id="{725E2C54-359F-41F3-85B8-605102341B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03732" y="2378667"/>
            <a:ext cx="7218362" cy="298767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用非阻塞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缺失暂停</a:t>
            </a: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指令和数据硬件预取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编译控制的预取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>
            <a:extLst>
              <a:ext uri="{FF2B5EF4-FFF2-40B4-BE49-F238E27FC236}">
                <a16:creationId xmlns:a16="http://schemas.microsoft.com/office/drawing/2014/main" id="{25F8F993-FE53-4040-88EB-3FF833344E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指令和数据硬件预取</a:t>
            </a:r>
          </a:p>
        </p:txBody>
      </p:sp>
      <p:sp>
        <p:nvSpPr>
          <p:cNvPr id="622597" name="Rectangle 5">
            <a:extLst>
              <a:ext uri="{FF2B5EF4-FFF2-40B4-BE49-F238E27FC236}">
                <a16:creationId xmlns:a16="http://schemas.microsoft.com/office/drawing/2014/main" id="{59A3D033-0682-4058-BC6D-5DD438267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Clr>
                <a:srgbClr val="FF0000"/>
              </a:buClr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思想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在处理器访问指令和数据之前就将它们预取到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或预取到可以比主存访问速度更快的外部缓冲区中。</a:t>
            </a:r>
          </a:p>
          <a:p>
            <a:pPr marL="0" indent="0">
              <a:lnSpc>
                <a:spcPct val="110000"/>
              </a:lnSpc>
              <a:buClr>
                <a:srgbClr val="FF0000"/>
              </a:buClr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提示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预取技术依赖于存储器带宽，编译器可以帮助减少不必要的预取。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11FF8-ABBB-47F7-A866-7B62CC2E9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79" y="29870"/>
            <a:ext cx="5024882" cy="425758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缓存一块存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8B ,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缓存容量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64B.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你不知道关联度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!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给定以字编址（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）的程序访问的缺失情况，确定关联度是多少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?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0 (MISS), 1 (HIT), 2 (MISS), 15 (MISS), 17 (MISS), 0 (HIT), 32 (MISS), 1 (MISS)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Direct-­‐mapped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2-­‐way</a:t>
            </a:r>
            <a:endParaRPr lang="zh-CN" altLang="zh-CN" sz="1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4-­‐way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Fully associative (8-­‐way)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Cannot be determined from the sequence above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205D6906-707D-4CA2-926A-67F4F712CF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9679" y="4343614"/>
          <a:ext cx="6985000" cy="2365380"/>
        </p:xfrm>
        <a:graphic>
          <a:graphicData uri="http://schemas.openxmlformats.org/drawingml/2006/table">
            <a:tbl>
              <a:tblPr/>
              <a:tblGrid>
                <a:gridCol w="99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65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way 0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way1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Mem[1]</a:t>
                      </a:r>
                      <a:endParaRPr kumimoji="0" lang="en-AU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Mem[2]</a:t>
                      </a: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Mem[3]</a:t>
                      </a:r>
                      <a:endParaRPr kumimoji="0" lang="en-AU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Mem[15]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Mem[16]</a:t>
                      </a: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Mem[1]</a:t>
                      </a:r>
                      <a:endParaRPr kumimoji="0" lang="en-AU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Mem[17]</a:t>
                      </a: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Mem[18]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954311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AU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1265903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Mem[32]</a:t>
                      </a: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Mem[33]</a:t>
                      </a:r>
                      <a:endParaRPr kumimoji="0" lang="en-AU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Mem[17]</a:t>
                      </a: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Mem[18]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1102888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AU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044157"/>
                  </a:ext>
                </a:extLst>
              </a:tr>
            </a:tbl>
          </a:graphicData>
        </a:graphic>
      </p:graphicFrame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88202D00-D82B-47B2-83D2-8AB215316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747996"/>
              </p:ext>
            </p:extLst>
          </p:nvPr>
        </p:nvGraphicFramePr>
        <p:xfrm>
          <a:off x="5431334" y="1479475"/>
          <a:ext cx="5968667" cy="2609837"/>
        </p:xfrm>
        <a:graphic>
          <a:graphicData uri="http://schemas.openxmlformats.org/drawingml/2006/table">
            <a:tbl>
              <a:tblPr/>
              <a:tblGrid>
                <a:gridCol w="992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5628">
                  <a:extLst>
                    <a:ext uri="{9D8B030D-6E8A-4147-A177-3AD203B41FA5}">
                      <a16:colId xmlns:a16="http://schemas.microsoft.com/office/drawing/2014/main" val="181835398"/>
                    </a:ext>
                  </a:extLst>
                </a:gridCol>
                <a:gridCol w="987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56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Mem[1]</a:t>
                      </a:r>
                      <a:endParaRPr kumimoji="0" lang="en-AU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Mem[2]</a:t>
                      </a: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Mem[3]</a:t>
                      </a:r>
                      <a:endParaRPr kumimoji="0" lang="en-AU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8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Mem[15]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Mem[16]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Mem[17]</a:t>
                      </a: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Mem[18]</a:t>
                      </a:r>
                      <a:endParaRPr kumimoji="0" lang="en-AU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Mem[1]</a:t>
                      </a:r>
                      <a:endParaRPr kumimoji="0" lang="en-AU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508011"/>
                  </a:ext>
                </a:extLst>
              </a:tr>
              <a:tr h="23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Mem[32]</a:t>
                      </a: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Mem[33]</a:t>
                      </a:r>
                      <a:endParaRPr kumimoji="0" lang="en-AU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26538"/>
                  </a:ext>
                </a:extLst>
              </a:tr>
              <a:tr h="23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AU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212479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FD7DC941-0091-4419-B020-58FA5BD5D018}"/>
              </a:ext>
            </a:extLst>
          </p:cNvPr>
          <p:cNvSpPr/>
          <p:nvPr/>
        </p:nvSpPr>
        <p:spPr>
          <a:xfrm>
            <a:off x="5678337" y="1067472"/>
            <a:ext cx="4714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如果直接映射，如下表，与给定的情况不符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549E949-3F6B-4A36-9CFC-B1DBC03D8D0F}"/>
              </a:ext>
            </a:extLst>
          </p:cNvPr>
          <p:cNvCxnSpPr/>
          <p:nvPr/>
        </p:nvCxnSpPr>
        <p:spPr>
          <a:xfrm flipV="1">
            <a:off x="9389288" y="2158664"/>
            <a:ext cx="578069" cy="178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C60BF30-903B-4115-BF7E-39300780FC48}"/>
              </a:ext>
            </a:extLst>
          </p:cNvPr>
          <p:cNvCxnSpPr/>
          <p:nvPr/>
        </p:nvCxnSpPr>
        <p:spPr>
          <a:xfrm flipV="1">
            <a:off x="10393026" y="2158664"/>
            <a:ext cx="578069" cy="178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D2AF1D3-BC0D-4E7D-9964-D642B52F207E}"/>
              </a:ext>
            </a:extLst>
          </p:cNvPr>
          <p:cNvCxnSpPr/>
          <p:nvPr/>
        </p:nvCxnSpPr>
        <p:spPr>
          <a:xfrm flipV="1">
            <a:off x="9462861" y="3351588"/>
            <a:ext cx="578069" cy="178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6B1C5BE-F17F-4DED-A5AB-05974233D380}"/>
              </a:ext>
            </a:extLst>
          </p:cNvPr>
          <p:cNvCxnSpPr/>
          <p:nvPr/>
        </p:nvCxnSpPr>
        <p:spPr>
          <a:xfrm flipV="1">
            <a:off x="10322082" y="3362098"/>
            <a:ext cx="578069" cy="178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2A15DFDD-66D6-4FB6-947F-0B083A67CD4B}"/>
              </a:ext>
            </a:extLst>
          </p:cNvPr>
          <p:cNvSpPr/>
          <p:nvPr/>
        </p:nvSpPr>
        <p:spPr>
          <a:xfrm>
            <a:off x="7049365" y="4073606"/>
            <a:ext cx="4826991" cy="2680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Answer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2-way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组相联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64B/8B=8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8/2=4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,offset=1+2=3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，内存以字地址访问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,index2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位，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offset 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位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2=00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1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0XX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(index=01B,tag=0)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15=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111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1XX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(index=11B,tag=1)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17=1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000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1XX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(index=00B,tag=10)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32=0010 0000 000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0XX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(index=00B,tag=0x40)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AB7D024-7E52-45C8-A0DB-D23EEEC1AC4C}"/>
              </a:ext>
            </a:extLst>
          </p:cNvPr>
          <p:cNvCxnSpPr/>
          <p:nvPr/>
        </p:nvCxnSpPr>
        <p:spPr>
          <a:xfrm flipV="1">
            <a:off x="3375784" y="5619862"/>
            <a:ext cx="578069" cy="178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D80E326-8776-43E8-97D0-37EC010F348D}"/>
              </a:ext>
            </a:extLst>
          </p:cNvPr>
          <p:cNvCxnSpPr/>
          <p:nvPr/>
        </p:nvCxnSpPr>
        <p:spPr>
          <a:xfrm flipV="1">
            <a:off x="4305254" y="5619862"/>
            <a:ext cx="578069" cy="178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F6E309BA-A3AF-4F64-BCF6-7EB5C89EEA24}"/>
              </a:ext>
            </a:extLst>
          </p:cNvPr>
          <p:cNvSpPr/>
          <p:nvPr/>
        </p:nvSpPr>
        <p:spPr>
          <a:xfrm>
            <a:off x="791999" y="3888940"/>
            <a:ext cx="4501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2-way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，如下表，与给定的情况一致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6453C89-7E9D-4B5E-80DE-4A819AF7D3ED}"/>
              </a:ext>
            </a:extLst>
          </p:cNvPr>
          <p:cNvSpPr/>
          <p:nvPr/>
        </p:nvSpPr>
        <p:spPr>
          <a:xfrm>
            <a:off x="4883323" y="-4483"/>
            <a:ext cx="6865046" cy="1138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Answer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：直接映射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64B/8B=8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,offset=1+2=4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，内存以字地址访问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,index3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位，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offset 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位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2=00</a:t>
            </a:r>
            <a:r>
              <a:rPr lang="en-US" altLang="zh-CN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1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0XX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(index=001B,tag=0) 15=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111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1XX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(index=111B,tag=0) 17=1</a:t>
            </a:r>
            <a:r>
              <a:rPr lang="en-US" altLang="zh-CN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000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1XX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(index=000B,tag=1)   32=0010 0000 000 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0XX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(index=000B,tag=0x20)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755825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>
            <a:extLst>
              <a:ext uri="{FF2B5EF4-FFF2-40B4-BE49-F238E27FC236}">
                <a16:creationId xmlns:a16="http://schemas.microsoft.com/office/drawing/2014/main" id="{84FA2D3F-3FB1-45E2-8A41-60DB9A0301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指令硬件预取</a:t>
            </a:r>
          </a:p>
        </p:txBody>
      </p:sp>
      <p:sp>
        <p:nvSpPr>
          <p:cNvPr id="624644" name="Rectangle 4">
            <a:extLst>
              <a:ext uri="{FF2B5EF4-FFF2-40B4-BE49-F238E27FC236}">
                <a16:creationId xmlns:a16="http://schemas.microsoft.com/office/drawing/2014/main" id="{BBAA6370-9B5C-4165-B7B8-89EC6C1B8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1392" y="1776486"/>
            <a:ext cx="8761450" cy="4411662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Clr>
                <a:srgbClr val="FF0000"/>
              </a:buClr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例子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AXP21064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微处理器在缺失时取两个块：被请求的块和其后紧挨着的块。被请求的块装入到指令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中，而预取的块被装入到指令流缓冲区中。如果被请求块在指令流缓冲区中找到，则原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请求被取消，块被从流缓冲区中读入，然后下一个预取请求被发出。</a:t>
            </a:r>
          </a:p>
          <a:p>
            <a:pPr marL="0" indent="0">
              <a:lnSpc>
                <a:spcPct val="150000"/>
              </a:lnSpc>
              <a:buClr>
                <a:srgbClr val="FF0000"/>
              </a:buClr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性能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Jouppi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[1990]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研究发现：对于容量为4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KB、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块容量为16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的直接映象指令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来说，单个的指令流缓冲区可以捕捉到15%～25%的缺失；如指令流缓冲区中可保存4个块，命中率提高到大约50%，保存16个块提高到72%。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>
            <a:extLst>
              <a:ext uri="{FF2B5EF4-FFF2-40B4-BE49-F238E27FC236}">
                <a16:creationId xmlns:a16="http://schemas.microsoft.com/office/drawing/2014/main" id="{75870249-706C-4988-A1DE-2D98523413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编译控制的预取</a:t>
            </a:r>
          </a:p>
        </p:txBody>
      </p:sp>
      <p:sp>
        <p:nvSpPr>
          <p:cNvPr id="623621" name="Rectangle 5">
            <a:extLst>
              <a:ext uri="{FF2B5EF4-FFF2-40B4-BE49-F238E27FC236}">
                <a16:creationId xmlns:a16="http://schemas.microsoft.com/office/drawing/2014/main" id="{90275DF9-C125-4642-8C4D-1CDBE1D96B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Clr>
                <a:srgbClr val="FF0000"/>
              </a:buClr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思想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利用编译器来插入预取指令，提前发出数据请求，可以将数据预取到寄存器（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寄存器预取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，例如：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HP PA-RISC）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或将数据预取到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Cache（</a:t>
            </a:r>
            <a:r>
              <a:rPr lang="en-US" altLang="zh-CN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预取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，例如：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MIPS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IV、PowerPC、SPARC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v.9）。</a:t>
            </a:r>
          </a:p>
          <a:p>
            <a:pPr marL="0" indent="0">
              <a:lnSpc>
                <a:spcPct val="150000"/>
              </a:lnSpc>
              <a:buClr>
                <a:srgbClr val="FF0000"/>
              </a:buClr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提示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循环是重要的目标；而且生成预取指令需要时间，必须注意这些开销不能超过收益。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>
            <a:extLst>
              <a:ext uri="{FF2B5EF4-FFF2-40B4-BE49-F238E27FC236}">
                <a16:creationId xmlns:a16="http://schemas.microsoft.com/office/drawing/2014/main" id="{B2E43A10-3D8B-468D-8355-9213F4E00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命中时间 </a:t>
            </a:r>
          </a:p>
        </p:txBody>
      </p:sp>
      <p:sp>
        <p:nvSpPr>
          <p:cNvPr id="559108" name="Rectangle 4">
            <a:extLst>
              <a:ext uri="{FF2B5EF4-FFF2-40B4-BE49-F238E27FC236}">
                <a16:creationId xmlns:a16="http://schemas.microsoft.com/office/drawing/2014/main" id="{86061040-D197-4166-898F-2CDDA6A37B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8914" y="2079772"/>
            <a:ext cx="6786562" cy="35639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小而简单的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索引过程中避免地址变换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存取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460" y="647986"/>
            <a:ext cx="1991040" cy="33342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625">
              <a:lnSpc>
                <a:spcPts val="2594"/>
              </a:lnSpc>
            </a:pPr>
            <a:r>
              <a:rPr sz="2800" b="1" dirty="0">
                <a:solidFill>
                  <a:srgbClr val="C00000"/>
                </a:solidFill>
                <a:latin typeface="黑体"/>
                <a:cs typeface="黑体"/>
              </a:rPr>
              <a:t>CACHE</a:t>
            </a:r>
            <a:r>
              <a:rPr sz="2197" b="1" dirty="0">
                <a:solidFill>
                  <a:srgbClr val="C00000"/>
                </a:solidFill>
                <a:latin typeface="黑体"/>
                <a:cs typeface="黑体"/>
              </a:rPr>
              <a:t>举例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7501" y="1393328"/>
            <a:ext cx="9613900" cy="439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25"/>
            <a:r>
              <a:rPr sz="2400" spc="5" dirty="0">
                <a:solidFill>
                  <a:srgbClr val="FF0000"/>
                </a:solidFill>
                <a:latin typeface="Wingdings"/>
                <a:cs typeface="Wingdings"/>
              </a:rPr>
              <a:t></a:t>
            </a:r>
            <a:r>
              <a:rPr sz="2400" b="1" spc="5" dirty="0">
                <a:latin typeface="Arial"/>
                <a:cs typeface="Arial"/>
              </a:rPr>
              <a:t>Pentium</a:t>
            </a:r>
            <a:r>
              <a:rPr sz="2400" b="1" spc="5" dirty="0">
                <a:latin typeface="宋体"/>
                <a:cs typeface="宋体"/>
              </a:rPr>
              <a:t>的</a:t>
            </a:r>
            <a:r>
              <a:rPr sz="2400" b="1" spc="5" dirty="0">
                <a:latin typeface="Arial"/>
                <a:cs typeface="Arial"/>
              </a:rPr>
              <a:t>Cache</a:t>
            </a:r>
            <a:endParaRPr sz="2400" dirty="0">
              <a:latin typeface="Arial"/>
              <a:cs typeface="Arial"/>
            </a:endParaRPr>
          </a:p>
          <a:p>
            <a:pPr marL="446378">
              <a:spcBef>
                <a:spcPts val="1592"/>
              </a:spcBef>
            </a:pPr>
            <a:r>
              <a:rPr sz="2000" dirty="0">
                <a:solidFill>
                  <a:srgbClr val="001ADC"/>
                </a:solidFill>
                <a:latin typeface="Wingdings"/>
                <a:cs typeface="Wingdings"/>
              </a:rPr>
              <a:t></a:t>
            </a:r>
            <a:r>
              <a:rPr sz="2000" b="1" dirty="0">
                <a:latin typeface="宋体"/>
                <a:cs typeface="宋体"/>
              </a:rPr>
              <a:t>采用两级</a:t>
            </a:r>
            <a:r>
              <a:rPr sz="2000" b="1" dirty="0">
                <a:latin typeface="Times New Roman"/>
                <a:cs typeface="Times New Roman"/>
              </a:rPr>
              <a:t>Cache</a:t>
            </a:r>
            <a:r>
              <a:rPr sz="2000" b="1" dirty="0">
                <a:latin typeface="宋体"/>
                <a:cs typeface="宋体"/>
              </a:rPr>
              <a:t>结构。</a:t>
            </a:r>
            <a:endParaRPr sz="2000" dirty="0">
              <a:latin typeface="宋体"/>
              <a:cs typeface="宋体"/>
            </a:endParaRPr>
          </a:p>
          <a:p>
            <a:pPr marL="446378">
              <a:spcBef>
                <a:spcPts val="1538"/>
              </a:spcBef>
            </a:pPr>
            <a:r>
              <a:rPr sz="2000" dirty="0">
                <a:solidFill>
                  <a:srgbClr val="001ADC"/>
                </a:solidFill>
                <a:latin typeface="Wingdings"/>
                <a:cs typeface="Wingdings"/>
              </a:rPr>
              <a:t></a:t>
            </a:r>
            <a:r>
              <a:rPr sz="2000" b="1" dirty="0">
                <a:latin typeface="Times New Roman"/>
                <a:cs typeface="Times New Roman"/>
              </a:rPr>
              <a:t>CPU</a:t>
            </a:r>
            <a:r>
              <a:rPr sz="2000" b="1" dirty="0">
                <a:latin typeface="宋体"/>
                <a:cs typeface="宋体"/>
              </a:rPr>
              <a:t>内部</a:t>
            </a:r>
            <a:r>
              <a:rPr sz="2000" b="1" dirty="0">
                <a:latin typeface="Times New Roman"/>
                <a:cs typeface="Times New Roman"/>
              </a:rPr>
              <a:t>Cache</a:t>
            </a:r>
            <a:r>
              <a:rPr sz="2000" b="1" dirty="0">
                <a:latin typeface="宋体"/>
                <a:cs typeface="宋体"/>
              </a:rPr>
              <a:t>（</a:t>
            </a:r>
            <a:r>
              <a:rPr sz="2000" b="1" dirty="0">
                <a:latin typeface="Times New Roman"/>
                <a:cs typeface="Times New Roman"/>
              </a:rPr>
              <a:t>Level 1</a:t>
            </a:r>
            <a:r>
              <a:rPr sz="2000" b="1" spc="-78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Cache</a:t>
            </a:r>
            <a:r>
              <a:rPr sz="2000" b="1" dirty="0">
                <a:latin typeface="宋体"/>
                <a:cs typeface="宋体"/>
              </a:rPr>
              <a:t>）包括</a:t>
            </a:r>
            <a:r>
              <a:rPr sz="2000" b="1" dirty="0">
                <a:latin typeface="Times New Roman"/>
                <a:cs typeface="Times New Roman"/>
              </a:rPr>
              <a:t>8K</a:t>
            </a:r>
            <a:r>
              <a:rPr sz="2000" b="1" dirty="0">
                <a:latin typeface="宋体"/>
                <a:cs typeface="宋体"/>
              </a:rPr>
              <a:t>指令</a:t>
            </a:r>
            <a:r>
              <a:rPr sz="2000" b="1" dirty="0">
                <a:latin typeface="Times New Roman"/>
                <a:cs typeface="Times New Roman"/>
              </a:rPr>
              <a:t>Cache</a:t>
            </a:r>
            <a:r>
              <a:rPr sz="2000" b="1" dirty="0">
                <a:latin typeface="宋体"/>
                <a:cs typeface="宋体"/>
              </a:rPr>
              <a:t>和</a:t>
            </a:r>
            <a:r>
              <a:rPr sz="2000" b="1" dirty="0">
                <a:latin typeface="Times New Roman"/>
                <a:cs typeface="Times New Roman"/>
              </a:rPr>
              <a:t>8K</a:t>
            </a:r>
            <a:r>
              <a:rPr sz="2000" b="1" dirty="0">
                <a:latin typeface="宋体"/>
                <a:cs typeface="宋体"/>
              </a:rPr>
              <a:t>数据</a:t>
            </a:r>
            <a:endParaRPr sz="2000" dirty="0">
              <a:latin typeface="宋体"/>
              <a:cs typeface="宋体"/>
            </a:endParaRPr>
          </a:p>
          <a:p>
            <a:pPr marL="623649" marR="29061">
              <a:lnSpc>
                <a:spcPct val="114999"/>
              </a:lnSpc>
            </a:pPr>
            <a:r>
              <a:rPr sz="2000" b="1" dirty="0">
                <a:latin typeface="Times New Roman"/>
                <a:cs typeface="Times New Roman"/>
              </a:rPr>
              <a:t>C</a:t>
            </a:r>
            <a:r>
              <a:rPr sz="2000" b="1" spc="9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ch</a:t>
            </a:r>
            <a:r>
              <a:rPr sz="2000" b="1" spc="-5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宋体"/>
                <a:cs typeface="宋体"/>
              </a:rPr>
              <a:t>，</a:t>
            </a:r>
            <a:r>
              <a:rPr sz="2000" b="1" dirty="0">
                <a:latin typeface="Times New Roman"/>
                <a:cs typeface="Times New Roman"/>
              </a:rPr>
              <a:t>3</a:t>
            </a:r>
            <a:r>
              <a:rPr sz="2000" b="1" spc="9" dirty="0">
                <a:latin typeface="Times New Roman"/>
                <a:cs typeface="Times New Roman"/>
              </a:rPr>
              <a:t>2</a:t>
            </a:r>
            <a:r>
              <a:rPr sz="2000" b="1" dirty="0">
                <a:latin typeface="Times New Roman"/>
                <a:cs typeface="Times New Roman"/>
              </a:rPr>
              <a:t>Byt</a:t>
            </a:r>
            <a:r>
              <a:rPr sz="2000" b="1" spc="-9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s/</a:t>
            </a:r>
            <a:r>
              <a:rPr sz="2000" b="1" spc="-9" dirty="0">
                <a:latin typeface="Times New Roman"/>
                <a:cs typeface="Times New Roman"/>
              </a:rPr>
              <a:t>L</a:t>
            </a:r>
            <a:r>
              <a:rPr sz="2000" b="1" dirty="0">
                <a:latin typeface="Times New Roman"/>
                <a:cs typeface="Times New Roman"/>
              </a:rPr>
              <a:t>in</a:t>
            </a:r>
            <a:r>
              <a:rPr sz="2000" b="1" spc="-5" dirty="0">
                <a:latin typeface="Times New Roman"/>
                <a:cs typeface="Times New Roman"/>
              </a:rPr>
              <a:t>e</a:t>
            </a:r>
            <a:r>
              <a:rPr sz="2000" b="1" spc="-5" dirty="0">
                <a:latin typeface="宋体"/>
                <a:cs typeface="宋体"/>
              </a:rPr>
              <a:t>，</a:t>
            </a:r>
            <a:r>
              <a:rPr sz="2000" b="1" dirty="0">
                <a:latin typeface="宋体"/>
                <a:cs typeface="宋体"/>
              </a:rPr>
              <a:t>采用</a:t>
            </a:r>
            <a:r>
              <a:rPr sz="2000" b="1" spc="-5" dirty="0">
                <a:solidFill>
                  <a:srgbClr val="FF0000"/>
                </a:solidFill>
                <a:latin typeface="宋体"/>
                <a:cs typeface="宋体"/>
              </a:rPr>
              <a:t>2</a:t>
            </a:r>
            <a:r>
              <a:rPr sz="2000" b="1" dirty="0">
                <a:solidFill>
                  <a:srgbClr val="FF0000"/>
                </a:solidFill>
                <a:latin typeface="宋体"/>
                <a:cs typeface="宋体"/>
              </a:rPr>
              <a:t>路</a:t>
            </a:r>
            <a:r>
              <a:rPr sz="2000" b="1" spc="-5" dirty="0">
                <a:solidFill>
                  <a:srgbClr val="FF0000"/>
                </a:solidFill>
                <a:latin typeface="宋体"/>
                <a:cs typeface="宋体"/>
              </a:rPr>
              <a:t>组</a:t>
            </a:r>
            <a:r>
              <a:rPr sz="2000" b="1" dirty="0">
                <a:solidFill>
                  <a:srgbClr val="FF0000"/>
                </a:solidFill>
                <a:latin typeface="宋体"/>
                <a:cs typeface="宋体"/>
              </a:rPr>
              <a:t>相</a:t>
            </a:r>
            <a:r>
              <a:rPr sz="2000" b="1" spc="5" dirty="0">
                <a:solidFill>
                  <a:srgbClr val="FF0000"/>
                </a:solidFill>
                <a:latin typeface="宋体"/>
                <a:cs typeface="宋体"/>
              </a:rPr>
              <a:t>联</a:t>
            </a:r>
            <a:r>
              <a:rPr sz="2000" b="1" dirty="0">
                <a:latin typeface="宋体"/>
                <a:cs typeface="宋体"/>
              </a:rPr>
              <a:t>结</a:t>
            </a:r>
            <a:r>
              <a:rPr sz="2000" b="1" spc="-5" dirty="0">
                <a:latin typeface="宋体"/>
                <a:cs typeface="宋体"/>
              </a:rPr>
              <a:t>构</a:t>
            </a:r>
            <a:r>
              <a:rPr sz="2000" b="1" dirty="0">
                <a:latin typeface="宋体"/>
                <a:cs typeface="宋体"/>
              </a:rPr>
              <a:t>和</a:t>
            </a:r>
            <a:r>
              <a:rPr sz="2000" b="1" dirty="0">
                <a:latin typeface="Times New Roman"/>
                <a:cs typeface="Times New Roman"/>
              </a:rPr>
              <a:t>LR</a:t>
            </a:r>
            <a:r>
              <a:rPr sz="2000" b="1" spc="5" dirty="0">
                <a:latin typeface="Times New Roman"/>
                <a:cs typeface="Times New Roman"/>
              </a:rPr>
              <a:t>U</a:t>
            </a:r>
            <a:r>
              <a:rPr sz="2000" b="1" dirty="0">
                <a:latin typeface="宋体"/>
                <a:cs typeface="宋体"/>
              </a:rPr>
              <a:t>替换</a:t>
            </a:r>
            <a:r>
              <a:rPr sz="2000" b="1" spc="-5" dirty="0">
                <a:latin typeface="宋体"/>
                <a:cs typeface="宋体"/>
              </a:rPr>
              <a:t>策</a:t>
            </a:r>
            <a:r>
              <a:rPr sz="2000" b="1" dirty="0">
                <a:latin typeface="宋体"/>
                <a:cs typeface="宋体"/>
              </a:rPr>
              <a:t>略</a:t>
            </a:r>
            <a:r>
              <a:rPr sz="2000" b="1" spc="-5" dirty="0">
                <a:latin typeface="宋体"/>
                <a:cs typeface="宋体"/>
              </a:rPr>
              <a:t>，</a:t>
            </a:r>
            <a:r>
              <a:rPr sz="2000" b="1" dirty="0">
                <a:latin typeface="宋体"/>
                <a:cs typeface="宋体"/>
              </a:rPr>
              <a:t>数据</a:t>
            </a:r>
            <a:r>
              <a:rPr sz="2000" b="1" dirty="0">
                <a:latin typeface="Times New Roman"/>
                <a:cs typeface="Times New Roman"/>
              </a:rPr>
              <a:t>C</a:t>
            </a:r>
            <a:r>
              <a:rPr sz="2000" b="1" spc="9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che</a:t>
            </a:r>
            <a:r>
              <a:rPr sz="2000" b="1" dirty="0">
                <a:latin typeface="宋体"/>
                <a:cs typeface="宋体"/>
              </a:rPr>
              <a:t>采用</a:t>
            </a:r>
            <a:r>
              <a:rPr sz="2000" b="1" dirty="0">
                <a:latin typeface="Times New Roman"/>
                <a:cs typeface="Times New Roman"/>
              </a:rPr>
              <a:t>Wr</a:t>
            </a:r>
            <a:r>
              <a:rPr sz="2000" b="1" spc="-9" dirty="0">
                <a:latin typeface="Times New Roman"/>
                <a:cs typeface="Times New Roman"/>
              </a:rPr>
              <a:t>it</a:t>
            </a:r>
            <a:r>
              <a:rPr sz="2000" b="1" dirty="0">
                <a:latin typeface="Times New Roman"/>
                <a:cs typeface="Times New Roman"/>
              </a:rPr>
              <a:t>e</a:t>
            </a:r>
            <a:r>
              <a:rPr sz="2000" b="1" spc="-33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Back</a:t>
            </a:r>
            <a:r>
              <a:rPr sz="2000" b="1" dirty="0">
                <a:latin typeface="宋体"/>
                <a:cs typeface="宋体"/>
              </a:rPr>
              <a:t>写策略（可以动态配</a:t>
            </a:r>
            <a:r>
              <a:rPr sz="2000" b="1" spc="-5" dirty="0">
                <a:latin typeface="宋体"/>
                <a:cs typeface="宋体"/>
              </a:rPr>
              <a:t>置</a:t>
            </a:r>
            <a:r>
              <a:rPr sz="2000" b="1" spc="5" dirty="0">
                <a:latin typeface="宋体"/>
                <a:cs typeface="宋体"/>
              </a:rPr>
              <a:t>为</a:t>
            </a:r>
            <a:r>
              <a:rPr sz="2000" b="1" dirty="0">
                <a:latin typeface="Times New Roman"/>
                <a:cs typeface="Times New Roman"/>
              </a:rPr>
              <a:t>Wr</a:t>
            </a:r>
            <a:r>
              <a:rPr sz="2000" b="1" spc="-9" dirty="0">
                <a:latin typeface="Times New Roman"/>
                <a:cs typeface="Times New Roman"/>
              </a:rPr>
              <a:t>it</a:t>
            </a:r>
            <a:r>
              <a:rPr sz="2000" b="1" dirty="0">
                <a:latin typeface="Times New Roman"/>
                <a:cs typeface="Times New Roman"/>
              </a:rPr>
              <a:t>e- throug</a:t>
            </a:r>
            <a:r>
              <a:rPr sz="2000" b="1" spc="9" dirty="0">
                <a:latin typeface="Times New Roman"/>
                <a:cs typeface="Times New Roman"/>
              </a:rPr>
              <a:t>h</a:t>
            </a:r>
            <a:r>
              <a:rPr sz="2000" b="1" dirty="0">
                <a:latin typeface="宋体"/>
                <a:cs typeface="宋体"/>
              </a:rPr>
              <a:t>）；</a:t>
            </a:r>
            <a:endParaRPr sz="2000" dirty="0">
              <a:latin typeface="宋体"/>
              <a:cs typeface="宋体"/>
            </a:endParaRPr>
          </a:p>
          <a:p>
            <a:pPr marL="446378">
              <a:spcBef>
                <a:spcPts val="1538"/>
              </a:spcBef>
            </a:pPr>
            <a:r>
              <a:rPr sz="2000" dirty="0">
                <a:solidFill>
                  <a:srgbClr val="001ADC"/>
                </a:solidFill>
                <a:latin typeface="Wingdings"/>
                <a:cs typeface="Wingdings"/>
              </a:rPr>
              <a:t></a:t>
            </a:r>
            <a:r>
              <a:rPr sz="2000" b="1" dirty="0">
                <a:latin typeface="宋体"/>
                <a:cs typeface="宋体"/>
              </a:rPr>
              <a:t>外部</a:t>
            </a:r>
            <a:r>
              <a:rPr sz="2000" b="1" dirty="0">
                <a:latin typeface="Times New Roman"/>
                <a:cs typeface="Times New Roman"/>
              </a:rPr>
              <a:t>Cache (Level 2</a:t>
            </a:r>
            <a:r>
              <a:rPr sz="2000" b="1" spc="-82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Cache)256KB</a:t>
            </a:r>
            <a:r>
              <a:rPr sz="2000" b="1" dirty="0">
                <a:latin typeface="宋体"/>
                <a:cs typeface="宋体"/>
              </a:rPr>
              <a:t>或</a:t>
            </a:r>
            <a:r>
              <a:rPr sz="2000" b="1" dirty="0">
                <a:latin typeface="Times New Roman"/>
                <a:cs typeface="Times New Roman"/>
              </a:rPr>
              <a:t>512KB</a:t>
            </a:r>
            <a:r>
              <a:rPr sz="2000" b="1" dirty="0">
                <a:latin typeface="宋体"/>
                <a:cs typeface="宋体"/>
              </a:rPr>
              <a:t>，</a:t>
            </a:r>
            <a:r>
              <a:rPr sz="2000" b="1" dirty="0">
                <a:latin typeface="Times New Roman"/>
                <a:cs typeface="Times New Roman"/>
              </a:rPr>
              <a:t>32Bytes/Line,</a:t>
            </a:r>
            <a:endParaRPr sz="2000" dirty="0">
              <a:latin typeface="Times New Roman"/>
              <a:cs typeface="Times New Roman"/>
            </a:endParaRPr>
          </a:p>
          <a:p>
            <a:pPr marL="623649">
              <a:spcBef>
                <a:spcPts val="329"/>
              </a:spcBef>
            </a:pPr>
            <a:r>
              <a:rPr sz="2000" b="1" dirty="0">
                <a:latin typeface="Times New Roman"/>
                <a:cs typeface="Times New Roman"/>
              </a:rPr>
              <a:t>64Bytes/Line,128Bytes/Line</a:t>
            </a:r>
            <a:r>
              <a:rPr sz="2000" b="1" dirty="0">
                <a:latin typeface="宋体"/>
                <a:cs typeface="宋体"/>
              </a:rPr>
              <a:t>，采用</a:t>
            </a:r>
            <a:r>
              <a:rPr sz="2000" b="1" dirty="0">
                <a:solidFill>
                  <a:srgbClr val="FF0000"/>
                </a:solidFill>
                <a:latin typeface="宋体"/>
                <a:cs typeface="宋体"/>
              </a:rPr>
              <a:t>2路组相联</a:t>
            </a:r>
            <a:r>
              <a:rPr sz="2000" b="1" dirty="0">
                <a:latin typeface="宋体"/>
                <a:cs typeface="宋体"/>
              </a:rPr>
              <a:t>结构。</a:t>
            </a:r>
            <a:endParaRPr sz="2000" dirty="0">
              <a:latin typeface="宋体"/>
              <a:cs typeface="宋体"/>
            </a:endParaRPr>
          </a:p>
          <a:p>
            <a:pPr marL="11625">
              <a:spcBef>
                <a:spcPts val="1784"/>
              </a:spcBef>
            </a:pPr>
            <a:r>
              <a:rPr sz="2400" spc="9" dirty="0">
                <a:solidFill>
                  <a:srgbClr val="FF0000"/>
                </a:solidFill>
                <a:latin typeface="Wingdings"/>
                <a:cs typeface="Wingdings"/>
              </a:rPr>
              <a:t></a:t>
            </a:r>
            <a:r>
              <a:rPr sz="2400" b="1" spc="9" dirty="0">
                <a:latin typeface="Times New Roman"/>
                <a:cs typeface="Times New Roman"/>
              </a:rPr>
              <a:t>PowerPC</a:t>
            </a:r>
            <a:r>
              <a:rPr sz="2400" b="1" spc="-87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620</a:t>
            </a:r>
            <a:r>
              <a:rPr sz="2400" b="1" dirty="0">
                <a:latin typeface="宋体"/>
                <a:cs typeface="宋体"/>
              </a:rPr>
              <a:t>的</a:t>
            </a:r>
            <a:r>
              <a:rPr sz="2400" b="1" dirty="0">
                <a:latin typeface="Times New Roman"/>
                <a:cs typeface="Times New Roman"/>
              </a:rPr>
              <a:t>Cache</a:t>
            </a:r>
            <a:endParaRPr sz="2400" dirty="0">
              <a:latin typeface="Times New Roman"/>
              <a:cs typeface="Times New Roman"/>
            </a:endParaRPr>
          </a:p>
          <a:p>
            <a:pPr marL="446378">
              <a:spcBef>
                <a:spcPts val="1597"/>
              </a:spcBef>
            </a:pPr>
            <a:r>
              <a:rPr sz="2000" dirty="0">
                <a:solidFill>
                  <a:srgbClr val="001ADC"/>
                </a:solidFill>
                <a:latin typeface="Wingdings"/>
                <a:cs typeface="Wingdings"/>
              </a:rPr>
              <a:t></a:t>
            </a:r>
            <a:r>
              <a:rPr sz="2000" b="1" dirty="0">
                <a:latin typeface="宋体"/>
                <a:cs typeface="宋体"/>
              </a:rPr>
              <a:t>采用两级</a:t>
            </a:r>
            <a:r>
              <a:rPr sz="2000" b="1" dirty="0">
                <a:latin typeface="Times New Roman"/>
                <a:cs typeface="Times New Roman"/>
              </a:rPr>
              <a:t>Cache</a:t>
            </a:r>
            <a:r>
              <a:rPr sz="2000" b="1" dirty="0">
                <a:latin typeface="宋体"/>
                <a:cs typeface="宋体"/>
              </a:rPr>
              <a:t>结构。</a:t>
            </a:r>
            <a:r>
              <a:rPr sz="2000" b="1" dirty="0">
                <a:latin typeface="Times New Roman"/>
                <a:cs typeface="Times New Roman"/>
              </a:rPr>
              <a:t>CPU</a:t>
            </a:r>
            <a:r>
              <a:rPr sz="2000" b="1" dirty="0">
                <a:latin typeface="宋体"/>
                <a:cs typeface="宋体"/>
              </a:rPr>
              <a:t>内部</a:t>
            </a:r>
            <a:r>
              <a:rPr sz="2000" b="1" dirty="0">
                <a:latin typeface="Times New Roman"/>
                <a:cs typeface="Times New Roman"/>
              </a:rPr>
              <a:t>Cache</a:t>
            </a:r>
            <a:r>
              <a:rPr sz="2000" b="1" dirty="0">
                <a:latin typeface="宋体"/>
                <a:cs typeface="宋体"/>
              </a:rPr>
              <a:t>（</a:t>
            </a:r>
            <a:r>
              <a:rPr sz="2000" b="1" dirty="0">
                <a:latin typeface="Times New Roman"/>
                <a:cs typeface="Times New Roman"/>
              </a:rPr>
              <a:t>Level 1</a:t>
            </a:r>
            <a:r>
              <a:rPr sz="2000" b="1" spc="-23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Cache</a:t>
            </a:r>
            <a:r>
              <a:rPr sz="2000" b="1" dirty="0">
                <a:latin typeface="宋体"/>
                <a:cs typeface="宋体"/>
              </a:rPr>
              <a:t>）包括</a:t>
            </a:r>
            <a:endParaRPr sz="2000" dirty="0">
              <a:latin typeface="宋体"/>
              <a:cs typeface="宋体"/>
            </a:endParaRPr>
          </a:p>
          <a:p>
            <a:pPr marL="623649">
              <a:spcBef>
                <a:spcPts val="328"/>
              </a:spcBef>
            </a:pPr>
            <a:r>
              <a:rPr sz="2000" b="1" dirty="0">
                <a:latin typeface="Times New Roman"/>
                <a:cs typeface="Times New Roman"/>
              </a:rPr>
              <a:t>32K</a:t>
            </a:r>
            <a:r>
              <a:rPr sz="2000" b="1" dirty="0">
                <a:latin typeface="宋体"/>
                <a:cs typeface="宋体"/>
              </a:rPr>
              <a:t>指令</a:t>
            </a:r>
            <a:r>
              <a:rPr sz="2000" b="1" dirty="0">
                <a:latin typeface="Times New Roman"/>
                <a:cs typeface="Times New Roman"/>
              </a:rPr>
              <a:t>Cache</a:t>
            </a:r>
            <a:r>
              <a:rPr sz="2000" b="1" dirty="0">
                <a:latin typeface="宋体"/>
                <a:cs typeface="宋体"/>
              </a:rPr>
              <a:t>和</a:t>
            </a:r>
            <a:r>
              <a:rPr sz="2000" b="1" dirty="0">
                <a:latin typeface="Times New Roman"/>
                <a:cs typeface="Times New Roman"/>
              </a:rPr>
              <a:t>32K</a:t>
            </a:r>
            <a:r>
              <a:rPr sz="2000" b="1" dirty="0">
                <a:latin typeface="宋体"/>
                <a:cs typeface="宋体"/>
              </a:rPr>
              <a:t>数据</a:t>
            </a:r>
            <a:r>
              <a:rPr sz="2000" b="1" dirty="0">
                <a:latin typeface="Times New Roman"/>
                <a:cs typeface="Times New Roman"/>
              </a:rPr>
              <a:t>Cache</a:t>
            </a:r>
            <a:r>
              <a:rPr sz="2000" b="1" dirty="0">
                <a:latin typeface="宋体"/>
                <a:cs typeface="宋体"/>
              </a:rPr>
              <a:t>，采用</a:t>
            </a:r>
            <a:r>
              <a:rPr sz="2000" b="1" dirty="0">
                <a:solidFill>
                  <a:srgbClr val="FF0000"/>
                </a:solidFill>
                <a:latin typeface="宋体"/>
                <a:cs typeface="宋体"/>
              </a:rPr>
              <a:t>8路组相联</a:t>
            </a:r>
            <a:r>
              <a:rPr sz="2000" b="1" dirty="0">
                <a:latin typeface="宋体"/>
                <a:cs typeface="宋体"/>
              </a:rPr>
              <a:t>结构。</a:t>
            </a:r>
            <a:endParaRPr sz="20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712384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84581" y="698500"/>
            <a:ext cx="11630025" cy="3170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9388" indent="-1793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635000" indent="-1793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Font typeface="Wingdings" charset="2"/>
              <a:buChar char="p"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命中（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Hit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）：要访问的信息在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 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charset="2"/>
              <a:buChar char="Ø"/>
            </a:pP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Hit Rate(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命中率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在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中的概率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charset="2"/>
              <a:buChar char="Ø"/>
            </a:pP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Hit Time (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命中时间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：访问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所需时间，包括：判断时间 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Cache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endParaRPr lang="en-US" altLang="zh-CN" sz="20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charset="2"/>
              <a:buChar char="p"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失效（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Miss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）：要访问的信息不在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charset="2"/>
              <a:buChar char="Ø"/>
            </a:pP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Miss Rate (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缺失率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失效率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b="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1 - (Hit Rate)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charset="2"/>
              <a:buChar char="Ø"/>
            </a:pP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Miss Penalty (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失效损失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：从主存将一块信息替换到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所需时间，包括访问主存块，向上逐层传输块直至将数据块放入发生缺失的那一层所需时间。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charset="2"/>
              <a:buChar char="p"/>
            </a:pPr>
            <a:endParaRPr lang="en-US" altLang="zh-CN" sz="20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charset="2"/>
              <a:buChar char="p"/>
            </a:pPr>
            <a:endParaRPr lang="en-US" altLang="zh-CN" sz="20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800"/>
              </a:spcBef>
              <a:buFont typeface="Wingdings" charset="2"/>
              <a:buChar char="p"/>
            </a:pP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平均访问时间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000" b="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 Tc+ (1-</a:t>
            </a:r>
            <a:r>
              <a:rPr lang="en-US" altLang="zh-CN" sz="2000" b="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×(</a:t>
            </a:r>
            <a:r>
              <a:rPr lang="en-US" altLang="zh-CN" sz="20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Tm+Tc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)=Tc+ (1-</a:t>
            </a:r>
            <a:r>
              <a:rPr lang="en-US" altLang="zh-CN" sz="2000" b="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×Tm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15178" y="6360401"/>
            <a:ext cx="7832725" cy="440955"/>
          </a:xfrm>
          <a:prstGeom prst="rect">
            <a:avLst/>
          </a:prstGeom>
          <a:solidFill>
            <a:srgbClr val="0000BF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新魏"/>
              </a:rPr>
              <a:t>提高平均访问速度，必须提高命中率！</a:t>
            </a:r>
          </a:p>
        </p:txBody>
      </p:sp>
      <p:sp>
        <p:nvSpPr>
          <p:cNvPr id="13" name="云形标注 12"/>
          <p:cNvSpPr/>
          <p:nvPr/>
        </p:nvSpPr>
        <p:spPr>
          <a:xfrm>
            <a:off x="2676939" y="4636796"/>
            <a:ext cx="6696075" cy="904875"/>
          </a:xfrm>
          <a:prstGeom prst="cloudCallout">
            <a:avLst>
              <a:gd name="adj1" fmla="val 69309"/>
              <a:gd name="adj2" fmla="val 30058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/>
            <a:r>
              <a:rPr lang="zh-CN" altLang="en-US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命中时间</a:t>
            </a:r>
            <a:r>
              <a:rPr lang="en-US" altLang="zh-CN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zh-CN" altLang="en-US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失效损失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1092" y="162969"/>
            <a:ext cx="10391775" cy="535531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defTabSz="717550">
              <a:defRPr/>
            </a:pP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－主存层次的平均访问时间</a:t>
            </a:r>
          </a:p>
        </p:txBody>
      </p:sp>
    </p:spTree>
    <p:extLst>
      <p:ext uri="{BB962C8B-B14F-4D97-AF65-F5344CB8AC3E}">
        <p14:creationId xmlns:p14="http://schemas.microsoft.com/office/powerpoint/2010/main" val="4205756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10395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命中率对平均访问时间的影响</a:t>
            </a:r>
            <a:endParaRPr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9" name="Rectangle 8"/>
          <p:cNvSpPr txBox="1">
            <a:spLocks noChangeArrowheads="1"/>
          </p:cNvSpPr>
          <p:nvPr/>
        </p:nvSpPr>
        <p:spPr bwMode="auto">
          <a:xfrm>
            <a:off x="518319" y="836712"/>
            <a:ext cx="10566400" cy="508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365125" indent="-6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ts val="600"/>
              </a:spcBef>
              <a:buFont typeface="Wingdings" charset="2"/>
              <a:buChar char="p"/>
            </a:pPr>
            <a:r>
              <a:rPr kumimoji="1"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平均访问时间</a:t>
            </a:r>
            <a:r>
              <a:rPr kumimoji="1"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(average memory access time, AMAT)</a:t>
            </a:r>
            <a:endParaRPr kumimoji="1" lang="zh-CN" altLang="en-US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600"/>
              </a:spcBef>
            </a:pPr>
            <a:r>
              <a:rPr kumimoji="1"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= </a:t>
            </a:r>
            <a:r>
              <a:rPr kumimoji="1" lang="en-US" altLang="zh-CN" sz="2800" b="0" i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kumimoji="1" lang="en-US" altLang="zh-CN" sz="28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1" lang="en-US" altLang="zh-CN" sz="2800" b="0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(1 - </a:t>
            </a:r>
            <a:r>
              <a:rPr kumimoji="1" lang="en-US" altLang="zh-CN" sz="2800" b="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1"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)(T</a:t>
            </a:r>
            <a:r>
              <a:rPr kumimoji="1" lang="en-US" altLang="zh-CN" sz="2800" b="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T</a:t>
            </a:r>
            <a:r>
              <a:rPr kumimoji="1" lang="en-US" altLang="zh-CN" sz="2800" b="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kumimoji="1"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= T</a:t>
            </a:r>
            <a:r>
              <a:rPr kumimoji="1" lang="en-US" altLang="zh-CN" sz="2800" b="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(1 - </a:t>
            </a:r>
            <a:r>
              <a:rPr kumimoji="1" lang="en-US" altLang="zh-CN" sz="2800" b="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1"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)T</a:t>
            </a:r>
            <a:r>
              <a:rPr kumimoji="1" lang="en-US" altLang="zh-CN" sz="2800" b="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</a:p>
        </p:txBody>
      </p:sp>
      <p:sp>
        <p:nvSpPr>
          <p:cNvPr id="2" name="矩形 1"/>
          <p:cNvSpPr/>
          <p:nvPr/>
        </p:nvSpPr>
        <p:spPr>
          <a:xfrm>
            <a:off x="584994" y="1982789"/>
            <a:ext cx="11360151" cy="10382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例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1. 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若命中率</a:t>
            </a:r>
            <a:r>
              <a:rPr kumimoji="1" lang="en-US" altLang="zh-CN" sz="20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p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=0.85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，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 T</a:t>
            </a:r>
            <a:r>
              <a:rPr kumimoji="1"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C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=1 ns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，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T</a:t>
            </a:r>
            <a:r>
              <a:rPr kumimoji="1"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M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 =20ns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，则平均访问时间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T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为多少？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defRPr/>
            </a:pP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	 答： 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T = 4ns  </a:t>
            </a:r>
          </a:p>
        </p:txBody>
      </p:sp>
      <p:sp>
        <p:nvSpPr>
          <p:cNvPr id="3" name="矩形 2"/>
          <p:cNvSpPr/>
          <p:nvPr/>
        </p:nvSpPr>
        <p:spPr>
          <a:xfrm>
            <a:off x="584995" y="3540492"/>
            <a:ext cx="11360150" cy="10382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例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2. 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若命中率</a:t>
            </a:r>
            <a:r>
              <a:rPr kumimoji="1" lang="en-US" altLang="zh-CN" sz="20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p 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提高到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0.95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，结果如何？ 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defRPr/>
            </a:pP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	 答： 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T = 2ns</a:t>
            </a:r>
          </a:p>
        </p:txBody>
      </p:sp>
      <p:sp>
        <p:nvSpPr>
          <p:cNvPr id="4" name="矩形 3"/>
          <p:cNvSpPr/>
          <p:nvPr/>
        </p:nvSpPr>
        <p:spPr>
          <a:xfrm>
            <a:off x="610395" y="4984436"/>
            <a:ext cx="11360150" cy="1304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1"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kumimoji="1"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kumimoji="1"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若命中率为</a:t>
            </a:r>
            <a:r>
              <a:rPr kumimoji="1"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0.99</a:t>
            </a:r>
            <a:r>
              <a:rPr kumimoji="1"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 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1"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答</a:t>
            </a:r>
            <a:r>
              <a:rPr kumimoji="1"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 T = 1.2ns</a:t>
            </a:r>
            <a:endParaRPr kumimoji="1" lang="zh-CN" altLang="en-US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1544" y="2579286"/>
            <a:ext cx="3204356" cy="415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91067" y="4113772"/>
            <a:ext cx="3204356" cy="415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11544" y="5826470"/>
            <a:ext cx="3204356" cy="415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970033" y="5421159"/>
            <a:ext cx="54991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ts val="6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访问速度与命中率的关系非常大！</a:t>
            </a:r>
          </a:p>
        </p:txBody>
      </p:sp>
    </p:spTree>
    <p:extLst>
      <p:ext uri="{BB962C8B-B14F-4D97-AF65-F5344CB8AC3E}">
        <p14:creationId xmlns:p14="http://schemas.microsoft.com/office/powerpoint/2010/main" val="2980674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6" grpId="0" animBg="1"/>
      <p:bldP spid="17" grpId="0" animBg="1"/>
      <p:bldP spid="10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2740" y="8795"/>
            <a:ext cx="240601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-10" dirty="0">
                <a:solidFill>
                  <a:srgbClr val="FFFFFF"/>
                </a:solidFill>
                <a:latin typeface="Georgia"/>
                <a:cs typeface="Georgia"/>
              </a:rPr>
              <a:t>Memory Hierarchy</a:t>
            </a:r>
            <a:r>
              <a:rPr sz="16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Georgia"/>
                <a:cs typeface="Georgia"/>
              </a:rPr>
              <a:t>Design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70677" y="21336"/>
            <a:ext cx="4497323" cy="277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72200" y="0"/>
            <a:ext cx="4495800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87914" y="542405"/>
            <a:ext cx="5354320" cy="6096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1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Memory</a:t>
            </a:r>
            <a:r>
              <a:rPr sz="4000" b="1" spc="-5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4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Technology</a:t>
            </a:r>
            <a:endParaRPr sz="4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7914" y="1487239"/>
            <a:ext cx="8093075" cy="28706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400" i="1" u="heavy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Performance</a:t>
            </a:r>
            <a:r>
              <a:rPr sz="2400" i="1" u="heavy" spc="-7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sz="2400" i="1" u="heavy" spc="-5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metrics</a:t>
            </a:r>
            <a:endParaRPr sz="24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812800" indent="-342900">
              <a:spcBef>
                <a:spcPts val="35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主存延迟</a:t>
            </a:r>
            <a:r>
              <a:rPr lang="zh-CN" altLang="en-US" sz="24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（</a:t>
            </a:r>
            <a:r>
              <a:rPr lang="en-US" altLang="zh-CN" sz="2400" spc="2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Latency </a:t>
            </a:r>
            <a:r>
              <a:rPr lang="zh-CN" altLang="en-US" sz="24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）是缓存关心的</a:t>
            </a:r>
            <a:r>
              <a:rPr sz="2400" spc="2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endParaRPr sz="24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1155700" marR="163195" lvl="1" indent="-228600">
              <a:lnSpc>
                <a:spcPts val="2590"/>
              </a:lnSpc>
              <a:spcBef>
                <a:spcPts val="630"/>
              </a:spcBef>
              <a:buClr>
                <a:srgbClr val="00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lang="zh-CN" altLang="en-US" sz="24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访问时间：从读取请求到所需字到达之间的时间</a:t>
            </a:r>
            <a:endParaRPr lang="en-US" altLang="zh-CN" sz="24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1155700" marR="163195" lvl="1" indent="-228600">
              <a:lnSpc>
                <a:spcPts val="2590"/>
              </a:lnSpc>
              <a:spcBef>
                <a:spcPts val="630"/>
              </a:spcBef>
              <a:buClr>
                <a:srgbClr val="00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lang="zh-CN" altLang="en-US" sz="24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周期时间：不相关的内存请求之间的最短时间</a:t>
            </a:r>
            <a:endParaRPr sz="24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812165" marR="243204" indent="-342900">
              <a:lnSpc>
                <a:spcPts val="3030"/>
              </a:lnSpc>
              <a:spcBef>
                <a:spcPts val="655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带宽</a:t>
            </a:r>
            <a:r>
              <a:rPr lang="zh-CN" altLang="en-US" sz="24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是多处理器和 </a:t>
            </a:r>
            <a:r>
              <a:rPr lang="en-US" altLang="zh-CN" sz="24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I/O </a:t>
            </a:r>
            <a:r>
              <a:rPr lang="zh-CN" altLang="en-US" sz="24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的关注点</a:t>
            </a:r>
            <a:endParaRPr sz="24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ts val="30"/>
              </a:spcBef>
            </a:pPr>
            <a:endParaRPr sz="24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355600" marR="5080" indent="-342900">
              <a:lnSpc>
                <a:spcPts val="3460"/>
              </a:lnSpc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lang="en-US" altLang="zh-CN" sz="24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DRAM</a:t>
            </a:r>
            <a:r>
              <a:rPr lang="zh-CN" altLang="en-US" sz="24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用于主存，</a:t>
            </a:r>
            <a:r>
              <a:rPr lang="en-US" altLang="zh-CN" sz="24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SRAM</a:t>
            </a:r>
            <a:r>
              <a:rPr lang="zh-CN" altLang="en-US" sz="24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用于缓存</a:t>
            </a:r>
            <a:endParaRPr sz="24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006033C9-7E36-4B43-A5A1-39E2F7D8D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2739" y="4693131"/>
            <a:ext cx="59144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E664E6"/>
                </a:solidFill>
                <a:latin typeface="宋体" panose="02010600030101010101" pitchFamily="2" charset="-122"/>
              </a:rPr>
              <a:t>◆</a:t>
            </a:r>
            <a:r>
              <a:rPr lang="en-US" altLang="zh-CN" sz="2800" dirty="0">
                <a:solidFill>
                  <a:srgbClr val="99FF99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为了减少</a:t>
            </a:r>
            <a:r>
              <a:rPr lang="zh-CN" altLang="en-US" sz="2400" b="1" dirty="0">
                <a:solidFill>
                  <a:srgbClr val="FFFF3C"/>
                </a:solidFill>
                <a:latin typeface="楷体_GB2312" pitchFamily="49" charset="-122"/>
                <a:ea typeface="楷体_GB2312" pitchFamily="49" charset="-122"/>
                <a:hlinkClick r:id="rId4" action="ppaction://program"/>
              </a:rPr>
              <a:t>失效开销</a:t>
            </a:r>
            <a:r>
              <a:rPr lang="en-US" altLang="zh-CN" sz="2400" b="1" dirty="0">
                <a:solidFill>
                  <a:srgbClr val="FFFF3C"/>
                </a:solidFill>
                <a:latin typeface="楷体_GB2312" pitchFamily="49" charset="-122"/>
                <a:ea typeface="楷体_GB2312" pitchFamily="49" charset="-122"/>
                <a:hlinkClick r:id="rId4" action="ppaction://program"/>
              </a:rPr>
              <a:t>T</a:t>
            </a:r>
            <a:r>
              <a:rPr lang="en-US" altLang="zh-CN" sz="2400" b="1" baseline="-25000" dirty="0">
                <a:solidFill>
                  <a:srgbClr val="3CFF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400" b="1" baseline="-25000" dirty="0">
                <a:solidFill>
                  <a:srgbClr val="FFFF3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应该：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BEB80484-3FE3-4DDF-954E-316D4A8AD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508" y="5370761"/>
            <a:ext cx="3168650" cy="941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A3A3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减少主存延迟</a:t>
            </a:r>
          </a:p>
          <a:p>
            <a:pPr>
              <a:lnSpc>
                <a:spcPct val="120000"/>
              </a:lnSpc>
              <a:buClr>
                <a:srgbClr val="FFA3A3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提高主存带宽</a:t>
            </a:r>
          </a:p>
        </p:txBody>
      </p:sp>
    </p:spTree>
    <p:extLst>
      <p:ext uri="{BB962C8B-B14F-4D97-AF65-F5344CB8AC3E}">
        <p14:creationId xmlns:p14="http://schemas.microsoft.com/office/powerpoint/2010/main" val="203309707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4800" y="2667000"/>
            <a:ext cx="3124200" cy="355600"/>
          </a:xfrm>
          <a:custGeom>
            <a:avLst/>
            <a:gdLst/>
            <a:ahLst/>
            <a:cxnLst/>
            <a:rect l="l" t="t" r="r" b="b"/>
            <a:pathLst>
              <a:path w="3124200" h="355600">
                <a:moveTo>
                  <a:pt x="2343150" y="88900"/>
                </a:moveTo>
                <a:lnTo>
                  <a:pt x="781050" y="88900"/>
                </a:lnTo>
                <a:lnTo>
                  <a:pt x="781050" y="355600"/>
                </a:lnTo>
                <a:lnTo>
                  <a:pt x="2343150" y="355600"/>
                </a:lnTo>
                <a:lnTo>
                  <a:pt x="2343150" y="88900"/>
                </a:lnTo>
                <a:close/>
              </a:path>
              <a:path w="3124200" h="355600">
                <a:moveTo>
                  <a:pt x="1562100" y="0"/>
                </a:moveTo>
                <a:lnTo>
                  <a:pt x="0" y="88900"/>
                </a:lnTo>
                <a:lnTo>
                  <a:pt x="3124200" y="88900"/>
                </a:lnTo>
                <a:lnTo>
                  <a:pt x="1562100" y="0"/>
                </a:lnTo>
                <a:close/>
              </a:path>
            </a:pathLst>
          </a:custGeom>
          <a:solidFill>
            <a:srgbClr val="EAE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0" y="2768600"/>
            <a:ext cx="3124200" cy="355600"/>
          </a:xfrm>
          <a:custGeom>
            <a:avLst/>
            <a:gdLst/>
            <a:ahLst/>
            <a:cxnLst/>
            <a:rect l="l" t="t" r="r" b="b"/>
            <a:pathLst>
              <a:path w="3124200" h="355600">
                <a:moveTo>
                  <a:pt x="3124200" y="266700"/>
                </a:moveTo>
                <a:lnTo>
                  <a:pt x="0" y="266700"/>
                </a:lnTo>
                <a:lnTo>
                  <a:pt x="1562100" y="355600"/>
                </a:lnTo>
                <a:lnTo>
                  <a:pt x="3124200" y="266700"/>
                </a:lnTo>
                <a:close/>
              </a:path>
              <a:path w="3124200" h="355600">
                <a:moveTo>
                  <a:pt x="2343150" y="0"/>
                </a:moveTo>
                <a:lnTo>
                  <a:pt x="781050" y="0"/>
                </a:lnTo>
                <a:lnTo>
                  <a:pt x="781050" y="266700"/>
                </a:lnTo>
                <a:lnTo>
                  <a:pt x="2343150" y="266700"/>
                </a:lnTo>
                <a:lnTo>
                  <a:pt x="2343150" y="0"/>
                </a:lnTo>
                <a:close/>
              </a:path>
            </a:pathLst>
          </a:custGeom>
          <a:solidFill>
            <a:srgbClr val="EAE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60091" y="3015996"/>
            <a:ext cx="693420" cy="1025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1200" y="2590800"/>
            <a:ext cx="1219200" cy="355600"/>
          </a:xfrm>
          <a:custGeom>
            <a:avLst/>
            <a:gdLst/>
            <a:ahLst/>
            <a:cxnLst/>
            <a:rect l="l" t="t" r="r" b="b"/>
            <a:pathLst>
              <a:path w="1219200" h="355600">
                <a:moveTo>
                  <a:pt x="914400" y="88900"/>
                </a:moveTo>
                <a:lnTo>
                  <a:pt x="304800" y="88900"/>
                </a:lnTo>
                <a:lnTo>
                  <a:pt x="304800" y="355600"/>
                </a:lnTo>
                <a:lnTo>
                  <a:pt x="914400" y="355600"/>
                </a:lnTo>
                <a:lnTo>
                  <a:pt x="914400" y="88900"/>
                </a:lnTo>
                <a:close/>
              </a:path>
              <a:path w="1219200" h="355600">
                <a:moveTo>
                  <a:pt x="609600" y="0"/>
                </a:moveTo>
                <a:lnTo>
                  <a:pt x="0" y="88900"/>
                </a:lnTo>
                <a:lnTo>
                  <a:pt x="1219200" y="88900"/>
                </a:lnTo>
                <a:lnTo>
                  <a:pt x="609600" y="0"/>
                </a:lnTo>
                <a:close/>
              </a:path>
            </a:pathLst>
          </a:custGeom>
          <a:solidFill>
            <a:srgbClr val="EAE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1200" y="2692400"/>
            <a:ext cx="1219200" cy="355600"/>
          </a:xfrm>
          <a:custGeom>
            <a:avLst/>
            <a:gdLst/>
            <a:ahLst/>
            <a:cxnLst/>
            <a:rect l="l" t="t" r="r" b="b"/>
            <a:pathLst>
              <a:path w="1219200" h="355600">
                <a:moveTo>
                  <a:pt x="1219200" y="266700"/>
                </a:moveTo>
                <a:lnTo>
                  <a:pt x="0" y="266700"/>
                </a:lnTo>
                <a:lnTo>
                  <a:pt x="609600" y="355600"/>
                </a:lnTo>
                <a:lnTo>
                  <a:pt x="1219200" y="266700"/>
                </a:lnTo>
                <a:close/>
              </a:path>
              <a:path w="1219200" h="355600">
                <a:moveTo>
                  <a:pt x="914400" y="0"/>
                </a:moveTo>
                <a:lnTo>
                  <a:pt x="304800" y="0"/>
                </a:lnTo>
                <a:lnTo>
                  <a:pt x="304800" y="266700"/>
                </a:lnTo>
                <a:lnTo>
                  <a:pt x="914400" y="266700"/>
                </a:lnTo>
                <a:lnTo>
                  <a:pt x="914400" y="0"/>
                </a:lnTo>
                <a:close/>
              </a:path>
            </a:pathLst>
          </a:custGeom>
          <a:solidFill>
            <a:srgbClr val="EAE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9129" y="291339"/>
            <a:ext cx="5275073" cy="55463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4205"/>
              </a:lnSpc>
            </a:pPr>
            <a:r>
              <a:rPr b="1" spc="-1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减少存储器传输时间</a:t>
            </a:r>
          </a:p>
        </p:txBody>
      </p:sp>
      <p:sp>
        <p:nvSpPr>
          <p:cNvPr id="8" name="object 8"/>
          <p:cNvSpPr/>
          <p:nvPr/>
        </p:nvSpPr>
        <p:spPr>
          <a:xfrm>
            <a:off x="4456176" y="2392680"/>
            <a:ext cx="2343912" cy="265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59352" y="2120900"/>
            <a:ext cx="631825" cy="330200"/>
          </a:xfrm>
          <a:custGeom>
            <a:avLst/>
            <a:gdLst/>
            <a:ahLst/>
            <a:cxnLst/>
            <a:rect l="l" t="t" r="r" b="b"/>
            <a:pathLst>
              <a:path w="631825" h="330200">
                <a:moveTo>
                  <a:pt x="0" y="330200"/>
                </a:moveTo>
                <a:lnTo>
                  <a:pt x="63182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16677" y="2044700"/>
            <a:ext cx="854075" cy="406400"/>
          </a:xfrm>
          <a:custGeom>
            <a:avLst/>
            <a:gdLst/>
            <a:ahLst/>
            <a:cxnLst/>
            <a:rect l="l" t="t" r="r" b="b"/>
            <a:pathLst>
              <a:path w="854075" h="406400">
                <a:moveTo>
                  <a:pt x="854075" y="40640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26564" y="1085089"/>
            <a:ext cx="693419" cy="493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37003" y="1261237"/>
            <a:ext cx="5080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53996" y="2075689"/>
            <a:ext cx="693420" cy="4937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87930" y="2206879"/>
            <a:ext cx="63373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Cache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64131" y="2475728"/>
            <a:ext cx="433705" cy="881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270" marR="5080" indent="-116205">
              <a:lnSpc>
                <a:spcPct val="171300"/>
              </a:lnSpc>
            </a:pPr>
            <a:r>
              <a:rPr b="1" dirty="0">
                <a:solidFill>
                  <a:srgbClr val="FB0028"/>
                </a:solidFill>
                <a:latin typeface="Arial"/>
                <a:cs typeface="Arial"/>
              </a:rPr>
              <a:t>bus  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81069" y="4307079"/>
            <a:ext cx="3517900" cy="62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/>
            <a:r>
              <a:rPr sz="2000" b="1" spc="5" dirty="0">
                <a:latin typeface="宋体"/>
                <a:cs typeface="宋体"/>
              </a:rPr>
              <a:t>第二种解决方案</a:t>
            </a:r>
            <a:endParaRPr sz="20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latin typeface="宋体"/>
                <a:cs typeface="宋体"/>
              </a:rPr>
              <a:t>存储器和</a:t>
            </a:r>
            <a:r>
              <a:rPr sz="2000" b="1" dirty="0">
                <a:latin typeface="Times New Roman"/>
                <a:cs typeface="Times New Roman"/>
              </a:rPr>
              <a:t>Cache</a:t>
            </a:r>
            <a:r>
              <a:rPr sz="2000" b="1" dirty="0">
                <a:latin typeface="宋体"/>
                <a:cs typeface="宋体"/>
              </a:rPr>
              <a:t>之间宽数据通路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40979" y="4307079"/>
            <a:ext cx="207391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6364"/>
            <a:r>
              <a:rPr sz="2000" b="1" dirty="0">
                <a:latin typeface="宋体"/>
                <a:cs typeface="宋体"/>
              </a:rPr>
              <a:t>第三种解决方案存储模块交叉访问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24991" y="4307079"/>
            <a:ext cx="1971675" cy="2148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marR="158750" indent="-114300"/>
            <a:r>
              <a:rPr sz="2000" b="1" dirty="0">
                <a:latin typeface="宋体"/>
                <a:cs typeface="宋体"/>
              </a:rPr>
              <a:t>第一种解决方案高带宽</a:t>
            </a:r>
            <a:r>
              <a:rPr sz="2000" b="1" spc="5" dirty="0">
                <a:latin typeface="Times New Roman"/>
                <a:cs typeface="Times New Roman"/>
              </a:rPr>
              <a:t>DRAM</a:t>
            </a:r>
            <a:r>
              <a:rPr sz="2000" b="1" dirty="0">
                <a:solidFill>
                  <a:srgbClr val="053CE8"/>
                </a:solidFill>
                <a:latin typeface="宋体"/>
                <a:cs typeface="宋体"/>
              </a:rPr>
              <a:t>例如：</a:t>
            </a:r>
            <a:endParaRPr sz="2000">
              <a:latin typeface="宋体"/>
              <a:cs typeface="宋体"/>
            </a:endParaRPr>
          </a:p>
          <a:p>
            <a:pPr marL="396240" marR="5080">
              <a:lnSpc>
                <a:spcPct val="99500"/>
              </a:lnSpc>
              <a:spcBef>
                <a:spcPts val="10"/>
              </a:spcBef>
            </a:pPr>
            <a:r>
              <a:rPr sz="2000" b="1" dirty="0">
                <a:solidFill>
                  <a:srgbClr val="053CE8"/>
                </a:solidFill>
                <a:latin typeface="宋体"/>
                <a:cs typeface="宋体"/>
              </a:rPr>
              <a:t>页模式</a:t>
            </a:r>
            <a:r>
              <a:rPr sz="2000" b="1" spc="5" dirty="0">
                <a:solidFill>
                  <a:srgbClr val="053CE8"/>
                </a:solidFill>
                <a:latin typeface="Times New Roman"/>
                <a:cs typeface="Times New Roman"/>
              </a:rPr>
              <a:t>DRAM  </a:t>
            </a:r>
            <a:r>
              <a:rPr sz="2000" b="1" dirty="0">
                <a:solidFill>
                  <a:srgbClr val="053CE8"/>
                </a:solidFill>
                <a:latin typeface="Times New Roman"/>
                <a:cs typeface="Times New Roman"/>
              </a:rPr>
              <a:t>SDRAM  </a:t>
            </a:r>
            <a:r>
              <a:rPr sz="2000" b="1" spc="5" dirty="0">
                <a:solidFill>
                  <a:srgbClr val="053CE8"/>
                </a:solidFill>
                <a:latin typeface="Times New Roman"/>
                <a:cs typeface="Times New Roman"/>
              </a:rPr>
              <a:t>DDRRAM</a:t>
            </a:r>
            <a:endParaRPr sz="2000">
              <a:latin typeface="Times New Roman"/>
              <a:cs typeface="Times New Roman"/>
            </a:endParaRPr>
          </a:p>
          <a:p>
            <a:pPr marL="396240"/>
            <a:r>
              <a:rPr sz="2000" b="1" dirty="0">
                <a:solidFill>
                  <a:srgbClr val="053CE8"/>
                </a:solidFill>
                <a:latin typeface="Times New Roman"/>
                <a:cs typeface="Times New Roman"/>
              </a:rPr>
              <a:t>RAMbus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35375" y="5346700"/>
            <a:ext cx="76200" cy="965200"/>
          </a:xfrm>
          <a:custGeom>
            <a:avLst/>
            <a:gdLst/>
            <a:ahLst/>
            <a:cxnLst/>
            <a:rect l="l" t="t" r="r" b="b"/>
            <a:pathLst>
              <a:path w="76200" h="965200">
                <a:moveTo>
                  <a:pt x="25400" y="889000"/>
                </a:moveTo>
                <a:lnTo>
                  <a:pt x="0" y="889000"/>
                </a:lnTo>
                <a:lnTo>
                  <a:pt x="38100" y="965200"/>
                </a:lnTo>
                <a:lnTo>
                  <a:pt x="69850" y="901700"/>
                </a:lnTo>
                <a:lnTo>
                  <a:pt x="25400" y="901700"/>
                </a:lnTo>
                <a:lnTo>
                  <a:pt x="25400" y="889000"/>
                </a:lnTo>
                <a:close/>
              </a:path>
              <a:path w="76200" h="965200">
                <a:moveTo>
                  <a:pt x="50800" y="0"/>
                </a:moveTo>
                <a:lnTo>
                  <a:pt x="25400" y="0"/>
                </a:lnTo>
                <a:lnTo>
                  <a:pt x="25400" y="901700"/>
                </a:lnTo>
                <a:lnTo>
                  <a:pt x="50800" y="901700"/>
                </a:lnTo>
                <a:lnTo>
                  <a:pt x="50800" y="0"/>
                </a:lnTo>
                <a:close/>
              </a:path>
              <a:path w="76200" h="965200">
                <a:moveTo>
                  <a:pt x="76200" y="889000"/>
                </a:moveTo>
                <a:lnTo>
                  <a:pt x="50800" y="889000"/>
                </a:lnTo>
                <a:lnTo>
                  <a:pt x="50800" y="901700"/>
                </a:lnTo>
                <a:lnTo>
                  <a:pt x="69850" y="901700"/>
                </a:lnTo>
                <a:lnTo>
                  <a:pt x="76200" y="889000"/>
                </a:lnTo>
                <a:close/>
              </a:path>
            </a:pathLst>
          </a:custGeom>
          <a:solidFill>
            <a:srgbClr val="FB00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735704" y="5599684"/>
            <a:ext cx="5219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dirty="0">
                <a:solidFill>
                  <a:srgbClr val="053CE8"/>
                </a:solidFill>
                <a:latin typeface="Times New Roman"/>
                <a:cs typeface="Times New Roman"/>
              </a:rPr>
              <a:t>C</a:t>
            </a:r>
            <a:r>
              <a:rPr sz="2000" b="1" spc="10" dirty="0">
                <a:solidFill>
                  <a:srgbClr val="053CE8"/>
                </a:solidFill>
                <a:latin typeface="Times New Roman"/>
                <a:cs typeface="Times New Roman"/>
              </a:rPr>
              <a:t>o</a:t>
            </a:r>
            <a:r>
              <a:rPr sz="2000" b="1" dirty="0">
                <a:solidFill>
                  <a:srgbClr val="053CE8"/>
                </a:solidFill>
                <a:latin typeface="Times New Roman"/>
                <a:cs typeface="Times New Roman"/>
              </a:rPr>
              <a:t>st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81200" y="1600200"/>
            <a:ext cx="1219200" cy="355600"/>
          </a:xfrm>
          <a:custGeom>
            <a:avLst/>
            <a:gdLst/>
            <a:ahLst/>
            <a:cxnLst/>
            <a:rect l="l" t="t" r="r" b="b"/>
            <a:pathLst>
              <a:path w="1219200" h="355600">
                <a:moveTo>
                  <a:pt x="914400" y="88900"/>
                </a:moveTo>
                <a:lnTo>
                  <a:pt x="304800" y="88900"/>
                </a:lnTo>
                <a:lnTo>
                  <a:pt x="304800" y="355600"/>
                </a:lnTo>
                <a:lnTo>
                  <a:pt x="914400" y="355600"/>
                </a:lnTo>
                <a:lnTo>
                  <a:pt x="914400" y="88900"/>
                </a:lnTo>
                <a:close/>
              </a:path>
              <a:path w="1219200" h="355600">
                <a:moveTo>
                  <a:pt x="609600" y="0"/>
                </a:moveTo>
                <a:lnTo>
                  <a:pt x="0" y="88900"/>
                </a:lnTo>
                <a:lnTo>
                  <a:pt x="1219200" y="88900"/>
                </a:lnTo>
                <a:lnTo>
                  <a:pt x="609600" y="0"/>
                </a:lnTo>
                <a:close/>
              </a:path>
            </a:pathLst>
          </a:custGeom>
          <a:solidFill>
            <a:srgbClr val="EAE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81200" y="1701800"/>
            <a:ext cx="1219200" cy="355600"/>
          </a:xfrm>
          <a:custGeom>
            <a:avLst/>
            <a:gdLst/>
            <a:ahLst/>
            <a:cxnLst/>
            <a:rect l="l" t="t" r="r" b="b"/>
            <a:pathLst>
              <a:path w="1219200" h="355600">
                <a:moveTo>
                  <a:pt x="1219200" y="266700"/>
                </a:moveTo>
                <a:lnTo>
                  <a:pt x="0" y="266700"/>
                </a:lnTo>
                <a:lnTo>
                  <a:pt x="609600" y="355600"/>
                </a:lnTo>
                <a:lnTo>
                  <a:pt x="1219200" y="266700"/>
                </a:lnTo>
                <a:close/>
              </a:path>
              <a:path w="1219200" h="355600">
                <a:moveTo>
                  <a:pt x="914400" y="0"/>
                </a:moveTo>
                <a:lnTo>
                  <a:pt x="304800" y="0"/>
                </a:lnTo>
                <a:lnTo>
                  <a:pt x="304800" y="266700"/>
                </a:lnTo>
                <a:lnTo>
                  <a:pt x="914400" y="266700"/>
                </a:lnTo>
                <a:lnTo>
                  <a:pt x="914400" y="0"/>
                </a:lnTo>
                <a:close/>
              </a:path>
            </a:pathLst>
          </a:custGeom>
          <a:solidFill>
            <a:srgbClr val="EAE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78552" y="1110997"/>
            <a:ext cx="691896" cy="493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288660" y="1286510"/>
            <a:ext cx="5080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endParaRPr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876800" y="1600200"/>
            <a:ext cx="1219200" cy="355600"/>
          </a:xfrm>
          <a:custGeom>
            <a:avLst/>
            <a:gdLst/>
            <a:ahLst/>
            <a:cxnLst/>
            <a:rect l="l" t="t" r="r" b="b"/>
            <a:pathLst>
              <a:path w="1219200" h="355600">
                <a:moveTo>
                  <a:pt x="914400" y="88900"/>
                </a:moveTo>
                <a:lnTo>
                  <a:pt x="304800" y="88900"/>
                </a:lnTo>
                <a:lnTo>
                  <a:pt x="304800" y="355600"/>
                </a:lnTo>
                <a:lnTo>
                  <a:pt x="914400" y="355600"/>
                </a:lnTo>
                <a:lnTo>
                  <a:pt x="914400" y="88900"/>
                </a:lnTo>
                <a:close/>
              </a:path>
              <a:path w="1219200" h="355600">
                <a:moveTo>
                  <a:pt x="609600" y="0"/>
                </a:moveTo>
                <a:lnTo>
                  <a:pt x="0" y="88900"/>
                </a:lnTo>
                <a:lnTo>
                  <a:pt x="1219200" y="88900"/>
                </a:lnTo>
                <a:lnTo>
                  <a:pt x="609600" y="0"/>
                </a:lnTo>
                <a:close/>
              </a:path>
            </a:pathLst>
          </a:custGeom>
          <a:solidFill>
            <a:srgbClr val="EAE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76800" y="1701800"/>
            <a:ext cx="1219200" cy="355600"/>
          </a:xfrm>
          <a:custGeom>
            <a:avLst/>
            <a:gdLst/>
            <a:ahLst/>
            <a:cxnLst/>
            <a:rect l="l" t="t" r="r" b="b"/>
            <a:pathLst>
              <a:path w="1219200" h="355600">
                <a:moveTo>
                  <a:pt x="1219200" y="266700"/>
                </a:moveTo>
                <a:lnTo>
                  <a:pt x="0" y="266700"/>
                </a:lnTo>
                <a:lnTo>
                  <a:pt x="609600" y="355600"/>
                </a:lnTo>
                <a:lnTo>
                  <a:pt x="1219200" y="266700"/>
                </a:lnTo>
                <a:close/>
              </a:path>
              <a:path w="1219200" h="355600">
                <a:moveTo>
                  <a:pt x="914400" y="0"/>
                </a:moveTo>
                <a:lnTo>
                  <a:pt x="304800" y="0"/>
                </a:lnTo>
                <a:lnTo>
                  <a:pt x="304800" y="266700"/>
                </a:lnTo>
                <a:lnTo>
                  <a:pt x="914400" y="266700"/>
                </a:lnTo>
                <a:lnTo>
                  <a:pt x="914400" y="0"/>
                </a:lnTo>
                <a:close/>
              </a:path>
            </a:pathLst>
          </a:custGeom>
          <a:solidFill>
            <a:srgbClr val="EAE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98469" y="3108071"/>
            <a:ext cx="2272283" cy="10271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156962" y="2020824"/>
            <a:ext cx="824865" cy="160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5" dirty="0">
                <a:solidFill>
                  <a:srgbClr val="FB0028"/>
                </a:solidFill>
                <a:latin typeface="Arial"/>
                <a:cs typeface="Arial"/>
              </a:rPr>
              <a:t>mux</a:t>
            </a:r>
            <a:endParaRPr sz="2400">
              <a:latin typeface="Arial"/>
              <a:cs typeface="Arial"/>
            </a:endParaRPr>
          </a:p>
          <a:p>
            <a:pPr marL="151765" algn="ctr">
              <a:spcBef>
                <a:spcPts val="240"/>
              </a:spcBef>
            </a:pP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che</a:t>
            </a:r>
            <a:endParaRPr>
              <a:latin typeface="Arial"/>
              <a:cs typeface="Arial"/>
            </a:endParaRPr>
          </a:p>
          <a:p>
            <a:pPr marL="100330" algn="ctr">
              <a:spcBef>
                <a:spcPts val="320"/>
              </a:spcBef>
            </a:pPr>
            <a:r>
              <a:rPr sz="2400" b="1" spc="-10" dirty="0">
                <a:solidFill>
                  <a:srgbClr val="FB0028"/>
                </a:solidFill>
                <a:latin typeface="Arial"/>
                <a:cs typeface="Arial"/>
              </a:rPr>
              <a:t>bus</a:t>
            </a:r>
            <a:endParaRPr sz="2400">
              <a:latin typeface="Arial"/>
              <a:cs typeface="Arial"/>
            </a:endParaRPr>
          </a:p>
          <a:p>
            <a:pPr marL="127635" algn="ctr">
              <a:spcBef>
                <a:spcPts val="1840"/>
              </a:spcBef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583676" y="2578100"/>
            <a:ext cx="1219200" cy="355600"/>
          </a:xfrm>
          <a:custGeom>
            <a:avLst/>
            <a:gdLst/>
            <a:ahLst/>
            <a:cxnLst/>
            <a:rect l="l" t="t" r="r" b="b"/>
            <a:pathLst>
              <a:path w="1219200" h="355600">
                <a:moveTo>
                  <a:pt x="914400" y="88900"/>
                </a:moveTo>
                <a:lnTo>
                  <a:pt x="304800" y="88900"/>
                </a:lnTo>
                <a:lnTo>
                  <a:pt x="304800" y="355600"/>
                </a:lnTo>
                <a:lnTo>
                  <a:pt x="914400" y="355600"/>
                </a:lnTo>
                <a:lnTo>
                  <a:pt x="914400" y="88900"/>
                </a:lnTo>
                <a:close/>
              </a:path>
              <a:path w="1219200" h="355600">
                <a:moveTo>
                  <a:pt x="609600" y="0"/>
                </a:moveTo>
                <a:lnTo>
                  <a:pt x="0" y="88900"/>
                </a:lnTo>
                <a:lnTo>
                  <a:pt x="1219200" y="88900"/>
                </a:lnTo>
                <a:lnTo>
                  <a:pt x="609600" y="0"/>
                </a:lnTo>
                <a:close/>
              </a:path>
            </a:pathLst>
          </a:custGeom>
          <a:solidFill>
            <a:srgbClr val="EAE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583676" y="2679700"/>
            <a:ext cx="1219200" cy="355600"/>
          </a:xfrm>
          <a:custGeom>
            <a:avLst/>
            <a:gdLst/>
            <a:ahLst/>
            <a:cxnLst/>
            <a:rect l="l" t="t" r="r" b="b"/>
            <a:pathLst>
              <a:path w="1219200" h="355600">
                <a:moveTo>
                  <a:pt x="1219200" y="266700"/>
                </a:moveTo>
                <a:lnTo>
                  <a:pt x="0" y="266700"/>
                </a:lnTo>
                <a:lnTo>
                  <a:pt x="609600" y="355600"/>
                </a:lnTo>
                <a:lnTo>
                  <a:pt x="1219200" y="266700"/>
                </a:lnTo>
                <a:close/>
              </a:path>
              <a:path w="1219200" h="355600">
                <a:moveTo>
                  <a:pt x="914400" y="0"/>
                </a:moveTo>
                <a:lnTo>
                  <a:pt x="304800" y="0"/>
                </a:lnTo>
                <a:lnTo>
                  <a:pt x="304800" y="266700"/>
                </a:lnTo>
                <a:lnTo>
                  <a:pt x="914400" y="266700"/>
                </a:lnTo>
                <a:lnTo>
                  <a:pt x="914400" y="0"/>
                </a:lnTo>
                <a:close/>
              </a:path>
            </a:pathLst>
          </a:custGeom>
          <a:solidFill>
            <a:srgbClr val="EAE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828531" y="1072897"/>
            <a:ext cx="693420" cy="4922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940545" y="1248410"/>
            <a:ext cx="5080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endParaRPr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855964" y="2063496"/>
            <a:ext cx="693420" cy="4922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891396" y="2194053"/>
            <a:ext cx="63373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Cache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967597" y="2658491"/>
            <a:ext cx="43370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dirty="0">
                <a:solidFill>
                  <a:srgbClr val="FB0028"/>
                </a:solidFill>
                <a:latin typeface="Arial"/>
                <a:cs typeface="Arial"/>
              </a:rPr>
              <a:t>bus</a:t>
            </a:r>
            <a:endParaRPr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583676" y="1587500"/>
            <a:ext cx="1219200" cy="355600"/>
          </a:xfrm>
          <a:custGeom>
            <a:avLst/>
            <a:gdLst/>
            <a:ahLst/>
            <a:cxnLst/>
            <a:rect l="l" t="t" r="r" b="b"/>
            <a:pathLst>
              <a:path w="1219200" h="355600">
                <a:moveTo>
                  <a:pt x="914400" y="88900"/>
                </a:moveTo>
                <a:lnTo>
                  <a:pt x="304800" y="88900"/>
                </a:lnTo>
                <a:lnTo>
                  <a:pt x="304800" y="355600"/>
                </a:lnTo>
                <a:lnTo>
                  <a:pt x="914400" y="355600"/>
                </a:lnTo>
                <a:lnTo>
                  <a:pt x="914400" y="88900"/>
                </a:lnTo>
                <a:close/>
              </a:path>
              <a:path w="1219200" h="355600">
                <a:moveTo>
                  <a:pt x="609600" y="0"/>
                </a:moveTo>
                <a:lnTo>
                  <a:pt x="0" y="88900"/>
                </a:lnTo>
                <a:lnTo>
                  <a:pt x="1219200" y="88900"/>
                </a:lnTo>
                <a:lnTo>
                  <a:pt x="609600" y="0"/>
                </a:lnTo>
                <a:close/>
              </a:path>
            </a:pathLst>
          </a:custGeom>
          <a:solidFill>
            <a:srgbClr val="EAE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583676" y="1689100"/>
            <a:ext cx="1219200" cy="355600"/>
          </a:xfrm>
          <a:custGeom>
            <a:avLst/>
            <a:gdLst/>
            <a:ahLst/>
            <a:cxnLst/>
            <a:rect l="l" t="t" r="r" b="b"/>
            <a:pathLst>
              <a:path w="1219200" h="355600">
                <a:moveTo>
                  <a:pt x="1219200" y="266700"/>
                </a:moveTo>
                <a:lnTo>
                  <a:pt x="0" y="266700"/>
                </a:lnTo>
                <a:lnTo>
                  <a:pt x="609600" y="355600"/>
                </a:lnTo>
                <a:lnTo>
                  <a:pt x="1219200" y="266700"/>
                </a:lnTo>
                <a:close/>
              </a:path>
              <a:path w="1219200" h="355600">
                <a:moveTo>
                  <a:pt x="914400" y="0"/>
                </a:moveTo>
                <a:lnTo>
                  <a:pt x="304800" y="0"/>
                </a:lnTo>
                <a:lnTo>
                  <a:pt x="304800" y="266700"/>
                </a:lnTo>
                <a:lnTo>
                  <a:pt x="914400" y="266700"/>
                </a:lnTo>
                <a:lnTo>
                  <a:pt x="914400" y="0"/>
                </a:lnTo>
                <a:close/>
              </a:path>
            </a:pathLst>
          </a:custGeom>
          <a:solidFill>
            <a:srgbClr val="EAE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46492" y="3092195"/>
            <a:ext cx="693420" cy="1027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967218" y="3128518"/>
            <a:ext cx="215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508492" y="3092196"/>
            <a:ext cx="693420" cy="1025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729218" y="3128518"/>
            <a:ext cx="215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270492" y="3092196"/>
            <a:ext cx="693420" cy="1025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9491598" y="3128518"/>
            <a:ext cx="215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0032492" y="3092196"/>
            <a:ext cx="693420" cy="1025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0253598" y="3128518"/>
            <a:ext cx="215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>
              <a:latin typeface="Arial"/>
              <a:cs typeface="Arial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516AD67-03A2-4AAA-8665-25C84EEA20FA}"/>
              </a:ext>
            </a:extLst>
          </p:cNvPr>
          <p:cNvSpPr/>
          <p:nvPr/>
        </p:nvSpPr>
        <p:spPr>
          <a:xfrm>
            <a:off x="177131" y="311759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7" action="ppaction://program"/>
              </a:rPr>
              <a:t>增加存储器的宽度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6BF9BEC-7D16-4AC7-9E89-54DA234AF2C1}"/>
              </a:ext>
            </a:extLst>
          </p:cNvPr>
          <p:cNvSpPr txBox="1"/>
          <p:nvPr/>
        </p:nvSpPr>
        <p:spPr>
          <a:xfrm>
            <a:off x="1777111" y="40161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单字宽存储器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108C967-8D5A-4697-8821-647A739808FC}"/>
              </a:ext>
            </a:extLst>
          </p:cNvPr>
          <p:cNvSpPr txBox="1"/>
          <p:nvPr/>
        </p:nvSpPr>
        <p:spPr>
          <a:xfrm>
            <a:off x="4955189" y="504756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多字宽存储器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E1E25DB-08FC-4EEF-B3E9-CFAF3FB55DBB}"/>
              </a:ext>
            </a:extLst>
          </p:cNvPr>
          <p:cNvSpPr txBox="1"/>
          <p:nvPr/>
        </p:nvSpPr>
        <p:spPr>
          <a:xfrm>
            <a:off x="8616472" y="511034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多体交叉存储器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4805" y="416857"/>
            <a:ext cx="6472555" cy="35907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1">
              <a:lnSpc>
                <a:spcPts val="2835"/>
              </a:lnSpc>
            </a:pPr>
            <a:r>
              <a:rPr sz="2800" b="1" dirty="0" err="1">
                <a:solidFill>
                  <a:srgbClr val="C00000"/>
                </a:solidFill>
                <a:latin typeface="黑体"/>
                <a:cs typeface="黑体"/>
              </a:rPr>
              <a:t>Cache缺失损失示例</a:t>
            </a:r>
            <a:endParaRPr sz="2800" b="1" dirty="0">
              <a:solidFill>
                <a:srgbClr val="C00000"/>
              </a:solidFill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3163" y="953896"/>
            <a:ext cx="8001000" cy="13167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1"/>
            <a:r>
              <a:rPr sz="2000" spc="5" dirty="0">
                <a:solidFill>
                  <a:srgbClr val="FB0028"/>
                </a:solidFill>
                <a:latin typeface="Wingdings"/>
                <a:cs typeface="Wingdings"/>
              </a:rPr>
              <a:t></a:t>
            </a:r>
            <a:r>
              <a:rPr sz="2000" b="1" spc="5" dirty="0">
                <a:latin typeface="宋体"/>
                <a:cs typeface="宋体"/>
              </a:rPr>
              <a:t>缺失损失示例</a:t>
            </a:r>
            <a:endParaRPr sz="2000">
              <a:latin typeface="宋体"/>
              <a:cs typeface="宋体"/>
            </a:endParaRPr>
          </a:p>
          <a:p>
            <a:pPr marL="205744" marR="5080" indent="85091">
              <a:lnSpc>
                <a:spcPct val="123300"/>
              </a:lnSpc>
              <a:spcBef>
                <a:spcPts val="180"/>
              </a:spcBef>
            </a:pPr>
            <a:r>
              <a:rPr b="1" dirty="0">
                <a:latin typeface="宋体"/>
                <a:cs typeface="宋体"/>
              </a:rPr>
              <a:t>假定：存储总线时钟周期为</a:t>
            </a:r>
            <a:r>
              <a:rPr b="1" dirty="0">
                <a:latin typeface="Arial"/>
                <a:cs typeface="Arial"/>
              </a:rPr>
              <a:t>T</a:t>
            </a:r>
            <a:r>
              <a:rPr b="1" dirty="0">
                <a:latin typeface="宋体"/>
                <a:cs typeface="宋体"/>
              </a:rPr>
              <a:t>；发送地址需</a:t>
            </a:r>
            <a:r>
              <a:rPr b="1" spc="-10" dirty="0">
                <a:latin typeface="Arial"/>
                <a:cs typeface="Arial"/>
              </a:rPr>
              <a:t>1</a:t>
            </a:r>
            <a:r>
              <a:rPr b="1" dirty="0">
                <a:latin typeface="宋体"/>
                <a:cs typeface="宋体"/>
              </a:rPr>
              <a:t>个</a:t>
            </a:r>
            <a:r>
              <a:rPr b="1" dirty="0">
                <a:latin typeface="Arial"/>
                <a:cs typeface="Arial"/>
              </a:rPr>
              <a:t>T</a:t>
            </a:r>
            <a:r>
              <a:rPr b="1" dirty="0">
                <a:latin typeface="宋体"/>
                <a:cs typeface="宋体"/>
              </a:rPr>
              <a:t>，访问</a:t>
            </a:r>
            <a:r>
              <a:rPr b="1" spc="-5" dirty="0">
                <a:latin typeface="Arial"/>
                <a:cs typeface="Arial"/>
              </a:rPr>
              <a:t>DR</a:t>
            </a:r>
            <a:r>
              <a:rPr b="1" spc="-55" dirty="0">
                <a:latin typeface="Arial"/>
                <a:cs typeface="Arial"/>
              </a:rPr>
              <a:t>A</a:t>
            </a:r>
            <a:r>
              <a:rPr b="1" dirty="0">
                <a:latin typeface="Arial"/>
                <a:cs typeface="Arial"/>
              </a:rPr>
              <a:t>M</a:t>
            </a:r>
            <a:r>
              <a:rPr b="1" dirty="0">
                <a:latin typeface="宋体"/>
                <a:cs typeface="宋体"/>
              </a:rPr>
              <a:t>需要</a:t>
            </a:r>
            <a:r>
              <a:rPr b="1" dirty="0">
                <a:latin typeface="Arial"/>
                <a:cs typeface="Arial"/>
              </a:rPr>
              <a:t>1</a:t>
            </a:r>
            <a:r>
              <a:rPr b="1" spc="-5" dirty="0">
                <a:latin typeface="Arial"/>
                <a:cs typeface="Arial"/>
              </a:rPr>
              <a:t>5T</a:t>
            </a:r>
            <a:r>
              <a:rPr b="1" dirty="0">
                <a:latin typeface="宋体"/>
                <a:cs typeface="宋体"/>
              </a:rPr>
              <a:t>，传输一个字需要</a:t>
            </a:r>
            <a:r>
              <a:rPr b="1" spc="-10" dirty="0">
                <a:latin typeface="Arial"/>
                <a:cs typeface="Arial"/>
              </a:rPr>
              <a:t>1</a:t>
            </a:r>
            <a:r>
              <a:rPr b="1" dirty="0">
                <a:latin typeface="宋体"/>
                <a:cs typeface="宋体"/>
              </a:rPr>
              <a:t>个</a:t>
            </a:r>
            <a:r>
              <a:rPr b="1" dirty="0">
                <a:latin typeface="Arial"/>
                <a:cs typeface="Arial"/>
              </a:rPr>
              <a:t>T</a:t>
            </a:r>
            <a:r>
              <a:rPr b="1" dirty="0">
                <a:latin typeface="宋体"/>
                <a:cs typeface="宋体"/>
              </a:rPr>
              <a:t>。</a:t>
            </a:r>
            <a:r>
              <a:rPr b="1" spc="-5" dirty="0">
                <a:latin typeface="Arial"/>
                <a:cs typeface="Arial"/>
              </a:rPr>
              <a:t>C</a:t>
            </a:r>
            <a:r>
              <a:rPr b="1" spc="-15" dirty="0">
                <a:latin typeface="Arial"/>
                <a:cs typeface="Arial"/>
              </a:rPr>
              <a:t>a</a:t>
            </a:r>
            <a:r>
              <a:rPr b="1" spc="-5" dirty="0">
                <a:latin typeface="Arial"/>
                <a:cs typeface="Arial"/>
              </a:rPr>
              <a:t>ch</a:t>
            </a:r>
            <a:r>
              <a:rPr b="1" spc="-10" dirty="0">
                <a:latin typeface="Arial"/>
                <a:cs typeface="Arial"/>
              </a:rPr>
              <a:t>e</a:t>
            </a:r>
            <a:r>
              <a:rPr b="1" dirty="0">
                <a:latin typeface="宋体"/>
                <a:cs typeface="宋体"/>
              </a:rPr>
              <a:t>块大小为</a:t>
            </a:r>
            <a:r>
              <a:rPr b="1" spc="-10" dirty="0">
                <a:latin typeface="Arial"/>
                <a:cs typeface="Arial"/>
              </a:rPr>
              <a:t>4</a:t>
            </a:r>
            <a:r>
              <a:rPr b="1" dirty="0">
                <a:latin typeface="宋体"/>
                <a:cs typeface="宋体"/>
              </a:rPr>
              <a:t>字。</a:t>
            </a:r>
            <a:endParaRPr>
              <a:latin typeface="宋体"/>
              <a:cs typeface="宋体"/>
            </a:endParaRPr>
          </a:p>
          <a:p>
            <a:pPr marL="329571">
              <a:lnSpc>
                <a:spcPts val="2155"/>
              </a:lnSpc>
              <a:spcBef>
                <a:spcPts val="430"/>
              </a:spcBef>
            </a:pPr>
            <a:r>
              <a:rPr b="1" dirty="0">
                <a:latin typeface="宋体"/>
                <a:cs typeface="宋体"/>
              </a:rPr>
              <a:t>计算三种不同存储组织的缺失损失。</a:t>
            </a:r>
            <a:endParaRPr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3164" y="2671571"/>
            <a:ext cx="2074545" cy="605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571" indent="-317506"/>
            <a:r>
              <a:rPr dirty="0">
                <a:solidFill>
                  <a:srgbClr val="FB0028"/>
                </a:solidFill>
                <a:latin typeface="Wingdings"/>
                <a:cs typeface="Wingdings"/>
              </a:rPr>
              <a:t></a:t>
            </a:r>
            <a:r>
              <a:rPr spc="-355" dirty="0">
                <a:solidFill>
                  <a:srgbClr val="FB0028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latin typeface="宋体"/>
                <a:cs typeface="宋体"/>
              </a:rPr>
              <a:t>单字宽的缺失损失</a:t>
            </a:r>
            <a:endParaRPr dirty="0">
              <a:latin typeface="宋体"/>
              <a:cs typeface="宋体"/>
            </a:endParaRPr>
          </a:p>
          <a:p>
            <a:pPr marL="329571">
              <a:spcBef>
                <a:spcPts val="430"/>
              </a:spcBef>
            </a:pPr>
            <a:r>
              <a:rPr b="1" spc="-5" dirty="0">
                <a:latin typeface="Arial"/>
                <a:cs typeface="Arial"/>
              </a:rPr>
              <a:t>1+4*15+4*1=65T</a:t>
            </a:r>
            <a:endParaRPr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3164" y="3659378"/>
            <a:ext cx="2074545" cy="605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1"/>
            <a:r>
              <a:rPr dirty="0">
                <a:solidFill>
                  <a:srgbClr val="FB0028"/>
                </a:solidFill>
                <a:latin typeface="Wingdings"/>
                <a:cs typeface="Wingdings"/>
              </a:rPr>
              <a:t></a:t>
            </a:r>
            <a:r>
              <a:rPr spc="-335" dirty="0">
                <a:solidFill>
                  <a:srgbClr val="FB0028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latin typeface="Arial"/>
                <a:cs typeface="Arial"/>
              </a:rPr>
              <a:t>2</a:t>
            </a:r>
            <a:r>
              <a:rPr b="1" spc="-5" dirty="0">
                <a:latin typeface="宋体"/>
                <a:cs typeface="宋体"/>
              </a:rPr>
              <a:t>字宽的缺失损失</a:t>
            </a:r>
            <a:endParaRPr>
              <a:latin typeface="宋体"/>
              <a:cs typeface="宋体"/>
            </a:endParaRPr>
          </a:p>
          <a:p>
            <a:pPr marL="329571">
              <a:spcBef>
                <a:spcPts val="430"/>
              </a:spcBef>
            </a:pPr>
            <a:r>
              <a:rPr b="1" spc="-5" dirty="0">
                <a:latin typeface="Arial"/>
                <a:cs typeface="Arial"/>
              </a:rPr>
              <a:t>1+2*15+2*1=33T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3164" y="4646929"/>
            <a:ext cx="2074545" cy="605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1"/>
            <a:r>
              <a:rPr dirty="0">
                <a:solidFill>
                  <a:srgbClr val="FB0028"/>
                </a:solidFill>
                <a:latin typeface="Wingdings"/>
                <a:cs typeface="Wingdings"/>
              </a:rPr>
              <a:t></a:t>
            </a:r>
            <a:r>
              <a:rPr spc="-360" dirty="0">
                <a:solidFill>
                  <a:srgbClr val="FB0028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latin typeface="Arial"/>
                <a:cs typeface="Arial"/>
              </a:rPr>
              <a:t>4</a:t>
            </a:r>
            <a:r>
              <a:rPr b="1" dirty="0">
                <a:latin typeface="宋体"/>
                <a:cs typeface="宋体"/>
              </a:rPr>
              <a:t>字宽的缺失损失</a:t>
            </a:r>
            <a:endParaRPr dirty="0">
              <a:latin typeface="宋体"/>
              <a:cs typeface="宋体"/>
            </a:endParaRPr>
          </a:p>
          <a:p>
            <a:pPr marL="329571">
              <a:spcBef>
                <a:spcPts val="434"/>
              </a:spcBef>
            </a:pPr>
            <a:r>
              <a:rPr b="1" spc="-5" dirty="0">
                <a:latin typeface="Arial"/>
                <a:cs typeface="Arial"/>
              </a:rPr>
              <a:t>1+1*15+1*1=17T</a:t>
            </a:r>
            <a:endParaRPr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3163" y="5579974"/>
            <a:ext cx="2186940" cy="634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571" marR="5080" indent="-317506">
              <a:lnSpc>
                <a:spcPct val="120000"/>
              </a:lnSpc>
            </a:pPr>
            <a:r>
              <a:rPr dirty="0">
                <a:solidFill>
                  <a:srgbClr val="FB0028"/>
                </a:solidFill>
                <a:latin typeface="Wingdings"/>
                <a:cs typeface="Wingdings"/>
              </a:rPr>
              <a:t></a:t>
            </a:r>
            <a:r>
              <a:rPr spc="-345" dirty="0">
                <a:solidFill>
                  <a:srgbClr val="FB0028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latin typeface="Arial"/>
                <a:cs typeface="Arial"/>
              </a:rPr>
              <a:t>4</a:t>
            </a:r>
            <a:r>
              <a:rPr b="1" dirty="0">
                <a:latin typeface="宋体"/>
                <a:cs typeface="宋体"/>
              </a:rPr>
              <a:t>字交叉的缺失损失  </a:t>
            </a:r>
            <a:r>
              <a:rPr b="1" spc="-5" dirty="0">
                <a:latin typeface="Arial"/>
                <a:cs typeface="Arial"/>
              </a:rPr>
              <a:t>1+1*15+4*1=20T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33200" y="4373259"/>
            <a:ext cx="539115" cy="1013098"/>
          </a:xfrm>
          <a:prstGeom prst="rect">
            <a:avLst/>
          </a:prstGeom>
          <a:solidFill>
            <a:srgbClr val="E8EDF7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14937">
              <a:spcBef>
                <a:spcPts val="695"/>
              </a:spcBef>
            </a:pPr>
            <a:r>
              <a:rPr sz="1200" spc="-5" dirty="0">
                <a:latin typeface="宋体"/>
                <a:cs typeface="宋体"/>
              </a:rPr>
              <a:t>内存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8503" y="6183769"/>
            <a:ext cx="5327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1" marR="5080" indent="62867"/>
            <a:r>
              <a:rPr sz="1000" spc="-5" dirty="0">
                <a:latin typeface="宋体"/>
                <a:cs typeface="宋体"/>
              </a:rPr>
              <a:t>单字宽内存组织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33200" y="3385391"/>
            <a:ext cx="539115" cy="353943"/>
          </a:xfrm>
          <a:prstGeom prst="rect">
            <a:avLst/>
          </a:prstGeom>
          <a:solidFill>
            <a:srgbClr val="F3FB86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64770"/>
            <a:r>
              <a:rPr sz="1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Cache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26928" y="3654786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10" h="359410">
                <a:moveTo>
                  <a:pt x="179641" y="0"/>
                </a:moveTo>
                <a:lnTo>
                  <a:pt x="359409" y="103779"/>
                </a:lnTo>
                <a:lnTo>
                  <a:pt x="240747" y="103779"/>
                </a:lnTo>
                <a:lnTo>
                  <a:pt x="240747" y="255583"/>
                </a:lnTo>
                <a:lnTo>
                  <a:pt x="359409" y="255583"/>
                </a:lnTo>
                <a:lnTo>
                  <a:pt x="179641" y="359236"/>
                </a:lnTo>
                <a:lnTo>
                  <a:pt x="0" y="255583"/>
                </a:lnTo>
                <a:lnTo>
                  <a:pt x="118535" y="255583"/>
                </a:lnTo>
                <a:lnTo>
                  <a:pt x="118535" y="103779"/>
                </a:lnTo>
                <a:lnTo>
                  <a:pt x="0" y="103779"/>
                </a:lnTo>
                <a:lnTo>
                  <a:pt x="17964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43358" y="2487450"/>
            <a:ext cx="718820" cy="302006"/>
          </a:xfrm>
          <a:prstGeom prst="rect">
            <a:avLst/>
          </a:prstGeom>
          <a:solidFill>
            <a:srgbClr val="A6A6A6"/>
          </a:solidFill>
          <a:ln w="3175">
            <a:solidFill>
              <a:srgbClr val="000000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201299">
              <a:spcBef>
                <a:spcPts val="915"/>
              </a:spcBef>
            </a:pPr>
            <a:r>
              <a:rPr sz="12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CPU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33200" y="3924183"/>
            <a:ext cx="539115" cy="449580"/>
          </a:xfrm>
          <a:custGeom>
            <a:avLst/>
            <a:gdLst/>
            <a:ahLst/>
            <a:cxnLst/>
            <a:rect l="l" t="t" r="r" b="b"/>
            <a:pathLst>
              <a:path w="539114" h="449579">
                <a:moveTo>
                  <a:pt x="269517" y="449077"/>
                </a:moveTo>
                <a:lnTo>
                  <a:pt x="0" y="293471"/>
                </a:lnTo>
                <a:lnTo>
                  <a:pt x="177884" y="293471"/>
                </a:lnTo>
                <a:lnTo>
                  <a:pt x="177884" y="155605"/>
                </a:lnTo>
                <a:lnTo>
                  <a:pt x="0" y="155605"/>
                </a:lnTo>
                <a:lnTo>
                  <a:pt x="269517" y="0"/>
                </a:lnTo>
                <a:lnTo>
                  <a:pt x="539043" y="155605"/>
                </a:lnTo>
                <a:lnTo>
                  <a:pt x="361164" y="155605"/>
                </a:lnTo>
                <a:lnTo>
                  <a:pt x="361164" y="293471"/>
                </a:lnTo>
                <a:lnTo>
                  <a:pt x="539043" y="293471"/>
                </a:lnTo>
                <a:lnTo>
                  <a:pt x="269517" y="44907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33200" y="2936440"/>
            <a:ext cx="539115" cy="448945"/>
          </a:xfrm>
          <a:custGeom>
            <a:avLst/>
            <a:gdLst/>
            <a:ahLst/>
            <a:cxnLst/>
            <a:rect l="l" t="t" r="r" b="b"/>
            <a:pathLst>
              <a:path w="539114" h="448945">
                <a:moveTo>
                  <a:pt x="269517" y="448950"/>
                </a:moveTo>
                <a:lnTo>
                  <a:pt x="0" y="293471"/>
                </a:lnTo>
                <a:lnTo>
                  <a:pt x="177884" y="293471"/>
                </a:lnTo>
                <a:lnTo>
                  <a:pt x="177884" y="155605"/>
                </a:lnTo>
                <a:lnTo>
                  <a:pt x="0" y="155605"/>
                </a:lnTo>
                <a:lnTo>
                  <a:pt x="269517" y="0"/>
                </a:lnTo>
                <a:lnTo>
                  <a:pt x="539043" y="155605"/>
                </a:lnTo>
                <a:lnTo>
                  <a:pt x="361164" y="155605"/>
                </a:lnTo>
                <a:lnTo>
                  <a:pt x="361164" y="293471"/>
                </a:lnTo>
                <a:lnTo>
                  <a:pt x="539043" y="293471"/>
                </a:lnTo>
                <a:lnTo>
                  <a:pt x="269517" y="4489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090922" y="5091619"/>
            <a:ext cx="1797050" cy="643766"/>
          </a:xfrm>
          <a:prstGeom prst="rect">
            <a:avLst/>
          </a:prstGeom>
          <a:solidFill>
            <a:srgbClr val="E8EDF7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</a:pPr>
            <a:endParaRPr sz="1700">
              <a:latin typeface="Times New Roman"/>
              <a:cs typeface="Times New Roman"/>
            </a:endParaRPr>
          </a:p>
          <a:p>
            <a:pPr algn="ctr">
              <a:spcBef>
                <a:spcPts val="5"/>
              </a:spcBef>
            </a:pPr>
            <a:r>
              <a:rPr sz="1200" spc="-5" dirty="0">
                <a:latin typeface="宋体"/>
                <a:cs typeface="宋体"/>
              </a:rPr>
              <a:t>内存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32968" y="6259797"/>
            <a:ext cx="913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1"/>
            <a:r>
              <a:rPr sz="1000" spc="-5" dirty="0">
                <a:latin typeface="宋体"/>
                <a:cs typeface="宋体"/>
              </a:rPr>
              <a:t>多字宽内存组织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90922" y="4014023"/>
            <a:ext cx="1797050" cy="353943"/>
          </a:xfrm>
          <a:prstGeom prst="rect">
            <a:avLst/>
          </a:prstGeom>
          <a:solidFill>
            <a:srgbClr val="F3FB86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Cache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90923" y="4552815"/>
            <a:ext cx="1653539" cy="539115"/>
          </a:xfrm>
          <a:custGeom>
            <a:avLst/>
            <a:gdLst/>
            <a:ahLst/>
            <a:cxnLst/>
            <a:rect l="l" t="t" r="r" b="b"/>
            <a:pathLst>
              <a:path w="1653539" h="539114">
                <a:moveTo>
                  <a:pt x="826578" y="538791"/>
                </a:moveTo>
                <a:lnTo>
                  <a:pt x="0" y="296386"/>
                </a:lnTo>
                <a:lnTo>
                  <a:pt x="545516" y="296386"/>
                </a:lnTo>
                <a:lnTo>
                  <a:pt x="545516" y="242405"/>
                </a:lnTo>
                <a:lnTo>
                  <a:pt x="0" y="242405"/>
                </a:lnTo>
                <a:lnTo>
                  <a:pt x="826578" y="0"/>
                </a:lnTo>
                <a:lnTo>
                  <a:pt x="1653157" y="242405"/>
                </a:lnTo>
                <a:lnTo>
                  <a:pt x="1107640" y="242405"/>
                </a:lnTo>
                <a:lnTo>
                  <a:pt x="1107640" y="296386"/>
                </a:lnTo>
                <a:lnTo>
                  <a:pt x="1653157" y="296386"/>
                </a:lnTo>
                <a:lnTo>
                  <a:pt x="826578" y="5387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090922" y="3295600"/>
            <a:ext cx="1797050" cy="2564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516265">
              <a:spcBef>
                <a:spcPts val="560"/>
              </a:spcBef>
            </a:pPr>
            <a:r>
              <a:rPr sz="1200" spc="-5" dirty="0">
                <a:latin typeface="宋体"/>
                <a:cs typeface="宋体"/>
              </a:rPr>
              <a:t>多路复用器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76093" y="3654786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10" h="359410">
                <a:moveTo>
                  <a:pt x="179768" y="0"/>
                </a:moveTo>
                <a:lnTo>
                  <a:pt x="359409" y="103779"/>
                </a:lnTo>
                <a:lnTo>
                  <a:pt x="240747" y="103779"/>
                </a:lnTo>
                <a:lnTo>
                  <a:pt x="240747" y="255583"/>
                </a:lnTo>
                <a:lnTo>
                  <a:pt x="359409" y="255583"/>
                </a:lnTo>
                <a:lnTo>
                  <a:pt x="179768" y="359236"/>
                </a:lnTo>
                <a:lnTo>
                  <a:pt x="0" y="255583"/>
                </a:lnTo>
                <a:lnTo>
                  <a:pt x="118662" y="255583"/>
                </a:lnTo>
                <a:lnTo>
                  <a:pt x="118662" y="103779"/>
                </a:lnTo>
                <a:lnTo>
                  <a:pt x="0" y="103779"/>
                </a:lnTo>
                <a:lnTo>
                  <a:pt x="17976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25388" y="3654786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10" h="359410">
                <a:moveTo>
                  <a:pt x="179641" y="0"/>
                </a:moveTo>
                <a:lnTo>
                  <a:pt x="359282" y="103779"/>
                </a:lnTo>
                <a:lnTo>
                  <a:pt x="240747" y="103779"/>
                </a:lnTo>
                <a:lnTo>
                  <a:pt x="240747" y="255583"/>
                </a:lnTo>
                <a:lnTo>
                  <a:pt x="359282" y="255583"/>
                </a:lnTo>
                <a:lnTo>
                  <a:pt x="179641" y="359236"/>
                </a:lnTo>
                <a:lnTo>
                  <a:pt x="0" y="255583"/>
                </a:lnTo>
                <a:lnTo>
                  <a:pt x="118535" y="255583"/>
                </a:lnTo>
                <a:lnTo>
                  <a:pt x="118535" y="103779"/>
                </a:lnTo>
                <a:lnTo>
                  <a:pt x="0" y="103779"/>
                </a:lnTo>
                <a:lnTo>
                  <a:pt x="17964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47976" y="2936440"/>
            <a:ext cx="503555" cy="359410"/>
          </a:xfrm>
          <a:custGeom>
            <a:avLst/>
            <a:gdLst/>
            <a:ahLst/>
            <a:cxnLst/>
            <a:rect l="l" t="t" r="r" b="b"/>
            <a:pathLst>
              <a:path w="503554" h="359410">
                <a:moveTo>
                  <a:pt x="251523" y="359236"/>
                </a:moveTo>
                <a:lnTo>
                  <a:pt x="0" y="214021"/>
                </a:lnTo>
                <a:lnTo>
                  <a:pt x="166076" y="214021"/>
                </a:lnTo>
                <a:lnTo>
                  <a:pt x="166076" y="145215"/>
                </a:lnTo>
                <a:lnTo>
                  <a:pt x="0" y="145215"/>
                </a:lnTo>
                <a:lnTo>
                  <a:pt x="251523" y="0"/>
                </a:lnTo>
                <a:lnTo>
                  <a:pt x="503173" y="145215"/>
                </a:lnTo>
                <a:lnTo>
                  <a:pt x="337097" y="145215"/>
                </a:lnTo>
                <a:lnTo>
                  <a:pt x="337097" y="214021"/>
                </a:lnTo>
                <a:lnTo>
                  <a:pt x="503173" y="214021"/>
                </a:lnTo>
                <a:lnTo>
                  <a:pt x="251523" y="35923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8425375" y="5090098"/>
          <a:ext cx="1796791" cy="1077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1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7570">
                <a:tc>
                  <a:txBody>
                    <a:bodyPr/>
                    <a:lstStyle/>
                    <a:p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3041">
                      <a:solidFill>
                        <a:srgbClr val="000000"/>
                      </a:solidFill>
                      <a:prstDash val="solid"/>
                    </a:lnL>
                    <a:lnR w="3042">
                      <a:solidFill>
                        <a:srgbClr val="000000"/>
                      </a:solidFill>
                      <a:prstDash val="solid"/>
                    </a:lnR>
                    <a:lnT w="3041">
                      <a:solidFill>
                        <a:srgbClr val="000000"/>
                      </a:solidFill>
                      <a:prstDash val="solid"/>
                    </a:lnT>
                    <a:lnB w="3041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2946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宋体"/>
                          <a:cs typeface="宋体"/>
                        </a:rPr>
                        <a:t>内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3042">
                      <a:solidFill>
                        <a:srgbClr val="000000"/>
                      </a:solidFill>
                      <a:prstDash val="solid"/>
                    </a:lnL>
                    <a:lnR w="3042">
                      <a:solidFill>
                        <a:srgbClr val="000000"/>
                      </a:solidFill>
                      <a:prstDash val="solid"/>
                    </a:lnR>
                    <a:lnT w="3041">
                      <a:solidFill>
                        <a:srgbClr val="000000"/>
                      </a:solidFill>
                      <a:prstDash val="solid"/>
                    </a:lnT>
                    <a:lnB w="3041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宋体"/>
                          <a:cs typeface="宋体"/>
                        </a:rPr>
                        <a:t>存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3042">
                      <a:solidFill>
                        <a:srgbClr val="000000"/>
                      </a:solidFill>
                      <a:prstDash val="solid"/>
                    </a:lnL>
                    <a:lnR w="3042">
                      <a:solidFill>
                        <a:srgbClr val="000000"/>
                      </a:solidFill>
                      <a:prstDash val="solid"/>
                    </a:lnR>
                    <a:lnT w="3041">
                      <a:solidFill>
                        <a:srgbClr val="000000"/>
                      </a:solidFill>
                      <a:prstDash val="solid"/>
                    </a:lnT>
                    <a:lnB w="3041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3042">
                      <a:solidFill>
                        <a:srgbClr val="000000"/>
                      </a:solidFill>
                      <a:prstDash val="solid"/>
                    </a:lnL>
                    <a:lnR w="3041">
                      <a:solidFill>
                        <a:srgbClr val="000000"/>
                      </a:solidFill>
                      <a:prstDash val="solid"/>
                    </a:lnR>
                    <a:lnT w="3041">
                      <a:solidFill>
                        <a:srgbClr val="000000"/>
                      </a:solidFill>
                      <a:prstDash val="solid"/>
                    </a:lnT>
                    <a:lnB w="3041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8932201" y="6183769"/>
            <a:ext cx="7861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068" marR="5080" indent="-127003"/>
            <a:r>
              <a:rPr sz="1000" spc="-5" dirty="0">
                <a:latin typeface="宋体"/>
                <a:cs typeface="宋体"/>
              </a:rPr>
              <a:t>单体多字交叉内存组织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474555" y="3654786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10" h="359410">
                <a:moveTo>
                  <a:pt x="179641" y="0"/>
                </a:moveTo>
                <a:lnTo>
                  <a:pt x="359282" y="103779"/>
                </a:lnTo>
                <a:lnTo>
                  <a:pt x="240747" y="103779"/>
                </a:lnTo>
                <a:lnTo>
                  <a:pt x="240747" y="255583"/>
                </a:lnTo>
                <a:lnTo>
                  <a:pt x="359282" y="255583"/>
                </a:lnTo>
                <a:lnTo>
                  <a:pt x="179641" y="359236"/>
                </a:lnTo>
                <a:lnTo>
                  <a:pt x="0" y="255583"/>
                </a:lnTo>
                <a:lnTo>
                  <a:pt x="118535" y="255583"/>
                </a:lnTo>
                <a:lnTo>
                  <a:pt x="118535" y="103779"/>
                </a:lnTo>
                <a:lnTo>
                  <a:pt x="0" y="103779"/>
                </a:lnTo>
                <a:lnTo>
                  <a:pt x="17964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540216" y="2487450"/>
            <a:ext cx="718820" cy="302006"/>
          </a:xfrm>
          <a:prstGeom prst="rect">
            <a:avLst/>
          </a:prstGeom>
          <a:solidFill>
            <a:srgbClr val="A6A6A6"/>
          </a:solidFill>
          <a:ln w="3175">
            <a:solidFill>
              <a:srgbClr val="000000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201299">
              <a:spcBef>
                <a:spcPts val="915"/>
              </a:spcBef>
            </a:pPr>
            <a:r>
              <a:rPr sz="12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CPU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462773" y="4732370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09" h="359410">
                <a:moveTo>
                  <a:pt x="179641" y="0"/>
                </a:moveTo>
                <a:lnTo>
                  <a:pt x="359409" y="103779"/>
                </a:lnTo>
                <a:lnTo>
                  <a:pt x="240747" y="103779"/>
                </a:lnTo>
                <a:lnTo>
                  <a:pt x="240747" y="255583"/>
                </a:lnTo>
                <a:lnTo>
                  <a:pt x="359409" y="255583"/>
                </a:lnTo>
                <a:lnTo>
                  <a:pt x="179641" y="359236"/>
                </a:lnTo>
                <a:lnTo>
                  <a:pt x="0" y="255583"/>
                </a:lnTo>
                <a:lnTo>
                  <a:pt x="118662" y="255583"/>
                </a:lnTo>
                <a:lnTo>
                  <a:pt x="118662" y="103779"/>
                </a:lnTo>
                <a:lnTo>
                  <a:pt x="0" y="103779"/>
                </a:lnTo>
                <a:lnTo>
                  <a:pt x="17964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426894" y="4373183"/>
            <a:ext cx="1797050" cy="2564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516265">
              <a:spcBef>
                <a:spcPts val="560"/>
              </a:spcBef>
            </a:pPr>
            <a:r>
              <a:rPr sz="1200" spc="-5" dirty="0">
                <a:latin typeface="宋体"/>
                <a:cs typeface="宋体"/>
              </a:rPr>
              <a:t>多路复用器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911938" y="4732370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09" h="359410">
                <a:moveTo>
                  <a:pt x="179768" y="0"/>
                </a:moveTo>
                <a:lnTo>
                  <a:pt x="359409" y="103779"/>
                </a:lnTo>
                <a:lnTo>
                  <a:pt x="240874" y="103779"/>
                </a:lnTo>
                <a:lnTo>
                  <a:pt x="240874" y="255583"/>
                </a:lnTo>
                <a:lnTo>
                  <a:pt x="359409" y="255583"/>
                </a:lnTo>
                <a:lnTo>
                  <a:pt x="179768" y="359236"/>
                </a:lnTo>
                <a:lnTo>
                  <a:pt x="0" y="255583"/>
                </a:lnTo>
                <a:lnTo>
                  <a:pt x="118662" y="255583"/>
                </a:lnTo>
                <a:lnTo>
                  <a:pt x="118662" y="103779"/>
                </a:lnTo>
                <a:lnTo>
                  <a:pt x="0" y="103779"/>
                </a:lnTo>
                <a:lnTo>
                  <a:pt x="17976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61234" y="4732370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09" h="359410">
                <a:moveTo>
                  <a:pt x="179641" y="0"/>
                </a:moveTo>
                <a:lnTo>
                  <a:pt x="359282" y="103779"/>
                </a:lnTo>
                <a:lnTo>
                  <a:pt x="240747" y="103779"/>
                </a:lnTo>
                <a:lnTo>
                  <a:pt x="240747" y="255583"/>
                </a:lnTo>
                <a:lnTo>
                  <a:pt x="359282" y="255583"/>
                </a:lnTo>
                <a:lnTo>
                  <a:pt x="179641" y="359236"/>
                </a:lnTo>
                <a:lnTo>
                  <a:pt x="0" y="255583"/>
                </a:lnTo>
                <a:lnTo>
                  <a:pt x="118535" y="255583"/>
                </a:lnTo>
                <a:lnTo>
                  <a:pt x="118535" y="103779"/>
                </a:lnTo>
                <a:lnTo>
                  <a:pt x="0" y="103779"/>
                </a:lnTo>
                <a:lnTo>
                  <a:pt x="17964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810400" y="4732370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09" h="359410">
                <a:moveTo>
                  <a:pt x="179641" y="0"/>
                </a:moveTo>
                <a:lnTo>
                  <a:pt x="359409" y="103779"/>
                </a:lnTo>
                <a:lnTo>
                  <a:pt x="240747" y="103779"/>
                </a:lnTo>
                <a:lnTo>
                  <a:pt x="240747" y="255583"/>
                </a:lnTo>
                <a:lnTo>
                  <a:pt x="359409" y="255583"/>
                </a:lnTo>
                <a:lnTo>
                  <a:pt x="179641" y="359236"/>
                </a:lnTo>
                <a:lnTo>
                  <a:pt x="0" y="255583"/>
                </a:lnTo>
                <a:lnTo>
                  <a:pt x="118535" y="255583"/>
                </a:lnTo>
                <a:lnTo>
                  <a:pt x="118535" y="103779"/>
                </a:lnTo>
                <a:lnTo>
                  <a:pt x="0" y="103779"/>
                </a:lnTo>
                <a:lnTo>
                  <a:pt x="17964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055703" y="3385391"/>
            <a:ext cx="539115" cy="353943"/>
          </a:xfrm>
          <a:prstGeom prst="rect">
            <a:avLst/>
          </a:prstGeom>
          <a:solidFill>
            <a:srgbClr val="F3FB86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64770"/>
            <a:r>
              <a:rPr sz="1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Cache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965945" y="2487450"/>
            <a:ext cx="718820" cy="302006"/>
          </a:xfrm>
          <a:prstGeom prst="rect">
            <a:avLst/>
          </a:prstGeom>
          <a:solidFill>
            <a:srgbClr val="A6A6A6"/>
          </a:solidFill>
          <a:ln w="3175">
            <a:solidFill>
              <a:srgbClr val="000000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201299">
              <a:spcBef>
                <a:spcPts val="915"/>
              </a:spcBef>
            </a:pPr>
            <a:r>
              <a:rPr sz="12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CPU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055703" y="2936440"/>
            <a:ext cx="539115" cy="448945"/>
          </a:xfrm>
          <a:custGeom>
            <a:avLst/>
            <a:gdLst/>
            <a:ahLst/>
            <a:cxnLst/>
            <a:rect l="l" t="t" r="r" b="b"/>
            <a:pathLst>
              <a:path w="539115" h="448945">
                <a:moveTo>
                  <a:pt x="269525" y="448950"/>
                </a:moveTo>
                <a:lnTo>
                  <a:pt x="0" y="293471"/>
                </a:lnTo>
                <a:lnTo>
                  <a:pt x="177866" y="293471"/>
                </a:lnTo>
                <a:lnTo>
                  <a:pt x="177866" y="155605"/>
                </a:lnTo>
                <a:lnTo>
                  <a:pt x="0" y="155605"/>
                </a:lnTo>
                <a:lnTo>
                  <a:pt x="269525" y="0"/>
                </a:lnTo>
                <a:lnTo>
                  <a:pt x="539050" y="155605"/>
                </a:lnTo>
                <a:lnTo>
                  <a:pt x="361184" y="155605"/>
                </a:lnTo>
                <a:lnTo>
                  <a:pt x="361184" y="293471"/>
                </a:lnTo>
                <a:lnTo>
                  <a:pt x="539050" y="293471"/>
                </a:lnTo>
                <a:lnTo>
                  <a:pt x="269525" y="4489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055703" y="3924183"/>
            <a:ext cx="539115" cy="449580"/>
          </a:xfrm>
          <a:custGeom>
            <a:avLst/>
            <a:gdLst/>
            <a:ahLst/>
            <a:cxnLst/>
            <a:rect l="l" t="t" r="r" b="b"/>
            <a:pathLst>
              <a:path w="539115" h="449579">
                <a:moveTo>
                  <a:pt x="269525" y="449077"/>
                </a:moveTo>
                <a:lnTo>
                  <a:pt x="0" y="293471"/>
                </a:lnTo>
                <a:lnTo>
                  <a:pt x="177866" y="293471"/>
                </a:lnTo>
                <a:lnTo>
                  <a:pt x="177866" y="155605"/>
                </a:lnTo>
                <a:lnTo>
                  <a:pt x="0" y="155605"/>
                </a:lnTo>
                <a:lnTo>
                  <a:pt x="269525" y="0"/>
                </a:lnTo>
                <a:lnTo>
                  <a:pt x="539050" y="155605"/>
                </a:lnTo>
                <a:lnTo>
                  <a:pt x="361184" y="155605"/>
                </a:lnTo>
                <a:lnTo>
                  <a:pt x="361184" y="293471"/>
                </a:lnTo>
                <a:lnTo>
                  <a:pt x="539050" y="293471"/>
                </a:lnTo>
                <a:lnTo>
                  <a:pt x="269525" y="44907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317787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5EE8F-E789-4C9D-843D-FA1C42240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6597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383650-B365-460C-BD6B-66C2AE6AD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29" y="1113453"/>
            <a:ext cx="10515600" cy="231554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缓存检测命中或缺失的时间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Tc= 1 clock cycle.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缓存缺失时从内存取整个缓存块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(multiple words) .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贮存访问由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个周期用来送地址，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个周期用来内存访问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用一个周期把字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（总线宽度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=32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传送到缓存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处理器在最后一个字送到缓存之前一直阻塞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下表给出容量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1M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字节的缓存，不同块大小的平均缓存缺失率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C04FDD6-594D-4052-A42A-782C5C1CA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550154"/>
              </p:ext>
            </p:extLst>
          </p:nvPr>
        </p:nvGraphicFramePr>
        <p:xfrm>
          <a:off x="5921829" y="3202595"/>
          <a:ext cx="5075854" cy="217551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537927">
                  <a:extLst>
                    <a:ext uri="{9D8B030D-6E8A-4147-A177-3AD203B41FA5}">
                      <a16:colId xmlns:a16="http://schemas.microsoft.com/office/drawing/2014/main" val="904702501"/>
                    </a:ext>
                  </a:extLst>
                </a:gridCol>
                <a:gridCol w="2537927">
                  <a:extLst>
                    <a:ext uri="{9D8B030D-6E8A-4147-A177-3AD203B41FA5}">
                      <a16:colId xmlns:a16="http://schemas.microsoft.com/office/drawing/2014/main" val="228681462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328295" indent="253365" algn="ctr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Block size (B)</a:t>
                      </a:r>
                      <a:endParaRPr lang="zh-CN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3045" indent="253365" algn="ctr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Miss ratio (m), %</a:t>
                      </a:r>
                      <a:endParaRPr lang="zh-CN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28417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46355" indent="248285" algn="ctr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1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8320" marR="613410" indent="253365" algn="ctr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3.2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07295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46355" indent="248285" algn="ctr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4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8320" marR="613410" indent="253365" algn="ctr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1.6</a:t>
                      </a:r>
                      <a:endParaRPr lang="zh-CN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24576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535940" marR="549910" indent="253365" algn="ctr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16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8320" marR="613410" indent="253365" algn="ctr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0.8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90722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535940" marR="549910" indent="253365" algn="ctr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64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8320" marR="613410" indent="253365" algn="ctr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0.4</a:t>
                      </a:r>
                      <a:endParaRPr lang="zh-CN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5047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535940" marR="613410" indent="253365" algn="ctr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256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8320" marR="613410" indent="253365" algn="ctr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Arial" panose="020B0604020202020204" pitchFamily="34" charset="0"/>
                        </a:rPr>
                        <a:t>0.3</a:t>
                      </a:r>
                      <a:endParaRPr lang="zh-CN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427064"/>
                  </a:ext>
                </a:extLst>
              </a:tr>
            </a:tbl>
          </a:graphicData>
        </a:graphic>
      </p:graphicFrame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7F3C1AAD-BAF7-4F94-A6B2-4BCD0C99E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770880"/>
              </p:ext>
            </p:extLst>
          </p:nvPr>
        </p:nvGraphicFramePr>
        <p:xfrm>
          <a:off x="205273" y="3536649"/>
          <a:ext cx="4934339" cy="1155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9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690">
                <a:tc>
                  <a:txBody>
                    <a:bodyPr/>
                    <a:lstStyle/>
                    <a:p>
                      <a:pPr marL="91440">
                        <a:lnSpc>
                          <a:spcPct val="15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Send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MM</a:t>
                      </a:r>
                    </a:p>
                  </a:txBody>
                  <a:tcPr marL="0" marR="0" marT="16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50000"/>
                        </a:lnSpc>
                        <a:spcBef>
                          <a:spcPts val="245"/>
                        </a:spcBef>
                      </a:pPr>
                      <a:r>
                        <a:rPr lang="en-US" altLang="zh-CN" sz="1800" spc="-3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clock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6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90">
                <a:tc>
                  <a:txBody>
                    <a:bodyPr/>
                    <a:lstStyle/>
                    <a:p>
                      <a:pPr marL="91440">
                        <a:lnSpc>
                          <a:spcPct val="15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MM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(DRAM)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ccess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kern="1200" spc="-5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Time</a:t>
                      </a:r>
                      <a:r>
                        <a:rPr lang="en-US" altLang="zh-CN" sz="1800" kern="1200" spc="-5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 for first word</a:t>
                      </a:r>
                      <a:endParaRPr sz="1800" kern="1200" spc="-5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16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50000"/>
                        </a:lnSpc>
                        <a:spcBef>
                          <a:spcPts val="245"/>
                        </a:spcBef>
                      </a:pPr>
                      <a:r>
                        <a:rPr lang="en-US" altLang="zh-CN" sz="1800" spc="-3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clocks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6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91">
                <a:tc>
                  <a:txBody>
                    <a:bodyPr/>
                    <a:lstStyle/>
                    <a:p>
                      <a:pPr marL="91440">
                        <a:lnSpc>
                          <a:spcPct val="15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Transfer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one 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word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6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5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clock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63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A0037AE3-D94B-42A2-AC78-09E00508558A}"/>
              </a:ext>
            </a:extLst>
          </p:cNvPr>
          <p:cNvSpPr/>
          <p:nvPr/>
        </p:nvSpPr>
        <p:spPr>
          <a:xfrm>
            <a:off x="205273" y="5561363"/>
            <a:ext cx="8428654" cy="129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如果缓存的块大小为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 words (32 bits),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那么缓存缺失时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，缺失代价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Tc+Tm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1 + 2 + 3 + 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1=6+B cycles 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其中一个周期用来判断命中或缺失。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Tm=5+B cycles</a:t>
            </a:r>
            <a:endParaRPr lang="zh-CN" altLang="en-US" dirty="0"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9265796D-52BB-4C31-80D9-EAAB81B52FE6}"/>
              </a:ext>
            </a:extLst>
          </p:cNvPr>
          <p:cNvSpPr txBox="1"/>
          <p:nvPr/>
        </p:nvSpPr>
        <p:spPr>
          <a:xfrm>
            <a:off x="5307382" y="4416802"/>
            <a:ext cx="539115" cy="1013098"/>
          </a:xfrm>
          <a:prstGeom prst="rect">
            <a:avLst/>
          </a:prstGeom>
          <a:solidFill>
            <a:srgbClr val="E8EDF7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14937">
              <a:spcBef>
                <a:spcPts val="695"/>
              </a:spcBef>
            </a:pPr>
            <a:r>
              <a:rPr sz="1200" spc="-5" dirty="0">
                <a:latin typeface="宋体"/>
                <a:cs typeface="宋体"/>
              </a:rPr>
              <a:t>内存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3D1F913D-FAE1-414E-838A-9F21060A3AE6}"/>
              </a:ext>
            </a:extLst>
          </p:cNvPr>
          <p:cNvSpPr txBox="1"/>
          <p:nvPr/>
        </p:nvSpPr>
        <p:spPr>
          <a:xfrm>
            <a:off x="5307382" y="3428934"/>
            <a:ext cx="539115" cy="353943"/>
          </a:xfrm>
          <a:prstGeom prst="rect">
            <a:avLst/>
          </a:prstGeom>
          <a:solidFill>
            <a:srgbClr val="F3FB86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64770"/>
            <a:r>
              <a:rPr sz="1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Cache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BAF40ECA-6073-4341-8BB3-A858BC1CEA4A}"/>
              </a:ext>
            </a:extLst>
          </p:cNvPr>
          <p:cNvSpPr txBox="1"/>
          <p:nvPr/>
        </p:nvSpPr>
        <p:spPr>
          <a:xfrm>
            <a:off x="5217540" y="2530993"/>
            <a:ext cx="718820" cy="302006"/>
          </a:xfrm>
          <a:prstGeom prst="rect">
            <a:avLst/>
          </a:prstGeom>
          <a:solidFill>
            <a:srgbClr val="A6A6A6"/>
          </a:solidFill>
          <a:ln w="3175">
            <a:solidFill>
              <a:srgbClr val="000000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201299">
              <a:spcBef>
                <a:spcPts val="915"/>
              </a:spcBef>
            </a:pPr>
            <a:r>
              <a:rPr sz="12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CPU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BE16AD22-3119-4143-A96B-B4E625AD4CF3}"/>
              </a:ext>
            </a:extLst>
          </p:cNvPr>
          <p:cNvSpPr/>
          <p:nvPr/>
        </p:nvSpPr>
        <p:spPr>
          <a:xfrm>
            <a:off x="5307382" y="3967726"/>
            <a:ext cx="539115" cy="449580"/>
          </a:xfrm>
          <a:custGeom>
            <a:avLst/>
            <a:gdLst/>
            <a:ahLst/>
            <a:cxnLst/>
            <a:rect l="l" t="t" r="r" b="b"/>
            <a:pathLst>
              <a:path w="539114" h="449579">
                <a:moveTo>
                  <a:pt x="269517" y="449077"/>
                </a:moveTo>
                <a:lnTo>
                  <a:pt x="0" y="293471"/>
                </a:lnTo>
                <a:lnTo>
                  <a:pt x="177884" y="293471"/>
                </a:lnTo>
                <a:lnTo>
                  <a:pt x="177884" y="155605"/>
                </a:lnTo>
                <a:lnTo>
                  <a:pt x="0" y="155605"/>
                </a:lnTo>
                <a:lnTo>
                  <a:pt x="269517" y="0"/>
                </a:lnTo>
                <a:lnTo>
                  <a:pt x="539043" y="155605"/>
                </a:lnTo>
                <a:lnTo>
                  <a:pt x="361164" y="155605"/>
                </a:lnTo>
                <a:lnTo>
                  <a:pt x="361164" y="293471"/>
                </a:lnTo>
                <a:lnTo>
                  <a:pt x="539043" y="293471"/>
                </a:lnTo>
                <a:lnTo>
                  <a:pt x="269517" y="44907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1BE57431-B2F4-44F4-9D8A-08246F9FE3F9}"/>
              </a:ext>
            </a:extLst>
          </p:cNvPr>
          <p:cNvSpPr/>
          <p:nvPr/>
        </p:nvSpPr>
        <p:spPr>
          <a:xfrm>
            <a:off x="5307382" y="2979983"/>
            <a:ext cx="539115" cy="448945"/>
          </a:xfrm>
          <a:custGeom>
            <a:avLst/>
            <a:gdLst/>
            <a:ahLst/>
            <a:cxnLst/>
            <a:rect l="l" t="t" r="r" b="b"/>
            <a:pathLst>
              <a:path w="539114" h="448945">
                <a:moveTo>
                  <a:pt x="269517" y="448950"/>
                </a:moveTo>
                <a:lnTo>
                  <a:pt x="0" y="293471"/>
                </a:lnTo>
                <a:lnTo>
                  <a:pt x="177884" y="293471"/>
                </a:lnTo>
                <a:lnTo>
                  <a:pt x="177884" y="155605"/>
                </a:lnTo>
                <a:lnTo>
                  <a:pt x="0" y="155605"/>
                </a:lnTo>
                <a:lnTo>
                  <a:pt x="269517" y="0"/>
                </a:lnTo>
                <a:lnTo>
                  <a:pt x="539043" y="155605"/>
                </a:lnTo>
                <a:lnTo>
                  <a:pt x="361164" y="155605"/>
                </a:lnTo>
                <a:lnTo>
                  <a:pt x="361164" y="293471"/>
                </a:lnTo>
                <a:lnTo>
                  <a:pt x="539043" y="293471"/>
                </a:lnTo>
                <a:lnTo>
                  <a:pt x="269517" y="4489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37716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38459</TotalTime>
  <Words>13176</Words>
  <Application>Microsoft Office PowerPoint</Application>
  <PresentationFormat>宽屏</PresentationFormat>
  <Paragraphs>2180</Paragraphs>
  <Slides>111</Slides>
  <Notes>5</Notes>
  <HiddenSlides>2</HiddenSlides>
  <MMClips>0</MMClips>
  <ScaleCrop>false</ScaleCrop>
  <HeadingPairs>
    <vt:vector size="8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111</vt:i4>
      </vt:variant>
    </vt:vector>
  </HeadingPairs>
  <TitlesOfParts>
    <vt:vector size="142" baseType="lpstr">
      <vt:lpstr>Geneva</vt:lpstr>
      <vt:lpstr>Letter Gothic</vt:lpstr>
      <vt:lpstr>MS PGothic</vt:lpstr>
      <vt:lpstr>MS PGothic</vt:lpstr>
      <vt:lpstr>Tekton</vt:lpstr>
      <vt:lpstr>等线</vt:lpstr>
      <vt:lpstr>等线 Light</vt:lpstr>
      <vt:lpstr>黑体</vt:lpstr>
      <vt:lpstr>华文细黑</vt:lpstr>
      <vt:lpstr>华文新魏</vt:lpstr>
      <vt:lpstr>楷体_GB2312</vt:lpstr>
      <vt:lpstr>宋体</vt:lpstr>
      <vt:lpstr>微软雅黑</vt:lpstr>
      <vt:lpstr>幼圆</vt:lpstr>
      <vt:lpstr>Arial</vt:lpstr>
      <vt:lpstr>Arial Narrow</vt:lpstr>
      <vt:lpstr>Calibri</vt:lpstr>
      <vt:lpstr>Cambria Math</vt:lpstr>
      <vt:lpstr>Comic Sans MS</vt:lpstr>
      <vt:lpstr>Consolas</vt:lpstr>
      <vt:lpstr>Courier New</vt:lpstr>
      <vt:lpstr>Garamond</vt:lpstr>
      <vt:lpstr>Georgia</vt:lpstr>
      <vt:lpstr>Tahoma</vt:lpstr>
      <vt:lpstr>Times New Roman</vt:lpstr>
      <vt:lpstr>Trebuchet MS</vt:lpstr>
      <vt:lpstr>Wingdings</vt:lpstr>
      <vt:lpstr>Office 主题​​</vt:lpstr>
      <vt:lpstr>VISIO</vt:lpstr>
      <vt:lpstr>Equation</vt:lpstr>
      <vt:lpstr>图片</vt:lpstr>
      <vt:lpstr>缺失率与组关联性的对比</vt:lpstr>
      <vt:lpstr>PowerPoint 演示文稿</vt:lpstr>
      <vt:lpstr>PowerPoint 演示文稿</vt:lpstr>
      <vt:lpstr>关联性降低了多少未命中率?</vt:lpstr>
      <vt:lpstr>标签(Tag)大小与组 (set)关联性</vt:lpstr>
      <vt:lpstr>PowerPoint 演示文稿</vt:lpstr>
      <vt:lpstr>Associativity vs. Miss Rate</vt:lpstr>
      <vt:lpstr>PowerPoint 演示文稿</vt:lpstr>
      <vt:lpstr>PowerPoint 演示文稿</vt:lpstr>
      <vt:lpstr>缺失时三种结构的处理方式</vt:lpstr>
      <vt:lpstr>CACHE的其它问题 —— Cache容量的计算</vt:lpstr>
      <vt:lpstr>PowerPoint 演示文稿</vt:lpstr>
      <vt:lpstr>强制性失效(Compulsory miss)</vt:lpstr>
      <vt:lpstr>Direct Mapped Cache: Conflict 冲突失效</vt:lpstr>
      <vt:lpstr>PowerPoint 演示文稿</vt:lpstr>
      <vt:lpstr>组相联冲突造成缺失</vt:lpstr>
      <vt:lpstr>组相联冲突造成缺失</vt:lpstr>
      <vt:lpstr>Cache的缺失损失</vt:lpstr>
      <vt:lpstr>Cache Misses</vt:lpstr>
      <vt:lpstr>Cache的替换策略 —— Cache的缺失处理</vt:lpstr>
      <vt:lpstr>Cache的替换策略 —— Cache的缺失处理</vt:lpstr>
      <vt:lpstr>Cache的替换策略 —— Cache块的替换</vt:lpstr>
      <vt:lpstr>缺失时三种结构的处理方式</vt:lpstr>
      <vt:lpstr>三种替代策略 （ Fully Associative  and Set Associative Replacement ）</vt:lpstr>
      <vt:lpstr>CACHE的替换策略</vt:lpstr>
      <vt:lpstr>Least Recently Used Replacement Policy</vt:lpstr>
      <vt:lpstr>Least Recently Used Replacement Policy</vt:lpstr>
      <vt:lpstr>Least Recently Used Replacement Policy</vt:lpstr>
      <vt:lpstr>CACHE的替换策略-FIFO（First-In-First-Out） </vt:lpstr>
      <vt:lpstr>随机替换（Random Replacement）策略</vt:lpstr>
      <vt:lpstr>替换策略与缺失率</vt:lpstr>
      <vt:lpstr>Approximations of LRU</vt:lpstr>
      <vt:lpstr>PowerPoint 演示文稿</vt:lpstr>
      <vt:lpstr>PowerPoint 演示文稿</vt:lpstr>
      <vt:lpstr>PowerPoint 演示文稿</vt:lpstr>
      <vt:lpstr>Write Through 模式的同时写入 cache和存储器 </vt:lpstr>
      <vt:lpstr>Cache性能评价-影响CPU执行时间</vt:lpstr>
      <vt:lpstr>例  子1</vt:lpstr>
      <vt:lpstr>例  子（续）</vt:lpstr>
      <vt:lpstr>分析 ：Cache缺失带来的损失到底多大？</vt:lpstr>
      <vt:lpstr>分析 ：处理器速度提高而存储器不变时的情况</vt:lpstr>
      <vt:lpstr>平均存储器访问时间（AMAT）</vt:lpstr>
      <vt:lpstr>PowerPoint 演示文稿</vt:lpstr>
      <vt:lpstr>例  子（续）</vt:lpstr>
      <vt:lpstr>PowerPoint 演示文稿</vt:lpstr>
      <vt:lpstr>编译优化</vt:lpstr>
      <vt:lpstr>编译优化-提高命中率</vt:lpstr>
      <vt:lpstr>循环交换</vt:lpstr>
      <vt:lpstr>重构数据访问模式 (II)</vt:lpstr>
      <vt:lpstr>分  块</vt:lpstr>
      <vt:lpstr>分  块</vt:lpstr>
      <vt:lpstr>循环融合</vt:lpstr>
      <vt:lpstr>循环融合</vt:lpstr>
      <vt:lpstr>Cache经验规律</vt:lpstr>
      <vt:lpstr>3Cs缺失率分布</vt:lpstr>
      <vt:lpstr>增加块容量提高命中率</vt:lpstr>
      <vt:lpstr>增加块容量</vt:lpstr>
      <vt:lpstr>分  析</vt:lpstr>
      <vt:lpstr>AMAT与块容量</vt:lpstr>
      <vt:lpstr>增加相联度</vt:lpstr>
      <vt:lpstr>增加相联度</vt:lpstr>
      <vt:lpstr>AMAT与相联度</vt:lpstr>
      <vt:lpstr>降低缺失代价</vt:lpstr>
      <vt:lpstr>多级Cache</vt:lpstr>
      <vt:lpstr>性能分析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Decreasing miss penalty with multilevel caches</vt:lpstr>
      <vt:lpstr>PowerPoint 演示文稿</vt:lpstr>
      <vt:lpstr>设计考虑</vt:lpstr>
      <vt:lpstr>设计考虑</vt:lpstr>
      <vt:lpstr>关键字优先和提前重启动</vt:lpstr>
      <vt:lpstr>局限性</vt:lpstr>
      <vt:lpstr>给出读缺失对写的优先级</vt:lpstr>
      <vt:lpstr>给出读缺失对写的优先级</vt:lpstr>
      <vt:lpstr>合并写缓冲区</vt:lpstr>
      <vt:lpstr>牺牲者Cache</vt:lpstr>
      <vt:lpstr>组相联冲突造成缺失</vt:lpstr>
      <vt:lpstr>Victim cache</vt:lpstr>
      <vt:lpstr>PowerPoint 演示文稿</vt:lpstr>
      <vt:lpstr>PowerPoint 演示文稿</vt:lpstr>
      <vt:lpstr>伪相联Cache</vt:lpstr>
      <vt:lpstr>伪相联Cache</vt:lpstr>
      <vt:lpstr>路预测</vt:lpstr>
      <vt:lpstr>通过并行性降低缺失代价/缺失率 </vt:lpstr>
      <vt:lpstr>指令和数据硬件预取</vt:lpstr>
      <vt:lpstr>例:指令硬件预取</vt:lpstr>
      <vt:lpstr>编译控制的预取</vt:lpstr>
      <vt:lpstr>降低Cache命中时间 </vt:lpstr>
      <vt:lpstr>CACHE举例</vt:lpstr>
      <vt:lpstr>Cache－主存层次的平均访问时间</vt:lpstr>
      <vt:lpstr>命中率对平均访问时间的影响</vt:lpstr>
      <vt:lpstr>Memory Technology</vt:lpstr>
      <vt:lpstr>减少存储器传输时间</vt:lpstr>
      <vt:lpstr>Cache缺失损失示例</vt:lpstr>
      <vt:lpstr>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5.2  32位内存地址访问如下序列字地址，3，180，43，2，191，88，190，14，181，44，186，253（10进制表示）.5.2.1．CACHE 直接映射，16行，每行block一个字，分析访问序列的缺失命中， 以及CACHE的TAG,Index. 16行索引地址4位，每行存一个字，所给为字地址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Characteristics of the Memory Hierarchy</dc:title>
  <dc:creator>xuemei guo</dc:creator>
  <cp:lastModifiedBy>guoxuem</cp:lastModifiedBy>
  <cp:revision>296</cp:revision>
  <dcterms:created xsi:type="dcterms:W3CDTF">2019-11-19T01:33:06Z</dcterms:created>
  <dcterms:modified xsi:type="dcterms:W3CDTF">2022-12-09T02:40:11Z</dcterms:modified>
</cp:coreProperties>
</file>